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400" i="1" u="sng" dirty="0"/>
              <a:t>Introduction to Management</a:t>
            </a:r>
            <a:br>
              <a:rPr lang="en-IN" sz="2400" dirty="0"/>
            </a:br>
            <a:r>
              <a:rPr lang="en-US" sz="2400" i="1" u="sng" dirty="0"/>
              <a:t>Evolution &amp; Development of Management Thought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369" y="4289534"/>
            <a:ext cx="5791200" cy="2667000"/>
          </a:xfrm>
        </p:spPr>
        <p:txBody>
          <a:bodyPr>
            <a:normAutofit/>
          </a:bodyPr>
          <a:lstStyle/>
          <a:p>
            <a:pPr algn="l"/>
            <a:r>
              <a:rPr lang="en-IN" sz="1800"/>
              <a:t>Dr. Sandip Mandal</a:t>
            </a:r>
            <a:endParaRPr lang="en-IN" sz="1800" dirty="0"/>
          </a:p>
          <a:p>
            <a:pPr algn="l"/>
            <a:endParaRPr lang="en-IN" sz="18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i="1" u="sng" dirty="0"/>
              <a:t>Introduction to Management</a:t>
            </a:r>
            <a:br>
              <a:rPr lang="en-IN" sz="2400" dirty="0"/>
            </a:br>
            <a:r>
              <a:rPr lang="en-US" sz="2400" i="1" u="sng" dirty="0"/>
              <a:t>Evolution &amp; Development of Management Thought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Egypt : Pyramids</a:t>
            </a:r>
          </a:p>
          <a:p>
            <a:r>
              <a:rPr lang="en-US" sz="2000" dirty="0"/>
              <a:t>China : Diverse &amp; Complex civilization</a:t>
            </a:r>
          </a:p>
          <a:p>
            <a:r>
              <a:rPr lang="en-US" sz="2000" dirty="0"/>
              <a:t>India : Organization &amp; Management of Trade</a:t>
            </a:r>
          </a:p>
          <a:p>
            <a:r>
              <a:rPr lang="en-US" sz="2000" dirty="0"/>
              <a:t>Greece : Documentation of Management 			Principles</a:t>
            </a:r>
          </a:p>
          <a:p>
            <a:r>
              <a:rPr lang="en-US" sz="2000" dirty="0"/>
              <a:t>Rome : Craft &amp; Trading groups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i="1" u="sng" dirty="0"/>
              <a:t>Introduction to Management</a:t>
            </a:r>
            <a:br>
              <a:rPr lang="en-IN" sz="2400" dirty="0"/>
            </a:br>
            <a:r>
              <a:rPr lang="en-US" sz="2400" i="1" u="sng" dirty="0"/>
              <a:t>Evolution &amp; Development of Management Thought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sz="2000" dirty="0"/>
              <a:t>Robert Owen (1778-1858)</a:t>
            </a:r>
          </a:p>
          <a:p>
            <a:pPr>
              <a:lnSpc>
                <a:spcPts val="2400"/>
              </a:lnSpc>
              <a:buNone/>
            </a:pPr>
            <a:r>
              <a:rPr lang="en-US" sz="2000" dirty="0"/>
              <a:t>		Performance &amp; Working conditions</a:t>
            </a:r>
          </a:p>
          <a:p>
            <a:pPr>
              <a:lnSpc>
                <a:spcPts val="2400"/>
              </a:lnSpc>
              <a:buNone/>
            </a:pPr>
            <a:endParaRPr lang="en-US" sz="2000" dirty="0"/>
          </a:p>
          <a:p>
            <a:pPr>
              <a:lnSpc>
                <a:spcPts val="2400"/>
              </a:lnSpc>
            </a:pPr>
            <a:r>
              <a:rPr lang="en-US" sz="2000" dirty="0"/>
              <a:t>Charles Babbage (1792-1871)</a:t>
            </a:r>
          </a:p>
          <a:p>
            <a:pPr>
              <a:lnSpc>
                <a:spcPts val="2400"/>
              </a:lnSpc>
              <a:buNone/>
            </a:pPr>
            <a:r>
              <a:rPr lang="en-US" sz="2000" dirty="0"/>
              <a:t>		Used Science &amp; Mathematics, Technology and accurate data</a:t>
            </a:r>
          </a:p>
          <a:p>
            <a:pPr>
              <a:lnSpc>
                <a:spcPts val="2400"/>
              </a:lnSpc>
              <a:buNone/>
            </a:pPr>
            <a:endParaRPr lang="en-US" sz="2000" dirty="0"/>
          </a:p>
          <a:p>
            <a:pPr>
              <a:lnSpc>
                <a:spcPts val="2400"/>
              </a:lnSpc>
            </a:pPr>
            <a:r>
              <a:rPr lang="en-US" sz="2000" dirty="0"/>
              <a:t>James Watt Jr. &amp; Robinson </a:t>
            </a:r>
            <a:r>
              <a:rPr lang="en-US" sz="2000" dirty="0" err="1"/>
              <a:t>Boulton</a:t>
            </a:r>
            <a:endParaRPr lang="en-US" sz="2000" dirty="0"/>
          </a:p>
          <a:p>
            <a:pPr>
              <a:lnSpc>
                <a:spcPts val="2400"/>
              </a:lnSpc>
              <a:buNone/>
            </a:pPr>
            <a:r>
              <a:rPr lang="en-US" sz="2000" dirty="0"/>
              <a:t>		Forecasting , Planned Layout, Production Planning, Standardization of Parts, Elaborate Statistical records, Welfare of  workers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/>
              <a:t>Managerial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US" sz="2000" i="1" dirty="0"/>
              <a:t>	</a:t>
            </a:r>
          </a:p>
          <a:p>
            <a:pPr>
              <a:buNone/>
            </a:pPr>
            <a:endParaRPr lang="en-US" sz="2000" i="1" dirty="0"/>
          </a:p>
          <a:p>
            <a:pPr>
              <a:buNone/>
            </a:pPr>
            <a:r>
              <a:rPr lang="en-US" sz="2000" i="1" dirty="0"/>
              <a:t>    Managerial roles refer to managerial activities. This can be grouped in to three.</a:t>
            </a:r>
            <a:endParaRPr lang="en-IN" sz="2000" dirty="0"/>
          </a:p>
          <a:p>
            <a:pPr lvl="0"/>
            <a:r>
              <a:rPr lang="en-US" sz="2000" i="1" dirty="0"/>
              <a:t>Interpersonal Role</a:t>
            </a:r>
            <a:endParaRPr lang="en-IN" sz="2000" dirty="0"/>
          </a:p>
          <a:p>
            <a:pPr lvl="1">
              <a:buFont typeface="Wingdings" pitchFamily="2" charset="2"/>
              <a:buChar char="§"/>
            </a:pPr>
            <a:r>
              <a:rPr lang="en-US" sz="1700" i="1" dirty="0"/>
              <a:t>The figure head role : perform ceremonial and social duties</a:t>
            </a:r>
            <a:endParaRPr lang="en-IN" sz="1700" dirty="0"/>
          </a:p>
          <a:p>
            <a:pPr lvl="1">
              <a:buFont typeface="Wingdings" pitchFamily="2" charset="2"/>
              <a:buChar char="§"/>
            </a:pPr>
            <a:r>
              <a:rPr lang="en-US" sz="1700" i="1" dirty="0"/>
              <a:t>The Leader Role</a:t>
            </a:r>
            <a:endParaRPr lang="en-IN" sz="1700" dirty="0"/>
          </a:p>
          <a:p>
            <a:pPr lvl="1">
              <a:buFont typeface="Wingdings" pitchFamily="2" charset="2"/>
              <a:buChar char="§"/>
            </a:pPr>
            <a:r>
              <a:rPr lang="en-US" sz="1700" i="1" dirty="0"/>
              <a:t>The Liaison Role : with outsiders</a:t>
            </a:r>
            <a:endParaRPr lang="en-IN" sz="1700" dirty="0"/>
          </a:p>
          <a:p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/>
              <a:t>Managerial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000" i="1" dirty="0"/>
          </a:p>
          <a:p>
            <a:pPr lvl="0"/>
            <a:endParaRPr lang="en-US" sz="2000" i="1" dirty="0"/>
          </a:p>
          <a:p>
            <a:pPr lvl="0"/>
            <a:r>
              <a:rPr lang="en-US" sz="2000" i="1" dirty="0"/>
              <a:t>Informational Role</a:t>
            </a:r>
            <a:endParaRPr lang="en-IN" sz="2000" dirty="0"/>
          </a:p>
          <a:p>
            <a:pPr lvl="1">
              <a:buFont typeface="Wingdings" pitchFamily="2" charset="2"/>
              <a:buChar char="§"/>
            </a:pPr>
            <a:r>
              <a:rPr lang="en-US" sz="1700" i="1" dirty="0"/>
              <a:t>The recipient Role : receiving information about the operation of an enterprise</a:t>
            </a:r>
            <a:endParaRPr lang="en-IN" sz="1700" dirty="0"/>
          </a:p>
          <a:p>
            <a:pPr lvl="1">
              <a:buFont typeface="Wingdings" pitchFamily="2" charset="2"/>
              <a:buChar char="§"/>
            </a:pPr>
            <a:r>
              <a:rPr lang="en-US" sz="1700" i="1" dirty="0"/>
              <a:t>The disseminator Role : passing information to subordinates</a:t>
            </a:r>
            <a:endParaRPr lang="en-IN" sz="1700" dirty="0"/>
          </a:p>
          <a:p>
            <a:pPr lvl="1">
              <a:buFont typeface="Wingdings" pitchFamily="2" charset="2"/>
              <a:buChar char="§"/>
            </a:pPr>
            <a:r>
              <a:rPr lang="en-US" sz="1700" i="1" dirty="0"/>
              <a:t>The spokesperson Role: transmitting information to outside</a:t>
            </a:r>
            <a:endParaRPr lang="en-IN" sz="17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/>
              <a:t>Managerial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000" i="1" dirty="0"/>
          </a:p>
          <a:p>
            <a:pPr lvl="0"/>
            <a:endParaRPr lang="en-US" sz="2000" i="1" dirty="0"/>
          </a:p>
          <a:p>
            <a:pPr lvl="0"/>
            <a:endParaRPr lang="en-US" sz="2000" i="1" dirty="0"/>
          </a:p>
          <a:p>
            <a:pPr lvl="0"/>
            <a:r>
              <a:rPr lang="en-US" sz="2000" i="1" dirty="0"/>
              <a:t>Decision Role</a:t>
            </a:r>
            <a:endParaRPr lang="en-IN" sz="2000" dirty="0"/>
          </a:p>
          <a:p>
            <a:pPr lvl="1">
              <a:buFont typeface="Wingdings" pitchFamily="2" charset="2"/>
              <a:buChar char="§"/>
            </a:pPr>
            <a:r>
              <a:rPr lang="en-US" sz="1700" i="1" dirty="0"/>
              <a:t>The entrepreneurial Role</a:t>
            </a:r>
            <a:endParaRPr lang="en-IN" sz="1700" dirty="0"/>
          </a:p>
          <a:p>
            <a:pPr lvl="1">
              <a:buFont typeface="Wingdings" pitchFamily="2" charset="2"/>
              <a:buChar char="§"/>
            </a:pPr>
            <a:r>
              <a:rPr lang="en-US" sz="1700" i="1" dirty="0"/>
              <a:t>The disturbance – handler Role</a:t>
            </a:r>
            <a:endParaRPr lang="en-IN" sz="1700" dirty="0"/>
          </a:p>
          <a:p>
            <a:pPr lvl="1">
              <a:buFont typeface="Wingdings" pitchFamily="2" charset="2"/>
              <a:buChar char="§"/>
            </a:pPr>
            <a:r>
              <a:rPr lang="en-US" sz="1700" i="1" dirty="0"/>
              <a:t>The resource allocator Role</a:t>
            </a:r>
            <a:endParaRPr lang="en-IN" sz="1700" dirty="0"/>
          </a:p>
          <a:p>
            <a:pPr lvl="1">
              <a:buFont typeface="Wingdings" pitchFamily="2" charset="2"/>
              <a:buChar char="§"/>
            </a:pPr>
            <a:r>
              <a:rPr lang="en-US" sz="1700" i="1" dirty="0"/>
              <a:t>The negotiator Role</a:t>
            </a:r>
            <a:endParaRPr lang="en-IN" sz="1700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</TotalTime>
  <Words>108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Introduction to Management Evolution &amp; Development of Management Thought  </vt:lpstr>
      <vt:lpstr>Introduction to Management Evolution &amp; Development of Management Thought</vt:lpstr>
      <vt:lpstr>Introduction to Management Evolution &amp; Development of Management Thought</vt:lpstr>
      <vt:lpstr>Managerial roles</vt:lpstr>
      <vt:lpstr>Managerial roles</vt:lpstr>
      <vt:lpstr>Managerial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Management Evolution &amp; Development of Management Thought  </dc:title>
  <dc:creator>ADMIN</dc:creator>
  <cp:lastModifiedBy>SANDIP MANDAL</cp:lastModifiedBy>
  <cp:revision>11</cp:revision>
  <dcterms:created xsi:type="dcterms:W3CDTF">2006-08-16T00:00:00Z</dcterms:created>
  <dcterms:modified xsi:type="dcterms:W3CDTF">2022-08-04T15:28:55Z</dcterms:modified>
</cp:coreProperties>
</file>