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22"/>
  </p:handoutMasterIdLst>
  <p:sldIdLst>
    <p:sldId id="256" r:id="rId2"/>
    <p:sldId id="279" r:id="rId3"/>
    <p:sldId id="257" r:id="rId4"/>
    <p:sldId id="263" r:id="rId5"/>
    <p:sldId id="258"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46" autoAdjust="0"/>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236D-6257-45ED-B43E-0E434FF2D1E6}" type="datetimeFigureOut">
              <a:rPr lang="en-US" smtClean="0"/>
              <a:pPr/>
              <a:t>8/4/2022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F18E70-450F-4691-8812-508BA088CAD1}" type="slidenum">
              <a:rPr lang="en-US" smtClean="0"/>
              <a:pPr/>
              <a:t>‹#›</a:t>
            </a:fld>
            <a:endParaRPr lang="en-US"/>
          </a:p>
        </p:txBody>
      </p:sp>
    </p:spTree>
    <p:extLst>
      <p:ext uri="{BB962C8B-B14F-4D97-AF65-F5344CB8AC3E}">
        <p14:creationId xmlns:p14="http://schemas.microsoft.com/office/powerpoint/2010/main" val="5753001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F4E45CC-35A8-44CB-B8D2-11C41BF80A37}"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BA8D213-FAF9-4D89-94C3-E40876EA0B4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145C19C-6001-4320-A3D7-D3F66A546CA8}"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dirty="0"/>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24F14733-6DC2-4333-B0FA-EE126092F414}"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9822A52-D181-4380-BDC8-F95E808FCF4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01AB913-60D3-4BB9-B8C2-C6B9A57B6A17}"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51F331E-1728-49F5-920B-00ED50A16DB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18B04D61-34FA-4CB4-8BF4-04D868BEA02C}"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8C9DF692-C8DC-4320-AE92-8BD543A860B4}"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0518EDA0-851F-4F1B-965E-1E8DA83C7C2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4117A5B-1B7E-4BE1-ACD5-2F04C74EAED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0D2BD35-53F4-4A06-9555-096BEFE07F40}"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BD2FC3F-0254-42CE-AB7A-2DFDDCFABE3B}"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a:defRPr>
      </a:lvl2pPr>
      <a:lvl3pPr algn="ctr" rtl="0" fontAlgn="base">
        <a:spcBef>
          <a:spcPct val="0"/>
        </a:spcBef>
        <a:spcAft>
          <a:spcPct val="0"/>
        </a:spcAft>
        <a:defRPr sz="4400">
          <a:solidFill>
            <a:schemeClr val="tx2"/>
          </a:solidFill>
          <a:latin typeface="Times"/>
        </a:defRPr>
      </a:lvl3pPr>
      <a:lvl4pPr algn="ctr" rtl="0" fontAlgn="base">
        <a:spcBef>
          <a:spcPct val="0"/>
        </a:spcBef>
        <a:spcAft>
          <a:spcPct val="0"/>
        </a:spcAft>
        <a:defRPr sz="4400">
          <a:solidFill>
            <a:schemeClr val="tx2"/>
          </a:solidFill>
          <a:latin typeface="Times"/>
        </a:defRPr>
      </a:lvl4pPr>
      <a:lvl5pPr algn="ctr" rtl="0" fontAlgn="base">
        <a:spcBef>
          <a:spcPct val="0"/>
        </a:spcBef>
        <a:spcAft>
          <a:spcPct val="0"/>
        </a:spcAft>
        <a:defRPr sz="4400">
          <a:solidFill>
            <a:schemeClr val="tx2"/>
          </a:solidFill>
          <a:latin typeface="Times"/>
        </a:defRPr>
      </a:lvl5pPr>
      <a:lvl6pPr marL="457200" algn="ctr" rtl="0" fontAlgn="base">
        <a:spcBef>
          <a:spcPct val="0"/>
        </a:spcBef>
        <a:spcAft>
          <a:spcPct val="0"/>
        </a:spcAft>
        <a:defRPr sz="4400">
          <a:solidFill>
            <a:schemeClr val="tx2"/>
          </a:solidFill>
          <a:latin typeface="Times"/>
        </a:defRPr>
      </a:lvl6pPr>
      <a:lvl7pPr marL="914400" algn="ctr" rtl="0" fontAlgn="base">
        <a:spcBef>
          <a:spcPct val="0"/>
        </a:spcBef>
        <a:spcAft>
          <a:spcPct val="0"/>
        </a:spcAft>
        <a:defRPr sz="4400">
          <a:solidFill>
            <a:schemeClr val="tx2"/>
          </a:solidFill>
          <a:latin typeface="Times"/>
        </a:defRPr>
      </a:lvl7pPr>
      <a:lvl8pPr marL="1371600" algn="ctr" rtl="0" fontAlgn="base">
        <a:spcBef>
          <a:spcPct val="0"/>
        </a:spcBef>
        <a:spcAft>
          <a:spcPct val="0"/>
        </a:spcAft>
        <a:defRPr sz="4400">
          <a:solidFill>
            <a:schemeClr val="tx2"/>
          </a:solidFill>
          <a:latin typeface="Times"/>
        </a:defRPr>
      </a:lvl8pPr>
      <a:lvl9pPr marL="1828800" algn="ctr" rtl="0" fontAlgn="base">
        <a:spcBef>
          <a:spcPct val="0"/>
        </a:spcBef>
        <a:spcAft>
          <a:spcPct val="0"/>
        </a:spcAft>
        <a:defRPr sz="4400">
          <a:solidFill>
            <a:schemeClr val="tx2"/>
          </a:solidFill>
          <a:latin typeface="Times"/>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357298"/>
            <a:ext cx="9144000" cy="1470025"/>
          </a:xfrm>
        </p:spPr>
        <p:txBody>
          <a:bodyPr/>
          <a:lstStyle/>
          <a:p>
            <a:r>
              <a:rPr lang="en-US">
                <a:solidFill>
                  <a:schemeClr val="tx1"/>
                </a:solidFill>
                <a:latin typeface="Helvetica" charset="0"/>
              </a:rPr>
              <a:t>MANAGEMENT</a:t>
            </a:r>
            <a:endParaRPr lang="en-US" dirty="0">
              <a:solidFill>
                <a:srgbClr val="000000"/>
              </a:solidFill>
              <a:latin typeface="Helvetica" charset="0"/>
            </a:endParaRPr>
          </a:p>
        </p:txBody>
      </p:sp>
      <p:sp>
        <p:nvSpPr>
          <p:cNvPr id="5" name="Subtitle 4"/>
          <p:cNvSpPr>
            <a:spLocks noGrp="1"/>
          </p:cNvSpPr>
          <p:nvPr>
            <p:ph type="subTitle" idx="1"/>
          </p:nvPr>
        </p:nvSpPr>
        <p:spPr>
          <a:xfrm>
            <a:off x="1371600" y="3571876"/>
            <a:ext cx="7486680" cy="2928958"/>
          </a:xfrm>
        </p:spPr>
        <p:txBody>
          <a:bodyPr/>
          <a:lstStyle/>
          <a:p>
            <a:pPr algn="l"/>
            <a:r>
              <a:rPr lang="en-IN"/>
              <a:t>Dr. Sandip Mandal</a:t>
            </a:r>
            <a:endParaRPr lang="en-IN" sz="1800" dirty="0">
              <a:latin typeface="Aharoni" pitchFamily="2" charset="-79"/>
              <a:cs typeface="Aharoni" pitchFamily="2" charset="-79"/>
            </a:endParaRPr>
          </a:p>
          <a:p>
            <a:pPr algn="l"/>
            <a:endParaRPr lang="en-IN" sz="1800" dirty="0">
              <a:latin typeface="Aharoni" pitchFamily="2" charset="-79"/>
              <a:cs typeface="Aharoni" pitchFamily="2" charset="-79"/>
            </a:endParaRPr>
          </a:p>
          <a:p>
            <a:pPr algn="r"/>
            <a:endParaRPr lang="en-IN" sz="1600" dirty="0"/>
          </a:p>
          <a:p>
            <a:pPr algn="r"/>
            <a:endParaRPr lang="en-IN" sz="1600" dirty="0"/>
          </a:p>
          <a:p>
            <a:pPr algn="r"/>
            <a:endParaRPr lang="en-IN" sz="1600" dirty="0"/>
          </a:p>
          <a:p>
            <a:pPr algn="r"/>
            <a:endParaRPr lang="en-IN" sz="1600"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685800"/>
          </a:xfrm>
        </p:spPr>
        <p:txBody>
          <a:bodyPr/>
          <a:lstStyle/>
          <a:p>
            <a:r>
              <a:rPr lang="en-US" sz="3200" b="1" dirty="0"/>
              <a:t>Management Functions</a:t>
            </a:r>
            <a:endParaRPr lang="en-US" sz="3200" dirty="0"/>
          </a:p>
        </p:txBody>
      </p:sp>
      <p:sp>
        <p:nvSpPr>
          <p:cNvPr id="3" name="Content Placeholder 2"/>
          <p:cNvSpPr>
            <a:spLocks noGrp="1"/>
          </p:cNvSpPr>
          <p:nvPr>
            <p:ph idx="1"/>
          </p:nvPr>
        </p:nvSpPr>
        <p:spPr>
          <a:xfrm>
            <a:off x="304800" y="1219200"/>
            <a:ext cx="8610600" cy="5334000"/>
          </a:xfrm>
        </p:spPr>
        <p:txBody>
          <a:bodyPr/>
          <a:lstStyle/>
          <a:p>
            <a:pPr algn="just"/>
            <a:r>
              <a:rPr lang="en-US" sz="2000" b="1" u="sng" dirty="0">
                <a:solidFill>
                  <a:srgbClr val="FFFF00"/>
                </a:solidFill>
              </a:rPr>
              <a:t>Coordinating: </a:t>
            </a:r>
            <a:r>
              <a:rPr lang="en-US" sz="2000" dirty="0"/>
              <a:t>Means achieving harmony of individual effort towards the accomplishment of company objectives. Make plans to regulate the activities and communication  of subordinates on the job. Informal relationships within the organization always tend to facilitate coordination</a:t>
            </a:r>
          </a:p>
          <a:p>
            <a:pPr algn="just"/>
            <a:r>
              <a:rPr lang="en-US" sz="2000" b="1" u="sng" dirty="0">
                <a:solidFill>
                  <a:srgbClr val="FFFF00"/>
                </a:solidFill>
              </a:rPr>
              <a:t>Controlling : </a:t>
            </a:r>
            <a:r>
              <a:rPr lang="en-US" sz="2000" dirty="0"/>
              <a:t>Controlling involves identification of actual results, comparison of actual results with expected results as set by planning process , identification of deviation between the two, if any and taking of corrective action so that actual results match with expected results.</a:t>
            </a:r>
          </a:p>
          <a:p>
            <a:pPr algn="just"/>
            <a:r>
              <a:rPr lang="en-US" sz="2800" b="1" i="1" dirty="0">
                <a:solidFill>
                  <a:srgbClr val="FFFF00"/>
                </a:solidFill>
                <a:latin typeface="Californian FB" pitchFamily="18" charset="0"/>
              </a:rPr>
              <a:t>1.Set standards</a:t>
            </a:r>
          </a:p>
          <a:p>
            <a:pPr algn="just"/>
            <a:r>
              <a:rPr lang="en-US" sz="2800" b="1" i="1" dirty="0">
                <a:solidFill>
                  <a:srgbClr val="FFFF00"/>
                </a:solidFill>
                <a:latin typeface="Californian FB" pitchFamily="18" charset="0"/>
              </a:rPr>
              <a:t>2.Measure Job performance</a:t>
            </a:r>
          </a:p>
          <a:p>
            <a:pPr algn="just"/>
            <a:r>
              <a:rPr lang="en-US" sz="2800" b="1" i="1" dirty="0">
                <a:solidFill>
                  <a:srgbClr val="FFFF00"/>
                </a:solidFill>
                <a:latin typeface="Californian FB" pitchFamily="18" charset="0"/>
              </a:rPr>
              <a:t>3.Take corrective action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sz="3200" b="1" dirty="0"/>
              <a:t>Management Functions</a:t>
            </a:r>
            <a:endParaRPr lang="en-US" sz="3200" dirty="0"/>
          </a:p>
        </p:txBody>
      </p:sp>
      <p:sp>
        <p:nvSpPr>
          <p:cNvPr id="3" name="Content Placeholder 2"/>
          <p:cNvSpPr>
            <a:spLocks noGrp="1"/>
          </p:cNvSpPr>
          <p:nvPr>
            <p:ph idx="1"/>
          </p:nvPr>
        </p:nvSpPr>
        <p:spPr>
          <a:xfrm>
            <a:off x="381000" y="2057400"/>
            <a:ext cx="8534400" cy="2209800"/>
          </a:xfrm>
        </p:spPr>
        <p:txBody>
          <a:bodyPr/>
          <a:lstStyle/>
          <a:p>
            <a:pPr algn="just"/>
            <a:r>
              <a:rPr lang="en-US" sz="2000" b="1" u="sng" dirty="0">
                <a:solidFill>
                  <a:srgbClr val="FFFF00"/>
                </a:solidFill>
              </a:rPr>
              <a:t>Decision Making : </a:t>
            </a:r>
            <a:r>
              <a:rPr lang="en-US" sz="2000" dirty="0"/>
              <a:t>It is the process by which a course of action is consciously chosen from a available alternatives for the purpose of achieving desired results.</a:t>
            </a:r>
          </a:p>
          <a:p>
            <a:pPr algn="just"/>
            <a:r>
              <a:rPr lang="en-US" sz="2000" dirty="0"/>
              <a:t>An out standing quality of a successful manager is his ability to make sound and logical decisions.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a:t>Span Of Control</a:t>
            </a:r>
          </a:p>
        </p:txBody>
      </p:sp>
      <p:sp>
        <p:nvSpPr>
          <p:cNvPr id="3" name="Content Placeholder 2"/>
          <p:cNvSpPr>
            <a:spLocks noGrp="1"/>
          </p:cNvSpPr>
          <p:nvPr>
            <p:ph idx="1"/>
          </p:nvPr>
        </p:nvSpPr>
        <p:spPr/>
        <p:txBody>
          <a:bodyPr/>
          <a:lstStyle/>
          <a:p>
            <a:pPr algn="just"/>
            <a:r>
              <a:rPr lang="en-US" sz="2000" dirty="0"/>
              <a:t>Span refers to the number of subordinates a manager or supervisor can supervise, manage or control effectively and efficiently</a:t>
            </a:r>
          </a:p>
          <a:p>
            <a:pPr algn="just"/>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Organization &amp; External Environment</a:t>
            </a:r>
          </a:p>
        </p:txBody>
      </p:sp>
      <p:pic>
        <p:nvPicPr>
          <p:cNvPr id="4" name="Content Placeholder 3"/>
          <p:cNvPicPr>
            <a:picLocks noGrp="1"/>
          </p:cNvPicPr>
          <p:nvPr>
            <p:ph idx="1"/>
          </p:nvPr>
        </p:nvPicPr>
        <p:blipFill>
          <a:blip r:embed="rId2"/>
          <a:srcRect l="21941" r="22299" b="16435"/>
          <a:stretch>
            <a:fillRect/>
          </a:stretch>
        </p:blipFill>
        <p:spPr bwMode="auto">
          <a:xfrm>
            <a:off x="685800" y="1524000"/>
            <a:ext cx="7620000" cy="4953000"/>
          </a:xfrm>
          <a:prstGeom prst="rect">
            <a:avLst/>
          </a:prstGeom>
          <a:noFill/>
          <a:ln w="9525">
            <a:noFill/>
            <a:miter lim="800000"/>
            <a:headEnd/>
            <a:tailEnd/>
          </a:ln>
        </p:spPr>
      </p:pic>
    </p:spTree>
    <p:extLst>
      <p:ext uri="{BB962C8B-B14F-4D97-AF65-F5344CB8AC3E}">
        <p14:creationId xmlns:p14="http://schemas.microsoft.com/office/powerpoint/2010/main" val="395998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Organization &amp; External Environment</a:t>
            </a:r>
          </a:p>
        </p:txBody>
      </p:sp>
      <p:sp>
        <p:nvSpPr>
          <p:cNvPr id="3" name="Content Placeholder 2"/>
          <p:cNvSpPr>
            <a:spLocks noGrp="1"/>
          </p:cNvSpPr>
          <p:nvPr>
            <p:ph idx="1"/>
          </p:nvPr>
        </p:nvSpPr>
        <p:spPr>
          <a:xfrm>
            <a:off x="685800" y="1643050"/>
            <a:ext cx="7772400" cy="4452950"/>
          </a:xfrm>
        </p:spPr>
        <p:txBody>
          <a:bodyPr/>
          <a:lstStyle/>
          <a:p>
            <a:pPr algn="just"/>
            <a:r>
              <a:rPr lang="en-US" sz="2000" b="1" dirty="0"/>
              <a:t>Pluralistic Society : </a:t>
            </a:r>
            <a:r>
              <a:rPr lang="en-US" sz="2000" dirty="0"/>
              <a:t>Many Stake holders with different goals</a:t>
            </a:r>
          </a:p>
          <a:p>
            <a:pPr lvl="0" algn="just"/>
            <a:r>
              <a:rPr lang="en-US" sz="2000" i="1" dirty="0"/>
              <a:t>Various groups keep business power in balance</a:t>
            </a:r>
            <a:endParaRPr lang="en-US" sz="2000" dirty="0"/>
          </a:p>
          <a:p>
            <a:pPr lvl="0" algn="just"/>
            <a:r>
              <a:rPr lang="en-US" sz="2000" i="1" dirty="0"/>
              <a:t>Business interests can be expressed by joining groups (</a:t>
            </a:r>
            <a:r>
              <a:rPr lang="en-US" sz="2000" i="1" dirty="0" err="1"/>
              <a:t>Eg</a:t>
            </a:r>
            <a:r>
              <a:rPr lang="en-US" sz="2000" i="1" dirty="0"/>
              <a:t>. Chamber of commerce)</a:t>
            </a:r>
            <a:endParaRPr lang="en-US" sz="2000" dirty="0"/>
          </a:p>
          <a:p>
            <a:pPr lvl="0" algn="just"/>
            <a:r>
              <a:rPr lang="en-US" sz="2000" i="1" dirty="0"/>
              <a:t>Business can participate in projects with other responsible groups for the betterment of society.</a:t>
            </a:r>
            <a:endParaRPr lang="en-US" sz="2000" dirty="0"/>
          </a:p>
          <a:p>
            <a:pPr lvl="0" algn="just"/>
            <a:r>
              <a:rPr lang="en-US" sz="2000" i="1" dirty="0"/>
              <a:t>There can be conflict as well as agreement among groups</a:t>
            </a:r>
            <a:endParaRPr lang="en-US" sz="2000" dirty="0"/>
          </a:p>
          <a:p>
            <a:pPr lvl="0" algn="just"/>
            <a:r>
              <a:rPr lang="en-US" sz="2000" i="1" dirty="0"/>
              <a:t>One group will be aware of other group’s activities</a:t>
            </a:r>
            <a:endParaRPr lang="en-US" sz="2000" dirty="0"/>
          </a:p>
          <a:p>
            <a:pPr marL="0" indent="0">
              <a:buNone/>
            </a:pPr>
            <a:endParaRPr lang="en-US" sz="2000" dirty="0"/>
          </a:p>
        </p:txBody>
      </p:sp>
    </p:spTree>
    <p:extLst>
      <p:ext uri="{BB962C8B-B14F-4D97-AF65-F5344CB8AC3E}">
        <p14:creationId xmlns:p14="http://schemas.microsoft.com/office/powerpoint/2010/main" val="95582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14290"/>
            <a:ext cx="7772400" cy="1143000"/>
          </a:xfrm>
        </p:spPr>
        <p:txBody>
          <a:bodyPr/>
          <a:lstStyle/>
          <a:p>
            <a:r>
              <a:rPr lang="en-US" sz="2800" dirty="0"/>
              <a:t>Organization &amp; External Environment</a:t>
            </a:r>
          </a:p>
        </p:txBody>
      </p:sp>
      <p:sp>
        <p:nvSpPr>
          <p:cNvPr id="3" name="Content Placeholder 2"/>
          <p:cNvSpPr>
            <a:spLocks noGrp="1"/>
          </p:cNvSpPr>
          <p:nvPr>
            <p:ph idx="1"/>
          </p:nvPr>
        </p:nvSpPr>
        <p:spPr>
          <a:xfrm>
            <a:off x="685800" y="1142984"/>
            <a:ext cx="8229600" cy="5410216"/>
          </a:xfrm>
        </p:spPr>
        <p:txBody>
          <a:bodyPr/>
          <a:lstStyle/>
          <a:p>
            <a:pPr algn="just"/>
            <a:r>
              <a:rPr lang="en-US" sz="2000" u="sng" dirty="0"/>
              <a:t>Technological &amp; Innovative Environment</a:t>
            </a:r>
          </a:p>
          <a:p>
            <a:pPr marL="0" indent="0" algn="just">
              <a:buNone/>
            </a:pPr>
            <a:r>
              <a:rPr lang="en-US" sz="2000" dirty="0"/>
              <a:t>Technique : </a:t>
            </a:r>
            <a:r>
              <a:rPr lang="en-US" sz="2000" i="1" dirty="0"/>
              <a:t>The way of doing things -  The vast store of organized knowledge</a:t>
            </a:r>
          </a:p>
          <a:p>
            <a:pPr algn="just"/>
            <a:r>
              <a:rPr lang="en-US" sz="2000" dirty="0"/>
              <a:t>Innovation : </a:t>
            </a:r>
            <a:r>
              <a:rPr lang="en-US" sz="2000" i="1" dirty="0"/>
              <a:t>finding new products, services, processes, ideas or combining</a:t>
            </a:r>
          </a:p>
          <a:p>
            <a:pPr algn="just"/>
            <a:r>
              <a:rPr lang="en-US" sz="2000" i="1" dirty="0"/>
              <a:t>Product innovation: Apple phone</a:t>
            </a:r>
            <a:endParaRPr lang="en-US" sz="2000" dirty="0"/>
          </a:p>
          <a:p>
            <a:pPr algn="just"/>
            <a:r>
              <a:rPr lang="en-US" sz="2000" i="1" dirty="0"/>
              <a:t>Service innovation: Apple’s Tunes</a:t>
            </a:r>
          </a:p>
          <a:p>
            <a:pPr algn="just"/>
            <a:r>
              <a:rPr lang="en-US" sz="2000" i="1" dirty="0"/>
              <a:t>Process innovation: Toyota cars</a:t>
            </a:r>
          </a:p>
          <a:p>
            <a:pPr algn="just"/>
            <a:r>
              <a:rPr lang="en-US" sz="2000" b="1" i="1" dirty="0"/>
              <a:t>Incremental innovation: </a:t>
            </a:r>
            <a:r>
              <a:rPr lang="en-US" sz="2000" i="1" dirty="0"/>
              <a:t>Here we use existing knowledge or method and through continuous changes improve products/services. </a:t>
            </a:r>
            <a:r>
              <a:rPr lang="en-US" sz="2000" b="1" i="1" dirty="0"/>
              <a:t>Disruptive/ Breakthrough innovation: </a:t>
            </a:r>
            <a:r>
              <a:rPr lang="en-US" sz="2000" i="1" dirty="0"/>
              <a:t>They may use new methods, materials, products or services. </a:t>
            </a:r>
            <a:r>
              <a:rPr lang="en-US" sz="2000" i="1" dirty="0" err="1"/>
              <a:t>Eg</a:t>
            </a:r>
            <a:r>
              <a:rPr lang="en-US" sz="2000" i="1" dirty="0"/>
              <a:t>. Digital imaging</a:t>
            </a:r>
            <a:endParaRPr lang="en-US" sz="2000" dirty="0"/>
          </a:p>
          <a:p>
            <a:endParaRPr lang="en-US" sz="2400" dirty="0"/>
          </a:p>
          <a:p>
            <a:endParaRPr lang="en-US" sz="2400" dirty="0"/>
          </a:p>
          <a:p>
            <a:endParaRPr lang="en-US" sz="2400" dirty="0"/>
          </a:p>
        </p:txBody>
      </p:sp>
    </p:spTree>
    <p:extLst>
      <p:ext uri="{BB962C8B-B14F-4D97-AF65-F5344CB8AC3E}">
        <p14:creationId xmlns:p14="http://schemas.microsoft.com/office/powerpoint/2010/main" val="134628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Organization &amp; External Environment</a:t>
            </a:r>
          </a:p>
        </p:txBody>
      </p:sp>
      <p:sp>
        <p:nvSpPr>
          <p:cNvPr id="3" name="Content Placeholder 2"/>
          <p:cNvSpPr>
            <a:spLocks noGrp="1"/>
          </p:cNvSpPr>
          <p:nvPr>
            <p:ph idx="1"/>
          </p:nvPr>
        </p:nvSpPr>
        <p:spPr/>
        <p:txBody>
          <a:bodyPr/>
          <a:lstStyle/>
          <a:p>
            <a:pPr lvl="0"/>
            <a:r>
              <a:rPr lang="en-US" sz="2400" b="1" i="1" u="sng" dirty="0"/>
              <a:t>Ecological Environment</a:t>
            </a:r>
            <a:endParaRPr lang="en-US" sz="2400" u="sng" dirty="0"/>
          </a:p>
          <a:p>
            <a:pPr algn="just"/>
            <a:r>
              <a:rPr lang="en-US" sz="2000" i="1" dirty="0"/>
              <a:t>Ecology means the relationship of people and other living things with their environment such as soil, water and air. These may get polluted by means of industrial waste.</a:t>
            </a:r>
          </a:p>
          <a:p>
            <a:pPr algn="just"/>
            <a:r>
              <a:rPr lang="en-US" sz="2000" i="1" dirty="0" err="1"/>
              <a:t>Eg</a:t>
            </a:r>
            <a:r>
              <a:rPr lang="en-US" sz="2000" i="1" dirty="0"/>
              <a:t>. in 1984 lethal vapors from Union carbide’s pesticide plant in India killed over 2000 people and injured nearly 40,000.</a:t>
            </a:r>
          </a:p>
          <a:p>
            <a:pPr algn="just"/>
            <a:r>
              <a:rPr lang="en-US" sz="2000" i="1" dirty="0"/>
              <a:t>ISO 14001 </a:t>
            </a:r>
            <a:endParaRPr lang="en-US" sz="2000" dirty="0"/>
          </a:p>
        </p:txBody>
      </p:sp>
    </p:spTree>
    <p:extLst>
      <p:ext uri="{BB962C8B-B14F-4D97-AF65-F5344CB8AC3E}">
        <p14:creationId xmlns:p14="http://schemas.microsoft.com/office/powerpoint/2010/main" val="115240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Organization &amp; External Environment</a:t>
            </a:r>
          </a:p>
        </p:txBody>
      </p:sp>
      <p:sp>
        <p:nvSpPr>
          <p:cNvPr id="3" name="Content Placeholder 2"/>
          <p:cNvSpPr>
            <a:spLocks noGrp="1"/>
          </p:cNvSpPr>
          <p:nvPr>
            <p:ph idx="1"/>
          </p:nvPr>
        </p:nvSpPr>
        <p:spPr/>
        <p:txBody>
          <a:bodyPr/>
          <a:lstStyle/>
          <a:p>
            <a:pPr lvl="0" algn="just"/>
            <a:r>
              <a:rPr lang="en-US" sz="2400" b="1" i="1" u="sng" dirty="0"/>
              <a:t>Social Environment</a:t>
            </a:r>
            <a:r>
              <a:rPr lang="en-US" b="1" i="1" u="sng" dirty="0"/>
              <a:t>:</a:t>
            </a:r>
            <a:r>
              <a:rPr lang="en-US" i="1" u="sng" dirty="0"/>
              <a:t> </a:t>
            </a:r>
          </a:p>
          <a:p>
            <a:pPr lvl="0" algn="just"/>
            <a:r>
              <a:rPr lang="en-US" sz="2000" i="1" dirty="0"/>
              <a:t>There are many stakeholders and claimants to the organization. The social responsibility is associated with not only business, but with governments, universities, nonprofit foundations charitable organizations, …etc.</a:t>
            </a:r>
            <a:endParaRPr lang="en-US" sz="2000" dirty="0"/>
          </a:p>
          <a:p>
            <a:pPr algn="just"/>
            <a:r>
              <a:rPr lang="en-US" sz="2000" i="1" dirty="0" err="1"/>
              <a:t>Sudha</a:t>
            </a:r>
            <a:r>
              <a:rPr lang="en-US" sz="2000" i="1" dirty="0"/>
              <a:t> </a:t>
            </a:r>
            <a:r>
              <a:rPr lang="en-US" sz="2000" i="1" dirty="0" err="1"/>
              <a:t>Moorthy</a:t>
            </a:r>
            <a:r>
              <a:rPr lang="en-US" sz="2000" i="1" dirty="0"/>
              <a:t>, w/o </a:t>
            </a:r>
            <a:r>
              <a:rPr lang="en-US" sz="2000" i="1" dirty="0" err="1"/>
              <a:t>Narayana</a:t>
            </a:r>
            <a:r>
              <a:rPr lang="en-US" sz="2000" i="1" dirty="0"/>
              <a:t> </a:t>
            </a:r>
            <a:r>
              <a:rPr lang="en-US" sz="2000" i="1" dirty="0" err="1"/>
              <a:t>Moorthy</a:t>
            </a:r>
            <a:r>
              <a:rPr lang="en-US" sz="2000" i="1" dirty="0"/>
              <a:t>, CEO Infosys has arranged to give Library facility and Computers for Govt. Schools in Karnataka </a:t>
            </a:r>
            <a:endParaRPr lang="en-US" sz="2000" dirty="0"/>
          </a:p>
          <a:p>
            <a:endParaRPr lang="en-US" dirty="0"/>
          </a:p>
        </p:txBody>
      </p:sp>
    </p:spTree>
    <p:extLst>
      <p:ext uri="{BB962C8B-B14F-4D97-AF65-F5344CB8AC3E}">
        <p14:creationId xmlns:p14="http://schemas.microsoft.com/office/powerpoint/2010/main" val="422243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Organization &amp; External Environment</a:t>
            </a:r>
          </a:p>
        </p:txBody>
      </p:sp>
      <p:sp>
        <p:nvSpPr>
          <p:cNvPr id="3" name="Content Placeholder 2"/>
          <p:cNvSpPr>
            <a:spLocks noGrp="1"/>
          </p:cNvSpPr>
          <p:nvPr>
            <p:ph idx="1"/>
          </p:nvPr>
        </p:nvSpPr>
        <p:spPr/>
        <p:txBody>
          <a:bodyPr/>
          <a:lstStyle/>
          <a:p>
            <a:pPr lvl="0" algn="just"/>
            <a:r>
              <a:rPr lang="en-US" sz="2400" i="1" u="sng" dirty="0"/>
              <a:t>Ethical Environment : </a:t>
            </a:r>
          </a:p>
          <a:p>
            <a:pPr lvl="0" algn="just"/>
            <a:r>
              <a:rPr lang="en-US" sz="2000" i="1" dirty="0"/>
              <a:t>Managerial ethics is the rules and principles, decided by upper management, that spell out what is right and wrong in an organization. Managers aim to maximize profit within the confines of ethical values and principles. They conform to professional and legal standards of conduct. </a:t>
            </a:r>
          </a:p>
          <a:p>
            <a:pPr lvl="0" algn="just"/>
            <a:endParaRPr lang="en-US" sz="2000" dirty="0"/>
          </a:p>
          <a:p>
            <a:pPr algn="just"/>
            <a:r>
              <a:rPr lang="en-US" sz="2000" i="1" dirty="0"/>
              <a:t>Whistle bowling: “An employee refuses to engage in and or reports illegal or wrongful activities of his employer or fellow employees”</a:t>
            </a:r>
            <a:endParaRPr lang="en-US" sz="2000" dirty="0"/>
          </a:p>
          <a:p>
            <a:pPr algn="just"/>
            <a:endParaRPr lang="en-US" sz="2000" dirty="0"/>
          </a:p>
        </p:txBody>
      </p:sp>
    </p:spTree>
    <p:extLst>
      <p:ext uri="{BB962C8B-B14F-4D97-AF65-F5344CB8AC3E}">
        <p14:creationId xmlns:p14="http://schemas.microsoft.com/office/powerpoint/2010/main" val="63866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Organization &amp; External Environment</a:t>
            </a:r>
          </a:p>
        </p:txBody>
      </p:sp>
      <p:sp>
        <p:nvSpPr>
          <p:cNvPr id="3" name="Content Placeholder 2"/>
          <p:cNvSpPr>
            <a:spLocks noGrp="1"/>
          </p:cNvSpPr>
          <p:nvPr>
            <p:ph idx="1"/>
          </p:nvPr>
        </p:nvSpPr>
        <p:spPr/>
        <p:txBody>
          <a:bodyPr/>
          <a:lstStyle/>
          <a:p>
            <a:r>
              <a:rPr lang="en-US" sz="2400" i="1" u="sng" dirty="0"/>
              <a:t>The </a:t>
            </a:r>
            <a:r>
              <a:rPr lang="en-US" sz="2400" b="1" i="1" u="sng" dirty="0"/>
              <a:t>economic environment</a:t>
            </a:r>
            <a:r>
              <a:rPr lang="en-US" sz="2400" i="1" dirty="0"/>
              <a:t>  :</a:t>
            </a:r>
          </a:p>
          <a:p>
            <a:pPr algn="just"/>
            <a:r>
              <a:rPr lang="en-US" sz="2000" i="1" dirty="0"/>
              <a:t> consists of external factors in a business market and the broader economy that can influence a business</a:t>
            </a:r>
          </a:p>
          <a:p>
            <a:pPr algn="just"/>
            <a:r>
              <a:rPr lang="en-US" sz="2000" i="1" dirty="0"/>
              <a:t>microeconomic environment- affects business decision making - such as individual actions of firms and consumers  </a:t>
            </a:r>
            <a:r>
              <a:rPr lang="en-US" sz="2000" i="1" dirty="0" err="1"/>
              <a:t>Eg</a:t>
            </a:r>
            <a:r>
              <a:rPr lang="en-US" sz="2000" i="1" dirty="0"/>
              <a:t>. Demand, Supply , Competitors, Distribution chain, </a:t>
            </a:r>
          </a:p>
          <a:p>
            <a:pPr algn="just"/>
            <a:r>
              <a:rPr lang="en-US" sz="2000" i="1" dirty="0"/>
              <a:t>macroeconomic environment- affects an entire economy and all of its participants </a:t>
            </a:r>
            <a:r>
              <a:rPr lang="en-US" sz="2000" i="1" dirty="0" err="1"/>
              <a:t>Eg.Interest</a:t>
            </a:r>
            <a:r>
              <a:rPr lang="en-US" sz="2000" i="1" dirty="0"/>
              <a:t> rate, tax rate, inflation…etc </a:t>
            </a:r>
            <a:endParaRPr lang="en-US" sz="2000" dirty="0"/>
          </a:p>
        </p:txBody>
      </p:sp>
    </p:spTree>
    <p:extLst>
      <p:ext uri="{BB962C8B-B14F-4D97-AF65-F5344CB8AC3E}">
        <p14:creationId xmlns:p14="http://schemas.microsoft.com/office/powerpoint/2010/main" val="63026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Helvetica" charset="0"/>
              </a:rPr>
              <a:t>MANAGEMENT</a:t>
            </a:r>
            <a:endParaRPr lang="en-IN" dirty="0"/>
          </a:p>
        </p:txBody>
      </p:sp>
      <p:sp>
        <p:nvSpPr>
          <p:cNvPr id="3" name="Content Placeholder 2"/>
          <p:cNvSpPr>
            <a:spLocks noGrp="1"/>
          </p:cNvSpPr>
          <p:nvPr>
            <p:ph idx="1"/>
          </p:nvPr>
        </p:nvSpPr>
        <p:spPr>
          <a:xfrm>
            <a:off x="685800" y="2500306"/>
            <a:ext cx="7772400" cy="2071702"/>
          </a:xfrm>
        </p:spPr>
        <p:txBody>
          <a:bodyPr/>
          <a:lstStyle/>
          <a:p>
            <a:r>
              <a:rPr lang="en-US" sz="2400" i="1" dirty="0">
                <a:solidFill>
                  <a:schemeClr val="tx2"/>
                </a:solidFill>
                <a:latin typeface="Helvetica" charset="0"/>
              </a:rPr>
              <a:t>“Management as a discipline has attracted the attention of academicians and practitioners to a very great extent.”</a:t>
            </a:r>
            <a:endParaRPr lang="en-US" sz="2400" dirty="0">
              <a:solidFill>
                <a:srgbClr val="000000"/>
              </a:solidFill>
              <a:latin typeface="Helvetica"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1143000"/>
          </a:xfrm>
        </p:spPr>
        <p:txBody>
          <a:bodyPr/>
          <a:lstStyle/>
          <a:p>
            <a:r>
              <a:rPr lang="en-US" sz="3200" dirty="0"/>
              <a:t>Organization &amp; External Environment</a:t>
            </a:r>
          </a:p>
        </p:txBody>
      </p:sp>
      <p:sp>
        <p:nvSpPr>
          <p:cNvPr id="3" name="Content Placeholder 2"/>
          <p:cNvSpPr>
            <a:spLocks noGrp="1"/>
          </p:cNvSpPr>
          <p:nvPr>
            <p:ph idx="1"/>
          </p:nvPr>
        </p:nvSpPr>
        <p:spPr>
          <a:xfrm>
            <a:off x="685800" y="1214422"/>
            <a:ext cx="7772400" cy="5143536"/>
          </a:xfrm>
        </p:spPr>
        <p:txBody>
          <a:bodyPr/>
          <a:lstStyle/>
          <a:p>
            <a:pPr algn="just"/>
            <a:r>
              <a:rPr lang="en-US" sz="2000" i="1" u="sng" dirty="0"/>
              <a:t>Political &amp; Legal Environment</a:t>
            </a:r>
            <a:r>
              <a:rPr lang="en-US" sz="2000" i="1" dirty="0"/>
              <a:t>:  </a:t>
            </a:r>
          </a:p>
          <a:p>
            <a:pPr algn="just"/>
            <a:r>
              <a:rPr lang="en-US" sz="2000" i="1" dirty="0"/>
              <a:t>Internal political risks include corruption, weak rule of law, social fragmentation etc.</a:t>
            </a:r>
          </a:p>
          <a:p>
            <a:pPr algn="just"/>
            <a:r>
              <a:rPr lang="en-US" sz="2000" i="1" dirty="0"/>
              <a:t>External political risks concern inter-governmental relations and include benefits like trade agreements and investments as also the risks such as disputes that affect trans-border trade and business.</a:t>
            </a:r>
          </a:p>
          <a:p>
            <a:pPr algn="just"/>
            <a:r>
              <a:rPr lang="en-US" sz="2000" i="1" dirty="0"/>
              <a:t>The national legal system provides the substantive law and court structure which most directly affect businesses.</a:t>
            </a:r>
          </a:p>
          <a:p>
            <a:pPr algn="just"/>
            <a:r>
              <a:rPr lang="en-US" sz="2000" i="1" dirty="0"/>
              <a:t>MNEs operating in different countries are subject to the national law in each</a:t>
            </a:r>
            <a:endParaRPr lang="en-US" sz="2000" dirty="0"/>
          </a:p>
        </p:txBody>
      </p:sp>
    </p:spTree>
    <p:extLst>
      <p:ext uri="{BB962C8B-B14F-4D97-AF65-F5344CB8AC3E}">
        <p14:creationId xmlns:p14="http://schemas.microsoft.com/office/powerpoint/2010/main" val="63479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latin typeface="Helvetica" charset="0"/>
              </a:rPr>
              <a:t>MANAGEMENT</a:t>
            </a:r>
            <a:endParaRPr lang="en-US" dirty="0"/>
          </a:p>
        </p:txBody>
      </p:sp>
      <p:sp>
        <p:nvSpPr>
          <p:cNvPr id="11" name="Content Placeholder 10"/>
          <p:cNvSpPr>
            <a:spLocks noGrp="1"/>
          </p:cNvSpPr>
          <p:nvPr>
            <p:ph idx="1"/>
          </p:nvPr>
        </p:nvSpPr>
        <p:spPr/>
        <p:txBody>
          <a:bodyPr/>
          <a:lstStyle/>
          <a:p>
            <a:pPr algn="just"/>
            <a:r>
              <a:rPr lang="en-US" sz="2000" dirty="0"/>
              <a:t>Management as a discipline has drawn concepts and principles from Economics, Sociology, Psychology, Anthropology, History, Statistics and so on. </a:t>
            </a:r>
          </a:p>
          <a:p>
            <a:r>
              <a:rPr lang="en-US" sz="2000" b="1" u="sng" dirty="0">
                <a:solidFill>
                  <a:srgbClr val="FFFF00"/>
                </a:solidFill>
              </a:rPr>
              <a:t>Definitions</a:t>
            </a:r>
          </a:p>
          <a:p>
            <a:pPr algn="just"/>
            <a:r>
              <a:rPr lang="en-US" sz="2000" dirty="0"/>
              <a:t>According to Harold Koontz Management is the art of getting things done through and with the people in formally organized groups.</a:t>
            </a:r>
          </a:p>
          <a:p>
            <a:pPr algn="just"/>
            <a:r>
              <a:rPr lang="en-US" sz="2000" dirty="0"/>
              <a:t>According to Dalton E McFarland Management is defined for conceptual, theoretical, and analytical purposes as that process by which managers create, direct, maintain, and operate purposive organization through systematic, coordinated, co-operative human effort.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0"/>
            <a:ext cx="7772400" cy="1143000"/>
          </a:xfrm>
        </p:spPr>
        <p:txBody>
          <a:bodyPr/>
          <a:lstStyle/>
          <a:p>
            <a:r>
              <a:rPr lang="en-US" sz="3200" b="1" dirty="0"/>
              <a:t>Need For Management</a:t>
            </a:r>
          </a:p>
        </p:txBody>
      </p:sp>
      <p:sp>
        <p:nvSpPr>
          <p:cNvPr id="7" name="Content Placeholder 6"/>
          <p:cNvSpPr>
            <a:spLocks noGrp="1"/>
          </p:cNvSpPr>
          <p:nvPr>
            <p:ph idx="1"/>
          </p:nvPr>
        </p:nvSpPr>
        <p:spPr/>
        <p:txBody>
          <a:bodyPr/>
          <a:lstStyle/>
          <a:p>
            <a:r>
              <a:rPr lang="en-US" sz="2000" dirty="0"/>
              <a:t>Society has large and complex institutions with many people working together .</a:t>
            </a:r>
          </a:p>
          <a:p>
            <a:r>
              <a:rPr lang="en-US" sz="2000" dirty="0"/>
              <a:t>The relationship between managers and managed has changed as compared to the older master-servant relation ship making it more complex</a:t>
            </a:r>
          </a:p>
          <a:p>
            <a:r>
              <a:rPr lang="en-US" sz="2000" dirty="0"/>
              <a:t>People have greater expectations from their jobs.</a:t>
            </a:r>
          </a:p>
          <a:p>
            <a:pPr>
              <a:buNone/>
            </a:pPr>
            <a:endParaRPr lang="en-US" sz="2000" dirty="0"/>
          </a:p>
          <a:p>
            <a:pPr>
              <a:buNone/>
            </a:pPr>
            <a:r>
              <a:rPr lang="en-US" sz="2800" i="1" dirty="0">
                <a:solidFill>
                  <a:srgbClr val="FFFF00"/>
                </a:solidFill>
                <a:latin typeface="Bodoni MT Condensed" pitchFamily="18" charset="0"/>
              </a:rPr>
              <a:t>“In order to make all these things function properly, people have been trying to evolve some methods and techniques. Such attempts have given the birth of </a:t>
            </a:r>
            <a:r>
              <a:rPr lang="en-US" sz="2800" b="1" i="1" u="sng" dirty="0">
                <a:solidFill>
                  <a:srgbClr val="FFFF00"/>
                </a:solidFill>
                <a:latin typeface="Bodoni MT Condensed" pitchFamily="18" charset="0"/>
              </a:rPr>
              <a:t>management</a:t>
            </a:r>
            <a:r>
              <a:rPr lang="en-US" sz="2800" i="1" dirty="0">
                <a:solidFill>
                  <a:srgbClr val="FFFF00"/>
                </a:solidFill>
                <a:latin typeface="Bodoni MT Condensed" pitchFamily="18" charset="0"/>
              </a:rPr>
              <a:t> as a separate discipline”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0"/>
            <a:ext cx="7772400" cy="1143000"/>
          </a:xfrm>
        </p:spPr>
        <p:txBody>
          <a:bodyPr/>
          <a:lstStyle/>
          <a:p>
            <a:r>
              <a:rPr lang="en-US" sz="3200" b="1" dirty="0"/>
              <a:t>Management Functions</a:t>
            </a:r>
            <a:endParaRPr lang="en-US" sz="3200" dirty="0"/>
          </a:p>
        </p:txBody>
      </p:sp>
      <p:sp>
        <p:nvSpPr>
          <p:cNvPr id="8" name="Content Placeholder 7"/>
          <p:cNvSpPr>
            <a:spLocks noGrp="1"/>
          </p:cNvSpPr>
          <p:nvPr>
            <p:ph idx="1"/>
          </p:nvPr>
        </p:nvSpPr>
        <p:spPr>
          <a:xfrm>
            <a:off x="685800" y="2895600"/>
            <a:ext cx="7772400" cy="1219200"/>
          </a:xfrm>
        </p:spPr>
        <p:txBody>
          <a:bodyPr/>
          <a:lstStyle/>
          <a:p>
            <a:pPr algn="ctr">
              <a:buNone/>
            </a:pPr>
            <a:r>
              <a:rPr lang="en-US" i="1" dirty="0">
                <a:latin typeface="Bodoni MT Condensed" pitchFamily="18" charset="0"/>
              </a:rPr>
              <a:t>“Management process suggests that all the managers in the organization should perform certain functions to get things done by others”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0" y="0"/>
            <a:ext cx="7772400" cy="1143000"/>
          </a:xfrm>
        </p:spPr>
        <p:txBody>
          <a:bodyPr/>
          <a:lstStyle/>
          <a:p>
            <a:r>
              <a:rPr lang="en-US" sz="3200" b="1" dirty="0"/>
              <a:t>Management Functions</a:t>
            </a:r>
            <a:endParaRPr lang="en-US" sz="3200" dirty="0"/>
          </a:p>
        </p:txBody>
      </p:sp>
      <p:sp>
        <p:nvSpPr>
          <p:cNvPr id="7" name="Content Placeholder 6"/>
          <p:cNvSpPr>
            <a:spLocks noGrp="1"/>
          </p:cNvSpPr>
          <p:nvPr>
            <p:ph idx="1"/>
          </p:nvPr>
        </p:nvSpPr>
        <p:spPr>
          <a:xfrm>
            <a:off x="685800" y="1295400"/>
            <a:ext cx="7772400" cy="5181600"/>
          </a:xfrm>
        </p:spPr>
        <p:txBody>
          <a:bodyPr/>
          <a:lstStyle/>
          <a:p>
            <a:pPr marL="457200" indent="-457200">
              <a:buFont typeface="+mj-lt"/>
              <a:buAutoNum type="arabicPeriod"/>
            </a:pPr>
            <a:r>
              <a:rPr lang="en-US" b="1" dirty="0">
                <a:solidFill>
                  <a:srgbClr val="FFFF00"/>
                </a:solidFill>
                <a:latin typeface="Bradley Hand ITC" pitchFamily="66" charset="0"/>
              </a:rPr>
              <a:t>Forecasting</a:t>
            </a:r>
          </a:p>
          <a:p>
            <a:pPr marL="457200" indent="-457200">
              <a:buFont typeface="+mj-lt"/>
              <a:buAutoNum type="arabicPeriod"/>
            </a:pPr>
            <a:r>
              <a:rPr lang="en-US" b="1" dirty="0">
                <a:solidFill>
                  <a:srgbClr val="FFFF00"/>
                </a:solidFill>
                <a:latin typeface="Bradley Hand ITC" pitchFamily="66" charset="0"/>
              </a:rPr>
              <a:t>Planning</a:t>
            </a:r>
          </a:p>
          <a:p>
            <a:pPr marL="457200" indent="-457200">
              <a:buFont typeface="+mj-lt"/>
              <a:buAutoNum type="arabicPeriod"/>
            </a:pPr>
            <a:r>
              <a:rPr lang="en-US" b="1" dirty="0">
                <a:solidFill>
                  <a:srgbClr val="FFFF00"/>
                </a:solidFill>
                <a:latin typeface="Bradley Hand ITC" pitchFamily="66" charset="0"/>
              </a:rPr>
              <a:t>Organizing</a:t>
            </a:r>
          </a:p>
          <a:p>
            <a:pPr marL="457200" indent="-457200">
              <a:buFont typeface="+mj-lt"/>
              <a:buAutoNum type="arabicPeriod"/>
            </a:pPr>
            <a:r>
              <a:rPr lang="en-US" b="1" dirty="0">
                <a:solidFill>
                  <a:srgbClr val="FFFF00"/>
                </a:solidFill>
                <a:latin typeface="Bradley Hand ITC" pitchFamily="66" charset="0"/>
              </a:rPr>
              <a:t>Staffing</a:t>
            </a:r>
          </a:p>
          <a:p>
            <a:pPr marL="457200" indent="-457200">
              <a:buFont typeface="+mj-lt"/>
              <a:buAutoNum type="arabicPeriod"/>
            </a:pPr>
            <a:r>
              <a:rPr lang="en-US" b="1" dirty="0">
                <a:solidFill>
                  <a:srgbClr val="FFFF00"/>
                </a:solidFill>
                <a:latin typeface="Bradley Hand ITC" pitchFamily="66" charset="0"/>
              </a:rPr>
              <a:t>Directing</a:t>
            </a:r>
          </a:p>
          <a:p>
            <a:pPr marL="457200" indent="-457200">
              <a:buFont typeface="+mj-lt"/>
              <a:buAutoNum type="arabicPeriod"/>
            </a:pPr>
            <a:r>
              <a:rPr lang="en-US" b="1" dirty="0">
                <a:solidFill>
                  <a:srgbClr val="FFFF00"/>
                </a:solidFill>
                <a:latin typeface="Bradley Hand ITC" pitchFamily="66" charset="0"/>
              </a:rPr>
              <a:t>Coordinating</a:t>
            </a:r>
          </a:p>
          <a:p>
            <a:pPr marL="457200" indent="-457200">
              <a:buFont typeface="+mj-lt"/>
              <a:buAutoNum type="arabicPeriod"/>
            </a:pPr>
            <a:r>
              <a:rPr lang="en-US" b="1" dirty="0">
                <a:solidFill>
                  <a:srgbClr val="FFFF00"/>
                </a:solidFill>
                <a:latin typeface="Bradley Hand ITC" pitchFamily="66" charset="0"/>
              </a:rPr>
              <a:t>Controlling</a:t>
            </a:r>
          </a:p>
          <a:p>
            <a:pPr marL="457200" indent="-457200">
              <a:buFont typeface="+mj-lt"/>
              <a:buAutoNum type="arabicPeriod"/>
            </a:pPr>
            <a:r>
              <a:rPr lang="en-US" b="1" dirty="0">
                <a:solidFill>
                  <a:srgbClr val="FFFF00"/>
                </a:solidFill>
                <a:latin typeface="Bradley Hand ITC" pitchFamily="66" charset="0"/>
              </a:rPr>
              <a:t>Decision 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838200"/>
          </a:xfrm>
        </p:spPr>
        <p:txBody>
          <a:bodyPr/>
          <a:lstStyle/>
          <a:p>
            <a:r>
              <a:rPr lang="en-US" sz="3200" b="1" dirty="0"/>
              <a:t>Management Functions</a:t>
            </a:r>
            <a:endParaRPr lang="en-US" sz="3200" dirty="0"/>
          </a:p>
        </p:txBody>
      </p:sp>
      <p:sp>
        <p:nvSpPr>
          <p:cNvPr id="3" name="Content Placeholder 2"/>
          <p:cNvSpPr>
            <a:spLocks noGrp="1"/>
          </p:cNvSpPr>
          <p:nvPr>
            <p:ph idx="1"/>
          </p:nvPr>
        </p:nvSpPr>
        <p:spPr>
          <a:xfrm>
            <a:off x="381000" y="1295400"/>
            <a:ext cx="8534400" cy="5257800"/>
          </a:xfrm>
        </p:spPr>
        <p:txBody>
          <a:bodyPr/>
          <a:lstStyle/>
          <a:p>
            <a:pPr algn="just"/>
            <a:r>
              <a:rPr lang="en-US" sz="2000" b="1" u="sng" dirty="0">
                <a:solidFill>
                  <a:srgbClr val="FFFF00"/>
                </a:solidFill>
              </a:rPr>
              <a:t>Forecasting: </a:t>
            </a:r>
            <a:r>
              <a:rPr lang="en-US" sz="2000" dirty="0"/>
              <a:t>It is necessary preliminary to planning. Forecasting estimates what should be done in future. Forecasting begins with sales forecast, and is followed by production forecast and forecasts for costs finance, purchase, profit/loss etc. </a:t>
            </a:r>
          </a:p>
          <a:p>
            <a:pPr algn="just"/>
            <a:r>
              <a:rPr lang="en-US" sz="2000" b="1" u="sng" dirty="0">
                <a:solidFill>
                  <a:srgbClr val="FFFF00"/>
                </a:solidFill>
              </a:rPr>
              <a:t>Planning:</a:t>
            </a:r>
            <a:r>
              <a:rPr lang="en-US" sz="2000" b="1" u="sng" dirty="0"/>
              <a:t> </a:t>
            </a:r>
            <a:r>
              <a:rPr lang="en-US" sz="2000" dirty="0"/>
              <a:t>It is the conscious determination of the future course of action to achieve the desired results. What to achieve ?, When to achieve ?, How to achieve ?.   It includes determination of objectives, setting rules and procedures, determining projects, setting policies and strategies, budgeting etc.</a:t>
            </a:r>
          </a:p>
          <a:p>
            <a:pPr algn="just"/>
            <a:r>
              <a:rPr lang="en-US" sz="2000" b="1" u="sng" dirty="0">
                <a:solidFill>
                  <a:srgbClr val="FFFF00"/>
                </a:solidFill>
              </a:rPr>
              <a:t>Organizing:</a:t>
            </a:r>
            <a:r>
              <a:rPr lang="en-US" sz="2000" b="1" u="sng" dirty="0"/>
              <a:t> </a:t>
            </a:r>
            <a:r>
              <a:rPr lang="en-US" sz="2000" dirty="0"/>
              <a:t>it is the process of dividing work in to convenient tasks or duties, grouping of such duties in the form of positions, and grouping of various positions in to departments and sections and delegating authority to each position so that the work is carried out as planned.</a:t>
            </a:r>
          </a:p>
          <a:p>
            <a:pPr algn="just"/>
            <a:r>
              <a:rPr lang="en-US" sz="2000" b="1" u="sng" dirty="0">
                <a:solidFill>
                  <a:srgbClr val="FFFF00"/>
                </a:solidFill>
              </a:rPr>
              <a:t>Staffing:</a:t>
            </a:r>
            <a:r>
              <a:rPr lang="en-US" sz="2000" b="1" u="sng" dirty="0"/>
              <a:t> </a:t>
            </a:r>
            <a:r>
              <a:rPr lang="en-US" sz="2000" dirty="0"/>
              <a:t>Here the Managers/ HR department select train place promote and (retire) qualified people. It is a continuous process.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sz="3200" b="1" dirty="0"/>
              <a:t>Management Functions</a:t>
            </a:r>
            <a:endParaRPr lang="en-US" sz="3200" dirty="0"/>
          </a:p>
        </p:txBody>
      </p:sp>
      <p:sp>
        <p:nvSpPr>
          <p:cNvPr id="3" name="Content Placeholder 2"/>
          <p:cNvSpPr>
            <a:spLocks noGrp="1"/>
          </p:cNvSpPr>
          <p:nvPr>
            <p:ph idx="1"/>
          </p:nvPr>
        </p:nvSpPr>
        <p:spPr>
          <a:xfrm>
            <a:off x="228600" y="1143000"/>
            <a:ext cx="8686800" cy="5410200"/>
          </a:xfrm>
        </p:spPr>
        <p:txBody>
          <a:bodyPr/>
          <a:lstStyle/>
          <a:p>
            <a:pPr algn="just"/>
            <a:r>
              <a:rPr lang="en-US" sz="2000" b="1" u="sng" dirty="0">
                <a:solidFill>
                  <a:srgbClr val="FFFF00"/>
                </a:solidFill>
              </a:rPr>
              <a:t>Directing: </a:t>
            </a:r>
            <a:r>
              <a:rPr lang="en-US" sz="2000" dirty="0"/>
              <a:t>When people are available in the organization, they must know what they are expected to do in the organization. Superior managers fulfill this requirement by communicating to subordinates about their expected behavior. Through directing the actual performance of a subordinate is guided towards company objectives.  </a:t>
            </a:r>
          </a:p>
          <a:p>
            <a:pPr algn="just">
              <a:buNone/>
            </a:pPr>
            <a:r>
              <a:rPr lang="en-US" sz="2000" dirty="0"/>
              <a:t>	Directing includes,</a:t>
            </a:r>
          </a:p>
          <a:p>
            <a:pPr algn="just">
              <a:buNone/>
            </a:pPr>
            <a:r>
              <a:rPr lang="en-US" sz="2000" dirty="0"/>
              <a:t>	1. Giving instructions to subordinates</a:t>
            </a:r>
          </a:p>
          <a:p>
            <a:pPr algn="just">
              <a:buNone/>
            </a:pPr>
            <a:r>
              <a:rPr lang="en-US" sz="2000" dirty="0"/>
              <a:t>	2.Guiding the subordinates to do the work</a:t>
            </a:r>
          </a:p>
          <a:p>
            <a:pPr algn="just">
              <a:buNone/>
            </a:pPr>
            <a:r>
              <a:rPr lang="en-US" sz="2000" dirty="0"/>
              <a:t>	3.Supervising the subordinates to make certain that the work done by them is as per the plans established.</a:t>
            </a:r>
          </a:p>
          <a:p>
            <a:pPr algn="just">
              <a:buNone/>
            </a:pPr>
            <a:r>
              <a:rPr lang="en-US" sz="2000" dirty="0"/>
              <a:t>	Directing involves the following functions,</a:t>
            </a:r>
          </a:p>
          <a:p>
            <a:pPr>
              <a:buNone/>
            </a:pPr>
            <a:r>
              <a:rPr lang="en-US" sz="2000" dirty="0"/>
              <a:t>			</a:t>
            </a:r>
            <a:r>
              <a:rPr lang="en-US" sz="2000" b="1" i="1" dirty="0">
                <a:solidFill>
                  <a:srgbClr val="FFFF00"/>
                </a:solidFill>
              </a:rPr>
              <a:t>a) Leadership</a:t>
            </a:r>
          </a:p>
          <a:p>
            <a:pPr>
              <a:buNone/>
            </a:pPr>
            <a:r>
              <a:rPr lang="en-US" sz="2000" b="1" i="1" dirty="0">
                <a:solidFill>
                  <a:srgbClr val="FFFF00"/>
                </a:solidFill>
              </a:rPr>
              <a:t>			b) Communication</a:t>
            </a:r>
          </a:p>
          <a:p>
            <a:pPr>
              <a:buNone/>
            </a:pPr>
            <a:r>
              <a:rPr lang="en-US" sz="2000" b="1" i="1" dirty="0">
                <a:solidFill>
                  <a:srgbClr val="FFFF00"/>
                </a:solidFill>
              </a:rPr>
              <a:t>			c) Motivation </a:t>
            </a:r>
          </a:p>
          <a:p>
            <a:pPr>
              <a:buNone/>
            </a:pPr>
            <a:r>
              <a:rPr lang="en-US" sz="2000" b="1" i="1" dirty="0">
                <a:solidFill>
                  <a:srgbClr val="FFFF00"/>
                </a:solidFill>
              </a:rPr>
              <a:t>			d) Supervision	</a:t>
            </a:r>
          </a:p>
          <a:p>
            <a:pPr algn="just">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38200"/>
          </a:xfrm>
        </p:spPr>
        <p:txBody>
          <a:bodyPr/>
          <a:lstStyle/>
          <a:p>
            <a:r>
              <a:rPr lang="en-US" sz="3200" b="1" dirty="0"/>
              <a:t>Management Functions</a:t>
            </a:r>
            <a:endParaRPr lang="en-US" sz="3200" dirty="0"/>
          </a:p>
        </p:txBody>
      </p:sp>
      <p:sp>
        <p:nvSpPr>
          <p:cNvPr id="3" name="Content Placeholder 2"/>
          <p:cNvSpPr>
            <a:spLocks noGrp="1"/>
          </p:cNvSpPr>
          <p:nvPr>
            <p:ph idx="1"/>
          </p:nvPr>
        </p:nvSpPr>
        <p:spPr>
          <a:xfrm>
            <a:off x="304800" y="1143000"/>
            <a:ext cx="8534400" cy="5562600"/>
          </a:xfrm>
        </p:spPr>
        <p:txBody>
          <a:bodyPr/>
          <a:lstStyle/>
          <a:p>
            <a:pPr algn="just"/>
            <a:r>
              <a:rPr lang="en-US" sz="2000" b="1" i="1" u="sng" dirty="0">
                <a:solidFill>
                  <a:srgbClr val="FFFF00"/>
                </a:solidFill>
                <a:latin typeface="Californian FB" pitchFamily="18" charset="0"/>
              </a:rPr>
              <a:t>Leadership:</a:t>
            </a:r>
            <a:r>
              <a:rPr lang="en-US" sz="2000" b="1" dirty="0">
                <a:solidFill>
                  <a:srgbClr val="FFFF00"/>
                </a:solidFill>
              </a:rPr>
              <a:t> </a:t>
            </a:r>
            <a:r>
              <a:rPr lang="en-US" sz="2000" dirty="0"/>
              <a:t>It is the quality of the behavior of a person by which he can inspire confidence and trust in his subordinates, get maximum cooperation from them and guide their activities in organized effort.</a:t>
            </a:r>
          </a:p>
          <a:p>
            <a:pPr algn="just"/>
            <a:r>
              <a:rPr lang="en-US" sz="2000" b="1" i="1" u="sng" dirty="0">
                <a:solidFill>
                  <a:srgbClr val="FFFF00"/>
                </a:solidFill>
                <a:latin typeface="Californian FB" pitchFamily="18" charset="0"/>
              </a:rPr>
              <a:t>Communication:</a:t>
            </a:r>
            <a:r>
              <a:rPr lang="en-US" sz="2000" dirty="0"/>
              <a:t> Communication is the process by which ideas are transmitted, received and understood by others for the purpose of achieving desired results. Communication may be verbal or written.</a:t>
            </a:r>
          </a:p>
          <a:p>
            <a:pPr algn="just"/>
            <a:r>
              <a:rPr lang="en-US" sz="2000" b="1" i="1" u="sng" dirty="0">
                <a:solidFill>
                  <a:srgbClr val="FFFF00"/>
                </a:solidFill>
                <a:latin typeface="Californian FB" pitchFamily="18" charset="0"/>
              </a:rPr>
              <a:t>Motivation :</a:t>
            </a:r>
            <a:r>
              <a:rPr lang="en-US" sz="2000" dirty="0"/>
              <a:t> Inspiring the subordinates to do a work or to achieve company objectives effectively or efficiently.</a:t>
            </a:r>
          </a:p>
          <a:p>
            <a:pPr algn="just"/>
            <a:r>
              <a:rPr lang="en-US" sz="2000" b="1" i="1" u="sng" dirty="0">
                <a:solidFill>
                  <a:srgbClr val="FFFF00"/>
                </a:solidFill>
                <a:latin typeface="Californian FB" pitchFamily="18" charset="0"/>
              </a:rPr>
              <a:t>Supervision :</a:t>
            </a:r>
            <a:r>
              <a:rPr lang="en-US" sz="2000" dirty="0"/>
              <a:t> Supervision is necessary in order to ensure,</a:t>
            </a:r>
          </a:p>
          <a:p>
            <a:pPr algn="just"/>
            <a:endParaRPr lang="en-US" sz="2000" dirty="0"/>
          </a:p>
          <a:p>
            <a:pPr algn="ctr"/>
            <a:r>
              <a:rPr lang="en-US" sz="2000" i="1" dirty="0">
                <a:solidFill>
                  <a:srgbClr val="FFFF00"/>
                </a:solidFill>
              </a:rPr>
              <a:t>1. That the work is going on as per the plan established</a:t>
            </a:r>
          </a:p>
          <a:p>
            <a:pPr algn="ctr"/>
            <a:r>
              <a:rPr lang="en-US" sz="2000" i="1" dirty="0">
                <a:solidFill>
                  <a:srgbClr val="FFFF00"/>
                </a:solidFill>
              </a:rPr>
              <a:t>2. That the workers are doing as they were directed</a:t>
            </a:r>
          </a:p>
        </p:txBody>
      </p:sp>
    </p:spTree>
  </p:cSld>
  <p:clrMapOvr>
    <a:masterClrMapping/>
  </p:clrMapOvr>
</p:sld>
</file>

<file path=ppt/theme/theme1.xml><?xml version="1.0" encoding="utf-8"?>
<a:theme xmlns:a="http://schemas.openxmlformats.org/drawingml/2006/main" name="Blank Presentation">
  <a:themeElements>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TotalTime>
  <Words>1210</Words>
  <Application>Microsoft Office PowerPoint</Application>
  <PresentationFormat>On-screen Show (4:3)</PresentationFormat>
  <Paragraphs>112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Blank Presentation</vt:lpstr>
      <vt:lpstr>MANAGEMENT</vt:lpstr>
      <vt:lpstr>MANAGEMENT</vt:lpstr>
      <vt:lpstr>MANAGEMENT</vt:lpstr>
      <vt:lpstr>Need For Management</vt:lpstr>
      <vt:lpstr>Management Functions</vt:lpstr>
      <vt:lpstr>Management Functions</vt:lpstr>
      <vt:lpstr>Management Functions</vt:lpstr>
      <vt:lpstr>Management Functions</vt:lpstr>
      <vt:lpstr>Management Functions</vt:lpstr>
      <vt:lpstr>Management Functions</vt:lpstr>
      <vt:lpstr>Management Functions</vt:lpstr>
      <vt:lpstr>Span Of Control</vt:lpstr>
      <vt:lpstr>Organization &amp; External Environment</vt:lpstr>
      <vt:lpstr>Organization &amp; External Environment</vt:lpstr>
      <vt:lpstr>Organization &amp; External Environment</vt:lpstr>
      <vt:lpstr>Organization &amp; External Environment</vt:lpstr>
      <vt:lpstr>Organization &amp; External Environment</vt:lpstr>
      <vt:lpstr>Organization &amp; External Environment</vt:lpstr>
      <vt:lpstr>Organization &amp; External Environment</vt:lpstr>
      <vt:lpstr>Organization &amp; External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Frederick Winslow Taylor</dc:title>
  <dc:creator>Susan Lucas</dc:creator>
  <cp:lastModifiedBy>SANDIP MANDAL</cp:lastModifiedBy>
  <cp:revision>104</cp:revision>
  <cp:lastPrinted>2017-08-08T09:52:32Z</cp:lastPrinted>
  <dcterms:created xsi:type="dcterms:W3CDTF">2003-02-18T14:37:37Z</dcterms:created>
  <dcterms:modified xsi:type="dcterms:W3CDTF">2022-08-04T15:38:25Z</dcterms:modified>
</cp:coreProperties>
</file>