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8/17/2022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8/17/2022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8/17/2022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t>MANAGING FOR COMPETITIVE ADVANTAGE</a:t>
            </a:r>
            <a:endParaRPr lang="en-IN" dirty="0"/>
          </a:p>
        </p:txBody>
      </p:sp>
      <p:sp>
        <p:nvSpPr>
          <p:cNvPr id="3" name="Subtitle 2"/>
          <p:cNvSpPr>
            <a:spLocks noGrp="1"/>
          </p:cNvSpPr>
          <p:nvPr>
            <p:ph type="subTitle" idx="1"/>
          </p:nvPr>
        </p:nvSpPr>
        <p:spPr>
          <a:xfrm>
            <a:off x="3354442" y="4191000"/>
            <a:ext cx="5114778" cy="2438400"/>
          </a:xfrm>
        </p:spPr>
        <p:txBody>
          <a:bodyPr>
            <a:normAutofit/>
          </a:bodyPr>
          <a:lstStyle/>
          <a:p>
            <a:pPr algn="ctr"/>
            <a:endParaRPr lang="en-IN" dirty="0" smtClean="0"/>
          </a:p>
          <a:p>
            <a:endParaRPr lang="en-IN" dirty="0" smtClean="0"/>
          </a:p>
          <a:p>
            <a:r>
              <a:rPr lang="en-IN" sz="1600" dirty="0" err="1" smtClean="0"/>
              <a:t>Dr.</a:t>
            </a:r>
            <a:r>
              <a:rPr lang="en-IN" sz="1600" dirty="0" smtClean="0"/>
              <a:t> Sandip </a:t>
            </a:r>
            <a:r>
              <a:rPr lang="en-IN" sz="1600" dirty="0"/>
              <a:t>M</a:t>
            </a:r>
            <a:r>
              <a:rPr lang="en-IN" sz="1600" dirty="0" smtClean="0"/>
              <a:t>andal</a:t>
            </a:r>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i="1" u="sng" dirty="0" smtClean="0"/>
              <a:t>Challenges of Manager</a:t>
            </a:r>
            <a:endParaRPr lang="en-IN" sz="2800" dirty="0"/>
          </a:p>
        </p:txBody>
      </p:sp>
      <p:sp>
        <p:nvSpPr>
          <p:cNvPr id="3" name="Content Placeholder 2"/>
          <p:cNvSpPr>
            <a:spLocks noGrp="1"/>
          </p:cNvSpPr>
          <p:nvPr>
            <p:ph idx="1"/>
          </p:nvPr>
        </p:nvSpPr>
        <p:spPr/>
        <p:txBody>
          <a:bodyPr>
            <a:noAutofit/>
          </a:bodyPr>
          <a:lstStyle/>
          <a:p>
            <a:r>
              <a:rPr lang="en-US" sz="2000" i="1" dirty="0" smtClean="0"/>
              <a:t>2. Bringing Out the Best in Your Employees</a:t>
            </a:r>
            <a:endParaRPr lang="en-IN" sz="2000" dirty="0" smtClean="0"/>
          </a:p>
          <a:p>
            <a:pPr algn="just">
              <a:buNone/>
            </a:pPr>
            <a:r>
              <a:rPr lang="en-US" sz="2000" i="1" dirty="0" smtClean="0"/>
              <a:t>    All employees have good days and bad days. Some of the causes are out of control. But it’s important that you take steps to make as many days as possible “good days.”</a:t>
            </a:r>
            <a:endParaRPr lang="en-IN" sz="2000" dirty="0" smtClean="0"/>
          </a:p>
          <a:p>
            <a:pPr algn="just"/>
            <a:r>
              <a:rPr lang="en-US" sz="2000" i="1" dirty="0" smtClean="0"/>
              <a:t>Treat every employee with respect. </a:t>
            </a:r>
            <a:endParaRPr lang="en-IN" sz="2000" dirty="0" smtClean="0"/>
          </a:p>
          <a:p>
            <a:pPr algn="just"/>
            <a:r>
              <a:rPr lang="en-US" sz="2000" i="1" dirty="0" smtClean="0"/>
              <a:t>Help employees align their personal goals with their work goals. </a:t>
            </a:r>
            <a:endParaRPr lang="en-IN" sz="2000" dirty="0" smtClean="0"/>
          </a:p>
          <a:p>
            <a:pPr algn="just"/>
            <a:r>
              <a:rPr lang="en-US" sz="2000" i="1" dirty="0" smtClean="0"/>
              <a:t>Provide a work environment that is appropriate for the work and conducive to employee well-being</a:t>
            </a:r>
            <a:endParaRPr lang="en-IN" sz="2000" dirty="0" smtClean="0"/>
          </a:p>
          <a:p>
            <a:pPr algn="just"/>
            <a:r>
              <a:rPr lang="en-US" sz="2000" i="1" dirty="0" smtClean="0"/>
              <a:t>Encourage employee communication and cooperation</a:t>
            </a:r>
            <a:endParaRPr lang="en-IN" sz="2000" dirty="0" smtClean="0"/>
          </a:p>
          <a:p>
            <a:pPr algn="just"/>
            <a:r>
              <a:rPr lang="en-US" sz="2000" i="1" dirty="0" smtClean="0"/>
              <a:t>But these were not your typical awards. </a:t>
            </a:r>
            <a:endParaRPr lang="en-IN" sz="2000" dirty="0" smtClean="0"/>
          </a:p>
          <a:p>
            <a:pPr algn="just"/>
            <a:r>
              <a:rPr lang="en-US" sz="2000" i="1" dirty="0" smtClean="0"/>
              <a:t>“team player” and good manager will grow, and your own career will be enhanced.</a:t>
            </a:r>
            <a:endParaRPr lang="en-IN"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i="1" u="sng" dirty="0" smtClean="0"/>
              <a:t>Challenges of Manager</a:t>
            </a:r>
            <a:endParaRPr lang="en-IN" sz="2800" dirty="0"/>
          </a:p>
        </p:txBody>
      </p:sp>
      <p:sp>
        <p:nvSpPr>
          <p:cNvPr id="3" name="Content Placeholder 2"/>
          <p:cNvSpPr>
            <a:spLocks noGrp="1"/>
          </p:cNvSpPr>
          <p:nvPr>
            <p:ph idx="1"/>
          </p:nvPr>
        </p:nvSpPr>
        <p:spPr/>
        <p:txBody>
          <a:bodyPr>
            <a:normAutofit/>
          </a:bodyPr>
          <a:lstStyle/>
          <a:p>
            <a:pPr algn="ctr">
              <a:buNone/>
            </a:pPr>
            <a:r>
              <a:rPr lang="en-US" sz="2200" i="1" dirty="0" smtClean="0"/>
              <a:t>3. Dealing with Underperforming Employees</a:t>
            </a:r>
          </a:p>
          <a:p>
            <a:pPr>
              <a:buNone/>
            </a:pPr>
            <a:endParaRPr lang="en-IN" sz="2200" dirty="0" smtClean="0"/>
          </a:p>
          <a:p>
            <a:pPr algn="just">
              <a:buNone/>
            </a:pPr>
            <a:r>
              <a:rPr lang="en-US" sz="2200" i="1" dirty="0" smtClean="0"/>
              <a:t>    Manager should help employees cope with personal issues, you’ll provide motivation and counsel, maybe steer them to appropriate resources inside or outside your company. Managers have to balance the needs of the organization with the needs of the employees.</a:t>
            </a:r>
            <a:endParaRPr lang="en-IN" sz="2200" dirty="0" smtClean="0"/>
          </a:p>
          <a:p>
            <a:r>
              <a:rPr lang="en-US" sz="2200" i="1" dirty="0" smtClean="0"/>
              <a:t> </a:t>
            </a:r>
            <a:endParaRPr lang="en-IN"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i="1" u="sng" dirty="0" smtClean="0"/>
              <a:t>Challenges of Manager</a:t>
            </a:r>
            <a:endParaRPr lang="en-IN" sz="2800" dirty="0"/>
          </a:p>
        </p:txBody>
      </p:sp>
      <p:sp>
        <p:nvSpPr>
          <p:cNvPr id="3" name="Content Placeholder 2"/>
          <p:cNvSpPr>
            <a:spLocks noGrp="1"/>
          </p:cNvSpPr>
          <p:nvPr>
            <p:ph idx="1"/>
          </p:nvPr>
        </p:nvSpPr>
        <p:spPr/>
        <p:txBody>
          <a:bodyPr>
            <a:normAutofit/>
          </a:bodyPr>
          <a:lstStyle/>
          <a:p>
            <a:pPr algn="ctr">
              <a:buNone/>
            </a:pPr>
            <a:r>
              <a:rPr lang="en-US" sz="2000" i="1" dirty="0" smtClean="0"/>
              <a:t>4. Dealing with Outstanding Employees</a:t>
            </a:r>
          </a:p>
          <a:p>
            <a:pPr>
              <a:buNone/>
            </a:pPr>
            <a:endParaRPr lang="en-IN" sz="2000" dirty="0" smtClean="0"/>
          </a:p>
          <a:p>
            <a:r>
              <a:rPr lang="en-US" sz="2000" i="1" dirty="0" smtClean="0"/>
              <a:t>They need recognition for their talents and efforts. They need encouragement, training and guidance. And above all they need to know that they have a career path in your company, even if that career path takes them out of your organization.</a:t>
            </a:r>
            <a:endParaRPr lang="en-IN"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i="1" u="sng" dirty="0" smtClean="0"/>
              <a:t>Challenges of Manager</a:t>
            </a:r>
            <a:endParaRPr lang="en-IN" sz="2800" dirty="0"/>
          </a:p>
        </p:txBody>
      </p:sp>
      <p:sp>
        <p:nvSpPr>
          <p:cNvPr id="3" name="Content Placeholder 2"/>
          <p:cNvSpPr>
            <a:spLocks noGrp="1"/>
          </p:cNvSpPr>
          <p:nvPr>
            <p:ph idx="1"/>
          </p:nvPr>
        </p:nvSpPr>
        <p:spPr/>
        <p:txBody>
          <a:bodyPr>
            <a:normAutofit/>
          </a:bodyPr>
          <a:lstStyle/>
          <a:p>
            <a:pPr algn="ctr">
              <a:buNone/>
            </a:pPr>
            <a:r>
              <a:rPr lang="en-US" sz="2000" i="1" dirty="0" smtClean="0"/>
              <a:t>5. Hiring the Right People</a:t>
            </a:r>
          </a:p>
          <a:p>
            <a:pPr>
              <a:buNone/>
            </a:pPr>
            <a:endParaRPr lang="en-IN" sz="2000" dirty="0" smtClean="0"/>
          </a:p>
          <a:p>
            <a:pPr algn="just">
              <a:buNone/>
            </a:pPr>
            <a:r>
              <a:rPr lang="en-US" sz="2000" i="1" dirty="0" smtClean="0"/>
              <a:t>    No matter how happy your employees are, you’ll get occasional turnover. And if your organization is successful then you’ll often find that your budget and headcount will grow as you are assigned more and more responsibility. Either way, you’ll need to hire. Hiring is easy, but hiring the right person is extremely difficult.</a:t>
            </a:r>
            <a:endParaRPr lang="en-IN" sz="2000" dirty="0" smtClean="0"/>
          </a:p>
          <a:p>
            <a:endParaRPr lang="en-IN"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i="1" u="sng" dirty="0" smtClean="0"/>
              <a:t>Challenges of Manager</a:t>
            </a:r>
            <a:endParaRPr lang="en-IN" sz="2800" dirty="0"/>
          </a:p>
        </p:txBody>
      </p:sp>
      <p:sp>
        <p:nvSpPr>
          <p:cNvPr id="3" name="Content Placeholder 2"/>
          <p:cNvSpPr>
            <a:spLocks noGrp="1"/>
          </p:cNvSpPr>
          <p:nvPr>
            <p:ph idx="1"/>
          </p:nvPr>
        </p:nvSpPr>
        <p:spPr/>
        <p:txBody>
          <a:bodyPr>
            <a:normAutofit/>
          </a:bodyPr>
          <a:lstStyle/>
          <a:p>
            <a:pPr algn="ctr">
              <a:buNone/>
            </a:pPr>
            <a:r>
              <a:rPr lang="en-US" sz="2000" i="1" dirty="0" smtClean="0"/>
              <a:t>6. Responding to a Crisis</a:t>
            </a:r>
          </a:p>
          <a:p>
            <a:endParaRPr lang="en-IN" sz="2000" dirty="0" smtClean="0"/>
          </a:p>
          <a:p>
            <a:pPr algn="just">
              <a:buNone/>
            </a:pPr>
            <a:r>
              <a:rPr lang="en-US" sz="2000" i="1" dirty="0" smtClean="0"/>
              <a:t>    No matter how much planning you do, things will go wrong. An employee will get sick at a critical time. A weather disaster will hit your facility and disrupt your plans. A crime will be committed — maybe a theft or even something that harms an employee.</a:t>
            </a:r>
            <a:endParaRPr lang="en-IN" sz="2000" dirty="0" smtClean="0"/>
          </a:p>
          <a:p>
            <a:pPr algn="just">
              <a:buNone/>
            </a:pPr>
            <a:r>
              <a:rPr lang="en-US" sz="2000" i="1" dirty="0" smtClean="0"/>
              <a:t>    When a crisis hits, you have to be able to deal with it — calmly, quietly and without being overwhelmed by stress.</a:t>
            </a:r>
            <a:endParaRPr lang="en-IN" sz="2000"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i="1" u="sng" dirty="0" smtClean="0"/>
              <a:t>Challenges of Manager</a:t>
            </a:r>
            <a:endParaRPr lang="en-IN" sz="2800" dirty="0"/>
          </a:p>
        </p:txBody>
      </p:sp>
      <p:sp>
        <p:nvSpPr>
          <p:cNvPr id="3" name="Content Placeholder 2"/>
          <p:cNvSpPr>
            <a:spLocks noGrp="1"/>
          </p:cNvSpPr>
          <p:nvPr>
            <p:ph idx="1"/>
          </p:nvPr>
        </p:nvSpPr>
        <p:spPr/>
        <p:txBody>
          <a:bodyPr>
            <a:normAutofit/>
          </a:bodyPr>
          <a:lstStyle/>
          <a:p>
            <a:pPr algn="ctr">
              <a:buNone/>
            </a:pPr>
            <a:r>
              <a:rPr lang="en-US" sz="2000" i="1" dirty="0" smtClean="0"/>
              <a:t>7. Continuous Improvement</a:t>
            </a:r>
            <a:endParaRPr lang="en-IN" sz="2000" dirty="0" smtClean="0"/>
          </a:p>
          <a:p>
            <a:r>
              <a:rPr lang="en-US" sz="2000" i="1" dirty="0" smtClean="0"/>
              <a:t>No matter how good your organization gets, it can do better. There’s always some type of improvement that can be made: a change in a process, a better working environment, better employee motivation, more focus on the essentials. </a:t>
            </a:r>
            <a:endParaRPr lang="en-IN" sz="2000" dirty="0" smtClean="0"/>
          </a:p>
          <a:p>
            <a:pPr algn="ctr">
              <a:buNone/>
            </a:pPr>
            <a:r>
              <a:rPr lang="en-US" sz="2000" i="1" dirty="0" smtClean="0"/>
              <a:t>Conclusion</a:t>
            </a:r>
            <a:endParaRPr lang="en-IN" sz="2000" dirty="0" smtClean="0"/>
          </a:p>
          <a:p>
            <a:r>
              <a:rPr lang="en-US" sz="2000" i="1" dirty="0" smtClean="0"/>
              <a:t>Management is complicated. It requires skill and motivation. But most of all it requires commitment — the commitment needed to rise to these seven challenges.</a:t>
            </a:r>
            <a:endParaRPr lang="en-IN" sz="2000" dirty="0" smtClean="0"/>
          </a:p>
          <a:p>
            <a:endParaRPr lang="en-IN" sz="2800"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i="1" dirty="0" smtClean="0"/>
              <a:t>MANAGING FOR COMPETITIVE ADVANTAGE</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lgn="ctr">
              <a:buNone/>
            </a:pPr>
            <a:endParaRPr lang="en-US" i="1" dirty="0" smtClean="0"/>
          </a:p>
          <a:p>
            <a:pPr algn="ctr">
              <a:buNone/>
            </a:pPr>
            <a:endParaRPr lang="en-US" i="1" dirty="0" smtClean="0"/>
          </a:p>
          <a:p>
            <a:pPr algn="ctr">
              <a:buNone/>
            </a:pPr>
            <a:endParaRPr lang="en-US" i="1" dirty="0" smtClean="0"/>
          </a:p>
          <a:p>
            <a:pPr algn="ctr">
              <a:buNone/>
            </a:pPr>
            <a:r>
              <a:rPr lang="en-US" i="1" dirty="0" smtClean="0"/>
              <a:t>“Competitive advantage is the favorable position an organization seeks in order to be more profitable than its competitors.”</a:t>
            </a: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MANAGING FOR COMPETITIVE ADVANTAGE</a:t>
            </a:r>
            <a:endParaRPr lang="en-IN" sz="2800" dirty="0"/>
          </a:p>
        </p:txBody>
      </p:sp>
      <p:sp>
        <p:nvSpPr>
          <p:cNvPr id="3" name="Content Placeholder 2"/>
          <p:cNvSpPr>
            <a:spLocks noGrp="1"/>
          </p:cNvSpPr>
          <p:nvPr>
            <p:ph idx="1"/>
          </p:nvPr>
        </p:nvSpPr>
        <p:spPr/>
        <p:txBody>
          <a:bodyPr/>
          <a:lstStyle/>
          <a:p>
            <a:r>
              <a:rPr lang="en-US" i="1" dirty="0" smtClean="0"/>
              <a:t>Fundamental success drivers</a:t>
            </a:r>
          </a:p>
          <a:p>
            <a:endParaRPr lang="en-US" i="1" dirty="0" smtClean="0"/>
          </a:p>
          <a:p>
            <a:pPr>
              <a:buNone/>
            </a:pPr>
            <a:r>
              <a:rPr lang="en-US" i="1" dirty="0" smtClean="0"/>
              <a:t>1. Cost Competitiveness</a:t>
            </a:r>
            <a:endParaRPr lang="en-IN" dirty="0" smtClean="0"/>
          </a:p>
          <a:p>
            <a:pPr>
              <a:buNone/>
            </a:pPr>
            <a:r>
              <a:rPr lang="en-US" i="1" dirty="0" smtClean="0"/>
              <a:t>2. Quality</a:t>
            </a:r>
            <a:endParaRPr lang="en-IN" dirty="0" smtClean="0"/>
          </a:p>
          <a:p>
            <a:pPr>
              <a:buNone/>
            </a:pPr>
            <a:r>
              <a:rPr lang="en-US" i="1" dirty="0" smtClean="0"/>
              <a:t>3. Speed</a:t>
            </a:r>
            <a:endParaRPr lang="en-IN" dirty="0" smtClean="0"/>
          </a:p>
          <a:p>
            <a:pPr>
              <a:buNone/>
            </a:pPr>
            <a:r>
              <a:rPr lang="en-US" i="1" dirty="0" smtClean="0"/>
              <a:t>4. Innovation</a:t>
            </a:r>
            <a:endParaRPr lang="en-IN" dirty="0" smtClean="0"/>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MANAGING FOR COMPETITIVE ADVANTAGE</a:t>
            </a:r>
            <a:endParaRPr lang="en-IN" sz="2800" dirty="0"/>
          </a:p>
        </p:txBody>
      </p:sp>
      <p:sp>
        <p:nvSpPr>
          <p:cNvPr id="3" name="Content Placeholder 2"/>
          <p:cNvSpPr>
            <a:spLocks noGrp="1"/>
          </p:cNvSpPr>
          <p:nvPr>
            <p:ph idx="1"/>
          </p:nvPr>
        </p:nvSpPr>
        <p:spPr/>
        <p:txBody>
          <a:bodyPr>
            <a:normAutofit/>
          </a:bodyPr>
          <a:lstStyle/>
          <a:p>
            <a:pPr algn="ctr">
              <a:buNone/>
            </a:pPr>
            <a:r>
              <a:rPr lang="en-IN" dirty="0" smtClean="0"/>
              <a:t>Cost Competitiveness</a:t>
            </a:r>
          </a:p>
          <a:p>
            <a:pPr algn="just">
              <a:buNone/>
            </a:pPr>
            <a:r>
              <a:rPr lang="en-US" sz="2000" i="1" dirty="0" smtClean="0"/>
              <a:t>Cost competitiveness is all about by keeping the price low by realizing the profit.</a:t>
            </a:r>
          </a:p>
          <a:p>
            <a:pPr lvl="0" algn="just"/>
            <a:r>
              <a:rPr lang="en-US" sz="2000" i="1" dirty="0" smtClean="0"/>
              <a:t>Dell computers are one of the best companies of the world dealing in computers they provide computers in affordable prices and deal online in the Internet.</a:t>
            </a:r>
            <a:endParaRPr lang="en-IN" sz="2000" dirty="0" smtClean="0"/>
          </a:p>
          <a:p>
            <a:pPr lvl="0" algn="just"/>
            <a:r>
              <a:rPr lang="en-US" sz="2000" i="1" dirty="0" smtClean="0"/>
              <a:t>Chinese products dominating the Asian market by keeping the price low of products.</a:t>
            </a:r>
            <a:endParaRPr lang="en-IN" sz="2000" dirty="0" smtClean="0"/>
          </a:p>
          <a:p>
            <a:pPr lvl="0" algn="just"/>
            <a:r>
              <a:rPr lang="en-US" sz="2000" i="1" dirty="0" smtClean="0"/>
              <a:t>Major company like Intel establish manufacturing plants to cheap labor countries like china, Pakistan , India  and Bangladesh by managing labor, manufacturing and minimize taxes  result in low cost of the product.</a:t>
            </a:r>
            <a:endParaRPr lang="en-IN" sz="2000" dirty="0" smtClean="0"/>
          </a:p>
          <a:p>
            <a:pPr algn="just">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MANAGING FOR COMPETITIVE ADVANTAGE</a:t>
            </a:r>
            <a:endParaRPr lang="en-IN" sz="2800" dirty="0"/>
          </a:p>
        </p:txBody>
      </p:sp>
      <p:sp>
        <p:nvSpPr>
          <p:cNvPr id="3" name="Content Placeholder 2"/>
          <p:cNvSpPr>
            <a:spLocks noGrp="1"/>
          </p:cNvSpPr>
          <p:nvPr>
            <p:ph idx="1"/>
          </p:nvPr>
        </p:nvSpPr>
        <p:spPr/>
        <p:txBody>
          <a:bodyPr/>
          <a:lstStyle/>
          <a:p>
            <a:pPr algn="ctr">
              <a:buNone/>
            </a:pPr>
            <a:r>
              <a:rPr lang="en-US" i="1" dirty="0" smtClean="0"/>
              <a:t>Quality</a:t>
            </a:r>
          </a:p>
          <a:p>
            <a:pPr>
              <a:buNone/>
            </a:pPr>
            <a:endParaRPr lang="en-US" i="1" dirty="0" smtClean="0"/>
          </a:p>
          <a:p>
            <a:pPr>
              <a:buNone/>
            </a:pPr>
            <a:r>
              <a:rPr lang="en-US" i="1" dirty="0" smtClean="0"/>
              <a:t>“</a:t>
            </a:r>
            <a:r>
              <a:rPr lang="en-US" sz="2000" i="1" dirty="0" smtClean="0"/>
              <a:t>Quality is the excellence of a product, including such thing as attractiveness, lack of defects, reliability, and long term dependability.”</a:t>
            </a:r>
          </a:p>
          <a:p>
            <a:pPr lvl="0" algn="just"/>
            <a:r>
              <a:rPr lang="en-US" sz="2000" i="1" dirty="0" smtClean="0"/>
              <a:t>Dell computer maintain quality as well as they are cheaper than others.</a:t>
            </a:r>
            <a:endParaRPr lang="en-IN" sz="2000" dirty="0" smtClean="0"/>
          </a:p>
          <a:p>
            <a:pPr lvl="0" algn="just"/>
            <a:r>
              <a:rPr lang="en-US" sz="2000" i="1" dirty="0" smtClean="0"/>
              <a:t>Intel Corporation deals in many computer products like processors and motherboard and satisfies people by the performance, reliability of their products that’s why they capture computer hardware market.</a:t>
            </a:r>
            <a:endParaRPr lang="en-IN" sz="2000"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MANAGING FOR COMPETITIVE ADVANTAGE</a:t>
            </a:r>
            <a:endParaRPr lang="en-IN" sz="2800" dirty="0"/>
          </a:p>
        </p:txBody>
      </p:sp>
      <p:sp>
        <p:nvSpPr>
          <p:cNvPr id="3" name="Content Placeholder 2"/>
          <p:cNvSpPr>
            <a:spLocks noGrp="1"/>
          </p:cNvSpPr>
          <p:nvPr>
            <p:ph idx="1"/>
          </p:nvPr>
        </p:nvSpPr>
        <p:spPr/>
        <p:txBody>
          <a:bodyPr/>
          <a:lstStyle/>
          <a:p>
            <a:pPr algn="ctr">
              <a:buNone/>
            </a:pPr>
            <a:r>
              <a:rPr lang="en-US" i="1" dirty="0" smtClean="0"/>
              <a:t>Speed</a:t>
            </a:r>
          </a:p>
          <a:p>
            <a:pPr algn="ctr">
              <a:buNone/>
            </a:pPr>
            <a:r>
              <a:rPr lang="en-US" sz="2000" i="1" dirty="0" smtClean="0"/>
              <a:t>“Fast and timely execution of the response”</a:t>
            </a:r>
          </a:p>
          <a:p>
            <a:pPr algn="ctr">
              <a:buNone/>
            </a:pPr>
            <a:endParaRPr lang="en-US" sz="2000" i="1" dirty="0" smtClean="0"/>
          </a:p>
          <a:p>
            <a:pPr algn="ctr">
              <a:buNone/>
            </a:pPr>
            <a:endParaRPr lang="en-IN" sz="2000" dirty="0" smtClean="0"/>
          </a:p>
          <a:p>
            <a:pPr lvl="0" algn="just"/>
            <a:r>
              <a:rPr lang="en-US" sz="2000" i="1" dirty="0" smtClean="0"/>
              <a:t>Dell computer get specification of the computer from the user and deliver the same, within 36 hours, because of they have good coordination with their supplier to get the parts in 10 hours.</a:t>
            </a:r>
            <a:endParaRPr lang="en-IN" sz="2000" dirty="0" smtClean="0"/>
          </a:p>
          <a:p>
            <a:pPr lvl="0" algn="just"/>
            <a:r>
              <a:rPr lang="en-US" sz="2000" i="1" dirty="0" smtClean="0"/>
              <a:t>Pizza hut deliver each order in 15 minutes people don’t have to wait too much, that is why they are dominating..</a:t>
            </a:r>
            <a:endParaRPr lang="en-IN" sz="2000" dirty="0" smtClean="0"/>
          </a:p>
          <a:p>
            <a:pPr algn="ct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MANAGING FOR COMPETITIVE ADVANTAGE</a:t>
            </a:r>
            <a:endParaRPr lang="en-IN" sz="2800" dirty="0"/>
          </a:p>
        </p:txBody>
      </p:sp>
      <p:sp>
        <p:nvSpPr>
          <p:cNvPr id="3" name="Content Placeholder 2"/>
          <p:cNvSpPr>
            <a:spLocks noGrp="1"/>
          </p:cNvSpPr>
          <p:nvPr>
            <p:ph idx="1"/>
          </p:nvPr>
        </p:nvSpPr>
        <p:spPr/>
        <p:txBody>
          <a:bodyPr/>
          <a:lstStyle/>
          <a:p>
            <a:pPr algn="ctr">
              <a:buNone/>
            </a:pPr>
            <a:r>
              <a:rPr lang="en-US" i="1" dirty="0" smtClean="0"/>
              <a:t>INNOVATION</a:t>
            </a:r>
            <a:endParaRPr lang="en-IN" dirty="0" smtClean="0"/>
          </a:p>
          <a:p>
            <a:pPr>
              <a:buNone/>
            </a:pPr>
            <a:r>
              <a:rPr lang="en-US" sz="2000" i="1" dirty="0" smtClean="0"/>
              <a:t>“Creation of new devices, objects, ideas, or procedures useful in accomplishing human objectives”</a:t>
            </a:r>
          </a:p>
          <a:p>
            <a:pPr>
              <a:buNone/>
            </a:pPr>
            <a:endParaRPr lang="en-US" sz="2000" i="1" dirty="0" smtClean="0"/>
          </a:p>
          <a:p>
            <a:pPr lvl="0" algn="just"/>
            <a:r>
              <a:rPr lang="en-US" sz="2000" i="1" dirty="0" smtClean="0"/>
              <a:t>P &amp; G producing thousands of products each year because they are innovative they share they share the view of customers and introduce products what they want.</a:t>
            </a:r>
            <a:endParaRPr lang="en-IN" sz="2000" dirty="0" smtClean="0"/>
          </a:p>
          <a:p>
            <a:pPr lvl="0" algn="just"/>
            <a:r>
              <a:rPr lang="en-US" sz="2000" i="1" dirty="0" smtClean="0"/>
              <a:t>Samsung leading cell phone company dominating because they implement new ideas in their products and deliver continuously new products in the market for every class of customer</a:t>
            </a:r>
            <a:endParaRPr lang="en-IN" sz="2000" dirty="0" smtClean="0"/>
          </a:p>
          <a:p>
            <a:pPr>
              <a:buNone/>
            </a:pPr>
            <a:endParaRPr lang="en-IN" sz="2000" dirty="0" smtClean="0"/>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u="sng" dirty="0" smtClean="0"/>
              <a:t>Challenges of Manager</a:t>
            </a:r>
            <a:r>
              <a:rPr lang="en-IN" dirty="0" smtClean="0"/>
              <a:t/>
            </a:r>
            <a:br>
              <a:rPr lang="en-IN" dirty="0" smtClean="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normAutofit/>
          </a:bodyPr>
          <a:lstStyle/>
          <a:p>
            <a:pPr algn="ctr"/>
            <a:r>
              <a:rPr lang="en-US" sz="2800" i="1" u="sng" dirty="0" smtClean="0"/>
              <a:t>Challenges of Manager</a:t>
            </a:r>
            <a:endParaRPr lang="en-IN" sz="2800" dirty="0"/>
          </a:p>
        </p:txBody>
      </p:sp>
      <p:sp>
        <p:nvSpPr>
          <p:cNvPr id="3" name="Content Placeholder 2"/>
          <p:cNvSpPr>
            <a:spLocks noGrp="1"/>
          </p:cNvSpPr>
          <p:nvPr>
            <p:ph idx="1"/>
          </p:nvPr>
        </p:nvSpPr>
        <p:spPr>
          <a:xfrm>
            <a:off x="457200" y="1066800"/>
            <a:ext cx="7239000" cy="5388936"/>
          </a:xfrm>
        </p:spPr>
        <p:txBody>
          <a:bodyPr>
            <a:normAutofit/>
          </a:bodyPr>
          <a:lstStyle/>
          <a:p>
            <a:pPr algn="ctr"/>
            <a:r>
              <a:rPr lang="en-US" sz="2400" i="1" dirty="0" smtClean="0"/>
              <a:t>1 Achieving a Stretch Goal</a:t>
            </a:r>
          </a:p>
          <a:p>
            <a:pPr>
              <a:buNone/>
            </a:pPr>
            <a:endParaRPr lang="en-US" sz="4400" i="1" dirty="0" smtClean="0"/>
          </a:p>
          <a:p>
            <a:pPr algn="just">
              <a:lnSpc>
                <a:spcPts val="2640"/>
              </a:lnSpc>
              <a:buNone/>
            </a:pPr>
            <a:r>
              <a:rPr lang="en-US" sz="8000" i="1" dirty="0" smtClean="0"/>
              <a:t> </a:t>
            </a:r>
            <a:r>
              <a:rPr lang="en-US" sz="2200" i="1" dirty="0" smtClean="0"/>
              <a:t>There are goals associated with your objectives, and if your organization is aggressive then those goals require more than the typical amount of effort. It’s going to take some careful planning for you to figure out how to apply your organization’s people and resources to achieve an aggressive goal. </a:t>
            </a:r>
            <a:endParaRPr lang="en-IN" sz="2200" i="1" dirty="0" smtClean="0"/>
          </a:p>
          <a:p>
            <a:pPr algn="just">
              <a:buNone/>
            </a:pPr>
            <a:endParaRPr lang="en-IN" sz="80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47</TotalTime>
  <Words>897</Words>
  <Application>Microsoft Office PowerPoint</Application>
  <PresentationFormat>On-screen Show (4:3)</PresentationFormat>
  <Paragraphs>78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Trebuchet MS</vt:lpstr>
      <vt:lpstr>Wingdings</vt:lpstr>
      <vt:lpstr>Wingdings 2</vt:lpstr>
      <vt:lpstr>Opulent</vt:lpstr>
      <vt:lpstr>MANAGING FOR COMPETITIVE ADVANTAGE</vt:lpstr>
      <vt:lpstr>MANAGING FOR COMPETITIVE ADVANTAGE </vt:lpstr>
      <vt:lpstr>MANAGING FOR COMPETITIVE ADVANTAGE</vt:lpstr>
      <vt:lpstr>MANAGING FOR COMPETITIVE ADVANTAGE</vt:lpstr>
      <vt:lpstr>MANAGING FOR COMPETITIVE ADVANTAGE</vt:lpstr>
      <vt:lpstr>MANAGING FOR COMPETITIVE ADVANTAGE</vt:lpstr>
      <vt:lpstr>MANAGING FOR COMPETITIVE ADVANTAGE</vt:lpstr>
      <vt:lpstr>Challenges of Manager </vt:lpstr>
      <vt:lpstr>Challenges of Manager</vt:lpstr>
      <vt:lpstr>Challenges of Manager</vt:lpstr>
      <vt:lpstr>Challenges of Manager</vt:lpstr>
      <vt:lpstr>Challenges of Manager</vt:lpstr>
      <vt:lpstr>Challenges of Manager</vt:lpstr>
      <vt:lpstr>Challenges of Manager</vt:lpstr>
      <vt:lpstr>Challenges of Manager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FOR COMPETITIVE ADVANTAGE</dc:title>
  <dc:creator>ADMIN</dc:creator>
  <cp:lastModifiedBy>User</cp:lastModifiedBy>
  <cp:revision>25</cp:revision>
  <dcterms:created xsi:type="dcterms:W3CDTF">2006-08-16T00:00:00Z</dcterms:created>
  <dcterms:modified xsi:type="dcterms:W3CDTF">2022-08-17T10:15:33Z</dcterms:modified>
</cp:coreProperties>
</file>