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66" r:id="rId2"/>
    <p:sldId id="28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5" r:id="rId2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a:ea typeface="+mn-ea"/>
        <a:cs typeface="+mn-cs"/>
      </a:defRPr>
    </a:lvl1pPr>
    <a:lvl2pPr marL="457200" algn="l" rtl="0" eaLnBrk="0" fontAlgn="base" hangingPunct="0">
      <a:spcBef>
        <a:spcPct val="0"/>
      </a:spcBef>
      <a:spcAft>
        <a:spcPct val="0"/>
      </a:spcAft>
      <a:defRPr sz="2400" kern="1200">
        <a:solidFill>
          <a:schemeClr val="tx1"/>
        </a:solidFill>
        <a:latin typeface="Times"/>
        <a:ea typeface="+mn-ea"/>
        <a:cs typeface="+mn-cs"/>
      </a:defRPr>
    </a:lvl2pPr>
    <a:lvl3pPr marL="914400" algn="l" rtl="0" eaLnBrk="0" fontAlgn="base" hangingPunct="0">
      <a:spcBef>
        <a:spcPct val="0"/>
      </a:spcBef>
      <a:spcAft>
        <a:spcPct val="0"/>
      </a:spcAft>
      <a:defRPr sz="2400" kern="1200">
        <a:solidFill>
          <a:schemeClr val="tx1"/>
        </a:solidFill>
        <a:latin typeface="Times"/>
        <a:ea typeface="+mn-ea"/>
        <a:cs typeface="+mn-cs"/>
      </a:defRPr>
    </a:lvl3pPr>
    <a:lvl4pPr marL="1371600" algn="l" rtl="0" eaLnBrk="0" fontAlgn="base" hangingPunct="0">
      <a:spcBef>
        <a:spcPct val="0"/>
      </a:spcBef>
      <a:spcAft>
        <a:spcPct val="0"/>
      </a:spcAft>
      <a:defRPr sz="2400" kern="1200">
        <a:solidFill>
          <a:schemeClr val="tx1"/>
        </a:solidFill>
        <a:latin typeface="Times"/>
        <a:ea typeface="+mn-ea"/>
        <a:cs typeface="+mn-cs"/>
      </a:defRPr>
    </a:lvl4pPr>
    <a:lvl5pPr marL="1828800" algn="l" rtl="0" eaLnBrk="0" fontAlgn="base" hangingPunct="0">
      <a:spcBef>
        <a:spcPct val="0"/>
      </a:spcBef>
      <a:spcAft>
        <a:spcPct val="0"/>
      </a:spcAft>
      <a:defRPr sz="2400" kern="1200">
        <a:solidFill>
          <a:schemeClr val="tx1"/>
        </a:solidFill>
        <a:latin typeface="Times"/>
        <a:ea typeface="+mn-ea"/>
        <a:cs typeface="+mn-cs"/>
      </a:defRPr>
    </a:lvl5pPr>
    <a:lvl6pPr marL="2286000" algn="l" defTabSz="914400" rtl="0" eaLnBrk="1" latinLnBrk="0" hangingPunct="1">
      <a:defRPr sz="2400" kern="1200">
        <a:solidFill>
          <a:schemeClr val="tx1"/>
        </a:solidFill>
        <a:latin typeface="Times"/>
        <a:ea typeface="+mn-ea"/>
        <a:cs typeface="+mn-cs"/>
      </a:defRPr>
    </a:lvl6pPr>
    <a:lvl7pPr marL="2743200" algn="l" defTabSz="914400" rtl="0" eaLnBrk="1" latinLnBrk="0" hangingPunct="1">
      <a:defRPr sz="2400" kern="1200">
        <a:solidFill>
          <a:schemeClr val="tx1"/>
        </a:solidFill>
        <a:latin typeface="Times"/>
        <a:ea typeface="+mn-ea"/>
        <a:cs typeface="+mn-cs"/>
      </a:defRPr>
    </a:lvl7pPr>
    <a:lvl8pPr marL="3200400" algn="l" defTabSz="914400" rtl="0" eaLnBrk="1" latinLnBrk="0" hangingPunct="1">
      <a:defRPr sz="2400" kern="1200">
        <a:solidFill>
          <a:schemeClr val="tx1"/>
        </a:solidFill>
        <a:latin typeface="Times"/>
        <a:ea typeface="+mn-ea"/>
        <a:cs typeface="+mn-cs"/>
      </a:defRPr>
    </a:lvl8pPr>
    <a:lvl9pPr marL="3657600" algn="l" defTabSz="914400" rtl="0" eaLnBrk="1" latinLnBrk="0" hangingPunct="1">
      <a:defRPr sz="2400" kern="1200">
        <a:solidFill>
          <a:schemeClr val="tx1"/>
        </a:solidFill>
        <a:latin typeface="Times"/>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25246" autoAdjust="0"/>
    <p:restoredTop sz="90929"/>
  </p:normalViewPr>
  <p:slideViewPr>
    <p:cSldViewPr>
      <p:cViewPr varScale="1">
        <p:scale>
          <a:sx n="73" d="100"/>
          <a:sy n="73" d="100"/>
        </p:scale>
        <p:origin x="169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F4E45CC-35A8-44CB-B8D2-11C41BF80A3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BA8D213-FAF9-4D89-94C3-E40876EA0B4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145C19C-6001-4320-A3D7-D3F66A546CA8}"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685800" y="6248400"/>
            <a:ext cx="1905000" cy="457200"/>
          </a:xfrm>
        </p:spPr>
        <p:txBody>
          <a:bodyPr/>
          <a:lstStyle>
            <a:lvl1pPr>
              <a:defRPr/>
            </a:lvl1pPr>
          </a:lstStyle>
          <a:p>
            <a:endParaRPr lang="en-US"/>
          </a:p>
        </p:txBody>
      </p:sp>
      <p:sp>
        <p:nvSpPr>
          <p:cNvPr id="4" name="Footer Placeholder 3"/>
          <p:cNvSpPr>
            <a:spLocks noGrp="1"/>
          </p:cNvSpPr>
          <p:nvPr>
            <p:ph type="ftr" sz="quarter" idx="11"/>
          </p:nvPr>
        </p:nvSpPr>
        <p:spPr>
          <a:xfrm>
            <a:off x="3124200" y="6248400"/>
            <a:ext cx="2895600" cy="457200"/>
          </a:xfrm>
        </p:spPr>
        <p:txBody>
          <a:bodyPr/>
          <a:lstStyle>
            <a:lvl1pPr>
              <a:defRPr/>
            </a:lvl1pPr>
          </a:lstStyle>
          <a:p>
            <a:endParaRPr lang="en-US"/>
          </a:p>
        </p:txBody>
      </p:sp>
      <p:sp>
        <p:nvSpPr>
          <p:cNvPr id="5" name="Slide Number Placeholder 4"/>
          <p:cNvSpPr>
            <a:spLocks noGrp="1"/>
          </p:cNvSpPr>
          <p:nvPr>
            <p:ph type="sldNum" sz="quarter" idx="12"/>
          </p:nvPr>
        </p:nvSpPr>
        <p:spPr>
          <a:xfrm>
            <a:off x="6553200" y="6248400"/>
            <a:ext cx="1905000" cy="457200"/>
          </a:xfrm>
        </p:spPr>
        <p:txBody>
          <a:bodyPr/>
          <a:lstStyle>
            <a:lvl1pPr>
              <a:defRPr/>
            </a:lvl1pPr>
          </a:lstStyle>
          <a:p>
            <a:fld id="{24F14733-6DC2-4333-B0FA-EE126092F41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9822A52-D181-4380-BDC8-F95E808FCF4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1AB913-60D3-4BB9-B8C2-C6B9A57B6A1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51F331E-1728-49F5-920B-00ED50A16DB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8B04D61-34FA-4CB4-8BF4-04D868BEA02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C9DF692-C8DC-4320-AE92-8BD543A860B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518EDA0-851F-4F1B-965E-1E8DA83C7C2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4117A5B-1B7E-4BE1-ACD5-2F04C74EAEDA}"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0D2BD35-53F4-4A06-9555-096BEFE07F40}"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EBD2FC3F-0254-42CE-AB7A-2DFDDCFABE3B}"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a:defRPr>
      </a:lvl2pPr>
      <a:lvl3pPr algn="ctr" rtl="0" fontAlgn="base">
        <a:spcBef>
          <a:spcPct val="0"/>
        </a:spcBef>
        <a:spcAft>
          <a:spcPct val="0"/>
        </a:spcAft>
        <a:defRPr sz="4400">
          <a:solidFill>
            <a:schemeClr val="tx2"/>
          </a:solidFill>
          <a:latin typeface="Times"/>
        </a:defRPr>
      </a:lvl3pPr>
      <a:lvl4pPr algn="ctr" rtl="0" fontAlgn="base">
        <a:spcBef>
          <a:spcPct val="0"/>
        </a:spcBef>
        <a:spcAft>
          <a:spcPct val="0"/>
        </a:spcAft>
        <a:defRPr sz="4400">
          <a:solidFill>
            <a:schemeClr val="tx2"/>
          </a:solidFill>
          <a:latin typeface="Times"/>
        </a:defRPr>
      </a:lvl4pPr>
      <a:lvl5pPr algn="ctr" rtl="0" fontAlgn="base">
        <a:spcBef>
          <a:spcPct val="0"/>
        </a:spcBef>
        <a:spcAft>
          <a:spcPct val="0"/>
        </a:spcAft>
        <a:defRPr sz="4400">
          <a:solidFill>
            <a:schemeClr val="tx2"/>
          </a:solidFill>
          <a:latin typeface="Times"/>
        </a:defRPr>
      </a:lvl5pPr>
      <a:lvl6pPr marL="457200" algn="ctr" rtl="0" fontAlgn="base">
        <a:spcBef>
          <a:spcPct val="0"/>
        </a:spcBef>
        <a:spcAft>
          <a:spcPct val="0"/>
        </a:spcAft>
        <a:defRPr sz="4400">
          <a:solidFill>
            <a:schemeClr val="tx2"/>
          </a:solidFill>
          <a:latin typeface="Times"/>
        </a:defRPr>
      </a:lvl6pPr>
      <a:lvl7pPr marL="914400" algn="ctr" rtl="0" fontAlgn="base">
        <a:spcBef>
          <a:spcPct val="0"/>
        </a:spcBef>
        <a:spcAft>
          <a:spcPct val="0"/>
        </a:spcAft>
        <a:defRPr sz="4400">
          <a:solidFill>
            <a:schemeClr val="tx2"/>
          </a:solidFill>
          <a:latin typeface="Times"/>
        </a:defRPr>
      </a:lvl7pPr>
      <a:lvl8pPr marL="1371600" algn="ctr" rtl="0" fontAlgn="base">
        <a:spcBef>
          <a:spcPct val="0"/>
        </a:spcBef>
        <a:spcAft>
          <a:spcPct val="0"/>
        </a:spcAft>
        <a:defRPr sz="4400">
          <a:solidFill>
            <a:schemeClr val="tx2"/>
          </a:solidFill>
          <a:latin typeface="Times"/>
        </a:defRPr>
      </a:lvl8pPr>
      <a:lvl9pPr marL="1828800" algn="ctr" rtl="0" fontAlgn="base">
        <a:spcBef>
          <a:spcPct val="0"/>
        </a:spcBef>
        <a:spcAft>
          <a:spcPct val="0"/>
        </a:spcAft>
        <a:defRPr sz="4400">
          <a:solidFill>
            <a:schemeClr val="tx2"/>
          </a:solidFill>
          <a:latin typeface="Times"/>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2800" dirty="0" smtClean="0">
                <a:solidFill>
                  <a:srgbClr val="FFFF00"/>
                </a:solidFill>
                <a:latin typeface="Algerian" pitchFamily="82" charset="0"/>
              </a:rPr>
              <a:t>Early contributions &amp; ethics in management</a:t>
            </a:r>
            <a:endParaRPr lang="en-US" sz="4800" dirty="0">
              <a:solidFill>
                <a:srgbClr val="FFFF00"/>
              </a:solidFill>
              <a:latin typeface="Algerian" pitchFamily="82" charset="0"/>
            </a:endParaRPr>
          </a:p>
        </p:txBody>
      </p:sp>
      <p:sp>
        <p:nvSpPr>
          <p:cNvPr id="3" name="Subtitle 2"/>
          <p:cNvSpPr>
            <a:spLocks noGrp="1"/>
          </p:cNvSpPr>
          <p:nvPr>
            <p:ph type="subTitle" idx="1"/>
          </p:nvPr>
        </p:nvSpPr>
        <p:spPr>
          <a:xfrm>
            <a:off x="0" y="3000372"/>
            <a:ext cx="8858280" cy="3357562"/>
          </a:xfrm>
        </p:spPr>
        <p:txBody>
          <a:bodyPr/>
          <a:lstStyle/>
          <a:p>
            <a:pPr algn="r"/>
            <a:endParaRPr lang="en-IN" sz="1600" dirty="0" smtClean="0"/>
          </a:p>
          <a:p>
            <a:pPr algn="r"/>
            <a:endParaRPr lang="en-IN" sz="1600" dirty="0" smtClean="0"/>
          </a:p>
          <a:p>
            <a:pPr algn="r"/>
            <a:endParaRPr lang="en-IN" sz="1600" dirty="0" smtClean="0"/>
          </a:p>
          <a:p>
            <a:pPr algn="r"/>
            <a:endParaRPr lang="en-IN" sz="1600" dirty="0" smtClean="0"/>
          </a:p>
          <a:p>
            <a:pPr algn="r"/>
            <a:endParaRPr lang="en-IN" sz="1600" dirty="0" smtClean="0"/>
          </a:p>
          <a:p>
            <a:pPr algn="r"/>
            <a:endParaRPr lang="en-IN" sz="1600" dirty="0" smtClean="0"/>
          </a:p>
          <a:p>
            <a:pPr algn="r"/>
            <a:endParaRPr lang="en-IN" sz="1600" dirty="0" smtClean="0"/>
          </a:p>
          <a:p>
            <a:pPr algn="r"/>
            <a:r>
              <a:rPr lang="en-IN" sz="1600" dirty="0" err="1" smtClean="0">
                <a:solidFill>
                  <a:srgbClr val="FFFF00"/>
                </a:solidFill>
              </a:rPr>
              <a:t>Dr.</a:t>
            </a:r>
            <a:r>
              <a:rPr lang="en-IN" sz="1600" dirty="0" smtClean="0">
                <a:solidFill>
                  <a:srgbClr val="FFFF00"/>
                </a:solidFill>
              </a:rPr>
              <a:t> Sandip Mandal</a:t>
            </a:r>
            <a:endParaRPr lang="en-IN" sz="1600" dirty="0" smtClean="0">
              <a:solidFill>
                <a:srgbClr val="FFFF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914400"/>
          </a:xfrm>
        </p:spPr>
        <p:txBody>
          <a:bodyPr/>
          <a:lstStyle/>
          <a:p>
            <a:r>
              <a:rPr lang="en-US" sz="3200" b="1" i="1" dirty="0" smtClean="0">
                <a:solidFill>
                  <a:srgbClr val="FFFF00"/>
                </a:solidFill>
                <a:latin typeface="Californian FB" pitchFamily="18" charset="0"/>
              </a:rPr>
              <a:t>Main Features Of scientific management</a:t>
            </a:r>
            <a:endParaRPr lang="en-US" sz="3200" dirty="0"/>
          </a:p>
        </p:txBody>
      </p:sp>
      <p:sp>
        <p:nvSpPr>
          <p:cNvPr id="3" name="Content Placeholder 2"/>
          <p:cNvSpPr>
            <a:spLocks noGrp="1"/>
          </p:cNvSpPr>
          <p:nvPr>
            <p:ph idx="1"/>
          </p:nvPr>
        </p:nvSpPr>
        <p:spPr>
          <a:xfrm>
            <a:off x="228600" y="914400"/>
            <a:ext cx="8686800" cy="5638800"/>
          </a:xfrm>
        </p:spPr>
        <p:txBody>
          <a:bodyPr/>
          <a:lstStyle/>
          <a:p>
            <a:pPr algn="just">
              <a:buNone/>
            </a:pPr>
            <a:r>
              <a:rPr lang="en-US" sz="2000" b="1" u="sng" dirty="0" smtClean="0">
                <a:solidFill>
                  <a:srgbClr val="FFFF00"/>
                </a:solidFill>
              </a:rPr>
              <a:t>4.Standardization : </a:t>
            </a:r>
            <a:r>
              <a:rPr lang="en-US" sz="2000" i="1" dirty="0" smtClean="0">
                <a:latin typeface="Californian FB" pitchFamily="18" charset="0"/>
              </a:rPr>
              <a:t>As far as possible standardization should be maintained in respect of instruments and tools, period of work, amount of work, working conditions cost of production etc… These things should be fixed in advance on the basis of job analysis and various elements of cost.</a:t>
            </a:r>
          </a:p>
          <a:p>
            <a:pPr algn="just">
              <a:buNone/>
            </a:pPr>
            <a:r>
              <a:rPr lang="en-US" sz="2000" b="1" u="sng" dirty="0" smtClean="0">
                <a:solidFill>
                  <a:srgbClr val="FFFF00"/>
                </a:solidFill>
              </a:rPr>
              <a:t>5.Scintific Selection and Training of Workers : </a:t>
            </a:r>
            <a:r>
              <a:rPr lang="en-US" sz="2000" i="1" dirty="0" smtClean="0">
                <a:latin typeface="Californian FB" pitchFamily="18" charset="0"/>
              </a:rPr>
              <a:t>Taylor has suggested that workers should be selected on scientific basis by considering their education, work experience, aptitude, physical strength etc. A worker should be given a work for which he is physically and technically most suitable. Emphasis should also be given on the training of workers which makes them more efficient and effective.</a:t>
            </a:r>
          </a:p>
          <a:p>
            <a:pPr algn="just">
              <a:buNone/>
            </a:pPr>
            <a:r>
              <a:rPr lang="en-US" sz="2000" b="1" u="sng" dirty="0" smtClean="0">
                <a:solidFill>
                  <a:srgbClr val="FFFF00"/>
                </a:solidFill>
              </a:rPr>
              <a:t>6.Financial Incentives : </a:t>
            </a:r>
            <a:r>
              <a:rPr lang="en-US" sz="2000" i="1" dirty="0" smtClean="0">
                <a:latin typeface="Californian FB" pitchFamily="18" charset="0"/>
              </a:rPr>
              <a:t>Financial incentives can motivate workers to put in their maximum efforts. If provisions exists to earn higher wages by putting in extra effort, workers will be motivated to earn more. Taylor’s Wage incentive system is known as Taylor’s Differential piece rate Plan.</a:t>
            </a:r>
          </a:p>
          <a:p>
            <a:pPr algn="just">
              <a:buNone/>
            </a:pPr>
            <a:r>
              <a:rPr lang="en-US" sz="2000" b="1" u="sng" dirty="0" smtClean="0">
                <a:solidFill>
                  <a:srgbClr val="FFFF00"/>
                </a:solidFill>
              </a:rPr>
              <a:t>7.Economy : </a:t>
            </a:r>
            <a:r>
              <a:rPr lang="en-US" sz="2000" i="1" dirty="0" smtClean="0">
                <a:latin typeface="Californian FB" pitchFamily="18" charset="0"/>
              </a:rPr>
              <a:t>Adequate consideration should also be given to economy and profit. For this purpose techniques of cost estimation and control should be adopted. The economy and profit can be achieved by making the resources more productive as well as by eliminating the wastages. </a:t>
            </a:r>
          </a:p>
        </p:txBody>
      </p:sp>
      <p:sp>
        <p:nvSpPr>
          <p:cNvPr id="4" name="Title 1"/>
          <p:cNvSpPr txBox="1">
            <a:spLocks/>
          </p:cNvSpPr>
          <p:nvPr/>
        </p:nvSpPr>
        <p:spPr bwMode="auto">
          <a:xfrm>
            <a:off x="0" y="0"/>
            <a:ext cx="30480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noFill/>
                </a:ln>
                <a:solidFill>
                  <a:srgbClr val="00B0F0"/>
                </a:solidFill>
                <a:effectLst/>
                <a:uLnTx/>
                <a:uFillTx/>
                <a:latin typeface="Algerian" pitchFamily="82" charset="0"/>
                <a:ea typeface="+mj-ea"/>
                <a:cs typeface="+mj-cs"/>
              </a:rPr>
              <a:t>SCIENTIFIC MANAGEMENT</a:t>
            </a:r>
            <a:endParaRPr kumimoji="0" lang="en-US" sz="1800" b="0" i="0" u="none" strike="noStrike" kern="0" cap="none" spc="0" normalizeH="0" baseline="0" noProof="0" dirty="0">
              <a:ln>
                <a:noFill/>
              </a:ln>
              <a:solidFill>
                <a:srgbClr val="00B0F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762000"/>
          </a:xfrm>
        </p:spPr>
        <p:txBody>
          <a:bodyPr/>
          <a:lstStyle/>
          <a:p>
            <a:r>
              <a:rPr lang="en-US" sz="3200" b="1" i="1" dirty="0" smtClean="0">
                <a:solidFill>
                  <a:srgbClr val="FFFF00"/>
                </a:solidFill>
                <a:latin typeface="Californian FB" pitchFamily="18" charset="0"/>
              </a:rPr>
              <a:t>Main Features Of scientific management</a:t>
            </a:r>
            <a:endParaRPr lang="en-US" sz="3200" dirty="0"/>
          </a:p>
        </p:txBody>
      </p:sp>
      <p:sp>
        <p:nvSpPr>
          <p:cNvPr id="3" name="Content Placeholder 2"/>
          <p:cNvSpPr>
            <a:spLocks noGrp="1"/>
          </p:cNvSpPr>
          <p:nvPr>
            <p:ph idx="1"/>
          </p:nvPr>
        </p:nvSpPr>
        <p:spPr>
          <a:xfrm>
            <a:off x="0" y="1143000"/>
            <a:ext cx="9144000" cy="4419600"/>
          </a:xfrm>
        </p:spPr>
        <p:txBody>
          <a:bodyPr/>
          <a:lstStyle/>
          <a:p>
            <a:pPr algn="just"/>
            <a:endParaRPr lang="en-US" sz="2000" b="1" u="sng" dirty="0" smtClean="0">
              <a:solidFill>
                <a:srgbClr val="FFFF00"/>
              </a:solidFill>
            </a:endParaRPr>
          </a:p>
          <a:p>
            <a:pPr algn="just"/>
            <a:endParaRPr lang="en-US" sz="2000" b="1" u="sng" dirty="0" smtClean="0">
              <a:solidFill>
                <a:srgbClr val="FFFF00"/>
              </a:solidFill>
            </a:endParaRPr>
          </a:p>
          <a:p>
            <a:pPr algn="just"/>
            <a:endParaRPr lang="en-US" sz="2000" b="1" u="sng" dirty="0" smtClean="0">
              <a:solidFill>
                <a:srgbClr val="FFFF00"/>
              </a:solidFill>
            </a:endParaRPr>
          </a:p>
          <a:p>
            <a:pPr algn="just"/>
            <a:r>
              <a:rPr lang="en-US" sz="2000" b="1" u="sng" dirty="0" smtClean="0">
                <a:solidFill>
                  <a:srgbClr val="FFFF00"/>
                </a:solidFill>
              </a:rPr>
              <a:t>8 Mental Revolution : </a:t>
            </a:r>
            <a:r>
              <a:rPr lang="en-US" sz="2400" i="1" dirty="0" smtClean="0">
                <a:latin typeface="Californian FB" pitchFamily="18" charset="0"/>
              </a:rPr>
              <a:t>Scientific management depends on the mutual co-operation between management and workers. For this co-operation there should be mental change in both parties from conflict to co-operation . This is the most important part of scientific management.</a:t>
            </a:r>
            <a:endParaRPr lang="en-US" sz="2400" i="1" dirty="0">
              <a:latin typeface="Californian FB" pitchFamily="18" charset="0"/>
            </a:endParaRPr>
          </a:p>
        </p:txBody>
      </p:sp>
      <p:sp>
        <p:nvSpPr>
          <p:cNvPr id="5" name="Title 1"/>
          <p:cNvSpPr txBox="1">
            <a:spLocks/>
          </p:cNvSpPr>
          <p:nvPr/>
        </p:nvSpPr>
        <p:spPr bwMode="auto">
          <a:xfrm>
            <a:off x="0" y="0"/>
            <a:ext cx="30480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noFill/>
                </a:ln>
                <a:solidFill>
                  <a:srgbClr val="00B0F0"/>
                </a:solidFill>
                <a:effectLst/>
                <a:uLnTx/>
                <a:uFillTx/>
                <a:latin typeface="Algerian" pitchFamily="82" charset="0"/>
                <a:ea typeface="+mj-ea"/>
                <a:cs typeface="+mj-cs"/>
              </a:rPr>
              <a:t>SCIENTIFIC MANAGEMENT</a:t>
            </a:r>
            <a:endParaRPr kumimoji="0" lang="en-US" sz="1800" b="0" i="0" u="none" strike="noStrike" kern="0" cap="none" spc="0" normalizeH="0" baseline="0" noProof="0" dirty="0">
              <a:ln>
                <a:noFill/>
              </a:ln>
              <a:solidFill>
                <a:srgbClr val="00B0F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772400" cy="762000"/>
          </a:xfrm>
        </p:spPr>
        <p:txBody>
          <a:bodyPr/>
          <a:lstStyle/>
          <a:p>
            <a:r>
              <a:rPr lang="en-US" sz="3200" i="1" dirty="0" smtClean="0">
                <a:solidFill>
                  <a:srgbClr val="FFFF00"/>
                </a:solidFill>
                <a:latin typeface="Californian FB" pitchFamily="18" charset="0"/>
              </a:rPr>
              <a:t>Principles Of Scientific Management</a:t>
            </a:r>
            <a:endParaRPr lang="en-US" sz="3200" i="1" dirty="0">
              <a:solidFill>
                <a:srgbClr val="FFFF00"/>
              </a:solidFill>
              <a:latin typeface="Californian FB" pitchFamily="18" charset="0"/>
            </a:endParaRPr>
          </a:p>
        </p:txBody>
      </p:sp>
      <p:sp>
        <p:nvSpPr>
          <p:cNvPr id="3" name="Content Placeholder 2"/>
          <p:cNvSpPr>
            <a:spLocks noGrp="1"/>
          </p:cNvSpPr>
          <p:nvPr>
            <p:ph idx="1"/>
          </p:nvPr>
        </p:nvSpPr>
        <p:spPr>
          <a:xfrm>
            <a:off x="0" y="1066800"/>
            <a:ext cx="9144000" cy="5791200"/>
          </a:xfrm>
        </p:spPr>
        <p:txBody>
          <a:bodyPr/>
          <a:lstStyle/>
          <a:p>
            <a:pPr algn="just"/>
            <a:r>
              <a:rPr lang="en-US" sz="2000" b="1" u="sng" dirty="0" smtClean="0">
                <a:solidFill>
                  <a:srgbClr val="FFFF00"/>
                </a:solidFill>
              </a:rPr>
              <a:t>1. Replacing Rule Of Thumb with Science : </a:t>
            </a:r>
            <a:r>
              <a:rPr lang="en-US" sz="2000" i="1" dirty="0" smtClean="0">
                <a:latin typeface="Californian FB" pitchFamily="18" charset="0"/>
              </a:rPr>
              <a:t>In scientific management organized knowledge should be applied which will replace the rule of thumb. Scientific method denotes precision in any aspect of work, where as rule of thumb emphasizes estimation. </a:t>
            </a:r>
          </a:p>
          <a:p>
            <a:pPr algn="just"/>
            <a:endParaRPr lang="en-US" sz="2000" i="1" dirty="0" smtClean="0">
              <a:latin typeface="Californian FB" pitchFamily="18" charset="0"/>
            </a:endParaRPr>
          </a:p>
          <a:p>
            <a:pPr algn="just"/>
            <a:r>
              <a:rPr lang="en-US" sz="2000" b="1" u="sng" dirty="0" smtClean="0">
                <a:solidFill>
                  <a:srgbClr val="FFFF00"/>
                </a:solidFill>
              </a:rPr>
              <a:t>2. Harmony in group action : </a:t>
            </a:r>
            <a:r>
              <a:rPr lang="en-US" sz="2000" i="1" dirty="0" smtClean="0">
                <a:latin typeface="Californian FB" pitchFamily="18" charset="0"/>
              </a:rPr>
              <a:t>Attempts should be made to obtain harmony in group action rather than discord. Group harmony suggests that there should be mutual give and take situation and proper understanding so that group as a whole contributes to the maximum</a:t>
            </a:r>
          </a:p>
          <a:p>
            <a:pPr algn="just"/>
            <a:endParaRPr lang="en-US" sz="2000" i="1" dirty="0" smtClean="0">
              <a:latin typeface="Californian FB" pitchFamily="18" charset="0"/>
            </a:endParaRPr>
          </a:p>
          <a:p>
            <a:pPr algn="just"/>
            <a:r>
              <a:rPr lang="en-US" sz="2000" b="1" u="sng" dirty="0" smtClean="0">
                <a:solidFill>
                  <a:srgbClr val="FFFF00"/>
                </a:solidFill>
              </a:rPr>
              <a:t>3.Co-opertion : </a:t>
            </a:r>
            <a:r>
              <a:rPr lang="en-US" sz="2000" i="1" dirty="0" smtClean="0">
                <a:latin typeface="Californian FB" pitchFamily="18" charset="0"/>
              </a:rPr>
              <a:t>Scientific Management involves achieving co-operation rather than individualism. It is based on mutual confidence, co-operation and good will. </a:t>
            </a:r>
          </a:p>
          <a:p>
            <a:pPr algn="just"/>
            <a:endParaRPr lang="en-US" sz="2000" i="1" dirty="0" smtClean="0">
              <a:latin typeface="Californian FB" pitchFamily="18" charset="0"/>
            </a:endParaRPr>
          </a:p>
          <a:p>
            <a:pPr algn="just"/>
            <a:r>
              <a:rPr lang="en-US" sz="2000" b="1" u="sng" dirty="0" smtClean="0">
                <a:solidFill>
                  <a:srgbClr val="FFFF00"/>
                </a:solidFill>
              </a:rPr>
              <a:t>4. Maximum Output: </a:t>
            </a:r>
            <a:r>
              <a:rPr lang="en-US" sz="2000" i="1" dirty="0" smtClean="0">
                <a:latin typeface="Californian FB" pitchFamily="18" charset="0"/>
              </a:rPr>
              <a:t>Scientific Management involves continuous increase in production and productivity instead of restricted  production either by management or by worker.</a:t>
            </a:r>
          </a:p>
          <a:p>
            <a:pPr algn="just"/>
            <a:endParaRPr lang="en-US" sz="2000" i="1" dirty="0" smtClean="0">
              <a:latin typeface="Californian FB" pitchFamily="18" charset="0"/>
            </a:endParaRPr>
          </a:p>
          <a:p>
            <a:pPr algn="just"/>
            <a:r>
              <a:rPr lang="en-US" sz="2000" b="1" u="sng" dirty="0" smtClean="0">
                <a:solidFill>
                  <a:srgbClr val="FFFF00"/>
                </a:solidFill>
              </a:rPr>
              <a:t>5.Development Of workers :</a:t>
            </a:r>
            <a:r>
              <a:rPr lang="en-US" sz="2000" i="1" dirty="0" smtClean="0">
                <a:latin typeface="Californian FB" pitchFamily="18" charset="0"/>
              </a:rPr>
              <a:t>All workers should be developed to the fullest extent possible for their own and for the company’s highest prosperity. Development of workers requires their scientific selection and providing them training at the work place </a:t>
            </a:r>
            <a:endParaRPr lang="en-US" sz="2000" i="1" dirty="0">
              <a:latin typeface="Californian FB" pitchFamily="18" charset="0"/>
            </a:endParaRPr>
          </a:p>
        </p:txBody>
      </p:sp>
      <p:sp>
        <p:nvSpPr>
          <p:cNvPr id="4" name="Title 1"/>
          <p:cNvSpPr txBox="1">
            <a:spLocks/>
          </p:cNvSpPr>
          <p:nvPr/>
        </p:nvSpPr>
        <p:spPr bwMode="auto">
          <a:xfrm>
            <a:off x="0" y="0"/>
            <a:ext cx="30480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noFill/>
                </a:ln>
                <a:solidFill>
                  <a:srgbClr val="00B0F0"/>
                </a:solidFill>
                <a:effectLst/>
                <a:uLnTx/>
                <a:uFillTx/>
                <a:latin typeface="Algerian" pitchFamily="82" charset="0"/>
                <a:ea typeface="+mj-ea"/>
                <a:cs typeface="+mj-cs"/>
              </a:rPr>
              <a:t>SCIENTIFIC MANAGEMENT</a:t>
            </a:r>
            <a:endParaRPr kumimoji="0" lang="en-US" sz="1800" b="0" i="0" u="none" strike="noStrike" kern="0" cap="none" spc="0" normalizeH="0" baseline="0" noProof="0" dirty="0">
              <a:ln>
                <a:noFill/>
              </a:ln>
              <a:solidFill>
                <a:srgbClr val="00B0F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0"/>
            <a:ext cx="7772400" cy="609600"/>
          </a:xfrm>
        </p:spPr>
        <p:txBody>
          <a:bodyPr/>
          <a:lstStyle/>
          <a:p>
            <a:r>
              <a:rPr lang="en-US" sz="3200" dirty="0" smtClean="0">
                <a:latin typeface="Algerian" pitchFamily="82" charset="0"/>
              </a:rPr>
              <a:t>Contributions Of Henry Fayol</a:t>
            </a:r>
            <a:endParaRPr lang="en-US" sz="3200" dirty="0">
              <a:latin typeface="Algerian" pitchFamily="82" charset="0"/>
            </a:endParaRPr>
          </a:p>
        </p:txBody>
      </p:sp>
      <p:pic>
        <p:nvPicPr>
          <p:cNvPr id="7" name="Content Placeholder 6" descr="Henri Fayol.png"/>
          <p:cNvPicPr>
            <a:picLocks noGrp="1" noChangeAspect="1"/>
          </p:cNvPicPr>
          <p:nvPr>
            <p:ph sz="half" idx="1"/>
          </p:nvPr>
        </p:nvPicPr>
        <p:blipFill>
          <a:blip r:embed="rId2"/>
          <a:stretch>
            <a:fillRect/>
          </a:stretch>
        </p:blipFill>
        <p:spPr>
          <a:xfrm>
            <a:off x="533401" y="1219200"/>
            <a:ext cx="2895600" cy="4876799"/>
          </a:xfrm>
        </p:spPr>
      </p:pic>
      <p:sp>
        <p:nvSpPr>
          <p:cNvPr id="6" name="Content Placeholder 5"/>
          <p:cNvSpPr>
            <a:spLocks noGrp="1"/>
          </p:cNvSpPr>
          <p:nvPr>
            <p:ph sz="half" idx="2"/>
          </p:nvPr>
        </p:nvSpPr>
        <p:spPr>
          <a:xfrm>
            <a:off x="3657600" y="1981200"/>
            <a:ext cx="5486400" cy="4114800"/>
          </a:xfrm>
        </p:spPr>
        <p:txBody>
          <a:bodyPr/>
          <a:lstStyle/>
          <a:p>
            <a:pPr>
              <a:buNone/>
            </a:pPr>
            <a:r>
              <a:rPr lang="en-US" b="1" dirty="0" smtClean="0">
                <a:solidFill>
                  <a:srgbClr val="00B0F0"/>
                </a:solidFill>
                <a:latin typeface="Californian FB" pitchFamily="18" charset="0"/>
              </a:rPr>
              <a:t>Henry Fayol</a:t>
            </a:r>
          </a:p>
          <a:p>
            <a:pPr>
              <a:buNone/>
            </a:pPr>
            <a:endParaRPr lang="en-US" sz="2400" i="1" dirty="0" smtClean="0">
              <a:latin typeface="Californian FB" pitchFamily="18" charset="0"/>
            </a:endParaRPr>
          </a:p>
          <a:p>
            <a:pPr>
              <a:buNone/>
            </a:pPr>
            <a:r>
              <a:rPr lang="en-US" sz="2400" i="1" dirty="0" smtClean="0">
                <a:solidFill>
                  <a:srgbClr val="FFFF00"/>
                </a:solidFill>
                <a:latin typeface="Californian FB" pitchFamily="18" charset="0"/>
              </a:rPr>
              <a:t>“Father Of Modern Management Or Principles Of Management”</a:t>
            </a:r>
            <a:endParaRPr lang="en-US" sz="2400" i="1" dirty="0">
              <a:solidFill>
                <a:srgbClr val="FFFF00"/>
              </a:solidFill>
              <a:latin typeface="Californian FB"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685800"/>
          </a:xfrm>
        </p:spPr>
        <p:txBody>
          <a:bodyPr/>
          <a:lstStyle/>
          <a:p>
            <a:r>
              <a:rPr lang="en-US" sz="3200" dirty="0" smtClean="0">
                <a:latin typeface="Algerian" pitchFamily="82" charset="0"/>
              </a:rPr>
              <a:t>Contributions Of Henry Fayol</a:t>
            </a:r>
            <a:endParaRPr lang="en-US" sz="3200" dirty="0"/>
          </a:p>
        </p:txBody>
      </p:sp>
      <p:sp>
        <p:nvSpPr>
          <p:cNvPr id="3" name="Content Placeholder 2"/>
          <p:cNvSpPr>
            <a:spLocks noGrp="1"/>
          </p:cNvSpPr>
          <p:nvPr>
            <p:ph idx="1"/>
          </p:nvPr>
        </p:nvSpPr>
        <p:spPr>
          <a:xfrm>
            <a:off x="0" y="1219200"/>
            <a:ext cx="9144000" cy="5638800"/>
          </a:xfrm>
        </p:spPr>
        <p:txBody>
          <a:bodyPr/>
          <a:lstStyle/>
          <a:p>
            <a:r>
              <a:rPr lang="en-US" sz="2000" i="1" dirty="0" smtClean="0">
                <a:solidFill>
                  <a:srgbClr val="FFFF00"/>
                </a:solidFill>
              </a:rPr>
              <a:t>He has used the term ‘Administration’ instead of ‘Management’</a:t>
            </a:r>
          </a:p>
          <a:p>
            <a:r>
              <a:rPr lang="en-US" sz="2000" i="1" dirty="0" smtClean="0">
                <a:solidFill>
                  <a:srgbClr val="FFFF00"/>
                </a:solidFill>
              </a:rPr>
              <a:t>He observed that the activities of an industrial organization could be divided in to six groups,</a:t>
            </a:r>
          </a:p>
          <a:p>
            <a:endParaRPr lang="en-US" sz="2000" dirty="0" smtClean="0"/>
          </a:p>
          <a:p>
            <a:r>
              <a:rPr lang="en-US" sz="2000" b="1" i="1" dirty="0" smtClean="0">
                <a:solidFill>
                  <a:srgbClr val="00B0F0"/>
                </a:solidFill>
                <a:latin typeface="Californian FB" pitchFamily="18" charset="0"/>
              </a:rPr>
              <a:t>1. Technical : Production related</a:t>
            </a:r>
          </a:p>
          <a:p>
            <a:endParaRPr lang="en-US" sz="2000" b="1" i="1" dirty="0" smtClean="0">
              <a:solidFill>
                <a:srgbClr val="00B0F0"/>
              </a:solidFill>
              <a:latin typeface="Californian FB" pitchFamily="18" charset="0"/>
            </a:endParaRPr>
          </a:p>
          <a:p>
            <a:r>
              <a:rPr lang="en-US" sz="2000" b="1" i="1" dirty="0" smtClean="0">
                <a:solidFill>
                  <a:srgbClr val="00B0F0"/>
                </a:solidFill>
                <a:latin typeface="Californian FB" pitchFamily="18" charset="0"/>
              </a:rPr>
              <a:t>2. Commercial : Buying, Selling and Exchanging</a:t>
            </a:r>
          </a:p>
          <a:p>
            <a:endParaRPr lang="en-US" sz="2000" b="1" i="1" dirty="0" smtClean="0">
              <a:solidFill>
                <a:srgbClr val="00B0F0"/>
              </a:solidFill>
              <a:latin typeface="Californian FB" pitchFamily="18" charset="0"/>
            </a:endParaRPr>
          </a:p>
          <a:p>
            <a:r>
              <a:rPr lang="en-US" sz="2000" b="1" i="1" dirty="0" smtClean="0">
                <a:solidFill>
                  <a:srgbClr val="00B0F0"/>
                </a:solidFill>
                <a:latin typeface="Californian FB" pitchFamily="18" charset="0"/>
              </a:rPr>
              <a:t>3.Financial : Search for capital and its optimum use</a:t>
            </a:r>
          </a:p>
          <a:p>
            <a:endParaRPr lang="en-US" sz="2000" b="1" i="1" dirty="0" smtClean="0">
              <a:solidFill>
                <a:srgbClr val="00B0F0"/>
              </a:solidFill>
              <a:latin typeface="Californian FB" pitchFamily="18" charset="0"/>
            </a:endParaRPr>
          </a:p>
          <a:p>
            <a:r>
              <a:rPr lang="en-US" sz="2000" b="1" i="1" dirty="0" smtClean="0">
                <a:solidFill>
                  <a:srgbClr val="00B0F0"/>
                </a:solidFill>
                <a:latin typeface="Californian FB" pitchFamily="18" charset="0"/>
              </a:rPr>
              <a:t>4.Security : Protection of Property and Person</a:t>
            </a:r>
          </a:p>
          <a:p>
            <a:endParaRPr lang="en-US" sz="2000" b="1" i="1" dirty="0" smtClean="0">
              <a:solidFill>
                <a:srgbClr val="00B0F0"/>
              </a:solidFill>
              <a:latin typeface="Californian FB" pitchFamily="18" charset="0"/>
            </a:endParaRPr>
          </a:p>
          <a:p>
            <a:r>
              <a:rPr lang="en-US" sz="2000" b="1" i="1" dirty="0" smtClean="0">
                <a:solidFill>
                  <a:srgbClr val="00B0F0"/>
                </a:solidFill>
                <a:latin typeface="Californian FB" pitchFamily="18" charset="0"/>
              </a:rPr>
              <a:t>5.Accounting : Stock taking, Balance sheet, costs, Statistics</a:t>
            </a:r>
          </a:p>
          <a:p>
            <a:endParaRPr lang="en-US" sz="2000" b="1" i="1" dirty="0" smtClean="0">
              <a:solidFill>
                <a:srgbClr val="00B0F0"/>
              </a:solidFill>
              <a:latin typeface="Californian FB" pitchFamily="18" charset="0"/>
            </a:endParaRPr>
          </a:p>
          <a:p>
            <a:r>
              <a:rPr lang="en-US" sz="2000" b="1" i="1" dirty="0" smtClean="0">
                <a:solidFill>
                  <a:srgbClr val="00B0F0"/>
                </a:solidFill>
                <a:latin typeface="Californian FB" pitchFamily="18" charset="0"/>
              </a:rPr>
              <a:t>6. Managerial: Planning, Organization, Command, Coordination, and Control</a:t>
            </a:r>
            <a:r>
              <a:rPr lang="en-US" sz="2000" dirty="0" smtClean="0">
                <a:latin typeface="Californian FB" pitchFamily="18" charset="0"/>
              </a:rPr>
              <a:t> </a:t>
            </a:r>
            <a:endParaRPr lang="en-US" sz="2000" dirty="0">
              <a:latin typeface="Californian FB"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2400" cy="457200"/>
          </a:xfrm>
        </p:spPr>
        <p:txBody>
          <a:bodyPr/>
          <a:lstStyle/>
          <a:p>
            <a:r>
              <a:rPr lang="en-US" sz="3200" dirty="0" smtClean="0">
                <a:solidFill>
                  <a:srgbClr val="FFFF00"/>
                </a:solidFill>
                <a:latin typeface="Algerian" pitchFamily="82" charset="0"/>
              </a:rPr>
              <a:t>Contributions Of Henry Fayol</a:t>
            </a:r>
            <a:endParaRPr lang="en-US" sz="3200" dirty="0">
              <a:solidFill>
                <a:srgbClr val="FFFF00"/>
              </a:solidFill>
            </a:endParaRPr>
          </a:p>
        </p:txBody>
      </p:sp>
      <p:sp>
        <p:nvSpPr>
          <p:cNvPr id="3" name="Content Placeholder 2"/>
          <p:cNvSpPr>
            <a:spLocks noGrp="1"/>
          </p:cNvSpPr>
          <p:nvPr>
            <p:ph idx="1"/>
          </p:nvPr>
        </p:nvSpPr>
        <p:spPr>
          <a:xfrm>
            <a:off x="0" y="609600"/>
            <a:ext cx="9144000" cy="6248400"/>
          </a:xfrm>
        </p:spPr>
        <p:txBody>
          <a:bodyPr/>
          <a:lstStyle/>
          <a:p>
            <a:r>
              <a:rPr lang="en-US" i="1" dirty="0" smtClean="0">
                <a:solidFill>
                  <a:srgbClr val="00B0F0"/>
                </a:solidFill>
                <a:latin typeface="Californian FB" pitchFamily="18" charset="0"/>
              </a:rPr>
              <a:t>Fayol has divided his approach of studying Management in to three parts,</a:t>
            </a:r>
          </a:p>
          <a:p>
            <a:endParaRPr lang="en-US" dirty="0" smtClean="0"/>
          </a:p>
          <a:p>
            <a:r>
              <a:rPr lang="en-US" b="1" i="1" dirty="0" smtClean="0">
                <a:solidFill>
                  <a:srgbClr val="FFFF00"/>
                </a:solidFill>
                <a:latin typeface="Californian FB" pitchFamily="18" charset="0"/>
              </a:rPr>
              <a:t>1. Managerial qualities and training</a:t>
            </a:r>
          </a:p>
          <a:p>
            <a:endParaRPr lang="en-US" b="1" i="1" dirty="0" smtClean="0">
              <a:solidFill>
                <a:srgbClr val="FFFF00"/>
              </a:solidFill>
              <a:latin typeface="Californian FB" pitchFamily="18" charset="0"/>
            </a:endParaRPr>
          </a:p>
          <a:p>
            <a:r>
              <a:rPr lang="en-US" b="1" i="1" dirty="0" smtClean="0">
                <a:solidFill>
                  <a:srgbClr val="FFFF00"/>
                </a:solidFill>
                <a:latin typeface="Californian FB" pitchFamily="18" charset="0"/>
              </a:rPr>
              <a:t>2. General Principles Of Management</a:t>
            </a:r>
          </a:p>
          <a:p>
            <a:endParaRPr lang="en-US" b="1" i="1" dirty="0" smtClean="0">
              <a:solidFill>
                <a:srgbClr val="FFFF00"/>
              </a:solidFill>
              <a:latin typeface="Californian FB" pitchFamily="18" charset="0"/>
            </a:endParaRPr>
          </a:p>
          <a:p>
            <a:r>
              <a:rPr lang="en-US" b="1" i="1" dirty="0" smtClean="0">
                <a:solidFill>
                  <a:srgbClr val="FFFF00"/>
                </a:solidFill>
                <a:latin typeface="Californian FB" pitchFamily="18" charset="0"/>
              </a:rPr>
              <a:t>3. Elements Of Management</a:t>
            </a:r>
            <a:endParaRPr lang="en-US" b="1" i="1" dirty="0">
              <a:solidFill>
                <a:srgbClr val="FFFF00"/>
              </a:solidFill>
              <a:latin typeface="Californian FB"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72400" cy="1143000"/>
          </a:xfrm>
        </p:spPr>
        <p:txBody>
          <a:bodyPr/>
          <a:lstStyle/>
          <a:p>
            <a:r>
              <a:rPr lang="en-US" sz="3200" b="1" i="1" dirty="0" smtClean="0">
                <a:solidFill>
                  <a:srgbClr val="FFFF00"/>
                </a:solidFill>
                <a:latin typeface="Californian FB" pitchFamily="18" charset="0"/>
              </a:rPr>
              <a:t>Managerial qualities and training</a:t>
            </a:r>
            <a:r>
              <a:rPr lang="en-US" b="1" i="1" dirty="0" smtClean="0">
                <a:solidFill>
                  <a:srgbClr val="FFFF00"/>
                </a:solidFill>
                <a:latin typeface="Californian FB" pitchFamily="18" charset="0"/>
              </a:rPr>
              <a:t/>
            </a:r>
            <a:br>
              <a:rPr lang="en-US" b="1" i="1" dirty="0" smtClean="0">
                <a:solidFill>
                  <a:srgbClr val="FFFF00"/>
                </a:solidFill>
                <a:latin typeface="Californian FB" pitchFamily="18" charset="0"/>
              </a:rPr>
            </a:br>
            <a:endParaRPr lang="en-US" dirty="0"/>
          </a:p>
        </p:txBody>
      </p:sp>
      <p:sp>
        <p:nvSpPr>
          <p:cNvPr id="3" name="Content Placeholder 2"/>
          <p:cNvSpPr>
            <a:spLocks noGrp="1"/>
          </p:cNvSpPr>
          <p:nvPr>
            <p:ph idx="1"/>
          </p:nvPr>
        </p:nvSpPr>
        <p:spPr>
          <a:xfrm>
            <a:off x="0" y="990600"/>
            <a:ext cx="9144000" cy="5867400"/>
          </a:xfrm>
        </p:spPr>
        <p:txBody>
          <a:bodyPr/>
          <a:lstStyle/>
          <a:p>
            <a:r>
              <a:rPr lang="en-US" sz="2000" i="1" dirty="0" smtClean="0">
                <a:solidFill>
                  <a:srgbClr val="00B0F0"/>
                </a:solidFill>
              </a:rPr>
              <a:t>According to Fayol there are six essential qualities that a manager requires,</a:t>
            </a:r>
          </a:p>
          <a:p>
            <a:endParaRPr lang="en-US" sz="2000" dirty="0" smtClean="0"/>
          </a:p>
          <a:p>
            <a:r>
              <a:rPr lang="en-US" sz="2000" b="1" i="1" dirty="0" smtClean="0">
                <a:solidFill>
                  <a:srgbClr val="FFFF00"/>
                </a:solidFill>
                <a:latin typeface="Californian FB" pitchFamily="18" charset="0"/>
              </a:rPr>
              <a:t>1. Physical : Health, Vigour, and address</a:t>
            </a:r>
          </a:p>
          <a:p>
            <a:endParaRPr lang="en-US" sz="2000" b="1" i="1" dirty="0" smtClean="0">
              <a:solidFill>
                <a:srgbClr val="FFFF00"/>
              </a:solidFill>
              <a:latin typeface="Californian FB" pitchFamily="18" charset="0"/>
            </a:endParaRPr>
          </a:p>
          <a:p>
            <a:r>
              <a:rPr lang="en-US" sz="2000" b="1" i="1" dirty="0" smtClean="0">
                <a:solidFill>
                  <a:srgbClr val="FFFF00"/>
                </a:solidFill>
                <a:latin typeface="Californian FB" pitchFamily="18" charset="0"/>
              </a:rPr>
              <a:t>2. Mental : Ability to understand, learn, and judgment</a:t>
            </a:r>
          </a:p>
          <a:p>
            <a:r>
              <a:rPr lang="en-US" sz="2000" b="1" i="1" dirty="0" smtClean="0">
                <a:solidFill>
                  <a:srgbClr val="FFFF00"/>
                </a:solidFill>
                <a:latin typeface="Californian FB" pitchFamily="18" charset="0"/>
              </a:rPr>
              <a:t>.</a:t>
            </a:r>
          </a:p>
          <a:p>
            <a:r>
              <a:rPr lang="en-US" sz="2000" b="1" i="1" dirty="0" smtClean="0">
                <a:solidFill>
                  <a:srgbClr val="FFFF00"/>
                </a:solidFill>
                <a:latin typeface="Californian FB" pitchFamily="18" charset="0"/>
              </a:rPr>
              <a:t>3.Moral : Energy, Initiative, Loyalty, tact and dignity</a:t>
            </a:r>
          </a:p>
          <a:p>
            <a:endParaRPr lang="en-US" sz="2000" b="1" i="1" dirty="0" smtClean="0">
              <a:solidFill>
                <a:srgbClr val="FFFF00"/>
              </a:solidFill>
              <a:latin typeface="Californian FB" pitchFamily="18" charset="0"/>
            </a:endParaRPr>
          </a:p>
          <a:p>
            <a:r>
              <a:rPr lang="en-US" sz="2000" b="1" i="1" dirty="0" smtClean="0">
                <a:solidFill>
                  <a:srgbClr val="FFFF00"/>
                </a:solidFill>
                <a:latin typeface="Californian FB" pitchFamily="18" charset="0"/>
              </a:rPr>
              <a:t>4.Educational : General acquaintance with matters</a:t>
            </a:r>
          </a:p>
          <a:p>
            <a:endParaRPr lang="en-US" sz="2000" b="1" i="1" dirty="0" smtClean="0">
              <a:solidFill>
                <a:srgbClr val="FFFF00"/>
              </a:solidFill>
              <a:latin typeface="Californian FB" pitchFamily="18" charset="0"/>
            </a:endParaRPr>
          </a:p>
          <a:p>
            <a:r>
              <a:rPr lang="en-US" sz="2000" b="1" i="1" dirty="0" smtClean="0">
                <a:solidFill>
                  <a:srgbClr val="FFFF00"/>
                </a:solidFill>
                <a:latin typeface="Californian FB" pitchFamily="18" charset="0"/>
              </a:rPr>
              <a:t>5.Technical : Peculiar to the function being performed</a:t>
            </a:r>
          </a:p>
          <a:p>
            <a:endParaRPr lang="en-US" sz="2000" b="1" i="1" dirty="0" smtClean="0">
              <a:solidFill>
                <a:srgbClr val="FFFF00"/>
              </a:solidFill>
              <a:latin typeface="Californian FB" pitchFamily="18" charset="0"/>
            </a:endParaRPr>
          </a:p>
          <a:p>
            <a:r>
              <a:rPr lang="en-US" sz="2000" b="1" i="1" dirty="0" smtClean="0">
                <a:solidFill>
                  <a:srgbClr val="FFFF00"/>
                </a:solidFill>
                <a:latin typeface="Californian FB" pitchFamily="18" charset="0"/>
              </a:rPr>
              <a:t>6.Experience: Arising from the work </a:t>
            </a:r>
            <a:endParaRPr lang="en-US" sz="2000" b="1" i="1" dirty="0">
              <a:solidFill>
                <a:srgbClr val="FFFF00"/>
              </a:solidFill>
              <a:latin typeface="Californian FB" pitchFamily="18" charset="0"/>
            </a:endParaRPr>
          </a:p>
        </p:txBody>
      </p:sp>
      <p:sp>
        <p:nvSpPr>
          <p:cNvPr id="4" name="Title 1"/>
          <p:cNvSpPr txBox="1">
            <a:spLocks/>
          </p:cNvSpPr>
          <p:nvPr/>
        </p:nvSpPr>
        <p:spPr bwMode="auto">
          <a:xfrm>
            <a:off x="0" y="0"/>
            <a:ext cx="31242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solidFill>
                  <a:srgbClr val="00B0F0"/>
                </a:solidFill>
                <a:effectLst/>
                <a:uLnTx/>
                <a:uFillTx/>
                <a:latin typeface="Algerian" pitchFamily="82" charset="0"/>
                <a:ea typeface="+mj-ea"/>
                <a:cs typeface="+mj-cs"/>
              </a:rPr>
              <a:t>Contributions Of Henry Fayol</a:t>
            </a:r>
            <a:endParaRPr kumimoji="0" lang="en-US" sz="1400" b="0" i="0" u="none" strike="noStrike" kern="0" cap="none" spc="0" normalizeH="0" baseline="0" noProof="0" dirty="0">
              <a:ln>
                <a:noFill/>
              </a:ln>
              <a:solidFill>
                <a:srgbClr val="00B0F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sz="3200" b="1" i="1" dirty="0" smtClean="0">
                <a:solidFill>
                  <a:srgbClr val="FFFF00"/>
                </a:solidFill>
                <a:latin typeface="Californian FB" pitchFamily="18" charset="0"/>
              </a:rPr>
              <a:t>General Principles Of Management</a:t>
            </a:r>
            <a:r>
              <a:rPr lang="en-US" b="1" i="1" dirty="0" smtClean="0">
                <a:solidFill>
                  <a:srgbClr val="FFFF00"/>
                </a:solidFill>
                <a:latin typeface="Californian FB" pitchFamily="18" charset="0"/>
              </a:rPr>
              <a:t/>
            </a:r>
            <a:br>
              <a:rPr lang="en-US" b="1" i="1" dirty="0" smtClean="0">
                <a:solidFill>
                  <a:srgbClr val="FFFF00"/>
                </a:solidFill>
                <a:latin typeface="Californian FB" pitchFamily="18" charset="0"/>
              </a:rPr>
            </a:br>
            <a:endParaRPr lang="en-US" dirty="0"/>
          </a:p>
        </p:txBody>
      </p:sp>
      <p:sp>
        <p:nvSpPr>
          <p:cNvPr id="3" name="Content Placeholder 2"/>
          <p:cNvSpPr>
            <a:spLocks noGrp="1"/>
          </p:cNvSpPr>
          <p:nvPr>
            <p:ph idx="1"/>
          </p:nvPr>
        </p:nvSpPr>
        <p:spPr>
          <a:xfrm>
            <a:off x="0" y="990600"/>
            <a:ext cx="9144000" cy="5867400"/>
          </a:xfrm>
        </p:spPr>
        <p:txBody>
          <a:bodyPr/>
          <a:lstStyle/>
          <a:p>
            <a:r>
              <a:rPr lang="en-US" sz="2000" dirty="0" smtClean="0">
                <a:solidFill>
                  <a:srgbClr val="00B0F0"/>
                </a:solidFill>
              </a:rPr>
              <a:t>1. Division Of Labor</a:t>
            </a:r>
          </a:p>
          <a:p>
            <a:r>
              <a:rPr lang="en-US" sz="2000" dirty="0" smtClean="0">
                <a:solidFill>
                  <a:srgbClr val="00B0F0"/>
                </a:solidFill>
              </a:rPr>
              <a:t>2. Authority and Responsibility</a:t>
            </a:r>
          </a:p>
          <a:p>
            <a:r>
              <a:rPr lang="en-US" sz="2000" dirty="0" smtClean="0">
                <a:solidFill>
                  <a:srgbClr val="00B0F0"/>
                </a:solidFill>
              </a:rPr>
              <a:t>3. Discipline</a:t>
            </a:r>
          </a:p>
          <a:p>
            <a:r>
              <a:rPr lang="en-US" sz="2000" dirty="0" smtClean="0">
                <a:solidFill>
                  <a:srgbClr val="00B0F0"/>
                </a:solidFill>
              </a:rPr>
              <a:t>4. Unity Of Command</a:t>
            </a:r>
          </a:p>
          <a:p>
            <a:r>
              <a:rPr lang="en-US" sz="2000" dirty="0" smtClean="0">
                <a:solidFill>
                  <a:srgbClr val="00B0F0"/>
                </a:solidFill>
              </a:rPr>
              <a:t>5. Unity Of Direction</a:t>
            </a:r>
          </a:p>
          <a:p>
            <a:r>
              <a:rPr lang="en-US" sz="2000" dirty="0" smtClean="0">
                <a:solidFill>
                  <a:srgbClr val="00B0F0"/>
                </a:solidFill>
              </a:rPr>
              <a:t>6. Subordination of individual to general interest</a:t>
            </a:r>
          </a:p>
          <a:p>
            <a:r>
              <a:rPr lang="en-US" sz="2000" dirty="0" smtClean="0">
                <a:solidFill>
                  <a:srgbClr val="00B0F0"/>
                </a:solidFill>
              </a:rPr>
              <a:t>7. Remuneration Of Personnel</a:t>
            </a:r>
          </a:p>
          <a:p>
            <a:r>
              <a:rPr lang="en-US" sz="2000" dirty="0" smtClean="0">
                <a:solidFill>
                  <a:srgbClr val="00B0F0"/>
                </a:solidFill>
              </a:rPr>
              <a:t>8. Centralization</a:t>
            </a:r>
          </a:p>
          <a:p>
            <a:r>
              <a:rPr lang="en-US" sz="2000" dirty="0" smtClean="0">
                <a:solidFill>
                  <a:srgbClr val="00B0F0"/>
                </a:solidFill>
              </a:rPr>
              <a:t>9. Scalar Chain</a:t>
            </a:r>
          </a:p>
          <a:p>
            <a:r>
              <a:rPr lang="en-US" sz="2000" dirty="0" smtClean="0">
                <a:solidFill>
                  <a:srgbClr val="00B0F0"/>
                </a:solidFill>
              </a:rPr>
              <a:t>10. Order</a:t>
            </a:r>
          </a:p>
          <a:p>
            <a:r>
              <a:rPr lang="en-US" sz="2000" dirty="0" smtClean="0">
                <a:solidFill>
                  <a:srgbClr val="00B0F0"/>
                </a:solidFill>
              </a:rPr>
              <a:t>11. Equity</a:t>
            </a:r>
          </a:p>
          <a:p>
            <a:r>
              <a:rPr lang="en-US" sz="2000" dirty="0" smtClean="0">
                <a:solidFill>
                  <a:srgbClr val="00B0F0"/>
                </a:solidFill>
              </a:rPr>
              <a:t>12. Stability Of Tenure</a:t>
            </a:r>
          </a:p>
          <a:p>
            <a:r>
              <a:rPr lang="en-US" sz="2000" dirty="0" smtClean="0">
                <a:solidFill>
                  <a:srgbClr val="00B0F0"/>
                </a:solidFill>
              </a:rPr>
              <a:t>13. Initiative</a:t>
            </a:r>
          </a:p>
          <a:p>
            <a:r>
              <a:rPr lang="en-US" sz="2000" dirty="0" smtClean="0">
                <a:solidFill>
                  <a:srgbClr val="00B0F0"/>
                </a:solidFill>
              </a:rPr>
              <a:t>14.Espirit de Corps</a:t>
            </a:r>
            <a:endParaRPr lang="en-US" sz="2000" dirty="0">
              <a:solidFill>
                <a:srgbClr val="00B0F0"/>
              </a:solidFill>
            </a:endParaRPr>
          </a:p>
        </p:txBody>
      </p:sp>
      <p:sp>
        <p:nvSpPr>
          <p:cNvPr id="5" name="Title 1"/>
          <p:cNvSpPr txBox="1">
            <a:spLocks/>
          </p:cNvSpPr>
          <p:nvPr/>
        </p:nvSpPr>
        <p:spPr bwMode="auto">
          <a:xfrm>
            <a:off x="0" y="0"/>
            <a:ext cx="31242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solidFill>
                  <a:srgbClr val="00B0F0"/>
                </a:solidFill>
                <a:effectLst/>
                <a:uLnTx/>
                <a:uFillTx/>
                <a:latin typeface="Algerian" pitchFamily="82" charset="0"/>
                <a:ea typeface="+mj-ea"/>
                <a:cs typeface="+mj-cs"/>
              </a:rPr>
              <a:t>Contributions Of Henry Fayol</a:t>
            </a:r>
            <a:endParaRPr kumimoji="0" lang="en-US" sz="1400" b="0" i="0" u="none" strike="noStrike" kern="0" cap="none" spc="0" normalizeH="0" baseline="0" noProof="0" dirty="0">
              <a:ln>
                <a:noFill/>
              </a:ln>
              <a:solidFill>
                <a:srgbClr val="00B0F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2800" dirty="0">
                <a:solidFill>
                  <a:srgbClr val="00B0F0"/>
                </a:solidFill>
                <a:latin typeface="Algerian" pitchFamily="82" charset="0"/>
              </a:rPr>
              <a:t>Contributions Of Henry </a:t>
            </a:r>
            <a:r>
              <a:rPr lang="en-US" sz="2800" dirty="0" err="1">
                <a:solidFill>
                  <a:srgbClr val="00B0F0"/>
                </a:solidFill>
                <a:latin typeface="Algerian" pitchFamily="82" charset="0"/>
              </a:rPr>
              <a:t>Fayol</a:t>
            </a:r>
            <a:r>
              <a:rPr lang="en-US" sz="2800" dirty="0">
                <a:solidFill>
                  <a:srgbClr val="00B0F0"/>
                </a:solidFill>
              </a:rPr>
              <a:t/>
            </a:r>
            <a:br>
              <a:rPr lang="en-US" sz="2800" dirty="0">
                <a:solidFill>
                  <a:srgbClr val="00B0F0"/>
                </a:solidFill>
              </a:rPr>
            </a:br>
            <a:endParaRPr lang="en-US" sz="2800" dirty="0"/>
          </a:p>
        </p:txBody>
      </p:sp>
      <p:sp>
        <p:nvSpPr>
          <p:cNvPr id="3" name="Content Placeholder 2"/>
          <p:cNvSpPr>
            <a:spLocks noGrp="1"/>
          </p:cNvSpPr>
          <p:nvPr>
            <p:ph idx="1"/>
          </p:nvPr>
        </p:nvSpPr>
        <p:spPr/>
        <p:txBody>
          <a:bodyPr/>
          <a:lstStyle/>
          <a:p>
            <a:pPr algn="just"/>
            <a:r>
              <a:rPr lang="en-US" sz="1800" i="1" u="sng" dirty="0"/>
              <a:t>1. </a:t>
            </a:r>
            <a:r>
              <a:rPr lang="en-US" sz="1800" b="1" i="1" u="sng" dirty="0"/>
              <a:t>Division of Work</a:t>
            </a:r>
            <a:r>
              <a:rPr lang="en-US" sz="1800" i="1" dirty="0"/>
              <a:t>. Specialization allows the individual to build up experience, and to continuously improve his skills. Thereby he can be more productive. </a:t>
            </a:r>
            <a:endParaRPr lang="en-US" sz="1800" dirty="0"/>
          </a:p>
          <a:p>
            <a:pPr algn="just"/>
            <a:r>
              <a:rPr lang="en-US" sz="1800" i="1" u="sng" dirty="0"/>
              <a:t>2. </a:t>
            </a:r>
            <a:r>
              <a:rPr lang="en-US" sz="1800" b="1" i="1" u="sng" dirty="0"/>
              <a:t>Authority</a:t>
            </a:r>
            <a:r>
              <a:rPr lang="en-US" sz="1800" i="1" dirty="0"/>
              <a:t>. The right to issue commands, along with which must </a:t>
            </a:r>
            <a:r>
              <a:rPr lang="en-US" sz="1800" i="1" dirty="0" smtClean="0"/>
              <a:t>get the </a:t>
            </a:r>
            <a:r>
              <a:rPr lang="en-US" sz="1800" i="1" dirty="0"/>
              <a:t>balanced responsibility for its function. </a:t>
            </a:r>
            <a:endParaRPr lang="en-US" sz="1800" dirty="0"/>
          </a:p>
          <a:p>
            <a:pPr algn="just"/>
            <a:r>
              <a:rPr lang="en-US" sz="1800" i="1" u="sng" dirty="0"/>
              <a:t>3. </a:t>
            </a:r>
            <a:r>
              <a:rPr lang="en-US" sz="1800" b="1" i="1" u="sng" dirty="0"/>
              <a:t>Discipline</a:t>
            </a:r>
            <a:r>
              <a:rPr lang="en-US" sz="1800" i="1" dirty="0"/>
              <a:t>. Employees must obey, but this is two-sided: employees will only obey orders if management play their part by providing good leadership. </a:t>
            </a:r>
            <a:endParaRPr lang="en-US" sz="1800" dirty="0"/>
          </a:p>
          <a:p>
            <a:pPr algn="just"/>
            <a:r>
              <a:rPr lang="en-US" sz="1800" i="1" u="sng" dirty="0"/>
              <a:t>4. </a:t>
            </a:r>
            <a:r>
              <a:rPr lang="en-US" sz="1800" b="1" i="1" u="sng" dirty="0"/>
              <a:t>Unity of Command</a:t>
            </a:r>
            <a:r>
              <a:rPr lang="en-US" sz="1800" i="1" u="sng" dirty="0"/>
              <a:t>.</a:t>
            </a:r>
            <a:r>
              <a:rPr lang="en-US" sz="1800" i="1" dirty="0"/>
              <a:t> Each worker should have only one boss with no other conflicting lines of command. </a:t>
            </a:r>
            <a:endParaRPr lang="en-US" sz="1800" dirty="0"/>
          </a:p>
          <a:p>
            <a:pPr algn="just"/>
            <a:r>
              <a:rPr lang="en-US" sz="1800" i="1" u="sng" dirty="0"/>
              <a:t>5. </a:t>
            </a:r>
            <a:r>
              <a:rPr lang="en-US" sz="1800" b="1" i="1" u="sng" dirty="0"/>
              <a:t>Unity of Direction</a:t>
            </a:r>
            <a:r>
              <a:rPr lang="en-US" sz="1800" i="1" dirty="0"/>
              <a:t>. People engaged in the same kind of activities must have the same objectives in a single plan. This is essential to ensure unity and coordination in the enterprise. Unity of command does not exist without unity of direction but does not necessarily flows from it. </a:t>
            </a:r>
            <a:endParaRPr lang="en-US" sz="1800" dirty="0"/>
          </a:p>
          <a:p>
            <a:endParaRPr lang="en-US" sz="1000" dirty="0"/>
          </a:p>
        </p:txBody>
      </p:sp>
    </p:spTree>
    <p:extLst>
      <p:ext uri="{BB962C8B-B14F-4D97-AF65-F5344CB8AC3E}">
        <p14:creationId xmlns:p14="http://schemas.microsoft.com/office/powerpoint/2010/main" val="31732908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00B0F0"/>
                </a:solidFill>
                <a:latin typeface="Algerian" pitchFamily="82" charset="0"/>
              </a:rPr>
              <a:t>Contributions Of Henry </a:t>
            </a:r>
            <a:r>
              <a:rPr lang="en-US" sz="2800" dirty="0" err="1">
                <a:solidFill>
                  <a:srgbClr val="00B0F0"/>
                </a:solidFill>
                <a:latin typeface="Algerian" pitchFamily="82" charset="0"/>
              </a:rPr>
              <a:t>Fayol</a:t>
            </a:r>
            <a:r>
              <a:rPr lang="en-US" sz="2800" dirty="0">
                <a:solidFill>
                  <a:srgbClr val="00B0F0"/>
                </a:solidFill>
              </a:rPr>
              <a:t/>
            </a:r>
            <a:br>
              <a:rPr lang="en-US" sz="2800" dirty="0">
                <a:solidFill>
                  <a:srgbClr val="00B0F0"/>
                </a:solidFill>
              </a:rPr>
            </a:br>
            <a:endParaRPr lang="en-US" sz="2800" dirty="0"/>
          </a:p>
        </p:txBody>
      </p:sp>
      <p:sp>
        <p:nvSpPr>
          <p:cNvPr id="3" name="Content Placeholder 2"/>
          <p:cNvSpPr>
            <a:spLocks noGrp="1"/>
          </p:cNvSpPr>
          <p:nvPr>
            <p:ph idx="1"/>
          </p:nvPr>
        </p:nvSpPr>
        <p:spPr>
          <a:xfrm>
            <a:off x="285720" y="1285860"/>
            <a:ext cx="8501122" cy="5214974"/>
          </a:xfrm>
        </p:spPr>
        <p:txBody>
          <a:bodyPr/>
          <a:lstStyle/>
          <a:p>
            <a:pPr algn="just"/>
            <a:r>
              <a:rPr lang="en-US" sz="1800" i="1" u="sng" dirty="0"/>
              <a:t>6. </a:t>
            </a:r>
            <a:r>
              <a:rPr lang="en-US" sz="1800" b="1" i="1" u="sng" dirty="0"/>
              <a:t>Subordination of individual interest </a:t>
            </a:r>
            <a:r>
              <a:rPr lang="en-US" sz="1800" i="1" dirty="0"/>
              <a:t>(to the general interest). Management must see that the goals of the firms are always paramount. </a:t>
            </a:r>
            <a:endParaRPr lang="en-US" sz="1800" dirty="0"/>
          </a:p>
          <a:p>
            <a:pPr algn="just"/>
            <a:r>
              <a:rPr lang="en-US" sz="1800" i="1" u="sng" dirty="0"/>
              <a:t>7. </a:t>
            </a:r>
            <a:r>
              <a:rPr lang="en-US" sz="1800" b="1" i="1" u="sng" dirty="0"/>
              <a:t>Remuneration</a:t>
            </a:r>
            <a:r>
              <a:rPr lang="en-US" sz="1800" i="1" dirty="0"/>
              <a:t>. Payment is an important motivator although by analyzing a number of possibilities, </a:t>
            </a:r>
            <a:r>
              <a:rPr lang="en-US" sz="1800" i="1" dirty="0" err="1"/>
              <a:t>Fayol</a:t>
            </a:r>
            <a:r>
              <a:rPr lang="en-US" sz="1800" i="1" dirty="0"/>
              <a:t> points out that there is no such thing as a perfect system. </a:t>
            </a:r>
            <a:endParaRPr lang="en-US" sz="1800" dirty="0"/>
          </a:p>
          <a:p>
            <a:pPr algn="just"/>
            <a:r>
              <a:rPr lang="en-US" sz="1800" i="1" u="sng" dirty="0"/>
              <a:t>8. </a:t>
            </a:r>
            <a:r>
              <a:rPr lang="en-US" sz="1800" b="1" i="1" u="sng" dirty="0"/>
              <a:t>Centralization </a:t>
            </a:r>
            <a:r>
              <a:rPr lang="en-US" sz="1800" i="1" dirty="0"/>
              <a:t>(or Decentralization). This is a matter of degree depending on the condition of the business and the quality of its personnel. </a:t>
            </a:r>
            <a:endParaRPr lang="en-US" sz="1800" dirty="0"/>
          </a:p>
          <a:p>
            <a:pPr algn="just"/>
            <a:r>
              <a:rPr lang="en-US" sz="1800" i="1" u="sng" dirty="0"/>
              <a:t>9. </a:t>
            </a:r>
            <a:r>
              <a:rPr lang="en-US" sz="1800" b="1" i="1" u="sng" dirty="0"/>
              <a:t>Scalar chain </a:t>
            </a:r>
            <a:r>
              <a:rPr lang="en-US" sz="1800" i="1" dirty="0"/>
              <a:t>(Line of Authority). A hierarchy is necessary for unity of direction. But lateral communication is also fundamental, as long as superiors know that such communication is taking place. Scalar chain refers to the number of levels in the hierarchy from the ultimate authority to the lowest level in the organization. It should not be over-stretched and consist of too-many levels. </a:t>
            </a:r>
            <a:endParaRPr lang="en-US" sz="1800" dirty="0"/>
          </a:p>
          <a:p>
            <a:endParaRPr lang="en-US" dirty="0"/>
          </a:p>
        </p:txBody>
      </p:sp>
    </p:spTree>
    <p:extLst>
      <p:ext uri="{BB962C8B-B14F-4D97-AF65-F5344CB8AC3E}">
        <p14:creationId xmlns:p14="http://schemas.microsoft.com/office/powerpoint/2010/main" val="6050482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latin typeface="Algerian" pitchFamily="82" charset="0"/>
              </a:rPr>
              <a:t/>
            </a:r>
            <a:br>
              <a:rPr lang="en-US" dirty="0" smtClean="0">
                <a:solidFill>
                  <a:srgbClr val="FFFF00"/>
                </a:solidFill>
                <a:latin typeface="Algerian" pitchFamily="82" charset="0"/>
              </a:rPr>
            </a:br>
            <a:r>
              <a:rPr lang="en-US" dirty="0" smtClean="0">
                <a:solidFill>
                  <a:srgbClr val="FFFF00"/>
                </a:solidFill>
                <a:latin typeface="Algerian" pitchFamily="82" charset="0"/>
              </a:rPr>
              <a:t/>
            </a:r>
            <a:br>
              <a:rPr lang="en-US" dirty="0" smtClean="0">
                <a:solidFill>
                  <a:srgbClr val="FFFF00"/>
                </a:solidFill>
                <a:latin typeface="Algerian" pitchFamily="82" charset="0"/>
              </a:rPr>
            </a:br>
            <a:r>
              <a:rPr lang="en-US" dirty="0" smtClean="0">
                <a:solidFill>
                  <a:srgbClr val="FFFF00"/>
                </a:solidFill>
                <a:latin typeface="Algerian" pitchFamily="82" charset="0"/>
              </a:rPr>
              <a:t/>
            </a:r>
            <a:br>
              <a:rPr lang="en-US" dirty="0" smtClean="0">
                <a:solidFill>
                  <a:srgbClr val="FFFF00"/>
                </a:solidFill>
                <a:latin typeface="Algerian" pitchFamily="82" charset="0"/>
              </a:rPr>
            </a:br>
            <a:r>
              <a:rPr lang="en-US" dirty="0" smtClean="0">
                <a:solidFill>
                  <a:srgbClr val="FFFF00"/>
                </a:solidFill>
                <a:latin typeface="Algerian" pitchFamily="82" charset="0"/>
              </a:rPr>
              <a:t/>
            </a:r>
            <a:br>
              <a:rPr lang="en-US" dirty="0" smtClean="0">
                <a:solidFill>
                  <a:srgbClr val="FFFF00"/>
                </a:solidFill>
                <a:latin typeface="Algerian" pitchFamily="82" charset="0"/>
              </a:rPr>
            </a:br>
            <a:r>
              <a:rPr lang="en-US" dirty="0" smtClean="0">
                <a:solidFill>
                  <a:srgbClr val="FFFF00"/>
                </a:solidFill>
                <a:latin typeface="Algerian" pitchFamily="82" charset="0"/>
              </a:rPr>
              <a:t/>
            </a:r>
            <a:br>
              <a:rPr lang="en-US" dirty="0" smtClean="0">
                <a:solidFill>
                  <a:srgbClr val="FFFF00"/>
                </a:solidFill>
                <a:latin typeface="Algerian" pitchFamily="82" charset="0"/>
              </a:rPr>
            </a:br>
            <a:r>
              <a:rPr lang="en-US" dirty="0" smtClean="0">
                <a:solidFill>
                  <a:srgbClr val="FFFF00"/>
                </a:solidFill>
                <a:latin typeface="Algerian" pitchFamily="82" charset="0"/>
              </a:rPr>
              <a:t/>
            </a:r>
            <a:br>
              <a:rPr lang="en-US" dirty="0" smtClean="0">
                <a:solidFill>
                  <a:srgbClr val="FFFF00"/>
                </a:solidFill>
                <a:latin typeface="Algerian" pitchFamily="82" charset="0"/>
              </a:rPr>
            </a:br>
            <a:r>
              <a:rPr lang="en-US" dirty="0" smtClean="0">
                <a:solidFill>
                  <a:srgbClr val="FFFF00"/>
                </a:solidFill>
                <a:latin typeface="Algerian" pitchFamily="82" charset="0"/>
              </a:rPr>
              <a:t/>
            </a:r>
            <a:br>
              <a:rPr lang="en-US" dirty="0" smtClean="0">
                <a:solidFill>
                  <a:srgbClr val="FFFF00"/>
                </a:solidFill>
                <a:latin typeface="Algerian" pitchFamily="82" charset="0"/>
              </a:rPr>
            </a:br>
            <a:r>
              <a:rPr lang="en-US" dirty="0" smtClean="0">
                <a:solidFill>
                  <a:srgbClr val="FFFF00"/>
                </a:solidFill>
                <a:latin typeface="Algerian" pitchFamily="82" charset="0"/>
              </a:rPr>
              <a:t>MANAGERIAL SKILLS</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772400" cy="1143000"/>
          </a:xfrm>
        </p:spPr>
        <p:txBody>
          <a:bodyPr/>
          <a:lstStyle/>
          <a:p>
            <a:r>
              <a:rPr lang="en-US" sz="2800" dirty="0">
                <a:solidFill>
                  <a:srgbClr val="00B0F0"/>
                </a:solidFill>
                <a:latin typeface="Algerian" pitchFamily="82" charset="0"/>
              </a:rPr>
              <a:t>Contributions Of Henry </a:t>
            </a:r>
            <a:r>
              <a:rPr lang="en-US" sz="2800" dirty="0" err="1">
                <a:solidFill>
                  <a:srgbClr val="00B0F0"/>
                </a:solidFill>
                <a:latin typeface="Algerian" pitchFamily="82" charset="0"/>
              </a:rPr>
              <a:t>Fayol</a:t>
            </a:r>
            <a:r>
              <a:rPr lang="en-US" sz="2800" dirty="0">
                <a:solidFill>
                  <a:srgbClr val="00B0F0"/>
                </a:solidFill>
              </a:rPr>
              <a:t/>
            </a:r>
            <a:br>
              <a:rPr lang="en-US" sz="2800" dirty="0">
                <a:solidFill>
                  <a:srgbClr val="00B0F0"/>
                </a:solidFill>
              </a:rPr>
            </a:br>
            <a:endParaRPr lang="en-US" sz="2800" dirty="0"/>
          </a:p>
        </p:txBody>
      </p:sp>
      <p:sp>
        <p:nvSpPr>
          <p:cNvPr id="3" name="Content Placeholder 2"/>
          <p:cNvSpPr>
            <a:spLocks noGrp="1"/>
          </p:cNvSpPr>
          <p:nvPr>
            <p:ph idx="1"/>
          </p:nvPr>
        </p:nvSpPr>
        <p:spPr>
          <a:xfrm>
            <a:off x="685800" y="1000108"/>
            <a:ext cx="7772400" cy="5476892"/>
          </a:xfrm>
        </p:spPr>
        <p:txBody>
          <a:bodyPr/>
          <a:lstStyle/>
          <a:p>
            <a:pPr algn="just"/>
            <a:r>
              <a:rPr lang="en-US" sz="1800" i="1" u="sng" dirty="0"/>
              <a:t>10. </a:t>
            </a:r>
            <a:r>
              <a:rPr lang="en-US" sz="1800" b="1" i="1" u="sng" dirty="0"/>
              <a:t>Order</a:t>
            </a:r>
            <a:r>
              <a:rPr lang="en-US" sz="1800" i="1" dirty="0"/>
              <a:t>. Both material order and social order are necessary. The former minimizes lost time and useless handling of materials. The latter is achieved through organization and selection. </a:t>
            </a:r>
            <a:endParaRPr lang="en-US" sz="1800" dirty="0"/>
          </a:p>
          <a:p>
            <a:pPr algn="just"/>
            <a:r>
              <a:rPr lang="en-US" sz="1800" i="1" u="sng" dirty="0"/>
              <a:t>11. </a:t>
            </a:r>
            <a:r>
              <a:rPr lang="en-US" sz="1800" b="1" i="1" u="sng" dirty="0"/>
              <a:t>Equity</a:t>
            </a:r>
            <a:r>
              <a:rPr lang="en-US" sz="1800" i="1" u="sng" dirty="0"/>
              <a:t>. </a:t>
            </a:r>
            <a:r>
              <a:rPr lang="en-US" sz="1800" i="1" dirty="0"/>
              <a:t>In running a business a ‘combination of kindliness and justice’ is needed. Treating employees well is important to achieve equity. </a:t>
            </a:r>
            <a:endParaRPr lang="en-US" sz="1800" dirty="0"/>
          </a:p>
          <a:p>
            <a:pPr algn="just"/>
            <a:r>
              <a:rPr lang="en-US" sz="1800" i="1" u="sng" dirty="0"/>
              <a:t>12. </a:t>
            </a:r>
            <a:r>
              <a:rPr lang="en-US" sz="1800" b="1" i="1" u="sng" dirty="0"/>
              <a:t>Stability of Tenure of Personnel</a:t>
            </a:r>
            <a:r>
              <a:rPr lang="en-US" sz="1800" i="1" dirty="0"/>
              <a:t>. Employees work better if job security and career progress are assured to them. An insecure tenure and a high rate of employee turnover will affect the organization adversely. </a:t>
            </a:r>
            <a:endParaRPr lang="en-US" sz="1800" dirty="0"/>
          </a:p>
          <a:p>
            <a:pPr algn="just"/>
            <a:r>
              <a:rPr lang="en-US" sz="1800" i="1" u="sng" dirty="0"/>
              <a:t>13. </a:t>
            </a:r>
            <a:r>
              <a:rPr lang="en-US" sz="1800" b="1" i="1" u="sng" dirty="0"/>
              <a:t>Initiative</a:t>
            </a:r>
            <a:r>
              <a:rPr lang="en-US" sz="1800" i="1" dirty="0"/>
              <a:t>. Allowing all personnel to show their initiative in some way is a source of strength for the organization, even though it may well involve a sacrifice of ‘personal vanity’ on the part of many managers. </a:t>
            </a:r>
            <a:endParaRPr lang="en-US" sz="1800" dirty="0"/>
          </a:p>
          <a:p>
            <a:pPr algn="just"/>
            <a:r>
              <a:rPr lang="en-US" sz="1800" i="1" u="sng" dirty="0"/>
              <a:t>14. </a:t>
            </a:r>
            <a:r>
              <a:rPr lang="en-US" sz="1800" b="1" i="1" u="sng" dirty="0"/>
              <a:t>Esprit de Corps</a:t>
            </a:r>
            <a:r>
              <a:rPr lang="en-US" sz="1800" i="1" dirty="0"/>
              <a:t>. Management must foster the morale of its employees. He further suggests that: “real talent is needed to coordinate effort, encourage keenness, use each person’s abilities, and reward each one’s merit without arousing possible jealousies and disturbing harmonious relations.” </a:t>
            </a:r>
            <a:endParaRPr lang="en-US" sz="1800" dirty="0"/>
          </a:p>
          <a:p>
            <a:pPr algn="just"/>
            <a:endParaRPr lang="en-US" dirty="0"/>
          </a:p>
        </p:txBody>
      </p:sp>
    </p:spTree>
    <p:extLst>
      <p:ext uri="{BB962C8B-B14F-4D97-AF65-F5344CB8AC3E}">
        <p14:creationId xmlns:p14="http://schemas.microsoft.com/office/powerpoint/2010/main" val="2863847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772400" cy="762000"/>
          </a:xfrm>
        </p:spPr>
        <p:txBody>
          <a:bodyPr/>
          <a:lstStyle/>
          <a:p>
            <a:r>
              <a:rPr lang="en-US" sz="3200" dirty="0" smtClean="0"/>
              <a:t>MANAGERIAL SKILLS</a:t>
            </a:r>
            <a:endParaRPr lang="en-US" sz="3200" dirty="0"/>
          </a:p>
        </p:txBody>
      </p:sp>
      <p:sp>
        <p:nvSpPr>
          <p:cNvPr id="3" name="Content Placeholder 2"/>
          <p:cNvSpPr>
            <a:spLocks noGrp="1"/>
          </p:cNvSpPr>
          <p:nvPr>
            <p:ph idx="1"/>
          </p:nvPr>
        </p:nvSpPr>
        <p:spPr>
          <a:xfrm>
            <a:off x="304800" y="990600"/>
            <a:ext cx="8534400" cy="5486400"/>
          </a:xfrm>
        </p:spPr>
        <p:txBody>
          <a:bodyPr/>
          <a:lstStyle/>
          <a:p>
            <a:r>
              <a:rPr lang="en-US" sz="2000" i="1" dirty="0" smtClean="0">
                <a:solidFill>
                  <a:srgbClr val="FFFF00"/>
                </a:solidFill>
                <a:latin typeface="Californian FB" pitchFamily="18" charset="0"/>
              </a:rPr>
              <a:t>The skills required for a successful Manager can be classified as,</a:t>
            </a:r>
          </a:p>
          <a:p>
            <a:pPr>
              <a:buNone/>
            </a:pPr>
            <a:r>
              <a:rPr lang="en-US" sz="2000" b="1" dirty="0" smtClean="0">
                <a:solidFill>
                  <a:srgbClr val="00B0F0"/>
                </a:solidFill>
              </a:rPr>
              <a:t>	</a:t>
            </a:r>
          </a:p>
          <a:p>
            <a:pPr>
              <a:buNone/>
            </a:pPr>
            <a:r>
              <a:rPr lang="en-US" sz="2000" b="1" dirty="0" smtClean="0">
                <a:solidFill>
                  <a:srgbClr val="00B0F0"/>
                </a:solidFill>
              </a:rPr>
              <a:t>	1. Technical Skills</a:t>
            </a:r>
          </a:p>
          <a:p>
            <a:pPr>
              <a:buNone/>
            </a:pPr>
            <a:r>
              <a:rPr lang="en-US" sz="2000" b="1" dirty="0" smtClean="0">
                <a:solidFill>
                  <a:srgbClr val="00B0F0"/>
                </a:solidFill>
              </a:rPr>
              <a:t>	2. Conceptual Skills</a:t>
            </a:r>
          </a:p>
          <a:p>
            <a:pPr lvl="2">
              <a:buNone/>
            </a:pPr>
            <a:endParaRPr lang="en-US" sz="2000" i="1" dirty="0" smtClean="0">
              <a:latin typeface="Bell MT" pitchFamily="18" charset="0"/>
            </a:endParaRPr>
          </a:p>
          <a:p>
            <a:pPr lvl="2">
              <a:buNone/>
            </a:pPr>
            <a:r>
              <a:rPr lang="en-US" b="1" i="1" dirty="0" smtClean="0">
                <a:latin typeface="Bell MT" pitchFamily="18" charset="0"/>
              </a:rPr>
              <a:t>a) Decision Making Skills</a:t>
            </a:r>
          </a:p>
          <a:p>
            <a:pPr lvl="2">
              <a:buNone/>
            </a:pPr>
            <a:r>
              <a:rPr lang="en-US" b="1" i="1" dirty="0" smtClean="0">
                <a:latin typeface="Bell MT" pitchFamily="18" charset="0"/>
              </a:rPr>
              <a:t>b) Organization Skills</a:t>
            </a:r>
          </a:p>
          <a:p>
            <a:pPr>
              <a:buNone/>
            </a:pPr>
            <a:r>
              <a:rPr lang="en-US" sz="2400" dirty="0" smtClean="0"/>
              <a:t>	</a:t>
            </a:r>
          </a:p>
          <a:p>
            <a:pPr>
              <a:buNone/>
            </a:pPr>
            <a:r>
              <a:rPr lang="en-US" sz="2000" dirty="0" smtClean="0">
                <a:solidFill>
                  <a:srgbClr val="00B0F0"/>
                </a:solidFill>
              </a:rPr>
              <a:t>	</a:t>
            </a:r>
            <a:r>
              <a:rPr lang="en-US" sz="2000" b="1" dirty="0" smtClean="0">
                <a:solidFill>
                  <a:srgbClr val="00B0F0"/>
                </a:solidFill>
              </a:rPr>
              <a:t>3.Human relation Skills</a:t>
            </a:r>
          </a:p>
          <a:p>
            <a:pPr>
              <a:buNone/>
            </a:pPr>
            <a:r>
              <a:rPr lang="en-US" sz="2000" dirty="0" smtClean="0"/>
              <a:t>		</a:t>
            </a:r>
          </a:p>
          <a:p>
            <a:pPr>
              <a:buNone/>
            </a:pPr>
            <a:r>
              <a:rPr lang="en-US" sz="2000" i="1" dirty="0" smtClean="0">
                <a:latin typeface="Californian FB" pitchFamily="18" charset="0"/>
              </a:rPr>
              <a:t>		</a:t>
            </a:r>
            <a:r>
              <a:rPr lang="en-US" sz="2400" b="1" i="1" dirty="0" smtClean="0">
                <a:latin typeface="Californian FB" pitchFamily="18" charset="0"/>
              </a:rPr>
              <a:t>a) Communicating Skills</a:t>
            </a:r>
          </a:p>
          <a:p>
            <a:pPr>
              <a:buNone/>
            </a:pPr>
            <a:r>
              <a:rPr lang="en-US" sz="2400" b="1" i="1" dirty="0" smtClean="0">
                <a:latin typeface="Californian FB" pitchFamily="18" charset="0"/>
              </a:rPr>
              <a:t>		b) Motivating Skills</a:t>
            </a:r>
          </a:p>
          <a:p>
            <a:pPr>
              <a:buNone/>
            </a:pPr>
            <a:r>
              <a:rPr lang="en-US" sz="2400" b="1" i="1" dirty="0" smtClean="0">
                <a:latin typeface="Californian FB" pitchFamily="18" charset="0"/>
              </a:rPr>
              <a:t>		c) Leadership Skills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838200"/>
          </a:xfrm>
        </p:spPr>
        <p:txBody>
          <a:bodyPr/>
          <a:lstStyle/>
          <a:p>
            <a:r>
              <a:rPr lang="en-US" sz="3200" dirty="0" smtClean="0"/>
              <a:t>MANAGERIAL SKILLS</a:t>
            </a:r>
            <a:endParaRPr lang="en-US" sz="3200" dirty="0"/>
          </a:p>
        </p:txBody>
      </p:sp>
      <p:sp>
        <p:nvSpPr>
          <p:cNvPr id="3" name="Content Placeholder 2"/>
          <p:cNvSpPr>
            <a:spLocks noGrp="1"/>
          </p:cNvSpPr>
          <p:nvPr>
            <p:ph idx="1"/>
          </p:nvPr>
        </p:nvSpPr>
        <p:spPr>
          <a:xfrm>
            <a:off x="381000" y="1143000"/>
            <a:ext cx="8534400" cy="5410200"/>
          </a:xfrm>
        </p:spPr>
        <p:txBody>
          <a:bodyPr/>
          <a:lstStyle/>
          <a:p>
            <a:pPr algn="just"/>
            <a:r>
              <a:rPr lang="en-US" sz="2000" b="1" u="sng" dirty="0" smtClean="0">
                <a:solidFill>
                  <a:srgbClr val="FFFF00"/>
                </a:solidFill>
              </a:rPr>
              <a:t>Technical Skills:  </a:t>
            </a:r>
            <a:r>
              <a:rPr lang="en-US" sz="2000" dirty="0" smtClean="0"/>
              <a:t>Technical skills refers to the proficiency in handling methods, processes and techniques of a particular kind of business. It is essential for a manager to know which technical skill should be employed in a particular work.</a:t>
            </a:r>
          </a:p>
          <a:p>
            <a:pPr algn="just"/>
            <a:r>
              <a:rPr lang="en-US" sz="2000" b="1" u="sng" dirty="0" smtClean="0">
                <a:solidFill>
                  <a:srgbClr val="FFFF00"/>
                </a:solidFill>
              </a:rPr>
              <a:t>Conceptual Skills: </a:t>
            </a:r>
            <a:r>
              <a:rPr lang="en-US" sz="2000" dirty="0" smtClean="0"/>
              <a:t>It is the ability to see the organization as whole, to recognize inter-relationships among different functions of the business and external forces and to guide effectively the organizational efforts. </a:t>
            </a:r>
            <a:r>
              <a:rPr lang="en-US" sz="2000" i="1" u="sng" dirty="0" smtClean="0">
                <a:solidFill>
                  <a:srgbClr val="FFFF00"/>
                </a:solidFill>
              </a:rPr>
              <a:t>Conceptual skill is critical in top executive positions where as technical skill is essential for lower level management. </a:t>
            </a:r>
          </a:p>
          <a:p>
            <a:pPr algn="just"/>
            <a:endParaRPr lang="en-US" sz="2000" i="1" u="sng" dirty="0" smtClean="0">
              <a:solidFill>
                <a:srgbClr val="FFFF00"/>
              </a:solidFill>
            </a:endParaRPr>
          </a:p>
          <a:p>
            <a:pPr lvl="1" algn="just"/>
            <a:r>
              <a:rPr lang="en-US" sz="1800" b="1" i="1" u="sng" dirty="0" smtClean="0">
                <a:solidFill>
                  <a:srgbClr val="FFFF00"/>
                </a:solidFill>
              </a:rPr>
              <a:t>Decision Making Skills :</a:t>
            </a:r>
            <a:r>
              <a:rPr lang="en-US" sz="1800" i="1" dirty="0" smtClean="0">
                <a:solidFill>
                  <a:srgbClr val="FFFF00"/>
                </a:solidFill>
              </a:rPr>
              <a:t>  Decision making skill is the ability of a person to take timely and accurate decisions. This requires mental ability and presence of mind.</a:t>
            </a:r>
          </a:p>
          <a:p>
            <a:pPr lvl="1" algn="just"/>
            <a:endParaRPr lang="en-US" sz="1800" i="1" dirty="0" smtClean="0">
              <a:solidFill>
                <a:srgbClr val="FFFF00"/>
              </a:solidFill>
            </a:endParaRPr>
          </a:p>
          <a:p>
            <a:pPr lvl="1" algn="just"/>
            <a:r>
              <a:rPr lang="en-US" sz="1800" b="1" i="1" u="sng" dirty="0" smtClean="0">
                <a:solidFill>
                  <a:srgbClr val="FFFF00"/>
                </a:solidFill>
              </a:rPr>
              <a:t>Organizational Skills :</a:t>
            </a:r>
            <a:r>
              <a:rPr lang="en-US" sz="1800" b="1" i="1" dirty="0" smtClean="0">
                <a:solidFill>
                  <a:srgbClr val="FFFF00"/>
                </a:solidFill>
              </a:rPr>
              <a:t>  </a:t>
            </a:r>
            <a:r>
              <a:rPr lang="en-US" sz="1800" i="1" dirty="0" smtClean="0">
                <a:solidFill>
                  <a:srgbClr val="FFFF00"/>
                </a:solidFill>
              </a:rPr>
              <a:t>Means ability to place the right people for the right job</a:t>
            </a:r>
            <a:endParaRPr lang="en-US" sz="1800" i="1" u="sng" dirty="0">
              <a:solidFill>
                <a:srgbClr val="FFFF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685800"/>
          </a:xfrm>
        </p:spPr>
        <p:txBody>
          <a:bodyPr/>
          <a:lstStyle/>
          <a:p>
            <a:r>
              <a:rPr lang="en-US" sz="3200" dirty="0" smtClean="0"/>
              <a:t>MANAGERIAL SKILLS</a:t>
            </a:r>
            <a:endParaRPr lang="en-US" sz="3200" dirty="0"/>
          </a:p>
        </p:txBody>
      </p:sp>
      <p:sp>
        <p:nvSpPr>
          <p:cNvPr id="3" name="Content Placeholder 2"/>
          <p:cNvSpPr>
            <a:spLocks noGrp="1"/>
          </p:cNvSpPr>
          <p:nvPr>
            <p:ph idx="1"/>
          </p:nvPr>
        </p:nvSpPr>
        <p:spPr>
          <a:xfrm>
            <a:off x="304800" y="762000"/>
            <a:ext cx="8686800" cy="5867400"/>
          </a:xfrm>
        </p:spPr>
        <p:txBody>
          <a:bodyPr/>
          <a:lstStyle/>
          <a:p>
            <a:pPr marL="342900" lvl="1" indent="-342900" algn="just">
              <a:buNone/>
            </a:pPr>
            <a:r>
              <a:rPr lang="en-US" sz="2000" b="1" i="1" u="sng" dirty="0" smtClean="0">
                <a:solidFill>
                  <a:srgbClr val="FFFF00"/>
                </a:solidFill>
              </a:rPr>
              <a:t> Human Relation Skills: </a:t>
            </a:r>
            <a:r>
              <a:rPr lang="en-US" sz="2000" b="1" i="1" dirty="0" smtClean="0">
                <a:solidFill>
                  <a:srgbClr val="FFFF00"/>
                </a:solidFill>
              </a:rPr>
              <a:t> </a:t>
            </a:r>
            <a:r>
              <a:rPr lang="en-US" sz="2000" dirty="0" smtClean="0"/>
              <a:t>Human relation skill refers to the ability to work effectively with others and build cooperative work groups to achieve organizational goals.</a:t>
            </a:r>
          </a:p>
          <a:p>
            <a:pPr marL="342900" lvl="1" indent="-342900" algn="just">
              <a:buNone/>
            </a:pPr>
            <a:r>
              <a:rPr lang="en-US" sz="2000" b="1" dirty="0" smtClean="0"/>
              <a:t>	</a:t>
            </a:r>
          </a:p>
          <a:p>
            <a:pPr marL="342900" lvl="1" indent="-342900" algn="just">
              <a:buNone/>
            </a:pPr>
            <a:r>
              <a:rPr lang="en-US" sz="2000" b="1" dirty="0" smtClean="0"/>
              <a:t>	</a:t>
            </a:r>
            <a:r>
              <a:rPr lang="en-US" sz="1800" b="1" u="sng" dirty="0" smtClean="0"/>
              <a:t>Communicating Skills</a:t>
            </a:r>
            <a:r>
              <a:rPr lang="en-US" sz="2000" dirty="0" smtClean="0"/>
              <a:t>:  Communicating skill is the ability to pass information effectively and efficiently to subordinates.</a:t>
            </a:r>
          </a:p>
          <a:p>
            <a:pPr marL="342900" lvl="1" indent="-342900" algn="just">
              <a:buNone/>
            </a:pPr>
            <a:r>
              <a:rPr lang="en-US" sz="2000" dirty="0" smtClean="0"/>
              <a:t>	</a:t>
            </a:r>
          </a:p>
          <a:p>
            <a:pPr marL="342900" lvl="1" indent="-342900" algn="just">
              <a:buNone/>
            </a:pPr>
            <a:r>
              <a:rPr lang="en-US" sz="2000" dirty="0" smtClean="0"/>
              <a:t>	</a:t>
            </a:r>
            <a:r>
              <a:rPr lang="en-US" sz="1800" b="1" u="sng" dirty="0" smtClean="0"/>
              <a:t>Motivating Skills:</a:t>
            </a:r>
            <a:r>
              <a:rPr lang="en-US" sz="1800" b="1" dirty="0" smtClean="0"/>
              <a:t> </a:t>
            </a:r>
            <a:r>
              <a:rPr lang="en-US" sz="2000" dirty="0" smtClean="0"/>
              <a:t>This is the ability to inspire the employees to do what the Manager want them to do. The method may be positive (reward, incentive, promotion etc…) or negative (punishment, threat etc…)</a:t>
            </a:r>
          </a:p>
          <a:p>
            <a:pPr marL="342900" lvl="1" indent="-342900" algn="just">
              <a:buNone/>
            </a:pPr>
            <a:r>
              <a:rPr lang="en-US" sz="2000" dirty="0" smtClean="0"/>
              <a:t>	</a:t>
            </a:r>
          </a:p>
          <a:p>
            <a:pPr marL="342900" lvl="1" indent="-342900" algn="just">
              <a:buNone/>
            </a:pPr>
            <a:r>
              <a:rPr lang="en-US" sz="2000" dirty="0" smtClean="0"/>
              <a:t>	</a:t>
            </a:r>
            <a:r>
              <a:rPr lang="en-US" sz="1800" b="1" u="sng" dirty="0" smtClean="0"/>
              <a:t>Leadership skills: </a:t>
            </a:r>
            <a:r>
              <a:rPr lang="en-US" sz="2000" dirty="0" smtClean="0"/>
              <a:t>It is the ability to lead a group of people towards achieving the organizational goals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990600"/>
            <a:ext cx="7772400" cy="5105400"/>
          </a:xfrm>
        </p:spPr>
        <p:txBody>
          <a:bodyPr/>
          <a:lstStyle/>
          <a:p>
            <a:r>
              <a:rPr lang="en-US" dirty="0" smtClean="0">
                <a:latin typeface="Algerian" pitchFamily="82" charset="0"/>
              </a:rPr>
              <a:t>SCIENTIFIC MANAGEMENT</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838200" y="0"/>
            <a:ext cx="7772400" cy="609600"/>
          </a:xfrm>
        </p:spPr>
        <p:txBody>
          <a:bodyPr/>
          <a:lstStyle/>
          <a:p>
            <a:r>
              <a:rPr lang="en-US" sz="3200" dirty="0" smtClean="0">
                <a:latin typeface="Algerian" pitchFamily="82" charset="0"/>
              </a:rPr>
              <a:t>SCIENTIFIC MANAGEMENT</a:t>
            </a:r>
            <a:endParaRPr lang="en-US" sz="3200" dirty="0"/>
          </a:p>
        </p:txBody>
      </p:sp>
      <p:sp>
        <p:nvSpPr>
          <p:cNvPr id="16" name="Content Placeholder 15"/>
          <p:cNvSpPr>
            <a:spLocks noGrp="1"/>
          </p:cNvSpPr>
          <p:nvPr>
            <p:ph sz="half" idx="2"/>
          </p:nvPr>
        </p:nvSpPr>
        <p:spPr>
          <a:xfrm>
            <a:off x="3657600" y="1981200"/>
            <a:ext cx="5715000" cy="4114800"/>
          </a:xfrm>
        </p:spPr>
        <p:txBody>
          <a:bodyPr/>
          <a:lstStyle/>
          <a:p>
            <a:r>
              <a:rPr lang="en-US" dirty="0" smtClean="0">
                <a:solidFill>
                  <a:srgbClr val="00B0F0"/>
                </a:solidFill>
                <a:latin typeface="Helvetica" charset="0"/>
              </a:rPr>
              <a:t>Frederick Winslow Taylor</a:t>
            </a:r>
          </a:p>
          <a:p>
            <a:endParaRPr lang="en-US" dirty="0" smtClean="0">
              <a:latin typeface="Helvetica" charset="0"/>
            </a:endParaRPr>
          </a:p>
          <a:p>
            <a:r>
              <a:rPr lang="en-US" sz="3200" i="1" dirty="0" smtClean="0">
                <a:solidFill>
                  <a:srgbClr val="FFFF00"/>
                </a:solidFill>
                <a:latin typeface="Californian FB" pitchFamily="18" charset="0"/>
              </a:rPr>
              <a:t>“Father Of Scientific Management”</a:t>
            </a:r>
            <a:endParaRPr lang="en-US" sz="3200" i="1" dirty="0">
              <a:solidFill>
                <a:srgbClr val="FFFF00"/>
              </a:solidFill>
              <a:latin typeface="Californian FB" pitchFamily="18" charset="0"/>
            </a:endParaRPr>
          </a:p>
        </p:txBody>
      </p:sp>
      <p:pic>
        <p:nvPicPr>
          <p:cNvPr id="17" name="Picture 4" descr=" tay01.gif                                                      000222C3Macintosh HD                   B746699A:"/>
          <p:cNvPicPr>
            <a:picLocks noGrp="1" noChangeAspect="1" noChangeArrowheads="1"/>
          </p:cNvPicPr>
          <p:nvPr>
            <p:ph sz="half" idx="1"/>
          </p:nvPr>
        </p:nvPicPr>
        <p:blipFill>
          <a:blip r:embed="rId2"/>
          <a:srcRect/>
          <a:stretch>
            <a:fillRect/>
          </a:stretch>
        </p:blipFill>
        <p:spPr>
          <a:xfrm>
            <a:off x="533400" y="1981200"/>
            <a:ext cx="2952750" cy="434340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772400" cy="533400"/>
          </a:xfrm>
        </p:spPr>
        <p:txBody>
          <a:bodyPr/>
          <a:lstStyle/>
          <a:p>
            <a:r>
              <a:rPr lang="en-US" sz="3200" dirty="0" smtClean="0">
                <a:latin typeface="Algerian" pitchFamily="82" charset="0"/>
              </a:rPr>
              <a:t>SCIENTIFIC MANAGEMENT</a:t>
            </a:r>
            <a:endParaRPr lang="en-US" sz="3200" dirty="0"/>
          </a:p>
        </p:txBody>
      </p:sp>
      <p:sp>
        <p:nvSpPr>
          <p:cNvPr id="5" name="Content Placeholder 4"/>
          <p:cNvSpPr>
            <a:spLocks noGrp="1"/>
          </p:cNvSpPr>
          <p:nvPr>
            <p:ph idx="1"/>
          </p:nvPr>
        </p:nvSpPr>
        <p:spPr>
          <a:xfrm>
            <a:off x="152400" y="990600"/>
            <a:ext cx="8839200" cy="5715000"/>
          </a:xfrm>
        </p:spPr>
        <p:txBody>
          <a:bodyPr/>
          <a:lstStyle/>
          <a:p>
            <a:r>
              <a:rPr lang="en-US" i="1" dirty="0" smtClean="0">
                <a:solidFill>
                  <a:srgbClr val="FFFF00"/>
                </a:solidFill>
                <a:latin typeface="Californian FB" pitchFamily="18" charset="0"/>
              </a:rPr>
              <a:t>Contributions Of F.W Taylor towards Scientific Management can be described in two parts, </a:t>
            </a:r>
          </a:p>
          <a:p>
            <a:endParaRPr lang="en-US" i="1" dirty="0" smtClean="0">
              <a:solidFill>
                <a:srgbClr val="FFFF00"/>
              </a:solidFill>
              <a:latin typeface="Californian FB" pitchFamily="18" charset="0"/>
            </a:endParaRPr>
          </a:p>
          <a:p>
            <a:endParaRPr lang="en-US" i="1" dirty="0" smtClean="0">
              <a:solidFill>
                <a:srgbClr val="FFFF00"/>
              </a:solidFill>
              <a:latin typeface="Californian FB" pitchFamily="18" charset="0"/>
            </a:endParaRPr>
          </a:p>
          <a:p>
            <a:r>
              <a:rPr lang="en-US" b="1" i="1" dirty="0" smtClean="0">
                <a:solidFill>
                  <a:srgbClr val="FFFF00"/>
                </a:solidFill>
                <a:latin typeface="Californian FB" pitchFamily="18" charset="0"/>
              </a:rPr>
              <a:t>1. Main Features Of scientific management</a:t>
            </a:r>
          </a:p>
          <a:p>
            <a:r>
              <a:rPr lang="en-US" b="1" i="1" dirty="0" smtClean="0">
                <a:solidFill>
                  <a:srgbClr val="FFFF00"/>
                </a:solidFill>
                <a:latin typeface="Californian FB" pitchFamily="18" charset="0"/>
              </a:rPr>
              <a:t>2. Principles Of Scientific Management</a:t>
            </a:r>
            <a:endParaRPr lang="en-US" b="1" i="1" dirty="0">
              <a:solidFill>
                <a:srgbClr val="FFFF00"/>
              </a:solidFill>
              <a:latin typeface="Californian FB"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2400" cy="1295400"/>
          </a:xfrm>
        </p:spPr>
        <p:txBody>
          <a:bodyPr/>
          <a:lstStyle/>
          <a:p>
            <a:r>
              <a:rPr lang="en-US" sz="3200" b="1" i="1" dirty="0" smtClean="0">
                <a:solidFill>
                  <a:srgbClr val="FFFF00"/>
                </a:solidFill>
                <a:latin typeface="Californian FB" pitchFamily="18" charset="0"/>
              </a:rPr>
              <a:t>Main Features Of scientific management</a:t>
            </a:r>
            <a:endParaRPr lang="en-US" sz="3200" dirty="0"/>
          </a:p>
        </p:txBody>
      </p:sp>
      <p:sp>
        <p:nvSpPr>
          <p:cNvPr id="3" name="Content Placeholder 2"/>
          <p:cNvSpPr>
            <a:spLocks noGrp="1"/>
          </p:cNvSpPr>
          <p:nvPr>
            <p:ph idx="1"/>
          </p:nvPr>
        </p:nvSpPr>
        <p:spPr>
          <a:xfrm>
            <a:off x="0" y="914400"/>
            <a:ext cx="9144000" cy="5943600"/>
          </a:xfrm>
        </p:spPr>
        <p:txBody>
          <a:bodyPr/>
          <a:lstStyle/>
          <a:p>
            <a:pPr algn="just">
              <a:buNone/>
            </a:pPr>
            <a:r>
              <a:rPr lang="en-US" sz="2000" b="1" u="sng" dirty="0" smtClean="0">
                <a:solidFill>
                  <a:srgbClr val="FFFF00"/>
                </a:solidFill>
              </a:rPr>
              <a:t>1.Separation Of Planning and Doing </a:t>
            </a:r>
            <a:r>
              <a:rPr lang="en-US" sz="2000" b="1" dirty="0" smtClean="0">
                <a:solidFill>
                  <a:srgbClr val="FFFF00"/>
                </a:solidFill>
              </a:rPr>
              <a:t>:  </a:t>
            </a:r>
            <a:r>
              <a:rPr lang="en-US" sz="2000" i="1" dirty="0" smtClean="0">
                <a:latin typeface="Californian FB" pitchFamily="18" charset="0"/>
              </a:rPr>
              <a:t>Taylor emphasized that </a:t>
            </a:r>
            <a:r>
              <a:rPr lang="en-US" sz="2000" i="1" dirty="0" smtClean="0">
                <a:solidFill>
                  <a:srgbClr val="00B0F0"/>
                </a:solidFill>
                <a:latin typeface="Californian FB" pitchFamily="18" charset="0"/>
              </a:rPr>
              <a:t>planning should be left to supervisor and worker should emphasize only operational work</a:t>
            </a:r>
            <a:r>
              <a:rPr lang="en-US" sz="2000" i="1" dirty="0" smtClean="0">
                <a:latin typeface="Californian FB" pitchFamily="18" charset="0"/>
              </a:rPr>
              <a:t>. Before Taylor’s scientific management, a worker used to plan about how he had to work and what instruments were necessary for that. The worker was put under the supervision of a supervisor commonly known as gang boss. Thus super visor’s job was merely to see how the workers were performing</a:t>
            </a:r>
          </a:p>
          <a:p>
            <a:pPr algn="just">
              <a:buNone/>
            </a:pPr>
            <a:endParaRPr lang="en-US" sz="2000" i="1" dirty="0" smtClean="0">
              <a:latin typeface="Californian FB" pitchFamily="18" charset="0"/>
            </a:endParaRPr>
          </a:p>
          <a:p>
            <a:pPr algn="just">
              <a:buNone/>
            </a:pPr>
            <a:r>
              <a:rPr lang="en-US" sz="2000" b="1" u="sng" dirty="0" smtClean="0">
                <a:solidFill>
                  <a:srgbClr val="FFFF00"/>
                </a:solidFill>
              </a:rPr>
              <a:t>2.Functional Foremanship : </a:t>
            </a:r>
            <a:r>
              <a:rPr lang="en-US" sz="2000" i="1" dirty="0" smtClean="0">
                <a:latin typeface="Californian FB" pitchFamily="18" charset="0"/>
              </a:rPr>
              <a:t>Taylor developed a functional organization in which one foreman was made in-charge for each function.</a:t>
            </a:r>
          </a:p>
          <a:p>
            <a:pPr algn="just">
              <a:buNone/>
            </a:pPr>
            <a:endParaRPr lang="en-US" sz="2000" i="1" dirty="0" smtClean="0">
              <a:latin typeface="Californian FB" pitchFamily="18" charset="0"/>
            </a:endParaRPr>
          </a:p>
          <a:p>
            <a:pPr algn="just">
              <a:buNone/>
            </a:pPr>
            <a:r>
              <a:rPr lang="en-US" sz="2000" b="1" u="sng" dirty="0" smtClean="0">
                <a:solidFill>
                  <a:srgbClr val="FFFF00"/>
                </a:solidFill>
              </a:rPr>
              <a:t>3.Job Analysis: </a:t>
            </a:r>
            <a:r>
              <a:rPr lang="en-US" sz="2000" i="1" dirty="0" smtClean="0">
                <a:latin typeface="Californian FB" pitchFamily="18" charset="0"/>
              </a:rPr>
              <a:t>Job analysis is done to find out the one best way of doing the thing. The best way of doing a job is one which requires the least movements, consequently less time and cost. The best way can be determined by conducting Time study, Motion study and Fatigue study</a:t>
            </a:r>
            <a:r>
              <a:rPr lang="en-US" sz="2000" i="1" dirty="0" smtClean="0"/>
              <a:t>.</a:t>
            </a:r>
            <a:r>
              <a:rPr lang="en-US" sz="2000" dirty="0" smtClean="0"/>
              <a:t> </a:t>
            </a:r>
          </a:p>
          <a:p>
            <a:pPr algn="just">
              <a:buNone/>
            </a:pPr>
            <a:r>
              <a:rPr lang="en-US" sz="2000" dirty="0" smtClean="0"/>
              <a:t>	</a:t>
            </a:r>
            <a:r>
              <a:rPr lang="en-US" sz="2000" dirty="0" smtClean="0">
                <a:solidFill>
                  <a:srgbClr val="00B0F0"/>
                </a:solidFill>
              </a:rPr>
              <a:t>Time study : </a:t>
            </a:r>
            <a:r>
              <a:rPr lang="en-US" sz="2000" i="1" dirty="0" smtClean="0">
                <a:latin typeface="Californian FB" pitchFamily="18" charset="0"/>
              </a:rPr>
              <a:t>Find out the least time required to complete a movement.</a:t>
            </a:r>
          </a:p>
          <a:p>
            <a:pPr algn="just">
              <a:buNone/>
            </a:pPr>
            <a:r>
              <a:rPr lang="en-US" sz="2000" dirty="0" smtClean="0"/>
              <a:t>	</a:t>
            </a:r>
            <a:r>
              <a:rPr lang="en-US" sz="2000" dirty="0" smtClean="0">
                <a:solidFill>
                  <a:srgbClr val="00B0F0"/>
                </a:solidFill>
              </a:rPr>
              <a:t>Motion study : </a:t>
            </a:r>
            <a:r>
              <a:rPr lang="en-US" sz="2000" i="1" dirty="0" smtClean="0">
                <a:latin typeface="Californian FB" pitchFamily="18" charset="0"/>
              </a:rPr>
              <a:t>Find out the necessary movements required to complete the job by eliminating all the unnecessary movements.</a:t>
            </a:r>
          </a:p>
          <a:p>
            <a:pPr algn="just">
              <a:buNone/>
            </a:pPr>
            <a:r>
              <a:rPr lang="en-US" sz="2000" dirty="0" smtClean="0"/>
              <a:t>	</a:t>
            </a:r>
            <a:r>
              <a:rPr lang="en-US" sz="2000" dirty="0" smtClean="0">
                <a:solidFill>
                  <a:srgbClr val="00B0F0"/>
                </a:solidFill>
              </a:rPr>
              <a:t>Fatigue study : </a:t>
            </a:r>
            <a:r>
              <a:rPr lang="en-US" sz="2000" i="1" dirty="0" smtClean="0">
                <a:latin typeface="Californian FB" pitchFamily="18" charset="0"/>
              </a:rPr>
              <a:t>The amount and frequency of rest required in completing the work</a:t>
            </a:r>
          </a:p>
          <a:p>
            <a:pPr>
              <a:buNone/>
            </a:pPr>
            <a:endParaRPr lang="en-US" dirty="0" smtClean="0"/>
          </a:p>
          <a:p>
            <a:pPr>
              <a:buNone/>
            </a:pPr>
            <a:endParaRPr lang="en-US" dirty="0"/>
          </a:p>
        </p:txBody>
      </p:sp>
      <p:sp>
        <p:nvSpPr>
          <p:cNvPr id="4" name="Title 1"/>
          <p:cNvSpPr txBox="1">
            <a:spLocks/>
          </p:cNvSpPr>
          <p:nvPr/>
        </p:nvSpPr>
        <p:spPr bwMode="auto">
          <a:xfrm>
            <a:off x="0" y="0"/>
            <a:ext cx="30480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noFill/>
                </a:ln>
                <a:solidFill>
                  <a:srgbClr val="00B0F0"/>
                </a:solidFill>
                <a:effectLst/>
                <a:uLnTx/>
                <a:uFillTx/>
                <a:latin typeface="Algerian" pitchFamily="82" charset="0"/>
                <a:ea typeface="+mj-ea"/>
                <a:cs typeface="+mj-cs"/>
              </a:rPr>
              <a:t>SCIENTIFIC MANAGEMENT</a:t>
            </a:r>
            <a:endParaRPr kumimoji="0" lang="en-US" sz="1800" b="0" i="0" u="none" strike="noStrike" kern="0" cap="none" spc="0" normalizeH="0" baseline="0" noProof="0" dirty="0">
              <a:ln>
                <a:noFill/>
              </a:ln>
              <a:solidFill>
                <a:srgbClr val="00B0F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Macintosh HD:Applications:Microsoft Office X:Templates:Presentations:Designs:genericframe.pot</Template>
  <TotalTime>438</TotalTime>
  <Words>1642</Words>
  <Application>Microsoft Office PowerPoint</Application>
  <PresentationFormat>On-screen Show (4:3)</PresentationFormat>
  <Paragraphs>158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Algerian</vt:lpstr>
      <vt:lpstr>Bell MT</vt:lpstr>
      <vt:lpstr>Californian FB</vt:lpstr>
      <vt:lpstr>Helvetica</vt:lpstr>
      <vt:lpstr>Times</vt:lpstr>
      <vt:lpstr>Blank Presentation</vt:lpstr>
      <vt:lpstr>Early contributions &amp; ethics in management</vt:lpstr>
      <vt:lpstr>       MANAGERIAL SKILLS</vt:lpstr>
      <vt:lpstr>MANAGERIAL SKILLS</vt:lpstr>
      <vt:lpstr>MANAGERIAL SKILLS</vt:lpstr>
      <vt:lpstr>MANAGERIAL SKILLS</vt:lpstr>
      <vt:lpstr>SCIENTIFIC MANAGEMENT</vt:lpstr>
      <vt:lpstr>SCIENTIFIC MANAGEMENT</vt:lpstr>
      <vt:lpstr>SCIENTIFIC MANAGEMENT</vt:lpstr>
      <vt:lpstr>Main Features Of scientific management</vt:lpstr>
      <vt:lpstr>Main Features Of scientific management</vt:lpstr>
      <vt:lpstr>Main Features Of scientific management</vt:lpstr>
      <vt:lpstr>Principles Of Scientific Management</vt:lpstr>
      <vt:lpstr>Contributions Of Henry Fayol</vt:lpstr>
      <vt:lpstr>Contributions Of Henry Fayol</vt:lpstr>
      <vt:lpstr>Contributions Of Henry Fayol</vt:lpstr>
      <vt:lpstr>Managerial qualities and training </vt:lpstr>
      <vt:lpstr>General Principles Of Management </vt:lpstr>
      <vt:lpstr>Contributions Of Henry Fayol </vt:lpstr>
      <vt:lpstr>Contributions Of Henry Fayol </vt:lpstr>
      <vt:lpstr>Contributions Of Henry Fayol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Frederick Winslow Taylor</dc:title>
  <dc:creator>Susan Lucas</dc:creator>
  <cp:lastModifiedBy>User</cp:lastModifiedBy>
  <cp:revision>169</cp:revision>
  <dcterms:created xsi:type="dcterms:W3CDTF">2003-02-18T14:37:37Z</dcterms:created>
  <dcterms:modified xsi:type="dcterms:W3CDTF">2022-08-17T10:17:05Z</dcterms:modified>
</cp:coreProperties>
</file>