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9" r:id="rId2"/>
    <p:sldId id="280" r:id="rId3"/>
    <p:sldId id="257" r:id="rId4"/>
    <p:sldId id="258" r:id="rId5"/>
    <p:sldId id="259" r:id="rId6"/>
    <p:sldId id="261" r:id="rId7"/>
    <p:sldId id="260" r:id="rId8"/>
    <p:sldId id="262" r:id="rId9"/>
    <p:sldId id="263" r:id="rId10"/>
    <p:sldId id="264" r:id="rId11"/>
    <p:sldId id="265" r:id="rId12"/>
    <p:sldId id="268" r:id="rId13"/>
    <p:sldId id="269" r:id="rId14"/>
    <p:sldId id="270" r:id="rId15"/>
    <p:sldId id="271" r:id="rId16"/>
    <p:sldId id="272" r:id="rId17"/>
    <p:sldId id="274" r:id="rId18"/>
    <p:sldId id="275" r:id="rId19"/>
    <p:sldId id="276" r:id="rId20"/>
    <p:sldId id="277" r:id="rId21"/>
    <p:sldId id="278" r:id="rId22"/>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24" autoAdjust="0"/>
  </p:normalViewPr>
  <p:slideViewPr>
    <p:cSldViewPr>
      <p:cViewPr varScale="1">
        <p:scale>
          <a:sx n="69" d="100"/>
          <a:sy n="69" d="100"/>
        </p:scale>
        <p:origin x="1410" y="72"/>
      </p:cViewPr>
      <p:guideLst>
        <p:guide orient="horz" pos="2160"/>
        <p:guide pos="2880"/>
      </p:guideLst>
    </p:cSldViewPr>
  </p:slideViewPr>
  <p:outlineViewPr>
    <p:cViewPr>
      <p:scale>
        <a:sx n="33" d="100"/>
        <a:sy n="33" d="100"/>
      </p:scale>
      <p:origin x="0" y="40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51F1A-CE82-4D05-9A9C-27CDEA9D0BE3}" type="doc">
      <dgm:prSet loTypeId="urn:microsoft.com/office/officeart/2005/8/layout/process2" loCatId="process" qsTypeId="urn:microsoft.com/office/officeart/2005/8/quickstyle/simple1" qsCatId="simple" csTypeId="urn:microsoft.com/office/officeart/2005/8/colors/accent0_1" csCatId="mainScheme" phldr="1"/>
      <dgm:spPr/>
      <dgm:t>
        <a:bodyPr/>
        <a:lstStyle/>
        <a:p>
          <a:endParaRPr lang="en-GB"/>
        </a:p>
      </dgm:t>
    </dgm:pt>
    <dgm:pt modelId="{7A0A33CD-79C0-4497-881A-3A46994637B6}">
      <dgm:prSet phldrT="[Text]" custT="1"/>
      <dgm:spPr/>
      <dgm:t>
        <a:bodyPr/>
        <a:lstStyle/>
        <a:p>
          <a:r>
            <a:rPr lang="en-GB" sz="3200" i="1" dirty="0" smtClean="0">
              <a:solidFill>
                <a:srgbClr val="C00000"/>
              </a:solidFill>
              <a:latin typeface="Arabic Typesetting" pitchFamily="66" charset="-78"/>
              <a:cs typeface="Arabic Typesetting" pitchFamily="66" charset="-78"/>
            </a:rPr>
            <a:t>Discretionary responsibilities</a:t>
          </a:r>
          <a:endParaRPr lang="en-GB" sz="3200" i="1" dirty="0">
            <a:solidFill>
              <a:srgbClr val="C00000"/>
            </a:solidFill>
            <a:latin typeface="Arabic Typesetting" pitchFamily="66" charset="-78"/>
            <a:cs typeface="Arabic Typesetting" pitchFamily="66" charset="-78"/>
          </a:endParaRPr>
        </a:p>
      </dgm:t>
    </dgm:pt>
    <dgm:pt modelId="{60B66CB6-B1CC-4A53-BBAE-C8FD04A7A61C}" type="parTrans" cxnId="{B930A4EA-FD0B-434A-8F7F-03A7F1BB82EF}">
      <dgm:prSet/>
      <dgm:spPr/>
      <dgm:t>
        <a:bodyPr/>
        <a:lstStyle/>
        <a:p>
          <a:endParaRPr lang="en-GB"/>
        </a:p>
      </dgm:t>
    </dgm:pt>
    <dgm:pt modelId="{AEB9950D-DA01-4002-B736-167B3BC9C630}" type="sibTrans" cxnId="{B930A4EA-FD0B-434A-8F7F-03A7F1BB82EF}">
      <dgm:prSet/>
      <dgm:spPr/>
      <dgm:t>
        <a:bodyPr/>
        <a:lstStyle/>
        <a:p>
          <a:endParaRPr lang="en-GB" dirty="0"/>
        </a:p>
      </dgm:t>
    </dgm:pt>
    <dgm:pt modelId="{0246B04B-99E3-435E-B5F6-EA696823D00B}">
      <dgm:prSet phldrT="[Text]" custT="1"/>
      <dgm:spPr/>
      <dgm:t>
        <a:bodyPr/>
        <a:lstStyle/>
        <a:p>
          <a:r>
            <a:rPr lang="en-GB" sz="3200" i="1" dirty="0" smtClean="0">
              <a:solidFill>
                <a:srgbClr val="C00000"/>
              </a:solidFill>
              <a:latin typeface="Arabic Typesetting" pitchFamily="66" charset="-78"/>
              <a:cs typeface="Arabic Typesetting" pitchFamily="66" charset="-78"/>
            </a:rPr>
            <a:t>Ethical responsibilities</a:t>
          </a:r>
          <a:endParaRPr lang="en-GB" sz="3200" i="1" dirty="0">
            <a:solidFill>
              <a:srgbClr val="C00000"/>
            </a:solidFill>
            <a:latin typeface="Arabic Typesetting" pitchFamily="66" charset="-78"/>
            <a:cs typeface="Arabic Typesetting" pitchFamily="66" charset="-78"/>
          </a:endParaRPr>
        </a:p>
      </dgm:t>
    </dgm:pt>
    <dgm:pt modelId="{329EAE80-0337-41C9-93DB-EB42E08993A8}" type="parTrans" cxnId="{0C49C4BE-870B-4FCF-A7E3-6EE4693D1A0F}">
      <dgm:prSet/>
      <dgm:spPr/>
      <dgm:t>
        <a:bodyPr/>
        <a:lstStyle/>
        <a:p>
          <a:endParaRPr lang="en-GB"/>
        </a:p>
      </dgm:t>
    </dgm:pt>
    <dgm:pt modelId="{44175494-B36A-4DBB-B73D-C677AD59EB15}" type="sibTrans" cxnId="{0C49C4BE-870B-4FCF-A7E3-6EE4693D1A0F}">
      <dgm:prSet/>
      <dgm:spPr/>
      <dgm:t>
        <a:bodyPr/>
        <a:lstStyle/>
        <a:p>
          <a:endParaRPr lang="en-GB" dirty="0"/>
        </a:p>
      </dgm:t>
    </dgm:pt>
    <dgm:pt modelId="{6F50B6B7-A36A-41F9-A955-C3440A8C1245}">
      <dgm:prSet phldrT="[Text]" custT="1"/>
      <dgm:spPr/>
      <dgm:t>
        <a:bodyPr/>
        <a:lstStyle/>
        <a:p>
          <a:r>
            <a:rPr lang="en-GB" sz="3200" i="1" dirty="0" smtClean="0">
              <a:solidFill>
                <a:srgbClr val="C00000"/>
              </a:solidFill>
              <a:latin typeface="Arabic Typesetting" pitchFamily="66" charset="-78"/>
              <a:cs typeface="Arabic Typesetting" pitchFamily="66" charset="-78"/>
            </a:rPr>
            <a:t>Legal responsibilities</a:t>
          </a:r>
          <a:endParaRPr lang="en-GB" sz="3200" i="1" dirty="0">
            <a:solidFill>
              <a:srgbClr val="C00000"/>
            </a:solidFill>
            <a:latin typeface="Arabic Typesetting" pitchFamily="66" charset="-78"/>
            <a:cs typeface="Arabic Typesetting" pitchFamily="66" charset="-78"/>
          </a:endParaRPr>
        </a:p>
      </dgm:t>
    </dgm:pt>
    <dgm:pt modelId="{F1A6D457-5846-40AA-9039-12BE416B3717}" type="parTrans" cxnId="{4E2F997C-E825-4C58-A5C0-E086C55E44BF}">
      <dgm:prSet/>
      <dgm:spPr/>
      <dgm:t>
        <a:bodyPr/>
        <a:lstStyle/>
        <a:p>
          <a:endParaRPr lang="en-GB"/>
        </a:p>
      </dgm:t>
    </dgm:pt>
    <dgm:pt modelId="{412C432C-E098-48DC-B1E5-0DA800C0C5B1}" type="sibTrans" cxnId="{4E2F997C-E825-4C58-A5C0-E086C55E44BF}">
      <dgm:prSet/>
      <dgm:spPr/>
      <dgm:t>
        <a:bodyPr/>
        <a:lstStyle/>
        <a:p>
          <a:endParaRPr lang="en-GB" dirty="0"/>
        </a:p>
      </dgm:t>
    </dgm:pt>
    <dgm:pt modelId="{DB3FE7FE-1759-4044-A1E3-EB28A377F7ED}">
      <dgm:prSet custT="1"/>
      <dgm:spPr/>
      <dgm:t>
        <a:bodyPr/>
        <a:lstStyle/>
        <a:p>
          <a:r>
            <a:rPr lang="en-GB" sz="3200" i="1" dirty="0" smtClean="0">
              <a:solidFill>
                <a:srgbClr val="C00000"/>
              </a:solidFill>
              <a:latin typeface="Arabic Typesetting" pitchFamily="66" charset="-78"/>
              <a:cs typeface="Arabic Typesetting" pitchFamily="66" charset="-78"/>
            </a:rPr>
            <a:t>Economic responsibilities</a:t>
          </a:r>
          <a:endParaRPr lang="en-GB" sz="3200" i="1" dirty="0">
            <a:solidFill>
              <a:srgbClr val="C00000"/>
            </a:solidFill>
            <a:latin typeface="Arabic Typesetting" pitchFamily="66" charset="-78"/>
            <a:cs typeface="Arabic Typesetting" pitchFamily="66" charset="-78"/>
          </a:endParaRPr>
        </a:p>
      </dgm:t>
    </dgm:pt>
    <dgm:pt modelId="{15BF8676-33B2-45A6-B317-3FE1A9170D39}" type="parTrans" cxnId="{06286D8C-C026-49CC-AB02-75A84838C111}">
      <dgm:prSet/>
      <dgm:spPr/>
      <dgm:t>
        <a:bodyPr/>
        <a:lstStyle/>
        <a:p>
          <a:endParaRPr lang="en-GB"/>
        </a:p>
      </dgm:t>
    </dgm:pt>
    <dgm:pt modelId="{BDECEEA6-51B1-464A-81ED-3FA5B53A4D82}" type="sibTrans" cxnId="{06286D8C-C026-49CC-AB02-75A84838C111}">
      <dgm:prSet/>
      <dgm:spPr/>
      <dgm:t>
        <a:bodyPr/>
        <a:lstStyle/>
        <a:p>
          <a:endParaRPr lang="en-GB"/>
        </a:p>
      </dgm:t>
    </dgm:pt>
    <dgm:pt modelId="{E178751F-D423-42A9-B70C-FCA12E73F3A7}" type="pres">
      <dgm:prSet presAssocID="{A4F51F1A-CE82-4D05-9A9C-27CDEA9D0BE3}" presName="linearFlow" presStyleCnt="0">
        <dgm:presLayoutVars>
          <dgm:resizeHandles val="exact"/>
        </dgm:presLayoutVars>
      </dgm:prSet>
      <dgm:spPr/>
      <dgm:t>
        <a:bodyPr/>
        <a:lstStyle/>
        <a:p>
          <a:endParaRPr lang="en-GB"/>
        </a:p>
      </dgm:t>
    </dgm:pt>
    <dgm:pt modelId="{EFEEE5C2-89B3-4A50-BC07-7A6F2BBB5DCA}" type="pres">
      <dgm:prSet presAssocID="{7A0A33CD-79C0-4497-881A-3A46994637B6}" presName="node" presStyleLbl="node1" presStyleIdx="0" presStyleCnt="4">
        <dgm:presLayoutVars>
          <dgm:bulletEnabled val="1"/>
        </dgm:presLayoutVars>
      </dgm:prSet>
      <dgm:spPr/>
      <dgm:t>
        <a:bodyPr/>
        <a:lstStyle/>
        <a:p>
          <a:endParaRPr lang="en-GB"/>
        </a:p>
      </dgm:t>
    </dgm:pt>
    <dgm:pt modelId="{389D06EB-BE03-42B2-9617-DBB267B664E0}" type="pres">
      <dgm:prSet presAssocID="{AEB9950D-DA01-4002-B736-167B3BC9C630}" presName="sibTrans" presStyleLbl="sibTrans2D1" presStyleIdx="0" presStyleCnt="3"/>
      <dgm:spPr/>
      <dgm:t>
        <a:bodyPr/>
        <a:lstStyle/>
        <a:p>
          <a:endParaRPr lang="en-GB"/>
        </a:p>
      </dgm:t>
    </dgm:pt>
    <dgm:pt modelId="{FA3A60CA-A929-4900-9779-FB56A83479D3}" type="pres">
      <dgm:prSet presAssocID="{AEB9950D-DA01-4002-B736-167B3BC9C630}" presName="connectorText" presStyleLbl="sibTrans2D1" presStyleIdx="0" presStyleCnt="3"/>
      <dgm:spPr/>
      <dgm:t>
        <a:bodyPr/>
        <a:lstStyle/>
        <a:p>
          <a:endParaRPr lang="en-GB"/>
        </a:p>
      </dgm:t>
    </dgm:pt>
    <dgm:pt modelId="{50CD9C04-7532-40AD-8E31-DC0ED609E5F4}" type="pres">
      <dgm:prSet presAssocID="{0246B04B-99E3-435E-B5F6-EA696823D00B}" presName="node" presStyleLbl="node1" presStyleIdx="1" presStyleCnt="4">
        <dgm:presLayoutVars>
          <dgm:bulletEnabled val="1"/>
        </dgm:presLayoutVars>
      </dgm:prSet>
      <dgm:spPr/>
      <dgm:t>
        <a:bodyPr/>
        <a:lstStyle/>
        <a:p>
          <a:endParaRPr lang="en-GB"/>
        </a:p>
      </dgm:t>
    </dgm:pt>
    <dgm:pt modelId="{C9D7FEEC-7B65-4A78-94DA-C45A40367665}" type="pres">
      <dgm:prSet presAssocID="{44175494-B36A-4DBB-B73D-C677AD59EB15}" presName="sibTrans" presStyleLbl="sibTrans2D1" presStyleIdx="1" presStyleCnt="3"/>
      <dgm:spPr/>
      <dgm:t>
        <a:bodyPr/>
        <a:lstStyle/>
        <a:p>
          <a:endParaRPr lang="en-GB"/>
        </a:p>
      </dgm:t>
    </dgm:pt>
    <dgm:pt modelId="{C6976A58-4A20-489D-B508-0F323408CEEE}" type="pres">
      <dgm:prSet presAssocID="{44175494-B36A-4DBB-B73D-C677AD59EB15}" presName="connectorText" presStyleLbl="sibTrans2D1" presStyleIdx="1" presStyleCnt="3"/>
      <dgm:spPr/>
      <dgm:t>
        <a:bodyPr/>
        <a:lstStyle/>
        <a:p>
          <a:endParaRPr lang="en-GB"/>
        </a:p>
      </dgm:t>
    </dgm:pt>
    <dgm:pt modelId="{7B94B30C-A550-465D-9F8E-1B83D257EA11}" type="pres">
      <dgm:prSet presAssocID="{6F50B6B7-A36A-41F9-A955-C3440A8C1245}" presName="node" presStyleLbl="node1" presStyleIdx="2" presStyleCnt="4">
        <dgm:presLayoutVars>
          <dgm:bulletEnabled val="1"/>
        </dgm:presLayoutVars>
      </dgm:prSet>
      <dgm:spPr/>
      <dgm:t>
        <a:bodyPr/>
        <a:lstStyle/>
        <a:p>
          <a:endParaRPr lang="en-GB"/>
        </a:p>
      </dgm:t>
    </dgm:pt>
    <dgm:pt modelId="{8AA849CE-802A-464D-9124-CDA055CAA430}" type="pres">
      <dgm:prSet presAssocID="{412C432C-E098-48DC-B1E5-0DA800C0C5B1}" presName="sibTrans" presStyleLbl="sibTrans2D1" presStyleIdx="2" presStyleCnt="3"/>
      <dgm:spPr/>
      <dgm:t>
        <a:bodyPr/>
        <a:lstStyle/>
        <a:p>
          <a:endParaRPr lang="en-GB"/>
        </a:p>
      </dgm:t>
    </dgm:pt>
    <dgm:pt modelId="{2CCAA037-4AE5-4335-995B-F56ADDAD4C69}" type="pres">
      <dgm:prSet presAssocID="{412C432C-E098-48DC-B1E5-0DA800C0C5B1}" presName="connectorText" presStyleLbl="sibTrans2D1" presStyleIdx="2" presStyleCnt="3"/>
      <dgm:spPr/>
      <dgm:t>
        <a:bodyPr/>
        <a:lstStyle/>
        <a:p>
          <a:endParaRPr lang="en-GB"/>
        </a:p>
      </dgm:t>
    </dgm:pt>
    <dgm:pt modelId="{B8ED4B77-1D03-408C-9B3C-A457EDD6AE8F}" type="pres">
      <dgm:prSet presAssocID="{DB3FE7FE-1759-4044-A1E3-EB28A377F7ED}" presName="node" presStyleLbl="node1" presStyleIdx="3" presStyleCnt="4">
        <dgm:presLayoutVars>
          <dgm:bulletEnabled val="1"/>
        </dgm:presLayoutVars>
      </dgm:prSet>
      <dgm:spPr/>
      <dgm:t>
        <a:bodyPr/>
        <a:lstStyle/>
        <a:p>
          <a:endParaRPr lang="en-GB"/>
        </a:p>
      </dgm:t>
    </dgm:pt>
  </dgm:ptLst>
  <dgm:cxnLst>
    <dgm:cxn modelId="{569A4154-B1DD-43F6-8249-B7E1429F39A9}" type="presOf" srcId="{A4F51F1A-CE82-4D05-9A9C-27CDEA9D0BE3}" destId="{E178751F-D423-42A9-B70C-FCA12E73F3A7}" srcOrd="0" destOrd="0" presId="urn:microsoft.com/office/officeart/2005/8/layout/process2"/>
    <dgm:cxn modelId="{766035EC-E09E-4910-8D26-F30F542FFE3D}" type="presOf" srcId="{44175494-B36A-4DBB-B73D-C677AD59EB15}" destId="{C6976A58-4A20-489D-B508-0F323408CEEE}" srcOrd="1" destOrd="0" presId="urn:microsoft.com/office/officeart/2005/8/layout/process2"/>
    <dgm:cxn modelId="{0C6D2C77-AE52-459B-848B-7F84C2F8B1D2}" type="presOf" srcId="{7A0A33CD-79C0-4497-881A-3A46994637B6}" destId="{EFEEE5C2-89B3-4A50-BC07-7A6F2BBB5DCA}" srcOrd="0" destOrd="0" presId="urn:microsoft.com/office/officeart/2005/8/layout/process2"/>
    <dgm:cxn modelId="{B930A4EA-FD0B-434A-8F7F-03A7F1BB82EF}" srcId="{A4F51F1A-CE82-4D05-9A9C-27CDEA9D0BE3}" destId="{7A0A33CD-79C0-4497-881A-3A46994637B6}" srcOrd="0" destOrd="0" parTransId="{60B66CB6-B1CC-4A53-BBAE-C8FD04A7A61C}" sibTransId="{AEB9950D-DA01-4002-B736-167B3BC9C630}"/>
    <dgm:cxn modelId="{4E2F997C-E825-4C58-A5C0-E086C55E44BF}" srcId="{A4F51F1A-CE82-4D05-9A9C-27CDEA9D0BE3}" destId="{6F50B6B7-A36A-41F9-A955-C3440A8C1245}" srcOrd="2" destOrd="0" parTransId="{F1A6D457-5846-40AA-9039-12BE416B3717}" sibTransId="{412C432C-E098-48DC-B1E5-0DA800C0C5B1}"/>
    <dgm:cxn modelId="{ED865425-4FEA-42A9-A080-2C35B0F2DEB2}" type="presOf" srcId="{0246B04B-99E3-435E-B5F6-EA696823D00B}" destId="{50CD9C04-7532-40AD-8E31-DC0ED609E5F4}" srcOrd="0" destOrd="0" presId="urn:microsoft.com/office/officeart/2005/8/layout/process2"/>
    <dgm:cxn modelId="{1A50F01C-568B-4823-ABEF-AB79AFB9F709}" type="presOf" srcId="{412C432C-E098-48DC-B1E5-0DA800C0C5B1}" destId="{8AA849CE-802A-464D-9124-CDA055CAA430}" srcOrd="0" destOrd="0" presId="urn:microsoft.com/office/officeart/2005/8/layout/process2"/>
    <dgm:cxn modelId="{4E6EA82B-B59F-4FF3-A52A-7912C4B682EB}" type="presOf" srcId="{44175494-B36A-4DBB-B73D-C677AD59EB15}" destId="{C9D7FEEC-7B65-4A78-94DA-C45A40367665}" srcOrd="0" destOrd="0" presId="urn:microsoft.com/office/officeart/2005/8/layout/process2"/>
    <dgm:cxn modelId="{D290C794-3A39-4A80-99A5-3A7BFA245C87}" type="presOf" srcId="{DB3FE7FE-1759-4044-A1E3-EB28A377F7ED}" destId="{B8ED4B77-1D03-408C-9B3C-A457EDD6AE8F}" srcOrd="0" destOrd="0" presId="urn:microsoft.com/office/officeart/2005/8/layout/process2"/>
    <dgm:cxn modelId="{7AA41A18-8976-45EF-BFF3-78BF8140D7EC}" type="presOf" srcId="{AEB9950D-DA01-4002-B736-167B3BC9C630}" destId="{389D06EB-BE03-42B2-9617-DBB267B664E0}" srcOrd="0" destOrd="0" presId="urn:microsoft.com/office/officeart/2005/8/layout/process2"/>
    <dgm:cxn modelId="{01BD1C0F-388C-426B-B6D0-B937BE12F8A8}" type="presOf" srcId="{AEB9950D-DA01-4002-B736-167B3BC9C630}" destId="{FA3A60CA-A929-4900-9779-FB56A83479D3}" srcOrd="1" destOrd="0" presId="urn:microsoft.com/office/officeart/2005/8/layout/process2"/>
    <dgm:cxn modelId="{06286D8C-C026-49CC-AB02-75A84838C111}" srcId="{A4F51F1A-CE82-4D05-9A9C-27CDEA9D0BE3}" destId="{DB3FE7FE-1759-4044-A1E3-EB28A377F7ED}" srcOrd="3" destOrd="0" parTransId="{15BF8676-33B2-45A6-B317-3FE1A9170D39}" sibTransId="{BDECEEA6-51B1-464A-81ED-3FA5B53A4D82}"/>
    <dgm:cxn modelId="{3F9CA989-DCB5-461B-90E3-35B976CDB3CA}" type="presOf" srcId="{6F50B6B7-A36A-41F9-A955-C3440A8C1245}" destId="{7B94B30C-A550-465D-9F8E-1B83D257EA11}" srcOrd="0" destOrd="0" presId="urn:microsoft.com/office/officeart/2005/8/layout/process2"/>
    <dgm:cxn modelId="{0C49C4BE-870B-4FCF-A7E3-6EE4693D1A0F}" srcId="{A4F51F1A-CE82-4D05-9A9C-27CDEA9D0BE3}" destId="{0246B04B-99E3-435E-B5F6-EA696823D00B}" srcOrd="1" destOrd="0" parTransId="{329EAE80-0337-41C9-93DB-EB42E08993A8}" sibTransId="{44175494-B36A-4DBB-B73D-C677AD59EB15}"/>
    <dgm:cxn modelId="{D78BBF77-D0F1-4AC5-A085-535C206EBBED}" type="presOf" srcId="{412C432C-E098-48DC-B1E5-0DA800C0C5B1}" destId="{2CCAA037-4AE5-4335-995B-F56ADDAD4C69}" srcOrd="1" destOrd="0" presId="urn:microsoft.com/office/officeart/2005/8/layout/process2"/>
    <dgm:cxn modelId="{75DAB19B-C6A7-4AC3-B016-A335266644FB}" type="presParOf" srcId="{E178751F-D423-42A9-B70C-FCA12E73F3A7}" destId="{EFEEE5C2-89B3-4A50-BC07-7A6F2BBB5DCA}" srcOrd="0" destOrd="0" presId="urn:microsoft.com/office/officeart/2005/8/layout/process2"/>
    <dgm:cxn modelId="{04699E2E-B7A0-4E50-833C-2B51B36BA989}" type="presParOf" srcId="{E178751F-D423-42A9-B70C-FCA12E73F3A7}" destId="{389D06EB-BE03-42B2-9617-DBB267B664E0}" srcOrd="1" destOrd="0" presId="urn:microsoft.com/office/officeart/2005/8/layout/process2"/>
    <dgm:cxn modelId="{1F8FE1DD-4592-4956-848C-16C9E97C7436}" type="presParOf" srcId="{389D06EB-BE03-42B2-9617-DBB267B664E0}" destId="{FA3A60CA-A929-4900-9779-FB56A83479D3}" srcOrd="0" destOrd="0" presId="urn:microsoft.com/office/officeart/2005/8/layout/process2"/>
    <dgm:cxn modelId="{5FC94F61-8911-49A5-9933-584DAF269E66}" type="presParOf" srcId="{E178751F-D423-42A9-B70C-FCA12E73F3A7}" destId="{50CD9C04-7532-40AD-8E31-DC0ED609E5F4}" srcOrd="2" destOrd="0" presId="urn:microsoft.com/office/officeart/2005/8/layout/process2"/>
    <dgm:cxn modelId="{FCE2AC2B-A3B1-4CAD-96AB-05D7188A6537}" type="presParOf" srcId="{E178751F-D423-42A9-B70C-FCA12E73F3A7}" destId="{C9D7FEEC-7B65-4A78-94DA-C45A40367665}" srcOrd="3" destOrd="0" presId="urn:microsoft.com/office/officeart/2005/8/layout/process2"/>
    <dgm:cxn modelId="{F8F23FD0-F449-423C-9E0B-3E6BDB6E6846}" type="presParOf" srcId="{C9D7FEEC-7B65-4A78-94DA-C45A40367665}" destId="{C6976A58-4A20-489D-B508-0F323408CEEE}" srcOrd="0" destOrd="0" presId="urn:microsoft.com/office/officeart/2005/8/layout/process2"/>
    <dgm:cxn modelId="{007B7A5F-BE92-4A2F-BB57-2B25C8B22D8B}" type="presParOf" srcId="{E178751F-D423-42A9-B70C-FCA12E73F3A7}" destId="{7B94B30C-A550-465D-9F8E-1B83D257EA11}" srcOrd="4" destOrd="0" presId="urn:microsoft.com/office/officeart/2005/8/layout/process2"/>
    <dgm:cxn modelId="{767A12DD-FBA6-47E6-A56D-1113ED4B69AB}" type="presParOf" srcId="{E178751F-D423-42A9-B70C-FCA12E73F3A7}" destId="{8AA849CE-802A-464D-9124-CDA055CAA430}" srcOrd="5" destOrd="0" presId="urn:microsoft.com/office/officeart/2005/8/layout/process2"/>
    <dgm:cxn modelId="{8F238479-A77B-49E5-85FB-4673BF08FDCB}" type="presParOf" srcId="{8AA849CE-802A-464D-9124-CDA055CAA430}" destId="{2CCAA037-4AE5-4335-995B-F56ADDAD4C69}" srcOrd="0" destOrd="0" presId="urn:microsoft.com/office/officeart/2005/8/layout/process2"/>
    <dgm:cxn modelId="{1FAAB260-0F76-449A-AA01-1E2DCE7F6C81}" type="presParOf" srcId="{E178751F-D423-42A9-B70C-FCA12E73F3A7}" destId="{B8ED4B77-1D03-408C-9B3C-A457EDD6AE8F}"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E5C2-89B3-4A50-BC07-7A6F2BBB5DCA}">
      <dsp:nvSpPr>
        <dsp:cNvPr id="0" name=""/>
        <dsp:cNvSpPr/>
      </dsp:nvSpPr>
      <dsp:spPr>
        <a:xfrm>
          <a:off x="2276040" y="5355"/>
          <a:ext cx="3982319" cy="99557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i="1" kern="1200" dirty="0" smtClean="0">
              <a:solidFill>
                <a:srgbClr val="C00000"/>
              </a:solidFill>
              <a:latin typeface="Arabic Typesetting" pitchFamily="66" charset="-78"/>
              <a:cs typeface="Arabic Typesetting" pitchFamily="66" charset="-78"/>
            </a:rPr>
            <a:t>Discretionary responsibilities</a:t>
          </a:r>
          <a:endParaRPr lang="en-GB" sz="3200" i="1" kern="1200" dirty="0">
            <a:solidFill>
              <a:srgbClr val="C00000"/>
            </a:solidFill>
            <a:latin typeface="Arabic Typesetting" pitchFamily="66" charset="-78"/>
            <a:cs typeface="Arabic Typesetting" pitchFamily="66" charset="-78"/>
          </a:endParaRPr>
        </a:p>
      </dsp:txBody>
      <dsp:txXfrm>
        <a:off x="2305200" y="34515"/>
        <a:ext cx="3923999" cy="937259"/>
      </dsp:txXfrm>
    </dsp:sp>
    <dsp:sp modelId="{389D06EB-BE03-42B2-9617-DBB267B664E0}">
      <dsp:nvSpPr>
        <dsp:cNvPr id="0" name=""/>
        <dsp:cNvSpPr/>
      </dsp:nvSpPr>
      <dsp:spPr>
        <a:xfrm rot="5400000">
          <a:off x="4080528" y="1025824"/>
          <a:ext cx="373342" cy="44801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GB" sz="1900" kern="1200" dirty="0"/>
        </a:p>
      </dsp:txBody>
      <dsp:txXfrm rot="-5400000">
        <a:off x="4132797" y="1063158"/>
        <a:ext cx="268806" cy="261339"/>
      </dsp:txXfrm>
    </dsp:sp>
    <dsp:sp modelId="{50CD9C04-7532-40AD-8E31-DC0ED609E5F4}">
      <dsp:nvSpPr>
        <dsp:cNvPr id="0" name=""/>
        <dsp:cNvSpPr/>
      </dsp:nvSpPr>
      <dsp:spPr>
        <a:xfrm>
          <a:off x="2276040" y="1498725"/>
          <a:ext cx="3982319" cy="99557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i="1" kern="1200" dirty="0" smtClean="0">
              <a:solidFill>
                <a:srgbClr val="C00000"/>
              </a:solidFill>
              <a:latin typeface="Arabic Typesetting" pitchFamily="66" charset="-78"/>
              <a:cs typeface="Arabic Typesetting" pitchFamily="66" charset="-78"/>
            </a:rPr>
            <a:t>Ethical responsibilities</a:t>
          </a:r>
          <a:endParaRPr lang="en-GB" sz="3200" i="1" kern="1200" dirty="0">
            <a:solidFill>
              <a:srgbClr val="C00000"/>
            </a:solidFill>
            <a:latin typeface="Arabic Typesetting" pitchFamily="66" charset="-78"/>
            <a:cs typeface="Arabic Typesetting" pitchFamily="66" charset="-78"/>
          </a:endParaRPr>
        </a:p>
      </dsp:txBody>
      <dsp:txXfrm>
        <a:off x="2305200" y="1527885"/>
        <a:ext cx="3923999" cy="937259"/>
      </dsp:txXfrm>
    </dsp:sp>
    <dsp:sp modelId="{C9D7FEEC-7B65-4A78-94DA-C45A40367665}">
      <dsp:nvSpPr>
        <dsp:cNvPr id="0" name=""/>
        <dsp:cNvSpPr/>
      </dsp:nvSpPr>
      <dsp:spPr>
        <a:xfrm rot="5400000">
          <a:off x="4080528" y="2519194"/>
          <a:ext cx="373342" cy="44801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GB" sz="1900" kern="1200" dirty="0"/>
        </a:p>
      </dsp:txBody>
      <dsp:txXfrm rot="-5400000">
        <a:off x="4132797" y="2556528"/>
        <a:ext cx="268806" cy="261339"/>
      </dsp:txXfrm>
    </dsp:sp>
    <dsp:sp modelId="{7B94B30C-A550-465D-9F8E-1B83D257EA11}">
      <dsp:nvSpPr>
        <dsp:cNvPr id="0" name=""/>
        <dsp:cNvSpPr/>
      </dsp:nvSpPr>
      <dsp:spPr>
        <a:xfrm>
          <a:off x="2276040" y="2992094"/>
          <a:ext cx="3982319" cy="99557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i="1" kern="1200" dirty="0" smtClean="0">
              <a:solidFill>
                <a:srgbClr val="C00000"/>
              </a:solidFill>
              <a:latin typeface="Arabic Typesetting" pitchFamily="66" charset="-78"/>
              <a:cs typeface="Arabic Typesetting" pitchFamily="66" charset="-78"/>
            </a:rPr>
            <a:t>Legal responsibilities</a:t>
          </a:r>
          <a:endParaRPr lang="en-GB" sz="3200" i="1" kern="1200" dirty="0">
            <a:solidFill>
              <a:srgbClr val="C00000"/>
            </a:solidFill>
            <a:latin typeface="Arabic Typesetting" pitchFamily="66" charset="-78"/>
            <a:cs typeface="Arabic Typesetting" pitchFamily="66" charset="-78"/>
          </a:endParaRPr>
        </a:p>
      </dsp:txBody>
      <dsp:txXfrm>
        <a:off x="2305200" y="3021254"/>
        <a:ext cx="3923999" cy="937259"/>
      </dsp:txXfrm>
    </dsp:sp>
    <dsp:sp modelId="{8AA849CE-802A-464D-9124-CDA055CAA430}">
      <dsp:nvSpPr>
        <dsp:cNvPr id="0" name=""/>
        <dsp:cNvSpPr/>
      </dsp:nvSpPr>
      <dsp:spPr>
        <a:xfrm rot="5400000">
          <a:off x="4080528" y="4012564"/>
          <a:ext cx="373342" cy="44801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GB" sz="1900" kern="1200" dirty="0"/>
        </a:p>
      </dsp:txBody>
      <dsp:txXfrm rot="-5400000">
        <a:off x="4132797" y="4049898"/>
        <a:ext cx="268806" cy="261339"/>
      </dsp:txXfrm>
    </dsp:sp>
    <dsp:sp modelId="{B8ED4B77-1D03-408C-9B3C-A457EDD6AE8F}">
      <dsp:nvSpPr>
        <dsp:cNvPr id="0" name=""/>
        <dsp:cNvSpPr/>
      </dsp:nvSpPr>
      <dsp:spPr>
        <a:xfrm>
          <a:off x="2276040" y="4485464"/>
          <a:ext cx="3982319" cy="995579"/>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i="1" kern="1200" dirty="0" smtClean="0">
              <a:solidFill>
                <a:srgbClr val="C00000"/>
              </a:solidFill>
              <a:latin typeface="Arabic Typesetting" pitchFamily="66" charset="-78"/>
              <a:cs typeface="Arabic Typesetting" pitchFamily="66" charset="-78"/>
            </a:rPr>
            <a:t>Economic responsibilities</a:t>
          </a:r>
          <a:endParaRPr lang="en-GB" sz="3200" i="1" kern="1200" dirty="0">
            <a:solidFill>
              <a:srgbClr val="C00000"/>
            </a:solidFill>
            <a:latin typeface="Arabic Typesetting" pitchFamily="66" charset="-78"/>
            <a:cs typeface="Arabic Typesetting" pitchFamily="66" charset="-78"/>
          </a:endParaRPr>
        </a:p>
      </dsp:txBody>
      <dsp:txXfrm>
        <a:off x="2305200" y="4514624"/>
        <a:ext cx="3923999" cy="9372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p>
            <a:fld id="{C96E3614-82B1-4B8C-9D8D-7587A026FE2D}" type="datetimeFigureOut">
              <a:rPr lang="en-GB" smtClean="0"/>
              <a:pPr/>
              <a:t>17/08/2022</a:t>
            </a:fld>
            <a:endParaRPr lang="en-GB"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AE013E8-575A-4296-9A82-833CB41C5EC5}" type="slidenum">
              <a:rPr lang="en-GB" smtClean="0"/>
              <a:pPr/>
              <a:t>‹#›</a:t>
            </a:fld>
            <a:endParaRPr lang="en-GB" dirty="0"/>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6E3614-82B1-4B8C-9D8D-7587A026FE2D}" type="datetimeFigureOut">
              <a:rPr lang="en-GB" smtClean="0"/>
              <a:pPr/>
              <a:t>17/08/2022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AE013E8-575A-4296-9A82-833CB41C5EC5}"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6E3614-82B1-4B8C-9D8D-7587A026FE2D}" type="datetimeFigureOut">
              <a:rPr lang="en-GB" smtClean="0"/>
              <a:pPr/>
              <a:t>17/08/2022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AE013E8-575A-4296-9A82-833CB41C5EC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6E3614-82B1-4B8C-9D8D-7587A026FE2D}" type="datetimeFigureOut">
              <a:rPr lang="en-GB" smtClean="0"/>
              <a:pPr/>
              <a:t>17/08/2022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AE013E8-575A-4296-9A82-833CB41C5EC5}"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C96E3614-82B1-4B8C-9D8D-7587A026FE2D}" type="datetimeFigureOut">
              <a:rPr lang="en-GB" smtClean="0"/>
              <a:pPr/>
              <a:t>17/08/2022</a:t>
            </a:fld>
            <a:endParaRPr lang="en-GB"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AE013E8-575A-4296-9A82-833CB41C5EC5}" type="slidenum">
              <a:rPr lang="en-GB" smtClean="0"/>
              <a:pPr/>
              <a:t>‹#›</a:t>
            </a:fld>
            <a:endParaRPr lang="en-GB" dirty="0"/>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6E3614-82B1-4B8C-9D8D-7587A026FE2D}" type="datetimeFigureOut">
              <a:rPr lang="en-GB" smtClean="0"/>
              <a:pPr/>
              <a:t>17/08/2022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641080" y="6514568"/>
            <a:ext cx="464288" cy="274320"/>
          </a:xfrm>
        </p:spPr>
        <p:txBody>
          <a:bodyPr/>
          <a:lstStyle/>
          <a:p>
            <a:fld id="{DAE013E8-575A-4296-9A82-833CB41C5EC5}" type="slidenum">
              <a:rPr lang="en-GB" smtClean="0"/>
              <a:pPr/>
              <a:t>‹#›</a:t>
            </a:fld>
            <a:endParaRPr lang="en-GB"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6E3614-82B1-4B8C-9D8D-7587A026FE2D}" type="datetimeFigureOut">
              <a:rPr lang="en-GB" smtClean="0"/>
              <a:pPr/>
              <a:t>17/08/2022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a:xfrm>
            <a:off x="8641080" y="6514568"/>
            <a:ext cx="464288" cy="274320"/>
          </a:xfrm>
        </p:spPr>
        <p:txBody>
          <a:bodyPr/>
          <a:lstStyle/>
          <a:p>
            <a:fld id="{DAE013E8-575A-4296-9A82-833CB41C5EC5}"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6E3614-82B1-4B8C-9D8D-7587A026FE2D}" type="datetimeFigureOut">
              <a:rPr lang="en-GB" smtClean="0"/>
              <a:pPr/>
              <a:t>17/08/2022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AE013E8-575A-4296-9A82-833CB41C5EC5}" type="slidenum">
              <a:rPr lang="en-GB" smtClean="0"/>
              <a:pPr/>
              <a:t>‹#›</a:t>
            </a:fld>
            <a:endParaRPr lang="en-GB"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E3614-82B1-4B8C-9D8D-7587A026FE2D}" type="datetimeFigureOut">
              <a:rPr lang="en-GB" smtClean="0"/>
              <a:pPr/>
              <a:t>17/08/2022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AE013E8-575A-4296-9A82-833CB41C5EC5}"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C96E3614-82B1-4B8C-9D8D-7587A026FE2D}" type="datetimeFigureOut">
              <a:rPr lang="en-GB" smtClean="0"/>
              <a:pPr/>
              <a:t>17/08/2022</a:t>
            </a:fld>
            <a:endParaRPr lang="en-GB"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AE013E8-575A-4296-9A82-833CB41C5EC5}" type="slidenum">
              <a:rPr lang="en-GB" smtClean="0"/>
              <a:pPr/>
              <a:t>‹#›</a:t>
            </a:fld>
            <a:endParaRPr lang="en-GB" dirty="0"/>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C96E3614-82B1-4B8C-9D8D-7587A026FE2D}" type="datetimeFigureOut">
              <a:rPr lang="en-GB" smtClean="0"/>
              <a:pPr/>
              <a:t>17/08/2022</a:t>
            </a:fld>
            <a:endParaRPr lang="en-GB"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AE013E8-575A-4296-9A82-833CB41C5EC5}" type="slidenum">
              <a:rPr lang="en-GB" smtClean="0"/>
              <a:pPr/>
              <a:t>‹#›</a:t>
            </a:fld>
            <a:endParaRPr lang="en-GB" dirty="0"/>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GB"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96E3614-82B1-4B8C-9D8D-7587A026FE2D}" type="datetimeFigureOut">
              <a:rPr lang="en-GB" smtClean="0"/>
              <a:pPr/>
              <a:t>17/08/2022</a:t>
            </a:fld>
            <a:endParaRPr lang="en-GB"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AE013E8-575A-4296-9A82-833CB41C5EC5}" type="slidenum">
              <a:rPr lang="en-GB" smtClean="0"/>
              <a:pPr/>
              <a:t>‹#›</a:t>
            </a:fld>
            <a:endParaRPr lang="en-GB"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GB" sz="4000" i="1" dirty="0" smtClean="0">
                <a:latin typeface="Arabic Typesetting" pitchFamily="66" charset="-78"/>
                <a:cs typeface="Arabic Typesetting" pitchFamily="66" charset="-78"/>
              </a:rPr>
              <a:t>Managerial Ethics and Corporate Social Responsibility</a:t>
            </a:r>
            <a:endParaRPr lang="en-IN" sz="4000" dirty="0"/>
          </a:p>
        </p:txBody>
      </p:sp>
      <p:sp>
        <p:nvSpPr>
          <p:cNvPr id="3" name="Subtitle 2"/>
          <p:cNvSpPr>
            <a:spLocks noGrp="1"/>
          </p:cNvSpPr>
          <p:nvPr>
            <p:ph type="subTitle" idx="1"/>
          </p:nvPr>
        </p:nvSpPr>
        <p:spPr>
          <a:xfrm>
            <a:off x="3124200" y="4191000"/>
            <a:ext cx="5805518" cy="2667000"/>
          </a:xfrm>
        </p:spPr>
        <p:txBody>
          <a:bodyPr>
            <a:normAutofit/>
          </a:bodyPr>
          <a:lstStyle/>
          <a:p>
            <a:pPr algn="ctr"/>
            <a:endParaRPr lang="en-IN" sz="1800" dirty="0" smtClean="0"/>
          </a:p>
          <a:p>
            <a:pPr algn="l"/>
            <a:endParaRPr lang="en-IN" sz="1800" dirty="0" smtClean="0"/>
          </a:p>
          <a:p>
            <a:pPr algn="l"/>
            <a:endParaRPr lang="en-IN" sz="1800" dirty="0" smtClean="0"/>
          </a:p>
          <a:p>
            <a:pPr algn="l"/>
            <a:endParaRPr lang="en-IN" sz="1800" dirty="0" smtClean="0"/>
          </a:p>
          <a:p>
            <a:r>
              <a:rPr lang="en-IN" sz="1800" dirty="0" err="1" smtClean="0">
                <a:solidFill>
                  <a:srgbClr val="C00000"/>
                </a:solidFill>
              </a:rPr>
              <a:t>Dr.</a:t>
            </a:r>
            <a:r>
              <a:rPr lang="en-IN" sz="1800" dirty="0" smtClean="0">
                <a:solidFill>
                  <a:srgbClr val="C00000"/>
                </a:solidFill>
              </a:rPr>
              <a:t> Sandip Mandal</a:t>
            </a:r>
            <a:endParaRPr lang="en-IN" sz="1800" dirty="0" smtClean="0">
              <a:solidFill>
                <a:srgbClr val="C0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i="1" dirty="0" smtClean="0">
                <a:latin typeface="Arabic Typesetting" pitchFamily="66" charset="-78"/>
                <a:cs typeface="Arabic Typesetting" pitchFamily="66" charset="-78"/>
              </a:rPr>
              <a:t>Factor affecting ethical choices -The Organization</a:t>
            </a:r>
            <a:endParaRPr lang="en-GB" i="1" dirty="0">
              <a:latin typeface="Arabic Typesetting" pitchFamily="66" charset="-78"/>
              <a:cs typeface="Arabic Typesetting" pitchFamily="66" charset="-78"/>
            </a:endParaRPr>
          </a:p>
        </p:txBody>
      </p:sp>
      <p:sp>
        <p:nvSpPr>
          <p:cNvPr id="3" name="Content Placeholder 2"/>
          <p:cNvSpPr>
            <a:spLocks noGrp="1"/>
          </p:cNvSpPr>
          <p:nvPr>
            <p:ph type="body" idx="1"/>
          </p:nvPr>
        </p:nvSpPr>
        <p:spPr>
          <a:xfrm>
            <a:off x="722313" y="3287712"/>
            <a:ext cx="7772400" cy="2661568"/>
          </a:xfrm>
        </p:spPr>
        <p:txBody>
          <a:bodyPr>
            <a:noAutofit/>
          </a:bodyPr>
          <a:lstStyle/>
          <a:p>
            <a:pPr lvl="1" algn="just">
              <a:lnSpc>
                <a:spcPts val="3000"/>
              </a:lnSpc>
            </a:pPr>
            <a:r>
              <a:rPr lang="en-GB" sz="3200" dirty="0" smtClean="0">
                <a:solidFill>
                  <a:srgbClr val="C00000"/>
                </a:solidFill>
                <a:latin typeface="Arabic Typesetting" pitchFamily="66" charset="-78"/>
                <a:cs typeface="Arabic Typesetting" pitchFamily="66" charset="-78"/>
              </a:rPr>
              <a:t>	</a:t>
            </a:r>
          </a:p>
          <a:p>
            <a:pPr lvl="1" algn="just">
              <a:lnSpc>
                <a:spcPts val="3000"/>
              </a:lnSpc>
            </a:pPr>
            <a:r>
              <a:rPr lang="en-GB" sz="2400" i="1" dirty="0" smtClean="0">
                <a:solidFill>
                  <a:srgbClr val="C00000"/>
                </a:solidFill>
                <a:latin typeface="Arabic Typesetting" pitchFamily="66" charset="-78"/>
                <a:cs typeface="Arabic Typesetting" pitchFamily="66" charset="-78"/>
              </a:rPr>
              <a:t>The corporate culture of the organization can establish and engender ethical behaviour.  Culture is a major force that defines the company’s values. If ethical behaviour is encouraged, it becomes routine.</a:t>
            </a:r>
            <a:endParaRPr lang="en-GB" sz="24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Social responsibility</a:t>
            </a:r>
            <a:endParaRPr lang="en-GB" sz="4400" i="1" dirty="0">
              <a:latin typeface="Arabic Typesetting" pitchFamily="66" charset="-78"/>
              <a:cs typeface="Arabic Typesetting" pitchFamily="66" charset="-78"/>
            </a:endParaRPr>
          </a:p>
        </p:txBody>
      </p:sp>
      <p:sp>
        <p:nvSpPr>
          <p:cNvPr id="3" name="Subtitle 2"/>
          <p:cNvSpPr>
            <a:spLocks noGrp="1"/>
          </p:cNvSpPr>
          <p:nvPr>
            <p:ph type="body" idx="1"/>
          </p:nvPr>
        </p:nvSpPr>
        <p:spPr>
          <a:xfrm>
            <a:off x="722313" y="3287712"/>
            <a:ext cx="7772400" cy="2877592"/>
          </a:xfrm>
        </p:spPr>
        <p:txBody>
          <a:bodyPr>
            <a:noAutofit/>
          </a:bodyPr>
          <a:lstStyle/>
          <a:p>
            <a:pPr algn="l">
              <a:lnSpc>
                <a:spcPts val="3000"/>
              </a:lnSpc>
            </a:pPr>
            <a:endParaRPr lang="en-GB" sz="2400" i="1" dirty="0" smtClean="0">
              <a:solidFill>
                <a:srgbClr val="C00000"/>
              </a:solidFill>
              <a:latin typeface="Arabic Typesetting" pitchFamily="66" charset="-78"/>
              <a:cs typeface="Arabic Typesetting" pitchFamily="66" charset="-78"/>
            </a:endParaRPr>
          </a:p>
          <a:p>
            <a:pPr algn="l">
              <a:lnSpc>
                <a:spcPts val="3000"/>
              </a:lnSpc>
            </a:pPr>
            <a:r>
              <a:rPr lang="en-GB" sz="2400" i="1" dirty="0" smtClean="0">
                <a:solidFill>
                  <a:srgbClr val="C00000"/>
                </a:solidFill>
                <a:latin typeface="Arabic Typesetting" pitchFamily="66" charset="-78"/>
                <a:cs typeface="Arabic Typesetting" pitchFamily="66" charset="-78"/>
              </a:rPr>
              <a:t>What is social responsibility?</a:t>
            </a:r>
          </a:p>
          <a:p>
            <a:pPr algn="l">
              <a:lnSpc>
                <a:spcPts val="3000"/>
              </a:lnSpc>
            </a:pPr>
            <a:r>
              <a:rPr lang="en-GB" sz="2400" i="1" dirty="0" smtClean="0">
                <a:solidFill>
                  <a:srgbClr val="C00000"/>
                </a:solidFill>
                <a:latin typeface="Arabic Typesetting" pitchFamily="66" charset="-78"/>
                <a:cs typeface="Arabic Typesetting" pitchFamily="66" charset="-78"/>
              </a:rPr>
              <a:t>A firm’s obligation, beyond that required by law and economics, to pursue long-term goals that will enhance the welfare and interest of the society and the organization as well.</a:t>
            </a:r>
          </a:p>
          <a:p>
            <a:pPr algn="l"/>
            <a:endParaRPr lang="en-GB" sz="3200"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772400" cy="720970"/>
          </a:xfrm>
        </p:spPr>
        <p:txBody>
          <a:bodyPr>
            <a:noAutofit/>
          </a:bodyPr>
          <a:lstStyle/>
          <a:p>
            <a:r>
              <a:rPr lang="en-GB" i="1" dirty="0" smtClean="0">
                <a:latin typeface="Arabic Typesetting" pitchFamily="66" charset="-78"/>
                <a:cs typeface="Arabic Typesetting" pitchFamily="66" charset="-78"/>
              </a:rPr>
              <a:t>Levels of social responsibility</a:t>
            </a:r>
            <a:endParaRPr lang="en-GB" i="1" dirty="0">
              <a:latin typeface="Arabic Typesetting" pitchFamily="66" charset="-78"/>
              <a:cs typeface="Arabic Typesetting" pitchFamily="66" charset="-78"/>
            </a:endParaRPr>
          </a:p>
        </p:txBody>
      </p:sp>
      <p:graphicFrame>
        <p:nvGraphicFramePr>
          <p:cNvPr id="6" name="Content Placeholder 5"/>
          <p:cNvGraphicFramePr>
            <a:graphicFrameLocks noGrp="1"/>
          </p:cNvGraphicFramePr>
          <p:nvPr>
            <p:ph idx="4294967295"/>
          </p:nvPr>
        </p:nvGraphicFramePr>
        <p:xfrm>
          <a:off x="228600" y="1219200"/>
          <a:ext cx="8534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Economic responsibility</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a:xfrm>
            <a:off x="755576" y="4149080"/>
            <a:ext cx="7772400" cy="1509712"/>
          </a:xfrm>
        </p:spPr>
        <p:txBody>
          <a:bodyPr>
            <a:normAutofit/>
          </a:bodyPr>
          <a:lstStyle/>
          <a:p>
            <a:pPr algn="l"/>
            <a:r>
              <a:rPr lang="en-GB" sz="2800" i="1" dirty="0" smtClean="0">
                <a:solidFill>
                  <a:srgbClr val="C00000"/>
                </a:solidFill>
                <a:latin typeface="Arabic Typesetting" pitchFamily="66" charset="-78"/>
                <a:cs typeface="Arabic Typesetting" pitchFamily="66" charset="-78"/>
              </a:rPr>
              <a:t>A business is first an economic unit in society, its economic responsibility is to make a profit. </a:t>
            </a:r>
            <a:endParaRPr lang="en-GB" sz="28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Legal responsibility</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a:xfrm>
            <a:off x="755576" y="4221088"/>
            <a:ext cx="7772400" cy="1509712"/>
          </a:xfrm>
        </p:spPr>
        <p:txBody>
          <a:bodyPr>
            <a:noAutofit/>
          </a:bodyPr>
          <a:lstStyle/>
          <a:p>
            <a:pPr algn="l"/>
            <a:r>
              <a:rPr lang="en-GB" sz="2400" i="1" dirty="0" smtClean="0">
                <a:solidFill>
                  <a:srgbClr val="C00000"/>
                </a:solidFill>
                <a:latin typeface="Arabic Typesetting" pitchFamily="66" charset="-78"/>
                <a:cs typeface="Arabic Typesetting" pitchFamily="66" charset="-78"/>
              </a:rPr>
              <a:t>Businesses must play by the rules and obey government laws. Government can affect businesses through legislation, judicial action, and agency administration</a:t>
            </a:r>
            <a:r>
              <a:rPr lang="en-GB" sz="2400" dirty="0" smtClean="0"/>
              <a:t>. </a:t>
            </a:r>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Ethical responsibility</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a:xfrm>
            <a:off x="899592" y="4077072"/>
            <a:ext cx="7772400" cy="1509712"/>
          </a:xfrm>
        </p:spPr>
        <p:txBody>
          <a:bodyPr>
            <a:noAutofit/>
          </a:bodyPr>
          <a:lstStyle/>
          <a:p>
            <a:pPr algn="l"/>
            <a:r>
              <a:rPr lang="en-GB" sz="2400" i="1" dirty="0" smtClean="0">
                <a:solidFill>
                  <a:srgbClr val="C00000"/>
                </a:solidFill>
                <a:latin typeface="Arabic Typesetting" pitchFamily="66" charset="-78"/>
                <a:cs typeface="Arabic Typesetting" pitchFamily="66" charset="-78"/>
              </a:rPr>
              <a:t>Demonstrating behaviour that fit within the norms of society, the organization, the individual, and the profession that have not been made by law. </a:t>
            </a:r>
            <a:endParaRPr lang="en-GB" sz="24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772400" cy="2016224"/>
          </a:xfrm>
        </p:spPr>
        <p:txBody>
          <a:bodyPr>
            <a:normAutofit/>
          </a:bodyPr>
          <a:lstStyle/>
          <a:p>
            <a:r>
              <a:rPr lang="en-GB" sz="4400" i="1" dirty="0" smtClean="0">
                <a:latin typeface="Arabic Typesetting" pitchFamily="66" charset="-78"/>
                <a:cs typeface="Arabic Typesetting" pitchFamily="66" charset="-78"/>
              </a:rPr>
              <a:t>Discretionary responsibilities</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a:xfrm>
            <a:off x="722313" y="3287712"/>
            <a:ext cx="7772400" cy="3453655"/>
          </a:xfrm>
        </p:spPr>
        <p:txBody>
          <a:bodyPr>
            <a:noAutofit/>
          </a:bodyPr>
          <a:lstStyle/>
          <a:p>
            <a:pPr algn="l"/>
            <a:endParaRPr lang="en-GB" sz="2400" i="1" dirty="0" smtClean="0">
              <a:solidFill>
                <a:srgbClr val="C00000"/>
              </a:solidFill>
              <a:latin typeface="Arabic Typesetting" pitchFamily="66" charset="-78"/>
              <a:cs typeface="Arabic Typesetting" pitchFamily="66" charset="-78"/>
            </a:endParaRPr>
          </a:p>
          <a:p>
            <a:pPr algn="l"/>
            <a:r>
              <a:rPr lang="en-GB" sz="2400" i="1" dirty="0" smtClean="0">
                <a:solidFill>
                  <a:srgbClr val="C00000"/>
                </a:solidFill>
                <a:latin typeface="Arabic Typesetting" pitchFamily="66" charset="-78"/>
                <a:cs typeface="Arabic Typesetting" pitchFamily="66" charset="-78"/>
              </a:rPr>
              <a:t>Discretional responsibilities are the highest form of social responsibilities because they are voluntary. </a:t>
            </a:r>
          </a:p>
          <a:p>
            <a:pPr algn="l"/>
            <a:r>
              <a:rPr lang="en-GB" sz="2400" i="1" dirty="0" smtClean="0">
                <a:solidFill>
                  <a:srgbClr val="C00000"/>
                </a:solidFill>
                <a:latin typeface="Arabic Typesetting" pitchFamily="66" charset="-78"/>
                <a:cs typeface="Arabic Typesetting" pitchFamily="66" charset="-78"/>
              </a:rPr>
              <a:t>Discretionary responsibilities are those for which there are no societal laws, rules, or ethical statements, but for which expectations might exist.</a:t>
            </a:r>
            <a:endParaRPr lang="en-GB" sz="24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98230"/>
            <a:ext cx="8715436" cy="2645018"/>
          </a:xfrm>
        </p:spPr>
        <p:txBody>
          <a:bodyPr>
            <a:normAutofit fontScale="90000"/>
          </a:bodyPr>
          <a:lstStyle/>
          <a:p>
            <a:pPr algn="l">
              <a:lnSpc>
                <a:spcPts val="3840"/>
              </a:lnSpc>
            </a:pPr>
            <a:r>
              <a:rPr lang="en-IN" sz="4400" i="1" dirty="0" smtClean="0">
                <a:latin typeface="Arabic Typesetting" pitchFamily="66" charset="-78"/>
                <a:cs typeface="Arabic Typesetting" pitchFamily="66" charset="-78"/>
              </a:rPr>
              <a:t>Corporate Social Responsibility- </a:t>
            </a:r>
            <a:r>
              <a:rPr lang="en-US" sz="2200" b="0" i="1" dirty="0" smtClean="0">
                <a:solidFill>
                  <a:srgbClr val="FF0000"/>
                </a:solidFill>
                <a:effectLst/>
                <a:latin typeface="Arabic Typesetting" pitchFamily="66" charset="-78"/>
                <a:cs typeface="Arabic Typesetting" pitchFamily="66" charset="-78"/>
              </a:rPr>
              <a:t>Corporation’s initiatives to assess and take responsibility for the company's effects on environmental and social wellbeing. The term generally applies to efforts that go beyond what may be required by regulators or environmental protection groups.</a:t>
            </a:r>
            <a:r>
              <a:rPr lang="en-IN" sz="2200" b="0" dirty="0" smtClean="0">
                <a:effectLst/>
                <a:latin typeface="Arabic Typesetting" pitchFamily="66" charset="-78"/>
                <a:cs typeface="Arabic Typesetting" pitchFamily="66" charset="-78"/>
              </a:rPr>
              <a:t/>
            </a:r>
            <a:br>
              <a:rPr lang="en-IN" sz="2200" b="0" dirty="0" smtClean="0">
                <a:effectLst/>
                <a:latin typeface="Arabic Typesetting" pitchFamily="66" charset="-78"/>
                <a:cs typeface="Arabic Typesetting" pitchFamily="66" charset="-78"/>
              </a:rPr>
            </a:br>
            <a:endParaRPr lang="en-IN" sz="2200" b="0" i="1" dirty="0">
              <a:effectLst/>
              <a:latin typeface="Arabic Typesetting" pitchFamily="66" charset="-78"/>
              <a:cs typeface="Arabic Typesetting" pitchFamily="66" charset="-78"/>
            </a:endParaRPr>
          </a:p>
        </p:txBody>
      </p:sp>
      <p:sp>
        <p:nvSpPr>
          <p:cNvPr id="3" name="Text Placeholder 2"/>
          <p:cNvSpPr>
            <a:spLocks noGrp="1"/>
          </p:cNvSpPr>
          <p:nvPr>
            <p:ph type="body" idx="1"/>
          </p:nvPr>
        </p:nvSpPr>
        <p:spPr>
          <a:xfrm>
            <a:off x="285720" y="3571876"/>
            <a:ext cx="8390736" cy="2233388"/>
          </a:xfrm>
        </p:spPr>
        <p:txBody>
          <a:bodyPr>
            <a:normAutofit fontScale="77500" lnSpcReduction="20000"/>
          </a:bodyPr>
          <a:lstStyle/>
          <a:p>
            <a:pPr algn="l"/>
            <a:r>
              <a:rPr lang="en-US" sz="5100" i="1" dirty="0" smtClean="0">
                <a:latin typeface="Arabic Typesetting" pitchFamily="66" charset="-78"/>
                <a:cs typeface="Arabic Typesetting" pitchFamily="66" charset="-78"/>
              </a:rPr>
              <a:t> 	</a:t>
            </a:r>
            <a:r>
              <a:rPr lang="en-US" sz="2900" i="1" dirty="0" smtClean="0">
                <a:solidFill>
                  <a:srgbClr val="FF0000"/>
                </a:solidFill>
                <a:latin typeface="Arabic Typesetting" pitchFamily="66" charset="-78"/>
                <a:cs typeface="Arabic Typesetting" pitchFamily="66" charset="-78"/>
              </a:rPr>
              <a:t>CSR may also be referred to as "corporate citizenship" and can involve incurring short-term costs that do not provide an immediate financial benefit to the company, but instead promote positive social and environmental change.</a:t>
            </a:r>
            <a:endParaRPr lang="en-IN" sz="2900" dirty="0" smtClean="0">
              <a:solidFill>
                <a:srgbClr val="FF0000"/>
              </a:solidFill>
              <a:latin typeface="Arabic Typesetting" pitchFamily="66" charset="-78"/>
              <a:cs typeface="Arabic Typesetting" pitchFamily="66" charset="-78"/>
            </a:endParaRPr>
          </a:p>
          <a:p>
            <a:pPr algn="l"/>
            <a:r>
              <a:rPr lang="en-US" sz="2900" i="1" dirty="0" smtClean="0">
                <a:solidFill>
                  <a:srgbClr val="FF0000"/>
                </a:solidFill>
                <a:latin typeface="Arabic Typesetting" pitchFamily="66" charset="-78"/>
                <a:cs typeface="Arabic Typesetting" pitchFamily="66" charset="-78"/>
              </a:rPr>
              <a:t>	Companies can invest in local communities in order to offset the negative impact . E.g.. School, Free medical services or improve irrigation and sanitation equipment</a:t>
            </a:r>
            <a:r>
              <a:rPr lang="en-US" sz="2900" i="1" dirty="0" smtClean="0">
                <a:latin typeface="Arabic Typesetting" pitchFamily="66" charset="-78"/>
                <a:cs typeface="Arabic Typesetting" pitchFamily="66" charset="-78"/>
              </a:rPr>
              <a:t>. </a:t>
            </a:r>
            <a:endParaRPr lang="en-IN" sz="2900" dirty="0" smtClean="0">
              <a:latin typeface="Arabic Typesetting" pitchFamily="66" charset="-78"/>
              <a:cs typeface="Arabic Typesetting" pitchFamily="66" charset="-78"/>
            </a:endParaRP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98230"/>
            <a:ext cx="7772400" cy="1490610"/>
          </a:xfrm>
        </p:spPr>
        <p:txBody>
          <a:bodyPr/>
          <a:lstStyle/>
          <a:p>
            <a:r>
              <a:rPr lang="en-US" sz="3200" i="1" u="sng" dirty="0" smtClean="0">
                <a:latin typeface="Arabic Typesetting" pitchFamily="66" charset="-78"/>
                <a:cs typeface="Arabic Typesetting" pitchFamily="66" charset="-78"/>
              </a:rPr>
              <a:t>Corporate social initiatives</a:t>
            </a:r>
            <a:r>
              <a:rPr lang="en-IN" dirty="0" smtClean="0"/>
              <a:t/>
            </a:r>
            <a:br>
              <a:rPr lang="en-IN" dirty="0" smtClean="0"/>
            </a:br>
            <a:endParaRPr lang="en-IN" dirty="0"/>
          </a:p>
        </p:txBody>
      </p:sp>
      <p:sp>
        <p:nvSpPr>
          <p:cNvPr id="3" name="Text Placeholder 2"/>
          <p:cNvSpPr>
            <a:spLocks noGrp="1"/>
          </p:cNvSpPr>
          <p:nvPr>
            <p:ph type="body" idx="1"/>
          </p:nvPr>
        </p:nvSpPr>
        <p:spPr>
          <a:xfrm>
            <a:off x="285720" y="3717032"/>
            <a:ext cx="8858280" cy="2926678"/>
          </a:xfrm>
        </p:spPr>
        <p:txBody>
          <a:bodyPr>
            <a:noAutofit/>
          </a:bodyPr>
          <a:lstStyle/>
          <a:p>
            <a:pPr marL="742950" lvl="0" indent="-742950" algn="l"/>
            <a:r>
              <a:rPr lang="en-US" i="1" dirty="0" smtClean="0">
                <a:solidFill>
                  <a:srgbClr val="FF0000"/>
                </a:solidFill>
                <a:latin typeface="Arabic Typesetting" pitchFamily="66" charset="-78"/>
                <a:cs typeface="Arabic Typesetting" pitchFamily="66" charset="-78"/>
              </a:rPr>
              <a:t>1.Corporate philanthropy: Company donations to charity</a:t>
            </a:r>
            <a:endParaRPr lang="en-IN" dirty="0" smtClean="0">
              <a:solidFill>
                <a:srgbClr val="FF0000"/>
              </a:solidFill>
              <a:latin typeface="Arabic Typesetting" pitchFamily="66" charset="-78"/>
              <a:cs typeface="Arabic Typesetting" pitchFamily="66" charset="-78"/>
            </a:endParaRPr>
          </a:p>
          <a:p>
            <a:pPr marL="742950" lvl="0" indent="-742950" algn="l"/>
            <a:r>
              <a:rPr lang="en-US" i="1" dirty="0" smtClean="0">
                <a:solidFill>
                  <a:srgbClr val="FF0000"/>
                </a:solidFill>
                <a:latin typeface="Arabic Typesetting" pitchFamily="66" charset="-78"/>
                <a:cs typeface="Arabic Typesetting" pitchFamily="66" charset="-78"/>
              </a:rPr>
              <a:t>2.Community volunteering: Company-organized volunteer activities</a:t>
            </a:r>
            <a:endParaRPr lang="en-IN" dirty="0" smtClean="0">
              <a:solidFill>
                <a:srgbClr val="FF0000"/>
              </a:solidFill>
              <a:latin typeface="Arabic Typesetting" pitchFamily="66" charset="-78"/>
              <a:cs typeface="Arabic Typesetting" pitchFamily="66" charset="-78"/>
            </a:endParaRPr>
          </a:p>
          <a:p>
            <a:pPr marL="742950" lvl="0" indent="-742950" algn="l"/>
            <a:r>
              <a:rPr lang="en-US" i="1" dirty="0" smtClean="0">
                <a:solidFill>
                  <a:srgbClr val="FF0000"/>
                </a:solidFill>
                <a:latin typeface="Arabic Typesetting" pitchFamily="66" charset="-78"/>
                <a:cs typeface="Arabic Typesetting" pitchFamily="66" charset="-78"/>
              </a:rPr>
              <a:t>3.Socially-responsible business practices: Ethically produced products</a:t>
            </a:r>
            <a:endParaRPr lang="en-IN" dirty="0" smtClean="0">
              <a:solidFill>
                <a:srgbClr val="FF0000"/>
              </a:solidFill>
              <a:latin typeface="Arabic Typesetting" pitchFamily="66" charset="-78"/>
              <a:cs typeface="Arabic Typesetting" pitchFamily="66" charset="-78"/>
            </a:endParaRPr>
          </a:p>
          <a:p>
            <a:pPr marL="742950" lvl="0" indent="-742950" algn="l"/>
            <a:r>
              <a:rPr lang="en-US" i="1" dirty="0" smtClean="0">
                <a:solidFill>
                  <a:srgbClr val="FF0000"/>
                </a:solidFill>
                <a:latin typeface="Arabic Typesetting" pitchFamily="66" charset="-78"/>
                <a:cs typeface="Arabic Typesetting" pitchFamily="66" charset="-78"/>
              </a:rPr>
              <a:t>4.Cause promotions: Company-funded advocacy campaigns</a:t>
            </a:r>
            <a:endParaRPr lang="en-IN" dirty="0" smtClean="0">
              <a:solidFill>
                <a:srgbClr val="FF0000"/>
              </a:solidFill>
              <a:latin typeface="Arabic Typesetting" pitchFamily="66" charset="-78"/>
              <a:cs typeface="Arabic Typesetting" pitchFamily="66" charset="-78"/>
            </a:endParaRPr>
          </a:p>
          <a:p>
            <a:pPr marL="742950" lvl="0" indent="-742950" algn="l"/>
            <a:r>
              <a:rPr lang="en-US" i="1" dirty="0" smtClean="0">
                <a:solidFill>
                  <a:srgbClr val="FF0000"/>
                </a:solidFill>
                <a:latin typeface="Arabic Typesetting" pitchFamily="66" charset="-78"/>
                <a:cs typeface="Arabic Typesetting" pitchFamily="66" charset="-78"/>
              </a:rPr>
              <a:t>5.Cause-related marketing: Donations to charity based on product sales</a:t>
            </a:r>
            <a:endParaRPr lang="en-IN" dirty="0" smtClean="0">
              <a:solidFill>
                <a:srgbClr val="FF0000"/>
              </a:solidFill>
              <a:latin typeface="Arabic Typesetting" pitchFamily="66" charset="-78"/>
              <a:cs typeface="Arabic Typesetting" pitchFamily="66" charset="-78"/>
            </a:endParaRPr>
          </a:p>
          <a:p>
            <a:pPr marL="742950" lvl="0" indent="-742950" algn="l"/>
            <a:r>
              <a:rPr lang="en-US" i="1" dirty="0" smtClean="0">
                <a:solidFill>
                  <a:srgbClr val="FF0000"/>
                </a:solidFill>
                <a:latin typeface="Arabic Typesetting" pitchFamily="66" charset="-78"/>
                <a:cs typeface="Arabic Typesetting" pitchFamily="66" charset="-78"/>
              </a:rPr>
              <a:t>6.Corporate social marketing: Company-funded behavior-change campaigns</a:t>
            </a:r>
            <a:endParaRPr lang="en-IN" dirty="0" smtClean="0">
              <a:solidFill>
                <a:srgbClr val="FF0000"/>
              </a:solidFill>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98230"/>
            <a:ext cx="7772400" cy="1634626"/>
          </a:xfrm>
        </p:spPr>
        <p:txBody>
          <a:bodyPr>
            <a:normAutofit/>
          </a:bodyPr>
          <a:lstStyle/>
          <a:p>
            <a:pPr algn="l"/>
            <a:r>
              <a:rPr lang="en-US" sz="3200" i="1" u="sng" dirty="0" smtClean="0">
                <a:latin typeface="Arabic Typesetting" pitchFamily="66" charset="-78"/>
                <a:cs typeface="Arabic Typesetting" pitchFamily="66" charset="-78"/>
              </a:rPr>
              <a:t>Common CSR actions-</a:t>
            </a:r>
            <a:r>
              <a:rPr lang="en-US" sz="3200" i="1" dirty="0" smtClean="0">
                <a:latin typeface="Arabic Typesetting" pitchFamily="66" charset="-78"/>
                <a:cs typeface="Arabic Typesetting" pitchFamily="66" charset="-78"/>
              </a:rPr>
              <a:t>Environmental sustainability</a:t>
            </a:r>
            <a:r>
              <a:rPr lang="en-IN" sz="3200" dirty="0" smtClean="0">
                <a:latin typeface="Arabic Typesetting" pitchFamily="66" charset="-78"/>
                <a:cs typeface="Arabic Typesetting" pitchFamily="66" charset="-78"/>
              </a:rPr>
              <a:t/>
            </a:r>
            <a:br>
              <a:rPr lang="en-IN" sz="3200" dirty="0" smtClean="0">
                <a:latin typeface="Arabic Typesetting" pitchFamily="66" charset="-78"/>
                <a:cs typeface="Arabic Typesetting" pitchFamily="66" charset="-78"/>
              </a:rPr>
            </a:br>
            <a:endParaRPr lang="en-IN" sz="3200" dirty="0">
              <a:latin typeface="Arabic Typesetting" pitchFamily="66" charset="-78"/>
              <a:cs typeface="Arabic Typesetting" pitchFamily="66" charset="-78"/>
            </a:endParaRPr>
          </a:p>
        </p:txBody>
      </p:sp>
      <p:sp>
        <p:nvSpPr>
          <p:cNvPr id="3" name="Text Placeholder 2"/>
          <p:cNvSpPr>
            <a:spLocks noGrp="1"/>
          </p:cNvSpPr>
          <p:nvPr>
            <p:ph type="body" idx="1"/>
          </p:nvPr>
        </p:nvSpPr>
        <p:spPr>
          <a:xfrm>
            <a:off x="357158" y="3286124"/>
            <a:ext cx="8429684" cy="3141683"/>
          </a:xfrm>
        </p:spPr>
        <p:txBody>
          <a:bodyPr>
            <a:noAutofit/>
          </a:bodyPr>
          <a:lstStyle/>
          <a:p>
            <a:pPr lvl="2" algn="just"/>
            <a:r>
              <a:rPr lang="en-US" sz="2000" i="1" dirty="0" smtClean="0">
                <a:solidFill>
                  <a:srgbClr val="FF0000"/>
                </a:solidFill>
                <a:latin typeface="Arabic Typesetting" pitchFamily="66" charset="-78"/>
                <a:cs typeface="Arabic Typesetting" pitchFamily="66" charset="-78"/>
              </a:rPr>
              <a:t>Recycling, Waste management, Water management</a:t>
            </a:r>
            <a:endParaRPr lang="en-IN" sz="2000" dirty="0" smtClean="0">
              <a:solidFill>
                <a:srgbClr val="FF0000"/>
              </a:solidFill>
              <a:latin typeface="Arabic Typesetting" pitchFamily="66" charset="-78"/>
              <a:cs typeface="Arabic Typesetting" pitchFamily="66" charset="-78"/>
            </a:endParaRPr>
          </a:p>
          <a:p>
            <a:pPr lvl="2" algn="just"/>
            <a:r>
              <a:rPr lang="en-US" sz="2000" i="1" dirty="0" smtClean="0">
                <a:solidFill>
                  <a:srgbClr val="FF0000"/>
                </a:solidFill>
                <a:latin typeface="Arabic Typesetting" pitchFamily="66" charset="-78"/>
                <a:cs typeface="Arabic Typesetting" pitchFamily="66" charset="-78"/>
              </a:rPr>
              <a:t>Renewable energy , Reusable materials, ‘Greener' supply chains, Reducing paper use , Adopting Leadership in Energy and Environmental Design (LEED) building standards</a:t>
            </a:r>
            <a:endParaRPr lang="en-IN" sz="2000" dirty="0" smtClean="0">
              <a:solidFill>
                <a:srgbClr val="FF0000"/>
              </a:solidFill>
              <a:latin typeface="Arabic Typesetting" pitchFamily="66" charset="-78"/>
              <a:cs typeface="Arabic Typesetting" pitchFamily="66" charset="-78"/>
            </a:endParaRPr>
          </a:p>
          <a:p>
            <a:endParaRPr lang="en-IN" sz="3200" dirty="0">
              <a:latin typeface="Arabic Typesetting" pitchFamily="66" charset="-78"/>
              <a:cs typeface="Arabic Typesetting" pitchFamily="66"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i="1" dirty="0" smtClean="0">
                <a:latin typeface="Arabic Typesetting" pitchFamily="66" charset="-78"/>
                <a:cs typeface="Arabic Typesetting" pitchFamily="66" charset="-78"/>
              </a:rPr>
              <a:t>Managerial Ethics and Corporate Social Responsibility</a:t>
            </a:r>
            <a:endParaRPr lang="en-GB" sz="5400" i="1" dirty="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98230"/>
            <a:ext cx="7772400" cy="1562618"/>
          </a:xfrm>
        </p:spPr>
        <p:txBody>
          <a:bodyPr>
            <a:normAutofit/>
          </a:bodyPr>
          <a:lstStyle/>
          <a:p>
            <a:pPr algn="l"/>
            <a:r>
              <a:rPr lang="en-US" sz="3200" i="1" u="sng" dirty="0" smtClean="0">
                <a:latin typeface="Arabic Typesetting" pitchFamily="66" charset="-78"/>
                <a:cs typeface="Arabic Typesetting" pitchFamily="66" charset="-78"/>
              </a:rPr>
              <a:t>Common CSR actions -</a:t>
            </a:r>
            <a:r>
              <a:rPr lang="en-US" sz="3200" i="1" dirty="0" smtClean="0"/>
              <a:t> </a:t>
            </a:r>
            <a:r>
              <a:rPr lang="en-US" sz="3200" i="1" dirty="0" smtClean="0">
                <a:latin typeface="Arabic Typesetting" pitchFamily="66" charset="-78"/>
                <a:cs typeface="Arabic Typesetting" pitchFamily="66" charset="-78"/>
              </a:rPr>
              <a:t>Community involvement</a:t>
            </a:r>
            <a:endParaRPr lang="en-IN" sz="3200" dirty="0">
              <a:latin typeface="Arabic Typesetting" pitchFamily="66" charset="-78"/>
              <a:cs typeface="Arabic Typesetting" pitchFamily="66" charset="-78"/>
            </a:endParaRPr>
          </a:p>
        </p:txBody>
      </p:sp>
      <p:sp>
        <p:nvSpPr>
          <p:cNvPr id="3" name="Text Placeholder 2"/>
          <p:cNvSpPr>
            <a:spLocks noGrp="1"/>
          </p:cNvSpPr>
          <p:nvPr>
            <p:ph type="body" idx="1"/>
          </p:nvPr>
        </p:nvSpPr>
        <p:spPr>
          <a:xfrm>
            <a:off x="428596" y="3287712"/>
            <a:ext cx="8066117" cy="3141683"/>
          </a:xfrm>
        </p:spPr>
        <p:txBody>
          <a:bodyPr>
            <a:noAutofit/>
          </a:bodyPr>
          <a:lstStyle/>
          <a:p>
            <a:pPr lvl="0" algn="l"/>
            <a:r>
              <a:rPr lang="en-US" sz="2400" i="1" dirty="0" smtClean="0">
                <a:solidFill>
                  <a:srgbClr val="FF0000"/>
                </a:solidFill>
                <a:latin typeface="Arabic Typesetting" pitchFamily="66" charset="-78"/>
                <a:cs typeface="Arabic Typesetting" pitchFamily="66" charset="-78"/>
              </a:rPr>
              <a:t>Raising money for local charities</a:t>
            </a:r>
            <a:endParaRPr lang="en-IN" sz="2400" dirty="0" smtClean="0">
              <a:solidFill>
                <a:srgbClr val="FF0000"/>
              </a:solidFill>
              <a:latin typeface="Arabic Typesetting" pitchFamily="66" charset="-78"/>
              <a:cs typeface="Arabic Typesetting" pitchFamily="66" charset="-78"/>
            </a:endParaRPr>
          </a:p>
          <a:p>
            <a:pPr lvl="0" algn="l"/>
            <a:r>
              <a:rPr lang="en-US" sz="2400" i="1" dirty="0" smtClean="0">
                <a:solidFill>
                  <a:srgbClr val="FF0000"/>
                </a:solidFill>
                <a:latin typeface="Arabic Typesetting" pitchFamily="66" charset="-78"/>
                <a:cs typeface="Arabic Typesetting" pitchFamily="66" charset="-78"/>
              </a:rPr>
              <a:t>Providing volunteers</a:t>
            </a:r>
            <a:endParaRPr lang="en-IN" sz="2400" dirty="0" smtClean="0">
              <a:solidFill>
                <a:srgbClr val="FF0000"/>
              </a:solidFill>
              <a:latin typeface="Arabic Typesetting" pitchFamily="66" charset="-78"/>
              <a:cs typeface="Arabic Typesetting" pitchFamily="66" charset="-78"/>
            </a:endParaRPr>
          </a:p>
          <a:p>
            <a:pPr lvl="0" algn="l"/>
            <a:r>
              <a:rPr lang="en-US" sz="2400" i="1" dirty="0" smtClean="0">
                <a:solidFill>
                  <a:srgbClr val="FF0000"/>
                </a:solidFill>
                <a:latin typeface="Arabic Typesetting" pitchFamily="66" charset="-78"/>
                <a:cs typeface="Arabic Typesetting" pitchFamily="66" charset="-78"/>
              </a:rPr>
              <a:t>Sponsoring local events</a:t>
            </a:r>
            <a:endParaRPr lang="en-IN" sz="2400" dirty="0" smtClean="0">
              <a:solidFill>
                <a:srgbClr val="FF0000"/>
              </a:solidFill>
              <a:latin typeface="Arabic Typesetting" pitchFamily="66" charset="-78"/>
              <a:cs typeface="Arabic Typesetting" pitchFamily="66" charset="-78"/>
            </a:endParaRPr>
          </a:p>
          <a:p>
            <a:pPr lvl="0" algn="l"/>
            <a:r>
              <a:rPr lang="en-US" sz="2400" i="1" dirty="0" smtClean="0">
                <a:solidFill>
                  <a:srgbClr val="FF0000"/>
                </a:solidFill>
                <a:latin typeface="Arabic Typesetting" pitchFamily="66" charset="-78"/>
                <a:cs typeface="Arabic Typesetting" pitchFamily="66" charset="-78"/>
              </a:rPr>
              <a:t>Employing local workers</a:t>
            </a:r>
            <a:endParaRPr lang="en-IN" sz="2400" dirty="0" smtClean="0">
              <a:solidFill>
                <a:srgbClr val="FF0000"/>
              </a:solidFill>
              <a:latin typeface="Arabic Typesetting" pitchFamily="66" charset="-78"/>
              <a:cs typeface="Arabic Typesetting" pitchFamily="66" charset="-78"/>
            </a:endParaRPr>
          </a:p>
          <a:p>
            <a:pPr lvl="0" algn="l"/>
            <a:r>
              <a:rPr lang="en-US" sz="2400" i="1" dirty="0" smtClean="0">
                <a:solidFill>
                  <a:srgbClr val="FF0000"/>
                </a:solidFill>
                <a:latin typeface="Arabic Typesetting" pitchFamily="66" charset="-78"/>
                <a:cs typeface="Arabic Typesetting" pitchFamily="66" charset="-78"/>
              </a:rPr>
              <a:t>Supporting local economic growth</a:t>
            </a:r>
            <a:endParaRPr lang="en-IN" sz="2400" dirty="0" smtClean="0">
              <a:solidFill>
                <a:srgbClr val="FF0000"/>
              </a:solidFill>
              <a:latin typeface="Arabic Typesetting" pitchFamily="66" charset="-78"/>
              <a:cs typeface="Arabic Typesetting" pitchFamily="66" charset="-78"/>
            </a:endParaRPr>
          </a:p>
          <a:p>
            <a:pPr lvl="0" algn="l"/>
            <a:r>
              <a:rPr lang="en-US" sz="2400" i="1" dirty="0" smtClean="0">
                <a:solidFill>
                  <a:srgbClr val="FF0000"/>
                </a:solidFill>
                <a:latin typeface="Arabic Typesetting" pitchFamily="66" charset="-78"/>
                <a:cs typeface="Arabic Typesetting" pitchFamily="66" charset="-78"/>
              </a:rPr>
              <a:t>Engaging in fair trade practices</a:t>
            </a:r>
            <a:endParaRPr lang="en-IN" sz="2400" dirty="0" smtClean="0">
              <a:solidFill>
                <a:srgbClr val="FF0000"/>
              </a:solidFill>
              <a:latin typeface="Arabic Typesetting" pitchFamily="66" charset="-78"/>
              <a:cs typeface="Arabic Typesetting" pitchFamily="66" charset="-78"/>
            </a:endParaRPr>
          </a:p>
          <a:p>
            <a:pPr algn="l"/>
            <a:endParaRPr lang="en-IN" sz="3200" dirty="0">
              <a:solidFill>
                <a:srgbClr val="FF0000"/>
              </a:solidFill>
              <a:latin typeface="Arabic Typesetting" pitchFamily="66" charset="-78"/>
              <a:cs typeface="Arabic Typesetting" pitchFamily="66" charset="-7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98230"/>
            <a:ext cx="7772400" cy="1850650"/>
          </a:xfrm>
        </p:spPr>
        <p:txBody>
          <a:bodyPr>
            <a:normAutofit/>
          </a:bodyPr>
          <a:lstStyle/>
          <a:p>
            <a:pPr algn="l"/>
            <a:r>
              <a:rPr lang="en-US" sz="3200" i="1" u="sng" dirty="0" smtClean="0">
                <a:latin typeface="Arabic Typesetting" pitchFamily="66" charset="-78"/>
                <a:cs typeface="Arabic Typesetting" pitchFamily="66" charset="-78"/>
              </a:rPr>
              <a:t>Common CSR actions </a:t>
            </a:r>
            <a:r>
              <a:rPr lang="en-US" sz="3200" i="1" dirty="0" smtClean="0">
                <a:latin typeface="Arabic Typesetting" pitchFamily="66" charset="-78"/>
                <a:cs typeface="Arabic Typesetting" pitchFamily="66" charset="-78"/>
              </a:rPr>
              <a:t>Ethical marketing</a:t>
            </a:r>
            <a:endParaRPr lang="en-IN" sz="3200" dirty="0">
              <a:latin typeface="Arabic Typesetting" pitchFamily="66" charset="-78"/>
              <a:cs typeface="Arabic Typesetting" pitchFamily="66" charset="-78"/>
            </a:endParaRPr>
          </a:p>
        </p:txBody>
      </p:sp>
      <p:sp>
        <p:nvSpPr>
          <p:cNvPr id="3" name="Text Placeholder 2"/>
          <p:cNvSpPr>
            <a:spLocks noGrp="1"/>
          </p:cNvSpPr>
          <p:nvPr>
            <p:ph type="body" idx="1"/>
          </p:nvPr>
        </p:nvSpPr>
        <p:spPr>
          <a:xfrm>
            <a:off x="428596" y="3287712"/>
            <a:ext cx="8501122" cy="2998807"/>
          </a:xfrm>
        </p:spPr>
        <p:txBody>
          <a:bodyPr>
            <a:normAutofit/>
          </a:bodyPr>
          <a:lstStyle/>
          <a:p>
            <a:pPr algn="l"/>
            <a:endParaRPr lang="en-US" sz="2400" i="1" dirty="0" smtClean="0">
              <a:solidFill>
                <a:srgbClr val="FF0000"/>
              </a:solidFill>
              <a:latin typeface="Arabic Typesetting" pitchFamily="66" charset="-78"/>
              <a:cs typeface="Arabic Typesetting"/>
            </a:endParaRPr>
          </a:p>
          <a:p>
            <a:pPr algn="l"/>
            <a:r>
              <a:rPr lang="en-US" sz="2400" i="1" dirty="0" smtClean="0">
                <a:solidFill>
                  <a:srgbClr val="FF0000"/>
                </a:solidFill>
                <a:latin typeface="Arabic Typesetting" pitchFamily="66" charset="-78"/>
                <a:cs typeface="Arabic Typesetting"/>
              </a:rPr>
              <a:t>Companies that ethically market to consumers are placing a higher value on their customers and respecting them. They do not try to manipulate or falsely advertise to potential consumers. This is important for companies that want to be viewed as ethical</a:t>
            </a:r>
            <a:r>
              <a:rPr lang="en-US" sz="2400" i="1" dirty="0" smtClean="0">
                <a:cs typeface="Arabic Typesetting"/>
              </a:rPr>
              <a:t>.</a:t>
            </a:r>
            <a:endParaRPr lang="en-IN" sz="2400" dirty="0">
              <a:cs typeface="Arabic Typesett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What is Managerial </a:t>
            </a:r>
            <a:r>
              <a:rPr lang="en-GB" sz="4400" i="1" dirty="0">
                <a:latin typeface="Arabic Typesetting" pitchFamily="66" charset="-78"/>
                <a:cs typeface="Arabic Typesetting" pitchFamily="66" charset="-78"/>
              </a:rPr>
              <a:t>E</a:t>
            </a:r>
            <a:r>
              <a:rPr lang="en-GB" sz="4400" i="1" dirty="0" smtClean="0">
                <a:latin typeface="Arabic Typesetting" pitchFamily="66" charset="-78"/>
                <a:cs typeface="Arabic Typesetting" pitchFamily="66" charset="-78"/>
              </a:rPr>
              <a:t>thics?</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a:xfrm>
            <a:off x="722313" y="3287712"/>
            <a:ext cx="7772400" cy="3036887"/>
          </a:xfrm>
        </p:spPr>
        <p:txBody>
          <a:bodyPr>
            <a:normAutofit/>
          </a:bodyPr>
          <a:lstStyle/>
          <a:p>
            <a:pPr algn="just">
              <a:lnSpc>
                <a:spcPts val="3000"/>
              </a:lnSpc>
              <a:buFont typeface="Arial" pitchFamily="34" charset="0"/>
              <a:buChar char="•"/>
            </a:pPr>
            <a:r>
              <a:rPr lang="en-GB" sz="2800" i="1" dirty="0" smtClean="0">
                <a:solidFill>
                  <a:srgbClr val="C00000"/>
                </a:solidFill>
                <a:latin typeface="Arabic Typesetting" pitchFamily="66" charset="-78"/>
                <a:cs typeface="Arabic Typesetting" pitchFamily="66" charset="-78"/>
              </a:rPr>
              <a:t>Ethics is a </a:t>
            </a:r>
            <a:r>
              <a:rPr lang="en-GB" sz="2800" b="1" i="1" u="sng" dirty="0" smtClean="0">
                <a:solidFill>
                  <a:srgbClr val="C00000"/>
                </a:solidFill>
                <a:latin typeface="Arabic Typesetting" pitchFamily="66" charset="-78"/>
                <a:cs typeface="Arabic Typesetting" pitchFamily="66" charset="-78"/>
              </a:rPr>
              <a:t>code of moral principles </a:t>
            </a:r>
            <a:r>
              <a:rPr lang="en-GB" sz="2800" i="1" dirty="0" smtClean="0">
                <a:solidFill>
                  <a:srgbClr val="C00000"/>
                </a:solidFill>
                <a:latin typeface="Arabic Typesetting" pitchFamily="66" charset="-78"/>
                <a:cs typeface="Arabic Typesetting" pitchFamily="66" charset="-78"/>
              </a:rPr>
              <a:t>and values that govern the </a:t>
            </a:r>
            <a:r>
              <a:rPr lang="en-GB" sz="2800" i="1" u="sng" dirty="0" smtClean="0">
                <a:solidFill>
                  <a:srgbClr val="C00000"/>
                </a:solidFill>
                <a:latin typeface="Arabic Typesetting" pitchFamily="66" charset="-78"/>
                <a:cs typeface="Arabic Typesetting" pitchFamily="66" charset="-78"/>
              </a:rPr>
              <a:t>behaviour of a person or group with respect to what is </a:t>
            </a:r>
            <a:r>
              <a:rPr lang="en-GB" sz="2800" b="1" i="1" u="sng" dirty="0" smtClean="0">
                <a:solidFill>
                  <a:srgbClr val="C00000"/>
                </a:solidFill>
                <a:latin typeface="Arabic Typesetting" pitchFamily="66" charset="-78"/>
                <a:cs typeface="Arabic Typesetting" pitchFamily="66" charset="-78"/>
              </a:rPr>
              <a:t>right or wrong. </a:t>
            </a:r>
          </a:p>
          <a:p>
            <a:pPr algn="just">
              <a:lnSpc>
                <a:spcPts val="3000"/>
              </a:lnSpc>
              <a:buFont typeface="Arial" pitchFamily="34" charset="0"/>
              <a:buChar char="•"/>
            </a:pPr>
            <a:r>
              <a:rPr lang="en-GB" sz="2800" i="1" dirty="0" smtClean="0">
                <a:solidFill>
                  <a:srgbClr val="C00000"/>
                </a:solidFill>
                <a:latin typeface="Arabic Typesetting" pitchFamily="66" charset="-78"/>
                <a:cs typeface="Arabic Typesetting" pitchFamily="66" charset="-78"/>
              </a:rPr>
              <a:t>Ethics sets standards as to what is good or bad in conduct or decision-making.</a:t>
            </a:r>
          </a:p>
          <a:p>
            <a:pPr algn="just">
              <a:lnSpc>
                <a:spcPts val="3000"/>
              </a:lnSpc>
              <a:buFont typeface="Arial" pitchFamily="34" charset="0"/>
              <a:buChar char="•"/>
            </a:pPr>
            <a:r>
              <a:rPr lang="en-GB" sz="2800" i="1" dirty="0" smtClean="0">
                <a:solidFill>
                  <a:srgbClr val="C00000"/>
                </a:solidFill>
                <a:latin typeface="Arabic Typesetting" pitchFamily="66" charset="-78"/>
                <a:cs typeface="Arabic Typesetting" pitchFamily="66" charset="-78"/>
              </a:rPr>
              <a:t>Ethical issues occur when the action of a person </a:t>
            </a:r>
            <a:r>
              <a:rPr lang="en-GB" i="1" dirty="0" smtClean="0">
                <a:solidFill>
                  <a:srgbClr val="C00000"/>
                </a:solidFill>
              </a:rPr>
              <a:t>may harm or benefit others.</a:t>
            </a:r>
            <a:endParaRPr lang="en-GB" i="1"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Views of ethics</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p:txBody>
          <a:bodyPr>
            <a:noAutofit/>
          </a:bodyPr>
          <a:lstStyle/>
          <a:p>
            <a:pPr marL="514350" indent="-514350" algn="l">
              <a:buFont typeface="+mj-lt"/>
              <a:buAutoNum type="arabicPeriod"/>
            </a:pPr>
            <a:r>
              <a:rPr lang="en-GB" sz="3600" i="1" dirty="0" smtClean="0">
                <a:solidFill>
                  <a:srgbClr val="C00000"/>
                </a:solidFill>
                <a:latin typeface="Arabic Typesetting" pitchFamily="66" charset="-78"/>
                <a:cs typeface="Arabic Typesetting" pitchFamily="66" charset="-78"/>
              </a:rPr>
              <a:t>Utilitarian approach</a:t>
            </a:r>
          </a:p>
          <a:p>
            <a:pPr marL="514350" indent="-514350" algn="l">
              <a:buFont typeface="+mj-lt"/>
              <a:buAutoNum type="arabicPeriod"/>
            </a:pPr>
            <a:r>
              <a:rPr lang="en-GB" sz="3600" i="1" dirty="0" smtClean="0">
                <a:solidFill>
                  <a:srgbClr val="C00000"/>
                </a:solidFill>
                <a:latin typeface="Arabic Typesetting" pitchFamily="66" charset="-78"/>
                <a:cs typeface="Arabic Typesetting" pitchFamily="66" charset="-78"/>
              </a:rPr>
              <a:t>Individualism </a:t>
            </a:r>
          </a:p>
          <a:p>
            <a:pPr marL="514350" indent="-514350" algn="l">
              <a:buFont typeface="+mj-lt"/>
              <a:buAutoNum type="arabicPeriod"/>
            </a:pPr>
            <a:r>
              <a:rPr lang="en-GB" sz="3600" i="1" dirty="0" smtClean="0">
                <a:solidFill>
                  <a:srgbClr val="C00000"/>
                </a:solidFill>
                <a:latin typeface="Arabic Typesetting" pitchFamily="66" charset="-78"/>
                <a:cs typeface="Arabic Typesetting" pitchFamily="66" charset="-78"/>
              </a:rPr>
              <a:t>Moral rights view approach</a:t>
            </a:r>
          </a:p>
          <a:p>
            <a:pPr marL="514350" indent="-514350" algn="l">
              <a:buFont typeface="+mj-lt"/>
              <a:buAutoNum type="arabicPeriod"/>
            </a:pPr>
            <a:r>
              <a:rPr lang="en-GB" sz="3600" i="1" dirty="0" smtClean="0">
                <a:solidFill>
                  <a:srgbClr val="C00000"/>
                </a:solidFill>
                <a:latin typeface="Arabic Typesetting" pitchFamily="66" charset="-78"/>
                <a:cs typeface="Arabic Typesetting" pitchFamily="66" charset="-78"/>
              </a:rPr>
              <a:t>Justice approach </a:t>
            </a:r>
            <a:endParaRPr lang="en-GB" sz="36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Utilitarian approach</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p:txBody>
          <a:bodyPr>
            <a:noAutofit/>
          </a:bodyPr>
          <a:lstStyle/>
          <a:p>
            <a:pPr algn="l">
              <a:lnSpc>
                <a:spcPts val="3000"/>
              </a:lnSpc>
            </a:pPr>
            <a:r>
              <a:rPr lang="en-GB" sz="3200" i="1" dirty="0" smtClean="0">
                <a:solidFill>
                  <a:srgbClr val="C00000"/>
                </a:solidFill>
                <a:latin typeface="Arabic Typesetting" pitchFamily="66" charset="-78"/>
                <a:cs typeface="Arabic Typesetting" pitchFamily="66" charset="-78"/>
              </a:rPr>
              <a:t>	Utilitarian approach – The ethical concept that moral behaviours produce the greatest good for the greatest number. This approach views decision-making as selecting alternatives that optimizes the satisfaction for the greatest number of people.</a:t>
            </a:r>
            <a:endParaRPr lang="en-GB" sz="32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Individual approach</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p:txBody>
          <a:bodyPr>
            <a:normAutofit fontScale="85000" lnSpcReduction="20000"/>
          </a:bodyPr>
          <a:lstStyle/>
          <a:p>
            <a:pPr algn="l"/>
            <a:r>
              <a:rPr lang="en-GB" i="1" dirty="0" smtClean="0">
                <a:solidFill>
                  <a:srgbClr val="C00000"/>
                </a:solidFill>
              </a:rPr>
              <a:t>	</a:t>
            </a:r>
            <a:r>
              <a:rPr lang="en-GB" sz="3200" i="1" dirty="0" smtClean="0">
                <a:solidFill>
                  <a:srgbClr val="C00000"/>
                </a:solidFill>
                <a:latin typeface="Arabic Typesetting" pitchFamily="66" charset="-78"/>
                <a:cs typeface="Arabic Typesetting" pitchFamily="66" charset="-78"/>
              </a:rPr>
              <a:t>This view contends that acts are moral and ethical when </a:t>
            </a:r>
          </a:p>
          <a:p>
            <a:pPr algn="l"/>
            <a:r>
              <a:rPr lang="en-GB" sz="3200" i="1" dirty="0" smtClean="0">
                <a:solidFill>
                  <a:srgbClr val="C00000"/>
                </a:solidFill>
                <a:latin typeface="Arabic Typesetting" pitchFamily="66" charset="-78"/>
                <a:cs typeface="Arabic Typesetting" pitchFamily="66" charset="-78"/>
              </a:rPr>
              <a:t>they promote the individual’s long-term interest, which leads to the greatest good.</a:t>
            </a:r>
            <a:endParaRPr lang="en-GB" sz="32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Moral-rights approach</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p:txBody>
          <a:bodyPr>
            <a:noAutofit/>
          </a:bodyPr>
          <a:lstStyle/>
          <a:p>
            <a:pPr algn="l">
              <a:lnSpc>
                <a:spcPts val="3000"/>
              </a:lnSpc>
            </a:pPr>
            <a:r>
              <a:rPr lang="en-GB" sz="3200" i="1" dirty="0" smtClean="0">
                <a:solidFill>
                  <a:srgbClr val="C00000"/>
                </a:solidFill>
                <a:latin typeface="Arabic Typesetting" pitchFamily="66" charset="-78"/>
                <a:cs typeface="Arabic Typesetting" pitchFamily="66" charset="-78"/>
              </a:rPr>
              <a:t>	The ethical concept or rights view is concerned with respecting and protecting individual liberties, and privileges, including the right to privacy, freedom of conscience (</a:t>
            </a:r>
            <a:r>
              <a:rPr lang="en-GB" i="1" dirty="0" smtClean="0">
                <a:solidFill>
                  <a:srgbClr val="C00000"/>
                </a:solidFill>
                <a:latin typeface="Arabic Typesetting" pitchFamily="66" charset="-78"/>
                <a:cs typeface="Arabic Typesetting" pitchFamily="66" charset="-78"/>
              </a:rPr>
              <a:t>sense of right and wrong</a:t>
            </a:r>
            <a:r>
              <a:rPr lang="en-GB" sz="3200" i="1" dirty="0" smtClean="0">
                <a:solidFill>
                  <a:srgbClr val="C00000"/>
                </a:solidFill>
                <a:latin typeface="Arabic Typesetting" pitchFamily="66" charset="-78"/>
                <a:cs typeface="Arabic Typesetting" pitchFamily="66" charset="-78"/>
              </a:rPr>
              <a:t>), free speech, and due process.</a:t>
            </a:r>
            <a:endParaRPr lang="en-GB" sz="3200" i="1"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i="1" dirty="0" smtClean="0">
                <a:latin typeface="Arabic Typesetting" pitchFamily="66" charset="-78"/>
                <a:cs typeface="Arabic Typesetting" pitchFamily="66" charset="-78"/>
              </a:rPr>
              <a:t>Justice approach</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p:txBody>
          <a:bodyPr>
            <a:normAutofit/>
          </a:bodyPr>
          <a:lstStyle/>
          <a:p>
            <a:pPr algn="l">
              <a:lnSpc>
                <a:spcPts val="3000"/>
              </a:lnSpc>
            </a:pPr>
            <a:r>
              <a:rPr lang="en-GB" sz="3200" i="1" dirty="0" smtClean="0">
                <a:solidFill>
                  <a:srgbClr val="C00000"/>
                </a:solidFill>
                <a:latin typeface="Arabic Typesetting" pitchFamily="66" charset="-78"/>
                <a:cs typeface="Arabic Typesetting" pitchFamily="66" charset="-78"/>
              </a:rPr>
              <a:t>The ethical concept that moral decisions must be based on standards of </a:t>
            </a:r>
            <a:r>
              <a:rPr lang="en-GB" sz="3200" b="1" i="1" u="sng" dirty="0" smtClean="0">
                <a:solidFill>
                  <a:srgbClr val="C00000"/>
                </a:solidFill>
                <a:latin typeface="Arabic Typesetting" pitchFamily="66" charset="-78"/>
                <a:cs typeface="Arabic Typesetting" pitchFamily="66" charset="-78"/>
              </a:rPr>
              <a:t>equity, fairness, and impartiality. </a:t>
            </a:r>
            <a:endParaRPr lang="en-GB" sz="3200" b="1" i="1" u="sng" dirty="0">
              <a:solidFill>
                <a:srgbClr val="C00000"/>
              </a:solidFill>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98230"/>
            <a:ext cx="7772400" cy="2354706"/>
          </a:xfrm>
        </p:spPr>
        <p:txBody>
          <a:bodyPr>
            <a:normAutofit/>
          </a:bodyPr>
          <a:lstStyle/>
          <a:p>
            <a:r>
              <a:rPr lang="en-GB" sz="4400" i="1" dirty="0" smtClean="0">
                <a:latin typeface="Arabic Typesetting" pitchFamily="66" charset="-78"/>
                <a:cs typeface="Arabic Typesetting" pitchFamily="66" charset="-78"/>
              </a:rPr>
              <a:t>Factor affecting ethical choices - Managers</a:t>
            </a:r>
            <a:endParaRPr lang="en-GB" sz="4400" i="1" dirty="0">
              <a:latin typeface="Arabic Typesetting" pitchFamily="66" charset="-78"/>
              <a:cs typeface="Arabic Typesetting" pitchFamily="66" charset="-78"/>
            </a:endParaRPr>
          </a:p>
        </p:txBody>
      </p:sp>
      <p:sp>
        <p:nvSpPr>
          <p:cNvPr id="3" name="Content Placeholder 2"/>
          <p:cNvSpPr>
            <a:spLocks noGrp="1"/>
          </p:cNvSpPr>
          <p:nvPr>
            <p:ph type="body" idx="1"/>
          </p:nvPr>
        </p:nvSpPr>
        <p:spPr>
          <a:xfrm>
            <a:off x="381000" y="3429000"/>
            <a:ext cx="8610600" cy="3200400"/>
          </a:xfrm>
        </p:spPr>
        <p:txBody>
          <a:bodyPr>
            <a:normAutofit fontScale="47500" lnSpcReduction="20000"/>
          </a:bodyPr>
          <a:lstStyle/>
          <a:p>
            <a:pPr lvl="1" algn="just"/>
            <a:r>
              <a:rPr lang="en-GB" sz="4100" i="1" dirty="0" smtClean="0">
                <a:solidFill>
                  <a:srgbClr val="C00000"/>
                </a:solidFill>
                <a:latin typeface="Arabic Typesetting" pitchFamily="66" charset="-78"/>
                <a:cs typeface="Arabic Typesetting" pitchFamily="66" charset="-78"/>
              </a:rPr>
              <a:t>Ethical choices of a manager are determined by the manager’s level of moral development. There are three level of moral development:-</a:t>
            </a:r>
          </a:p>
          <a:p>
            <a:pPr lvl="1" algn="just"/>
            <a:r>
              <a:rPr lang="en-GB" sz="4100" i="1" dirty="0" smtClean="0">
                <a:solidFill>
                  <a:srgbClr val="C00000"/>
                </a:solidFill>
                <a:latin typeface="Arabic Typesetting" pitchFamily="66" charset="-78"/>
                <a:cs typeface="Arabic Typesetting" pitchFamily="66" charset="-78"/>
              </a:rPr>
              <a:t>Pre-conventional level – concerned with </a:t>
            </a:r>
            <a:r>
              <a:rPr lang="en-GB" sz="4100" i="1" u="sng" dirty="0" smtClean="0">
                <a:solidFill>
                  <a:srgbClr val="C00000"/>
                </a:solidFill>
                <a:latin typeface="Arabic Typesetting" pitchFamily="66" charset="-78"/>
                <a:cs typeface="Arabic Typesetting" pitchFamily="66" charset="-78"/>
              </a:rPr>
              <a:t>external rewards </a:t>
            </a:r>
            <a:r>
              <a:rPr lang="en-GB" sz="4100" i="1" dirty="0" smtClean="0">
                <a:solidFill>
                  <a:srgbClr val="C00000"/>
                </a:solidFill>
                <a:latin typeface="Arabic Typesetting" pitchFamily="66" charset="-78"/>
                <a:cs typeface="Arabic Typesetting" pitchFamily="66" charset="-78"/>
              </a:rPr>
              <a:t>and </a:t>
            </a:r>
            <a:r>
              <a:rPr lang="en-GB" sz="4100" i="1" u="sng" dirty="0" smtClean="0">
                <a:solidFill>
                  <a:srgbClr val="C00000"/>
                </a:solidFill>
                <a:latin typeface="Arabic Typesetting" pitchFamily="66" charset="-78"/>
                <a:cs typeface="Arabic Typesetting" pitchFamily="66" charset="-78"/>
              </a:rPr>
              <a:t>punishment</a:t>
            </a:r>
            <a:r>
              <a:rPr lang="en-GB" sz="4100" i="1" dirty="0" smtClean="0">
                <a:solidFill>
                  <a:srgbClr val="C00000"/>
                </a:solidFill>
                <a:latin typeface="Arabic Typesetting" pitchFamily="66" charset="-78"/>
                <a:cs typeface="Arabic Typesetting" pitchFamily="66" charset="-78"/>
              </a:rPr>
              <a:t> and obeying authority to avoid detrimental personal consequences.</a:t>
            </a:r>
          </a:p>
          <a:p>
            <a:pPr lvl="1" algn="just"/>
            <a:r>
              <a:rPr lang="en-GB" sz="4100" i="1" dirty="0" smtClean="0">
                <a:solidFill>
                  <a:srgbClr val="C00000"/>
                </a:solidFill>
                <a:latin typeface="Arabic Typesetting" pitchFamily="66" charset="-78"/>
                <a:cs typeface="Arabic Typesetting" pitchFamily="66" charset="-78"/>
              </a:rPr>
              <a:t>Conventional level – focus is on </a:t>
            </a:r>
            <a:r>
              <a:rPr lang="en-GB" sz="4100" i="1" u="sng" dirty="0" smtClean="0">
                <a:solidFill>
                  <a:srgbClr val="C00000"/>
                </a:solidFill>
                <a:latin typeface="Arabic Typesetting" pitchFamily="66" charset="-78"/>
                <a:cs typeface="Arabic Typesetting" pitchFamily="66" charset="-78"/>
              </a:rPr>
              <a:t>good behaviour </a:t>
            </a:r>
            <a:r>
              <a:rPr lang="en-GB" sz="4100" i="1" dirty="0" smtClean="0">
                <a:solidFill>
                  <a:srgbClr val="C00000"/>
                </a:solidFill>
                <a:latin typeface="Arabic Typesetting" pitchFamily="66" charset="-78"/>
                <a:cs typeface="Arabic Typesetting" pitchFamily="66" charset="-78"/>
              </a:rPr>
              <a:t>as defined by colleagues, </a:t>
            </a:r>
            <a:r>
              <a:rPr lang="en-GB" sz="4100" i="1" u="sng" dirty="0" smtClean="0">
                <a:solidFill>
                  <a:srgbClr val="C00000"/>
                </a:solidFill>
                <a:latin typeface="Arabic Typesetting" pitchFamily="66" charset="-78"/>
                <a:cs typeface="Arabic Typesetting" pitchFamily="66" charset="-78"/>
              </a:rPr>
              <a:t>family,</a:t>
            </a:r>
            <a:r>
              <a:rPr lang="en-GB" sz="4100" i="1" dirty="0" smtClean="0">
                <a:solidFill>
                  <a:srgbClr val="C00000"/>
                </a:solidFill>
                <a:latin typeface="Arabic Typesetting" pitchFamily="66" charset="-78"/>
                <a:cs typeface="Arabic Typesetting" pitchFamily="66" charset="-78"/>
              </a:rPr>
              <a:t> friends, and society.</a:t>
            </a:r>
          </a:p>
          <a:p>
            <a:pPr lvl="1" algn="just"/>
            <a:r>
              <a:rPr lang="en-GB" sz="4100" i="1" dirty="0" smtClean="0">
                <a:solidFill>
                  <a:srgbClr val="C00000"/>
                </a:solidFill>
                <a:latin typeface="Arabic Typesetting" pitchFamily="66" charset="-78"/>
                <a:cs typeface="Arabic Typesetting" pitchFamily="66" charset="-78"/>
              </a:rPr>
              <a:t>Post-conventional level – concerned with individual set of </a:t>
            </a:r>
            <a:r>
              <a:rPr lang="en-GB" sz="4100" i="1" u="sng" dirty="0" smtClean="0">
                <a:solidFill>
                  <a:srgbClr val="C00000"/>
                </a:solidFill>
                <a:latin typeface="Arabic Typesetting" pitchFamily="66" charset="-78"/>
                <a:cs typeface="Arabic Typesetting" pitchFamily="66" charset="-78"/>
              </a:rPr>
              <a:t>values and standards</a:t>
            </a:r>
            <a:r>
              <a:rPr lang="en-GB" sz="4100" i="1" dirty="0" smtClean="0">
                <a:solidFill>
                  <a:srgbClr val="C00000"/>
                </a:solidFill>
                <a:latin typeface="Arabic Typesetting" pitchFamily="66" charset="-78"/>
                <a:cs typeface="Arabic Typesetting" pitchFamily="66" charset="-78"/>
              </a:rPr>
              <a:t> to the point of </a:t>
            </a:r>
            <a:r>
              <a:rPr lang="en-GB" sz="4100" i="1" u="sng" dirty="0" smtClean="0">
                <a:solidFill>
                  <a:srgbClr val="C00000"/>
                </a:solidFill>
                <a:latin typeface="Arabic Typesetting" pitchFamily="66" charset="-78"/>
                <a:cs typeface="Arabic Typesetting" pitchFamily="66" charset="-78"/>
              </a:rPr>
              <a:t>disregarding rules </a:t>
            </a:r>
            <a:r>
              <a:rPr lang="en-GB" sz="4100" i="1" dirty="0" smtClean="0">
                <a:solidFill>
                  <a:srgbClr val="C00000"/>
                </a:solidFill>
                <a:latin typeface="Arabic Typesetting" pitchFamily="66" charset="-78"/>
                <a:cs typeface="Arabic Typesetting" pitchFamily="66" charset="-78"/>
              </a:rPr>
              <a:t>or laws that violate principles .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anagerial Ethics and Corporate Social responsibility&amp;quot;&quot;/&gt;&lt;property id=&quot;20307&quot; value=&quot;256&quot;/&gt;&lt;/object&gt;&lt;object type=&quot;3&quot; unique_id=&quot;10005&quot;&gt;&lt;property id=&quot;20148&quot; value=&quot;5&quot;/&gt;&lt;property id=&quot;20300&quot; value=&quot;Slide 2 - &amp;quot;What is managerial ethics?&amp;quot;&quot;/&gt;&lt;property id=&quot;20307&quot; value=&quot;257&quot;/&gt;&lt;/object&gt;&lt;object type=&quot;3&quot; unique_id=&quot;10006&quot;&gt;&lt;property id=&quot;20148&quot; value=&quot;5&quot;/&gt;&lt;property id=&quot;20300&quot; value=&quot;Slide 3 - &amp;quot;Views of ethics&amp;quot;&quot;/&gt;&lt;property id=&quot;20307&quot; value=&quot;258&quot;/&gt;&lt;/object&gt;&lt;object type=&quot;3&quot; unique_id=&quot;10007&quot;&gt;&lt;property id=&quot;20148&quot; value=&quot;5&quot;/&gt;&lt;property id=&quot;20300&quot; value=&quot;Slide 4 - &amp;quot;Utilitarian approach&amp;quot;&quot;/&gt;&lt;property id=&quot;20307&quot; value=&quot;259&quot;/&gt;&lt;/object&gt;&lt;object type=&quot;3&quot; unique_id=&quot;10008&quot;&gt;&lt;property id=&quot;20148&quot; value=&quot;5&quot;/&gt;&lt;property id=&quot;20300&quot; value=&quot;Slide 5 - &amp;quot;Individual approach&amp;quot;&quot;/&gt;&lt;property id=&quot;20307&quot; value=&quot;261&quot;/&gt;&lt;/object&gt;&lt;object type=&quot;3&quot; unique_id=&quot;10009&quot;&gt;&lt;property id=&quot;20148&quot; value=&quot;5&quot;/&gt;&lt;property id=&quot;20300&quot; value=&quot;Slide 6 - &amp;quot;Moral-rights approach&amp;quot;&quot;/&gt;&lt;property id=&quot;20307&quot; value=&quot;260&quot;/&gt;&lt;/object&gt;&lt;object type=&quot;3&quot; unique_id=&quot;10010&quot;&gt;&lt;property id=&quot;20148&quot; value=&quot;5&quot;/&gt;&lt;property id=&quot;20300&quot; value=&quot;Slide 7 - &amp;quot;Justice approach&amp;quot;&quot;/&gt;&lt;property id=&quot;20307&quot; value=&quot;262&quot;/&gt;&lt;/object&gt;&lt;object type=&quot;3&quot; unique_id=&quot;10011&quot;&gt;&lt;property id=&quot;20148&quot; value=&quot;5&quot;/&gt;&lt;property id=&quot;20300&quot; value=&quot;Slide 8 - &amp;quot;Factor affecting ethical choices&amp;quot;&quot;/&gt;&lt;property id=&quot;20307&quot; value=&quot;263&quot;/&gt;&lt;/object&gt;&lt;object type=&quot;3&quot; unique_id=&quot;10012&quot;&gt;&lt;property id=&quot;20148&quot; value=&quot;5&quot;/&gt;&lt;property id=&quot;20300&quot; value=&quot;Slide 9 - &amp;quot;Factor affecting ethical choices&amp;quot;&quot;/&gt;&lt;property id=&quot;20307&quot; value=&quot;264&quot;/&gt;&lt;/object&gt;&lt;object type=&quot;3&quot; unique_id=&quot;10013&quot;&gt;&lt;property id=&quot;20148&quot; value=&quot;5&quot;/&gt;&lt;property id=&quot;20300&quot; value=&quot;Slide 10 - &amp;quot;Social responsibility&amp;quot;&quot;/&gt;&lt;property id=&quot;20307&quot; value=&quot;265&quot;/&gt;&lt;/object&gt;&lt;object type=&quot;3&quot; unique_id=&quot;10014&quot;&gt;&lt;property id=&quot;20148&quot; value=&quot;5&quot;/&gt;&lt;property id=&quot;20300&quot; value=&quot;Slide 11 - &amp;quot;Social responsibility&amp;quot;&quot;/&gt;&lt;property id=&quot;20307&quot; value=&quot;266&quot;/&gt;&lt;/object&gt;&lt;object type=&quot;3&quot; unique_id=&quot;10170&quot;&gt;&lt;property id=&quot;20148&quot; value=&quot;5&quot;/&gt;&lt;property id=&quot;20300&quot; value=&quot;Slide 12 - &amp;quot;Levels of social responsibility&amp;quot;&quot;/&gt;&lt;property id=&quot;20307&quot; value=&quot;268&quot;/&gt;&lt;/object&gt;&lt;object type=&quot;3&quot; unique_id=&quot;10171&quot;&gt;&lt;property id=&quot;20148&quot; value=&quot;5&quot;/&gt;&lt;property id=&quot;20300&quot; value=&quot;Slide 13 - &amp;quot;Economic responsibility&amp;quot;&quot;/&gt;&lt;property id=&quot;20307&quot; value=&quot;269&quot;/&gt;&lt;/object&gt;&lt;object type=&quot;3&quot; unique_id=&quot;10172&quot;&gt;&lt;property id=&quot;20148&quot; value=&quot;5&quot;/&gt;&lt;property id=&quot;20300&quot; value=&quot;Slide 14 - &amp;quot;Legal responsibility&amp;quot;&quot;/&gt;&lt;property id=&quot;20307&quot; value=&quot;270&quot;/&gt;&lt;/object&gt;&lt;object type=&quot;3&quot; unique_id=&quot;10173&quot;&gt;&lt;property id=&quot;20148&quot; value=&quot;5&quot;/&gt;&lt;property id=&quot;20300&quot; value=&quot;Slide 15 - &amp;quot;Ethical responsibility&amp;quot;&quot;/&gt;&lt;property id=&quot;20307&quot; value=&quot;271&quot;/&gt;&lt;/object&gt;&lt;object type=&quot;3&quot; unique_id=&quot;10174&quot;&gt;&lt;property id=&quot;20148&quot; value=&quot;5&quot;/&gt;&lt;property id=&quot;20300&quot; value=&quot;Slide 16 - &amp;quot;Discretionary responsibilities&amp;quot;&quot;/&gt;&lt;property id=&quot;20307&quot; value=&quot;272&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251</TotalTime>
  <Words>585</Words>
  <Application>Microsoft Office PowerPoint</Application>
  <PresentationFormat>On-screen Show (4:3)</PresentationFormat>
  <Paragraphs>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Arabic Typesetting</vt:lpstr>
      <vt:lpstr>Arial</vt:lpstr>
      <vt:lpstr>Rockwell</vt:lpstr>
      <vt:lpstr>Wingdings 2</vt:lpstr>
      <vt:lpstr>Foundry</vt:lpstr>
      <vt:lpstr>Managerial Ethics and Corporate Social Responsibility</vt:lpstr>
      <vt:lpstr>Managerial Ethics and Corporate Social Responsibility</vt:lpstr>
      <vt:lpstr>What is Managerial Ethics?</vt:lpstr>
      <vt:lpstr>Views of ethics</vt:lpstr>
      <vt:lpstr>Utilitarian approach</vt:lpstr>
      <vt:lpstr>Individual approach</vt:lpstr>
      <vt:lpstr>Moral-rights approach</vt:lpstr>
      <vt:lpstr>Justice approach</vt:lpstr>
      <vt:lpstr>Factor affecting ethical choices - Managers</vt:lpstr>
      <vt:lpstr>Factor affecting ethical choices -The Organization</vt:lpstr>
      <vt:lpstr>Social responsibility</vt:lpstr>
      <vt:lpstr>Levels of social responsibility</vt:lpstr>
      <vt:lpstr>Economic responsibility</vt:lpstr>
      <vt:lpstr>Legal responsibility</vt:lpstr>
      <vt:lpstr>Ethical responsibility</vt:lpstr>
      <vt:lpstr>Discretionary responsibilities</vt:lpstr>
      <vt:lpstr>Corporate Social Responsibility- Corporation’s initiatives to assess and take responsibility for the company's effects on environmental and social wellbeing. The term generally applies to efforts that go beyond what may be required by regulators or environmental protection groups. </vt:lpstr>
      <vt:lpstr>Corporate social initiatives </vt:lpstr>
      <vt:lpstr>Common CSR actions-Environmental sustainability </vt:lpstr>
      <vt:lpstr>Common CSR actions - Community involvement</vt:lpstr>
      <vt:lpstr>Common CSR actions Ethical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Ethics and Corporate Social responsibility</dc:title>
  <dc:creator>RKnight</dc:creator>
  <cp:lastModifiedBy>User</cp:lastModifiedBy>
  <cp:revision>78</cp:revision>
  <dcterms:created xsi:type="dcterms:W3CDTF">2011-11-04T21:51:16Z</dcterms:created>
  <dcterms:modified xsi:type="dcterms:W3CDTF">2022-08-17T10:20:53Z</dcterms:modified>
</cp:coreProperties>
</file>