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7B9D1D-E6E6-49B4-9AF2-FE22E7C58838}" type="datetimeFigureOut">
              <a:rPr lang="en-US" smtClean="0"/>
              <a:pPr/>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32AC-36EF-4B70-A34C-1C0B484EDCF1}" type="slidenum">
              <a:rPr lang="en-US" smtClean="0"/>
              <a:pPr/>
              <a:t>‹#›</a:t>
            </a:fld>
            <a:endParaRPr lang="en-US"/>
          </a:p>
        </p:txBody>
      </p:sp>
    </p:spTree>
    <p:extLst>
      <p:ext uri="{BB962C8B-B14F-4D97-AF65-F5344CB8AC3E}">
        <p14:creationId xmlns:p14="http://schemas.microsoft.com/office/powerpoint/2010/main" val="1262728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7B9D1D-E6E6-49B4-9AF2-FE22E7C58838}" type="datetimeFigureOut">
              <a:rPr lang="en-US" smtClean="0"/>
              <a:pPr/>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32AC-36EF-4B70-A34C-1C0B484EDCF1}" type="slidenum">
              <a:rPr lang="en-US" smtClean="0"/>
              <a:pPr/>
              <a:t>‹#›</a:t>
            </a:fld>
            <a:endParaRPr lang="en-US"/>
          </a:p>
        </p:txBody>
      </p:sp>
    </p:spTree>
    <p:extLst>
      <p:ext uri="{BB962C8B-B14F-4D97-AF65-F5344CB8AC3E}">
        <p14:creationId xmlns:p14="http://schemas.microsoft.com/office/powerpoint/2010/main" val="3497957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7B9D1D-E6E6-49B4-9AF2-FE22E7C58838}" type="datetimeFigureOut">
              <a:rPr lang="en-US" smtClean="0"/>
              <a:pPr/>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32AC-36EF-4B70-A34C-1C0B484EDCF1}" type="slidenum">
              <a:rPr lang="en-US" smtClean="0"/>
              <a:pPr/>
              <a:t>‹#›</a:t>
            </a:fld>
            <a:endParaRPr lang="en-US"/>
          </a:p>
        </p:txBody>
      </p:sp>
    </p:spTree>
    <p:extLst>
      <p:ext uri="{BB962C8B-B14F-4D97-AF65-F5344CB8AC3E}">
        <p14:creationId xmlns:p14="http://schemas.microsoft.com/office/powerpoint/2010/main" val="4075877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7B9D1D-E6E6-49B4-9AF2-FE22E7C58838}" type="datetimeFigureOut">
              <a:rPr lang="en-US" smtClean="0"/>
              <a:pPr/>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32AC-36EF-4B70-A34C-1C0B484EDCF1}" type="slidenum">
              <a:rPr lang="en-US" smtClean="0"/>
              <a:pPr/>
              <a:t>‹#›</a:t>
            </a:fld>
            <a:endParaRPr lang="en-US"/>
          </a:p>
        </p:txBody>
      </p:sp>
    </p:spTree>
    <p:extLst>
      <p:ext uri="{BB962C8B-B14F-4D97-AF65-F5344CB8AC3E}">
        <p14:creationId xmlns:p14="http://schemas.microsoft.com/office/powerpoint/2010/main" val="1435879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7B9D1D-E6E6-49B4-9AF2-FE22E7C58838}" type="datetimeFigureOut">
              <a:rPr lang="en-US" smtClean="0"/>
              <a:pPr/>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32AC-36EF-4B70-A34C-1C0B484EDCF1}" type="slidenum">
              <a:rPr lang="en-US" smtClean="0"/>
              <a:pPr/>
              <a:t>‹#›</a:t>
            </a:fld>
            <a:endParaRPr lang="en-US"/>
          </a:p>
        </p:txBody>
      </p:sp>
    </p:spTree>
    <p:extLst>
      <p:ext uri="{BB962C8B-B14F-4D97-AF65-F5344CB8AC3E}">
        <p14:creationId xmlns:p14="http://schemas.microsoft.com/office/powerpoint/2010/main" val="2716169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7B9D1D-E6E6-49B4-9AF2-FE22E7C58838}" type="datetimeFigureOut">
              <a:rPr lang="en-US" smtClean="0"/>
              <a:pPr/>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E32AC-36EF-4B70-A34C-1C0B484EDCF1}" type="slidenum">
              <a:rPr lang="en-US" smtClean="0"/>
              <a:pPr/>
              <a:t>‹#›</a:t>
            </a:fld>
            <a:endParaRPr lang="en-US"/>
          </a:p>
        </p:txBody>
      </p:sp>
    </p:spTree>
    <p:extLst>
      <p:ext uri="{BB962C8B-B14F-4D97-AF65-F5344CB8AC3E}">
        <p14:creationId xmlns:p14="http://schemas.microsoft.com/office/powerpoint/2010/main" val="984810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7B9D1D-E6E6-49B4-9AF2-FE22E7C58838}" type="datetimeFigureOut">
              <a:rPr lang="en-US" smtClean="0"/>
              <a:pPr/>
              <a:t>8/29/2022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FE32AC-36EF-4B70-A34C-1C0B484EDCF1}" type="slidenum">
              <a:rPr lang="en-US" smtClean="0"/>
              <a:pPr/>
              <a:t>‹#›</a:t>
            </a:fld>
            <a:endParaRPr lang="en-US"/>
          </a:p>
        </p:txBody>
      </p:sp>
    </p:spTree>
    <p:extLst>
      <p:ext uri="{BB962C8B-B14F-4D97-AF65-F5344CB8AC3E}">
        <p14:creationId xmlns:p14="http://schemas.microsoft.com/office/powerpoint/2010/main" val="2108822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7B9D1D-E6E6-49B4-9AF2-FE22E7C58838}" type="datetimeFigureOut">
              <a:rPr lang="en-US" smtClean="0"/>
              <a:pPr/>
              <a:t>8/29/2022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FE32AC-36EF-4B70-A34C-1C0B484EDCF1}" type="slidenum">
              <a:rPr lang="en-US" smtClean="0"/>
              <a:pPr/>
              <a:t>‹#›</a:t>
            </a:fld>
            <a:endParaRPr lang="en-US"/>
          </a:p>
        </p:txBody>
      </p:sp>
    </p:spTree>
    <p:extLst>
      <p:ext uri="{BB962C8B-B14F-4D97-AF65-F5344CB8AC3E}">
        <p14:creationId xmlns:p14="http://schemas.microsoft.com/office/powerpoint/2010/main" val="852591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7B9D1D-E6E6-49B4-9AF2-FE22E7C58838}" type="datetimeFigureOut">
              <a:rPr lang="en-US" smtClean="0"/>
              <a:pPr/>
              <a:t>8/29/2022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FE32AC-36EF-4B70-A34C-1C0B484EDCF1}" type="slidenum">
              <a:rPr lang="en-US" smtClean="0"/>
              <a:pPr/>
              <a:t>‹#›</a:t>
            </a:fld>
            <a:endParaRPr lang="en-US"/>
          </a:p>
        </p:txBody>
      </p:sp>
    </p:spTree>
    <p:extLst>
      <p:ext uri="{BB962C8B-B14F-4D97-AF65-F5344CB8AC3E}">
        <p14:creationId xmlns:p14="http://schemas.microsoft.com/office/powerpoint/2010/main" val="422864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7B9D1D-E6E6-49B4-9AF2-FE22E7C58838}" type="datetimeFigureOut">
              <a:rPr lang="en-US" smtClean="0"/>
              <a:pPr/>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E32AC-36EF-4B70-A34C-1C0B484EDCF1}" type="slidenum">
              <a:rPr lang="en-US" smtClean="0"/>
              <a:pPr/>
              <a:t>‹#›</a:t>
            </a:fld>
            <a:endParaRPr lang="en-US"/>
          </a:p>
        </p:txBody>
      </p:sp>
    </p:spTree>
    <p:extLst>
      <p:ext uri="{BB962C8B-B14F-4D97-AF65-F5344CB8AC3E}">
        <p14:creationId xmlns:p14="http://schemas.microsoft.com/office/powerpoint/2010/main" val="2463715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7B9D1D-E6E6-49B4-9AF2-FE22E7C58838}" type="datetimeFigureOut">
              <a:rPr lang="en-US" smtClean="0"/>
              <a:pPr/>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E32AC-36EF-4B70-A34C-1C0B484EDCF1}" type="slidenum">
              <a:rPr lang="en-US" smtClean="0"/>
              <a:pPr/>
              <a:t>‹#›</a:t>
            </a:fld>
            <a:endParaRPr lang="en-US"/>
          </a:p>
        </p:txBody>
      </p:sp>
    </p:spTree>
    <p:extLst>
      <p:ext uri="{BB962C8B-B14F-4D97-AF65-F5344CB8AC3E}">
        <p14:creationId xmlns:p14="http://schemas.microsoft.com/office/powerpoint/2010/main" val="1991720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B9D1D-E6E6-49B4-9AF2-FE22E7C58838}" type="datetimeFigureOut">
              <a:rPr lang="en-US" smtClean="0"/>
              <a:pPr/>
              <a:t>8/29/2022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E32AC-36EF-4B70-A34C-1C0B484EDCF1}" type="slidenum">
              <a:rPr lang="en-US" smtClean="0"/>
              <a:pPr/>
              <a:t>‹#›</a:t>
            </a:fld>
            <a:endParaRPr lang="en-US"/>
          </a:p>
        </p:txBody>
      </p:sp>
    </p:spTree>
    <p:extLst>
      <p:ext uri="{BB962C8B-B14F-4D97-AF65-F5344CB8AC3E}">
        <p14:creationId xmlns:p14="http://schemas.microsoft.com/office/powerpoint/2010/main" val="4059075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latin typeface="Aharoni" pitchFamily="2" charset="-79"/>
                <a:cs typeface="Aharoni" pitchFamily="2" charset="-79"/>
              </a:rPr>
              <a:t>Planning</a:t>
            </a:r>
            <a:endParaRPr lang="en-US" dirty="0">
              <a:latin typeface="Aharoni" pitchFamily="2" charset="-79"/>
              <a:cs typeface="Aharoni" pitchFamily="2" charset="-79"/>
            </a:endParaRPr>
          </a:p>
        </p:txBody>
      </p:sp>
      <p:sp>
        <p:nvSpPr>
          <p:cNvPr id="6" name="Subtitle 5"/>
          <p:cNvSpPr>
            <a:spLocks noGrp="1"/>
          </p:cNvSpPr>
          <p:nvPr>
            <p:ph type="subTitle" idx="1"/>
          </p:nvPr>
        </p:nvSpPr>
        <p:spPr>
          <a:xfrm>
            <a:off x="6215074" y="5929330"/>
            <a:ext cx="2928926" cy="928670"/>
          </a:xfrm>
        </p:spPr>
        <p:txBody>
          <a:bodyPr>
            <a:normAutofit/>
          </a:bodyPr>
          <a:lstStyle/>
          <a:p>
            <a:pPr algn="r"/>
            <a:r>
              <a:rPr lang="en-IN" sz="1400" dirty="0" err="1" smtClean="0">
                <a:solidFill>
                  <a:srgbClr val="C00000"/>
                </a:solidFill>
              </a:rPr>
              <a:t>Dr.</a:t>
            </a:r>
            <a:r>
              <a:rPr lang="en-IN" sz="1400" dirty="0" smtClean="0">
                <a:solidFill>
                  <a:srgbClr val="C00000"/>
                </a:solidFill>
              </a:rPr>
              <a:t> Sandip Mandal</a:t>
            </a:r>
            <a:endParaRPr lang="en-IN" sz="1400" dirty="0" smtClean="0">
              <a:solidFill>
                <a:srgbClr val="C00000"/>
              </a:solidFill>
            </a:endParaRPr>
          </a:p>
        </p:txBody>
      </p:sp>
    </p:spTree>
    <p:extLst>
      <p:ext uri="{BB962C8B-B14F-4D97-AF65-F5344CB8AC3E}">
        <p14:creationId xmlns:p14="http://schemas.microsoft.com/office/powerpoint/2010/main" val="30596949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Planning</a:t>
            </a:r>
            <a:endParaRPr lang="en-IN" dirty="0"/>
          </a:p>
        </p:txBody>
      </p:sp>
      <p:sp>
        <p:nvSpPr>
          <p:cNvPr id="3" name="Content Placeholder 2"/>
          <p:cNvSpPr>
            <a:spLocks noGrp="1"/>
          </p:cNvSpPr>
          <p:nvPr>
            <p:ph idx="1"/>
          </p:nvPr>
        </p:nvSpPr>
        <p:spPr>
          <a:xfrm>
            <a:off x="285720" y="1357298"/>
            <a:ext cx="8401080" cy="5072098"/>
          </a:xfrm>
        </p:spPr>
        <p:txBody>
          <a:bodyPr>
            <a:normAutofit/>
          </a:bodyPr>
          <a:lstStyle/>
          <a:p>
            <a:pPr lvl="0" algn="just">
              <a:buClr>
                <a:srgbClr val="FF0000"/>
              </a:buClr>
            </a:pPr>
            <a:r>
              <a:rPr lang="en-IN" sz="2000" i="1" dirty="0" smtClean="0">
                <a:solidFill>
                  <a:srgbClr val="FFFF00"/>
                </a:solidFill>
              </a:rPr>
              <a:t>Evaluating Alternative Courses</a:t>
            </a:r>
          </a:p>
          <a:p>
            <a:pPr lvl="1" algn="just">
              <a:buClr>
                <a:srgbClr val="FF0000"/>
              </a:buClr>
            </a:pPr>
            <a:r>
              <a:rPr lang="en-IN" sz="2000" i="1" dirty="0" smtClean="0"/>
              <a:t>When we have alternative courses with us the next step is to examine their strong and weak points and evaluate by weighing them in light of premises and goals</a:t>
            </a:r>
          </a:p>
          <a:p>
            <a:pPr lvl="0" algn="just">
              <a:buClr>
                <a:srgbClr val="FF0000"/>
              </a:buClr>
            </a:pPr>
            <a:r>
              <a:rPr lang="en-IN" sz="2000" i="1" dirty="0" smtClean="0">
                <a:solidFill>
                  <a:srgbClr val="FFFF00"/>
                </a:solidFill>
              </a:rPr>
              <a:t>Selecting a Course</a:t>
            </a:r>
          </a:p>
          <a:p>
            <a:pPr lvl="1" algn="just">
              <a:buClr>
                <a:srgbClr val="FF0000"/>
              </a:buClr>
            </a:pPr>
            <a:r>
              <a:rPr lang="en-IN" sz="2000" i="1" dirty="0" smtClean="0"/>
              <a:t>This is the point at which the plan is adopted.</a:t>
            </a:r>
          </a:p>
          <a:p>
            <a:pPr lvl="0" algn="just">
              <a:buClr>
                <a:srgbClr val="FF0000"/>
              </a:buClr>
            </a:pPr>
            <a:r>
              <a:rPr lang="en-IN" sz="2000" i="1" dirty="0" smtClean="0">
                <a:solidFill>
                  <a:srgbClr val="FFFF00"/>
                </a:solidFill>
              </a:rPr>
              <a:t>Formulating Derivative Plans</a:t>
            </a:r>
          </a:p>
          <a:p>
            <a:pPr lvl="1" algn="just">
              <a:buClr>
                <a:srgbClr val="FF0000"/>
              </a:buClr>
            </a:pPr>
            <a:r>
              <a:rPr lang="en-IN" sz="2000" i="1" dirty="0" smtClean="0"/>
              <a:t>Derivative plans are subsidiary plan which would integrate towards the basic plan</a:t>
            </a:r>
            <a:endParaRPr lang="en-IN" sz="2000" dirty="0" smtClean="0"/>
          </a:p>
          <a:p>
            <a:pPr lvl="0" algn="just">
              <a:buClr>
                <a:srgbClr val="FF0000"/>
              </a:buClr>
            </a:pPr>
            <a:r>
              <a:rPr lang="en-IN" sz="2000" i="1" dirty="0" smtClean="0">
                <a:solidFill>
                  <a:srgbClr val="FFFF00"/>
                </a:solidFill>
              </a:rPr>
              <a:t>Quantifying Plans by Budgeting</a:t>
            </a:r>
          </a:p>
          <a:p>
            <a:pPr lvl="1" algn="just">
              <a:buClr>
                <a:srgbClr val="FF0000"/>
              </a:buClr>
            </a:pPr>
            <a:r>
              <a:rPr lang="en-IN" sz="2000" i="1" dirty="0" smtClean="0"/>
              <a:t>The overall budget of an enterprise represents the sum total of income and expenses with resultant profit or surplus and the budgets of major balance sheet items such as cash and capital expenditures.</a:t>
            </a:r>
            <a:endParaRPr lang="en-IN" sz="2000" dirty="0" smtClean="0"/>
          </a:p>
          <a:p>
            <a:pPr lvl="0" algn="just"/>
            <a:endParaRPr lang="en-IN"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Levels of Planning</a:t>
            </a:r>
            <a:endParaRPr lang="en-IN" dirty="0"/>
          </a:p>
        </p:txBody>
      </p:sp>
      <p:pic>
        <p:nvPicPr>
          <p:cNvPr id="4" name="Content Placeholder 3" descr="http://managementstudyguide.com/images/levels-of-management.gif"/>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158" y="1714488"/>
            <a:ext cx="8501122" cy="43577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Levels of Planning</a:t>
            </a:r>
            <a:endParaRPr lang="en-IN" dirty="0"/>
          </a:p>
        </p:txBody>
      </p:sp>
      <p:pic>
        <p:nvPicPr>
          <p:cNvPr id="4" name="Content Placeholder 3" descr="https://gertjcoetzee.files.wordpress.com/2012/08/middlemgmt.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0034" y="1214422"/>
            <a:ext cx="8286808" cy="5357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Planning</a:t>
            </a:r>
            <a:endParaRPr lang="en-IN" dirty="0"/>
          </a:p>
        </p:txBody>
      </p:sp>
      <p:sp>
        <p:nvSpPr>
          <p:cNvPr id="3" name="Content Placeholder 2"/>
          <p:cNvSpPr>
            <a:spLocks noGrp="1"/>
          </p:cNvSpPr>
          <p:nvPr>
            <p:ph idx="1"/>
          </p:nvPr>
        </p:nvSpPr>
        <p:spPr/>
        <p:txBody>
          <a:bodyPr>
            <a:noAutofit/>
          </a:bodyPr>
          <a:lstStyle/>
          <a:p>
            <a:r>
              <a:rPr lang="en-IN" sz="2000" b="1" i="1" dirty="0" smtClean="0"/>
              <a:t>I. Strategic Plan</a:t>
            </a:r>
            <a:endParaRPr lang="en-IN" sz="2000" dirty="0" smtClean="0"/>
          </a:p>
          <a:p>
            <a:r>
              <a:rPr lang="en-IN" sz="2000" i="1" dirty="0" smtClean="0"/>
              <a:t>A strategic plan is a high-level overview of the entire business, its vision, objectives, and value. </a:t>
            </a:r>
            <a:endParaRPr lang="en-IN" sz="2000" dirty="0" smtClean="0"/>
          </a:p>
          <a:p>
            <a:r>
              <a:rPr lang="en-IN" sz="2000" i="1" dirty="0" smtClean="0"/>
              <a:t>The crucial components of a strategic plan are:</a:t>
            </a:r>
            <a:endParaRPr lang="en-IN" sz="2000" dirty="0" smtClean="0"/>
          </a:p>
          <a:p>
            <a:pPr lvl="1"/>
            <a:r>
              <a:rPr lang="en-IN" sz="2000" b="1" i="1" dirty="0" smtClean="0"/>
              <a:t>1. Vision</a:t>
            </a:r>
            <a:endParaRPr lang="en-IN" sz="2000" dirty="0" smtClean="0"/>
          </a:p>
          <a:p>
            <a:pPr lvl="1"/>
            <a:r>
              <a:rPr lang="en-IN" sz="2000" i="1" dirty="0" smtClean="0"/>
              <a:t>Get a bird’s eye view of management</a:t>
            </a:r>
            <a:endParaRPr lang="en-IN" sz="2000" dirty="0" smtClean="0"/>
          </a:p>
          <a:p>
            <a:pPr lvl="1"/>
            <a:r>
              <a:rPr lang="en-IN" sz="2000" b="1" i="1" dirty="0" smtClean="0"/>
              <a:t>2. Mission</a:t>
            </a:r>
            <a:endParaRPr lang="en-IN" sz="2000" dirty="0" smtClean="0"/>
          </a:p>
          <a:p>
            <a:pPr lvl="1"/>
            <a:r>
              <a:rPr lang="en-IN" sz="2000" i="1" dirty="0" smtClean="0"/>
              <a:t>The mission statement is a more realistic overview of the company’s aim and ambitions.</a:t>
            </a:r>
          </a:p>
          <a:p>
            <a:pPr lvl="1"/>
            <a:r>
              <a:rPr lang="en-IN" sz="2000" b="1" i="1" dirty="0" smtClean="0"/>
              <a:t>3. Values</a:t>
            </a:r>
            <a:endParaRPr lang="en-IN" sz="2000" dirty="0" smtClean="0"/>
          </a:p>
          <a:p>
            <a:pPr lvl="1"/>
            <a:r>
              <a:rPr lang="en-IN" sz="2000" i="1" dirty="0" smtClean="0"/>
              <a:t>“Inspire. Go above &amp; beyond. Innovate. Exude passion. Stay humble. Make it fun”</a:t>
            </a:r>
            <a:endParaRPr lang="en-IN" sz="2000" dirty="0" smtClean="0"/>
          </a:p>
          <a:p>
            <a:r>
              <a:rPr lang="en-IN" sz="2000" i="1" dirty="0" smtClean="0"/>
              <a:t> </a:t>
            </a:r>
            <a:endParaRPr lang="en-IN" sz="20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Planning</a:t>
            </a:r>
            <a:endParaRPr lang="en-IN" dirty="0"/>
          </a:p>
        </p:txBody>
      </p:sp>
      <p:sp>
        <p:nvSpPr>
          <p:cNvPr id="3" name="Content Placeholder 2"/>
          <p:cNvSpPr>
            <a:spLocks noGrp="1"/>
          </p:cNvSpPr>
          <p:nvPr>
            <p:ph idx="1"/>
          </p:nvPr>
        </p:nvSpPr>
        <p:spPr>
          <a:xfrm>
            <a:off x="457200" y="2285992"/>
            <a:ext cx="8229600" cy="3840171"/>
          </a:xfrm>
        </p:spPr>
        <p:txBody>
          <a:bodyPr>
            <a:noAutofit/>
          </a:bodyPr>
          <a:lstStyle/>
          <a:p>
            <a:r>
              <a:rPr lang="en-IN" sz="2000" b="1" i="1" dirty="0" smtClean="0"/>
              <a:t>II. Tactical Plan</a:t>
            </a:r>
            <a:endParaRPr lang="en-IN" sz="2000" dirty="0" smtClean="0"/>
          </a:p>
          <a:p>
            <a:r>
              <a:rPr lang="en-IN" sz="2000" i="1" dirty="0" smtClean="0"/>
              <a:t>The tactical plan describes the tactics the organization plans to use to achieve the ambitions outlined in the strategic plan </a:t>
            </a:r>
            <a:r>
              <a:rPr lang="en-IN" sz="2000" b="1" i="1" dirty="0" smtClean="0"/>
              <a:t> </a:t>
            </a:r>
            <a:endParaRPr lang="en-IN" sz="2000" dirty="0" smtClean="0"/>
          </a:p>
          <a:p>
            <a:r>
              <a:rPr lang="en-IN" sz="2000" b="1" i="1" dirty="0" smtClean="0"/>
              <a:t>1. Specific Goals with Fixed Deadlines</a:t>
            </a:r>
            <a:endParaRPr lang="en-IN" sz="2000" dirty="0" smtClean="0"/>
          </a:p>
          <a:p>
            <a:r>
              <a:rPr lang="en-IN" sz="2000" b="1" i="1" dirty="0" smtClean="0"/>
              <a:t>2. Budgets</a:t>
            </a:r>
            <a:r>
              <a:rPr lang="en-IN" sz="2000" i="1" dirty="0" smtClean="0"/>
              <a:t> </a:t>
            </a:r>
            <a:endParaRPr lang="en-IN" sz="2000" dirty="0" smtClean="0"/>
          </a:p>
          <a:p>
            <a:r>
              <a:rPr lang="en-IN" sz="2000" b="1" i="1" dirty="0" smtClean="0"/>
              <a:t>3. Resources</a:t>
            </a:r>
            <a:r>
              <a:rPr lang="en-IN" sz="2000" i="1" dirty="0" smtClean="0"/>
              <a:t> </a:t>
            </a:r>
            <a:endParaRPr lang="en-IN" sz="2000" dirty="0" smtClean="0"/>
          </a:p>
          <a:p>
            <a:r>
              <a:rPr lang="en-IN" sz="2000" b="1" i="1" dirty="0" smtClean="0"/>
              <a:t>4. Marketing, Funding, etc.</a:t>
            </a:r>
            <a:endParaRPr lang="en-IN" sz="2000" dirty="0" smtClean="0"/>
          </a:p>
          <a:p>
            <a:pPr>
              <a:buNone/>
            </a:pPr>
            <a:r>
              <a:rPr lang="en-IN" sz="2000" i="1" dirty="0" smtClean="0"/>
              <a:t> </a:t>
            </a:r>
            <a:endParaRPr lang="en-IN" sz="2000" dirty="0" smtClean="0"/>
          </a:p>
          <a:p>
            <a:endParaRPr lang="en-IN"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Planning</a:t>
            </a:r>
            <a:endParaRPr lang="en-IN" dirty="0"/>
          </a:p>
        </p:txBody>
      </p:sp>
      <p:sp>
        <p:nvSpPr>
          <p:cNvPr id="3" name="Content Placeholder 2"/>
          <p:cNvSpPr>
            <a:spLocks noGrp="1"/>
          </p:cNvSpPr>
          <p:nvPr>
            <p:ph idx="1"/>
          </p:nvPr>
        </p:nvSpPr>
        <p:spPr/>
        <p:txBody>
          <a:bodyPr>
            <a:normAutofit/>
          </a:bodyPr>
          <a:lstStyle/>
          <a:p>
            <a:r>
              <a:rPr lang="en-IN" sz="2000" b="1" i="1" dirty="0" smtClean="0"/>
              <a:t>III. Operational Plan</a:t>
            </a:r>
            <a:endParaRPr lang="en-IN" sz="2000" dirty="0" smtClean="0"/>
          </a:p>
          <a:p>
            <a:r>
              <a:rPr lang="en-IN" sz="2000" i="1" dirty="0" smtClean="0"/>
              <a:t>The operational plan describes the day to day running of the company</a:t>
            </a:r>
          </a:p>
          <a:p>
            <a:r>
              <a:rPr lang="en-IN" sz="2000" b="1" i="1" dirty="0" smtClean="0"/>
              <a:t>1. Single Use Plans</a:t>
            </a:r>
          </a:p>
          <a:p>
            <a:pPr lvl="1"/>
            <a:r>
              <a:rPr lang="en-IN" sz="1600" i="1" dirty="0" smtClean="0"/>
              <a:t>These plans are created for events/activities with a single occurrence.</a:t>
            </a:r>
            <a:endParaRPr lang="en-IN" sz="1600" b="1" i="1" dirty="0" smtClean="0"/>
          </a:p>
          <a:p>
            <a:r>
              <a:rPr lang="en-IN" sz="2000" b="1" i="1" dirty="0" smtClean="0"/>
              <a:t>2. On-going Plans</a:t>
            </a:r>
          </a:p>
          <a:p>
            <a:pPr lvl="1"/>
            <a:r>
              <a:rPr lang="en-IN" sz="1600" b="1" i="1" dirty="0" smtClean="0"/>
              <a:t>Policy:</a:t>
            </a:r>
            <a:r>
              <a:rPr lang="en-IN" sz="1600" i="1" dirty="0" smtClean="0"/>
              <a:t> A policy is a general document that dictates how managers should approach a problem. </a:t>
            </a:r>
            <a:endParaRPr lang="en-IN" sz="2000" dirty="0" smtClean="0"/>
          </a:p>
          <a:p>
            <a:r>
              <a:rPr lang="en-IN" sz="2000" b="1" i="1" dirty="0" smtClean="0"/>
              <a:t>Rule:</a:t>
            </a:r>
            <a:r>
              <a:rPr lang="en-IN" sz="2000" i="1" dirty="0" smtClean="0"/>
              <a:t> Rules are specific regulations according to which an organization functions.</a:t>
            </a:r>
            <a:endParaRPr lang="en-IN" sz="2000" dirty="0" smtClean="0"/>
          </a:p>
          <a:p>
            <a:r>
              <a:rPr lang="en-IN" sz="2000" b="1" i="1" dirty="0" smtClean="0"/>
              <a:t>Procedure:</a:t>
            </a:r>
            <a:r>
              <a:rPr lang="en-IN" sz="2000" i="1" dirty="0" smtClean="0"/>
              <a:t> A procedure describes a step-by-step process to accomplish a particular objective</a:t>
            </a:r>
            <a:endParaRPr lang="en-IN" sz="2000" dirty="0" smtClean="0"/>
          </a:p>
          <a:p>
            <a:endParaRPr lang="en-IN" sz="2000" dirty="0" smtClean="0"/>
          </a:p>
          <a:p>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Planning</a:t>
            </a:r>
            <a:endParaRPr lang="en-US" dirty="0"/>
          </a:p>
        </p:txBody>
      </p:sp>
      <p:sp>
        <p:nvSpPr>
          <p:cNvPr id="5" name="Content Placeholder 4"/>
          <p:cNvSpPr>
            <a:spLocks noGrp="1"/>
          </p:cNvSpPr>
          <p:nvPr>
            <p:ph idx="1"/>
          </p:nvPr>
        </p:nvSpPr>
        <p:spPr/>
        <p:txBody>
          <a:bodyPr>
            <a:normAutofit fontScale="85000" lnSpcReduction="10000"/>
          </a:bodyPr>
          <a:lstStyle/>
          <a:p>
            <a:r>
              <a:rPr lang="en-US" u="sng" dirty="0" smtClean="0"/>
              <a:t>Nature &amp; Importance</a:t>
            </a:r>
          </a:p>
          <a:p>
            <a:pPr algn="just"/>
            <a:r>
              <a:rPr lang="en-IN" sz="3300" i="1" dirty="0" smtClean="0">
                <a:solidFill>
                  <a:schemeClr val="tx1"/>
                </a:solidFill>
                <a:latin typeface="+mn-lt"/>
                <a:ea typeface="+mn-ea"/>
                <a:cs typeface="+mn-cs"/>
              </a:rPr>
              <a:t>Planning is actually selecting missions and objectives as well as the actions to achieve them which requires decision making. A manager’s most essential task is to see that each and every employee understands the group’s mission and objectives and the methods for attaining them. If a group effort is to be effective, people must know what they are expected to accomplish. And this is the function of planning. Planning bridges the gap from where we are to where we want to go. </a:t>
            </a:r>
            <a:endParaRPr lang="en-US" sz="3300" dirty="0" smtClean="0">
              <a:solidFill>
                <a:schemeClr val="tx1"/>
              </a:solidFill>
              <a:latin typeface="+mn-lt"/>
              <a:ea typeface="+mn-ea"/>
              <a:cs typeface="+mn-cs"/>
            </a:endParaRPr>
          </a:p>
          <a:p>
            <a:endParaRPr lang="en-US" dirty="0"/>
          </a:p>
        </p:txBody>
      </p:sp>
    </p:spTree>
    <p:extLst>
      <p:ext uri="{BB962C8B-B14F-4D97-AF65-F5344CB8AC3E}">
        <p14:creationId xmlns:p14="http://schemas.microsoft.com/office/powerpoint/2010/main" val="3059694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Plans</a:t>
            </a:r>
            <a:endParaRPr lang="en-US" dirty="0"/>
          </a:p>
        </p:txBody>
      </p:sp>
      <p:sp>
        <p:nvSpPr>
          <p:cNvPr id="3" name="Content Placeholder 2"/>
          <p:cNvSpPr>
            <a:spLocks noGrp="1"/>
          </p:cNvSpPr>
          <p:nvPr>
            <p:ph idx="1"/>
          </p:nvPr>
        </p:nvSpPr>
        <p:spPr/>
        <p:txBody>
          <a:bodyPr>
            <a:normAutofit lnSpcReduction="10000"/>
          </a:bodyPr>
          <a:lstStyle/>
          <a:p>
            <a:pPr lvl="0"/>
            <a:r>
              <a:rPr lang="en-IN" i="1" dirty="0"/>
              <a:t>Missions or Purposes: </a:t>
            </a:r>
            <a:endParaRPr lang="en-US" dirty="0"/>
          </a:p>
          <a:p>
            <a:pPr algn="just"/>
            <a:r>
              <a:rPr lang="en-IN" sz="2800" i="1" dirty="0"/>
              <a:t>It identifies the basic purpose or function or tasks of an enterprise or agency or any part of it. E.g. Business - Production and distribution of products and services. State Highway Dept. – Design, Building and operation of a system of state highways. Court – Interpretation of laws and their application. University – Teaching, research and providing services to the community. In 1960s the mission of NASA, National Aeronautics Space Administration was to get a person to the moon before Russians.</a:t>
            </a:r>
            <a:endParaRPr lang="en-US" sz="2800" dirty="0"/>
          </a:p>
          <a:p>
            <a:endParaRPr lang="en-US" dirty="0"/>
          </a:p>
        </p:txBody>
      </p:sp>
    </p:spTree>
    <p:extLst>
      <p:ext uri="{BB962C8B-B14F-4D97-AF65-F5344CB8AC3E}">
        <p14:creationId xmlns:p14="http://schemas.microsoft.com/office/powerpoint/2010/main" val="2912931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Plans</a:t>
            </a:r>
            <a:endParaRPr lang="en-US" dirty="0"/>
          </a:p>
        </p:txBody>
      </p:sp>
      <p:sp>
        <p:nvSpPr>
          <p:cNvPr id="3" name="Content Placeholder 2"/>
          <p:cNvSpPr>
            <a:spLocks noGrp="1"/>
          </p:cNvSpPr>
          <p:nvPr>
            <p:ph idx="1"/>
          </p:nvPr>
        </p:nvSpPr>
        <p:spPr/>
        <p:txBody>
          <a:bodyPr/>
          <a:lstStyle/>
          <a:p>
            <a:pPr lvl="0" algn="just"/>
            <a:r>
              <a:rPr lang="en-IN" i="1" dirty="0"/>
              <a:t>Objectives or Goals: </a:t>
            </a:r>
            <a:r>
              <a:rPr lang="en-IN" sz="2400" i="1" dirty="0"/>
              <a:t>They are the ends towards which an activity is aimed. It represents the end points of organizing, staffing, leading and </a:t>
            </a:r>
            <a:r>
              <a:rPr lang="en-IN" sz="2400" i="1" dirty="0" smtClean="0"/>
              <a:t>controlling</a:t>
            </a:r>
          </a:p>
          <a:p>
            <a:pPr marL="0" lvl="0" indent="0" algn="just">
              <a:buNone/>
            </a:pPr>
            <a:endParaRPr lang="en-US" sz="2400" dirty="0"/>
          </a:p>
          <a:p>
            <a:pPr lvl="0"/>
            <a:r>
              <a:rPr lang="en-IN" i="1" dirty="0"/>
              <a:t>Strategies : </a:t>
            </a:r>
            <a:r>
              <a:rPr lang="en-IN" sz="2400" i="1" dirty="0"/>
              <a:t>It is the  determination of the basic long term objectives of an enterprise and the adoption of courses of action and allocation of resources necessary to achieve these goal</a:t>
            </a:r>
            <a:endParaRPr lang="en-US" sz="2400" dirty="0"/>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2698384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Plans</a:t>
            </a:r>
            <a:endParaRPr lang="en-US" dirty="0"/>
          </a:p>
        </p:txBody>
      </p:sp>
      <p:sp>
        <p:nvSpPr>
          <p:cNvPr id="3" name="Content Placeholder 2"/>
          <p:cNvSpPr>
            <a:spLocks noGrp="1"/>
          </p:cNvSpPr>
          <p:nvPr>
            <p:ph idx="1"/>
          </p:nvPr>
        </p:nvSpPr>
        <p:spPr/>
        <p:txBody>
          <a:bodyPr>
            <a:normAutofit/>
          </a:bodyPr>
          <a:lstStyle/>
          <a:p>
            <a:pPr algn="just"/>
            <a:r>
              <a:rPr lang="en-IN" i="1" dirty="0"/>
              <a:t>Policies:  </a:t>
            </a:r>
            <a:r>
              <a:rPr lang="en-IN" sz="2600" i="1" dirty="0"/>
              <a:t>They are the general statements or understandings that guide in decision making. Policies define an area within which a decision is to be made and ensure that the decision will be consistent with and contribute to an objective. Policies help decide issues before they become problems; make it unnecessary to analyse the same situation every time it comes up, unify other plans thus permitting managers to delegate authority and still maintain control over what their subordinates </a:t>
            </a:r>
            <a:endParaRPr lang="en-US" sz="2600" dirty="0"/>
          </a:p>
        </p:txBody>
      </p:sp>
    </p:spTree>
    <p:extLst>
      <p:ext uri="{BB962C8B-B14F-4D97-AF65-F5344CB8AC3E}">
        <p14:creationId xmlns:p14="http://schemas.microsoft.com/office/powerpoint/2010/main" val="148056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Plans</a:t>
            </a:r>
            <a:endParaRPr lang="en-US" dirty="0"/>
          </a:p>
        </p:txBody>
      </p:sp>
      <p:sp>
        <p:nvSpPr>
          <p:cNvPr id="3" name="Content Placeholder 2"/>
          <p:cNvSpPr>
            <a:spLocks noGrp="1"/>
          </p:cNvSpPr>
          <p:nvPr>
            <p:ph idx="1"/>
          </p:nvPr>
        </p:nvSpPr>
        <p:spPr/>
        <p:txBody>
          <a:bodyPr>
            <a:normAutofit/>
          </a:bodyPr>
          <a:lstStyle/>
          <a:p>
            <a:pPr lvl="0"/>
            <a:r>
              <a:rPr lang="en-IN" i="1" dirty="0"/>
              <a:t>Procedures: </a:t>
            </a:r>
            <a:r>
              <a:rPr lang="en-IN" sz="2000" i="1" dirty="0"/>
              <a:t>They are plans that establish a required method of handling future activities. It is a chronological sequence of required actions. Procedures are guides to actions, rather than to thinking. E.g. Appraisal process of Western University</a:t>
            </a:r>
            <a:endParaRPr lang="en-US" sz="2000" dirty="0"/>
          </a:p>
          <a:p>
            <a:r>
              <a:rPr lang="en-IN" sz="2000" i="1" dirty="0"/>
              <a:t>Step 1. Setting performance objectives</a:t>
            </a:r>
            <a:endParaRPr lang="en-US" sz="2000" dirty="0"/>
          </a:p>
          <a:p>
            <a:r>
              <a:rPr lang="en-IN" sz="2000" i="1" dirty="0"/>
              <a:t>Step 2. Performing mid-year review of the objectives</a:t>
            </a:r>
            <a:endParaRPr lang="en-US" sz="2000" dirty="0"/>
          </a:p>
          <a:p>
            <a:r>
              <a:rPr lang="en-IN" sz="2000" i="1" dirty="0"/>
              <a:t>Step 3. Conducting performance discussion at the end of the period.</a:t>
            </a:r>
            <a:endParaRPr lang="en-US" sz="2000" dirty="0"/>
          </a:p>
          <a:p>
            <a:r>
              <a:rPr lang="en-IN" sz="2000" i="1" dirty="0"/>
              <a:t>E.g. 	Company policy – Grant employees </a:t>
            </a:r>
            <a:r>
              <a:rPr lang="en-IN" sz="2000" i="1" dirty="0" smtClean="0"/>
              <a:t>vacations </a:t>
            </a:r>
            <a:r>
              <a:rPr lang="en-IN" sz="2000" i="1" dirty="0"/>
              <a:t>Company procedure – provide for scheduling vacations to avoid disruption of work, setting rates of vacation pay...etc.</a:t>
            </a:r>
            <a:endParaRPr lang="en-US" sz="2000" dirty="0"/>
          </a:p>
          <a:p>
            <a:endParaRPr lang="en-US" sz="2000" dirty="0"/>
          </a:p>
          <a:p>
            <a:endParaRPr lang="en-US" dirty="0"/>
          </a:p>
        </p:txBody>
      </p:sp>
    </p:spTree>
    <p:extLst>
      <p:ext uri="{BB962C8B-B14F-4D97-AF65-F5344CB8AC3E}">
        <p14:creationId xmlns:p14="http://schemas.microsoft.com/office/powerpoint/2010/main" val="2468879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Plans</a:t>
            </a:r>
            <a:endParaRPr lang="en-US" dirty="0"/>
          </a:p>
        </p:txBody>
      </p:sp>
      <p:sp>
        <p:nvSpPr>
          <p:cNvPr id="3" name="Content Placeholder 2"/>
          <p:cNvSpPr>
            <a:spLocks noGrp="1"/>
          </p:cNvSpPr>
          <p:nvPr>
            <p:ph idx="1"/>
          </p:nvPr>
        </p:nvSpPr>
        <p:spPr/>
        <p:txBody>
          <a:bodyPr>
            <a:normAutofit/>
          </a:bodyPr>
          <a:lstStyle/>
          <a:p>
            <a:pPr lvl="0"/>
            <a:r>
              <a:rPr lang="en-IN" i="1" dirty="0"/>
              <a:t>Rules: </a:t>
            </a:r>
            <a:r>
              <a:rPr lang="en-IN" sz="2000" i="1" dirty="0"/>
              <a:t>They spell out specific required actions or non-actions, allowing no discretion. Policies are meant to guide decision making by marking off areas in which managers can use their discretion. Whereas rules allow no discretion in their application</a:t>
            </a:r>
            <a:r>
              <a:rPr lang="en-IN" sz="2000" i="1" dirty="0" smtClean="0"/>
              <a:t>.</a:t>
            </a:r>
          </a:p>
          <a:p>
            <a:pPr marL="0" lvl="0" indent="0">
              <a:buNone/>
            </a:pPr>
            <a:endParaRPr lang="en-US" sz="2000" dirty="0"/>
          </a:p>
          <a:p>
            <a:pPr lvl="0"/>
            <a:r>
              <a:rPr lang="en-IN" i="1" dirty="0"/>
              <a:t>Programs: </a:t>
            </a:r>
            <a:r>
              <a:rPr lang="en-IN" sz="2000" i="1" dirty="0"/>
              <a:t>Programs are a complex of goals, policies, procedures, rules, task assignments, steps to be taken, resources to be employed, and other elements necessary to carry out a given course of action. They are supported by budgets. E.g. Program formulated to improve the morale of workers in a department.</a:t>
            </a:r>
            <a:endParaRPr lang="en-US" sz="2000" dirty="0"/>
          </a:p>
          <a:p>
            <a:endParaRPr lang="en-US" dirty="0"/>
          </a:p>
        </p:txBody>
      </p:sp>
    </p:spTree>
    <p:extLst>
      <p:ext uri="{BB962C8B-B14F-4D97-AF65-F5344CB8AC3E}">
        <p14:creationId xmlns:p14="http://schemas.microsoft.com/office/powerpoint/2010/main" val="1187794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Plans</a:t>
            </a:r>
            <a:endParaRPr lang="en-US" dirty="0"/>
          </a:p>
        </p:txBody>
      </p:sp>
      <p:sp>
        <p:nvSpPr>
          <p:cNvPr id="3" name="Content Placeholder 2"/>
          <p:cNvSpPr>
            <a:spLocks noGrp="1"/>
          </p:cNvSpPr>
          <p:nvPr>
            <p:ph idx="1"/>
          </p:nvPr>
        </p:nvSpPr>
        <p:spPr/>
        <p:txBody>
          <a:bodyPr>
            <a:normAutofit/>
          </a:bodyPr>
          <a:lstStyle/>
          <a:p>
            <a:pPr lvl="0" algn="just"/>
            <a:r>
              <a:rPr lang="en-IN" i="1" dirty="0"/>
              <a:t>Budgets: </a:t>
            </a:r>
            <a:r>
              <a:rPr lang="en-IN" sz="2000" i="1" dirty="0"/>
              <a:t>A budget is a statement of expected results expressed in numerical terms. It is a quantified plan.  Financial operating budget is called profit plan. A budget may be expressed in terms of labour-hours, units of product, or machine hours ...etc. Making a budget is clearly planning, it is the fundamental planning instrument in a company. It is a numerical compilation of expected cash flow, expenses, revenues....etc.</a:t>
            </a:r>
            <a:endParaRPr lang="en-US" sz="2000" dirty="0"/>
          </a:p>
          <a:p>
            <a:endParaRPr lang="en-US" dirty="0"/>
          </a:p>
        </p:txBody>
      </p:sp>
    </p:spTree>
    <p:extLst>
      <p:ext uri="{BB962C8B-B14F-4D97-AF65-F5344CB8AC3E}">
        <p14:creationId xmlns:p14="http://schemas.microsoft.com/office/powerpoint/2010/main" val="2455433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Planning</a:t>
            </a:r>
            <a:endParaRPr lang="en-US" dirty="0"/>
          </a:p>
        </p:txBody>
      </p:sp>
      <p:sp>
        <p:nvSpPr>
          <p:cNvPr id="3" name="Content Placeholder 2"/>
          <p:cNvSpPr>
            <a:spLocks noGrp="1"/>
          </p:cNvSpPr>
          <p:nvPr>
            <p:ph idx="1"/>
          </p:nvPr>
        </p:nvSpPr>
        <p:spPr>
          <a:xfrm>
            <a:off x="285720" y="1214422"/>
            <a:ext cx="8715436" cy="5429288"/>
          </a:xfrm>
        </p:spPr>
        <p:txBody>
          <a:bodyPr>
            <a:noAutofit/>
          </a:bodyPr>
          <a:lstStyle/>
          <a:p>
            <a:pPr lvl="0" algn="just">
              <a:buClr>
                <a:srgbClr val="FF0000"/>
              </a:buClr>
            </a:pPr>
            <a:r>
              <a:rPr lang="en-IN" sz="2000" i="1" dirty="0">
                <a:solidFill>
                  <a:srgbClr val="FFFF00"/>
                </a:solidFill>
              </a:rPr>
              <a:t>Being Aware of </a:t>
            </a:r>
            <a:r>
              <a:rPr lang="en-IN" sz="2000" i="1" dirty="0" smtClean="0">
                <a:solidFill>
                  <a:srgbClr val="FFFF00"/>
                </a:solidFill>
              </a:rPr>
              <a:t>opportunities.</a:t>
            </a:r>
          </a:p>
          <a:p>
            <a:pPr lvl="1">
              <a:buClr>
                <a:srgbClr val="FF0000"/>
              </a:buClr>
            </a:pPr>
            <a:r>
              <a:rPr lang="en-IN" sz="2000" i="1" dirty="0" smtClean="0"/>
              <a:t>It is preliminary look at possible future opportunities.</a:t>
            </a:r>
            <a:endParaRPr lang="en-IN" sz="2000" dirty="0" smtClean="0"/>
          </a:p>
          <a:p>
            <a:pPr lvl="2">
              <a:buClr>
                <a:srgbClr val="FF0000"/>
              </a:buClr>
            </a:pPr>
            <a:r>
              <a:rPr lang="en-IN" sz="2000" i="1" dirty="0" smtClean="0"/>
              <a:t>The Market , Competition, What Customers want, Our strengths</a:t>
            </a:r>
            <a:endParaRPr lang="en-IN" sz="2000" dirty="0" smtClean="0"/>
          </a:p>
          <a:p>
            <a:pPr lvl="2">
              <a:buClr>
                <a:srgbClr val="FF0000"/>
              </a:buClr>
            </a:pPr>
            <a:r>
              <a:rPr lang="en-IN" sz="2000" i="1" dirty="0" smtClean="0"/>
              <a:t>Our Weakness, SWOT Analysis</a:t>
            </a:r>
            <a:endParaRPr lang="en-US" sz="2000" dirty="0"/>
          </a:p>
          <a:p>
            <a:pPr lvl="0" algn="just">
              <a:buClr>
                <a:srgbClr val="FF0000"/>
              </a:buClr>
            </a:pPr>
            <a:r>
              <a:rPr lang="en-IN" sz="2000" i="1" dirty="0">
                <a:solidFill>
                  <a:srgbClr val="FFFF00"/>
                </a:solidFill>
              </a:rPr>
              <a:t>Establishing </a:t>
            </a:r>
            <a:r>
              <a:rPr lang="en-IN" sz="2000" i="1" dirty="0" smtClean="0">
                <a:solidFill>
                  <a:srgbClr val="FFFF00"/>
                </a:solidFill>
              </a:rPr>
              <a:t>Objectives</a:t>
            </a:r>
          </a:p>
          <a:p>
            <a:pPr lvl="1" algn="just">
              <a:buClr>
                <a:srgbClr val="FF0000"/>
              </a:buClr>
            </a:pPr>
            <a:r>
              <a:rPr lang="en-IN" sz="2000" i="1" dirty="0" smtClean="0"/>
              <a:t>Objectives specify the expected result and end points of what is to be done, </a:t>
            </a:r>
            <a:endParaRPr lang="en-IN" sz="2000" dirty="0" smtClean="0"/>
          </a:p>
          <a:p>
            <a:pPr lvl="0" algn="just">
              <a:buClr>
                <a:srgbClr val="FF0000"/>
              </a:buClr>
            </a:pPr>
            <a:r>
              <a:rPr lang="en-IN" sz="2000" i="1" dirty="0" smtClean="0">
                <a:solidFill>
                  <a:srgbClr val="FFFF00"/>
                </a:solidFill>
              </a:rPr>
              <a:t>Developing Premises</a:t>
            </a:r>
          </a:p>
          <a:p>
            <a:pPr lvl="0" algn="just">
              <a:buClr>
                <a:srgbClr val="FF0000"/>
              </a:buClr>
            </a:pPr>
            <a:r>
              <a:rPr lang="en-IN" sz="2000" i="1" dirty="0" smtClean="0"/>
              <a:t>This is to establish, circulate and obtain agreement to utilize critical planning premises such as forecasts, applicable basic policies and existing company plans.</a:t>
            </a:r>
            <a:endParaRPr lang="en-US" sz="2000" dirty="0"/>
          </a:p>
          <a:p>
            <a:pPr lvl="0" algn="just">
              <a:buClr>
                <a:srgbClr val="FF0000"/>
              </a:buClr>
            </a:pPr>
            <a:r>
              <a:rPr lang="en-IN" sz="2000" i="1" dirty="0"/>
              <a:t>Determining Alternative </a:t>
            </a:r>
            <a:r>
              <a:rPr lang="en-IN" sz="2000" i="1" dirty="0" smtClean="0"/>
              <a:t>Courses</a:t>
            </a:r>
          </a:p>
          <a:p>
            <a:pPr lvl="1" algn="just">
              <a:buClr>
                <a:srgbClr val="FF0000"/>
              </a:buClr>
            </a:pPr>
            <a:r>
              <a:rPr lang="en-IN" sz="2000" i="1" dirty="0" smtClean="0"/>
              <a:t>The more common problem is not finding alternatives but reducing the number of alternatives, so that most promising may be analysed</a:t>
            </a:r>
            <a:endParaRPr lang="en-US" sz="2000" dirty="0"/>
          </a:p>
          <a:p>
            <a:pPr>
              <a:buClr>
                <a:srgbClr val="FF0000"/>
              </a:buClr>
            </a:pPr>
            <a:endParaRPr lang="en-US" sz="2000" dirty="0"/>
          </a:p>
        </p:txBody>
      </p:sp>
    </p:spTree>
    <p:extLst>
      <p:ext uri="{BB962C8B-B14F-4D97-AF65-F5344CB8AC3E}">
        <p14:creationId xmlns:p14="http://schemas.microsoft.com/office/powerpoint/2010/main" val="363798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1017</Words>
  <Application>Microsoft Office PowerPoint</Application>
  <PresentationFormat>On-screen Show (4:3)</PresentationFormat>
  <Paragraphs>76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Aharoni</vt:lpstr>
      <vt:lpstr>Arial</vt:lpstr>
      <vt:lpstr>Calibri</vt:lpstr>
      <vt:lpstr>Office Theme</vt:lpstr>
      <vt:lpstr>Planning</vt:lpstr>
      <vt:lpstr>Planning</vt:lpstr>
      <vt:lpstr>Types of Plans</vt:lpstr>
      <vt:lpstr>Types of Plans</vt:lpstr>
      <vt:lpstr>Types of Plans</vt:lpstr>
      <vt:lpstr>Types of Plans</vt:lpstr>
      <vt:lpstr>Types of Plans</vt:lpstr>
      <vt:lpstr>Types of Plans</vt:lpstr>
      <vt:lpstr>Steps in Planning</vt:lpstr>
      <vt:lpstr>Steps in Planning</vt:lpstr>
      <vt:lpstr>Levels of Planning</vt:lpstr>
      <vt:lpstr>Levels of Planning</vt:lpstr>
      <vt:lpstr>Steps in Planning</vt:lpstr>
      <vt:lpstr>Steps in Planning</vt:lpstr>
      <vt:lpstr>Steps in Planning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dc:title>
  <dc:creator>mea</dc:creator>
  <cp:lastModifiedBy>User</cp:lastModifiedBy>
  <cp:revision>22</cp:revision>
  <dcterms:created xsi:type="dcterms:W3CDTF">2017-09-19T06:20:34Z</dcterms:created>
  <dcterms:modified xsi:type="dcterms:W3CDTF">2022-08-29T06:43:01Z</dcterms:modified>
</cp:coreProperties>
</file>