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B4B9-A585-9101-0C45-B8DB9AA8B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972A6-51F9-1EA2-95B8-ABB50B3CE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7F4ED-69F7-F37F-9ECA-1A2CF220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055E-3049-4CEB-92C4-31591930EC7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40513-80BB-DCF2-BE6D-9E74AF9B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70DAF-0D92-6F4F-3944-435830A0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279C-A8E5-4D1D-B99E-57AEFE1A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05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C6F7-0414-64C5-F40A-AE6CDCB5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82914-75DA-031F-FCD7-3E0432659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9DD17-EF15-69F1-529C-414B95C3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055E-3049-4CEB-92C4-31591930EC7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C9707-3017-5888-FE5E-08169913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C39BE-E1EA-C2D2-E43D-0B2FC005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279C-A8E5-4D1D-B99E-57AEFE1A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87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8FC7D-11AD-B937-BC6E-21AA645EB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0AAFC-F4B4-5171-A853-8BD03C461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8C21B-9021-7172-036F-8933A9B3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055E-3049-4CEB-92C4-31591930EC7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A893C-59FE-1098-0895-0253767A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61BE0-182D-47E9-C202-566F41A7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279C-A8E5-4D1D-B99E-57AEFE1A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79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4EF7-8556-4512-EAFA-5D80D9FC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C58D-0143-6C51-4E67-974A2DA7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0C2F9-B355-77D2-27DF-A6C4A0FA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055E-3049-4CEB-92C4-31591930EC7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0EBB5-732E-B96F-62ED-4A1848FC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F0428-FC1A-0321-0630-EEB654DD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279C-A8E5-4D1D-B99E-57AEFE1A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97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F1C7-3EC4-808A-2AEB-BA15F1F2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A0842-32AA-44D3-B560-65668317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D9340-7331-2D39-7F84-89F44E5F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055E-3049-4CEB-92C4-31591930EC7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3FFBB-A684-38CB-5ECA-B9625584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B58FA-E34C-D88E-CFB8-885DA6FD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279C-A8E5-4D1D-B99E-57AEFE1A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15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8182-1CF1-20F1-9E96-197DE9F9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4A7B5-B9D6-71C6-76B0-E3BD6E34C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FDEA1-8B4B-993F-330B-F1A3C0555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30C80-FF1D-7BE8-C19E-234003B1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055E-3049-4CEB-92C4-31591930EC7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7FAA3-0F15-9A75-AC91-EA844CBE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E47BE-C479-DB3F-A331-CC97D00C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279C-A8E5-4D1D-B99E-57AEFE1A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30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A058-4CD5-BA66-6D42-40A6B512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8A393-1E29-724B-F756-D8FAB72B6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B43EF-D63C-3D52-5E8B-EBC03E194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44B3E-1E44-6817-6351-8E36A59F7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48BDE-CCD2-FF13-0B06-04D7AA825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E66DD-A947-F90B-19D3-4FF68061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055E-3049-4CEB-92C4-31591930EC7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35848-A3DF-EE1A-103B-D9DF2E93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24308-8CB2-DA90-9033-0B6D1EA5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279C-A8E5-4D1D-B99E-57AEFE1A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84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2AF0-BF66-7224-549C-FE3A053D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55A48-DB0F-B68C-1A12-6DD6E65C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055E-3049-4CEB-92C4-31591930EC7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CB152-E379-BBAB-8F6C-0089E179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77121-2AB8-6A52-8C49-DD690932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279C-A8E5-4D1D-B99E-57AEFE1A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13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7DB8D-4344-57A5-CD21-5DD101DD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055E-3049-4CEB-92C4-31591930EC7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E328C-D096-06DA-2F3B-C695FE54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1837F-551B-2AA2-B23E-EE0B2343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279C-A8E5-4D1D-B99E-57AEFE1A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3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F4EF-A8AF-04CD-855B-72B426EC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3D0A-3929-6B13-2EAE-AD8820662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5531-4299-E55A-EDEB-F000CDD99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23917-4FBA-8A1F-98DD-909AD8C3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055E-3049-4CEB-92C4-31591930EC7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2075D-1EA8-CE08-F06E-87F89E22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8A4DC-7609-3811-16B1-F7EA1F2A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279C-A8E5-4D1D-B99E-57AEFE1A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2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4B65-1502-1856-83BE-0DEA6085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10FEE-D46A-BCFE-9FB6-24992FE22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20FE6-AA2B-4E19-67D4-87756BAB6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A4C94-2BCD-D488-1BB8-1F786A42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055E-3049-4CEB-92C4-31591930EC7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8A9D0-0B6E-214E-6DE2-DB553CC6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96F12-A28E-FC4C-F249-63169935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279C-A8E5-4D1D-B99E-57AEFE1A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83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21AC7-7657-8B2E-8780-7281F63E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83E97-EF54-0E99-1F9A-0FCE2497C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9F13-6AAB-48F9-7E1B-89823023D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A055E-3049-4CEB-92C4-31591930EC7A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88A5D-6E74-6923-045D-C7604FDCE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8A825-D2B5-A563-A551-C8FA2630F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D279C-A8E5-4D1D-B99E-57AEFE1A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6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96EDEB-98C0-E623-620D-126A39FC5CE0}"/>
              </a:ext>
            </a:extLst>
          </p:cNvPr>
          <p:cNvSpPr txBox="1"/>
          <p:nvPr/>
        </p:nvSpPr>
        <p:spPr>
          <a:xfrm>
            <a:off x="615461" y="30066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Formulate the DTFT of x(n)={1,1,1,1,1,1,0,0}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051CF-E328-4EC4-D5A1-6E130D4FB8AC}"/>
              </a:ext>
            </a:extLst>
          </p:cNvPr>
          <p:cNvSpPr txBox="1"/>
          <p:nvPr/>
        </p:nvSpPr>
        <p:spPr>
          <a:xfrm>
            <a:off x="728003" y="1028343"/>
            <a:ext cx="1038547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Discrete-Time Fourier Transform (DTFT) of a sequence x(n) is defined as: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X(e^(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jω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)) = Σ [x(n) * e^(-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jωn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)]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where ω is the normalized radian frequency, and the sum is taken over all values of n from -∞ to +∞.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this case, x(n) = {1,1,1,1,1,1,0,0}. Substituting this into the formula above, we get: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X(e^(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jω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)) = Σ [x(n) * e^(-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jωn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)] = Σ [1 * e^(-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jωn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)] + Σ [1 * e^(-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jωn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)] + Σ [1 * e^(-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jωn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)] + Σ [1 * e^(-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jωn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)] + Σ [1 * e^(-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jωn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)] + Σ [1 * e^(-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jωn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)] + Σ [0 * e^(-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jωn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)] + Σ [0 * e^(-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jωn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)] = 6 * Σ [e^(-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jωn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)] + 0 = 6 * [1 + e^(-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jω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 + e^(-j2ω) + ...]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where the sum in the second line is taken over all values of n from 0 to 5.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Using the formula for the geometric series, we can simplify this to: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X(e^(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jω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)) = 6 * [1/(1 - e^(-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jω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))]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is the DTFT of x(n)={1,1,1,1,1,1,0,0}.</a:t>
            </a:r>
          </a:p>
        </p:txBody>
      </p:sp>
    </p:spTree>
    <p:extLst>
      <p:ext uri="{BB962C8B-B14F-4D97-AF65-F5344CB8AC3E}">
        <p14:creationId xmlns:p14="http://schemas.microsoft.com/office/powerpoint/2010/main" val="425220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7B2FD8-F5AC-D1B4-995C-D03D5C06434D}"/>
              </a:ext>
            </a:extLst>
          </p:cNvPr>
          <p:cNvSpPr txBox="1"/>
          <p:nvPr/>
        </p:nvSpPr>
        <p:spPr>
          <a:xfrm>
            <a:off x="756138" y="417565"/>
            <a:ext cx="10863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Write the complex form of a Fourier Series f(x) defined in the interval (c, c+2l)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1026" name="Picture 2" descr="equation">
            <a:extLst>
              <a:ext uri="{FF2B5EF4-FFF2-40B4-BE49-F238E27FC236}">
                <a16:creationId xmlns:a16="http://schemas.microsoft.com/office/drawing/2014/main" id="{571D6F91-DF2F-67BD-F0C6-73C83AD54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66" y="1012709"/>
            <a:ext cx="2117026" cy="69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B249A8-C649-2455-9663-86AB1E6B73EF}"/>
              </a:ext>
            </a:extLst>
          </p:cNvPr>
          <p:cNvSpPr txBox="1"/>
          <p:nvPr/>
        </p:nvSpPr>
        <p:spPr>
          <a:xfrm>
            <a:off x="834243" y="1901653"/>
            <a:ext cx="10680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where k is an integer, omega is the fundamental frequency given by omega =        and the coefficients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c_k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are complex constants defined as:</a:t>
            </a:r>
            <a:endParaRPr lang="en-IN" dirty="0"/>
          </a:p>
        </p:txBody>
      </p:sp>
      <p:pic>
        <p:nvPicPr>
          <p:cNvPr id="1028" name="Picture 4" descr="equation">
            <a:extLst>
              <a:ext uri="{FF2B5EF4-FFF2-40B4-BE49-F238E27FC236}">
                <a16:creationId xmlns:a16="http://schemas.microsoft.com/office/drawing/2014/main" id="{A205D001-35C5-9F27-08D9-60782F369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13" y="1901653"/>
            <a:ext cx="20955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quation">
            <a:extLst>
              <a:ext uri="{FF2B5EF4-FFF2-40B4-BE49-F238E27FC236}">
                <a16:creationId xmlns:a16="http://schemas.microsoft.com/office/drawing/2014/main" id="{905F2FC3-79C2-4D7E-7DC5-05E60B12A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996" y="3105834"/>
            <a:ext cx="3188566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006453-3563-C1D2-5577-AE47EF266D15}"/>
              </a:ext>
            </a:extLst>
          </p:cNvPr>
          <p:cNvSpPr txBox="1"/>
          <p:nvPr/>
        </p:nvSpPr>
        <p:spPr>
          <a:xfrm>
            <a:off x="939018" y="4642504"/>
            <a:ext cx="10680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where dx is an infinitesimal increment of x. The coefficients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c_k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represent the amplitude and phase of the sinusoidal components of the Fourier Series. The first term in the series, k=0, represents the average value of the function over the interval (c, c+2L).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67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A3A6F0-5BCE-7D15-3977-D05DABF160AD}"/>
              </a:ext>
            </a:extLst>
          </p:cNvPr>
          <p:cNvSpPr txBox="1"/>
          <p:nvPr/>
        </p:nvSpPr>
        <p:spPr>
          <a:xfrm>
            <a:off x="573258" y="31473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Find the Fourier transform of x(t) = u(t) </a:t>
            </a:r>
            <a:endParaRPr lang="en-IN" dirty="0"/>
          </a:p>
        </p:txBody>
      </p:sp>
      <p:pic>
        <p:nvPicPr>
          <p:cNvPr id="2050" name="Picture 2" descr="equation">
            <a:extLst>
              <a:ext uri="{FF2B5EF4-FFF2-40B4-BE49-F238E27FC236}">
                <a16:creationId xmlns:a16="http://schemas.microsoft.com/office/drawing/2014/main" id="{B4D6980E-306A-2AD7-1F78-06960CAAD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24" y="959315"/>
            <a:ext cx="4593977" cy="65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B3FB90-5AFD-7E7A-0B0E-BBE7F09DFA0B}"/>
              </a:ext>
            </a:extLst>
          </p:cNvPr>
          <p:cNvSpPr txBox="1"/>
          <p:nvPr/>
        </p:nvSpPr>
        <p:spPr>
          <a:xfrm>
            <a:off x="624252" y="1779955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where u(t) is the unit step function.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Solving the integral, we get:</a:t>
            </a:r>
          </a:p>
        </p:txBody>
      </p:sp>
      <p:pic>
        <p:nvPicPr>
          <p:cNvPr id="2052" name="Picture 4" descr="equation">
            <a:extLst>
              <a:ext uri="{FF2B5EF4-FFF2-40B4-BE49-F238E27FC236}">
                <a16:creationId xmlns:a16="http://schemas.microsoft.com/office/drawing/2014/main" id="{83F6E129-6A3F-0D8F-8333-377F4740D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180" y="2588456"/>
            <a:ext cx="6467639" cy="65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99266B-0BBB-E14E-2515-866EA8464D53}"/>
              </a:ext>
            </a:extLst>
          </p:cNvPr>
          <p:cNvSpPr txBox="1"/>
          <p:nvPr/>
        </p:nvSpPr>
        <p:spPr>
          <a:xfrm>
            <a:off x="624252" y="3611075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Taking the limit as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                       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we have:</a:t>
            </a:r>
            <a:endParaRPr lang="en-IN" dirty="0"/>
          </a:p>
        </p:txBody>
      </p:sp>
      <p:pic>
        <p:nvPicPr>
          <p:cNvPr id="2054" name="Picture 6" descr="equation">
            <a:extLst>
              <a:ext uri="{FF2B5EF4-FFF2-40B4-BE49-F238E27FC236}">
                <a16:creationId xmlns:a16="http://schemas.microsoft.com/office/drawing/2014/main" id="{2AAC1F6F-D770-44E8-EE84-0116A895B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560" y="3667105"/>
            <a:ext cx="863614" cy="20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quation">
            <a:extLst>
              <a:ext uri="{FF2B5EF4-FFF2-40B4-BE49-F238E27FC236}">
                <a16:creationId xmlns:a16="http://schemas.microsoft.com/office/drawing/2014/main" id="{D148893E-FD28-8EBF-4E58-F529830E8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324" y="4102480"/>
            <a:ext cx="6263495" cy="65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D9B72D-8468-CF2C-8F64-14DC622A83AC}"/>
              </a:ext>
            </a:extLst>
          </p:cNvPr>
          <p:cNvSpPr txBox="1"/>
          <p:nvPr/>
        </p:nvSpPr>
        <p:spPr>
          <a:xfrm>
            <a:off x="573258" y="4812233"/>
            <a:ext cx="10666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Since                                  for                      , we have:</a:t>
            </a:r>
            <a:endParaRPr lang="en-IN" dirty="0"/>
          </a:p>
        </p:txBody>
      </p:sp>
      <p:pic>
        <p:nvPicPr>
          <p:cNvPr id="2058" name="Picture 10" descr="equation">
            <a:extLst>
              <a:ext uri="{FF2B5EF4-FFF2-40B4-BE49-F238E27FC236}">
                <a16:creationId xmlns:a16="http://schemas.microsoft.com/office/drawing/2014/main" id="{CF33010A-7D68-0F44-6564-1EA363331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42" y="4858786"/>
            <a:ext cx="10858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equation">
            <a:extLst>
              <a:ext uri="{FF2B5EF4-FFF2-40B4-BE49-F238E27FC236}">
                <a16:creationId xmlns:a16="http://schemas.microsoft.com/office/drawing/2014/main" id="{058A52AF-2BE9-206C-C3AA-C22CDA0AE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727" y="4915935"/>
            <a:ext cx="4286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equation">
            <a:extLst>
              <a:ext uri="{FF2B5EF4-FFF2-40B4-BE49-F238E27FC236}">
                <a16:creationId xmlns:a16="http://schemas.microsoft.com/office/drawing/2014/main" id="{7C1C069F-E352-16E9-919C-A73E3FFD3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23" y="5554851"/>
            <a:ext cx="3894314" cy="83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equation">
            <a:extLst>
              <a:ext uri="{FF2B5EF4-FFF2-40B4-BE49-F238E27FC236}">
                <a16:creationId xmlns:a16="http://schemas.microsoft.com/office/drawing/2014/main" id="{4C639E0E-7D20-2C5D-65BD-C1E07BE22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431" y="6085619"/>
            <a:ext cx="2642138" cy="36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CD2B74-EC5B-15BA-4E7B-C2E1E0A0EE64}"/>
              </a:ext>
            </a:extLst>
          </p:cNvPr>
          <p:cNvSpPr txBox="1"/>
          <p:nvPr/>
        </p:nvSpPr>
        <p:spPr>
          <a:xfrm>
            <a:off x="6842445" y="5561283"/>
            <a:ext cx="4691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Therefore, the Fourier transform of x(t) = u(t) is: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7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D616CE-9AE7-F551-04A2-16A84526F3CF}"/>
              </a:ext>
            </a:extLst>
          </p:cNvPr>
          <p:cNvSpPr txBox="1"/>
          <p:nvPr/>
        </p:nvSpPr>
        <p:spPr>
          <a:xfrm>
            <a:off x="305972" y="272534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Write the Fourier Transform of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Cos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ω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Sinω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3074" name="Picture 2" descr="equation">
            <a:extLst>
              <a:ext uri="{FF2B5EF4-FFF2-40B4-BE49-F238E27FC236}">
                <a16:creationId xmlns:a16="http://schemas.microsoft.com/office/drawing/2014/main" id="{AEB884DC-870A-1116-973D-5A1751063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39" y="1003276"/>
            <a:ext cx="3223776" cy="23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quation">
            <a:extLst>
              <a:ext uri="{FF2B5EF4-FFF2-40B4-BE49-F238E27FC236}">
                <a16:creationId xmlns:a16="http://schemas.microsoft.com/office/drawing/2014/main" id="{65374374-1EAB-C0F1-8123-32F2493E9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293" y="1511444"/>
            <a:ext cx="563717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52ED09-5728-1D2E-407D-110B35BA6275}"/>
              </a:ext>
            </a:extLst>
          </p:cNvPr>
          <p:cNvSpPr txBox="1"/>
          <p:nvPr/>
        </p:nvSpPr>
        <p:spPr>
          <a:xfrm>
            <a:off x="520139" y="215426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where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      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the Dirac delta function.</a:t>
            </a:r>
            <a:endParaRPr lang="en-IN" dirty="0"/>
          </a:p>
        </p:txBody>
      </p:sp>
      <p:pic>
        <p:nvPicPr>
          <p:cNvPr id="3078" name="Picture 6" descr="equation">
            <a:extLst>
              <a:ext uri="{FF2B5EF4-FFF2-40B4-BE49-F238E27FC236}">
                <a16:creationId xmlns:a16="http://schemas.microsoft.com/office/drawing/2014/main" id="{9EAF7F02-23F4-FAEC-07A2-95C5AD83E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78" y="2248441"/>
            <a:ext cx="2571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equation">
            <a:extLst>
              <a:ext uri="{FF2B5EF4-FFF2-40B4-BE49-F238E27FC236}">
                <a16:creationId xmlns:a16="http://schemas.microsoft.com/office/drawing/2014/main" id="{8E3B7790-61C1-DE14-C864-DD7AD7699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39" y="2968578"/>
            <a:ext cx="3517289" cy="25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equation">
            <a:extLst>
              <a:ext uri="{FF2B5EF4-FFF2-40B4-BE49-F238E27FC236}">
                <a16:creationId xmlns:a16="http://schemas.microsoft.com/office/drawing/2014/main" id="{6151D613-5CC4-C69A-3B64-044A27704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828" y="3530942"/>
            <a:ext cx="6098344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AE6EBE-849A-7BDF-156C-F235B2B76E02}"/>
              </a:ext>
            </a:extLst>
          </p:cNvPr>
          <p:cNvSpPr txBox="1"/>
          <p:nvPr/>
        </p:nvSpPr>
        <p:spPr>
          <a:xfrm>
            <a:off x="520139" y="4049284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where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      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the Dirac delta function.</a:t>
            </a:r>
            <a:endParaRPr lang="en-IN" dirty="0"/>
          </a:p>
        </p:txBody>
      </p:sp>
      <p:pic>
        <p:nvPicPr>
          <p:cNvPr id="9" name="Picture 6" descr="equation">
            <a:extLst>
              <a:ext uri="{FF2B5EF4-FFF2-40B4-BE49-F238E27FC236}">
                <a16:creationId xmlns:a16="http://schemas.microsoft.com/office/drawing/2014/main" id="{300B1BB0-E60D-D950-C8E4-1D82208BE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78" y="4143462"/>
            <a:ext cx="2571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6BA1B6-E726-EE5D-42FF-EC016C77DC79}"/>
              </a:ext>
            </a:extLst>
          </p:cNvPr>
          <p:cNvSpPr txBox="1"/>
          <p:nvPr/>
        </p:nvSpPr>
        <p:spPr>
          <a:xfrm>
            <a:off x="556042" y="5000731"/>
            <a:ext cx="110799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Both of these Fourier transforms have peaks at the positive and negative values of the carrier frequency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omega_c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with the cosine function having even symmetry and the sine function having odd symmetry about the frequency axis. The area under each Fourier transform is equal to pi, which is a consequence of the Parseval's theorem.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69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524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nil.the.great@gmail.com</dc:creator>
  <cp:lastModifiedBy>nil.the.great@gmail.com</cp:lastModifiedBy>
  <cp:revision>1</cp:revision>
  <dcterms:created xsi:type="dcterms:W3CDTF">2023-04-10T05:52:59Z</dcterms:created>
  <dcterms:modified xsi:type="dcterms:W3CDTF">2023-04-10T06:10:20Z</dcterms:modified>
</cp:coreProperties>
</file>