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258-1C48-2291-AA4A-A58FED56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6467F-BD86-42D4-B3DA-F6442558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9EC-851C-872D-0E56-41D494AB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0F19-813C-80C5-A090-557A822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C89C-1F31-FA0F-EBF9-09DAE7A6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B6-8E5D-573B-00AA-9CCA8C56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F7C1-BF50-5140-CC31-636F13D2B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4371-5C43-11BB-8E54-F9D7AF0F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2609-3AD9-E4BA-BC19-AAC30805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7ADE-A4AF-391C-9634-98F66EFC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D7B7A-204F-3738-FFD3-DF66A3A2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E40B-D453-1B8E-1DCA-EC28B4D2A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353F-8794-634D-A819-25FF5D80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76E3-F06E-6350-4812-162C0302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C5E9-D212-A3B2-69A6-C3FB320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84B4-0D33-BE35-261B-22A2C1F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E183-47C7-726F-A072-1E68AC57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2223E-7874-7D0E-7163-430DBAAD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A9E5-2A33-54A3-7E37-8AFBED43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C61F-625F-3B28-1F5F-FAA29155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408-97CC-6E87-8B3F-28793E4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7AD2F-1B8D-4818-5127-44014C79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1CD9-4FA6-70C6-858B-A0AB10B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9A2E-9FD9-1273-82D8-BFE7DC83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5CB8-2039-C8BF-12A1-DDAA600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1791-85B7-3974-680D-CACB61F8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7746-8EFA-8174-710E-CB725C098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53CB-B6A2-6D9F-37C8-916356DB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9C20-61E0-DF69-21D4-B9861E5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FE88-481C-F803-87F0-5D43E70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C843-FBF5-E385-5368-FBE9DD5D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36A9-257B-ACC3-6C4E-C285BA2E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0E85-2D09-A4B3-AEDD-2B45870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E091B-0033-93FC-13B3-B6C9F890A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C0BBF-427D-851D-AB4E-854C6127A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EE71A-0A9C-31C0-5252-74ECA66B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513DA-8EA9-FE49-47FD-5ABC8827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6E067-284D-2A71-3CB0-1A3A285D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96437-0EF1-22A4-EC91-3879445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3E61-201C-6315-1EAD-DC297892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60754-EE27-55CF-FD0C-23B9D84F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FE4B3-CCFE-9DAF-21E5-6112717B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6B489-38EA-9779-6A5B-3D9EE57B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9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9D672-A56E-6F2E-3AA4-3EAA5E2A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B435F-BC81-B41B-BFF1-154146B3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2B527-AA06-6BCE-4B23-AF18464A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50BA-72A5-C09B-3A85-DDCBF17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4DBC-3BEA-CD51-A17B-2BC1BD4A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BFBE1-C85E-3058-58CB-09091A55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E682-96BC-20E0-836D-1312D6E2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C3A0-8706-4405-0894-ED12F90C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4165-F03E-A55C-3737-A311F8FA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CA7C-95B5-3B63-66A8-2BE2FFC9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EDCF0-A601-2FE4-E97A-983500779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295B3-FE0E-6B93-01DC-10A552FB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F534-C8F1-F2B6-43D5-19430F16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4A365-6E9C-E967-9D3E-5A8DD52A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36F67-93E3-05B8-381F-DBCB861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4C36-AE23-4B3A-845E-1BE64EBC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6A56-0E8B-40D1-1557-D2851EBC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1508-F773-D505-45F6-E96BB0E1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3993-E91E-4525-ACC6-214CBC2F4DE9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AA62-C751-0789-57A2-A12F0114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7C9F-B7B6-C643-371B-3834139B2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8502-EC3E-48A7-AC9C-446A5D22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e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46.emf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47.emf"/><Relationship Id="rId10" Type="http://schemas.openxmlformats.org/officeDocument/2006/relationships/image" Target="../media/image7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e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1B47A2-FC17-D6CF-460B-303F6433C8B6}"/>
              </a:ext>
            </a:extLst>
          </p:cNvPr>
          <p:cNvSpPr txBox="1"/>
          <p:nvPr/>
        </p:nvSpPr>
        <p:spPr>
          <a:xfrm>
            <a:off x="2570403" y="546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1" dirty="0">
                <a:solidFill>
                  <a:srgbClr val="374151"/>
                </a:solidFill>
                <a:effectLst/>
                <a:latin typeface="KaTeX_Math"/>
              </a:rPr>
              <a:t>Find z transform of x</a:t>
            </a:r>
            <a:r>
              <a:rPr lang="pt-BR" b="1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1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1" i="0" dirty="0">
                <a:solidFill>
                  <a:srgbClr val="374151"/>
                </a:solidFill>
                <a:effectLst/>
                <a:latin typeface="KaTeX_Main"/>
              </a:rPr>
              <a:t>)=</a:t>
            </a:r>
            <a:r>
              <a:rPr lang="pt-BR" b="1" i="1" dirty="0">
                <a:solidFill>
                  <a:srgbClr val="374151"/>
                </a:solidFill>
                <a:effectLst/>
                <a:latin typeface="KaTeX_Math"/>
              </a:rPr>
              <a:t>u</a:t>
            </a:r>
            <a:r>
              <a:rPr lang="pt-BR" b="1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1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1" i="0" dirty="0">
                <a:solidFill>
                  <a:srgbClr val="374151"/>
                </a:solidFill>
                <a:effectLst/>
                <a:latin typeface="KaTeX_Main"/>
              </a:rPr>
              <a:t>)−</a:t>
            </a:r>
            <a:r>
              <a:rPr lang="pt-BR" b="1" i="1" dirty="0">
                <a:solidFill>
                  <a:srgbClr val="374151"/>
                </a:solidFill>
                <a:effectLst/>
                <a:latin typeface="KaTeX_Math"/>
              </a:rPr>
              <a:t>u</a:t>
            </a:r>
            <a:r>
              <a:rPr lang="pt-BR" b="1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1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1" i="0" dirty="0">
                <a:solidFill>
                  <a:srgbClr val="374151"/>
                </a:solidFill>
                <a:effectLst/>
                <a:latin typeface="KaTeX_Main"/>
              </a:rPr>
              <a:t>−4)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A6DFE-3D93-A3C4-A0C7-473EC3A4AA5F}"/>
              </a:ext>
            </a:extLst>
          </p:cNvPr>
          <p:cNvSpPr txBox="1"/>
          <p:nvPr/>
        </p:nvSpPr>
        <p:spPr>
          <a:xfrm>
            <a:off x="2597426" y="1165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Taking the Z-transform of both sides, we get: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26D9E-70C8-8CA6-BA9A-E8DB8A04AD6B}"/>
              </a:ext>
            </a:extLst>
          </p:cNvPr>
          <p:cNvSpPr txBox="1"/>
          <p:nvPr/>
        </p:nvSpPr>
        <p:spPr>
          <a:xfrm>
            <a:off x="2634290" y="16386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z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)=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Z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{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u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)}−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Z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{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u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IN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−4)}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73647-30A3-8EBF-8DC4-95EEE793ABAF}"/>
              </a:ext>
            </a:extLst>
          </p:cNvPr>
          <p:cNvSpPr txBox="1"/>
          <p:nvPr/>
        </p:nvSpPr>
        <p:spPr>
          <a:xfrm>
            <a:off x="2597426" y="2034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the Z-transform of the unit step function:</a:t>
            </a:r>
            <a:endParaRPr lang="en-IN" dirty="0"/>
          </a:p>
        </p:txBody>
      </p:sp>
      <p:pic>
        <p:nvPicPr>
          <p:cNvPr id="1026" name="Picture 2" descr="equation">
            <a:extLst>
              <a:ext uri="{FF2B5EF4-FFF2-40B4-BE49-F238E27FC236}">
                <a16:creationId xmlns:a16="http://schemas.microsoft.com/office/drawing/2014/main" id="{A35BC43B-7F08-05CA-9DDB-2EA01CB9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25" y="2539147"/>
            <a:ext cx="2090130" cy="5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145E7C-ED1D-FD29-954E-89949DF4C91B}"/>
              </a:ext>
            </a:extLst>
          </p:cNvPr>
          <p:cNvSpPr txBox="1"/>
          <p:nvPr/>
        </p:nvSpPr>
        <p:spPr>
          <a:xfrm>
            <a:off x="2000043" y="3264520"/>
            <a:ext cx="895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the time-shifting property of the Z-transform, we can find the Z-transform of u(n-4)</a:t>
            </a:r>
            <a:endParaRPr lang="en-IN" dirty="0"/>
          </a:p>
        </p:txBody>
      </p:sp>
      <p:pic>
        <p:nvPicPr>
          <p:cNvPr id="1028" name="Picture 4" descr="equation">
            <a:extLst>
              <a:ext uri="{FF2B5EF4-FFF2-40B4-BE49-F238E27FC236}">
                <a16:creationId xmlns:a16="http://schemas.microsoft.com/office/drawing/2014/main" id="{86267649-9BA3-D033-9201-AF25E3E7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62" y="3818518"/>
            <a:ext cx="2324857" cy="58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51C94C-F53D-4C0D-0B54-6B072D20BC57}"/>
              </a:ext>
            </a:extLst>
          </p:cNvPr>
          <p:cNvSpPr txBox="1"/>
          <p:nvPr/>
        </p:nvSpPr>
        <p:spPr>
          <a:xfrm>
            <a:off x="3048000" y="4638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Substituting these values in the equation for X(z), we get:</a:t>
            </a:r>
            <a:endParaRPr lang="en-IN" dirty="0"/>
          </a:p>
        </p:txBody>
      </p:sp>
      <p:pic>
        <p:nvPicPr>
          <p:cNvPr id="1030" name="Picture 6" descr="equation">
            <a:extLst>
              <a:ext uri="{FF2B5EF4-FFF2-40B4-BE49-F238E27FC236}">
                <a16:creationId xmlns:a16="http://schemas.microsoft.com/office/drawing/2014/main" id="{FC767E54-85ED-42CA-0090-75F756FB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33" y="5277946"/>
            <a:ext cx="3298202" cy="65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2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0E27EC-3B8D-6C97-4E76-ADEF9A8DFA3F}"/>
              </a:ext>
            </a:extLst>
          </p:cNvPr>
          <p:cNvSpPr txBox="1"/>
          <p:nvPr/>
        </p:nvSpPr>
        <p:spPr>
          <a:xfrm>
            <a:off x="410817" y="332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Find the inverse Z transform using Long Division Method</a:t>
            </a:r>
          </a:p>
        </p:txBody>
      </p:sp>
      <p:pic>
        <p:nvPicPr>
          <p:cNvPr id="9218" name="Picture 2" descr="equation">
            <a:extLst>
              <a:ext uri="{FF2B5EF4-FFF2-40B4-BE49-F238E27FC236}">
                <a16:creationId xmlns:a16="http://schemas.microsoft.com/office/drawing/2014/main" id="{73DEE43A-9356-B9A1-FF59-0D87770F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344"/>
            <a:ext cx="2170030" cy="6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76DEE-939F-BEAE-290A-4EE9DD71C304}"/>
              </a:ext>
            </a:extLst>
          </p:cNvPr>
          <p:cNvSpPr txBox="1"/>
          <p:nvPr/>
        </p:nvSpPr>
        <p:spPr>
          <a:xfrm>
            <a:off x="543338" y="1121322"/>
            <a:ext cx="9183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first write the numerator and denominator in descending powers of z</a:t>
            </a:r>
            <a:endParaRPr lang="en-IN" dirty="0"/>
          </a:p>
        </p:txBody>
      </p:sp>
      <p:pic>
        <p:nvPicPr>
          <p:cNvPr id="9220" name="Picture 4" descr="equation">
            <a:extLst>
              <a:ext uri="{FF2B5EF4-FFF2-40B4-BE49-F238E27FC236}">
                <a16:creationId xmlns:a16="http://schemas.microsoft.com/office/drawing/2014/main" id="{67C5F3DF-3E7F-D8F1-CE0A-456A7392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87" y="1815220"/>
            <a:ext cx="4662599" cy="71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7CB0E5-CC35-C0D0-6B02-738B8B44044D}"/>
              </a:ext>
            </a:extLst>
          </p:cNvPr>
          <p:cNvSpPr txBox="1"/>
          <p:nvPr/>
        </p:nvSpPr>
        <p:spPr>
          <a:xfrm>
            <a:off x="579686" y="2782669"/>
            <a:ext cx="840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perform long division by dividing the denominator into the numerator: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18C26-3EBD-1A4F-C70C-0BF154865B90}"/>
              </a:ext>
            </a:extLst>
          </p:cNvPr>
          <p:cNvSpPr txBox="1"/>
          <p:nvPr/>
        </p:nvSpPr>
        <p:spPr>
          <a:xfrm>
            <a:off x="1296386" y="34290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2z + 1</a:t>
            </a:r>
          </a:p>
          <a:p>
            <a:r>
              <a:rPr lang="en-IN" dirty="0"/>
              <a:t>       --------------------</a:t>
            </a:r>
          </a:p>
          <a:p>
            <a:r>
              <a:rPr lang="en-IN" dirty="0"/>
              <a:t>z - 0.5 | 2z + 0 + 1</a:t>
            </a:r>
          </a:p>
          <a:p>
            <a:r>
              <a:rPr lang="en-IN" dirty="0"/>
              <a:t>         - 2z + 1</a:t>
            </a:r>
          </a:p>
          <a:p>
            <a:r>
              <a:rPr lang="en-IN" dirty="0"/>
              <a:t>         ----------</a:t>
            </a:r>
          </a:p>
          <a:p>
            <a:r>
              <a:rPr lang="en-IN" dirty="0"/>
              <a:t>    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693FE-3D0A-C46E-183C-20C9E7BA49EE}"/>
              </a:ext>
            </a:extLst>
          </p:cNvPr>
          <p:cNvSpPr txBox="1"/>
          <p:nvPr/>
        </p:nvSpPr>
        <p:spPr>
          <a:xfrm>
            <a:off x="4133015" y="3399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quotient is 2 + (1 / (z - 0.5)) and the remainder is 2.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093A7-A5C1-48A3-6F2C-6953754F56C5}"/>
              </a:ext>
            </a:extLst>
          </p:cNvPr>
          <p:cNvSpPr txBox="1"/>
          <p:nvPr/>
        </p:nvSpPr>
        <p:spPr>
          <a:xfrm>
            <a:off x="4133015" y="41068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Express the quotient in partial fraction form: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BE1C1-7823-17CD-5A35-7C7C4D5F0BA3}"/>
              </a:ext>
            </a:extLst>
          </p:cNvPr>
          <p:cNvSpPr txBox="1"/>
          <p:nvPr/>
        </p:nvSpPr>
        <p:spPr>
          <a:xfrm>
            <a:off x="5135216" y="46135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2 + (1 / (z - 0.5))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= A + (B / (z - 0.5))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= (A(z - 0.5) + B) / (z - 0.5)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0056E-6D43-2E77-EFE0-53B7DC675398}"/>
              </a:ext>
            </a:extLst>
          </p:cNvPr>
          <p:cNvSpPr txBox="1"/>
          <p:nvPr/>
        </p:nvSpPr>
        <p:spPr>
          <a:xfrm>
            <a:off x="2316804" y="61564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Equating coefficients, we get: A = 2 B = 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C84B1-984C-AFF7-C022-E3D07CF1143C}"/>
              </a:ext>
            </a:extLst>
          </p:cNvPr>
          <p:cNvSpPr txBox="1"/>
          <p:nvPr/>
        </p:nvSpPr>
        <p:spPr>
          <a:xfrm>
            <a:off x="6827196" y="6027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2 + (1 / (z - 0.5))</a:t>
            </a:r>
            <a:endParaRPr lang="en-IN" dirty="0"/>
          </a:p>
        </p:txBody>
      </p:sp>
      <p:pic>
        <p:nvPicPr>
          <p:cNvPr id="18" name="Picture 6" descr="equation">
            <a:extLst>
              <a:ext uri="{FF2B5EF4-FFF2-40B4-BE49-F238E27FC236}">
                <a16:creationId xmlns:a16="http://schemas.microsoft.com/office/drawing/2014/main" id="{A5C079A3-EF64-7456-DA5B-A8FAF948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095" y="5907503"/>
            <a:ext cx="173002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27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0E73-CE07-F37A-9A5E-738C2B0DE38E}"/>
              </a:ext>
            </a:extLst>
          </p:cNvPr>
          <p:cNvSpPr txBox="1"/>
          <p:nvPr/>
        </p:nvSpPr>
        <p:spPr>
          <a:xfrm>
            <a:off x="410816" y="299687"/>
            <a:ext cx="11052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stop the division when the degree of the remainder is less than the degree of the denominator. Thus, we have:</a:t>
            </a:r>
            <a:endParaRPr lang="en-IN" dirty="0"/>
          </a:p>
        </p:txBody>
      </p:sp>
      <p:pic>
        <p:nvPicPr>
          <p:cNvPr id="10242" name="Picture 2" descr="equation">
            <a:extLst>
              <a:ext uri="{FF2B5EF4-FFF2-40B4-BE49-F238E27FC236}">
                <a16:creationId xmlns:a16="http://schemas.microsoft.com/office/drawing/2014/main" id="{623D4F3F-6AD0-958F-C563-677FB196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57" y="777322"/>
            <a:ext cx="4871179" cy="7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equation">
            <a:extLst>
              <a:ext uri="{FF2B5EF4-FFF2-40B4-BE49-F238E27FC236}">
                <a16:creationId xmlns:a16="http://schemas.microsoft.com/office/drawing/2014/main" id="{3FFD224C-3136-7FA9-ED31-923D541A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69" y="1837235"/>
            <a:ext cx="173002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equation">
            <a:extLst>
              <a:ext uri="{FF2B5EF4-FFF2-40B4-BE49-F238E27FC236}">
                <a16:creationId xmlns:a16="http://schemas.microsoft.com/office/drawing/2014/main" id="{688EF93D-8321-168D-1D2A-80523950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99" y="2519803"/>
            <a:ext cx="1684622" cy="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044EA-9F44-3A7E-A9F3-E600461EB321}"/>
              </a:ext>
            </a:extLst>
          </p:cNvPr>
          <p:cNvSpPr txBox="1"/>
          <p:nvPr/>
        </p:nvSpPr>
        <p:spPr>
          <a:xfrm>
            <a:off x="1179443" y="3644530"/>
            <a:ext cx="10283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Substitute the partial fraction form of the quotient into the expression for the inverse Z transform of X(z) and simplify: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x[n] = 2 δ[n] + δ[n - 1] + 2 * (0.5)^n * u[n]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F7848-7269-2F3D-A630-E7A26806E968}"/>
              </a:ext>
            </a:extLst>
          </p:cNvPr>
          <p:cNvSpPr txBox="1"/>
          <p:nvPr/>
        </p:nvSpPr>
        <p:spPr>
          <a:xfrm>
            <a:off x="6536490" y="4176344"/>
            <a:ext cx="5032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Write the expression for the inverse Z transform of X(z) as a series: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6D221-8745-DE3E-4691-DA83C4E4465A}"/>
              </a:ext>
            </a:extLst>
          </p:cNvPr>
          <p:cNvSpPr txBox="1"/>
          <p:nvPr/>
        </p:nvSpPr>
        <p:spPr>
          <a:xfrm>
            <a:off x="6536490" y="4937192"/>
            <a:ext cx="450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x[n] = a0 δ[n] + a1 δ[n-1] + a2 δ[n-2] + ...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33C99-B9E5-F450-E20B-EC96A9E6D3D8}"/>
              </a:ext>
            </a:extLst>
          </p:cNvPr>
          <p:cNvSpPr txBox="1"/>
          <p:nvPr/>
        </p:nvSpPr>
        <p:spPr>
          <a:xfrm>
            <a:off x="6536490" y="5552917"/>
            <a:ext cx="4329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δ[n] is the unit impulse function, and a0, a1, a2, ... are the coefficients of the series.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48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9AB13-94C5-D38C-1211-3DA655493E02}"/>
              </a:ext>
            </a:extLst>
          </p:cNvPr>
          <p:cNvSpPr txBox="1"/>
          <p:nvPr/>
        </p:nvSpPr>
        <p:spPr>
          <a:xfrm>
            <a:off x="3180522" y="385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Therefore, the inverse Z-transform of X(z) is:</a:t>
            </a:r>
            <a:endParaRPr lang="en-IN" dirty="0"/>
          </a:p>
        </p:txBody>
      </p:sp>
      <p:pic>
        <p:nvPicPr>
          <p:cNvPr id="11266" name="Picture 2" descr="equation">
            <a:extLst>
              <a:ext uri="{FF2B5EF4-FFF2-40B4-BE49-F238E27FC236}">
                <a16:creationId xmlns:a16="http://schemas.microsoft.com/office/drawing/2014/main" id="{C873DB27-82D4-02B8-83DD-BC71D7BA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10" y="906739"/>
            <a:ext cx="4686147" cy="6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8CFDC-A5B0-A0FB-4039-503A4EF6113F}"/>
              </a:ext>
            </a:extLst>
          </p:cNvPr>
          <p:cNvSpPr txBox="1"/>
          <p:nvPr/>
        </p:nvSpPr>
        <p:spPr>
          <a:xfrm>
            <a:off x="4690757" y="1972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or, equivalently,</a:t>
            </a:r>
            <a:endParaRPr lang="en-IN" dirty="0"/>
          </a:p>
        </p:txBody>
      </p:sp>
      <p:pic>
        <p:nvPicPr>
          <p:cNvPr id="11268" name="Picture 4" descr="equation">
            <a:extLst>
              <a:ext uri="{FF2B5EF4-FFF2-40B4-BE49-F238E27FC236}">
                <a16:creationId xmlns:a16="http://schemas.microsoft.com/office/drawing/2014/main" id="{FAFA176F-96BC-0BB9-F57E-165AA2FE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66" y="2292917"/>
            <a:ext cx="3633016" cy="88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2B549-1BAA-F8D0-35FE-75030D75B7D8}"/>
              </a:ext>
            </a:extLst>
          </p:cNvPr>
          <p:cNvSpPr txBox="1"/>
          <p:nvPr/>
        </p:nvSpPr>
        <p:spPr>
          <a:xfrm>
            <a:off x="383691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Simplifying the summation, we get:</a:t>
            </a:r>
            <a:endParaRPr lang="en-IN" dirty="0"/>
          </a:p>
        </p:txBody>
      </p:sp>
      <p:pic>
        <p:nvPicPr>
          <p:cNvPr id="11270" name="Picture 6" descr="equation">
            <a:extLst>
              <a:ext uri="{FF2B5EF4-FFF2-40B4-BE49-F238E27FC236}">
                <a16:creationId xmlns:a16="http://schemas.microsoft.com/office/drawing/2014/main" id="{A0329603-A395-8AB0-71EE-5E4F9317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2" y="4211525"/>
            <a:ext cx="5147257" cy="8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44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43055-DAB3-CCD9-0242-F1F019B91FA6}"/>
              </a:ext>
            </a:extLst>
          </p:cNvPr>
          <p:cNvSpPr txBox="1"/>
          <p:nvPr/>
        </p:nvSpPr>
        <p:spPr>
          <a:xfrm>
            <a:off x="424070" y="3984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Find the inverse Z transform using Long Division Method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575905-F443-0250-D194-735A9D011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70419"/>
              </p:ext>
            </p:extLst>
          </p:nvPr>
        </p:nvGraphicFramePr>
        <p:xfrm>
          <a:off x="6096000" y="293859"/>
          <a:ext cx="1421710" cy="47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7880" imgH="373680" progId="">
                  <p:embed/>
                </p:oleObj>
              </mc:Choice>
              <mc:Fallback>
                <p:oleObj r:id="rId2" imgW="857880" imgH="37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3859"/>
                        <a:ext cx="1421710" cy="47390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52DB06-19A3-0AC0-A6BD-0D5B63C39242}"/>
              </a:ext>
            </a:extLst>
          </p:cNvPr>
          <p:cNvSpPr txBox="1"/>
          <p:nvPr/>
        </p:nvSpPr>
        <p:spPr>
          <a:xfrm>
            <a:off x="569844" y="1220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start by performing long division as follows: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ED2DB-D506-8818-59FE-20107EB7ABA4}"/>
              </a:ext>
            </a:extLst>
          </p:cNvPr>
          <p:cNvSpPr txBox="1"/>
          <p:nvPr/>
        </p:nvSpPr>
        <p:spPr>
          <a:xfrm>
            <a:off x="5724939" y="103972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z</a:t>
            </a:r>
          </a:p>
          <a:p>
            <a:r>
              <a:rPr lang="en-IN" dirty="0"/>
              <a:t>  ---------</a:t>
            </a:r>
          </a:p>
          <a:p>
            <a:r>
              <a:rPr lang="en-IN" dirty="0"/>
              <a:t>  z - 0.5 | z</a:t>
            </a:r>
          </a:p>
          <a:p>
            <a:r>
              <a:rPr lang="en-IN" dirty="0"/>
              <a:t>                 z - 0.5</a:t>
            </a:r>
          </a:p>
          <a:p>
            <a:r>
              <a:rPr lang="en-IN" dirty="0"/>
              <a:t>          ------</a:t>
            </a:r>
          </a:p>
          <a:p>
            <a:r>
              <a:rPr lang="en-IN" dirty="0"/>
              <a:t>              0.5z</a:t>
            </a:r>
          </a:p>
          <a:p>
            <a:r>
              <a:rPr lang="en-IN" dirty="0"/>
              <a:t>             -0.25</a:t>
            </a:r>
          </a:p>
          <a:p>
            <a:r>
              <a:rPr lang="en-IN" dirty="0"/>
              <a:t>             -----</a:t>
            </a:r>
          </a:p>
          <a:p>
            <a:r>
              <a:rPr lang="en-IN" dirty="0"/>
              <a:t>             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1E2B1-3863-EAE4-0BEA-EC3CDDC6DF80}"/>
              </a:ext>
            </a:extLst>
          </p:cNvPr>
          <p:cNvSpPr txBox="1"/>
          <p:nvPr/>
        </p:nvSpPr>
        <p:spPr>
          <a:xfrm>
            <a:off x="710855" y="37123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Therefore, we have: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6A535-347E-1F58-5AEB-B1A5BC5903C6}"/>
              </a:ext>
            </a:extLst>
          </p:cNvPr>
          <p:cNvSpPr txBox="1"/>
          <p:nvPr/>
        </p:nvSpPr>
        <p:spPr>
          <a:xfrm>
            <a:off x="2676939" y="43409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z</a:t>
            </a:r>
          </a:p>
          <a:p>
            <a:r>
              <a:rPr lang="en-IN" dirty="0"/>
              <a:t>X(z) = -----</a:t>
            </a:r>
          </a:p>
          <a:p>
            <a:r>
              <a:rPr lang="en-IN" dirty="0"/>
              <a:t>       z - 0.5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= 1 + 0.5/(z - 0.5)</a:t>
            </a:r>
          </a:p>
        </p:txBody>
      </p:sp>
    </p:spTree>
    <p:extLst>
      <p:ext uri="{BB962C8B-B14F-4D97-AF65-F5344CB8AC3E}">
        <p14:creationId xmlns:p14="http://schemas.microsoft.com/office/powerpoint/2010/main" val="166836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1744DF-D98B-F583-3E6B-7722271768CC}"/>
              </a:ext>
            </a:extLst>
          </p:cNvPr>
          <p:cNvSpPr txBox="1"/>
          <p:nvPr/>
        </p:nvSpPr>
        <p:spPr>
          <a:xfrm>
            <a:off x="516835" y="371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we can use the formula for the inverse Z transform of </a:t>
            </a:r>
            <a:endParaRPr lang="en-IN" dirty="0"/>
          </a:p>
        </p:txBody>
      </p:sp>
      <p:pic>
        <p:nvPicPr>
          <p:cNvPr id="2050" name="Picture 2" descr="equation">
            <a:extLst>
              <a:ext uri="{FF2B5EF4-FFF2-40B4-BE49-F238E27FC236}">
                <a16:creationId xmlns:a16="http://schemas.microsoft.com/office/drawing/2014/main" id="{A321C472-5D63-3E19-58B3-42F73F1D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0" y="294640"/>
            <a:ext cx="778772" cy="5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05577-B5D0-3F2E-3865-0AAF2F43AE8C}"/>
              </a:ext>
            </a:extLst>
          </p:cNvPr>
          <p:cNvSpPr txBox="1"/>
          <p:nvPr/>
        </p:nvSpPr>
        <p:spPr>
          <a:xfrm>
            <a:off x="7381461" y="371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which is:</a:t>
            </a:r>
            <a:endParaRPr lang="en-IN" dirty="0"/>
          </a:p>
        </p:txBody>
      </p:sp>
      <p:pic>
        <p:nvPicPr>
          <p:cNvPr id="2052" name="Picture 4" descr="equation">
            <a:extLst>
              <a:ext uri="{FF2B5EF4-FFF2-40B4-BE49-F238E27FC236}">
                <a16:creationId xmlns:a16="http://schemas.microsoft.com/office/drawing/2014/main" id="{9A3E418D-29D5-AC70-10B6-8E7524AE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39" y="1225205"/>
            <a:ext cx="3334308" cy="61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C9161E-6568-D11D-5F29-28437B4BA44D}"/>
              </a:ext>
            </a:extLst>
          </p:cNvPr>
          <p:cNvSpPr txBox="1"/>
          <p:nvPr/>
        </p:nvSpPr>
        <p:spPr>
          <a:xfrm>
            <a:off x="824948" y="2246514"/>
            <a:ext cx="1020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u</a:t>
            </a:r>
            <a:r>
              <a:rPr lang="en-US" b="0" i="0" baseline="-2500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$ is the unit step function. Therefore, the inverse Z transform of X(z) is:</a:t>
            </a:r>
            <a:endParaRPr lang="en-IN" dirty="0"/>
          </a:p>
        </p:txBody>
      </p:sp>
      <p:pic>
        <p:nvPicPr>
          <p:cNvPr id="2054" name="Picture 6" descr="equation">
            <a:extLst>
              <a:ext uri="{FF2B5EF4-FFF2-40B4-BE49-F238E27FC236}">
                <a16:creationId xmlns:a16="http://schemas.microsoft.com/office/drawing/2014/main" id="{1938D123-7925-EDB0-BBC5-0611711D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91" y="3172001"/>
            <a:ext cx="8032469" cy="5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5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42C6BB-9E2A-8F49-89AE-6E75180475AC}"/>
              </a:ext>
            </a:extLst>
          </p:cNvPr>
          <p:cNvSpPr txBox="1"/>
          <p:nvPr/>
        </p:nvSpPr>
        <p:spPr>
          <a:xfrm>
            <a:off x="1616765" y="1050886"/>
            <a:ext cx="86669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Write X(z) as a fraction: X(z) = z/(z - 0.5)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Perform long division: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Divide z by z - 0.5 to get 1 with a remainder of 0.5z/(z - 0.5)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Write the result as X(z) = 1 + 0.5z/(z - 0.5)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Find the inverse Z transform of 0.5z/(z - 0.5):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Use the formula for the inverse Z transform of (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Söhne"/>
              </a:rPr>
              <a:t>az</a:t>
            </a:r>
            <a:r>
              <a:rPr lang="en-IN" sz="2000" b="0" i="0" baseline="30000" dirty="0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)/(z - b)</a:t>
            </a:r>
            <a:r>
              <a:rPr lang="en-IN" sz="2000" b="0" i="0" baseline="30000" dirty="0">
                <a:solidFill>
                  <a:srgbClr val="374151"/>
                </a:solidFill>
                <a:effectLst/>
                <a:latin typeface="Söhne"/>
              </a:rPr>
              <a:t>{n+1}: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Söhne"/>
              </a:rPr>
              <a:t>az</a:t>
            </a:r>
            <a:r>
              <a:rPr lang="en-IN" sz="2000" b="0" i="0" baseline="30000" dirty="0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)/(z - b)</a:t>
            </a:r>
            <a:r>
              <a:rPr lang="en-IN" sz="2000" b="0" i="0" baseline="30000" dirty="0">
                <a:solidFill>
                  <a:srgbClr val="374151"/>
                </a:solidFill>
                <a:effectLst/>
                <a:latin typeface="Söhne"/>
              </a:rPr>
              <a:t>{n+1}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&lt;--&gt;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Söhne"/>
              </a:rPr>
              <a:t>ab</a:t>
            </a:r>
            <a:r>
              <a:rPr lang="en-IN" sz="2000" baseline="30000" dirty="0" err="1">
                <a:solidFill>
                  <a:srgbClr val="374151"/>
                </a:solidFill>
                <a:latin typeface="Söhne"/>
              </a:rPr>
              <a:t>n</a:t>
            </a:r>
            <a:r>
              <a:rPr lang="en-IN" sz="2000" baseline="30000" dirty="0">
                <a:solidFill>
                  <a:srgbClr val="374151"/>
                </a:solidFill>
                <a:latin typeface="Söhne"/>
              </a:rPr>
              <a:t>                            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IN" sz="2000" baseline="-25000" dirty="0">
                <a:solidFill>
                  <a:srgbClr val="374151"/>
                </a:solidFill>
                <a:latin typeface="Söhne"/>
              </a:rPr>
              <a:t>n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In this case, a = 0.5, b = 0.5, and n = 0. So the inverse Z transform of 0.5z/(z - 0.5) is 0.5(0.5)^n u_n = 0.5u_0 = 0.5.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Write the inverse Z transform of X(z):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X(z) = 1 + 0.5z/(z - 0.5)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Inverse Z transform of 1 is 1.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Inverse Z transform of 0.5 is 0.5u_0 = 0.5.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Therefore, the inverse Z transform of X(z) is 1 + 0.5u_0 = 1.5.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So the inverse Z transform of X(z) is 1.5.</a:t>
            </a:r>
          </a:p>
        </p:txBody>
      </p:sp>
    </p:spTree>
    <p:extLst>
      <p:ext uri="{BB962C8B-B14F-4D97-AF65-F5344CB8AC3E}">
        <p14:creationId xmlns:p14="http://schemas.microsoft.com/office/powerpoint/2010/main" val="186536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167D5C-9FA0-5BE1-26C3-0000642672C3}"/>
              </a:ext>
            </a:extLst>
          </p:cNvPr>
          <p:cNvSpPr txBox="1"/>
          <p:nvPr/>
        </p:nvSpPr>
        <p:spPr>
          <a:xfrm>
            <a:off x="410817" y="524974"/>
            <a:ext cx="881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Using convolution theorem of Laplace Transform find                                                     where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D9F29D2-A0C1-0643-6DF3-E3326674E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54788"/>
              </p:ext>
            </p:extLst>
          </p:nvPr>
        </p:nvGraphicFramePr>
        <p:xfrm>
          <a:off x="5840482" y="524974"/>
          <a:ext cx="1787567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9800" imgH="217080" progId="">
                  <p:embed/>
                </p:oleObj>
              </mc:Choice>
              <mc:Fallback>
                <p:oleObj r:id="rId2" imgW="1099800" imgH="21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82" y="524974"/>
                        <a:ext cx="1787567" cy="3693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4878975-E970-90EC-721A-AD3C1267C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44593"/>
              </p:ext>
            </p:extLst>
          </p:nvPr>
        </p:nvGraphicFramePr>
        <p:xfrm>
          <a:off x="9223512" y="369846"/>
          <a:ext cx="1747512" cy="6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30600" imgH="446040" progId="">
                  <p:embed/>
                </p:oleObj>
              </mc:Choice>
              <mc:Fallback>
                <p:oleObj r:id="rId4" imgW="930600" imgH="446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512" y="369846"/>
                        <a:ext cx="1747512" cy="6795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590C1A-3A69-12E7-421A-2F02EAF5634D}"/>
              </a:ext>
            </a:extLst>
          </p:cNvPr>
          <p:cNvSpPr txBox="1"/>
          <p:nvPr/>
        </p:nvSpPr>
        <p:spPr>
          <a:xfrm>
            <a:off x="410817" y="1286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1: Take the Laplace Transform of both signals.</a:t>
            </a:r>
            <a:endParaRPr lang="en-IN" dirty="0"/>
          </a:p>
        </p:txBody>
      </p:sp>
      <p:pic>
        <p:nvPicPr>
          <p:cNvPr id="1029" name="Picture 5" descr="equation">
            <a:extLst>
              <a:ext uri="{FF2B5EF4-FFF2-40B4-BE49-F238E27FC236}">
                <a16:creationId xmlns:a16="http://schemas.microsoft.com/office/drawing/2014/main" id="{C6B3F9CD-41C7-EB64-F7A3-45DA478C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39" y="1776424"/>
            <a:ext cx="4415722" cy="5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quation">
            <a:extLst>
              <a:ext uri="{FF2B5EF4-FFF2-40B4-BE49-F238E27FC236}">
                <a16:creationId xmlns:a16="http://schemas.microsoft.com/office/drawing/2014/main" id="{F55E6F3D-EED4-39DA-6C3F-6794D24F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39" y="2537775"/>
            <a:ext cx="4440955" cy="5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07A97-32FA-08D0-6BCF-163F3D707A35}"/>
              </a:ext>
            </a:extLst>
          </p:cNvPr>
          <p:cNvSpPr txBox="1"/>
          <p:nvPr/>
        </p:nvSpPr>
        <p:spPr>
          <a:xfrm>
            <a:off x="410817" y="3593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2: Multiply the Laplace transforms of both signals.</a:t>
            </a:r>
            <a:endParaRPr lang="en-IN" dirty="0"/>
          </a:p>
        </p:txBody>
      </p:sp>
      <p:pic>
        <p:nvPicPr>
          <p:cNvPr id="1033" name="Picture 9" descr="equation">
            <a:extLst>
              <a:ext uri="{FF2B5EF4-FFF2-40B4-BE49-F238E27FC236}">
                <a16:creationId xmlns:a16="http://schemas.microsoft.com/office/drawing/2014/main" id="{077006BF-9E6B-71C4-4303-F3DFC7B8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59" y="4051615"/>
            <a:ext cx="4440955" cy="6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37ADD2-8F69-1F01-86D1-83341CC1176A}"/>
              </a:ext>
            </a:extLst>
          </p:cNvPr>
          <p:cNvSpPr txBox="1"/>
          <p:nvPr/>
        </p:nvSpPr>
        <p:spPr>
          <a:xfrm>
            <a:off x="410816" y="4925344"/>
            <a:ext cx="11052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3: Take the inverse Laplace Transform of the product obtained in step 2 to obtain the convolution of the signals.</a:t>
            </a:r>
            <a:endParaRPr lang="en-IN" dirty="0"/>
          </a:p>
        </p:txBody>
      </p:sp>
      <p:pic>
        <p:nvPicPr>
          <p:cNvPr id="1035" name="Picture 11" descr="equation">
            <a:extLst>
              <a:ext uri="{FF2B5EF4-FFF2-40B4-BE49-F238E27FC236}">
                <a16:creationId xmlns:a16="http://schemas.microsoft.com/office/drawing/2014/main" id="{077A114A-95C8-0B52-5052-22FD62BF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39" y="5538551"/>
            <a:ext cx="4593999" cy="65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9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0AF2D-F123-E41D-7CF2-A41A7C329551}"/>
              </a:ext>
            </a:extLst>
          </p:cNvPr>
          <p:cNvSpPr txBox="1"/>
          <p:nvPr/>
        </p:nvSpPr>
        <p:spPr>
          <a:xfrm>
            <a:off x="2902227" y="2791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the convolution theorem of Laplace Transform, we have:</a:t>
            </a:r>
            <a:endParaRPr lang="en-IN" dirty="0"/>
          </a:p>
        </p:txBody>
      </p:sp>
      <p:pic>
        <p:nvPicPr>
          <p:cNvPr id="2050" name="Picture 2" descr="equation">
            <a:extLst>
              <a:ext uri="{FF2B5EF4-FFF2-40B4-BE49-F238E27FC236}">
                <a16:creationId xmlns:a16="http://schemas.microsoft.com/office/drawing/2014/main" id="{070B3734-CA37-55AE-8D97-A0B3D7AB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32" y="648492"/>
            <a:ext cx="5449990" cy="7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974B3-A563-E2B6-77B3-EEB35F1D1067}"/>
              </a:ext>
            </a:extLst>
          </p:cNvPr>
          <p:cNvSpPr txBox="1"/>
          <p:nvPr/>
        </p:nvSpPr>
        <p:spPr>
          <a:xfrm>
            <a:off x="4041913" y="15808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Substituting the given signals, we get:</a:t>
            </a:r>
            <a:endParaRPr lang="en-IN" dirty="0"/>
          </a:p>
        </p:txBody>
      </p:sp>
      <p:pic>
        <p:nvPicPr>
          <p:cNvPr id="2052" name="Picture 4" descr="equation">
            <a:extLst>
              <a:ext uri="{FF2B5EF4-FFF2-40B4-BE49-F238E27FC236}">
                <a16:creationId xmlns:a16="http://schemas.microsoft.com/office/drawing/2014/main" id="{01A3B93F-1671-81B1-404E-8A086EB3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38" y="2057084"/>
            <a:ext cx="4856089" cy="8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0DEF03-842A-A37E-480A-A3F8FD122BA1}"/>
              </a:ext>
            </a:extLst>
          </p:cNvPr>
          <p:cNvSpPr txBox="1"/>
          <p:nvPr/>
        </p:nvSpPr>
        <p:spPr>
          <a:xfrm>
            <a:off x="1099931" y="3235275"/>
            <a:ext cx="1042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Thus, the convolution of the signals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                      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                                is given by the equation  above.</a:t>
            </a:r>
            <a:endParaRPr lang="en-IN" dirty="0"/>
          </a:p>
        </p:txBody>
      </p:sp>
      <p:pic>
        <p:nvPicPr>
          <p:cNvPr id="2054" name="Picture 6" descr="equation">
            <a:extLst>
              <a:ext uri="{FF2B5EF4-FFF2-40B4-BE49-F238E27FC236}">
                <a16:creationId xmlns:a16="http://schemas.microsoft.com/office/drawing/2014/main" id="{105A7F61-4BB6-8C0E-7ECB-CA9BD5CA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34" y="3328987"/>
            <a:ext cx="12001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quation">
            <a:extLst>
              <a:ext uri="{FF2B5EF4-FFF2-40B4-BE49-F238E27FC236}">
                <a16:creationId xmlns:a16="http://schemas.microsoft.com/office/drawing/2014/main" id="{72770587-9690-4766-AE11-FD7FD33B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52" y="3338511"/>
            <a:ext cx="1171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quation">
            <a:extLst>
              <a:ext uri="{FF2B5EF4-FFF2-40B4-BE49-F238E27FC236}">
                <a16:creationId xmlns:a16="http://schemas.microsoft.com/office/drawing/2014/main" id="{09F59243-EBA4-7A5B-2DF0-972E710D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51" y="3821117"/>
            <a:ext cx="3684697" cy="6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quation">
            <a:extLst>
              <a:ext uri="{FF2B5EF4-FFF2-40B4-BE49-F238E27FC236}">
                <a16:creationId xmlns:a16="http://schemas.microsoft.com/office/drawing/2014/main" id="{80125665-127F-6F10-40EE-D4734DDC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54" y="4621872"/>
            <a:ext cx="6640773" cy="6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quation">
            <a:extLst>
              <a:ext uri="{FF2B5EF4-FFF2-40B4-BE49-F238E27FC236}">
                <a16:creationId xmlns:a16="http://schemas.microsoft.com/office/drawing/2014/main" id="{5DA499DB-DF8A-80D4-B202-0A40D318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11" y="5643071"/>
            <a:ext cx="7320100" cy="6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4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quation">
            <a:extLst>
              <a:ext uri="{FF2B5EF4-FFF2-40B4-BE49-F238E27FC236}">
                <a16:creationId xmlns:a16="http://schemas.microsoft.com/office/drawing/2014/main" id="{E9779181-4A9D-4DDD-152F-EA26D758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48" y="334203"/>
            <a:ext cx="7205247" cy="6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quation">
            <a:extLst>
              <a:ext uri="{FF2B5EF4-FFF2-40B4-BE49-F238E27FC236}">
                <a16:creationId xmlns:a16="http://schemas.microsoft.com/office/drawing/2014/main" id="{E7C5A1B0-1299-5D6C-5CF3-DD0F51B3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49" y="1248603"/>
            <a:ext cx="7866200" cy="7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quation">
            <a:extLst>
              <a:ext uri="{FF2B5EF4-FFF2-40B4-BE49-F238E27FC236}">
                <a16:creationId xmlns:a16="http://schemas.microsoft.com/office/drawing/2014/main" id="{C1084989-DC68-4BBA-1A07-D594A927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46" y="2410861"/>
            <a:ext cx="2132845" cy="3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2335D-D4F5-BFAC-0EAB-15AF2BD87AEC}"/>
              </a:ext>
            </a:extLst>
          </p:cNvPr>
          <p:cNvSpPr txBox="1"/>
          <p:nvPr/>
        </p:nvSpPr>
        <p:spPr>
          <a:xfrm>
            <a:off x="4429023" y="23857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</a:t>
            </a:r>
          </a:p>
        </p:txBody>
      </p:sp>
      <p:pic>
        <p:nvPicPr>
          <p:cNvPr id="3080" name="Picture 8" descr="equation">
            <a:extLst>
              <a:ext uri="{FF2B5EF4-FFF2-40B4-BE49-F238E27FC236}">
                <a16:creationId xmlns:a16="http://schemas.microsoft.com/office/drawing/2014/main" id="{E03F8104-5590-C5AE-EAC8-4769A06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82" y="2410861"/>
            <a:ext cx="1388797" cy="25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D0D35-EF89-9415-0D96-DABFE3CBF4BE}"/>
              </a:ext>
            </a:extLst>
          </p:cNvPr>
          <p:cNvSpPr txBox="1"/>
          <p:nvPr/>
        </p:nvSpPr>
        <p:spPr>
          <a:xfrm>
            <a:off x="6994911" y="2351572"/>
            <a:ext cx="92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endParaRPr lang="en-IN" dirty="0"/>
          </a:p>
        </p:txBody>
      </p:sp>
      <p:pic>
        <p:nvPicPr>
          <p:cNvPr id="3082" name="Picture 10" descr="equation">
            <a:extLst>
              <a:ext uri="{FF2B5EF4-FFF2-40B4-BE49-F238E27FC236}">
                <a16:creationId xmlns:a16="http://schemas.microsoft.com/office/drawing/2014/main" id="{F6873DCB-1DDB-2FB8-6E57-9EC80B7B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07" y="2398257"/>
            <a:ext cx="928687" cy="2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3EBAC5-A955-3FB4-000C-D480C8B13841}"/>
              </a:ext>
            </a:extLst>
          </p:cNvPr>
          <p:cNvSpPr txBox="1"/>
          <p:nvPr/>
        </p:nvSpPr>
        <p:spPr>
          <a:xfrm>
            <a:off x="8916226" y="2325932"/>
            <a:ext cx="92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for</a:t>
            </a:r>
            <a:endParaRPr lang="en-IN" dirty="0"/>
          </a:p>
        </p:txBody>
      </p:sp>
      <p:pic>
        <p:nvPicPr>
          <p:cNvPr id="3084" name="Picture 12" descr="equation">
            <a:extLst>
              <a:ext uri="{FF2B5EF4-FFF2-40B4-BE49-F238E27FC236}">
                <a16:creationId xmlns:a16="http://schemas.microsoft.com/office/drawing/2014/main" id="{1199C595-AE4D-15F3-4BFA-941D89E3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18" y="2398257"/>
            <a:ext cx="668032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9FA25-58E1-1EEF-79D8-F8319FC9BACE}"/>
              </a:ext>
            </a:extLst>
          </p:cNvPr>
          <p:cNvSpPr txBox="1"/>
          <p:nvPr/>
        </p:nvSpPr>
        <p:spPr>
          <a:xfrm>
            <a:off x="635079" y="3153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 the two integrals separately:</a:t>
            </a:r>
            <a:endParaRPr lang="en-IN" dirty="0"/>
          </a:p>
        </p:txBody>
      </p:sp>
      <p:pic>
        <p:nvPicPr>
          <p:cNvPr id="3086" name="Picture 14" descr="equation">
            <a:extLst>
              <a:ext uri="{FF2B5EF4-FFF2-40B4-BE49-F238E27FC236}">
                <a16:creationId xmlns:a16="http://schemas.microsoft.com/office/drawing/2014/main" id="{ACA9C326-DE3D-2439-0165-6F605E3B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9" y="3754542"/>
            <a:ext cx="5079232" cy="6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equation">
            <a:extLst>
              <a:ext uri="{FF2B5EF4-FFF2-40B4-BE49-F238E27FC236}">
                <a16:creationId xmlns:a16="http://schemas.microsoft.com/office/drawing/2014/main" id="{B9AC8E85-C808-3E72-F893-6A0A38BB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9" y="4671182"/>
            <a:ext cx="1824430" cy="7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equation">
            <a:extLst>
              <a:ext uri="{FF2B5EF4-FFF2-40B4-BE49-F238E27FC236}">
                <a16:creationId xmlns:a16="http://schemas.microsoft.com/office/drawing/2014/main" id="{2EA02587-F760-47FA-C7E5-D6721C82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9" y="5731950"/>
            <a:ext cx="2770730" cy="55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equation">
            <a:extLst>
              <a:ext uri="{FF2B5EF4-FFF2-40B4-BE49-F238E27FC236}">
                <a16:creationId xmlns:a16="http://schemas.microsoft.com/office/drawing/2014/main" id="{87DFB735-AD6A-F498-ED98-44CDB693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9" y="3093939"/>
            <a:ext cx="5911259" cy="7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equation">
            <a:extLst>
              <a:ext uri="{FF2B5EF4-FFF2-40B4-BE49-F238E27FC236}">
                <a16:creationId xmlns:a16="http://schemas.microsoft.com/office/drawing/2014/main" id="{B243904D-780B-BEB5-DA23-0C7E99A7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48" y="3881631"/>
            <a:ext cx="1502556" cy="5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equation">
            <a:extLst>
              <a:ext uri="{FF2B5EF4-FFF2-40B4-BE49-F238E27FC236}">
                <a16:creationId xmlns:a16="http://schemas.microsoft.com/office/drawing/2014/main" id="{E43A7BD2-5982-1FF3-EC1F-099D4934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67" y="4671181"/>
            <a:ext cx="1502556" cy="60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equation">
            <a:extLst>
              <a:ext uri="{FF2B5EF4-FFF2-40B4-BE49-F238E27FC236}">
                <a16:creationId xmlns:a16="http://schemas.microsoft.com/office/drawing/2014/main" id="{A5780173-BAE9-FDE3-73A2-88B0E72C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46" y="5609397"/>
            <a:ext cx="2770730" cy="57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equation">
            <a:extLst>
              <a:ext uri="{FF2B5EF4-FFF2-40B4-BE49-F238E27FC236}">
                <a16:creationId xmlns:a16="http://schemas.microsoft.com/office/drawing/2014/main" id="{1B585735-2095-DC57-6C7C-D861D73A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10" y="5643315"/>
            <a:ext cx="2332478" cy="50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8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quation">
            <a:extLst>
              <a:ext uri="{FF2B5EF4-FFF2-40B4-BE49-F238E27FC236}">
                <a16:creationId xmlns:a16="http://schemas.microsoft.com/office/drawing/2014/main" id="{11872EDE-DD69-3010-A766-9B08343E4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708371"/>
            <a:ext cx="6796911" cy="5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quation">
            <a:extLst>
              <a:ext uri="{FF2B5EF4-FFF2-40B4-BE49-F238E27FC236}">
                <a16:creationId xmlns:a16="http://schemas.microsoft.com/office/drawing/2014/main" id="{70E25EA3-8839-1724-A7BA-72364122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1675779"/>
            <a:ext cx="6653314" cy="5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612D89-121F-DA16-AC8A-5A05901960FA}"/>
              </a:ext>
            </a:extLst>
          </p:cNvPr>
          <p:cNvSpPr txBox="1"/>
          <p:nvPr/>
        </p:nvSpPr>
        <p:spPr>
          <a:xfrm>
            <a:off x="874643" y="352696"/>
            <a:ext cx="1033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Multiplying the numerator and denominator of the second term by                            we get:</a:t>
            </a:r>
            <a:endParaRPr lang="en-IN" dirty="0"/>
          </a:p>
        </p:txBody>
      </p:sp>
      <p:pic>
        <p:nvPicPr>
          <p:cNvPr id="2050" name="Picture 2" descr="equation">
            <a:extLst>
              <a:ext uri="{FF2B5EF4-FFF2-40B4-BE49-F238E27FC236}">
                <a16:creationId xmlns:a16="http://schemas.microsoft.com/office/drawing/2014/main" id="{0A8EA07B-1530-D80F-2E9D-7DF0568D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75" y="373056"/>
            <a:ext cx="938891" cy="3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quation">
            <a:extLst>
              <a:ext uri="{FF2B5EF4-FFF2-40B4-BE49-F238E27FC236}">
                <a16:creationId xmlns:a16="http://schemas.microsoft.com/office/drawing/2014/main" id="{C321F446-B738-2F74-12F1-F253BD4E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14" y="914607"/>
            <a:ext cx="3745761" cy="7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91496-45F7-57E3-6FEB-F31C3E2B8827}"/>
              </a:ext>
            </a:extLst>
          </p:cNvPr>
          <p:cNvSpPr txBox="1"/>
          <p:nvPr/>
        </p:nvSpPr>
        <p:spPr>
          <a:xfrm>
            <a:off x="2572394" y="18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Combining the fractions using a common denominator, we get:</a:t>
            </a:r>
            <a:endParaRPr lang="en-IN" dirty="0"/>
          </a:p>
        </p:txBody>
      </p:sp>
      <p:pic>
        <p:nvPicPr>
          <p:cNvPr id="2054" name="Picture 6" descr="equation">
            <a:extLst>
              <a:ext uri="{FF2B5EF4-FFF2-40B4-BE49-F238E27FC236}">
                <a16:creationId xmlns:a16="http://schemas.microsoft.com/office/drawing/2014/main" id="{82235240-6CD8-4CEF-16C0-36E25C193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56" y="2367599"/>
            <a:ext cx="3780119" cy="8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E6118-871C-11DC-C84F-5076CA15B080}"/>
              </a:ext>
            </a:extLst>
          </p:cNvPr>
          <p:cNvSpPr txBox="1"/>
          <p:nvPr/>
        </p:nvSpPr>
        <p:spPr>
          <a:xfrm>
            <a:off x="2319130" y="3268988"/>
            <a:ext cx="9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Expanding the denominator using partial fraction decomposition, we get:</a:t>
            </a:r>
            <a:endParaRPr lang="en-IN" dirty="0"/>
          </a:p>
        </p:txBody>
      </p:sp>
      <p:pic>
        <p:nvPicPr>
          <p:cNvPr id="2056" name="Picture 8" descr="equation">
            <a:extLst>
              <a:ext uri="{FF2B5EF4-FFF2-40B4-BE49-F238E27FC236}">
                <a16:creationId xmlns:a16="http://schemas.microsoft.com/office/drawing/2014/main" id="{4DB697E0-CB0C-4B09-1D2B-F7DC9073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14" y="3845389"/>
            <a:ext cx="3901315" cy="7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71EE3C-1700-C54C-97A1-7EBE0B127C29}"/>
              </a:ext>
            </a:extLst>
          </p:cNvPr>
          <p:cNvSpPr txBox="1"/>
          <p:nvPr/>
        </p:nvSpPr>
        <p:spPr>
          <a:xfrm>
            <a:off x="737213" y="4688876"/>
            <a:ext cx="1108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Multiplying both sides by                                         and setting z=1, we get:</a:t>
            </a:r>
            <a:endParaRPr lang="en-IN" dirty="0"/>
          </a:p>
        </p:txBody>
      </p:sp>
      <p:pic>
        <p:nvPicPr>
          <p:cNvPr id="2058" name="Picture 10" descr="equation">
            <a:extLst>
              <a:ext uri="{FF2B5EF4-FFF2-40B4-BE49-F238E27FC236}">
                <a16:creationId xmlns:a16="http://schemas.microsoft.com/office/drawing/2014/main" id="{A7ECAACB-96BB-3476-145C-E719E9EF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99" y="4745355"/>
            <a:ext cx="1721362" cy="25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quation">
            <a:extLst>
              <a:ext uri="{FF2B5EF4-FFF2-40B4-BE49-F238E27FC236}">
                <a16:creationId xmlns:a16="http://schemas.microsoft.com/office/drawing/2014/main" id="{6E2ED63C-577C-9B88-81B7-6E39805D7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05" y="5450203"/>
            <a:ext cx="2318456" cy="2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5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38771-F372-67A8-5164-B55543523ADE}"/>
              </a:ext>
            </a:extLst>
          </p:cNvPr>
          <p:cNvSpPr txBox="1"/>
          <p:nvPr/>
        </p:nvSpPr>
        <p:spPr>
          <a:xfrm>
            <a:off x="410817" y="524974"/>
            <a:ext cx="881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Using convolution theorem of Laplace Transform find                                                     where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127320-914D-5CAE-DBDF-D2FCAB2AB1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979005"/>
              </p:ext>
            </p:extLst>
          </p:nvPr>
        </p:nvGraphicFramePr>
        <p:xfrm>
          <a:off x="5840482" y="524974"/>
          <a:ext cx="1787567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9800" imgH="217080" progId="">
                  <p:embed/>
                </p:oleObj>
              </mc:Choice>
              <mc:Fallback>
                <p:oleObj r:id="rId2" imgW="1099800" imgH="21708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D9F29D2-A0C1-0643-6DF3-E3326674E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82" y="524974"/>
                        <a:ext cx="1787567" cy="3693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6BE47A-53DC-089C-3ECA-7D66BF9AD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59765"/>
              </p:ext>
            </p:extLst>
          </p:nvPr>
        </p:nvGraphicFramePr>
        <p:xfrm>
          <a:off x="9223512" y="369846"/>
          <a:ext cx="1747512" cy="6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30600" imgH="446040" progId="">
                  <p:embed/>
                </p:oleObj>
              </mc:Choice>
              <mc:Fallback>
                <p:oleObj r:id="rId4" imgW="930600" imgH="44604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4878975-E970-90EC-721A-AD3C1267C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512" y="369846"/>
                        <a:ext cx="1747512" cy="6795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A71847-B345-4156-D4C9-8C08FDE0D467}"/>
              </a:ext>
            </a:extLst>
          </p:cNvPr>
          <p:cNvSpPr txBox="1"/>
          <p:nvPr/>
        </p:nvSpPr>
        <p:spPr>
          <a:xfrm>
            <a:off x="638265" y="14320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First, we find the Laplace transform of x</a:t>
            </a:r>
            <a:r>
              <a:rPr lang="en-US" b="0" i="0" baseline="-2500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(t):</a:t>
            </a:r>
            <a:endParaRPr lang="en-IN" dirty="0"/>
          </a:p>
        </p:txBody>
      </p:sp>
      <p:pic>
        <p:nvPicPr>
          <p:cNvPr id="5122" name="Picture 2" descr="equation">
            <a:extLst>
              <a:ext uri="{FF2B5EF4-FFF2-40B4-BE49-F238E27FC236}">
                <a16:creationId xmlns:a16="http://schemas.microsoft.com/office/drawing/2014/main" id="{C65C4391-6FA3-5DC1-3F97-D51946E3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20" y="1830977"/>
            <a:ext cx="3567709" cy="6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quation">
            <a:extLst>
              <a:ext uri="{FF2B5EF4-FFF2-40B4-BE49-F238E27FC236}">
                <a16:creationId xmlns:a16="http://schemas.microsoft.com/office/drawing/2014/main" id="{F008A28A-EE00-E756-6555-7B00DB0C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72" y="2627865"/>
            <a:ext cx="1891237" cy="64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quation">
            <a:extLst>
              <a:ext uri="{FF2B5EF4-FFF2-40B4-BE49-F238E27FC236}">
                <a16:creationId xmlns:a16="http://schemas.microsoft.com/office/drawing/2014/main" id="{A2613A18-3B1A-40A2-D43D-CF0E9982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72" y="3406612"/>
            <a:ext cx="2908901" cy="6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843AA-82FF-B125-F0A7-BF2150454F32}"/>
              </a:ext>
            </a:extLst>
          </p:cNvPr>
          <p:cNvSpPr txBox="1"/>
          <p:nvPr/>
        </p:nvSpPr>
        <p:spPr>
          <a:xfrm>
            <a:off x="6734265" y="1446872"/>
            <a:ext cx="503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Next, we find the Laplace transform of x</a:t>
            </a:r>
            <a:r>
              <a:rPr lang="en-US" b="0" i="0" baseline="-2500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(t):</a:t>
            </a:r>
            <a:endParaRPr lang="en-IN" dirty="0"/>
          </a:p>
        </p:txBody>
      </p:sp>
      <p:pic>
        <p:nvPicPr>
          <p:cNvPr id="5128" name="Picture 8" descr="equation">
            <a:extLst>
              <a:ext uri="{FF2B5EF4-FFF2-40B4-BE49-F238E27FC236}">
                <a16:creationId xmlns:a16="http://schemas.microsoft.com/office/drawing/2014/main" id="{59C69227-7E98-F5A9-695C-1070E1295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337" y="1944416"/>
            <a:ext cx="3582699" cy="6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equation">
            <a:extLst>
              <a:ext uri="{FF2B5EF4-FFF2-40B4-BE49-F238E27FC236}">
                <a16:creationId xmlns:a16="http://schemas.microsoft.com/office/drawing/2014/main" id="{756C55C2-609D-AC6B-71FC-9208B7A1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46" y="2736415"/>
            <a:ext cx="1888787" cy="6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equation">
            <a:extLst>
              <a:ext uri="{FF2B5EF4-FFF2-40B4-BE49-F238E27FC236}">
                <a16:creationId xmlns:a16="http://schemas.microsoft.com/office/drawing/2014/main" id="{6992A0F1-512B-D408-0706-130DAD87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46" y="3528414"/>
            <a:ext cx="2308794" cy="5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A679B-061F-7981-F962-2EE224D2826C}"/>
              </a:ext>
            </a:extLst>
          </p:cNvPr>
          <p:cNvSpPr txBox="1"/>
          <p:nvPr/>
        </p:nvSpPr>
        <p:spPr>
          <a:xfrm>
            <a:off x="638265" y="4612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the convolution theorem of Laplace transforms, we have:</a:t>
            </a:r>
            <a:endParaRPr lang="en-IN" dirty="0"/>
          </a:p>
        </p:txBody>
      </p:sp>
      <p:pic>
        <p:nvPicPr>
          <p:cNvPr id="5134" name="Picture 14" descr="equation">
            <a:extLst>
              <a:ext uri="{FF2B5EF4-FFF2-40B4-BE49-F238E27FC236}">
                <a16:creationId xmlns:a16="http://schemas.microsoft.com/office/drawing/2014/main" id="{29026E63-3931-E148-45FB-DEB2F30E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703" y="5144515"/>
            <a:ext cx="4329104" cy="3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equation">
            <a:extLst>
              <a:ext uri="{FF2B5EF4-FFF2-40B4-BE49-F238E27FC236}">
                <a16:creationId xmlns:a16="http://schemas.microsoft.com/office/drawing/2014/main" id="{50AFCFA9-D1C1-BEA8-B8D5-25C6AEB6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702" y="5969573"/>
            <a:ext cx="1950286" cy="6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equation">
            <a:extLst>
              <a:ext uri="{FF2B5EF4-FFF2-40B4-BE49-F238E27FC236}">
                <a16:creationId xmlns:a16="http://schemas.microsoft.com/office/drawing/2014/main" id="{2049FF77-CC9A-D60B-5EFC-E74A8202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68" y="5969573"/>
            <a:ext cx="1764938" cy="6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2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9A3D71-9E04-1EF6-4798-69ACC0D8895F}"/>
              </a:ext>
            </a:extLst>
          </p:cNvPr>
          <p:cNvSpPr txBox="1"/>
          <p:nvPr/>
        </p:nvSpPr>
        <p:spPr>
          <a:xfrm>
            <a:off x="371061" y="432209"/>
            <a:ext cx="1113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find the inverse Laplace transform of                                               we use partial fractions:</a:t>
            </a:r>
            <a:endParaRPr lang="en-IN" dirty="0"/>
          </a:p>
        </p:txBody>
      </p:sp>
      <p:pic>
        <p:nvPicPr>
          <p:cNvPr id="6146" name="Picture 2" descr="equation">
            <a:extLst>
              <a:ext uri="{FF2B5EF4-FFF2-40B4-BE49-F238E27FC236}">
                <a16:creationId xmlns:a16="http://schemas.microsoft.com/office/drawing/2014/main" id="{F596D13C-F668-9789-7DB1-C12FBCE5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52" y="432209"/>
            <a:ext cx="124406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quation">
            <a:extLst>
              <a:ext uri="{FF2B5EF4-FFF2-40B4-BE49-F238E27FC236}">
                <a16:creationId xmlns:a16="http://schemas.microsoft.com/office/drawing/2014/main" id="{5C2E0AF3-20CA-40CD-6059-3B3475C9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40" y="1231623"/>
            <a:ext cx="6090201" cy="6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22ACD-73BA-0A68-F9A5-5F682B7E7830}"/>
              </a:ext>
            </a:extLst>
          </p:cNvPr>
          <p:cNvSpPr txBox="1"/>
          <p:nvPr/>
        </p:nvSpPr>
        <p:spPr>
          <a:xfrm>
            <a:off x="3048000" y="21537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Therefore, the solution to the given convolution is:</a:t>
            </a:r>
            <a:endParaRPr lang="en-IN" dirty="0"/>
          </a:p>
        </p:txBody>
      </p:sp>
      <p:pic>
        <p:nvPicPr>
          <p:cNvPr id="6150" name="Picture 6" descr="equation">
            <a:extLst>
              <a:ext uri="{FF2B5EF4-FFF2-40B4-BE49-F238E27FC236}">
                <a16:creationId xmlns:a16="http://schemas.microsoft.com/office/drawing/2014/main" id="{AE5E8B38-1944-6E3F-352A-13910B9F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96" y="2837322"/>
            <a:ext cx="3415113" cy="6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4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74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8583CB-E05F-DCB6-2A75-FE8A59EE1536}"/>
              </a:ext>
            </a:extLst>
          </p:cNvPr>
          <p:cNvSpPr txBox="1"/>
          <p:nvPr/>
        </p:nvSpPr>
        <p:spPr>
          <a:xfrm>
            <a:off x="2703444" y="424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Substituting these values in the equation for X(z), we get:</a:t>
            </a:r>
            <a:endParaRPr lang="en-IN" dirty="0"/>
          </a:p>
        </p:txBody>
      </p:sp>
      <p:pic>
        <p:nvPicPr>
          <p:cNvPr id="3074" name="Picture 2" descr="equation">
            <a:extLst>
              <a:ext uri="{FF2B5EF4-FFF2-40B4-BE49-F238E27FC236}">
                <a16:creationId xmlns:a16="http://schemas.microsoft.com/office/drawing/2014/main" id="{17C222CD-F46C-1973-2D31-D8EAF0BF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03" y="973415"/>
            <a:ext cx="3895852" cy="69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C756C-4074-389E-C4D4-3C33E3E3C6A8}"/>
              </a:ext>
            </a:extLst>
          </p:cNvPr>
          <p:cNvSpPr txBox="1"/>
          <p:nvPr/>
        </p:nvSpPr>
        <p:spPr>
          <a:xfrm>
            <a:off x="3167269" y="19621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Therefore, the Z-transform of the signal x(n) is:</a:t>
            </a:r>
            <a:endParaRPr lang="en-IN" dirty="0"/>
          </a:p>
        </p:txBody>
      </p:sp>
      <p:pic>
        <p:nvPicPr>
          <p:cNvPr id="3076" name="Picture 4" descr="equation">
            <a:extLst>
              <a:ext uri="{FF2B5EF4-FFF2-40B4-BE49-F238E27FC236}">
                <a16:creationId xmlns:a16="http://schemas.microsoft.com/office/drawing/2014/main" id="{1E78D260-6D6C-3228-82A3-39CDAA40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76" y="2628206"/>
            <a:ext cx="3599288" cy="6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2CC4D-A500-717D-CE65-B1FF1E537444}"/>
              </a:ext>
            </a:extLst>
          </p:cNvPr>
          <p:cNvSpPr txBox="1"/>
          <p:nvPr/>
        </p:nvSpPr>
        <p:spPr>
          <a:xfrm>
            <a:off x="675861" y="4514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Prove that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48AE46-1396-7097-CD28-A77DECC01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80441"/>
              </p:ext>
            </p:extLst>
          </p:nvPr>
        </p:nvGraphicFramePr>
        <p:xfrm>
          <a:off x="1944341" y="497992"/>
          <a:ext cx="2150581" cy="39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23920" imgH="217080" progId="">
                  <p:embed/>
                </p:oleObj>
              </mc:Choice>
              <mc:Fallback>
                <p:oleObj r:id="rId2" imgW="1123920" imgH="21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341" y="497992"/>
                        <a:ext cx="2150581" cy="39472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 descr="equation">
            <a:extLst>
              <a:ext uri="{FF2B5EF4-FFF2-40B4-BE49-F238E27FC236}">
                <a16:creationId xmlns:a16="http://schemas.microsoft.com/office/drawing/2014/main" id="{D7C74128-A32F-1C45-9F1E-98CDAE4E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80" y="636104"/>
            <a:ext cx="2518171" cy="74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FE472-B4AC-9383-759C-DAF7BF4E7D00}"/>
              </a:ext>
            </a:extLst>
          </p:cNvPr>
          <p:cNvSpPr txBox="1"/>
          <p:nvPr/>
        </p:nvSpPr>
        <p:spPr>
          <a:xfrm>
            <a:off x="1722783" y="1565790"/>
            <a:ext cx="898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let's consider the sequence x(-n). The Z-transform of this sequence can be written as:</a:t>
            </a:r>
            <a:endParaRPr lang="en-IN" dirty="0"/>
          </a:p>
        </p:txBody>
      </p:sp>
      <p:pic>
        <p:nvPicPr>
          <p:cNvPr id="4102" name="Picture 6" descr="equation">
            <a:extLst>
              <a:ext uri="{FF2B5EF4-FFF2-40B4-BE49-F238E27FC236}">
                <a16:creationId xmlns:a16="http://schemas.microsoft.com/office/drawing/2014/main" id="{60190B8C-E974-F30E-7911-D20352C7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" y="2366412"/>
            <a:ext cx="11078365" cy="83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5A84F-E904-8C6D-92C0-FA1966BCFBA2}"/>
              </a:ext>
            </a:extLst>
          </p:cNvPr>
          <p:cNvSpPr txBox="1"/>
          <p:nvPr/>
        </p:nvSpPr>
        <p:spPr>
          <a:xfrm>
            <a:off x="2696817" y="3450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we can rewrite the expression for Z{x(-n)} in terms of z</a:t>
            </a:r>
            <a:r>
              <a:rPr lang="en-US" b="0" i="0" baseline="30000" dirty="0">
                <a:solidFill>
                  <a:srgbClr val="374151"/>
                </a:solidFill>
                <a:effectLst/>
                <a:latin typeface="Söhne"/>
              </a:rPr>
              <a:t>-1</a:t>
            </a:r>
            <a:endParaRPr lang="en-IN" dirty="0"/>
          </a:p>
        </p:txBody>
      </p:sp>
      <p:pic>
        <p:nvPicPr>
          <p:cNvPr id="4104" name="Picture 8" descr="equation">
            <a:extLst>
              <a:ext uri="{FF2B5EF4-FFF2-40B4-BE49-F238E27FC236}">
                <a16:creationId xmlns:a16="http://schemas.microsoft.com/office/drawing/2014/main" id="{423E6F81-E09E-35E5-1C3F-A4FC95F9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32" y="4201544"/>
            <a:ext cx="7454801" cy="112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EAB39-ADF5-542E-09E4-CA75C72B26FC}"/>
              </a:ext>
            </a:extLst>
          </p:cNvPr>
          <p:cNvSpPr txBox="1"/>
          <p:nvPr/>
        </p:nvSpPr>
        <p:spPr>
          <a:xfrm>
            <a:off x="702366" y="438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Prove that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326B89-2595-77E8-41F4-808AB99A2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15348"/>
              </p:ext>
            </p:extLst>
          </p:nvPr>
        </p:nvGraphicFramePr>
        <p:xfrm>
          <a:off x="1864828" y="345161"/>
          <a:ext cx="3025885" cy="55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20760" imgH="217080" progId="">
                  <p:embed/>
                </p:oleObj>
              </mc:Choice>
              <mc:Fallback>
                <p:oleObj r:id="rId2" imgW="1220760" imgH="21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828" y="345161"/>
                        <a:ext cx="3025885" cy="55538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 descr="equation">
            <a:extLst>
              <a:ext uri="{FF2B5EF4-FFF2-40B4-BE49-F238E27FC236}">
                <a16:creationId xmlns:a16="http://schemas.microsoft.com/office/drawing/2014/main" id="{FA965BFD-C0CD-C418-FCA9-B1369B1A4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43716"/>
            <a:ext cx="2562963" cy="7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19046-4CAA-269C-A056-2765551964CF}"/>
              </a:ext>
            </a:extLst>
          </p:cNvPr>
          <p:cNvSpPr txBox="1"/>
          <p:nvPr/>
        </p:nvSpPr>
        <p:spPr>
          <a:xfrm>
            <a:off x="702366" y="12995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Z-transform of this sequence can be written as:</a:t>
            </a:r>
            <a:endParaRPr lang="en-IN" dirty="0"/>
          </a:p>
        </p:txBody>
      </p:sp>
      <p:pic>
        <p:nvPicPr>
          <p:cNvPr id="5126" name="Picture 6" descr="equation">
            <a:extLst>
              <a:ext uri="{FF2B5EF4-FFF2-40B4-BE49-F238E27FC236}">
                <a16:creationId xmlns:a16="http://schemas.microsoft.com/office/drawing/2014/main" id="{829FFDAA-5A2D-9879-B78F-86DABB33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53" y="1799604"/>
            <a:ext cx="6933275" cy="12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quation">
            <a:extLst>
              <a:ext uri="{FF2B5EF4-FFF2-40B4-BE49-F238E27FC236}">
                <a16:creationId xmlns:a16="http://schemas.microsoft.com/office/drawing/2014/main" id="{98A1F913-104E-794F-07E8-138B6141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90" y="1299578"/>
            <a:ext cx="2097274" cy="36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D6E9B-AD42-F06C-D445-17504DCB49A2}"/>
              </a:ext>
            </a:extLst>
          </p:cNvPr>
          <p:cNvSpPr txBox="1"/>
          <p:nvPr/>
        </p:nvSpPr>
        <p:spPr>
          <a:xfrm>
            <a:off x="2771648" y="2980776"/>
            <a:ext cx="805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let's substitute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       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z in the expression for X(z):</a:t>
            </a:r>
            <a:endParaRPr lang="en-IN" dirty="0"/>
          </a:p>
        </p:txBody>
      </p:sp>
      <p:pic>
        <p:nvPicPr>
          <p:cNvPr id="5130" name="Picture 10" descr="equation">
            <a:extLst>
              <a:ext uri="{FF2B5EF4-FFF2-40B4-BE49-F238E27FC236}">
                <a16:creationId xmlns:a16="http://schemas.microsoft.com/office/drawing/2014/main" id="{39F8C131-ED6E-AC99-5872-0560E842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23" y="2980776"/>
            <a:ext cx="506896" cy="22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equation">
            <a:extLst>
              <a:ext uri="{FF2B5EF4-FFF2-40B4-BE49-F238E27FC236}">
                <a16:creationId xmlns:a16="http://schemas.microsoft.com/office/drawing/2014/main" id="{4DA1EF26-E4F8-AF18-0A01-DAEA9A1A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59" y="3568153"/>
            <a:ext cx="6152942" cy="10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76B4C-BF2B-937B-D604-632B20E02872}"/>
              </a:ext>
            </a:extLst>
          </p:cNvPr>
          <p:cNvSpPr txBox="1"/>
          <p:nvPr/>
        </p:nvSpPr>
        <p:spPr>
          <a:xfrm>
            <a:off x="3511826" y="5353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</a:t>
            </a:r>
            <a:endParaRPr lang="en-IN" dirty="0"/>
          </a:p>
        </p:txBody>
      </p:sp>
      <p:pic>
        <p:nvPicPr>
          <p:cNvPr id="5134" name="Picture 14" descr="equation">
            <a:extLst>
              <a:ext uri="{FF2B5EF4-FFF2-40B4-BE49-F238E27FC236}">
                <a16:creationId xmlns:a16="http://schemas.microsoft.com/office/drawing/2014/main" id="{AE3D3AE3-064C-1866-EA2C-D352020B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83" y="5248968"/>
            <a:ext cx="2656272" cy="40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0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E2C3F4-EF28-CBA5-AB99-30FD5AFD2CC3}"/>
              </a:ext>
            </a:extLst>
          </p:cNvPr>
          <p:cNvSpPr txBox="1"/>
          <p:nvPr/>
        </p:nvSpPr>
        <p:spPr>
          <a:xfrm>
            <a:off x="424069" y="365948"/>
            <a:ext cx="11211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Comparing the expressions for                     and                      ,  we see that they are equal except for the factor of a</a:t>
            </a:r>
            <a:r>
              <a:rPr lang="en-US" baseline="30000" dirty="0">
                <a:solidFill>
                  <a:srgbClr val="374151"/>
                </a:solidFill>
                <a:latin typeface="Söhne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pic>
        <p:nvPicPr>
          <p:cNvPr id="6146" name="Picture 2" descr="equation">
            <a:extLst>
              <a:ext uri="{FF2B5EF4-FFF2-40B4-BE49-F238E27FC236}">
                <a16:creationId xmlns:a16="http://schemas.microsoft.com/office/drawing/2014/main" id="{96D89B70-C93C-5175-B22F-F745EF83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55" y="418956"/>
            <a:ext cx="932414" cy="2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quation">
            <a:extLst>
              <a:ext uri="{FF2B5EF4-FFF2-40B4-BE49-F238E27FC236}">
                <a16:creationId xmlns:a16="http://schemas.microsoft.com/office/drawing/2014/main" id="{6F41F7F6-B754-AA89-AD23-04D0CD77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16" y="365948"/>
            <a:ext cx="114317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quation">
            <a:extLst>
              <a:ext uri="{FF2B5EF4-FFF2-40B4-BE49-F238E27FC236}">
                <a16:creationId xmlns:a16="http://schemas.microsoft.com/office/drawing/2014/main" id="{BA291F54-C28F-CD87-1AAC-E7BD84960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05" y="1049614"/>
            <a:ext cx="304259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CCD72-0CA8-1DA4-8CB5-9A35708EDB2E}"/>
              </a:ext>
            </a:extLst>
          </p:cNvPr>
          <p:cNvSpPr txBox="1"/>
          <p:nvPr/>
        </p:nvSpPr>
        <p:spPr>
          <a:xfrm>
            <a:off x="3167270" y="1733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Therefore, dividing both sides by a</a:t>
            </a:r>
            <a:r>
              <a:rPr lang="en-US" b="0" i="0" baseline="3000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we get:</a:t>
            </a:r>
            <a:endParaRPr lang="en-IN" dirty="0"/>
          </a:p>
        </p:txBody>
      </p:sp>
      <p:pic>
        <p:nvPicPr>
          <p:cNvPr id="6152" name="Picture 8" descr="equation">
            <a:extLst>
              <a:ext uri="{FF2B5EF4-FFF2-40B4-BE49-F238E27FC236}">
                <a16:creationId xmlns:a16="http://schemas.microsoft.com/office/drawing/2014/main" id="{B741C950-6B12-994A-470C-A3A6CC60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90" y="2334120"/>
            <a:ext cx="27260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7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D39AA-976C-4B96-1898-1518908FACDC}"/>
              </a:ext>
            </a:extLst>
          </p:cNvPr>
          <p:cNvSpPr txBox="1"/>
          <p:nvPr/>
        </p:nvSpPr>
        <p:spPr>
          <a:xfrm>
            <a:off x="397565" y="4454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Find the inverse Laplace Transform of the following  signal using partial fraction method</a:t>
            </a:r>
          </a:p>
        </p:txBody>
      </p:sp>
      <p:pic>
        <p:nvPicPr>
          <p:cNvPr id="7170" name="Picture 2" descr="equation">
            <a:extLst>
              <a:ext uri="{FF2B5EF4-FFF2-40B4-BE49-F238E27FC236}">
                <a16:creationId xmlns:a16="http://schemas.microsoft.com/office/drawing/2014/main" id="{0B2B580C-CC24-7B09-CF5B-8DCA8C13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77" y="514764"/>
            <a:ext cx="2484221" cy="5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35FA3-DA4A-8E30-1F64-568F8F033FA4}"/>
              </a:ext>
            </a:extLst>
          </p:cNvPr>
          <p:cNvSpPr txBox="1"/>
          <p:nvPr/>
        </p:nvSpPr>
        <p:spPr>
          <a:xfrm>
            <a:off x="397565" y="1710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want to decompose X(s) into partial fractions of the form</a:t>
            </a:r>
            <a:endParaRPr lang="en-IN" dirty="0"/>
          </a:p>
        </p:txBody>
      </p:sp>
      <p:pic>
        <p:nvPicPr>
          <p:cNvPr id="7172" name="Picture 4" descr="equation">
            <a:extLst>
              <a:ext uri="{FF2B5EF4-FFF2-40B4-BE49-F238E27FC236}">
                <a16:creationId xmlns:a16="http://schemas.microsoft.com/office/drawing/2014/main" id="{10D460B9-2D2C-E93F-1B6A-573335067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06" y="2334038"/>
            <a:ext cx="2263598" cy="5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4A7C35-3384-CCF7-B26C-CA0CDD890802}"/>
              </a:ext>
            </a:extLst>
          </p:cNvPr>
          <p:cNvSpPr txBox="1"/>
          <p:nvPr/>
        </p:nvSpPr>
        <p:spPr>
          <a:xfrm>
            <a:off x="503582" y="3096073"/>
            <a:ext cx="9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Multiplying both sides of the equation by the denominator of X(s), we get:</a:t>
            </a:r>
            <a:endParaRPr lang="en-IN" dirty="0"/>
          </a:p>
        </p:txBody>
      </p:sp>
      <p:pic>
        <p:nvPicPr>
          <p:cNvPr id="7174" name="Picture 6" descr="equation">
            <a:extLst>
              <a:ext uri="{FF2B5EF4-FFF2-40B4-BE49-F238E27FC236}">
                <a16:creationId xmlns:a16="http://schemas.microsoft.com/office/drawing/2014/main" id="{2D0984A2-ADD3-0512-2B84-7C33032C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7" y="3719717"/>
            <a:ext cx="8544194" cy="39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quation">
            <a:extLst>
              <a:ext uri="{FF2B5EF4-FFF2-40B4-BE49-F238E27FC236}">
                <a16:creationId xmlns:a16="http://schemas.microsoft.com/office/drawing/2014/main" id="{AAF42E33-1E50-AD48-9300-66BC86D5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7" y="4655541"/>
            <a:ext cx="5073059" cy="5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equation">
            <a:extLst>
              <a:ext uri="{FF2B5EF4-FFF2-40B4-BE49-F238E27FC236}">
                <a16:creationId xmlns:a16="http://schemas.microsoft.com/office/drawing/2014/main" id="{CD8961A0-6E28-AAA0-EBE8-ADD0AD5A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06" y="5362777"/>
            <a:ext cx="733288" cy="5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equation">
            <a:extLst>
              <a:ext uri="{FF2B5EF4-FFF2-40B4-BE49-F238E27FC236}">
                <a16:creationId xmlns:a16="http://schemas.microsoft.com/office/drawing/2014/main" id="{94C8AD56-5C6E-3D74-CC9F-EA5B32F0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05" y="5369365"/>
            <a:ext cx="807661" cy="4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equation">
            <a:extLst>
              <a:ext uri="{FF2B5EF4-FFF2-40B4-BE49-F238E27FC236}">
                <a16:creationId xmlns:a16="http://schemas.microsoft.com/office/drawing/2014/main" id="{B4B26FB8-6295-C074-200A-ABDE63E9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5" y="5320910"/>
            <a:ext cx="746704" cy="5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5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C460F-30B2-9279-3C05-C6BA233701EC}"/>
              </a:ext>
            </a:extLst>
          </p:cNvPr>
          <p:cNvSpPr txBox="1"/>
          <p:nvPr/>
        </p:nvSpPr>
        <p:spPr>
          <a:xfrm>
            <a:off x="304800" y="479184"/>
            <a:ext cx="786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Therefore, we can write X(s) as the sum of the partial fractions:</a:t>
            </a:r>
            <a:endParaRPr lang="en-IN" dirty="0"/>
          </a:p>
        </p:txBody>
      </p:sp>
      <p:pic>
        <p:nvPicPr>
          <p:cNvPr id="8194" name="Picture 2" descr="equation">
            <a:extLst>
              <a:ext uri="{FF2B5EF4-FFF2-40B4-BE49-F238E27FC236}">
                <a16:creationId xmlns:a16="http://schemas.microsoft.com/office/drawing/2014/main" id="{A81B7662-133F-E051-D107-58E5D0A6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03" y="990600"/>
            <a:ext cx="4277619" cy="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A317C-A6D5-59F7-C5FC-D67051CA44F1}"/>
              </a:ext>
            </a:extLst>
          </p:cNvPr>
          <p:cNvSpPr txBox="1"/>
          <p:nvPr/>
        </p:nvSpPr>
        <p:spPr>
          <a:xfrm>
            <a:off x="543339" y="1826352"/>
            <a:ext cx="10681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we can use the table of Laplace transforms to find the inverse Laplace transform of each term. Applying the table, we get:</a:t>
            </a:r>
            <a:endParaRPr lang="en-IN" dirty="0"/>
          </a:p>
        </p:txBody>
      </p:sp>
      <p:pic>
        <p:nvPicPr>
          <p:cNvPr id="8196" name="Picture 4" descr="equation">
            <a:extLst>
              <a:ext uri="{FF2B5EF4-FFF2-40B4-BE49-F238E27FC236}">
                <a16:creationId xmlns:a16="http://schemas.microsoft.com/office/drawing/2014/main" id="{BB843A92-D6E7-E977-4FA2-F02B7AA1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03" y="2797244"/>
            <a:ext cx="6224409" cy="29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7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0C679-D2CB-00FB-D3E7-86943D73171F}"/>
              </a:ext>
            </a:extLst>
          </p:cNvPr>
          <p:cNvSpPr txBox="1"/>
          <p:nvPr/>
        </p:nvSpPr>
        <p:spPr>
          <a:xfrm>
            <a:off x="907773" y="695671"/>
            <a:ext cx="103764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various methods for performing inverse Z-transforms: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Partial fraction decomposition: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method involves decomposing the Z-transform into partial fractions and then finding the inverse Z-transform of each term using the Z-transform table or algebraic manipulation.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Power series expansion: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method involves expanding the Z-transform in terms of a power series and then finding the inverse Z-transform using the properties of geometric series.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Residue method: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method involves finding the residues of the Z-transform at its poles and then using the residue theorem to calculate the inverse Z-transform.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Inversion integral: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method involves using the inverse Z-transform definition to calculate the inverse Z-transform by integrating over a closed contour in the complex plane.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Convolution method: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method involves using the convolution theorem to convert the Z-transform to a product of two simpler Z-transforms, one of which can be inverted easily using the Z-transform table, while the other can be inverted using one of the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412246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1323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KaTeX_Main</vt:lpstr>
      <vt:lpstr>KaTeX_Math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nil.the.great@gmail.com</dc:creator>
  <cp:lastModifiedBy>nil.the.great@gmail.com</cp:lastModifiedBy>
  <cp:revision>7</cp:revision>
  <dcterms:created xsi:type="dcterms:W3CDTF">2023-03-27T07:36:42Z</dcterms:created>
  <dcterms:modified xsi:type="dcterms:W3CDTF">2023-03-30T08:41:40Z</dcterms:modified>
</cp:coreProperties>
</file>