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D372-8581-2486-ACFF-9041D2A1D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6328A-88F9-C099-3F4B-DB4DA031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180A-AD00-B997-3F53-B954D703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4E83-842B-28D5-705F-CE8AEB0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6609-81DD-5BC3-AC33-1C1880CA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29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6DE-96F0-A4D9-B942-F97A2D28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05D37-4238-DEAA-03B6-B07AE9181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C3FD-573A-DB3A-B512-129E0424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9017-0AF6-239B-3899-35E8B49E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B307-59BE-BC41-6954-34EC34D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0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1244A-EAA7-0179-0F9B-A6D68416B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2324-225A-7330-0D22-A3F9428E8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1045-F126-76E2-04E9-0D7B618A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AA50-BF21-2844-4100-5DC98C4D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F27A-0916-203D-DE23-BA21E0B8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9D85-2A9D-4BBF-ADA4-A9FD6D9B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497A-07E3-1BA2-BFC9-7E5B4D5A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4DE8-42DB-1A0E-FCE0-717D8060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939D-1F8F-BE77-F117-8EBE2336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2166-B888-FB4D-BCD3-5BDB760A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2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A41D-4DEF-2D32-EBCD-270205A8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6EBB-4201-CCA8-A934-DEB7EB8F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64D7-026C-A5A3-9A28-03FC5264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8357-585A-B18E-49B6-C8A1F91A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BB31-5D21-7F6E-4AE7-092E03A8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B8E6-3227-9DF7-AF2F-DBE28D0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9380-3EB1-A481-11CB-98C71138B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571E-59D4-77FE-A6F0-91CB5F12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1F42E-DE3C-7FB4-B5CE-FF229D89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2931-C18D-C8CC-0CEA-6F04596E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6439B-AD42-A0E4-5157-B54E63E3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0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8D3A-548D-9E79-BC82-98903188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323F-F2ED-C077-A3F7-CB833139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D3EA7-22C7-E16B-563D-8BDFB8D7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887E5-B236-BC1F-B6A1-7445CD9E7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09188-1427-A860-A1BF-66E99D7DA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E5B6D-3EBF-4058-5125-0E6E77E4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603F4-3E2F-B8ED-C491-1A9956B8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93BEB-0625-59FD-083D-DDAC8319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6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9FE-D3A2-74FF-325B-79111F56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25A5-7A6F-045C-5100-A74C1B01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0106D-CC2D-04CD-8681-5F458A3B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1BD8F-3D7D-CE43-BD68-F6141F8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4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919A2-594B-8C7C-DAC7-8D0B688B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1514A-BDF8-BE81-7084-10BFC599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71710-C2AB-EBDF-6E92-EA955C74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C905-FB42-83B1-7C43-70B0EA96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136C-7C2F-B05F-039A-44312226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37EA8-E981-B026-F5D2-DECEE2FA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ABA1-22D9-02AC-96E5-DF4509D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EE83-1994-A9BF-FEA6-222E694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B1A2-E855-F6BD-5301-558F2662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6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223F-112C-ECB9-8DA0-032017E0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AC786-6A7E-BA16-F5B8-7B0B54F94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8B74-D0BF-818B-3DBB-45648484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BAC4-52F9-04EE-5AE7-2DCAA7D7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8263-1BE4-8BF6-0741-4BEE001A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A97E-718F-A056-C1E2-DBACF3B1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3FE86-64ED-8899-1CE4-41099217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F4202-1B04-7B27-5790-8FAE7EC3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522E-C302-EE65-5E01-123C04D3B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37B8-ACE9-4BE3-9F12-B8CC2F54DA13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18C1-0A50-A12D-B3BA-B72338D88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7C02-2589-DBE6-67C9-2B3CB7920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69BF-148A-4269-86F3-76A6BB5676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e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0F3D1-A124-6A0A-8BD9-3EA7681C6699}"/>
              </a:ext>
            </a:extLst>
          </p:cNvPr>
          <p:cNvSpPr txBox="1"/>
          <p:nvPr/>
        </p:nvSpPr>
        <p:spPr>
          <a:xfrm>
            <a:off x="629529" y="37100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Find the convolution of x1(n)={1,2,0,1} , x2(n)={2,2,1,1}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4DA6A91-F77F-F0F9-169E-7BCCCB45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55" y="1267255"/>
            <a:ext cx="10578905" cy="455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Flip the second sequence x2(n) in the time domain to obtain x2(-n).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Shift x2(-n) to the right, one sample at a time, and multiply it with x1(n).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Add up the products obtained in step 2 for each value of n to get the convolution sequence y(n).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Using these steps, we can compute the convolution of x1(n)={1,2,0,1} and x2(n)={2,2,1,1}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Flip x2(n) to get x2(-n)={1,1,2,2}.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Shift x2(-n) to the right and multiply it with x1(n):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For n=0: y(0) = x1(0) * x2(0) = 1 * 2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For n=1: y(1) = x1(0) * x2(1) + x1(1) * x2(0) = 1 * 2 + 2 * 2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For n=2: y(2) = x1(0) * x2(2) + x1(1) * x2(1) + x1(2) * x2(0) = 1 * 1 + 2 * 2 + 0 * 1 =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For n=3: y(3) = x1(0) * x2(3) + x1(1) * x2(2) + x1(2) * x2(1) + x1(3) * x2(0) = 1 * 1 + 2 * 1 + 0 * 2 + 1 * 2 =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Therefore, the convolution sequence y(n) for x1(n)={1,2,0,1} and x2(n)={2,2,1,1} is y(n)={2,6,5,5}.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5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10EC53-66A8-E23F-2B63-0389C44C9151}"/>
              </a:ext>
            </a:extLst>
          </p:cNvPr>
          <p:cNvSpPr txBox="1"/>
          <p:nvPr/>
        </p:nvSpPr>
        <p:spPr>
          <a:xfrm>
            <a:off x="334106" y="274711"/>
            <a:ext cx="10934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the given impulse response h(n) of the system, find whether the systems are causal and stable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61EBD5-BF00-530A-2732-C196D82BE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21953"/>
              </p:ext>
            </p:extLst>
          </p:nvPr>
        </p:nvGraphicFramePr>
        <p:xfrm>
          <a:off x="9870977" y="271640"/>
          <a:ext cx="1585050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0600" imgH="217080" progId="">
                  <p:embed/>
                </p:oleObj>
              </mc:Choice>
              <mc:Fallback>
                <p:oleObj r:id="rId2" imgW="930600" imgH="21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0977" y="271640"/>
                        <a:ext cx="1585050" cy="3693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A1DE5D-FDE3-D41F-D341-3C8736A2B603}"/>
              </a:ext>
            </a:extLst>
          </p:cNvPr>
          <p:cNvSpPr txBox="1"/>
          <p:nvPr/>
        </p:nvSpPr>
        <p:spPr>
          <a:xfrm>
            <a:off x="417927" y="909935"/>
            <a:ext cx="1135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To check for causality, we need to examine whether the output of the system depends only on the current and past inputs, or also on future inputs. Mathematically, a system is causal if:</a:t>
            </a:r>
            <a:endParaRPr lang="en-IN" dirty="0"/>
          </a:p>
        </p:txBody>
      </p:sp>
      <p:pic>
        <p:nvPicPr>
          <p:cNvPr id="7172" name="Picture 4" descr="equation">
            <a:extLst>
              <a:ext uri="{FF2B5EF4-FFF2-40B4-BE49-F238E27FC236}">
                <a16:creationId xmlns:a16="http://schemas.microsoft.com/office/drawing/2014/main" id="{FB387BB5-008B-8DAB-8516-89A4037E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85" y="1704817"/>
            <a:ext cx="2087426" cy="23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C2305C-ADFB-7B50-D4DD-BDE63350285D}"/>
              </a:ext>
            </a:extLst>
          </p:cNvPr>
          <p:cNvSpPr txBox="1"/>
          <p:nvPr/>
        </p:nvSpPr>
        <p:spPr>
          <a:xfrm>
            <a:off x="417926" y="2088049"/>
            <a:ext cx="1135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In this case, we have                                      which is non-zero only for </a:t>
            </a:r>
            <a:r>
              <a:rPr lang="en-US" dirty="0">
                <a:latin typeface="Söhne"/>
              </a:rPr>
              <a:t>                   </a:t>
            </a:r>
            <a:r>
              <a:rPr lang="en-US" b="0" i="0" dirty="0">
                <a:effectLst/>
                <a:latin typeface="Söhne"/>
              </a:rPr>
              <a:t>. Therefore, the system is causal.</a:t>
            </a:r>
            <a:endParaRPr lang="en-IN" dirty="0"/>
          </a:p>
        </p:txBody>
      </p:sp>
      <p:pic>
        <p:nvPicPr>
          <p:cNvPr id="7174" name="Picture 6" descr="equation">
            <a:extLst>
              <a:ext uri="{FF2B5EF4-FFF2-40B4-BE49-F238E27FC236}">
                <a16:creationId xmlns:a16="http://schemas.microsoft.com/office/drawing/2014/main" id="{88F24DB9-A10D-8C1F-6E59-4C1829AE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08" y="2182227"/>
            <a:ext cx="11811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quation">
            <a:extLst>
              <a:ext uri="{FF2B5EF4-FFF2-40B4-BE49-F238E27FC236}">
                <a16:creationId xmlns:a16="http://schemas.microsoft.com/office/drawing/2014/main" id="{AFDA9B41-C71A-4B3E-7F19-C49F61501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30" y="2201276"/>
            <a:ext cx="4191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477320-E894-5B69-0AE6-ABD3404803A5}"/>
              </a:ext>
            </a:extLst>
          </p:cNvPr>
          <p:cNvSpPr txBox="1"/>
          <p:nvPr/>
        </p:nvSpPr>
        <p:spPr>
          <a:xfrm>
            <a:off x="562767" y="3050071"/>
            <a:ext cx="11000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To check for stability, we need to examine whether the impulse response sequence is absolutely summable or not. A system is stable if its impulse response is absolutely summable, that is:</a:t>
            </a:r>
            <a:endParaRPr lang="en-IN" dirty="0"/>
          </a:p>
        </p:txBody>
      </p:sp>
      <p:pic>
        <p:nvPicPr>
          <p:cNvPr id="7178" name="Picture 10" descr="equation">
            <a:extLst>
              <a:ext uri="{FF2B5EF4-FFF2-40B4-BE49-F238E27FC236}">
                <a16:creationId xmlns:a16="http://schemas.microsoft.com/office/drawing/2014/main" id="{4AE0EBFF-2D00-ED27-FDD0-44DAD82B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33" y="3767121"/>
            <a:ext cx="169338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CD1DD7-5388-F2C6-D9DF-5567299E9183}"/>
              </a:ext>
            </a:extLst>
          </p:cNvPr>
          <p:cNvSpPr txBox="1"/>
          <p:nvPr/>
        </p:nvSpPr>
        <p:spPr>
          <a:xfrm>
            <a:off x="562767" y="446632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In this case, we have:</a:t>
            </a:r>
            <a:endParaRPr lang="en-IN" dirty="0"/>
          </a:p>
        </p:txBody>
      </p:sp>
      <p:pic>
        <p:nvPicPr>
          <p:cNvPr id="7180" name="Picture 12" descr="equation">
            <a:extLst>
              <a:ext uri="{FF2B5EF4-FFF2-40B4-BE49-F238E27FC236}">
                <a16:creationId xmlns:a16="http://schemas.microsoft.com/office/drawing/2014/main" id="{B91812F9-E42F-3806-9115-750ADC1A0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7" y="5005443"/>
            <a:ext cx="3476231" cy="60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E9AC2E-4F91-491F-9117-13737B958CE7}"/>
              </a:ext>
            </a:extLst>
          </p:cNvPr>
          <p:cNvSpPr txBox="1"/>
          <p:nvPr/>
        </p:nvSpPr>
        <p:spPr>
          <a:xfrm>
            <a:off x="4353658" y="510628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Since u(-n) = 0 for n&gt;0, we can simplify the expression as:</a:t>
            </a:r>
            <a:endParaRPr lang="en-IN" dirty="0"/>
          </a:p>
        </p:txBody>
      </p:sp>
      <p:pic>
        <p:nvPicPr>
          <p:cNvPr id="7182" name="Picture 14" descr="equation">
            <a:extLst>
              <a:ext uri="{FF2B5EF4-FFF2-40B4-BE49-F238E27FC236}">
                <a16:creationId xmlns:a16="http://schemas.microsoft.com/office/drawing/2014/main" id="{FD67FE41-BD2D-379C-5F58-F0AD43DA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01" y="5616125"/>
            <a:ext cx="28384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2AABB7-566A-2A57-D7E3-33E63AD3C5E2}"/>
              </a:ext>
            </a:extLst>
          </p:cNvPr>
          <p:cNvSpPr txBox="1"/>
          <p:nvPr/>
        </p:nvSpPr>
        <p:spPr>
          <a:xfrm>
            <a:off x="562767" y="6298404"/>
            <a:ext cx="1100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Therefore, the impulse response is not absolutely summable and the system is unstable.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46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CD840-855D-E2FD-6A71-F95F11A79188}"/>
              </a:ext>
            </a:extLst>
          </p:cNvPr>
          <p:cNvSpPr txBox="1"/>
          <p:nvPr/>
        </p:nvSpPr>
        <p:spPr>
          <a:xfrm>
            <a:off x="348175" y="274712"/>
            <a:ext cx="10863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the given impulse response h(n) of the system, find whether the systems are causal and stable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E27758-67F9-6FCF-569D-190BD8F31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40302"/>
              </p:ext>
            </p:extLst>
          </p:nvPr>
        </p:nvGraphicFramePr>
        <p:xfrm>
          <a:off x="9800639" y="285299"/>
          <a:ext cx="1411312" cy="31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39320" imgH="217080" progId="">
                  <p:embed/>
                </p:oleObj>
              </mc:Choice>
              <mc:Fallback>
                <p:oleObj r:id="rId2" imgW="1039320" imgH="21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0639" y="285299"/>
                        <a:ext cx="1411312" cy="31907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50B904-8E44-8FB0-A744-D01F4C677110}"/>
              </a:ext>
            </a:extLst>
          </p:cNvPr>
          <p:cNvSpPr txBox="1"/>
          <p:nvPr/>
        </p:nvSpPr>
        <p:spPr>
          <a:xfrm>
            <a:off x="348174" y="853664"/>
            <a:ext cx="11159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To check for causality, we need to examine whether the output of the system depends only on the current and past inputs, or also on future inputs. Mathematically, a system is causal if:</a:t>
            </a:r>
            <a:endParaRPr lang="en-IN" dirty="0"/>
          </a:p>
        </p:txBody>
      </p:sp>
      <p:pic>
        <p:nvPicPr>
          <p:cNvPr id="8196" name="Picture 4" descr="equation">
            <a:extLst>
              <a:ext uri="{FF2B5EF4-FFF2-40B4-BE49-F238E27FC236}">
                <a16:creationId xmlns:a16="http://schemas.microsoft.com/office/drawing/2014/main" id="{A8B9BB9D-A628-667B-BAE7-6A154A3A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78" y="1575374"/>
            <a:ext cx="2388068" cy="26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2A930-C75B-AF00-E29E-DC8F58807AE3}"/>
              </a:ext>
            </a:extLst>
          </p:cNvPr>
          <p:cNvSpPr txBox="1"/>
          <p:nvPr/>
        </p:nvSpPr>
        <p:spPr>
          <a:xfrm>
            <a:off x="348174" y="2019105"/>
            <a:ext cx="11285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In this case, we have </a:t>
            </a:r>
            <a:r>
              <a:rPr lang="en-US" dirty="0">
                <a:latin typeface="Söhne"/>
              </a:rPr>
              <a:t>                                       </a:t>
            </a:r>
            <a:r>
              <a:rPr lang="en-US" b="0" i="0" dirty="0">
                <a:effectLst/>
                <a:latin typeface="Söhne"/>
              </a:rPr>
              <a:t>, which is non-zero only for </a:t>
            </a:r>
            <a:r>
              <a:rPr lang="en-US" dirty="0">
                <a:latin typeface="Söhne"/>
              </a:rPr>
              <a:t>                           </a:t>
            </a:r>
            <a:r>
              <a:rPr lang="en-US" b="0" i="0" dirty="0">
                <a:effectLst/>
                <a:latin typeface="Söhne"/>
              </a:rPr>
              <a:t>. Therefore, the system is causal.</a:t>
            </a:r>
            <a:endParaRPr lang="en-IN" dirty="0"/>
          </a:p>
        </p:txBody>
      </p:sp>
      <p:pic>
        <p:nvPicPr>
          <p:cNvPr id="8198" name="Picture 6" descr="equation">
            <a:extLst>
              <a:ext uri="{FF2B5EF4-FFF2-40B4-BE49-F238E27FC236}">
                <a16:creationId xmlns:a16="http://schemas.microsoft.com/office/drawing/2014/main" id="{56EC6890-BC39-700C-C6D2-B39070C68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17" y="2108608"/>
            <a:ext cx="1412411" cy="19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equation">
            <a:extLst>
              <a:ext uri="{FF2B5EF4-FFF2-40B4-BE49-F238E27FC236}">
                <a16:creationId xmlns:a16="http://schemas.microsoft.com/office/drawing/2014/main" id="{7C5CA9CE-9A8E-8C2A-56EF-019C0DC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09" y="2141990"/>
            <a:ext cx="4191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9D2EBB-332A-7612-3574-39964AB6E5DA}"/>
              </a:ext>
            </a:extLst>
          </p:cNvPr>
          <p:cNvSpPr txBox="1"/>
          <p:nvPr/>
        </p:nvSpPr>
        <p:spPr>
          <a:xfrm>
            <a:off x="282049" y="2563687"/>
            <a:ext cx="11225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To check for stability, we need to examine whether the impulse response sequence is absolutely summable or not. A system is stable if its impulse response is absolutely summable, that is:</a:t>
            </a:r>
            <a:endParaRPr lang="en-IN" dirty="0"/>
          </a:p>
        </p:txBody>
      </p:sp>
      <p:pic>
        <p:nvPicPr>
          <p:cNvPr id="8202" name="Picture 10" descr="equation">
            <a:extLst>
              <a:ext uri="{FF2B5EF4-FFF2-40B4-BE49-F238E27FC236}">
                <a16:creationId xmlns:a16="http://schemas.microsoft.com/office/drawing/2014/main" id="{3F465D72-4F2F-1275-7A8C-7AA48371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75" y="3297799"/>
            <a:ext cx="1371234" cy="5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75CFFE-024B-3080-393B-00FDBBB07466}"/>
              </a:ext>
            </a:extLst>
          </p:cNvPr>
          <p:cNvSpPr txBox="1"/>
          <p:nvPr/>
        </p:nvSpPr>
        <p:spPr>
          <a:xfrm>
            <a:off x="348174" y="376349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In this case, we have:</a:t>
            </a:r>
            <a:endParaRPr lang="en-IN" dirty="0"/>
          </a:p>
        </p:txBody>
      </p:sp>
      <p:pic>
        <p:nvPicPr>
          <p:cNvPr id="8204" name="Picture 12" descr="equation">
            <a:extLst>
              <a:ext uri="{FF2B5EF4-FFF2-40B4-BE49-F238E27FC236}">
                <a16:creationId xmlns:a16="http://schemas.microsoft.com/office/drawing/2014/main" id="{44547C5A-C592-A703-6A03-911482E0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9" y="4284909"/>
            <a:ext cx="2650946" cy="56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B7E53E-7B02-4A4B-97FE-FDFBF56FC72C}"/>
              </a:ext>
            </a:extLst>
          </p:cNvPr>
          <p:cNvSpPr txBox="1"/>
          <p:nvPr/>
        </p:nvSpPr>
        <p:spPr>
          <a:xfrm>
            <a:off x="3865099" y="436094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Since u(3-n) = 0 for n&gt;3, we can simplify the expression as:</a:t>
            </a:r>
            <a:endParaRPr lang="en-IN" dirty="0"/>
          </a:p>
        </p:txBody>
      </p:sp>
      <p:pic>
        <p:nvPicPr>
          <p:cNvPr id="8206" name="Picture 14" descr="equation">
            <a:extLst>
              <a:ext uri="{FF2B5EF4-FFF2-40B4-BE49-F238E27FC236}">
                <a16:creationId xmlns:a16="http://schemas.microsoft.com/office/drawing/2014/main" id="{7383132E-EB64-E4CA-D2B2-12DDD460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82" y="4234273"/>
            <a:ext cx="1804899" cy="56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0BE265-E1D5-F989-1827-1AF6225C2571}"/>
              </a:ext>
            </a:extLst>
          </p:cNvPr>
          <p:cNvSpPr txBox="1"/>
          <p:nvPr/>
        </p:nvSpPr>
        <p:spPr>
          <a:xfrm>
            <a:off x="282049" y="5129661"/>
            <a:ext cx="11115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This is an infinite geometric series with first term 5</a:t>
            </a:r>
            <a:r>
              <a:rPr lang="en-US" baseline="30000" dirty="0">
                <a:latin typeface="Söhne"/>
              </a:rPr>
              <a:t>3</a:t>
            </a:r>
            <a:r>
              <a:rPr lang="en-US" b="0" i="0" dirty="0">
                <a:effectLst/>
                <a:latin typeface="Söhne"/>
              </a:rPr>
              <a:t> and common ratio 5. The sum is given by:</a:t>
            </a:r>
            <a:endParaRPr lang="en-IN" dirty="0"/>
          </a:p>
        </p:txBody>
      </p:sp>
      <p:pic>
        <p:nvPicPr>
          <p:cNvPr id="8208" name="Picture 16" descr="equation">
            <a:extLst>
              <a:ext uri="{FF2B5EF4-FFF2-40B4-BE49-F238E27FC236}">
                <a16:creationId xmlns:a16="http://schemas.microsoft.com/office/drawing/2014/main" id="{544EE719-A804-4C65-1167-74D0FAC8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378" y="5177810"/>
            <a:ext cx="1868003" cy="5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D83946-907B-F2B5-A857-D3E9032B3128}"/>
              </a:ext>
            </a:extLst>
          </p:cNvPr>
          <p:cNvSpPr txBox="1"/>
          <p:nvPr/>
        </p:nvSpPr>
        <p:spPr>
          <a:xfrm>
            <a:off x="282049" y="5890288"/>
            <a:ext cx="96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Since the sum is finite, the impulse response is absolutely summable and the system is stable.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6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A9E5EA-D50F-7A61-F462-069D69F248AB}"/>
              </a:ext>
            </a:extLst>
          </p:cNvPr>
          <p:cNvSpPr txBox="1"/>
          <p:nvPr/>
        </p:nvSpPr>
        <p:spPr>
          <a:xfrm>
            <a:off x="699866" y="865555"/>
            <a:ext cx="9794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Represent the sequence x(n)={1,2,-3,-1,2} as sum of weighted impulse sequence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6CAD-08F0-757D-D1DC-8BFD6BE873CA}"/>
              </a:ext>
            </a:extLst>
          </p:cNvPr>
          <p:cNvSpPr txBox="1"/>
          <p:nvPr/>
        </p:nvSpPr>
        <p:spPr>
          <a:xfrm>
            <a:off x="882746" y="2044061"/>
            <a:ext cx="102870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the sequence x(n) as a sum of scaled and shifted unit impulse sequences: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x(n) = 1 * δ(n-0) + 2 * δ(n-1) - 3 * δ(n-2) - 1 * δ(n-3) + 2 * δ(n-4)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x(n) can be represented as the sum of five weighted impulse sequences, each corresponding to one term in the above equation: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x(n) = δ(n-0) + 2 * δ(n-1) - 3 * δ(n-2) - δ(n-3) + 2 * δ(n-4)</a:t>
            </a:r>
          </a:p>
        </p:txBody>
      </p:sp>
    </p:spTree>
    <p:extLst>
      <p:ext uri="{BB962C8B-B14F-4D97-AF65-F5344CB8AC3E}">
        <p14:creationId xmlns:p14="http://schemas.microsoft.com/office/powerpoint/2010/main" val="50791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50402C-1018-F1F1-E080-41769D4C8F13}"/>
              </a:ext>
            </a:extLst>
          </p:cNvPr>
          <p:cNvSpPr txBox="1"/>
          <p:nvPr/>
        </p:nvSpPr>
        <p:spPr>
          <a:xfrm>
            <a:off x="1050973" y="1574470"/>
            <a:ext cx="1009005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say that we have an input signal x(t) and an output signal y(t) for a continuous-time LTI system. We can find the transfer function H(s) as follows: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Fourier transform of both the input signal x(t) and the output signal y(t) to obtain X(s) and Y(s), respectively: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X(s) = ∫[x(t) * e^(-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 dt Y(s) = ∫[y(t) * e^(-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 dt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transfer function of the system as H(s) = Y(s) / X(s).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H(s) = Y(s) / X(s)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transfer function algebraically by canceling common terms and factoring the numerator and denominator.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H(s) = Y(s) / X(s) = [∫[y(t) * e^(-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 dt] / [∫[x(t) * e^(-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 dt]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D35B7-62FC-07A5-F631-63D8D3A3AE82}"/>
              </a:ext>
            </a:extLst>
          </p:cNvPr>
          <p:cNvSpPr txBox="1"/>
          <p:nvPr/>
        </p:nvSpPr>
        <p:spPr>
          <a:xfrm>
            <a:off x="1050972" y="389882"/>
            <a:ext cx="1018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the system transfer function H(s) for a continuous time LTI system  with a sample input and output signals.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6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6879FF-9634-CCB6-997B-5EC11FF79A37}"/>
              </a:ext>
            </a:extLst>
          </p:cNvPr>
          <p:cNvSpPr txBox="1"/>
          <p:nvPr/>
        </p:nvSpPr>
        <p:spPr>
          <a:xfrm>
            <a:off x="671732" y="24439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Obtain the convolution of the following sequences x(n) = u(n)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5E6542-B5D4-50C0-EA1D-CF76715B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32" y="704291"/>
            <a:ext cx="1124360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To obtain the convolution of the sequences x(n) = u(n) and h(n), we can use the definition of convolution: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x(n) * h(n) = ∑[x(k) * h(n-k)] from k = -∞ to 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where * denotes convolution.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Since x(n) = u(n), we have: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u(n) * h(n) = ∑[u(k) * h(n-k)] from k = -∞ to 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Since u(k) = 0 for k &lt; 0, the sum simplifies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∑[h(n-k)] from k = 0 to 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Note that the sum is only defined for n &gt;= 0, since h(n-k) is only defined for k &lt;= 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Substituting h(n) = u(n) - u(n-1), we get: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∑[(u(n-k) - u(n-1-k))] from k = 0 to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Now, we can split the sum into two parts: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∑[u(n-k)] from k = 0 to n - ∑[u(n-1-k)] from k = 0 to 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Note that the second sum can be written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∑[u(n-1-k)] from k = 0 to n-1 = n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since u(n-1-k) = 1 for k &lt;= n-1 and u(n-1-k) = 0 for k &gt; n-1.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Therefore, we have: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∑[u(n-k)] from k = 0 to n - (n - 1)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Simplifying further, we get: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u(n)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Therefore, the convolution of x(n) = u(n) and any sequence h(n) is simply the input sequence x(n) = u(n).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977D1BD-6F79-D38C-8D56-49EF0986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1512339"/>
            <a:ext cx="1072427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x(n) * h(n) = ∑[x(k) * h(n-k)] from k = -∞ to 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where * denotes convolution.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Since x(n) = 2^n * u(n), we have: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2^n * u(n) * h(n) = ∑[2^k * u(k) * h(n-k)] from k = -∞ to 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Substituting h(n) = u(n) - u(n-1), we get: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2^n * u(n) * (u(n) - u(n-1)) - ∑[2^k * u(k) * u(n-1-k)] from k = -∞ to 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Simplifying the first term, we get: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2^n * u(n) * (u(n) - u(n-1)) = 2^n * u(n) - 2^n * u(n-1)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Now, we can rewrite the second term as a sum over k from 0 to n-1, since u(k) = 0 for k &lt;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∑[2^k * u(k) * u(n-1-k)] from k = 0 to n-1 = ∑[2^k * u(k)] from k = 0 to 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Using the formula for the sum of a geometric series, we get: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∑[2^k * u(k)] from k = 0 to n-1 = 2^n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Therefore, we have: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2^n * u(n) - 2^n * u(n-1) - (2^n - 1)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Simplifying further, we get: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y(n) = (2^n - 2^(n-1)) * u(n)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Therefore, the convolution of x(n) = 2^n * u(n) and any sequence h(n) is y(n) = (2^n - 2^(n-1)) * u(n) + 1.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B4856-6037-3DFD-F0C4-A88CB8D39816}"/>
              </a:ext>
            </a:extLst>
          </p:cNvPr>
          <p:cNvSpPr txBox="1"/>
          <p:nvPr/>
        </p:nvSpPr>
        <p:spPr>
          <a:xfrm>
            <a:off x="615461" y="471659"/>
            <a:ext cx="8008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Obtain the convolution of the following sequences x(n) = 2^n * u(n)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95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05BB1A-99BC-6DD5-4B2E-40B69B354F7C}"/>
              </a:ext>
            </a:extLst>
          </p:cNvPr>
          <p:cNvSpPr txBox="1"/>
          <p:nvPr/>
        </p:nvSpPr>
        <p:spPr>
          <a:xfrm>
            <a:off x="474784" y="302848"/>
            <a:ext cx="1051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Find the step response of the following system whose impulse response is given by </a:t>
            </a:r>
            <a:r>
              <a:rPr lang="en-US" b="0" i="0" dirty="0" err="1">
                <a:solidFill>
                  <a:srgbClr val="343541"/>
                </a:solidFill>
                <a:effectLst/>
                <a:latin typeface="Söhne"/>
              </a:rPr>
              <a:t>tu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(t)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B9368-1148-4DDA-2F54-BEAA39E0A135}"/>
              </a:ext>
            </a:extLst>
          </p:cNvPr>
          <p:cNvSpPr txBox="1"/>
          <p:nvPr/>
        </p:nvSpPr>
        <p:spPr>
          <a:xfrm>
            <a:off x="573258" y="1551692"/>
            <a:ext cx="104136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step response of a system with impulse response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(t) can be obtained by integrating the impulse response.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impulse response is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(t), so the step response is obtained by integrating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(t) with respect to time: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h(t) = ∫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(τ)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dτ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1/2 * t^2 * u(t)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step response of the system is h(t) = 1/2 * t^2 * u(t).</a:t>
            </a:r>
          </a:p>
        </p:txBody>
      </p:sp>
    </p:spTree>
    <p:extLst>
      <p:ext uri="{BB962C8B-B14F-4D97-AF65-F5344CB8AC3E}">
        <p14:creationId xmlns:p14="http://schemas.microsoft.com/office/powerpoint/2010/main" val="204455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54C6D-1EEA-B2C0-047C-73749BBCD637}"/>
              </a:ext>
            </a:extLst>
          </p:cNvPr>
          <p:cNvSpPr txBox="1"/>
          <p:nvPr/>
        </p:nvSpPr>
        <p:spPr>
          <a:xfrm>
            <a:off x="756137" y="330983"/>
            <a:ext cx="9457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Find whether the following system with impulse response is stable or not: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9BF728-BB6D-553B-479C-7243F1698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442500"/>
              </p:ext>
            </p:extLst>
          </p:nvPr>
        </p:nvGraphicFramePr>
        <p:xfrm>
          <a:off x="8126583" y="368011"/>
          <a:ext cx="838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0440" imgH="228960" progId="">
                  <p:embed/>
                </p:oleObj>
              </mc:Choice>
              <mc:Fallback>
                <p:oleObj r:id="rId2" imgW="640440" imgH="228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583" y="368011"/>
                        <a:ext cx="838200" cy="295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8F1820-FB3A-0869-B545-3F195E47FFE7}"/>
              </a:ext>
            </a:extLst>
          </p:cNvPr>
          <p:cNvSpPr txBox="1"/>
          <p:nvPr/>
        </p:nvSpPr>
        <p:spPr>
          <a:xfrm>
            <a:off x="917330" y="1698902"/>
            <a:ext cx="103573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stability of the system with impulse response h(t) = e</a:t>
            </a:r>
            <a:r>
              <a:rPr lang="en-US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(-2|t|)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check whether the impulse response is absolutely integrable or not.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impulse response h(t) = e</a:t>
            </a:r>
            <a:r>
              <a:rPr lang="en-US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(-2|t|)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bounded between 0 and 1, and it approaches zero as t approaches infinity.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However, it is not absolutely integrable, because its integral over the entire real line is infinite: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∫|h(t)|dt = ∫e</a:t>
            </a:r>
            <a:r>
              <a:rPr lang="en-US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(-2|t|)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 = ∞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system is not stable, because its impulse response is not absolutely integrable.</a:t>
            </a:r>
          </a:p>
        </p:txBody>
      </p:sp>
    </p:spTree>
    <p:extLst>
      <p:ext uri="{BB962C8B-B14F-4D97-AF65-F5344CB8AC3E}">
        <p14:creationId xmlns:p14="http://schemas.microsoft.com/office/powerpoint/2010/main" val="1205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A3CD9-4C4F-4D07-6500-CE5C9AF03507}"/>
              </a:ext>
            </a:extLst>
          </p:cNvPr>
          <p:cNvSpPr txBox="1"/>
          <p:nvPr/>
        </p:nvSpPr>
        <p:spPr>
          <a:xfrm>
            <a:off x="277837" y="527930"/>
            <a:ext cx="803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Find the response of the system for a unit step input with transfer function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60B2D9D-DEEA-F55E-6E7F-866FFBE83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17079"/>
              </p:ext>
            </p:extLst>
          </p:nvPr>
        </p:nvGraphicFramePr>
        <p:xfrm>
          <a:off x="7507605" y="459112"/>
          <a:ext cx="1333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69000" imgH="398160" progId="">
                  <p:embed/>
                </p:oleObj>
              </mc:Choice>
              <mc:Fallback>
                <p:oleObj r:id="rId2" imgW="1269000" imgH="398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605" y="459112"/>
                        <a:ext cx="1333500" cy="438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A3A3EB-88E8-EA57-7A59-55FF97853251}"/>
              </a:ext>
            </a:extLst>
          </p:cNvPr>
          <p:cNvSpPr txBox="1"/>
          <p:nvPr/>
        </p:nvSpPr>
        <p:spPr>
          <a:xfrm>
            <a:off x="488852" y="1137196"/>
            <a:ext cx="11018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find the response of the system for a unit step input, we can take the inverse Laplace transform of the transfer function multiplied by the Laplace transform of the unit step function u(t):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E7003-F53C-5BD7-36D3-49CEC23B33A7}"/>
              </a:ext>
            </a:extLst>
          </p:cNvPr>
          <p:cNvSpPr txBox="1"/>
          <p:nvPr/>
        </p:nvSpPr>
        <p:spPr>
          <a:xfrm>
            <a:off x="4849837" y="202346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Y(s) = H(s) * U(s)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389A6-20F4-B1C2-F108-41087B5E1F3B}"/>
              </a:ext>
            </a:extLst>
          </p:cNvPr>
          <p:cNvSpPr txBox="1"/>
          <p:nvPr/>
        </p:nvSpPr>
        <p:spPr>
          <a:xfrm>
            <a:off x="488852" y="2505670"/>
            <a:ext cx="1028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U(s) = 1/s is the Laplace transform of the unit step function.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Substituting the transfer function H(s), we get:</a:t>
            </a:r>
          </a:p>
        </p:txBody>
      </p:sp>
      <p:pic>
        <p:nvPicPr>
          <p:cNvPr id="5124" name="Picture 4" descr="equation">
            <a:extLst>
              <a:ext uri="{FF2B5EF4-FFF2-40B4-BE49-F238E27FC236}">
                <a16:creationId xmlns:a16="http://schemas.microsoft.com/office/drawing/2014/main" id="{1E2D8E79-F824-67C3-5CA0-EB783C1D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76" y="3228975"/>
            <a:ext cx="3271929" cy="6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CD84F1-D5B6-F74D-7C6F-325DFA0CE420}"/>
              </a:ext>
            </a:extLst>
          </p:cNvPr>
          <p:cNvSpPr txBox="1"/>
          <p:nvPr/>
        </p:nvSpPr>
        <p:spPr>
          <a:xfrm>
            <a:off x="488852" y="412708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Simplifying the right-hand side, we get:</a:t>
            </a:r>
            <a:endParaRPr lang="en-IN" dirty="0"/>
          </a:p>
        </p:txBody>
      </p:sp>
      <p:pic>
        <p:nvPicPr>
          <p:cNvPr id="5126" name="Picture 6" descr="equation">
            <a:extLst>
              <a:ext uri="{FF2B5EF4-FFF2-40B4-BE49-F238E27FC236}">
                <a16:creationId xmlns:a16="http://schemas.microsoft.com/office/drawing/2014/main" id="{0D90C4D8-0C3E-01FA-6D60-D9F5BA6D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83" y="4379550"/>
            <a:ext cx="2162938" cy="47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318006-94F3-BFD4-D07D-EABD980CCACA}"/>
              </a:ext>
            </a:extLst>
          </p:cNvPr>
          <p:cNvSpPr txBox="1"/>
          <p:nvPr/>
        </p:nvSpPr>
        <p:spPr>
          <a:xfrm>
            <a:off x="570913" y="405676"/>
            <a:ext cx="10542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A and B are constants that can be found using partial fraction decomposition.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Multiplying both sides by the denominator (s+0.5)(s+1) and simplifying, we get: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 = A(s+1) + B(s+0.5)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Setting s = -1/2, we get: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 = A(1/2)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So, A = 2.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Setting s = -1, we get: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 = B(-1/2)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So, B = -2.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Substituting these values of A and B, we get:</a:t>
            </a:r>
          </a:p>
        </p:txBody>
      </p:sp>
      <p:pic>
        <p:nvPicPr>
          <p:cNvPr id="6146" name="Picture 2" descr="equation">
            <a:extLst>
              <a:ext uri="{FF2B5EF4-FFF2-40B4-BE49-F238E27FC236}">
                <a16:creationId xmlns:a16="http://schemas.microsoft.com/office/drawing/2014/main" id="{119F851C-6340-B55F-B686-4609EEE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3" y="2764186"/>
            <a:ext cx="2918309" cy="62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88896-B7F6-72C0-F7D3-CB0044CF346F}"/>
              </a:ext>
            </a:extLst>
          </p:cNvPr>
          <p:cNvSpPr txBox="1"/>
          <p:nvPr/>
        </p:nvSpPr>
        <p:spPr>
          <a:xfrm>
            <a:off x="533763" y="383166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Taking the inverse Laplace transform, we get: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0CE64-3DF6-E274-403E-180753DB1081}"/>
              </a:ext>
            </a:extLst>
          </p:cNvPr>
          <p:cNvSpPr txBox="1"/>
          <p:nvPr/>
        </p:nvSpPr>
        <p:spPr>
          <a:xfrm>
            <a:off x="5271867" y="414746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y(t) = 2</a:t>
            </a:r>
            <a:r>
              <a:rPr lang="en-IN" b="0" i="1" dirty="0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lang="en-IN" b="0" i="1" baseline="30000" dirty="0">
                <a:solidFill>
                  <a:srgbClr val="374151"/>
                </a:solidFill>
                <a:effectLst/>
                <a:latin typeface="Söhne"/>
              </a:rPr>
              <a:t>(-0.5t)</a:t>
            </a:r>
            <a:r>
              <a:rPr lang="en-IN" b="0" i="1" dirty="0">
                <a:solidFill>
                  <a:srgbClr val="374151"/>
                </a:solidFill>
                <a:effectLst/>
                <a:latin typeface="Söhne"/>
              </a:rPr>
              <a:t> - 2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(-t)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41564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2321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nil.the.great@gmail.com</dc:creator>
  <cp:lastModifiedBy>nil.the.great@gmail.com</cp:lastModifiedBy>
  <cp:revision>1</cp:revision>
  <dcterms:created xsi:type="dcterms:W3CDTF">2023-04-10T06:11:36Z</dcterms:created>
  <dcterms:modified xsi:type="dcterms:W3CDTF">2023-04-10T06:57:30Z</dcterms:modified>
</cp:coreProperties>
</file>