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7748-DB01-44F0-B62E-41B4F10E8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57101E-1094-44E3-87C0-0134DD86D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102B2E-E48A-4E4E-AB81-F7DDA03E6507}"/>
              </a:ext>
            </a:extLst>
          </p:cNvPr>
          <p:cNvSpPr>
            <a:spLocks noGrp="1"/>
          </p:cNvSpPr>
          <p:nvPr>
            <p:ph type="dt" sz="half" idx="10"/>
          </p:nvPr>
        </p:nvSpPr>
        <p:spPr/>
        <p:txBody>
          <a:bodyPr/>
          <a:lstStyle/>
          <a:p>
            <a:fld id="{42AE2D39-B4CB-4DC3-846F-3B1FA1225AF5}" type="datetimeFigureOut">
              <a:rPr lang="en-IN" smtClean="0"/>
              <a:t>10-04-2023</a:t>
            </a:fld>
            <a:endParaRPr lang="en-IN"/>
          </a:p>
        </p:txBody>
      </p:sp>
      <p:sp>
        <p:nvSpPr>
          <p:cNvPr id="5" name="Footer Placeholder 4">
            <a:extLst>
              <a:ext uri="{FF2B5EF4-FFF2-40B4-BE49-F238E27FC236}">
                <a16:creationId xmlns:a16="http://schemas.microsoft.com/office/drawing/2014/main" id="{C294AC97-C597-4127-85E3-6ACC6EC424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776AAD-B41F-4AC2-A280-A4A741EC86ED}"/>
              </a:ext>
            </a:extLst>
          </p:cNvPr>
          <p:cNvSpPr>
            <a:spLocks noGrp="1"/>
          </p:cNvSpPr>
          <p:nvPr>
            <p:ph type="sldNum" sz="quarter" idx="12"/>
          </p:nvPr>
        </p:nvSpPr>
        <p:spPr/>
        <p:txBody>
          <a:bodyPr/>
          <a:lstStyle/>
          <a:p>
            <a:fld id="{C2BB1A4B-DA75-4B72-B4B6-760D1E9AB061}" type="slidenum">
              <a:rPr lang="en-IN" smtClean="0"/>
              <a:t>‹#›</a:t>
            </a:fld>
            <a:endParaRPr lang="en-IN"/>
          </a:p>
        </p:txBody>
      </p:sp>
    </p:spTree>
    <p:extLst>
      <p:ext uri="{BB962C8B-B14F-4D97-AF65-F5344CB8AC3E}">
        <p14:creationId xmlns:p14="http://schemas.microsoft.com/office/powerpoint/2010/main" val="39183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0A02-7EE2-4E97-8C5F-5F89694E57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3FC166-1B82-4905-A604-FEF143942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114FD-1628-437F-8E0C-30EDFB42810A}"/>
              </a:ext>
            </a:extLst>
          </p:cNvPr>
          <p:cNvSpPr>
            <a:spLocks noGrp="1"/>
          </p:cNvSpPr>
          <p:nvPr>
            <p:ph type="dt" sz="half" idx="10"/>
          </p:nvPr>
        </p:nvSpPr>
        <p:spPr/>
        <p:txBody>
          <a:bodyPr/>
          <a:lstStyle/>
          <a:p>
            <a:fld id="{42AE2D39-B4CB-4DC3-846F-3B1FA1225AF5}" type="datetimeFigureOut">
              <a:rPr lang="en-IN" smtClean="0"/>
              <a:t>10-04-2023</a:t>
            </a:fld>
            <a:endParaRPr lang="en-IN"/>
          </a:p>
        </p:txBody>
      </p:sp>
      <p:sp>
        <p:nvSpPr>
          <p:cNvPr id="5" name="Footer Placeholder 4">
            <a:extLst>
              <a:ext uri="{FF2B5EF4-FFF2-40B4-BE49-F238E27FC236}">
                <a16:creationId xmlns:a16="http://schemas.microsoft.com/office/drawing/2014/main" id="{4CFCEFA1-EB3E-4B43-BC74-5E14BE8E3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72D6A-068A-459B-B0A7-A4439889E2F6}"/>
              </a:ext>
            </a:extLst>
          </p:cNvPr>
          <p:cNvSpPr>
            <a:spLocks noGrp="1"/>
          </p:cNvSpPr>
          <p:nvPr>
            <p:ph type="sldNum" sz="quarter" idx="12"/>
          </p:nvPr>
        </p:nvSpPr>
        <p:spPr/>
        <p:txBody>
          <a:bodyPr/>
          <a:lstStyle/>
          <a:p>
            <a:fld id="{C2BB1A4B-DA75-4B72-B4B6-760D1E9AB061}" type="slidenum">
              <a:rPr lang="en-IN" smtClean="0"/>
              <a:t>‹#›</a:t>
            </a:fld>
            <a:endParaRPr lang="en-IN"/>
          </a:p>
        </p:txBody>
      </p:sp>
    </p:spTree>
    <p:extLst>
      <p:ext uri="{BB962C8B-B14F-4D97-AF65-F5344CB8AC3E}">
        <p14:creationId xmlns:p14="http://schemas.microsoft.com/office/powerpoint/2010/main" val="199038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79F2A6-BF12-4123-83A5-1DF6CDF46E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85C5F0-9DD2-4DDD-9724-8F2BDB519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C35E5-B134-4301-B300-6A38FD23CA3D}"/>
              </a:ext>
            </a:extLst>
          </p:cNvPr>
          <p:cNvSpPr>
            <a:spLocks noGrp="1"/>
          </p:cNvSpPr>
          <p:nvPr>
            <p:ph type="dt" sz="half" idx="10"/>
          </p:nvPr>
        </p:nvSpPr>
        <p:spPr/>
        <p:txBody>
          <a:bodyPr/>
          <a:lstStyle/>
          <a:p>
            <a:fld id="{42AE2D39-B4CB-4DC3-846F-3B1FA1225AF5}" type="datetimeFigureOut">
              <a:rPr lang="en-IN" smtClean="0"/>
              <a:t>10-04-2023</a:t>
            </a:fld>
            <a:endParaRPr lang="en-IN"/>
          </a:p>
        </p:txBody>
      </p:sp>
      <p:sp>
        <p:nvSpPr>
          <p:cNvPr id="5" name="Footer Placeholder 4">
            <a:extLst>
              <a:ext uri="{FF2B5EF4-FFF2-40B4-BE49-F238E27FC236}">
                <a16:creationId xmlns:a16="http://schemas.microsoft.com/office/drawing/2014/main" id="{F9B9B457-2A0F-4ECB-9B2D-CDBF4082D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878B78-0880-4429-A2D4-09A5283CA9AA}"/>
              </a:ext>
            </a:extLst>
          </p:cNvPr>
          <p:cNvSpPr>
            <a:spLocks noGrp="1"/>
          </p:cNvSpPr>
          <p:nvPr>
            <p:ph type="sldNum" sz="quarter" idx="12"/>
          </p:nvPr>
        </p:nvSpPr>
        <p:spPr/>
        <p:txBody>
          <a:bodyPr/>
          <a:lstStyle/>
          <a:p>
            <a:fld id="{C2BB1A4B-DA75-4B72-B4B6-760D1E9AB061}" type="slidenum">
              <a:rPr lang="en-IN" smtClean="0"/>
              <a:t>‹#›</a:t>
            </a:fld>
            <a:endParaRPr lang="en-IN"/>
          </a:p>
        </p:txBody>
      </p:sp>
    </p:spTree>
    <p:extLst>
      <p:ext uri="{BB962C8B-B14F-4D97-AF65-F5344CB8AC3E}">
        <p14:creationId xmlns:p14="http://schemas.microsoft.com/office/powerpoint/2010/main" val="260812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3D73-936D-4765-AD86-E7A8B90D05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3029DE-726A-4EA4-A1FA-D7085D9EC3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7F1712-E517-4621-A200-84DD0AB60335}"/>
              </a:ext>
            </a:extLst>
          </p:cNvPr>
          <p:cNvSpPr>
            <a:spLocks noGrp="1"/>
          </p:cNvSpPr>
          <p:nvPr>
            <p:ph type="dt" sz="half" idx="10"/>
          </p:nvPr>
        </p:nvSpPr>
        <p:spPr/>
        <p:txBody>
          <a:bodyPr/>
          <a:lstStyle/>
          <a:p>
            <a:fld id="{42AE2D39-B4CB-4DC3-846F-3B1FA1225AF5}" type="datetimeFigureOut">
              <a:rPr lang="en-IN" smtClean="0"/>
              <a:t>10-04-2023</a:t>
            </a:fld>
            <a:endParaRPr lang="en-IN"/>
          </a:p>
        </p:txBody>
      </p:sp>
      <p:sp>
        <p:nvSpPr>
          <p:cNvPr id="5" name="Footer Placeholder 4">
            <a:extLst>
              <a:ext uri="{FF2B5EF4-FFF2-40B4-BE49-F238E27FC236}">
                <a16:creationId xmlns:a16="http://schemas.microsoft.com/office/drawing/2014/main" id="{837EAEE2-C845-4549-99F6-520919D0CE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BC371-23B2-4780-8A04-AF70CBD228FC}"/>
              </a:ext>
            </a:extLst>
          </p:cNvPr>
          <p:cNvSpPr>
            <a:spLocks noGrp="1"/>
          </p:cNvSpPr>
          <p:nvPr>
            <p:ph type="sldNum" sz="quarter" idx="12"/>
          </p:nvPr>
        </p:nvSpPr>
        <p:spPr/>
        <p:txBody>
          <a:bodyPr/>
          <a:lstStyle/>
          <a:p>
            <a:fld id="{C2BB1A4B-DA75-4B72-B4B6-760D1E9AB061}" type="slidenum">
              <a:rPr lang="en-IN" smtClean="0"/>
              <a:t>‹#›</a:t>
            </a:fld>
            <a:endParaRPr lang="en-IN"/>
          </a:p>
        </p:txBody>
      </p:sp>
    </p:spTree>
    <p:extLst>
      <p:ext uri="{BB962C8B-B14F-4D97-AF65-F5344CB8AC3E}">
        <p14:creationId xmlns:p14="http://schemas.microsoft.com/office/powerpoint/2010/main" val="424277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6E19-DCD5-4978-BC6A-5E60ACC546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45D8AD-8FEE-4446-8047-408A726B04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8C035D-B5AC-41FC-B8D5-ABC599EE850F}"/>
              </a:ext>
            </a:extLst>
          </p:cNvPr>
          <p:cNvSpPr>
            <a:spLocks noGrp="1"/>
          </p:cNvSpPr>
          <p:nvPr>
            <p:ph type="dt" sz="half" idx="10"/>
          </p:nvPr>
        </p:nvSpPr>
        <p:spPr/>
        <p:txBody>
          <a:bodyPr/>
          <a:lstStyle/>
          <a:p>
            <a:fld id="{42AE2D39-B4CB-4DC3-846F-3B1FA1225AF5}" type="datetimeFigureOut">
              <a:rPr lang="en-IN" smtClean="0"/>
              <a:t>10-04-2023</a:t>
            </a:fld>
            <a:endParaRPr lang="en-IN"/>
          </a:p>
        </p:txBody>
      </p:sp>
      <p:sp>
        <p:nvSpPr>
          <p:cNvPr id="5" name="Footer Placeholder 4">
            <a:extLst>
              <a:ext uri="{FF2B5EF4-FFF2-40B4-BE49-F238E27FC236}">
                <a16:creationId xmlns:a16="http://schemas.microsoft.com/office/drawing/2014/main" id="{544BF38A-3B3B-429B-A42B-1CEBBB51CB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5784A-90F6-4980-842B-36F8F9071061}"/>
              </a:ext>
            </a:extLst>
          </p:cNvPr>
          <p:cNvSpPr>
            <a:spLocks noGrp="1"/>
          </p:cNvSpPr>
          <p:nvPr>
            <p:ph type="sldNum" sz="quarter" idx="12"/>
          </p:nvPr>
        </p:nvSpPr>
        <p:spPr/>
        <p:txBody>
          <a:bodyPr/>
          <a:lstStyle/>
          <a:p>
            <a:fld id="{C2BB1A4B-DA75-4B72-B4B6-760D1E9AB061}" type="slidenum">
              <a:rPr lang="en-IN" smtClean="0"/>
              <a:t>‹#›</a:t>
            </a:fld>
            <a:endParaRPr lang="en-IN"/>
          </a:p>
        </p:txBody>
      </p:sp>
    </p:spTree>
    <p:extLst>
      <p:ext uri="{BB962C8B-B14F-4D97-AF65-F5344CB8AC3E}">
        <p14:creationId xmlns:p14="http://schemas.microsoft.com/office/powerpoint/2010/main" val="88712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19B0-48A1-445B-95AC-707AD57934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AE7174-F55B-45A7-B4D3-DAE154E1D5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B7E618-C5CE-4B0C-96A7-6C152928E4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C1DD3D-73BB-4990-96CD-92CC1335329B}"/>
              </a:ext>
            </a:extLst>
          </p:cNvPr>
          <p:cNvSpPr>
            <a:spLocks noGrp="1"/>
          </p:cNvSpPr>
          <p:nvPr>
            <p:ph type="dt" sz="half" idx="10"/>
          </p:nvPr>
        </p:nvSpPr>
        <p:spPr/>
        <p:txBody>
          <a:bodyPr/>
          <a:lstStyle/>
          <a:p>
            <a:fld id="{42AE2D39-B4CB-4DC3-846F-3B1FA1225AF5}" type="datetimeFigureOut">
              <a:rPr lang="en-IN" smtClean="0"/>
              <a:t>10-04-2023</a:t>
            </a:fld>
            <a:endParaRPr lang="en-IN"/>
          </a:p>
        </p:txBody>
      </p:sp>
      <p:sp>
        <p:nvSpPr>
          <p:cNvPr id="6" name="Footer Placeholder 5">
            <a:extLst>
              <a:ext uri="{FF2B5EF4-FFF2-40B4-BE49-F238E27FC236}">
                <a16:creationId xmlns:a16="http://schemas.microsoft.com/office/drawing/2014/main" id="{AFB4E9DF-0A2B-46CC-9C41-1E6EEDCD5D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17A5F-5888-4F28-825E-2A87872CFCAA}"/>
              </a:ext>
            </a:extLst>
          </p:cNvPr>
          <p:cNvSpPr>
            <a:spLocks noGrp="1"/>
          </p:cNvSpPr>
          <p:nvPr>
            <p:ph type="sldNum" sz="quarter" idx="12"/>
          </p:nvPr>
        </p:nvSpPr>
        <p:spPr/>
        <p:txBody>
          <a:bodyPr/>
          <a:lstStyle/>
          <a:p>
            <a:fld id="{C2BB1A4B-DA75-4B72-B4B6-760D1E9AB061}" type="slidenum">
              <a:rPr lang="en-IN" smtClean="0"/>
              <a:t>‹#›</a:t>
            </a:fld>
            <a:endParaRPr lang="en-IN"/>
          </a:p>
        </p:txBody>
      </p:sp>
    </p:spTree>
    <p:extLst>
      <p:ext uri="{BB962C8B-B14F-4D97-AF65-F5344CB8AC3E}">
        <p14:creationId xmlns:p14="http://schemas.microsoft.com/office/powerpoint/2010/main" val="66037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9A26-AA90-406E-A3C8-18CE846272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0CAC62-C6E5-4202-BDEB-B50D2950BE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AEE1C-4F38-49E5-95C9-C5C5495BD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6B6133-F455-4161-857C-3897CDCB7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1CF0E-4DE8-47A8-B348-8568B355E4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DB5E21-6E5A-4324-B042-E767E69BC3D9}"/>
              </a:ext>
            </a:extLst>
          </p:cNvPr>
          <p:cNvSpPr>
            <a:spLocks noGrp="1"/>
          </p:cNvSpPr>
          <p:nvPr>
            <p:ph type="dt" sz="half" idx="10"/>
          </p:nvPr>
        </p:nvSpPr>
        <p:spPr/>
        <p:txBody>
          <a:bodyPr/>
          <a:lstStyle/>
          <a:p>
            <a:fld id="{42AE2D39-B4CB-4DC3-846F-3B1FA1225AF5}" type="datetimeFigureOut">
              <a:rPr lang="en-IN" smtClean="0"/>
              <a:t>10-04-2023</a:t>
            </a:fld>
            <a:endParaRPr lang="en-IN"/>
          </a:p>
        </p:txBody>
      </p:sp>
      <p:sp>
        <p:nvSpPr>
          <p:cNvPr id="8" name="Footer Placeholder 7">
            <a:extLst>
              <a:ext uri="{FF2B5EF4-FFF2-40B4-BE49-F238E27FC236}">
                <a16:creationId xmlns:a16="http://schemas.microsoft.com/office/drawing/2014/main" id="{E326413A-7D9B-4516-825C-B9099B5665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C8B8C1-1260-489E-8964-C335418DE0FB}"/>
              </a:ext>
            </a:extLst>
          </p:cNvPr>
          <p:cNvSpPr>
            <a:spLocks noGrp="1"/>
          </p:cNvSpPr>
          <p:nvPr>
            <p:ph type="sldNum" sz="quarter" idx="12"/>
          </p:nvPr>
        </p:nvSpPr>
        <p:spPr/>
        <p:txBody>
          <a:bodyPr/>
          <a:lstStyle/>
          <a:p>
            <a:fld id="{C2BB1A4B-DA75-4B72-B4B6-760D1E9AB061}" type="slidenum">
              <a:rPr lang="en-IN" smtClean="0"/>
              <a:t>‹#›</a:t>
            </a:fld>
            <a:endParaRPr lang="en-IN"/>
          </a:p>
        </p:txBody>
      </p:sp>
    </p:spTree>
    <p:extLst>
      <p:ext uri="{BB962C8B-B14F-4D97-AF65-F5344CB8AC3E}">
        <p14:creationId xmlns:p14="http://schemas.microsoft.com/office/powerpoint/2010/main" val="215603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B560-D755-4072-BB11-CA49A359FD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72E368-F5A3-4E51-8F9D-DF5F3AC58985}"/>
              </a:ext>
            </a:extLst>
          </p:cNvPr>
          <p:cNvSpPr>
            <a:spLocks noGrp="1"/>
          </p:cNvSpPr>
          <p:nvPr>
            <p:ph type="dt" sz="half" idx="10"/>
          </p:nvPr>
        </p:nvSpPr>
        <p:spPr/>
        <p:txBody>
          <a:bodyPr/>
          <a:lstStyle/>
          <a:p>
            <a:fld id="{42AE2D39-B4CB-4DC3-846F-3B1FA1225AF5}" type="datetimeFigureOut">
              <a:rPr lang="en-IN" smtClean="0"/>
              <a:t>10-04-2023</a:t>
            </a:fld>
            <a:endParaRPr lang="en-IN"/>
          </a:p>
        </p:txBody>
      </p:sp>
      <p:sp>
        <p:nvSpPr>
          <p:cNvPr id="4" name="Footer Placeholder 3">
            <a:extLst>
              <a:ext uri="{FF2B5EF4-FFF2-40B4-BE49-F238E27FC236}">
                <a16:creationId xmlns:a16="http://schemas.microsoft.com/office/drawing/2014/main" id="{5156CB23-0B97-4AA9-A564-C1B001BA0D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C4331D-5325-45A5-A1F1-90F9ABB91FCE}"/>
              </a:ext>
            </a:extLst>
          </p:cNvPr>
          <p:cNvSpPr>
            <a:spLocks noGrp="1"/>
          </p:cNvSpPr>
          <p:nvPr>
            <p:ph type="sldNum" sz="quarter" idx="12"/>
          </p:nvPr>
        </p:nvSpPr>
        <p:spPr/>
        <p:txBody>
          <a:bodyPr/>
          <a:lstStyle/>
          <a:p>
            <a:fld id="{C2BB1A4B-DA75-4B72-B4B6-760D1E9AB061}" type="slidenum">
              <a:rPr lang="en-IN" smtClean="0"/>
              <a:t>‹#›</a:t>
            </a:fld>
            <a:endParaRPr lang="en-IN"/>
          </a:p>
        </p:txBody>
      </p:sp>
    </p:spTree>
    <p:extLst>
      <p:ext uri="{BB962C8B-B14F-4D97-AF65-F5344CB8AC3E}">
        <p14:creationId xmlns:p14="http://schemas.microsoft.com/office/powerpoint/2010/main" val="258855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D65AC7-FC0F-498B-A7C9-3BD4B4C715E2}"/>
              </a:ext>
            </a:extLst>
          </p:cNvPr>
          <p:cNvSpPr>
            <a:spLocks noGrp="1"/>
          </p:cNvSpPr>
          <p:nvPr>
            <p:ph type="dt" sz="half" idx="10"/>
          </p:nvPr>
        </p:nvSpPr>
        <p:spPr/>
        <p:txBody>
          <a:bodyPr/>
          <a:lstStyle/>
          <a:p>
            <a:fld id="{42AE2D39-B4CB-4DC3-846F-3B1FA1225AF5}" type="datetimeFigureOut">
              <a:rPr lang="en-IN" smtClean="0"/>
              <a:t>10-04-2023</a:t>
            </a:fld>
            <a:endParaRPr lang="en-IN"/>
          </a:p>
        </p:txBody>
      </p:sp>
      <p:sp>
        <p:nvSpPr>
          <p:cNvPr id="3" name="Footer Placeholder 2">
            <a:extLst>
              <a:ext uri="{FF2B5EF4-FFF2-40B4-BE49-F238E27FC236}">
                <a16:creationId xmlns:a16="http://schemas.microsoft.com/office/drawing/2014/main" id="{105D2DD1-1F62-4D72-9ED2-04FDE546C4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B5DE20-919F-455B-A7E4-98D37B540A1A}"/>
              </a:ext>
            </a:extLst>
          </p:cNvPr>
          <p:cNvSpPr>
            <a:spLocks noGrp="1"/>
          </p:cNvSpPr>
          <p:nvPr>
            <p:ph type="sldNum" sz="quarter" idx="12"/>
          </p:nvPr>
        </p:nvSpPr>
        <p:spPr/>
        <p:txBody>
          <a:bodyPr/>
          <a:lstStyle/>
          <a:p>
            <a:fld id="{C2BB1A4B-DA75-4B72-B4B6-760D1E9AB061}" type="slidenum">
              <a:rPr lang="en-IN" smtClean="0"/>
              <a:t>‹#›</a:t>
            </a:fld>
            <a:endParaRPr lang="en-IN"/>
          </a:p>
        </p:txBody>
      </p:sp>
    </p:spTree>
    <p:extLst>
      <p:ext uri="{BB962C8B-B14F-4D97-AF65-F5344CB8AC3E}">
        <p14:creationId xmlns:p14="http://schemas.microsoft.com/office/powerpoint/2010/main" val="232676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5032-6DAA-4945-B4C9-58323FB88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617FC7-0EDD-48FA-97A1-FB9B98C338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C4526C-F903-4E3A-83DB-E0FAA49B7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8C28D-4CA4-4D56-93D1-999444184391}"/>
              </a:ext>
            </a:extLst>
          </p:cNvPr>
          <p:cNvSpPr>
            <a:spLocks noGrp="1"/>
          </p:cNvSpPr>
          <p:nvPr>
            <p:ph type="dt" sz="half" idx="10"/>
          </p:nvPr>
        </p:nvSpPr>
        <p:spPr/>
        <p:txBody>
          <a:bodyPr/>
          <a:lstStyle/>
          <a:p>
            <a:fld id="{42AE2D39-B4CB-4DC3-846F-3B1FA1225AF5}" type="datetimeFigureOut">
              <a:rPr lang="en-IN" smtClean="0"/>
              <a:t>10-04-2023</a:t>
            </a:fld>
            <a:endParaRPr lang="en-IN"/>
          </a:p>
        </p:txBody>
      </p:sp>
      <p:sp>
        <p:nvSpPr>
          <p:cNvPr id="6" name="Footer Placeholder 5">
            <a:extLst>
              <a:ext uri="{FF2B5EF4-FFF2-40B4-BE49-F238E27FC236}">
                <a16:creationId xmlns:a16="http://schemas.microsoft.com/office/drawing/2014/main" id="{006D4409-DE11-4031-BC93-97E8A35CCD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4FB37-B42F-4520-888A-57FD3A4ECEC6}"/>
              </a:ext>
            </a:extLst>
          </p:cNvPr>
          <p:cNvSpPr>
            <a:spLocks noGrp="1"/>
          </p:cNvSpPr>
          <p:nvPr>
            <p:ph type="sldNum" sz="quarter" idx="12"/>
          </p:nvPr>
        </p:nvSpPr>
        <p:spPr/>
        <p:txBody>
          <a:bodyPr/>
          <a:lstStyle/>
          <a:p>
            <a:fld id="{C2BB1A4B-DA75-4B72-B4B6-760D1E9AB061}" type="slidenum">
              <a:rPr lang="en-IN" smtClean="0"/>
              <a:t>‹#›</a:t>
            </a:fld>
            <a:endParaRPr lang="en-IN"/>
          </a:p>
        </p:txBody>
      </p:sp>
    </p:spTree>
    <p:extLst>
      <p:ext uri="{BB962C8B-B14F-4D97-AF65-F5344CB8AC3E}">
        <p14:creationId xmlns:p14="http://schemas.microsoft.com/office/powerpoint/2010/main" val="215661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F829-443B-4912-9DE7-DBA222186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8529AB-0F1B-46FC-8284-8888032B4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949703-6DCA-45D6-B088-7628E4E12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7E57F-1A3A-4092-83A6-B735ABCEA3B0}"/>
              </a:ext>
            </a:extLst>
          </p:cNvPr>
          <p:cNvSpPr>
            <a:spLocks noGrp="1"/>
          </p:cNvSpPr>
          <p:nvPr>
            <p:ph type="dt" sz="half" idx="10"/>
          </p:nvPr>
        </p:nvSpPr>
        <p:spPr/>
        <p:txBody>
          <a:bodyPr/>
          <a:lstStyle/>
          <a:p>
            <a:fld id="{42AE2D39-B4CB-4DC3-846F-3B1FA1225AF5}" type="datetimeFigureOut">
              <a:rPr lang="en-IN" smtClean="0"/>
              <a:t>10-04-2023</a:t>
            </a:fld>
            <a:endParaRPr lang="en-IN"/>
          </a:p>
        </p:txBody>
      </p:sp>
      <p:sp>
        <p:nvSpPr>
          <p:cNvPr id="6" name="Footer Placeholder 5">
            <a:extLst>
              <a:ext uri="{FF2B5EF4-FFF2-40B4-BE49-F238E27FC236}">
                <a16:creationId xmlns:a16="http://schemas.microsoft.com/office/drawing/2014/main" id="{96A67E04-DC70-4AC1-8A53-5175D7FAAA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053F92-EF2E-4972-AC25-2CCBBCF55194}"/>
              </a:ext>
            </a:extLst>
          </p:cNvPr>
          <p:cNvSpPr>
            <a:spLocks noGrp="1"/>
          </p:cNvSpPr>
          <p:nvPr>
            <p:ph type="sldNum" sz="quarter" idx="12"/>
          </p:nvPr>
        </p:nvSpPr>
        <p:spPr/>
        <p:txBody>
          <a:bodyPr/>
          <a:lstStyle/>
          <a:p>
            <a:fld id="{C2BB1A4B-DA75-4B72-B4B6-760D1E9AB061}" type="slidenum">
              <a:rPr lang="en-IN" smtClean="0"/>
              <a:t>‹#›</a:t>
            </a:fld>
            <a:endParaRPr lang="en-IN"/>
          </a:p>
        </p:txBody>
      </p:sp>
    </p:spTree>
    <p:extLst>
      <p:ext uri="{BB962C8B-B14F-4D97-AF65-F5344CB8AC3E}">
        <p14:creationId xmlns:p14="http://schemas.microsoft.com/office/powerpoint/2010/main" val="408238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CB8419-796D-4CCC-B0E8-008842B9C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6D19FF-55D1-4E9C-8F61-4747A1C33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817DB-A5B6-454C-81EA-BA3EA4D45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E2D39-B4CB-4DC3-846F-3B1FA1225AF5}" type="datetimeFigureOut">
              <a:rPr lang="en-IN" smtClean="0"/>
              <a:t>10-04-2023</a:t>
            </a:fld>
            <a:endParaRPr lang="en-IN"/>
          </a:p>
        </p:txBody>
      </p:sp>
      <p:sp>
        <p:nvSpPr>
          <p:cNvPr id="5" name="Footer Placeholder 4">
            <a:extLst>
              <a:ext uri="{FF2B5EF4-FFF2-40B4-BE49-F238E27FC236}">
                <a16:creationId xmlns:a16="http://schemas.microsoft.com/office/drawing/2014/main" id="{0B5C99A4-2173-4984-8800-C0E91B2907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C18B88-3721-417C-ADC1-DCB44DCBA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B1A4B-DA75-4B72-B4B6-760D1E9AB061}" type="slidenum">
              <a:rPr lang="en-IN" smtClean="0"/>
              <a:t>‹#›</a:t>
            </a:fld>
            <a:endParaRPr lang="en-IN"/>
          </a:p>
        </p:txBody>
      </p:sp>
    </p:spTree>
    <p:extLst>
      <p:ext uri="{BB962C8B-B14F-4D97-AF65-F5344CB8AC3E}">
        <p14:creationId xmlns:p14="http://schemas.microsoft.com/office/powerpoint/2010/main" val="4199805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80F6EE2-2F69-4EDD-A3BE-7754EFA2EA65}"/>
              </a:ext>
            </a:extLst>
          </p:cNvPr>
          <p:cNvSpPr>
            <a:spLocks noChangeArrowheads="1"/>
          </p:cNvSpPr>
          <p:nvPr/>
        </p:nvSpPr>
        <p:spPr bwMode="auto">
          <a:xfrm>
            <a:off x="991144" y="1720840"/>
            <a:ext cx="9637099" cy="341632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The Nyquist sampling theorem states that the sampling rate should be at least twice the highest frequency component of the signal. In this case, the signal is a sinc^2 function with a single frequency component at 200 Hz.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The highest frequency component of the signal is 200 Hz, so the Nyquist sampling rate should be at least 2 * 200 Hz = 400 Hz.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The Nyquist sampling interval is the reciprocal of the Nyquist sampling rate, so: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Nyquist sampling interval = 1 / Nyquist sampling rate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Nyquist sampling interval = 1 / 400 Hz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Nyquist sampling interval = 0.0025 seconds or 2.5 milliseconds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Therefore, to properly sample the signal x(t)= sinc^2 (200 t), we should use a Nyquist sampling rate of at least 400 Hz and a Nyquist sampling interval of 2.5 milliseconds.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7210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5FDDEC-C023-4438-BE73-C0E7E7836E94}"/>
              </a:ext>
            </a:extLst>
          </p:cNvPr>
          <p:cNvSpPr txBox="1"/>
          <p:nvPr/>
        </p:nvSpPr>
        <p:spPr>
          <a:xfrm>
            <a:off x="3048000" y="1724153"/>
            <a:ext cx="6096000" cy="3416320"/>
          </a:xfrm>
          <a:prstGeom prst="rect">
            <a:avLst/>
          </a:prstGeom>
          <a:noFill/>
        </p:spPr>
        <p:txBody>
          <a:bodyPr wrap="square">
            <a:spAutoFit/>
          </a:bodyPr>
          <a:lstStyle/>
          <a:p>
            <a:pPr algn="l"/>
            <a:r>
              <a:rPr lang="en-US" b="0" i="0" dirty="0">
                <a:solidFill>
                  <a:srgbClr val="374151"/>
                </a:solidFill>
                <a:effectLst/>
                <a:latin typeface="Söhne"/>
              </a:rPr>
              <a:t>The Shannon-Whittaker-Nyquist Sampling Theorem, also known as the Nyquist-Shannon Sampling Theorem, states that a continuous-time signal with a maximum frequency component of </a:t>
            </a:r>
            <a:r>
              <a:rPr lang="en-US" b="0" i="0" dirty="0" err="1">
                <a:solidFill>
                  <a:srgbClr val="374151"/>
                </a:solidFill>
                <a:effectLst/>
                <a:latin typeface="Söhne"/>
              </a:rPr>
              <a:t>f_max</a:t>
            </a:r>
            <a:r>
              <a:rPr lang="en-US" b="0" i="0" dirty="0">
                <a:solidFill>
                  <a:srgbClr val="374151"/>
                </a:solidFill>
                <a:effectLst/>
                <a:latin typeface="Söhne"/>
              </a:rPr>
              <a:t> can be completely reconstructed from its discrete-time samples if the sampling rate is greater than or equal to 2*</a:t>
            </a:r>
            <a:r>
              <a:rPr lang="en-US" b="0" i="0" dirty="0" err="1">
                <a:solidFill>
                  <a:srgbClr val="374151"/>
                </a:solidFill>
                <a:effectLst/>
                <a:latin typeface="Söhne"/>
              </a:rPr>
              <a:t>f_max</a:t>
            </a:r>
            <a:r>
              <a:rPr lang="en-US" b="0" i="0" dirty="0">
                <a:solidFill>
                  <a:srgbClr val="374151"/>
                </a:solidFill>
                <a:effectLst/>
                <a:latin typeface="Söhne"/>
              </a:rPr>
              <a:t>.</a:t>
            </a:r>
          </a:p>
          <a:p>
            <a:pPr algn="l"/>
            <a:r>
              <a:rPr lang="en-US" b="0" i="0" dirty="0">
                <a:solidFill>
                  <a:srgbClr val="374151"/>
                </a:solidFill>
                <a:effectLst/>
                <a:latin typeface="Söhne"/>
              </a:rPr>
              <a:t>Mathematically, the theorem can be stated as follows:</a:t>
            </a:r>
          </a:p>
          <a:p>
            <a:pPr algn="l"/>
            <a:r>
              <a:rPr lang="en-US" b="0" i="0" dirty="0">
                <a:solidFill>
                  <a:srgbClr val="374151"/>
                </a:solidFill>
                <a:effectLst/>
                <a:latin typeface="Söhne"/>
              </a:rPr>
              <a:t>Given a continuous-time signal x(t) with a maximum frequency component of </a:t>
            </a:r>
            <a:r>
              <a:rPr lang="en-US" b="0" i="0" dirty="0" err="1">
                <a:solidFill>
                  <a:srgbClr val="374151"/>
                </a:solidFill>
                <a:effectLst/>
                <a:latin typeface="Söhne"/>
              </a:rPr>
              <a:t>f_max</a:t>
            </a:r>
            <a:r>
              <a:rPr lang="en-US" b="0" i="0" dirty="0">
                <a:solidFill>
                  <a:srgbClr val="374151"/>
                </a:solidFill>
                <a:effectLst/>
                <a:latin typeface="Söhne"/>
              </a:rPr>
              <a:t>, the signal can be completely reconstructed from its discrete-time samples x[n] if the sampling rate </a:t>
            </a:r>
            <a:r>
              <a:rPr lang="en-US" b="0" i="0" dirty="0" err="1">
                <a:solidFill>
                  <a:srgbClr val="374151"/>
                </a:solidFill>
                <a:effectLst/>
                <a:latin typeface="Söhne"/>
              </a:rPr>
              <a:t>f_s</a:t>
            </a:r>
            <a:r>
              <a:rPr lang="en-US" b="0" i="0" dirty="0">
                <a:solidFill>
                  <a:srgbClr val="374151"/>
                </a:solidFill>
                <a:effectLst/>
                <a:latin typeface="Söhne"/>
              </a:rPr>
              <a:t> satisfies:</a:t>
            </a:r>
          </a:p>
          <a:p>
            <a:pPr algn="l"/>
            <a:r>
              <a:rPr lang="en-US" b="0" i="0" dirty="0" err="1">
                <a:solidFill>
                  <a:srgbClr val="374151"/>
                </a:solidFill>
                <a:effectLst/>
                <a:latin typeface="Söhne"/>
              </a:rPr>
              <a:t>f_s</a:t>
            </a:r>
            <a:r>
              <a:rPr lang="en-US" b="0" i="0" dirty="0">
                <a:solidFill>
                  <a:srgbClr val="374151"/>
                </a:solidFill>
                <a:effectLst/>
                <a:latin typeface="Söhne"/>
              </a:rPr>
              <a:t> &gt;= 2*</a:t>
            </a:r>
            <a:r>
              <a:rPr lang="en-US" b="0" i="0" dirty="0" err="1">
                <a:solidFill>
                  <a:srgbClr val="374151"/>
                </a:solidFill>
                <a:effectLst/>
                <a:latin typeface="Söhne"/>
              </a:rPr>
              <a:t>f_max</a:t>
            </a:r>
            <a:endParaRPr lang="en-US" b="0" i="0" dirty="0">
              <a:solidFill>
                <a:srgbClr val="374151"/>
              </a:solidFill>
              <a:effectLst/>
              <a:latin typeface="Söhne"/>
            </a:endParaRPr>
          </a:p>
        </p:txBody>
      </p:sp>
    </p:spTree>
    <p:extLst>
      <p:ext uri="{BB962C8B-B14F-4D97-AF65-F5344CB8AC3E}">
        <p14:creationId xmlns:p14="http://schemas.microsoft.com/office/powerpoint/2010/main" val="58843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506C544-1437-41C3-99BB-19A562F1F383}"/>
              </a:ext>
            </a:extLst>
          </p:cNvPr>
          <p:cNvSpPr>
            <a:spLocks noChangeArrowheads="1"/>
          </p:cNvSpPr>
          <p:nvPr/>
        </p:nvSpPr>
        <p:spPr bwMode="auto">
          <a:xfrm>
            <a:off x="548185" y="612844"/>
            <a:ext cx="1109563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Assume that x(t) is a continuous-time signal with a maximum frequency component of </a:t>
            </a:r>
            <a:r>
              <a:rPr kumimoji="0" lang="en-US" altLang="en-US" sz="1800" b="0" i="0" u="none" strike="noStrike" cap="none" normalizeH="0" baseline="0" dirty="0" err="1">
                <a:ln>
                  <a:noFill/>
                </a:ln>
                <a:solidFill>
                  <a:srgbClr val="000000"/>
                </a:solidFill>
                <a:effectLst/>
                <a:latin typeface="Söhne"/>
              </a:rPr>
              <a:t>f_max</a:t>
            </a:r>
            <a:r>
              <a:rPr kumimoji="0" lang="en-US" altLang="en-US" sz="1800" b="0" i="0" u="none" strike="noStrike" cap="none" normalizeH="0" baseline="0" dirty="0">
                <a:ln>
                  <a:noFill/>
                </a:ln>
                <a:solidFill>
                  <a:srgbClr val="000000"/>
                </a:solidFill>
                <a:effectLst/>
                <a:latin typeface="Söhne"/>
              </a:rPr>
              <a:t>, and let X(f) be the Fourier transform of x(t). Then, the sampling process can be modeled as multiplication of x(t) with a train of impulses (also known as the Dirac comb function), given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s(t) = </a:t>
            </a:r>
            <a:r>
              <a:rPr kumimoji="0" lang="en-US" altLang="en-US" sz="1800" b="0" i="0" u="none" strike="noStrike" cap="none" normalizeH="0" baseline="0" dirty="0" err="1">
                <a:ln>
                  <a:noFill/>
                </a:ln>
                <a:solidFill>
                  <a:srgbClr val="000000"/>
                </a:solidFill>
                <a:effectLst/>
                <a:latin typeface="Söhne"/>
              </a:rPr>
              <a:t>sum_n</a:t>
            </a:r>
            <a:r>
              <a:rPr kumimoji="0" lang="en-US" altLang="en-US" sz="1800" b="0" i="0" u="none" strike="noStrike" cap="none" normalizeH="0" baseline="0" dirty="0">
                <a:ln>
                  <a:noFill/>
                </a:ln>
                <a:solidFill>
                  <a:srgbClr val="000000"/>
                </a:solidFill>
                <a:effectLst/>
                <a:latin typeface="Söhne"/>
              </a:rPr>
              <a:t> delta(t - 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where T is the sampling interval.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Fourier transform of s(t) is given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S(f) = (1/T) </a:t>
            </a:r>
            <a:r>
              <a:rPr kumimoji="0" lang="en-US" altLang="en-US" sz="1800" b="0" i="0" u="none" strike="noStrike" cap="none" normalizeH="0" baseline="0" dirty="0" err="1">
                <a:ln>
                  <a:noFill/>
                </a:ln>
                <a:solidFill>
                  <a:srgbClr val="000000"/>
                </a:solidFill>
                <a:effectLst/>
                <a:latin typeface="Söhne"/>
              </a:rPr>
              <a:t>sum_k</a:t>
            </a:r>
            <a:r>
              <a:rPr kumimoji="0" lang="en-US" altLang="en-US" sz="1800" b="0" i="0" u="none" strike="noStrike" cap="none" normalizeH="0" baseline="0" dirty="0">
                <a:ln>
                  <a:noFill/>
                </a:ln>
                <a:solidFill>
                  <a:srgbClr val="000000"/>
                </a:solidFill>
                <a:effectLst/>
                <a:latin typeface="Söhne"/>
              </a:rPr>
              <a:t> X(f - k*</a:t>
            </a:r>
            <a:r>
              <a:rPr kumimoji="0" lang="en-US" altLang="en-US" sz="1800" b="0" i="0" u="none" strike="noStrike" cap="none" normalizeH="0" baseline="0" dirty="0" err="1">
                <a:ln>
                  <a:noFill/>
                </a:ln>
                <a:solidFill>
                  <a:srgbClr val="000000"/>
                </a:solidFill>
                <a:effectLst/>
                <a:latin typeface="Söhne"/>
              </a:rPr>
              <a:t>f_s</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where </a:t>
            </a:r>
            <a:r>
              <a:rPr kumimoji="0" lang="en-US" altLang="en-US" sz="1800" b="0" i="0" u="none" strike="noStrike" cap="none" normalizeH="0" baseline="0" dirty="0" err="1">
                <a:ln>
                  <a:noFill/>
                </a:ln>
                <a:solidFill>
                  <a:srgbClr val="000000"/>
                </a:solidFill>
                <a:effectLst/>
                <a:latin typeface="Söhne"/>
              </a:rPr>
              <a:t>f_s</a:t>
            </a:r>
            <a:r>
              <a:rPr kumimoji="0" lang="en-US" altLang="en-US" sz="1800" b="0" i="0" u="none" strike="noStrike" cap="none" normalizeH="0" baseline="0" dirty="0">
                <a:ln>
                  <a:noFill/>
                </a:ln>
                <a:solidFill>
                  <a:srgbClr val="000000"/>
                </a:solidFill>
                <a:effectLst/>
                <a:latin typeface="Söhne"/>
              </a:rPr>
              <a:t> = 1/T is the sampling frequency.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Using the modulation property of the Fourier transform, we can write: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X_s(f) = X(f) * S(f)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where X_s(f) is the Fourier transform of the sampled signal </a:t>
            </a:r>
            <a:r>
              <a:rPr kumimoji="0" lang="en-US" altLang="en-US" sz="1800" b="0" i="0" u="none" strike="noStrike" cap="none" normalizeH="0" baseline="0" dirty="0" err="1">
                <a:ln>
                  <a:noFill/>
                </a:ln>
                <a:solidFill>
                  <a:srgbClr val="000000"/>
                </a:solidFill>
                <a:effectLst/>
                <a:latin typeface="Söhne"/>
              </a:rPr>
              <a:t>x_s</a:t>
            </a:r>
            <a:r>
              <a:rPr kumimoji="0" lang="en-US" altLang="en-US" sz="1800" b="0" i="0" u="none" strike="noStrike" cap="none" normalizeH="0" baseline="0" dirty="0">
                <a:ln>
                  <a:noFill/>
                </a:ln>
                <a:solidFill>
                  <a:srgbClr val="000000"/>
                </a:solidFill>
                <a:effectLst/>
                <a:latin typeface="Söhne"/>
              </a:rPr>
              <a:t>(t).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Since X_s(f) is zero for |f| &gt;= </a:t>
            </a:r>
            <a:r>
              <a:rPr kumimoji="0" lang="en-US" altLang="en-US" sz="1800" b="0" i="0" u="none" strike="noStrike" cap="none" normalizeH="0" baseline="0" dirty="0" err="1">
                <a:ln>
                  <a:noFill/>
                </a:ln>
                <a:solidFill>
                  <a:srgbClr val="000000"/>
                </a:solidFill>
                <a:effectLst/>
                <a:latin typeface="Söhne"/>
              </a:rPr>
              <a:t>f_s</a:t>
            </a:r>
            <a:r>
              <a:rPr kumimoji="0" lang="en-US" altLang="en-US" sz="1800" b="0" i="0" u="none" strike="noStrike" cap="none" normalizeH="0" baseline="0" dirty="0">
                <a:ln>
                  <a:noFill/>
                </a:ln>
                <a:solidFill>
                  <a:srgbClr val="000000"/>
                </a:solidFill>
                <a:effectLst/>
                <a:latin typeface="Söhne"/>
              </a:rPr>
              <a:t>/2, we can reconstruct x(t) by low-pass filtering the sampled signal with a cutoff frequency of </a:t>
            </a:r>
            <a:r>
              <a:rPr kumimoji="0" lang="en-US" altLang="en-US" sz="1800" b="0" i="0" u="none" strike="noStrike" cap="none" normalizeH="0" baseline="0" dirty="0" err="1">
                <a:ln>
                  <a:noFill/>
                </a:ln>
                <a:solidFill>
                  <a:srgbClr val="000000"/>
                </a:solidFill>
                <a:effectLst/>
                <a:latin typeface="Söhne"/>
              </a:rPr>
              <a:t>f_s</a:t>
            </a:r>
            <a:r>
              <a:rPr kumimoji="0" lang="en-US" altLang="en-US" sz="1800" b="0" i="0" u="none" strike="noStrike" cap="none" normalizeH="0" baseline="0" dirty="0">
                <a:ln>
                  <a:noFill/>
                </a:ln>
                <a:solidFill>
                  <a:srgbClr val="000000"/>
                </a:solidFill>
                <a:effectLst/>
                <a:latin typeface="Söhne"/>
              </a:rPr>
              <a:t>/2, followed by interpolation to obtain the continuous-time signal.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reconstruction process can be mathematically expressed as follows: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Söhne"/>
              </a:rPr>
              <a:t>x_r</a:t>
            </a:r>
            <a:r>
              <a:rPr kumimoji="0" lang="en-US" altLang="en-US" sz="1800" b="0" i="0" u="none" strike="noStrike" cap="none" normalizeH="0" baseline="0" dirty="0">
                <a:ln>
                  <a:noFill/>
                </a:ln>
                <a:solidFill>
                  <a:srgbClr val="000000"/>
                </a:solidFill>
                <a:effectLst/>
                <a:latin typeface="Söhne"/>
              </a:rPr>
              <a:t>(t) = </a:t>
            </a:r>
            <a:r>
              <a:rPr kumimoji="0" lang="en-US" altLang="en-US" sz="1800" b="0" i="0" u="none" strike="noStrike" cap="none" normalizeH="0" baseline="0" dirty="0" err="1">
                <a:ln>
                  <a:noFill/>
                </a:ln>
                <a:solidFill>
                  <a:srgbClr val="000000"/>
                </a:solidFill>
                <a:effectLst/>
                <a:latin typeface="Söhne"/>
              </a:rPr>
              <a:t>sum_n</a:t>
            </a:r>
            <a:r>
              <a:rPr kumimoji="0" lang="en-US" altLang="en-US" sz="1800" b="0" i="0" u="none" strike="noStrike" cap="none" normalizeH="0" baseline="0" dirty="0">
                <a:ln>
                  <a:noFill/>
                </a:ln>
                <a:solidFill>
                  <a:srgbClr val="000000"/>
                </a:solidFill>
                <a:effectLst/>
                <a:latin typeface="Söhne"/>
              </a:rPr>
              <a:t> x[n]</a:t>
            </a:r>
            <a:r>
              <a:rPr kumimoji="0" lang="en-US" altLang="en-US" sz="1800" b="0" i="1" u="none" strike="noStrike" cap="none" normalizeH="0" baseline="0" dirty="0" err="1">
                <a:ln>
                  <a:noFill/>
                </a:ln>
                <a:solidFill>
                  <a:srgbClr val="000000"/>
                </a:solidFill>
                <a:effectLst/>
                <a:latin typeface="Söhne"/>
              </a:rPr>
              <a:t>sinc</a:t>
            </a:r>
            <a:r>
              <a:rPr kumimoji="0" lang="en-US" altLang="en-US" sz="1800" b="0" i="1" u="none" strike="noStrike" cap="none" normalizeH="0" baseline="0" dirty="0">
                <a:ln>
                  <a:noFill/>
                </a:ln>
                <a:solidFill>
                  <a:srgbClr val="000000"/>
                </a:solidFill>
                <a:effectLst/>
                <a:latin typeface="Söhne"/>
              </a:rPr>
              <a:t>(</a:t>
            </a:r>
            <a:r>
              <a:rPr kumimoji="0" lang="en-US" altLang="en-US" sz="1800" b="0" i="1" u="none" strike="noStrike" cap="none" normalizeH="0" baseline="0" dirty="0" err="1">
                <a:ln>
                  <a:noFill/>
                </a:ln>
                <a:solidFill>
                  <a:srgbClr val="000000"/>
                </a:solidFill>
                <a:effectLst/>
                <a:latin typeface="Söhne"/>
              </a:rPr>
              <a:t>pi</a:t>
            </a:r>
            <a:r>
              <a:rPr kumimoji="0" lang="en-US" altLang="en-US" sz="1800" b="0" i="0" u="none" strike="noStrike" cap="none" normalizeH="0" baseline="0" dirty="0" err="1">
                <a:ln>
                  <a:noFill/>
                </a:ln>
                <a:solidFill>
                  <a:srgbClr val="000000"/>
                </a:solidFill>
                <a:effectLst/>
                <a:latin typeface="Söhne"/>
              </a:rPr>
              <a:t>f_s</a:t>
            </a:r>
            <a:r>
              <a:rPr kumimoji="0" lang="en-US" altLang="en-US" sz="1800" b="0" i="0" u="none" strike="noStrike" cap="none" normalizeH="0" baseline="0" dirty="0">
                <a:ln>
                  <a:noFill/>
                </a:ln>
                <a:solidFill>
                  <a:srgbClr val="000000"/>
                </a:solidFill>
                <a:effectLst/>
                <a:latin typeface="Söhne"/>
              </a:rPr>
              <a:t>*(t - 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where </a:t>
            </a:r>
            <a:r>
              <a:rPr kumimoji="0" lang="en-US" altLang="en-US" sz="1800" b="0" i="0" u="none" strike="noStrike" cap="none" normalizeH="0" baseline="0" dirty="0" err="1">
                <a:ln>
                  <a:noFill/>
                </a:ln>
                <a:solidFill>
                  <a:srgbClr val="000000"/>
                </a:solidFill>
                <a:effectLst/>
                <a:latin typeface="Söhne"/>
              </a:rPr>
              <a:t>sinc</a:t>
            </a:r>
            <a:r>
              <a:rPr kumimoji="0" lang="en-US" altLang="en-US" sz="1800" b="0" i="0" u="none" strike="noStrike" cap="none" normalizeH="0" baseline="0" dirty="0">
                <a:ln>
                  <a:noFill/>
                </a:ln>
                <a:solidFill>
                  <a:srgbClr val="000000"/>
                </a:solidFill>
                <a:effectLst/>
                <a:latin typeface="Söhne"/>
              </a:rPr>
              <a:t>(x) = sin(x)/x is the </a:t>
            </a:r>
            <a:r>
              <a:rPr kumimoji="0" lang="en-US" altLang="en-US" sz="1800" b="0" i="0" u="none" strike="noStrike" cap="none" normalizeH="0" baseline="0" dirty="0" err="1">
                <a:ln>
                  <a:noFill/>
                </a:ln>
                <a:solidFill>
                  <a:srgbClr val="000000"/>
                </a:solidFill>
                <a:effectLst/>
                <a:latin typeface="Söhne"/>
              </a:rPr>
              <a:t>sinc</a:t>
            </a:r>
            <a:r>
              <a:rPr kumimoji="0" lang="en-US" altLang="en-US" sz="1800" b="0" i="0" u="none" strike="noStrike" cap="none" normalizeH="0" baseline="0" dirty="0">
                <a:ln>
                  <a:noFill/>
                </a:ln>
                <a:solidFill>
                  <a:srgbClr val="000000"/>
                </a:solidFill>
                <a:effectLst/>
                <a:latin typeface="Söhne"/>
              </a:rPr>
              <a:t>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It can be shown that </a:t>
            </a:r>
            <a:r>
              <a:rPr kumimoji="0" lang="en-US" altLang="en-US" sz="1800" b="0" i="0" u="none" strike="noStrike" cap="none" normalizeH="0" baseline="0" dirty="0" err="1">
                <a:ln>
                  <a:noFill/>
                </a:ln>
                <a:solidFill>
                  <a:srgbClr val="000000"/>
                </a:solidFill>
                <a:effectLst/>
                <a:latin typeface="Söhne"/>
              </a:rPr>
              <a:t>x_r</a:t>
            </a:r>
            <a:r>
              <a:rPr kumimoji="0" lang="en-US" altLang="en-US" sz="1800" b="0" i="0" u="none" strike="noStrike" cap="none" normalizeH="0" baseline="0" dirty="0">
                <a:ln>
                  <a:noFill/>
                </a:ln>
                <a:solidFill>
                  <a:srgbClr val="000000"/>
                </a:solidFill>
                <a:effectLst/>
                <a:latin typeface="Söhne"/>
              </a:rPr>
              <a:t>(t) is a continuous-time signal that exactly matches x(t) if the sampling rate </a:t>
            </a:r>
            <a:r>
              <a:rPr kumimoji="0" lang="en-US" altLang="en-US" sz="1800" b="0" i="0" u="none" strike="noStrike" cap="none" normalizeH="0" baseline="0" dirty="0" err="1">
                <a:ln>
                  <a:noFill/>
                </a:ln>
                <a:solidFill>
                  <a:srgbClr val="000000"/>
                </a:solidFill>
                <a:effectLst/>
                <a:latin typeface="Söhne"/>
              </a:rPr>
              <a:t>f_s</a:t>
            </a:r>
            <a:r>
              <a:rPr kumimoji="0" lang="en-US" altLang="en-US" sz="1800" b="0" i="0" u="none" strike="noStrike" cap="none" normalizeH="0" baseline="0" dirty="0">
                <a:ln>
                  <a:noFill/>
                </a:ln>
                <a:solidFill>
                  <a:srgbClr val="000000"/>
                </a:solidFill>
                <a:effectLst/>
                <a:latin typeface="Söhne"/>
              </a:rPr>
              <a:t> satisfies the Nyquist rate of </a:t>
            </a:r>
            <a:r>
              <a:rPr kumimoji="0" lang="en-US" altLang="en-US" sz="1800" b="0" i="0" u="none" strike="noStrike" cap="none" normalizeH="0" baseline="0" dirty="0" err="1">
                <a:ln>
                  <a:noFill/>
                </a:ln>
                <a:solidFill>
                  <a:srgbClr val="000000"/>
                </a:solidFill>
                <a:effectLst/>
                <a:latin typeface="Söhne"/>
              </a:rPr>
              <a:t>f_s</a:t>
            </a:r>
            <a:r>
              <a:rPr kumimoji="0" lang="en-US" altLang="en-US" sz="1800" b="0" i="0" u="none" strike="noStrike" cap="none" normalizeH="0" baseline="0" dirty="0">
                <a:ln>
                  <a:noFill/>
                </a:ln>
                <a:solidFill>
                  <a:srgbClr val="000000"/>
                </a:solidFill>
                <a:effectLst/>
                <a:latin typeface="Söhne"/>
              </a:rPr>
              <a:t> &gt;= 2*</a:t>
            </a:r>
            <a:r>
              <a:rPr kumimoji="0" lang="en-US" altLang="en-US" sz="1800" b="0" i="0" u="none" strike="noStrike" cap="none" normalizeH="0" baseline="0" dirty="0" err="1">
                <a:ln>
                  <a:noFill/>
                </a:ln>
                <a:solidFill>
                  <a:srgbClr val="000000"/>
                </a:solidFill>
                <a:effectLst/>
                <a:latin typeface="Söhne"/>
              </a:rPr>
              <a:t>f_max</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Therefore, the Shannon-Whittaker-Nyquist Sampling Theorem is proven.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88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CFBA3E6-A19E-4953-8D73-8C74216A0383}"/>
              </a:ext>
            </a:extLst>
          </p:cNvPr>
          <p:cNvSpPr>
            <a:spLocks noChangeArrowheads="1"/>
          </p:cNvSpPr>
          <p:nvPr/>
        </p:nvSpPr>
        <p:spPr bwMode="auto">
          <a:xfrm>
            <a:off x="541361" y="301844"/>
            <a:ext cx="11109278" cy="655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reconstruction of a time-limited signal using an ideal low-pass filter can be accomplished by the following 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Söhne"/>
              </a:rPr>
              <a:t>Sampling: The continuous-time signal x(t) is sampled using an ADC at a rate greater than or equal to the Nyquist rate to obtain a discrete-time sequence x[n].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000000"/>
                </a:solidFill>
                <a:effectLst/>
                <a:latin typeface="Söhne"/>
              </a:rPr>
              <a:t>Zero-padding: The discrete-time sequence x[n] is zero-padded to increase the sampling rate to a higher value, ensuring that the signal satisfies the Nyquist rate for the ideal low-pass filter.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rgbClr val="000000"/>
                </a:solidFill>
                <a:effectLst/>
                <a:latin typeface="Söhne"/>
              </a:rPr>
              <a:t>Filtering: The zero-padded sequence x[n] is then filtered with an ideal low-pass filter with a cutoff frequency of </a:t>
            </a:r>
            <a:r>
              <a:rPr kumimoji="0" lang="en-US" altLang="en-US" sz="1600" b="0" i="0" u="none" strike="noStrike" cap="none" normalizeH="0" baseline="0" dirty="0" err="1">
                <a:ln>
                  <a:noFill/>
                </a:ln>
                <a:solidFill>
                  <a:srgbClr val="000000"/>
                </a:solidFill>
                <a:effectLst/>
                <a:latin typeface="Söhne"/>
              </a:rPr>
              <a:t>f_c</a:t>
            </a:r>
            <a:r>
              <a:rPr kumimoji="0" lang="en-US" altLang="en-US" sz="1600" b="0" i="0" u="none" strike="noStrike" cap="none" normalizeH="0" baseline="0" dirty="0">
                <a:ln>
                  <a:noFill/>
                </a:ln>
                <a:solidFill>
                  <a:srgbClr val="000000"/>
                </a:solidFill>
                <a:effectLst/>
                <a:latin typeface="Söhne"/>
              </a:rPr>
              <a:t>, where </a:t>
            </a:r>
            <a:r>
              <a:rPr kumimoji="0" lang="en-US" altLang="en-US" sz="1600" b="0" i="0" u="none" strike="noStrike" cap="none" normalizeH="0" baseline="0" dirty="0" err="1">
                <a:ln>
                  <a:noFill/>
                </a:ln>
                <a:solidFill>
                  <a:srgbClr val="000000"/>
                </a:solidFill>
                <a:effectLst/>
                <a:latin typeface="Söhne"/>
              </a:rPr>
              <a:t>f_c</a:t>
            </a:r>
            <a:r>
              <a:rPr kumimoji="0" lang="en-US" altLang="en-US" sz="1600" b="0" i="0" u="none" strike="noStrike" cap="none" normalizeH="0" baseline="0" dirty="0">
                <a:ln>
                  <a:noFill/>
                </a:ln>
                <a:solidFill>
                  <a:srgbClr val="000000"/>
                </a:solidFill>
                <a:effectLst/>
                <a:latin typeface="Söhne"/>
              </a:rPr>
              <a:t> is less than or equal to the Nyquist frequency of the original signal.</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rgbClr val="000000"/>
                </a:solidFill>
                <a:effectLst/>
                <a:latin typeface="Söhne"/>
              </a:rPr>
              <a:t>Interpolation: The filtered sequence is then interpolated using a </a:t>
            </a:r>
            <a:r>
              <a:rPr kumimoji="0" lang="en-US" altLang="en-US" sz="1600" b="0" i="0" u="none" strike="noStrike" cap="none" normalizeH="0" baseline="0" dirty="0" err="1">
                <a:ln>
                  <a:noFill/>
                </a:ln>
                <a:solidFill>
                  <a:srgbClr val="000000"/>
                </a:solidFill>
                <a:effectLst/>
                <a:latin typeface="Söhne"/>
              </a:rPr>
              <a:t>sinc</a:t>
            </a:r>
            <a:r>
              <a:rPr kumimoji="0" lang="en-US" altLang="en-US" sz="1600" b="0" i="0" u="none" strike="noStrike" cap="none" normalizeH="0" baseline="0" dirty="0">
                <a:ln>
                  <a:noFill/>
                </a:ln>
                <a:solidFill>
                  <a:srgbClr val="000000"/>
                </a:solidFill>
                <a:effectLst/>
                <a:latin typeface="Söhne"/>
              </a:rPr>
              <a:t> function to obtain the reconstructed continuous-time signal </a:t>
            </a:r>
            <a:r>
              <a:rPr kumimoji="0" lang="en-US" altLang="en-US" sz="1600" b="0" i="0" u="none" strike="noStrike" cap="none" normalizeH="0" baseline="0" dirty="0" err="1">
                <a:ln>
                  <a:noFill/>
                </a:ln>
                <a:solidFill>
                  <a:srgbClr val="000000"/>
                </a:solidFill>
                <a:effectLst/>
                <a:latin typeface="Söhne"/>
              </a:rPr>
              <a:t>x_r</a:t>
            </a:r>
            <a:r>
              <a:rPr kumimoji="0" lang="en-US" altLang="en-US" sz="1600" b="0" i="0" u="none" strike="noStrike" cap="none" normalizeH="0" baseline="0" dirty="0">
                <a:ln>
                  <a:noFill/>
                </a:ln>
                <a:solidFill>
                  <a:srgbClr val="000000"/>
                </a:solidFill>
                <a:effectLst/>
                <a:latin typeface="Söhne"/>
              </a:rPr>
              <a:t>(t).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a:t>
            </a:r>
            <a:r>
              <a:rPr kumimoji="0" lang="en-US" altLang="en-US" sz="1600" b="0" i="0" u="none" strike="noStrike" cap="none" normalizeH="0" baseline="0" dirty="0" err="1">
                <a:ln>
                  <a:noFill/>
                </a:ln>
                <a:solidFill>
                  <a:srgbClr val="000000"/>
                </a:solidFill>
                <a:effectLst/>
                <a:latin typeface="Söhne"/>
              </a:rPr>
              <a:t>sinc</a:t>
            </a:r>
            <a:r>
              <a:rPr kumimoji="0" lang="en-US" altLang="en-US" sz="1600" b="0" i="0" u="none" strike="noStrike" cap="none" normalizeH="0" baseline="0" dirty="0">
                <a:ln>
                  <a:noFill/>
                </a:ln>
                <a:solidFill>
                  <a:srgbClr val="000000"/>
                </a:solidFill>
                <a:effectLst/>
                <a:latin typeface="Söhne"/>
              </a:rPr>
              <a:t> function used for interpolation is given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öhne"/>
              </a:rPr>
              <a:t>sinc</a:t>
            </a:r>
            <a:r>
              <a:rPr kumimoji="0" lang="en-US" altLang="en-US" sz="1600" b="0" i="0" u="none" strike="noStrike" cap="none" normalizeH="0" baseline="0" dirty="0">
                <a:ln>
                  <a:noFill/>
                </a:ln>
                <a:solidFill>
                  <a:srgbClr val="000000"/>
                </a:solidFill>
                <a:effectLst/>
                <a:latin typeface="Söhne"/>
              </a:rPr>
              <a:t>(x) = sin(pi</a:t>
            </a:r>
            <a:r>
              <a:rPr kumimoji="0" lang="en-US" altLang="en-US" sz="1600" b="0" i="1" u="none" strike="noStrike" cap="none" normalizeH="0" baseline="0" dirty="0">
                <a:ln>
                  <a:noFill/>
                </a:ln>
                <a:solidFill>
                  <a:srgbClr val="000000"/>
                </a:solidFill>
                <a:effectLst/>
                <a:latin typeface="Söhne"/>
              </a:rPr>
              <a:t>x)/(pi</a:t>
            </a:r>
            <a:r>
              <a:rPr kumimoji="0" lang="en-US" altLang="en-US" sz="1600" b="0" i="0" u="none" strike="noStrike" cap="none" normalizeH="0" baseline="0" dirty="0">
                <a:ln>
                  <a:noFill/>
                </a:ln>
                <a:solidFill>
                  <a:srgbClr val="000000"/>
                </a:solidFill>
                <a:effectLst/>
                <a:latin typeface="Söhne"/>
              </a:rPr>
              <a:t>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reconstructed signal </a:t>
            </a:r>
            <a:r>
              <a:rPr kumimoji="0" lang="en-US" altLang="en-US" sz="1600" b="0" i="0" u="none" strike="noStrike" cap="none" normalizeH="0" baseline="0" dirty="0" err="1">
                <a:ln>
                  <a:noFill/>
                </a:ln>
                <a:solidFill>
                  <a:srgbClr val="000000"/>
                </a:solidFill>
                <a:effectLst/>
                <a:latin typeface="Söhne"/>
              </a:rPr>
              <a:t>x_r</a:t>
            </a:r>
            <a:r>
              <a:rPr kumimoji="0" lang="en-US" altLang="en-US" sz="1600" b="0" i="0" u="none" strike="noStrike" cap="none" normalizeH="0" baseline="0" dirty="0">
                <a:ln>
                  <a:noFill/>
                </a:ln>
                <a:solidFill>
                  <a:srgbClr val="000000"/>
                </a:solidFill>
                <a:effectLst/>
                <a:latin typeface="Söhne"/>
              </a:rPr>
              <a:t>(t) is given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öhne"/>
              </a:rPr>
              <a:t>x_r</a:t>
            </a:r>
            <a:r>
              <a:rPr kumimoji="0" lang="en-US" altLang="en-US" sz="1600" b="0" i="0" u="none" strike="noStrike" cap="none" normalizeH="0" baseline="0" dirty="0">
                <a:ln>
                  <a:noFill/>
                </a:ln>
                <a:solidFill>
                  <a:srgbClr val="000000"/>
                </a:solidFill>
                <a:effectLst/>
                <a:latin typeface="Söhne"/>
              </a:rPr>
              <a:t>(t) = </a:t>
            </a:r>
            <a:r>
              <a:rPr kumimoji="0" lang="en-US" altLang="en-US" sz="1600" b="0" i="0" u="none" strike="noStrike" cap="none" normalizeH="0" baseline="0" dirty="0" err="1">
                <a:ln>
                  <a:noFill/>
                </a:ln>
                <a:solidFill>
                  <a:srgbClr val="000000"/>
                </a:solidFill>
                <a:effectLst/>
                <a:latin typeface="Söhne"/>
              </a:rPr>
              <a:t>sum_n</a:t>
            </a:r>
            <a:r>
              <a:rPr kumimoji="0" lang="en-US" altLang="en-US" sz="1600" b="0" i="0" u="none" strike="noStrike" cap="none" normalizeH="0" baseline="0" dirty="0">
                <a:ln>
                  <a:noFill/>
                </a:ln>
                <a:solidFill>
                  <a:srgbClr val="000000"/>
                </a:solidFill>
                <a:effectLst/>
                <a:latin typeface="Söhne"/>
              </a:rPr>
              <a:t> x[n] * </a:t>
            </a:r>
            <a:r>
              <a:rPr kumimoji="0" lang="en-US" altLang="en-US" sz="1600" b="0" i="0" u="none" strike="noStrike" cap="none" normalizeH="0" baseline="0" dirty="0" err="1">
                <a:ln>
                  <a:noFill/>
                </a:ln>
                <a:solidFill>
                  <a:srgbClr val="000000"/>
                </a:solidFill>
                <a:effectLst/>
                <a:latin typeface="Söhne"/>
              </a:rPr>
              <a:t>sinc</a:t>
            </a:r>
            <a:r>
              <a:rPr kumimoji="0" lang="en-US" altLang="en-US" sz="1600" b="0" i="0" u="none" strike="noStrike" cap="none" normalizeH="0" baseline="0" dirty="0">
                <a:ln>
                  <a:noFill/>
                </a:ln>
                <a:solidFill>
                  <a:srgbClr val="000000"/>
                </a:solidFill>
                <a:effectLst/>
                <a:latin typeface="Söhne"/>
              </a:rPr>
              <a:t>((t - </a:t>
            </a:r>
            <a:r>
              <a:rPr kumimoji="0" lang="en-US" altLang="en-US" sz="1600" b="0" i="0" u="none" strike="noStrike" cap="none" normalizeH="0" baseline="0" dirty="0" err="1">
                <a:ln>
                  <a:noFill/>
                </a:ln>
                <a:solidFill>
                  <a:srgbClr val="000000"/>
                </a:solidFill>
                <a:effectLst/>
                <a:latin typeface="Söhne"/>
              </a:rPr>
              <a:t>nT</a:t>
            </a:r>
            <a:r>
              <a:rPr kumimoji="0" lang="en-US" altLang="en-US" sz="1600" b="0" i="0" u="none" strike="noStrike" cap="none" normalizeH="0" baseline="0" dirty="0">
                <a:ln>
                  <a:noFill/>
                </a:ln>
                <a:solidFill>
                  <a:srgbClr val="000000"/>
                </a:solidFill>
                <a:effectLst/>
                <a:latin typeface="Söhne"/>
              </a:rPr>
              <a:t>)/T)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where T is the sampling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ideal low-pass filter used for filtering the signal is characterized by its frequency response H(f), which is given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H(f) = 1, for |f| &lt; </a:t>
            </a:r>
            <a:r>
              <a:rPr kumimoji="0" lang="en-US" altLang="en-US" sz="1600" b="0" i="0" u="none" strike="noStrike" cap="none" normalizeH="0" baseline="0" dirty="0" err="1">
                <a:ln>
                  <a:noFill/>
                </a:ln>
                <a:solidFill>
                  <a:srgbClr val="000000"/>
                </a:solidFill>
                <a:effectLst/>
                <a:latin typeface="Söhne"/>
              </a:rPr>
              <a:t>f_c</a:t>
            </a:r>
            <a:r>
              <a:rPr kumimoji="0" lang="en-US" altLang="en-US" sz="1600" b="0" i="0" u="none" strike="noStrike" cap="none" normalizeH="0" baseline="0" dirty="0">
                <a:ln>
                  <a:noFill/>
                </a:ln>
                <a:solidFill>
                  <a:srgbClr val="000000"/>
                </a:solidFill>
                <a:effectLst/>
                <a:latin typeface="Söhne"/>
              </a:rPr>
              <a:t> H(f) = 0, for |f| &gt; </a:t>
            </a:r>
            <a:r>
              <a:rPr kumimoji="0" lang="en-US" altLang="en-US" sz="1600" b="0" i="0" u="none" strike="noStrike" cap="none" normalizeH="0" baseline="0" dirty="0" err="1">
                <a:ln>
                  <a:noFill/>
                </a:ln>
                <a:solidFill>
                  <a:srgbClr val="000000"/>
                </a:solidFill>
                <a:effectLst/>
                <a:latin typeface="Söhne"/>
              </a:rPr>
              <a:t>f_c</a:t>
            </a:r>
            <a:endParaRPr kumimoji="0" lang="en-US" altLang="en-US" sz="16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output of the filter is the convolution of the input signal x[n] with the impulse response h[n] of the ideal low-pass filter, which is given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h[n] = (2</a:t>
            </a:r>
            <a:r>
              <a:rPr kumimoji="0" lang="en-US" altLang="en-US" sz="1600" b="0" i="1" u="none" strike="noStrike" cap="none" normalizeH="0" baseline="0" dirty="0">
                <a:ln>
                  <a:noFill/>
                </a:ln>
                <a:solidFill>
                  <a:srgbClr val="000000"/>
                </a:solidFill>
                <a:effectLst/>
                <a:latin typeface="Söhne"/>
              </a:rPr>
              <a:t>f_c/T) * </a:t>
            </a:r>
            <a:r>
              <a:rPr kumimoji="0" lang="en-US" altLang="en-US" sz="1600" b="0" i="1" u="none" strike="noStrike" cap="none" normalizeH="0" baseline="0" dirty="0" err="1">
                <a:ln>
                  <a:noFill/>
                </a:ln>
                <a:solidFill>
                  <a:srgbClr val="000000"/>
                </a:solidFill>
                <a:effectLst/>
                <a:latin typeface="Söhne"/>
              </a:rPr>
              <a:t>sinc</a:t>
            </a:r>
            <a:r>
              <a:rPr kumimoji="0" lang="en-US" altLang="en-US" sz="1600" b="0" i="1" u="none" strike="noStrike" cap="none" normalizeH="0" baseline="0" dirty="0">
                <a:ln>
                  <a:noFill/>
                </a:ln>
                <a:solidFill>
                  <a:srgbClr val="000000"/>
                </a:solidFill>
                <a:effectLst/>
                <a:latin typeface="Söhne"/>
              </a:rPr>
              <a:t>(2</a:t>
            </a:r>
            <a:r>
              <a:rPr kumimoji="0" lang="en-US" altLang="en-US" sz="1600" b="0" i="0" u="none" strike="noStrike" cap="none" normalizeH="0" baseline="0" dirty="0">
                <a:ln>
                  <a:noFill/>
                </a:ln>
                <a:solidFill>
                  <a:srgbClr val="000000"/>
                </a:solidFill>
                <a:effectLst/>
                <a:latin typeface="Söhne"/>
              </a:rPr>
              <a:t>f_c*</a:t>
            </a:r>
            <a:r>
              <a:rPr kumimoji="0" lang="en-US" altLang="en-US" sz="1600" b="0" i="0" u="none" strike="noStrike" cap="none" normalizeH="0" baseline="0" dirty="0" err="1">
                <a:ln>
                  <a:noFill/>
                </a:ln>
                <a:solidFill>
                  <a:srgbClr val="000000"/>
                </a:solidFill>
                <a:effectLst/>
                <a:latin typeface="Söhne"/>
              </a:rPr>
              <a:t>nT</a:t>
            </a:r>
            <a:r>
              <a:rPr kumimoji="0" lang="en-US" altLang="en-US" sz="16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where T is the sampling period and </a:t>
            </a:r>
            <a:r>
              <a:rPr kumimoji="0" lang="en-US" altLang="en-US" sz="1600" b="0" i="0" u="none" strike="noStrike" cap="none" normalizeH="0" baseline="0" dirty="0" err="1">
                <a:ln>
                  <a:noFill/>
                </a:ln>
                <a:solidFill>
                  <a:srgbClr val="000000"/>
                </a:solidFill>
                <a:effectLst/>
                <a:latin typeface="Söhne"/>
              </a:rPr>
              <a:t>f_c</a:t>
            </a:r>
            <a:r>
              <a:rPr kumimoji="0" lang="en-US" altLang="en-US" sz="1600" b="0" i="0" u="none" strike="noStrike" cap="none" normalizeH="0" baseline="0" dirty="0">
                <a:ln>
                  <a:noFill/>
                </a:ln>
                <a:solidFill>
                  <a:srgbClr val="000000"/>
                </a:solidFill>
                <a:effectLst/>
                <a:latin typeface="Söhne"/>
              </a:rPr>
              <a:t> is the cutoff frequency of the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reconstruction process using an ideal low-pass filter assumes perfect filtering, which is not achievable in practice. In practice, the ideal low-pass filter is replaced with a practical low-pass filter, which may introduce some distortion in the reconstructed signal. The choice of the filter type and parameters depends on the application and the desired trade-off between reconstruction quality and complexity.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4696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F82282-48CF-44C9-99EA-33DD4379EBD8}"/>
              </a:ext>
            </a:extLst>
          </p:cNvPr>
          <p:cNvSpPr txBox="1"/>
          <p:nvPr/>
        </p:nvSpPr>
        <p:spPr>
          <a:xfrm>
            <a:off x="3048000" y="1585654"/>
            <a:ext cx="6096000" cy="3693319"/>
          </a:xfrm>
          <a:prstGeom prst="rect">
            <a:avLst/>
          </a:prstGeom>
          <a:noFill/>
        </p:spPr>
        <p:txBody>
          <a:bodyPr wrap="square">
            <a:spAutoFit/>
          </a:bodyPr>
          <a:lstStyle/>
          <a:p>
            <a:pPr algn="l"/>
            <a:r>
              <a:rPr lang="en-US" b="0" i="0" dirty="0">
                <a:solidFill>
                  <a:srgbClr val="374151"/>
                </a:solidFill>
                <a:effectLst/>
                <a:latin typeface="Söhne"/>
              </a:rPr>
              <a:t>The Lowpass Sampling Theorem, also known as the Whittaker-Shannon Sampling Theorem, states that a continuous-time signal x(t) can be completely reconstructed from its samples if the sampling rate </a:t>
            </a:r>
            <a:r>
              <a:rPr lang="en-US" b="0" i="0" dirty="0" err="1">
                <a:solidFill>
                  <a:srgbClr val="374151"/>
                </a:solidFill>
                <a:effectLst/>
                <a:latin typeface="Söhne"/>
              </a:rPr>
              <a:t>f_s</a:t>
            </a:r>
            <a:r>
              <a:rPr lang="en-US" b="0" i="0" dirty="0">
                <a:solidFill>
                  <a:srgbClr val="374151"/>
                </a:solidFill>
                <a:effectLst/>
                <a:latin typeface="Söhne"/>
              </a:rPr>
              <a:t> is greater than or equal to twice the bandwidth of the signal.</a:t>
            </a:r>
          </a:p>
          <a:p>
            <a:pPr algn="l"/>
            <a:r>
              <a:rPr lang="en-US" b="0" i="0" dirty="0">
                <a:solidFill>
                  <a:srgbClr val="374151"/>
                </a:solidFill>
                <a:effectLst/>
                <a:latin typeface="Söhne"/>
              </a:rPr>
              <a:t>Mathematically, the theorem can be stated as follows:</a:t>
            </a:r>
          </a:p>
          <a:p>
            <a:pPr algn="l"/>
            <a:r>
              <a:rPr lang="en-US" b="0" i="0" dirty="0">
                <a:solidFill>
                  <a:srgbClr val="374151"/>
                </a:solidFill>
                <a:effectLst/>
                <a:latin typeface="Söhne"/>
              </a:rPr>
              <a:t>Given a continuous-time signal x(t) with bandwidth B, the signal can be completely reconstructed from its samples x[n] if the sampling rate </a:t>
            </a:r>
            <a:r>
              <a:rPr lang="en-US" b="0" i="0" dirty="0" err="1">
                <a:solidFill>
                  <a:srgbClr val="374151"/>
                </a:solidFill>
                <a:effectLst/>
                <a:latin typeface="Söhne"/>
              </a:rPr>
              <a:t>f_s</a:t>
            </a:r>
            <a:r>
              <a:rPr lang="en-US" b="0" i="0" dirty="0">
                <a:solidFill>
                  <a:srgbClr val="374151"/>
                </a:solidFill>
                <a:effectLst/>
                <a:latin typeface="Söhne"/>
              </a:rPr>
              <a:t> satisfies:</a:t>
            </a:r>
          </a:p>
          <a:p>
            <a:pPr algn="l"/>
            <a:r>
              <a:rPr lang="en-US" b="0" i="0" dirty="0" err="1">
                <a:solidFill>
                  <a:srgbClr val="374151"/>
                </a:solidFill>
                <a:effectLst/>
                <a:latin typeface="Söhne"/>
              </a:rPr>
              <a:t>f_s</a:t>
            </a:r>
            <a:r>
              <a:rPr lang="en-US" b="0" i="0" dirty="0">
                <a:solidFill>
                  <a:srgbClr val="374151"/>
                </a:solidFill>
                <a:effectLst/>
                <a:latin typeface="Söhne"/>
              </a:rPr>
              <a:t> &gt;= 2B</a:t>
            </a:r>
          </a:p>
          <a:p>
            <a:pPr algn="l"/>
            <a:r>
              <a:rPr lang="en-US" b="0" i="0" dirty="0">
                <a:solidFill>
                  <a:srgbClr val="374151"/>
                </a:solidFill>
                <a:effectLst/>
                <a:latin typeface="Söhne"/>
              </a:rPr>
              <a:t>The theorem is a special case of the more general Shannon-Whittaker-Nyquist Sampling Theorem, where the maximum frequency component of the signal is equal to its bandwidth B.</a:t>
            </a:r>
          </a:p>
        </p:txBody>
      </p:sp>
    </p:spTree>
    <p:extLst>
      <p:ext uri="{BB962C8B-B14F-4D97-AF65-F5344CB8AC3E}">
        <p14:creationId xmlns:p14="http://schemas.microsoft.com/office/powerpoint/2010/main" val="131605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B2FA78-8263-4902-BB5A-5EA88536D831}"/>
              </a:ext>
            </a:extLst>
          </p:cNvPr>
          <p:cNvSpPr txBox="1"/>
          <p:nvPr/>
        </p:nvSpPr>
        <p:spPr>
          <a:xfrm>
            <a:off x="3048000" y="1585654"/>
            <a:ext cx="6096000" cy="3693319"/>
          </a:xfrm>
          <a:prstGeom prst="rect">
            <a:avLst/>
          </a:prstGeom>
          <a:noFill/>
        </p:spPr>
        <p:txBody>
          <a:bodyPr wrap="square">
            <a:spAutoFit/>
          </a:bodyPr>
          <a:lstStyle/>
          <a:p>
            <a:pPr algn="l"/>
            <a:r>
              <a:rPr lang="en-US" b="0" i="0" dirty="0">
                <a:solidFill>
                  <a:srgbClr val="374151"/>
                </a:solidFill>
                <a:effectLst/>
                <a:latin typeface="Söhne"/>
              </a:rPr>
              <a:t>The complete process of reconstruction of a band-limited signal using an ideal low-pass filter involves the following steps:</a:t>
            </a:r>
          </a:p>
          <a:p>
            <a:pPr algn="l">
              <a:buFont typeface="+mj-lt"/>
              <a:buAutoNum type="arabicPeriod"/>
            </a:pPr>
            <a:r>
              <a:rPr lang="en-US" b="0" i="0" dirty="0">
                <a:solidFill>
                  <a:srgbClr val="374151"/>
                </a:solidFill>
                <a:effectLst/>
                <a:latin typeface="Söhne"/>
              </a:rPr>
              <a:t>Sampling the signal at a rate greater than or equal to twice the bandwidth of the signal.</a:t>
            </a:r>
          </a:p>
          <a:p>
            <a:pPr algn="l">
              <a:buFont typeface="+mj-lt"/>
              <a:buAutoNum type="arabicPeriod"/>
            </a:pPr>
            <a:r>
              <a:rPr lang="en-US" b="0" i="0" dirty="0">
                <a:solidFill>
                  <a:srgbClr val="374151"/>
                </a:solidFill>
                <a:effectLst/>
                <a:latin typeface="Söhne"/>
              </a:rPr>
              <a:t>Filtering the sampled signal with an ideal low-pass filter with a cutoff frequency equal to the bandwidth of the signal.</a:t>
            </a:r>
          </a:p>
          <a:p>
            <a:pPr algn="l">
              <a:buFont typeface="+mj-lt"/>
              <a:buAutoNum type="arabicPeriod"/>
            </a:pPr>
            <a:r>
              <a:rPr lang="en-US" b="0" i="0" dirty="0">
                <a:solidFill>
                  <a:srgbClr val="374151"/>
                </a:solidFill>
                <a:effectLst/>
                <a:latin typeface="Söhne"/>
              </a:rPr>
              <a:t>Interpolating the filtered signal using a </a:t>
            </a:r>
            <a:r>
              <a:rPr lang="en-US" b="0" i="0" dirty="0" err="1">
                <a:solidFill>
                  <a:srgbClr val="374151"/>
                </a:solidFill>
                <a:effectLst/>
                <a:latin typeface="Söhne"/>
              </a:rPr>
              <a:t>sinc</a:t>
            </a:r>
            <a:r>
              <a:rPr lang="en-US" b="0" i="0" dirty="0">
                <a:solidFill>
                  <a:srgbClr val="374151"/>
                </a:solidFill>
                <a:effectLst/>
                <a:latin typeface="Söhne"/>
              </a:rPr>
              <a:t> function to obtain the reconstructed signal.</a:t>
            </a:r>
          </a:p>
          <a:p>
            <a:pPr algn="l"/>
            <a:r>
              <a:rPr lang="en-US" b="0" i="0" dirty="0">
                <a:solidFill>
                  <a:srgbClr val="374151"/>
                </a:solidFill>
                <a:effectLst/>
                <a:latin typeface="Söhne"/>
              </a:rPr>
              <a:t>The reconstructed signal obtained by this process is an approximation of the original band-limited signal, and the quality of reconstruction depends on the sampling rate, the quality of the low-pass filter, and the interpolation method used.</a:t>
            </a:r>
          </a:p>
        </p:txBody>
      </p:sp>
    </p:spTree>
    <p:extLst>
      <p:ext uri="{BB962C8B-B14F-4D97-AF65-F5344CB8AC3E}">
        <p14:creationId xmlns:p14="http://schemas.microsoft.com/office/powerpoint/2010/main" val="836388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79BDD08-ACF6-413E-A9CA-A9DD428EA4CE}"/>
              </a:ext>
            </a:extLst>
          </p:cNvPr>
          <p:cNvSpPr>
            <a:spLocks noChangeArrowheads="1"/>
          </p:cNvSpPr>
          <p:nvPr/>
        </p:nvSpPr>
        <p:spPr bwMode="auto">
          <a:xfrm>
            <a:off x="624633" y="549323"/>
            <a:ext cx="1074078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frequency domain representation of a sampled signal can be obtained using the Fourier Transform. Let x[n] be a discrete-time sequence obtained by sampling a continuous-time signal x(t) with a sampling period T_s, such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x[n] = x(</a:t>
            </a:r>
            <a:r>
              <a:rPr kumimoji="0" lang="en-US" altLang="en-US" sz="1800" b="0" i="0" u="none" strike="noStrike" cap="none" normalizeH="0" baseline="0" dirty="0" err="1">
                <a:ln>
                  <a:noFill/>
                </a:ln>
                <a:solidFill>
                  <a:srgbClr val="000000"/>
                </a:solidFill>
                <a:effectLst/>
                <a:latin typeface="Söhne"/>
              </a:rPr>
              <a:t>nT_s</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Fourier Transform of x[n] is given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X(f) = (1/T_s) * </a:t>
            </a:r>
            <a:r>
              <a:rPr kumimoji="0" lang="en-US" altLang="en-US" sz="1800" b="0" i="0" u="none" strike="noStrike" cap="none" normalizeH="0" baseline="0" dirty="0" err="1">
                <a:ln>
                  <a:noFill/>
                </a:ln>
                <a:solidFill>
                  <a:srgbClr val="000000"/>
                </a:solidFill>
                <a:effectLst/>
                <a:latin typeface="Söhne"/>
              </a:rPr>
              <a:t>sum_n</a:t>
            </a:r>
            <a:r>
              <a:rPr kumimoji="0" lang="en-US" altLang="en-US" sz="1800" b="0" i="0" u="none" strike="noStrike" cap="none" normalizeH="0" baseline="0" dirty="0">
                <a:ln>
                  <a:noFill/>
                </a:ln>
                <a:solidFill>
                  <a:srgbClr val="000000"/>
                </a:solidFill>
                <a:effectLst/>
                <a:latin typeface="Söhne"/>
              </a:rPr>
              <a:t> x[n] * exp(-j2pi </a:t>
            </a:r>
            <a:r>
              <a:rPr kumimoji="0" lang="en-US" altLang="en-US" sz="1800" b="0" i="0" u="none" strike="noStrike" cap="none" normalizeH="0" baseline="0" dirty="0" err="1">
                <a:ln>
                  <a:noFill/>
                </a:ln>
                <a:solidFill>
                  <a:srgbClr val="000000"/>
                </a:solidFill>
                <a:effectLst/>
                <a:latin typeface="Söhne"/>
              </a:rPr>
              <a:t>fnT_s</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where f is the frequency variable and j is the imaginary unit.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term exp(-j2pi </a:t>
            </a:r>
            <a:r>
              <a:rPr kumimoji="0" lang="en-US" altLang="en-US" sz="1800" b="0" i="0" u="none" strike="noStrike" cap="none" normalizeH="0" baseline="0" dirty="0" err="1">
                <a:ln>
                  <a:noFill/>
                </a:ln>
                <a:solidFill>
                  <a:srgbClr val="000000"/>
                </a:solidFill>
                <a:effectLst/>
                <a:latin typeface="Söhne"/>
              </a:rPr>
              <a:t>fnT_s</a:t>
            </a:r>
            <a:r>
              <a:rPr kumimoji="0" lang="en-US" altLang="en-US" sz="1800" b="0" i="0" u="none" strike="noStrike" cap="none" normalizeH="0" baseline="0" dirty="0">
                <a:ln>
                  <a:noFill/>
                </a:ln>
                <a:solidFill>
                  <a:srgbClr val="000000"/>
                </a:solidFill>
                <a:effectLst/>
                <a:latin typeface="Söhne"/>
              </a:rPr>
              <a:t>) is the discrete-time Fourier transform (DTFT) of the Dirac comb function, which has impulse values at multiples of 1/T_s.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frequency domain representation of the sampled signal X(f) is a periodic function with a period of 1/T_s, due to the periodic nature of the Dirac comb function. The spectrum of the sampled signal X(f) is a replica of the original signal's spectrum </a:t>
            </a:r>
            <a:r>
              <a:rPr kumimoji="0" lang="en-US" altLang="en-US" sz="1800" b="0" i="0" u="none" strike="noStrike" cap="none" normalizeH="0" baseline="0" dirty="0" err="1">
                <a:ln>
                  <a:noFill/>
                </a:ln>
                <a:solidFill>
                  <a:srgbClr val="000000"/>
                </a:solidFill>
                <a:effectLst/>
                <a:latin typeface="Söhne"/>
              </a:rPr>
              <a:t>X_c</a:t>
            </a:r>
            <a:r>
              <a:rPr kumimoji="0" lang="en-US" altLang="en-US" sz="1800" b="0" i="0" u="none" strike="noStrike" cap="none" normalizeH="0" baseline="0" dirty="0">
                <a:ln>
                  <a:noFill/>
                </a:ln>
                <a:solidFill>
                  <a:srgbClr val="000000"/>
                </a:solidFill>
                <a:effectLst/>
                <a:latin typeface="Söhne"/>
              </a:rPr>
              <a:t>(f), shifted by multiples of the sampling frequency 1/T_s. The first replica appears in the frequency range [-1/2T_s, 1/2T_s], and subsequent replicas are spaced at multiples of 1/T_s. This effect is known as spectral aliasing or folding, and can cause overlap of the spectra of different frequency components in the sampled signal, leading to distortion.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To avoid aliasing, the original signal should be band-limited to a frequency range less than or equal to half the sampling frequency (i.e., the Nyquist frequency), and a low-pass anti-aliasing filter should be used prior to sampling to remove any frequency components above the Nyquist frequency.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215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8D5D850-1A78-42C2-BFAF-E0527846E4B8}"/>
              </a:ext>
            </a:extLst>
          </p:cNvPr>
          <p:cNvSpPr>
            <a:spLocks noChangeArrowheads="1"/>
          </p:cNvSpPr>
          <p:nvPr/>
        </p:nvSpPr>
        <p:spPr bwMode="auto">
          <a:xfrm>
            <a:off x="653905" y="0"/>
            <a:ext cx="10495129" cy="704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To sample and reconstruct a discrete-time signal in the frequency domain, the following steps can be followed: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Söhne"/>
              </a:rPr>
              <a:t>Sampling in time domain: The discrete-time signal x[n] can be sampled in time domain by multiplying it with a Dirac comb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Söhne"/>
              </a:rPr>
              <a:t>x_s</a:t>
            </a:r>
            <a:r>
              <a:rPr kumimoji="0" lang="en-US" altLang="en-US" sz="1800" b="0" i="0" u="none" strike="noStrike" cap="none" normalizeH="0" baseline="0" dirty="0">
                <a:ln>
                  <a:noFill/>
                </a:ln>
                <a:solidFill>
                  <a:srgbClr val="000000"/>
                </a:solidFill>
                <a:effectLst/>
                <a:latin typeface="Söhne"/>
              </a:rPr>
              <a:t>[n] = x[n] * </a:t>
            </a:r>
            <a:r>
              <a:rPr kumimoji="0" lang="en-US" altLang="en-US" sz="1800" b="0" i="0" u="none" strike="noStrike" cap="none" normalizeH="0" baseline="0" dirty="0" err="1">
                <a:ln>
                  <a:noFill/>
                </a:ln>
                <a:solidFill>
                  <a:srgbClr val="000000"/>
                </a:solidFill>
                <a:effectLst/>
                <a:latin typeface="Söhne"/>
              </a:rPr>
              <a:t>δ_T</a:t>
            </a:r>
            <a:r>
              <a:rPr kumimoji="0" lang="en-US" altLang="en-US" sz="1800" b="0" i="0" u="none" strike="noStrike" cap="none" normalizeH="0" baseline="0" dirty="0">
                <a:ln>
                  <a:noFill/>
                </a:ln>
                <a:solidFill>
                  <a:srgbClr val="000000"/>
                </a:solidFill>
                <a:effectLst/>
                <a:latin typeface="Söhne"/>
              </a:rPr>
              <a:t>[n]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where </a:t>
            </a:r>
            <a:r>
              <a:rPr kumimoji="0" lang="en-US" altLang="en-US" sz="1800" b="0" i="0" u="none" strike="noStrike" cap="none" normalizeH="0" baseline="0" dirty="0" err="1">
                <a:ln>
                  <a:noFill/>
                </a:ln>
                <a:solidFill>
                  <a:srgbClr val="000000"/>
                </a:solidFill>
                <a:effectLst/>
                <a:latin typeface="Söhne"/>
              </a:rPr>
              <a:t>δ_T</a:t>
            </a:r>
            <a:r>
              <a:rPr kumimoji="0" lang="en-US" altLang="en-US" sz="1800" b="0" i="0" u="none" strike="noStrike" cap="none" normalizeH="0" baseline="0" dirty="0">
                <a:ln>
                  <a:noFill/>
                </a:ln>
                <a:solidFill>
                  <a:srgbClr val="000000"/>
                </a:solidFill>
                <a:effectLst/>
                <a:latin typeface="Söhne"/>
              </a:rPr>
              <a:t>[n] is the impulse train function with a period of T = 1/</a:t>
            </a:r>
            <a:r>
              <a:rPr kumimoji="0" lang="en-US" altLang="en-US" sz="1800" b="0" i="0" u="none" strike="noStrike" cap="none" normalizeH="0" baseline="0" dirty="0" err="1">
                <a:ln>
                  <a:noFill/>
                </a:ln>
                <a:solidFill>
                  <a:srgbClr val="000000"/>
                </a:solidFill>
                <a:effectLst/>
                <a:latin typeface="Söhne"/>
              </a:rPr>
              <a:t>f_s</a:t>
            </a:r>
            <a:r>
              <a:rPr kumimoji="0" lang="en-US" altLang="en-US" sz="1800" b="0" i="0" u="none" strike="noStrike" cap="none" normalizeH="0" baseline="0" dirty="0">
                <a:ln>
                  <a:noFill/>
                </a:ln>
                <a:solidFill>
                  <a:srgbClr val="000000"/>
                </a:solidFill>
                <a:effectLst/>
                <a:latin typeface="Söhne"/>
              </a:rPr>
              <a:t>, where </a:t>
            </a:r>
            <a:r>
              <a:rPr kumimoji="0" lang="en-US" altLang="en-US" sz="1800" b="0" i="0" u="none" strike="noStrike" cap="none" normalizeH="0" baseline="0" dirty="0" err="1">
                <a:ln>
                  <a:noFill/>
                </a:ln>
                <a:solidFill>
                  <a:srgbClr val="000000"/>
                </a:solidFill>
                <a:effectLst/>
                <a:latin typeface="Söhne"/>
              </a:rPr>
              <a:t>f_s</a:t>
            </a:r>
            <a:r>
              <a:rPr kumimoji="0" lang="en-US" altLang="en-US" sz="1800" b="0" i="0" u="none" strike="noStrike" cap="none" normalizeH="0" baseline="0" dirty="0">
                <a:ln>
                  <a:noFill/>
                </a:ln>
                <a:solidFill>
                  <a:srgbClr val="000000"/>
                </a:solidFill>
                <a:effectLst/>
                <a:latin typeface="Söhne"/>
              </a:rPr>
              <a:t> is the sampling frequency.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000000"/>
                </a:solidFill>
                <a:effectLst/>
                <a:latin typeface="Söhne"/>
              </a:rPr>
              <a:t>Fourier Transform: The Fourier Transform of the sampled signal </a:t>
            </a:r>
            <a:r>
              <a:rPr kumimoji="0" lang="en-US" altLang="en-US" sz="1800" b="0" i="0" u="none" strike="noStrike" cap="none" normalizeH="0" baseline="0" dirty="0" err="1">
                <a:ln>
                  <a:noFill/>
                </a:ln>
                <a:solidFill>
                  <a:srgbClr val="000000"/>
                </a:solidFill>
                <a:effectLst/>
                <a:latin typeface="Söhne"/>
              </a:rPr>
              <a:t>x_s</a:t>
            </a:r>
            <a:r>
              <a:rPr kumimoji="0" lang="en-US" altLang="en-US" sz="1800" b="0" i="0" u="none" strike="noStrike" cap="none" normalizeH="0" baseline="0" dirty="0">
                <a:ln>
                  <a:noFill/>
                </a:ln>
                <a:solidFill>
                  <a:srgbClr val="000000"/>
                </a:solidFill>
                <a:effectLst/>
                <a:latin typeface="Söhne"/>
              </a:rPr>
              <a:t>[n] can be obtained using the following equation: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X_s(f) = (1/T) * </a:t>
            </a:r>
            <a:r>
              <a:rPr kumimoji="0" lang="en-US" altLang="en-US" sz="1800" b="0" i="0" u="none" strike="noStrike" cap="none" normalizeH="0" baseline="0" dirty="0" err="1">
                <a:ln>
                  <a:noFill/>
                </a:ln>
                <a:solidFill>
                  <a:srgbClr val="000000"/>
                </a:solidFill>
                <a:effectLst/>
                <a:latin typeface="Söhne"/>
              </a:rPr>
              <a:t>Σ_n</a:t>
            </a:r>
            <a:r>
              <a:rPr kumimoji="0" lang="en-US" altLang="en-US" sz="1800" b="0" i="0" u="none" strike="noStrike" cap="none" normalizeH="0" baseline="0" dirty="0">
                <a:ln>
                  <a:noFill/>
                </a:ln>
                <a:solidFill>
                  <a:srgbClr val="000000"/>
                </a:solidFill>
                <a:effectLst/>
                <a:latin typeface="Söhne"/>
              </a:rPr>
              <a:t> x[n] * </a:t>
            </a:r>
            <a:r>
              <a:rPr kumimoji="0" lang="en-US" altLang="en-US" sz="1800" b="0" i="0" u="none" strike="noStrike" cap="none" normalizeH="0" baseline="0" dirty="0" err="1">
                <a:ln>
                  <a:noFill/>
                </a:ln>
                <a:solidFill>
                  <a:srgbClr val="000000"/>
                </a:solidFill>
                <a:effectLst/>
                <a:latin typeface="Söhne"/>
              </a:rPr>
              <a:t>δ_T</a:t>
            </a:r>
            <a:r>
              <a:rPr kumimoji="0" lang="en-US" altLang="en-US" sz="1800" b="0" i="0" u="none" strike="noStrike" cap="none" normalizeH="0" baseline="0" dirty="0">
                <a:ln>
                  <a:noFill/>
                </a:ln>
                <a:solidFill>
                  <a:srgbClr val="000000"/>
                </a:solidFill>
                <a:effectLst/>
                <a:latin typeface="Söhne"/>
              </a:rPr>
              <a:t>(f - </a:t>
            </a:r>
            <a:r>
              <a:rPr kumimoji="0" lang="en-US" altLang="en-US" sz="1800" b="0" i="0" u="none" strike="noStrike" cap="none" normalizeH="0" baseline="0" dirty="0" err="1">
                <a:ln>
                  <a:noFill/>
                </a:ln>
                <a:solidFill>
                  <a:srgbClr val="000000"/>
                </a:solidFill>
                <a:effectLst/>
                <a:latin typeface="Söhne"/>
              </a:rPr>
              <a:t>nf_s</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where </a:t>
            </a:r>
            <a:r>
              <a:rPr kumimoji="0" lang="en-US" altLang="en-US" sz="1800" b="0" i="0" u="none" strike="noStrike" cap="none" normalizeH="0" baseline="0" dirty="0" err="1">
                <a:ln>
                  <a:noFill/>
                </a:ln>
                <a:solidFill>
                  <a:srgbClr val="000000"/>
                </a:solidFill>
                <a:effectLst/>
                <a:latin typeface="Söhne"/>
              </a:rPr>
              <a:t>δ_T</a:t>
            </a:r>
            <a:r>
              <a:rPr kumimoji="0" lang="en-US" altLang="en-US" sz="1800" b="0" i="0" u="none" strike="noStrike" cap="none" normalizeH="0" baseline="0" dirty="0">
                <a:ln>
                  <a:noFill/>
                </a:ln>
                <a:solidFill>
                  <a:srgbClr val="000000"/>
                </a:solidFill>
                <a:effectLst/>
                <a:latin typeface="Söhne"/>
              </a:rPr>
              <a:t>(f) is the Fourier Transform of the Dirac comb function, which is another Dirac comb function with a period of 1/T.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Söhne"/>
              </a:rPr>
              <a:t>Ideal low-pass filtering: Since the sampled signal in frequency domain has periodic replicas of the original signal, we need to filter out the unwanted replicas using an ideal low-pass filter with a cutoff frequency of </a:t>
            </a:r>
            <a:r>
              <a:rPr kumimoji="0" lang="en-US" altLang="en-US" sz="1800" b="0" i="0" u="none" strike="noStrike" cap="none" normalizeH="0" baseline="0" dirty="0" err="1">
                <a:ln>
                  <a:noFill/>
                </a:ln>
                <a:solidFill>
                  <a:srgbClr val="000000"/>
                </a:solidFill>
                <a:effectLst/>
                <a:latin typeface="Söhne"/>
              </a:rPr>
              <a:t>f_cutoff</a:t>
            </a:r>
            <a:r>
              <a:rPr kumimoji="0" lang="en-US" altLang="en-US" sz="1800" b="0" i="0" u="none" strike="noStrike" cap="none" normalizeH="0" baseline="0" dirty="0">
                <a:ln>
                  <a:noFill/>
                </a:ln>
                <a:solidFill>
                  <a:srgbClr val="000000"/>
                </a:solidFill>
                <a:effectLst/>
                <a:latin typeface="Söhne"/>
              </a:rPr>
              <a:t> = </a:t>
            </a:r>
            <a:r>
              <a:rPr kumimoji="0" lang="en-US" altLang="en-US" sz="1800" b="0" i="0" u="none" strike="noStrike" cap="none" normalizeH="0" baseline="0" dirty="0" err="1">
                <a:ln>
                  <a:noFill/>
                </a:ln>
                <a:solidFill>
                  <a:srgbClr val="000000"/>
                </a:solidFill>
                <a:effectLst/>
                <a:latin typeface="Söhne"/>
              </a:rPr>
              <a:t>f_s</a:t>
            </a:r>
            <a:r>
              <a:rPr kumimoji="0" lang="en-US" altLang="en-US" sz="1800" b="0" i="0" u="none" strike="noStrike" cap="none" normalizeH="0" baseline="0" dirty="0">
                <a:ln>
                  <a:noFill/>
                </a:ln>
                <a:solidFill>
                  <a:srgbClr val="000000"/>
                </a:solidFill>
                <a:effectLst/>
                <a:latin typeface="Söhne"/>
              </a:rPr>
              <a:t>/2. This can be done by multiplying X_s(f) with a rectangular function in the frequency domain, as given below: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Söhne"/>
              </a:rPr>
              <a:t>X_lpf</a:t>
            </a:r>
            <a:r>
              <a:rPr kumimoji="0" lang="en-US" altLang="en-US" sz="1800" b="0" i="0" u="none" strike="noStrike" cap="none" normalizeH="0" baseline="0" dirty="0">
                <a:ln>
                  <a:noFill/>
                </a:ln>
                <a:solidFill>
                  <a:srgbClr val="000000"/>
                </a:solidFill>
                <a:effectLst/>
                <a:latin typeface="Söhne"/>
              </a:rPr>
              <a:t>(f) = X_s(f) * </a:t>
            </a:r>
            <a:r>
              <a:rPr kumimoji="0" lang="en-US" altLang="en-US" sz="1800" b="0" i="0" u="none" strike="noStrike" cap="none" normalizeH="0" baseline="0" dirty="0" err="1">
                <a:ln>
                  <a:noFill/>
                </a:ln>
                <a:solidFill>
                  <a:srgbClr val="000000"/>
                </a:solidFill>
                <a:effectLst/>
                <a:latin typeface="Söhne"/>
              </a:rPr>
              <a:t>rect</a:t>
            </a:r>
            <a:r>
              <a:rPr kumimoji="0" lang="en-US" altLang="en-US" sz="1800" b="0" i="0" u="none" strike="noStrike" cap="none" normalizeH="0" baseline="0" dirty="0">
                <a:ln>
                  <a:noFill/>
                </a:ln>
                <a:solidFill>
                  <a:srgbClr val="000000"/>
                </a:solidFill>
                <a:effectLst/>
                <a:latin typeface="Söhne"/>
              </a:rPr>
              <a:t>(f/</a:t>
            </a:r>
            <a:r>
              <a:rPr kumimoji="0" lang="en-US" altLang="en-US" sz="1800" b="0" i="0" u="none" strike="noStrike" cap="none" normalizeH="0" baseline="0" dirty="0" err="1">
                <a:ln>
                  <a:noFill/>
                </a:ln>
                <a:solidFill>
                  <a:srgbClr val="000000"/>
                </a:solidFill>
                <a:effectLst/>
                <a:latin typeface="Söhne"/>
              </a:rPr>
              <a:t>f_cutoff</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where </a:t>
            </a:r>
            <a:r>
              <a:rPr kumimoji="0" lang="en-US" altLang="en-US" sz="1800" b="0" i="0" u="none" strike="noStrike" cap="none" normalizeH="0" baseline="0" dirty="0" err="1">
                <a:ln>
                  <a:noFill/>
                </a:ln>
                <a:solidFill>
                  <a:srgbClr val="000000"/>
                </a:solidFill>
                <a:effectLst/>
                <a:latin typeface="Söhne"/>
              </a:rPr>
              <a:t>rect</a:t>
            </a:r>
            <a:r>
              <a:rPr kumimoji="0" lang="en-US" altLang="en-US" sz="1800" b="0" i="0" u="none" strike="noStrike" cap="none" normalizeH="0" baseline="0" dirty="0">
                <a:ln>
                  <a:noFill/>
                </a:ln>
                <a:solidFill>
                  <a:srgbClr val="000000"/>
                </a:solidFill>
                <a:effectLst/>
                <a:latin typeface="Söhne"/>
              </a:rPr>
              <a:t>(f/</a:t>
            </a:r>
            <a:r>
              <a:rPr kumimoji="0" lang="en-US" altLang="en-US" sz="1800" b="0" i="0" u="none" strike="noStrike" cap="none" normalizeH="0" baseline="0" dirty="0" err="1">
                <a:ln>
                  <a:noFill/>
                </a:ln>
                <a:solidFill>
                  <a:srgbClr val="000000"/>
                </a:solidFill>
                <a:effectLst/>
                <a:latin typeface="Söhne"/>
              </a:rPr>
              <a:t>f_cutoff</a:t>
            </a:r>
            <a:r>
              <a:rPr kumimoji="0" lang="en-US" altLang="en-US" sz="1800" b="0" i="0" u="none" strike="noStrike" cap="none" normalizeH="0" baseline="0" dirty="0">
                <a:ln>
                  <a:noFill/>
                </a:ln>
                <a:solidFill>
                  <a:srgbClr val="000000"/>
                </a:solidFill>
                <a:effectLst/>
                <a:latin typeface="Söhne"/>
              </a:rPr>
              <a:t>) is a rectangular function with a width of </a:t>
            </a:r>
            <a:r>
              <a:rPr kumimoji="0" lang="en-US" altLang="en-US" sz="1800" b="0" i="0" u="none" strike="noStrike" cap="none" normalizeH="0" baseline="0" dirty="0" err="1">
                <a:ln>
                  <a:noFill/>
                </a:ln>
                <a:solidFill>
                  <a:srgbClr val="000000"/>
                </a:solidFill>
                <a:effectLst/>
                <a:latin typeface="Söhne"/>
              </a:rPr>
              <a:t>f_cutoff</a:t>
            </a:r>
            <a:r>
              <a:rPr kumimoji="0" lang="en-US" altLang="en-US" sz="1800" b="0" i="0" u="none" strike="noStrike" cap="none" normalizeH="0" baseline="0" dirty="0">
                <a:ln>
                  <a:noFill/>
                </a:ln>
                <a:solidFill>
                  <a:srgbClr val="000000"/>
                </a:solidFill>
                <a:effectLst/>
                <a:latin typeface="Söhne"/>
              </a:rPr>
              <a:t> centered at 0.</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000000"/>
                </a:solidFill>
                <a:effectLst/>
                <a:latin typeface="Söhne"/>
              </a:rPr>
              <a:t>Inverse Fourier Transform: The inverse Fourier Transform of the filtered signal </a:t>
            </a:r>
            <a:r>
              <a:rPr kumimoji="0" lang="en-US" altLang="en-US" sz="1800" b="0" i="0" u="none" strike="noStrike" cap="none" normalizeH="0" baseline="0" dirty="0" err="1">
                <a:ln>
                  <a:noFill/>
                </a:ln>
                <a:solidFill>
                  <a:srgbClr val="000000"/>
                </a:solidFill>
                <a:effectLst/>
                <a:latin typeface="Söhne"/>
              </a:rPr>
              <a:t>X_lpf</a:t>
            </a:r>
            <a:r>
              <a:rPr kumimoji="0" lang="en-US" altLang="en-US" sz="1800" b="0" i="0" u="none" strike="noStrike" cap="none" normalizeH="0" baseline="0" dirty="0">
                <a:ln>
                  <a:noFill/>
                </a:ln>
                <a:solidFill>
                  <a:srgbClr val="000000"/>
                </a:solidFill>
                <a:effectLst/>
                <a:latin typeface="Söhne"/>
              </a:rPr>
              <a:t>(f) gives the reconstructed signal in time domain: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Söhne"/>
              </a:rPr>
              <a:t>x_r</a:t>
            </a:r>
            <a:r>
              <a:rPr kumimoji="0" lang="en-US" altLang="en-US" sz="1800" b="0" i="0" u="none" strike="noStrike" cap="none" normalizeH="0" baseline="0" dirty="0">
                <a:ln>
                  <a:noFill/>
                </a:ln>
                <a:solidFill>
                  <a:srgbClr val="000000"/>
                </a:solidFill>
                <a:effectLst/>
                <a:latin typeface="Söhne"/>
              </a:rPr>
              <a:t>[n] = (1/T) * </a:t>
            </a:r>
            <a:r>
              <a:rPr kumimoji="0" lang="en-US" altLang="en-US" sz="1800" b="0" i="0" u="none" strike="noStrike" cap="none" normalizeH="0" baseline="0" dirty="0" err="1">
                <a:ln>
                  <a:noFill/>
                </a:ln>
                <a:solidFill>
                  <a:srgbClr val="000000"/>
                </a:solidFill>
                <a:effectLst/>
                <a:latin typeface="Söhne"/>
              </a:rPr>
              <a:t>Σ_k</a:t>
            </a:r>
            <a:r>
              <a:rPr kumimoji="0" lang="en-US" altLang="en-US" sz="1800" b="0" i="0" u="none" strike="noStrike" cap="none" normalizeH="0" baseline="0" dirty="0">
                <a:ln>
                  <a:noFill/>
                </a:ln>
                <a:solidFill>
                  <a:srgbClr val="000000"/>
                </a:solidFill>
                <a:effectLst/>
                <a:latin typeface="Söhne"/>
              </a:rPr>
              <a:t> </a:t>
            </a:r>
            <a:r>
              <a:rPr kumimoji="0" lang="en-US" altLang="en-US" sz="1800" b="0" i="0" u="none" strike="noStrike" cap="none" normalizeH="0" baseline="0" dirty="0" err="1">
                <a:ln>
                  <a:noFill/>
                </a:ln>
                <a:solidFill>
                  <a:srgbClr val="000000"/>
                </a:solidFill>
                <a:effectLst/>
                <a:latin typeface="Söhne"/>
              </a:rPr>
              <a:t>X_lpf</a:t>
            </a:r>
            <a:r>
              <a:rPr kumimoji="0" lang="en-US" altLang="en-US" sz="1800" b="0" i="0" u="none" strike="noStrike" cap="none" normalizeH="0" baseline="0" dirty="0">
                <a:ln>
                  <a:noFill/>
                </a:ln>
                <a:solidFill>
                  <a:srgbClr val="000000"/>
                </a:solidFill>
                <a:effectLst/>
                <a:latin typeface="Söhne"/>
              </a:rPr>
              <a:t>(f) * </a:t>
            </a:r>
            <a:r>
              <a:rPr kumimoji="0" lang="en-US" altLang="en-US" sz="1800" b="0" i="0" u="none" strike="noStrike" cap="none" normalizeH="0" baseline="0" dirty="0" err="1">
                <a:ln>
                  <a:noFill/>
                </a:ln>
                <a:solidFill>
                  <a:srgbClr val="000000"/>
                </a:solidFill>
                <a:effectLst/>
                <a:latin typeface="Söhne"/>
              </a:rPr>
              <a:t>δ_T</a:t>
            </a:r>
            <a:r>
              <a:rPr kumimoji="0" lang="en-US" altLang="en-US" sz="1800" b="0" i="0" u="none" strike="noStrike" cap="none" normalizeH="0" baseline="0" dirty="0">
                <a:ln>
                  <a:noFill/>
                </a:ln>
                <a:solidFill>
                  <a:srgbClr val="000000"/>
                </a:solidFill>
                <a:effectLst/>
                <a:latin typeface="Söhne"/>
              </a:rPr>
              <a:t>(f - </a:t>
            </a:r>
            <a:r>
              <a:rPr kumimoji="0" lang="en-US" altLang="en-US" sz="1800" b="0" i="0" u="none" strike="noStrike" cap="none" normalizeH="0" baseline="0" dirty="0" err="1">
                <a:ln>
                  <a:noFill/>
                </a:ln>
                <a:solidFill>
                  <a:srgbClr val="000000"/>
                </a:solidFill>
                <a:effectLst/>
                <a:latin typeface="Söhne"/>
              </a:rPr>
              <a:t>kf_s</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where </a:t>
            </a:r>
            <a:r>
              <a:rPr kumimoji="0" lang="en-US" altLang="en-US" sz="1800" b="0" i="0" u="none" strike="noStrike" cap="none" normalizeH="0" baseline="0" dirty="0" err="1">
                <a:ln>
                  <a:noFill/>
                </a:ln>
                <a:solidFill>
                  <a:srgbClr val="000000"/>
                </a:solidFill>
                <a:effectLst/>
                <a:latin typeface="Söhne"/>
              </a:rPr>
              <a:t>δ_T</a:t>
            </a:r>
            <a:r>
              <a:rPr kumimoji="0" lang="en-US" altLang="en-US" sz="1800" b="0" i="0" u="none" strike="noStrike" cap="none" normalizeH="0" baseline="0" dirty="0">
                <a:ln>
                  <a:noFill/>
                </a:ln>
                <a:solidFill>
                  <a:srgbClr val="000000"/>
                </a:solidFill>
                <a:effectLst/>
                <a:latin typeface="Söhne"/>
              </a:rPr>
              <a:t>(f) is the inverse Fourier Transform of the Dirac comb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reconstructed signal </a:t>
            </a:r>
            <a:r>
              <a:rPr kumimoji="0" lang="en-US" altLang="en-US" sz="1800" b="0" i="0" u="none" strike="noStrike" cap="none" normalizeH="0" baseline="0" dirty="0" err="1">
                <a:ln>
                  <a:noFill/>
                </a:ln>
                <a:solidFill>
                  <a:srgbClr val="000000"/>
                </a:solidFill>
                <a:effectLst/>
                <a:latin typeface="Söhne"/>
              </a:rPr>
              <a:t>x_r</a:t>
            </a:r>
            <a:r>
              <a:rPr kumimoji="0" lang="en-US" altLang="en-US" sz="1800" b="0" i="0" u="none" strike="noStrike" cap="none" normalizeH="0" baseline="0" dirty="0">
                <a:ln>
                  <a:noFill/>
                </a:ln>
                <a:solidFill>
                  <a:srgbClr val="000000"/>
                </a:solidFill>
                <a:effectLst/>
                <a:latin typeface="Söhne"/>
              </a:rPr>
              <a:t>[n] is an approximation of the original signal x[n], and the quality of the reconstruction depends on the sampling rate, the quality of the low-pass filter used, and the spectral characteristics of the original signal.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32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0D7933E-8A19-4525-88E5-DA0ADF482CB1}"/>
              </a:ext>
            </a:extLst>
          </p:cNvPr>
          <p:cNvSpPr>
            <a:spLocks noChangeArrowheads="1"/>
          </p:cNvSpPr>
          <p:nvPr/>
        </p:nvSpPr>
        <p:spPr bwMode="auto">
          <a:xfrm>
            <a:off x="268287" y="1175838"/>
            <a:ext cx="10969556" cy="538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reconstruction of a signal using a Zero-Order Hold (ZOH) filter involves the following 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Söhne"/>
              </a:rPr>
              <a:t>Sampling: The continuous-time signal x(t) is sampled at a rate of </a:t>
            </a:r>
            <a:r>
              <a:rPr kumimoji="0" lang="en-US" altLang="en-US" sz="1800" b="0" i="0" u="none" strike="noStrike" cap="none" normalizeH="0" baseline="0" dirty="0" err="1">
                <a:ln>
                  <a:noFill/>
                </a:ln>
                <a:solidFill>
                  <a:srgbClr val="000000"/>
                </a:solidFill>
                <a:effectLst/>
                <a:latin typeface="Söhne"/>
              </a:rPr>
              <a:t>f_s</a:t>
            </a:r>
            <a:r>
              <a:rPr kumimoji="0" lang="en-US" altLang="en-US" sz="1800" b="0" i="0" u="none" strike="noStrike" cap="none" normalizeH="0" baseline="0" dirty="0">
                <a:ln>
                  <a:noFill/>
                </a:ln>
                <a:solidFill>
                  <a:srgbClr val="000000"/>
                </a:solidFill>
                <a:effectLst/>
                <a:latin typeface="Söhne"/>
              </a:rPr>
              <a:t> = 1/T_s to obtain the discrete-time sequence x[n] = x(</a:t>
            </a:r>
            <a:r>
              <a:rPr kumimoji="0" lang="en-US" altLang="en-US" sz="1800" b="0" i="0" u="none" strike="noStrike" cap="none" normalizeH="0" baseline="0" dirty="0" err="1">
                <a:ln>
                  <a:noFill/>
                </a:ln>
                <a:solidFill>
                  <a:srgbClr val="000000"/>
                </a:solidFill>
                <a:effectLst/>
                <a:latin typeface="Söhne"/>
              </a:rPr>
              <a:t>nT_s</a:t>
            </a:r>
            <a:r>
              <a:rPr kumimoji="0" lang="en-US" altLang="en-US" sz="1800" b="0" i="0" u="none" strike="noStrike" cap="none" normalizeH="0" baseline="0" dirty="0">
                <a:ln>
                  <a:noFill/>
                </a:ln>
                <a:solidFill>
                  <a:srgbClr val="000000"/>
                </a:solidFill>
                <a:effectLst/>
                <a:latin typeface="Söhne"/>
              </a:rPr>
              <a:t>), where T_s is the sampling period.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000000"/>
                </a:solidFill>
                <a:effectLst/>
                <a:latin typeface="Söhne"/>
              </a:rPr>
              <a:t>ZOH approximation: The ZOH filter approximates the continuous-time signal by holding each sample value for the duration of the sampling period T_s. This creates a staircase-like signal, which is an approximation of the original signal.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Söhne"/>
              </a:rPr>
              <a:t>Low-pass filtering: The staircase-like signal is then passed through a low-pass filter to remove the high-frequency components introduced by the ZOH filter. The cutoff frequency of the filter should be less than or equal to half the sampling frequency to prevent aliasing.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err="1">
                <a:ln>
                  <a:noFill/>
                </a:ln>
                <a:solidFill>
                  <a:srgbClr val="000000"/>
                </a:solidFill>
                <a:effectLst/>
                <a:latin typeface="Söhne"/>
              </a:rPr>
              <a:t>Upsampling</a:t>
            </a:r>
            <a:r>
              <a:rPr kumimoji="0" lang="en-US" altLang="en-US" sz="1800" b="0" i="0" u="none" strike="noStrike" cap="none" normalizeH="0" baseline="0" dirty="0">
                <a:ln>
                  <a:noFill/>
                </a:ln>
                <a:solidFill>
                  <a:srgbClr val="000000"/>
                </a:solidFill>
                <a:effectLst/>
                <a:latin typeface="Söhne"/>
              </a:rPr>
              <a:t>: The filtered signal is then </a:t>
            </a:r>
            <a:r>
              <a:rPr kumimoji="0" lang="en-US" altLang="en-US" sz="1800" b="0" i="0" u="none" strike="noStrike" cap="none" normalizeH="0" baseline="0" dirty="0" err="1">
                <a:ln>
                  <a:noFill/>
                </a:ln>
                <a:solidFill>
                  <a:srgbClr val="000000"/>
                </a:solidFill>
                <a:effectLst/>
                <a:latin typeface="Söhne"/>
              </a:rPr>
              <a:t>upsampled</a:t>
            </a:r>
            <a:r>
              <a:rPr kumimoji="0" lang="en-US" altLang="en-US" sz="1800" b="0" i="0" u="none" strike="noStrike" cap="none" normalizeH="0" baseline="0" dirty="0">
                <a:ln>
                  <a:noFill/>
                </a:ln>
                <a:solidFill>
                  <a:srgbClr val="000000"/>
                </a:solidFill>
                <a:effectLst/>
                <a:latin typeface="Söhne"/>
              </a:rPr>
              <a:t> to obtain a higher sampling rate. This can be done by inserting zeros between each sample of the filtered signal, effectively increasing the sampling rate by a factor of 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rgbClr val="000000"/>
                </a:solidFill>
                <a:effectLst/>
                <a:latin typeface="Söhne"/>
              </a:rPr>
              <a:t>Interpolation: The </a:t>
            </a:r>
            <a:r>
              <a:rPr kumimoji="0" lang="en-US" altLang="en-US" sz="1800" b="0" i="0" u="none" strike="noStrike" cap="none" normalizeH="0" baseline="0" dirty="0" err="1">
                <a:ln>
                  <a:noFill/>
                </a:ln>
                <a:solidFill>
                  <a:srgbClr val="000000"/>
                </a:solidFill>
                <a:effectLst/>
                <a:latin typeface="Söhne"/>
              </a:rPr>
              <a:t>upsampled</a:t>
            </a:r>
            <a:r>
              <a:rPr kumimoji="0" lang="en-US" altLang="en-US" sz="1800" b="0" i="0" u="none" strike="noStrike" cap="none" normalizeH="0" baseline="0" dirty="0">
                <a:ln>
                  <a:noFill/>
                </a:ln>
                <a:solidFill>
                  <a:srgbClr val="000000"/>
                </a:solidFill>
                <a:effectLst/>
                <a:latin typeface="Söhne"/>
              </a:rPr>
              <a:t> signal is interpolated to obtain a continuous-time signal. This can be done using various techniques such as linear interpolation, cubic interpolation, or </a:t>
            </a:r>
            <a:r>
              <a:rPr kumimoji="0" lang="en-US" altLang="en-US" sz="1800" b="0" i="0" u="none" strike="noStrike" cap="none" normalizeH="0" baseline="0" dirty="0" err="1">
                <a:ln>
                  <a:noFill/>
                </a:ln>
                <a:solidFill>
                  <a:srgbClr val="000000"/>
                </a:solidFill>
                <a:effectLst/>
                <a:latin typeface="Söhne"/>
              </a:rPr>
              <a:t>sinc</a:t>
            </a:r>
            <a:r>
              <a:rPr kumimoji="0" lang="en-US" altLang="en-US" sz="1800" b="0" i="0" u="none" strike="noStrike" cap="none" normalizeH="0" baseline="0" dirty="0">
                <a:ln>
                  <a:noFill/>
                </a:ln>
                <a:solidFill>
                  <a:srgbClr val="000000"/>
                </a:solidFill>
                <a:effectLst/>
                <a:latin typeface="Söhne"/>
              </a:rPr>
              <a:t> interpolation.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reconstructed signal obtained using the ZOH filter is an approximation of the original continuous-time signal, and the quality of the reconstruction depends on the sampling rate, the quality of the low-pass filter used, and the interpolation technique employed. The ZOH filter is simple to implement and can provide good results for signals that are not too complex or rapidly changing.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0987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702B42F-011A-4DBD-992B-27AD5A6507EC}"/>
              </a:ext>
            </a:extLst>
          </p:cNvPr>
          <p:cNvSpPr>
            <a:spLocks noChangeArrowheads="1"/>
          </p:cNvSpPr>
          <p:nvPr/>
        </p:nvSpPr>
        <p:spPr bwMode="auto">
          <a:xfrm>
            <a:off x="655093" y="2549941"/>
            <a:ext cx="1001290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Söhne"/>
              </a:rPr>
              <a:t>Upsampling</a:t>
            </a:r>
            <a:r>
              <a:rPr kumimoji="0" lang="en-US" altLang="en-US" sz="1800" b="0" i="0" u="none" strike="noStrike" cap="none" normalizeH="0" baseline="0" dirty="0">
                <a:ln>
                  <a:noFill/>
                </a:ln>
                <a:solidFill>
                  <a:srgbClr val="000000"/>
                </a:solidFill>
                <a:effectLst/>
                <a:latin typeface="Söhne"/>
              </a:rPr>
              <a:t> is the process of increasing the sampling rate of a discrete-time signal by inserting additional samples between existing samples. For example, if a signal is sampled at a rate of 100 Hz and we want to increase the sampling rate to 200 Hz, we can insert one additional sample between every two consecutive samples of the original signal. This effectively doubles the sampling rate.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Söhne"/>
              </a:rPr>
              <a:t>Upsampling</a:t>
            </a:r>
            <a:r>
              <a:rPr kumimoji="0" lang="en-US" altLang="en-US" sz="1800" b="0" i="0" u="none" strike="noStrike" cap="none" normalizeH="0" baseline="0" dirty="0">
                <a:ln>
                  <a:noFill/>
                </a:ln>
                <a:solidFill>
                  <a:srgbClr val="000000"/>
                </a:solidFill>
                <a:effectLst/>
                <a:latin typeface="Söhne"/>
              </a:rPr>
              <a:t> is typically followed by interpolation, which is the process of estimating the values of the inserted samples based on the values of the original samples. There are several interpolation techniques such as linear interpolation, cubic interpolation, or </a:t>
            </a:r>
            <a:r>
              <a:rPr kumimoji="0" lang="en-US" altLang="en-US" sz="1800" b="0" i="0" u="none" strike="noStrike" cap="none" normalizeH="0" baseline="0" dirty="0" err="1">
                <a:ln>
                  <a:noFill/>
                </a:ln>
                <a:solidFill>
                  <a:srgbClr val="000000"/>
                </a:solidFill>
                <a:effectLst/>
                <a:latin typeface="Söhne"/>
              </a:rPr>
              <a:t>sinc</a:t>
            </a:r>
            <a:r>
              <a:rPr kumimoji="0" lang="en-US" altLang="en-US" sz="1800" b="0" i="0" u="none" strike="noStrike" cap="none" normalizeH="0" baseline="0" dirty="0">
                <a:ln>
                  <a:noFill/>
                </a:ln>
                <a:solidFill>
                  <a:srgbClr val="000000"/>
                </a:solidFill>
                <a:effectLst/>
                <a:latin typeface="Söhne"/>
              </a:rPr>
              <a:t> interpolation that can be used for this 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Söhne"/>
              </a:rPr>
              <a:t>Upsampling</a:t>
            </a:r>
            <a:r>
              <a:rPr kumimoji="0" lang="en-US" altLang="en-US" sz="1800" b="0" i="0" u="none" strike="noStrike" cap="none" normalizeH="0" baseline="0" dirty="0">
                <a:ln>
                  <a:noFill/>
                </a:ln>
                <a:solidFill>
                  <a:srgbClr val="000000"/>
                </a:solidFill>
                <a:effectLst/>
                <a:latin typeface="Söhne"/>
              </a:rPr>
              <a:t> can be useful in various signal processing applications such as digital audio, image processing, or video processing, where a higher sampling rate can improve the quality of the signal. However, it should be noted that </a:t>
            </a:r>
            <a:r>
              <a:rPr kumimoji="0" lang="en-US" altLang="en-US" sz="1800" b="0" i="0" u="none" strike="noStrike" cap="none" normalizeH="0" baseline="0" dirty="0" err="1">
                <a:ln>
                  <a:noFill/>
                </a:ln>
                <a:solidFill>
                  <a:srgbClr val="000000"/>
                </a:solidFill>
                <a:effectLst/>
                <a:latin typeface="Söhne"/>
              </a:rPr>
              <a:t>upsampling</a:t>
            </a:r>
            <a:r>
              <a:rPr kumimoji="0" lang="en-US" altLang="en-US" sz="1800" b="0" i="0" u="none" strike="noStrike" cap="none" normalizeH="0" baseline="0" dirty="0">
                <a:ln>
                  <a:noFill/>
                </a:ln>
                <a:solidFill>
                  <a:srgbClr val="000000"/>
                </a:solidFill>
                <a:effectLst/>
                <a:latin typeface="Söhne"/>
              </a:rPr>
              <a:t> alone does not add any new information to the signal, and the quality of the reconstructed signal depends on the interpolation technique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7456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DC59B80-A141-4594-8086-C56B9C25642D}"/>
              </a:ext>
            </a:extLst>
          </p:cNvPr>
          <p:cNvSpPr>
            <a:spLocks noChangeArrowheads="1"/>
          </p:cNvSpPr>
          <p:nvPr/>
        </p:nvSpPr>
        <p:spPr bwMode="auto">
          <a:xfrm>
            <a:off x="1567317" y="393693"/>
            <a:ext cx="8011236" cy="566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Söhne"/>
              </a:rPr>
              <a:t>Upsampling</a:t>
            </a:r>
            <a:r>
              <a:rPr kumimoji="0" lang="en-US" altLang="en-US" sz="1800" b="0" i="0" u="none" strike="noStrike" cap="none" normalizeH="0" baseline="0" dirty="0">
                <a:ln>
                  <a:noFill/>
                </a:ln>
                <a:solidFill>
                  <a:srgbClr val="000000"/>
                </a:solidFill>
                <a:effectLst/>
                <a:latin typeface="Söhne"/>
              </a:rPr>
              <a:t> is the process of increasing the sampling rate of a discrete-time signal by inserting additional samples between existing samples. There are several methods for </a:t>
            </a:r>
            <a:r>
              <a:rPr kumimoji="0" lang="en-US" altLang="en-US" sz="1800" b="0" i="0" u="none" strike="noStrike" cap="none" normalizeH="0" baseline="0" dirty="0" err="1">
                <a:ln>
                  <a:noFill/>
                </a:ln>
                <a:solidFill>
                  <a:srgbClr val="000000"/>
                </a:solidFill>
                <a:effectLst/>
                <a:latin typeface="Söhne"/>
              </a:rPr>
              <a:t>upsampling</a:t>
            </a:r>
            <a:r>
              <a:rPr kumimoji="0" lang="en-US" altLang="en-US" sz="1800" b="0" i="0" u="none" strike="noStrike" cap="none" normalizeH="0" baseline="0" dirty="0">
                <a:ln>
                  <a:noFill/>
                </a:ln>
                <a:solidFill>
                  <a:srgbClr val="000000"/>
                </a:solidFill>
                <a:effectLst/>
                <a:latin typeface="Söhne"/>
              </a:rPr>
              <a:t> a signal, including:</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Söhne"/>
              </a:rPr>
              <a:t>Zero-padding: This method involves inserting zeros between the original samples to increase the sampling rate. The zeros are then interpolated to estimate the values of the inserted samples.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000000"/>
                </a:solidFill>
                <a:effectLst/>
                <a:latin typeface="Söhne"/>
              </a:rPr>
              <a:t>Interpolation: This method involves using an interpolation filter to estimate the values of the inserted samples based on the values of the original samples. There are various interpolation filters such as linear interpolation, cubic interpolation, or </a:t>
            </a:r>
            <a:r>
              <a:rPr kumimoji="0" lang="en-US" altLang="en-US" sz="1800" b="0" i="0" u="none" strike="noStrike" cap="none" normalizeH="0" baseline="0" dirty="0" err="1">
                <a:ln>
                  <a:noFill/>
                </a:ln>
                <a:solidFill>
                  <a:srgbClr val="000000"/>
                </a:solidFill>
                <a:effectLst/>
                <a:latin typeface="Söhne"/>
              </a:rPr>
              <a:t>sinc</a:t>
            </a:r>
            <a:r>
              <a:rPr kumimoji="0" lang="en-US" altLang="en-US" sz="1800" b="0" i="0" u="none" strike="noStrike" cap="none" normalizeH="0" baseline="0" dirty="0">
                <a:ln>
                  <a:noFill/>
                </a:ln>
                <a:solidFill>
                  <a:srgbClr val="000000"/>
                </a:solidFill>
                <a:effectLst/>
                <a:latin typeface="Söhne"/>
              </a:rPr>
              <a:t> interpolation that can be used for this purpose.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Söhne"/>
              </a:rPr>
              <a:t>Spline interpolation: This method involves using a piecewise polynomial function to interpolate the signal. The polynomial function is chosen to pass through the original samples and to have continuous derivatives at the sample points.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000000"/>
                </a:solidFill>
                <a:effectLst/>
                <a:latin typeface="Söhne"/>
              </a:rPr>
              <a:t>Waveform synthesis: This method involves synthesizing a new waveform from the existing samples using a waveform generator. This can be useful in applications such as digital audio synthesis or image synthesis.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choice of </a:t>
            </a:r>
            <a:r>
              <a:rPr kumimoji="0" lang="en-US" altLang="en-US" sz="1800" b="0" i="0" u="none" strike="noStrike" cap="none" normalizeH="0" baseline="0" dirty="0" err="1">
                <a:ln>
                  <a:noFill/>
                </a:ln>
                <a:solidFill>
                  <a:srgbClr val="000000"/>
                </a:solidFill>
                <a:effectLst/>
                <a:latin typeface="Söhne"/>
              </a:rPr>
              <a:t>upsampling</a:t>
            </a:r>
            <a:r>
              <a:rPr kumimoji="0" lang="en-US" altLang="en-US" sz="1800" b="0" i="0" u="none" strike="noStrike" cap="none" normalizeH="0" baseline="0" dirty="0">
                <a:ln>
                  <a:noFill/>
                </a:ln>
                <a:solidFill>
                  <a:srgbClr val="000000"/>
                </a:solidFill>
                <a:effectLst/>
                <a:latin typeface="Söhne"/>
              </a:rPr>
              <a:t> method depends on the specific application and the desired trade-offs between computational complexity, interpolation quality, and signal fidelity.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031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155EB-9FBD-4914-803E-C89EA33B8C97}"/>
              </a:ext>
            </a:extLst>
          </p:cNvPr>
          <p:cNvSpPr txBox="1"/>
          <p:nvPr/>
        </p:nvSpPr>
        <p:spPr>
          <a:xfrm>
            <a:off x="1166191" y="1582340"/>
            <a:ext cx="10363200" cy="3693319"/>
          </a:xfrm>
          <a:prstGeom prst="rect">
            <a:avLst/>
          </a:prstGeom>
          <a:noFill/>
        </p:spPr>
        <p:txBody>
          <a:bodyPr wrap="square">
            <a:spAutoFit/>
          </a:bodyPr>
          <a:lstStyle/>
          <a:p>
            <a:pPr algn="l"/>
            <a:r>
              <a:rPr lang="en-US" b="0" i="0" dirty="0">
                <a:effectLst/>
                <a:latin typeface="Söhne"/>
              </a:rPr>
              <a:t>The sampling theorem, also known as the Nyquist-Shannon sampling theorem, states that a continuous-time signal can be accurately reconstructed from its discrete-time samples if the sampling rate is greater than twice the highest frequency component of the signal.</a:t>
            </a:r>
          </a:p>
          <a:p>
            <a:pPr algn="l"/>
            <a:r>
              <a:rPr lang="en-US" b="0" i="0" dirty="0">
                <a:effectLst/>
                <a:latin typeface="Söhne"/>
              </a:rPr>
              <a:t>In mathematical terms, let x(t) be a continuous-time signal with Fourier transform X(f), and let </a:t>
            </a:r>
            <a:r>
              <a:rPr lang="en-US" b="0" i="0" dirty="0" err="1">
                <a:effectLst/>
                <a:latin typeface="Söhne"/>
              </a:rPr>
              <a:t>x_s</a:t>
            </a:r>
            <a:r>
              <a:rPr lang="en-US" b="0" i="0" dirty="0">
                <a:effectLst/>
                <a:latin typeface="Söhne"/>
              </a:rPr>
              <a:t>(t) be the sampled version of x(t) obtained by multiplying x(t) with a Dirac comb:</a:t>
            </a:r>
          </a:p>
          <a:p>
            <a:pPr algn="l"/>
            <a:r>
              <a:rPr lang="en-US" b="0" i="0" dirty="0" err="1">
                <a:effectLst/>
                <a:latin typeface="Söhne"/>
              </a:rPr>
              <a:t>x_s</a:t>
            </a:r>
            <a:r>
              <a:rPr lang="en-US" b="0" i="0" dirty="0">
                <a:effectLst/>
                <a:latin typeface="Söhne"/>
              </a:rPr>
              <a:t>(t) = x(t) * comb(t/T)</a:t>
            </a:r>
          </a:p>
          <a:p>
            <a:pPr algn="l"/>
            <a:r>
              <a:rPr lang="en-US" b="0" i="0" dirty="0">
                <a:effectLst/>
                <a:latin typeface="Söhne"/>
              </a:rPr>
              <a:t>where T is the sampling interval, and comb(t/T) is the Dirac comb function with period T. The Fourier transform of </a:t>
            </a:r>
            <a:r>
              <a:rPr lang="en-US" b="0" i="0" dirty="0" err="1">
                <a:effectLst/>
                <a:latin typeface="Söhne"/>
              </a:rPr>
              <a:t>x_s</a:t>
            </a:r>
            <a:r>
              <a:rPr lang="en-US" b="0" i="0" dirty="0">
                <a:effectLst/>
                <a:latin typeface="Söhne"/>
              </a:rPr>
              <a:t>(t) is given by:</a:t>
            </a:r>
          </a:p>
          <a:p>
            <a:pPr algn="l"/>
            <a:r>
              <a:rPr lang="en-US" b="0" i="0" dirty="0">
                <a:effectLst/>
                <a:latin typeface="Söhne"/>
              </a:rPr>
              <a:t>X_s(f) = X(f) * comb(f/T)</a:t>
            </a:r>
          </a:p>
          <a:p>
            <a:pPr algn="l"/>
            <a:r>
              <a:rPr lang="en-US" b="0" i="0" dirty="0">
                <a:effectLst/>
                <a:latin typeface="Söhne"/>
              </a:rPr>
              <a:t>where comb(f/T) is the Fourier transform of the Dirac comb function.</a:t>
            </a:r>
          </a:p>
          <a:p>
            <a:pPr algn="l"/>
            <a:r>
              <a:rPr lang="en-US" b="0" i="0" dirty="0">
                <a:effectLst/>
                <a:latin typeface="Söhne"/>
              </a:rPr>
              <a:t>According to the sampling theorem, if the sampling rate is greater than or equal to 2B, where B is the highest frequency component of x(t), then X_s(f) contains no overlap or aliasing between the frequency bands, and the original signal x(t) can be reconstructed perfectly from its samples using an interpolation formula.</a:t>
            </a:r>
          </a:p>
        </p:txBody>
      </p:sp>
    </p:spTree>
    <p:extLst>
      <p:ext uri="{BB962C8B-B14F-4D97-AF65-F5344CB8AC3E}">
        <p14:creationId xmlns:p14="http://schemas.microsoft.com/office/powerpoint/2010/main" val="1060150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1D261D-D5B2-4445-97BE-E6EBE1A9485C}"/>
              </a:ext>
            </a:extLst>
          </p:cNvPr>
          <p:cNvSpPr txBox="1"/>
          <p:nvPr/>
        </p:nvSpPr>
        <p:spPr>
          <a:xfrm>
            <a:off x="543339" y="246678"/>
            <a:ext cx="11396870" cy="36933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Given a continuous-time signal x(t) with Nyquist rate </a:t>
            </a:r>
            <a:r>
              <a:rPr lang="en-US" sz="1800" b="0" i="0" u="none" strike="noStrike" dirty="0">
                <a:solidFill>
                  <a:srgbClr val="000000"/>
                </a:solidFill>
                <a:effectLst/>
                <a:latin typeface="Calibri" panose="020F0502020204030204" pitchFamily="34" charset="0"/>
              </a:rPr>
              <a:t>ω</a:t>
            </a:r>
            <a:r>
              <a:rPr lang="en-US" sz="1800" b="0" i="0" u="none" strike="noStrike" baseline="-25000" dirty="0">
                <a:solidFill>
                  <a:srgbClr val="000000"/>
                </a:solidFill>
                <a:effectLst/>
                <a:latin typeface="Times New Roman" panose="02020603050405020304" pitchFamily="18" charset="0"/>
              </a:rPr>
              <a:t>0</a:t>
            </a:r>
            <a:r>
              <a:rPr lang="en-US" sz="1800" b="0" i="0" u="none" strike="noStrike" dirty="0">
                <a:solidFill>
                  <a:srgbClr val="000000"/>
                </a:solidFill>
                <a:effectLst/>
                <a:latin typeface="Times New Roman" panose="02020603050405020304" pitchFamily="18" charset="0"/>
              </a:rPr>
              <a:t> . Determine the Nyquist </a:t>
            </a:r>
            <a:r>
              <a:rPr lang="en-US" sz="1800" b="0" i="0" u="none" strike="noStrike" dirty="0" err="1">
                <a:solidFill>
                  <a:srgbClr val="000000"/>
                </a:solidFill>
                <a:effectLst/>
                <a:latin typeface="Times New Roman" panose="02020603050405020304" pitchFamily="18" charset="0"/>
              </a:rPr>
              <a:t>ratefor</a:t>
            </a:r>
            <a:r>
              <a:rPr lang="en-US" sz="1800" b="0" i="0" u="none" strike="noStrike" dirty="0">
                <a:solidFill>
                  <a:srgbClr val="000000"/>
                </a:solidFill>
                <a:effectLst/>
                <a:latin typeface="Times New Roman" panose="02020603050405020304" pitchFamily="18" charset="0"/>
              </a:rPr>
              <a:t> the continuous time signal x</a:t>
            </a:r>
            <a:r>
              <a:rPr lang="en-US" sz="1800" b="0" i="0" u="none" strike="noStrike" baseline="30000" dirty="0">
                <a:solidFill>
                  <a:srgbClr val="000000"/>
                </a:solidFill>
                <a:effectLst/>
                <a:latin typeface="Times New Roman" panose="02020603050405020304" pitchFamily="18" charset="0"/>
              </a:rPr>
              <a:t>2</a:t>
            </a:r>
            <a:r>
              <a:rPr lang="en-US" sz="1800" b="0" i="0" u="none" strike="noStrike" dirty="0">
                <a:solidFill>
                  <a:srgbClr val="000000"/>
                </a:solidFill>
                <a:effectLst/>
                <a:latin typeface="Times New Roman" panose="02020603050405020304" pitchFamily="18" charset="0"/>
              </a:rPr>
              <a:t>(t)</a:t>
            </a:r>
            <a:r>
              <a:rPr lang="en-US" dirty="0"/>
              <a:t> </a:t>
            </a:r>
            <a:endParaRPr lang="en-IN" dirty="0"/>
          </a:p>
        </p:txBody>
      </p:sp>
      <p:sp>
        <p:nvSpPr>
          <p:cNvPr id="6" name="Rectangle 1">
            <a:extLst>
              <a:ext uri="{FF2B5EF4-FFF2-40B4-BE49-F238E27FC236}">
                <a16:creationId xmlns:a16="http://schemas.microsoft.com/office/drawing/2014/main" id="{5AA51DB1-FA1F-4A59-B32B-14BDABA0D19D}"/>
              </a:ext>
            </a:extLst>
          </p:cNvPr>
          <p:cNvSpPr>
            <a:spLocks noChangeArrowheads="1"/>
          </p:cNvSpPr>
          <p:nvPr/>
        </p:nvSpPr>
        <p:spPr bwMode="auto">
          <a:xfrm>
            <a:off x="718861" y="1824518"/>
            <a:ext cx="984312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According to the Nyquist-Shannon sampling theorem, the Nyquist rate for a continuous-time signal is given by the highest frequency component present in the signal.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Assuming that the continuous-time signal x(t) is band-limited with a maximum frequency component of ω0, i.e., x(t) has a spectrum that is zero above ω0, the Nyquist rate for x(t) is 2ω0.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If we obtain a new signal x2(t) by multiplying x(t) with a continuous-time function g(t), then the spectrum of x2(t) will be the convolution of the spectrum of x(t) with the spectrum of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Let G(f) be the Fourier transform of g(t). Then, the spectrum of x2(t) will be zero above ω0 if G(f) is zero above ω0. If G(f) has a non-zero component above ω0, then x2(t) will have frequency components above ω0.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Therefore, the Nyquist rate for x2(t) will be 2ω1, where ω1 is the highest frequency component of G(f) that is non-zero. In other words, the Nyquist rate for x2(t) will be determined by the maximum frequency component of the function g(t) that is used to modulate 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582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1EBD65-5DF3-49E1-91AB-400FB2A41896}"/>
              </a:ext>
            </a:extLst>
          </p:cNvPr>
          <p:cNvSpPr txBox="1"/>
          <p:nvPr/>
        </p:nvSpPr>
        <p:spPr>
          <a:xfrm>
            <a:off x="331304" y="228176"/>
            <a:ext cx="11728174" cy="6647974"/>
          </a:xfrm>
          <a:prstGeom prst="rect">
            <a:avLst/>
          </a:prstGeom>
          <a:noFill/>
        </p:spPr>
        <p:txBody>
          <a:bodyPr wrap="square">
            <a:spAutoFit/>
          </a:bodyPr>
          <a:lstStyle/>
          <a:p>
            <a:pPr algn="l"/>
            <a:r>
              <a:rPr lang="en-US" sz="1600" b="0" i="0" dirty="0">
                <a:solidFill>
                  <a:srgbClr val="374151"/>
                </a:solidFill>
                <a:effectLst/>
                <a:latin typeface="Söhne"/>
              </a:rPr>
              <a:t>The sampling theorem, also known as the Nyquist-Shannon sampling theorem, states that in order to perfectly reconstruct a continuous signal from its samples, the sampling rate must be at least twice the maximum frequency present in the signal. This theorem is widely used in signal processing, digital communications, and other related fields.</a:t>
            </a:r>
          </a:p>
          <a:p>
            <a:pPr algn="l"/>
            <a:r>
              <a:rPr lang="en-US" sz="1600" b="0" i="0" dirty="0">
                <a:solidFill>
                  <a:srgbClr val="374151"/>
                </a:solidFill>
                <a:effectLst/>
                <a:latin typeface="Söhne"/>
              </a:rPr>
              <a:t>Mathematically, the sampling theorem can be expressed as follows:</a:t>
            </a:r>
          </a:p>
          <a:p>
            <a:pPr algn="l"/>
            <a:r>
              <a:rPr lang="en-US" sz="1600" b="0" i="0" dirty="0">
                <a:solidFill>
                  <a:srgbClr val="374151"/>
                </a:solidFill>
                <a:effectLst/>
                <a:latin typeface="Söhne"/>
              </a:rPr>
              <a:t>Let x(t) be a bandlimited continuous-time signal with a maximum frequency fmax, then x(t) can be perfectly reconstructed from its uniformly spaced samples x(</a:t>
            </a:r>
            <a:r>
              <a:rPr lang="en-US" sz="1600" b="0" i="0" dirty="0" err="1">
                <a:solidFill>
                  <a:srgbClr val="374151"/>
                </a:solidFill>
                <a:effectLst/>
                <a:latin typeface="Söhne"/>
              </a:rPr>
              <a:t>nT</a:t>
            </a:r>
            <a:r>
              <a:rPr lang="en-US" sz="1600" b="0" i="0" dirty="0">
                <a:solidFill>
                  <a:srgbClr val="374151"/>
                </a:solidFill>
                <a:effectLst/>
                <a:latin typeface="Söhne"/>
              </a:rPr>
              <a:t>), where T is the sampling interval, if the sampling rate fs = 1/T is greater than or equal to 2fmax, i.e.,</a:t>
            </a:r>
          </a:p>
          <a:p>
            <a:pPr algn="l"/>
            <a:r>
              <a:rPr lang="en-US" sz="1600" b="0" i="0" dirty="0">
                <a:solidFill>
                  <a:srgbClr val="374151"/>
                </a:solidFill>
                <a:effectLst/>
                <a:latin typeface="Söhne"/>
              </a:rPr>
              <a:t>fs ≥ 2fmax</a:t>
            </a:r>
          </a:p>
          <a:p>
            <a:pPr algn="l"/>
            <a:r>
              <a:rPr lang="en-US" sz="1600" b="0" i="0" dirty="0">
                <a:solidFill>
                  <a:srgbClr val="374151"/>
                </a:solidFill>
                <a:effectLst/>
                <a:latin typeface="Söhne"/>
              </a:rPr>
              <a:t>This can be proven using Fourier transform and </a:t>
            </a:r>
            <a:r>
              <a:rPr lang="en-US" sz="1600" b="0" i="0" dirty="0" err="1">
                <a:solidFill>
                  <a:srgbClr val="374151"/>
                </a:solidFill>
                <a:effectLst/>
                <a:latin typeface="Söhne"/>
              </a:rPr>
              <a:t>sinc</a:t>
            </a:r>
            <a:r>
              <a:rPr lang="en-US" sz="1600" b="0" i="0" dirty="0">
                <a:solidFill>
                  <a:srgbClr val="374151"/>
                </a:solidFill>
                <a:effectLst/>
                <a:latin typeface="Söhne"/>
              </a:rPr>
              <a:t> functions.</a:t>
            </a:r>
          </a:p>
          <a:p>
            <a:pPr algn="l"/>
            <a:r>
              <a:rPr lang="en-US" sz="1600" b="0" i="0" dirty="0">
                <a:solidFill>
                  <a:srgbClr val="374151"/>
                </a:solidFill>
                <a:effectLst/>
                <a:latin typeface="Söhne"/>
              </a:rPr>
              <a:t>Let X(f) be the Fourier transform of x(t), and let </a:t>
            </a:r>
            <a:r>
              <a:rPr lang="en-US" sz="1600" b="0" i="0" dirty="0" err="1">
                <a:solidFill>
                  <a:srgbClr val="374151"/>
                </a:solidFill>
                <a:effectLst/>
                <a:latin typeface="Söhne"/>
              </a:rPr>
              <a:t>Xs</a:t>
            </a:r>
            <a:r>
              <a:rPr lang="en-US" sz="1600" b="0" i="0" dirty="0">
                <a:solidFill>
                  <a:srgbClr val="374151"/>
                </a:solidFill>
                <a:effectLst/>
                <a:latin typeface="Söhne"/>
              </a:rPr>
              <a:t>(f) be the Fourier transform of x(</a:t>
            </a:r>
            <a:r>
              <a:rPr lang="en-US" sz="1600" b="0" i="0" dirty="0" err="1">
                <a:solidFill>
                  <a:srgbClr val="374151"/>
                </a:solidFill>
                <a:effectLst/>
                <a:latin typeface="Söhne"/>
              </a:rPr>
              <a:t>nT</a:t>
            </a:r>
            <a:r>
              <a:rPr lang="en-US" sz="1600" b="0" i="0" dirty="0">
                <a:solidFill>
                  <a:srgbClr val="374151"/>
                </a:solidFill>
                <a:effectLst/>
                <a:latin typeface="Söhne"/>
              </a:rPr>
              <a:t>), which is given by the following equation:</a:t>
            </a:r>
          </a:p>
          <a:p>
            <a:pPr algn="l"/>
            <a:r>
              <a:rPr lang="en-US" sz="1600" b="0" i="0" dirty="0" err="1">
                <a:solidFill>
                  <a:srgbClr val="374151"/>
                </a:solidFill>
                <a:effectLst/>
                <a:latin typeface="Söhne"/>
              </a:rPr>
              <a:t>Xs</a:t>
            </a:r>
            <a:r>
              <a:rPr lang="en-US" sz="1600" b="0" i="0" dirty="0">
                <a:solidFill>
                  <a:srgbClr val="374151"/>
                </a:solidFill>
                <a:effectLst/>
                <a:latin typeface="Söhne"/>
              </a:rPr>
              <a:t>(f) = (1/T) * ∑[X(f-</a:t>
            </a:r>
            <a:r>
              <a:rPr lang="en-US" sz="1600" b="0" i="0" dirty="0" err="1">
                <a:solidFill>
                  <a:srgbClr val="374151"/>
                </a:solidFill>
                <a:effectLst/>
                <a:latin typeface="Söhne"/>
              </a:rPr>
              <a:t>kfs</a:t>
            </a:r>
            <a:r>
              <a:rPr lang="en-US" sz="1600" b="0" i="0" dirty="0">
                <a:solidFill>
                  <a:srgbClr val="374151"/>
                </a:solidFill>
                <a:effectLst/>
                <a:latin typeface="Söhne"/>
              </a:rPr>
              <a:t>)]</a:t>
            </a:r>
          </a:p>
          <a:p>
            <a:pPr algn="l"/>
            <a:r>
              <a:rPr lang="en-US" sz="1600" b="0" i="0" dirty="0">
                <a:solidFill>
                  <a:srgbClr val="374151"/>
                </a:solidFill>
                <a:effectLst/>
                <a:latin typeface="Söhne"/>
              </a:rPr>
              <a:t>where k is an integer.</a:t>
            </a:r>
          </a:p>
          <a:p>
            <a:pPr algn="l"/>
            <a:r>
              <a:rPr lang="en-US" sz="1600" b="0" i="0" dirty="0">
                <a:solidFill>
                  <a:srgbClr val="374151"/>
                </a:solidFill>
                <a:effectLst/>
                <a:latin typeface="Söhne"/>
              </a:rPr>
              <a:t>The reconstructed signal </a:t>
            </a:r>
            <a:r>
              <a:rPr lang="en-US" sz="1600" b="0" i="0" dirty="0" err="1">
                <a:solidFill>
                  <a:srgbClr val="374151"/>
                </a:solidFill>
                <a:effectLst/>
                <a:latin typeface="Söhne"/>
              </a:rPr>
              <a:t>x_r</a:t>
            </a:r>
            <a:r>
              <a:rPr lang="en-US" sz="1600" b="0" i="0" dirty="0">
                <a:solidFill>
                  <a:srgbClr val="374151"/>
                </a:solidFill>
                <a:effectLst/>
                <a:latin typeface="Söhne"/>
              </a:rPr>
              <a:t>(t) can be expressed as the sum of the shifted and scaled </a:t>
            </a:r>
            <a:r>
              <a:rPr lang="en-US" sz="1600" b="0" i="0" dirty="0" err="1">
                <a:solidFill>
                  <a:srgbClr val="374151"/>
                </a:solidFill>
                <a:effectLst/>
                <a:latin typeface="Söhne"/>
              </a:rPr>
              <a:t>sinc</a:t>
            </a:r>
            <a:r>
              <a:rPr lang="en-US" sz="1600" b="0" i="0" dirty="0">
                <a:solidFill>
                  <a:srgbClr val="374151"/>
                </a:solidFill>
                <a:effectLst/>
                <a:latin typeface="Söhne"/>
              </a:rPr>
              <a:t> functions as follows:</a:t>
            </a:r>
          </a:p>
          <a:p>
            <a:pPr algn="l"/>
            <a:r>
              <a:rPr lang="en-US" sz="1600" b="0" i="0" dirty="0" err="1">
                <a:solidFill>
                  <a:srgbClr val="374151"/>
                </a:solidFill>
                <a:effectLst/>
                <a:latin typeface="Söhne"/>
              </a:rPr>
              <a:t>x_r</a:t>
            </a:r>
            <a:r>
              <a:rPr lang="en-US" sz="1600" b="0" i="0" dirty="0">
                <a:solidFill>
                  <a:srgbClr val="374151"/>
                </a:solidFill>
                <a:effectLst/>
                <a:latin typeface="Söhne"/>
              </a:rPr>
              <a:t>(t) = ∑[x(</a:t>
            </a:r>
            <a:r>
              <a:rPr lang="en-US" sz="1600" b="0" i="0" dirty="0" err="1">
                <a:solidFill>
                  <a:srgbClr val="374151"/>
                </a:solidFill>
                <a:effectLst/>
                <a:latin typeface="Söhne"/>
              </a:rPr>
              <a:t>nT</a:t>
            </a:r>
            <a:r>
              <a:rPr lang="en-US" sz="1600" b="0" i="0" dirty="0">
                <a:solidFill>
                  <a:srgbClr val="374151"/>
                </a:solidFill>
                <a:effectLst/>
                <a:latin typeface="Söhne"/>
              </a:rPr>
              <a:t>) * </a:t>
            </a:r>
            <a:r>
              <a:rPr lang="en-US" sz="1600" b="0" i="0" dirty="0" err="1">
                <a:solidFill>
                  <a:srgbClr val="374151"/>
                </a:solidFill>
                <a:effectLst/>
                <a:latin typeface="Söhne"/>
              </a:rPr>
              <a:t>sinc</a:t>
            </a:r>
            <a:r>
              <a:rPr lang="en-US" sz="1600" b="0" i="0" dirty="0">
                <a:solidFill>
                  <a:srgbClr val="374151"/>
                </a:solidFill>
                <a:effectLst/>
                <a:latin typeface="Söhne"/>
              </a:rPr>
              <a:t>((t-</a:t>
            </a:r>
            <a:r>
              <a:rPr lang="en-US" sz="1600" b="0" i="0" dirty="0" err="1">
                <a:solidFill>
                  <a:srgbClr val="374151"/>
                </a:solidFill>
                <a:effectLst/>
                <a:latin typeface="Söhne"/>
              </a:rPr>
              <a:t>nT</a:t>
            </a:r>
            <a:r>
              <a:rPr lang="en-US" sz="1600" b="0" i="0" dirty="0">
                <a:solidFill>
                  <a:srgbClr val="374151"/>
                </a:solidFill>
                <a:effectLst/>
                <a:latin typeface="Söhne"/>
              </a:rPr>
              <a:t>)/T)]</a:t>
            </a:r>
          </a:p>
          <a:p>
            <a:pPr algn="l"/>
            <a:r>
              <a:rPr lang="en-US" sz="1600" b="0" i="0" dirty="0">
                <a:solidFill>
                  <a:srgbClr val="374151"/>
                </a:solidFill>
                <a:effectLst/>
                <a:latin typeface="Söhne"/>
              </a:rPr>
              <a:t>where </a:t>
            </a:r>
            <a:r>
              <a:rPr lang="en-US" sz="1600" b="0" i="0" dirty="0" err="1">
                <a:solidFill>
                  <a:srgbClr val="374151"/>
                </a:solidFill>
                <a:effectLst/>
                <a:latin typeface="Söhne"/>
              </a:rPr>
              <a:t>sinc</a:t>
            </a:r>
            <a:r>
              <a:rPr lang="en-US" sz="1600" b="0" i="0" dirty="0">
                <a:solidFill>
                  <a:srgbClr val="374151"/>
                </a:solidFill>
                <a:effectLst/>
                <a:latin typeface="Söhne"/>
              </a:rPr>
              <a:t>(x) = sin(πx)/(πx).</a:t>
            </a:r>
          </a:p>
          <a:p>
            <a:pPr algn="l"/>
            <a:r>
              <a:rPr lang="en-US" sz="1600" b="0" i="0" dirty="0">
                <a:solidFill>
                  <a:srgbClr val="374151"/>
                </a:solidFill>
                <a:effectLst/>
                <a:latin typeface="Söhne"/>
              </a:rPr>
              <a:t>By substituting the expression of x(</a:t>
            </a:r>
            <a:r>
              <a:rPr lang="en-US" sz="1600" b="0" i="0" dirty="0" err="1">
                <a:solidFill>
                  <a:srgbClr val="374151"/>
                </a:solidFill>
                <a:effectLst/>
                <a:latin typeface="Söhne"/>
              </a:rPr>
              <a:t>nT</a:t>
            </a:r>
            <a:r>
              <a:rPr lang="en-US" sz="1600" b="0" i="0" dirty="0">
                <a:solidFill>
                  <a:srgbClr val="374151"/>
                </a:solidFill>
                <a:effectLst/>
                <a:latin typeface="Söhne"/>
              </a:rPr>
              <a:t>) from the equation above, we get:</a:t>
            </a:r>
          </a:p>
          <a:p>
            <a:pPr algn="l"/>
            <a:r>
              <a:rPr lang="en-US" sz="1600" b="0" i="0" dirty="0" err="1">
                <a:solidFill>
                  <a:srgbClr val="374151"/>
                </a:solidFill>
                <a:effectLst/>
                <a:latin typeface="Söhne"/>
              </a:rPr>
              <a:t>x_r</a:t>
            </a:r>
            <a:r>
              <a:rPr lang="en-US" sz="1600" b="0" i="0" dirty="0">
                <a:solidFill>
                  <a:srgbClr val="374151"/>
                </a:solidFill>
                <a:effectLst/>
                <a:latin typeface="Söhne"/>
              </a:rPr>
              <a:t>(t) = (1/T) * ∑[X(f-</a:t>
            </a:r>
            <a:r>
              <a:rPr lang="en-US" sz="1600" b="0" i="0" dirty="0" err="1">
                <a:solidFill>
                  <a:srgbClr val="374151"/>
                </a:solidFill>
                <a:effectLst/>
                <a:latin typeface="Söhne"/>
              </a:rPr>
              <a:t>kfs</a:t>
            </a:r>
            <a:r>
              <a:rPr lang="en-US" sz="1600" b="0" i="0" dirty="0">
                <a:solidFill>
                  <a:srgbClr val="374151"/>
                </a:solidFill>
                <a:effectLst/>
                <a:latin typeface="Söhne"/>
              </a:rPr>
              <a:t>) * </a:t>
            </a:r>
            <a:r>
              <a:rPr lang="en-US" sz="1600" b="0" i="0" dirty="0" err="1">
                <a:solidFill>
                  <a:srgbClr val="374151"/>
                </a:solidFill>
                <a:effectLst/>
                <a:latin typeface="Söhne"/>
              </a:rPr>
              <a:t>sinc</a:t>
            </a:r>
            <a:r>
              <a:rPr lang="en-US" sz="1600" b="0" i="0" dirty="0">
                <a:solidFill>
                  <a:srgbClr val="374151"/>
                </a:solidFill>
                <a:effectLst/>
                <a:latin typeface="Söhne"/>
              </a:rPr>
              <a:t>((t-</a:t>
            </a:r>
            <a:r>
              <a:rPr lang="en-US" sz="1600" b="0" i="0" dirty="0" err="1">
                <a:solidFill>
                  <a:srgbClr val="374151"/>
                </a:solidFill>
                <a:effectLst/>
                <a:latin typeface="Söhne"/>
              </a:rPr>
              <a:t>nT</a:t>
            </a:r>
            <a:r>
              <a:rPr lang="en-US" sz="1600" b="0" i="0" dirty="0">
                <a:solidFill>
                  <a:srgbClr val="374151"/>
                </a:solidFill>
                <a:effectLst/>
                <a:latin typeface="Söhne"/>
              </a:rPr>
              <a:t>)/T)]</a:t>
            </a:r>
          </a:p>
          <a:p>
            <a:pPr algn="l"/>
            <a:r>
              <a:rPr lang="en-US" sz="1600" b="0" i="0" dirty="0">
                <a:solidFill>
                  <a:srgbClr val="374151"/>
                </a:solidFill>
                <a:effectLst/>
                <a:latin typeface="Söhne"/>
              </a:rPr>
              <a:t>Now, by applying the Fourier transform to both sides of the equation, we get:</a:t>
            </a:r>
          </a:p>
          <a:p>
            <a:pPr algn="l"/>
            <a:r>
              <a:rPr lang="en-US" sz="1600" b="0" i="0" dirty="0" err="1">
                <a:solidFill>
                  <a:srgbClr val="374151"/>
                </a:solidFill>
                <a:effectLst/>
                <a:latin typeface="Söhne"/>
              </a:rPr>
              <a:t>X_r</a:t>
            </a:r>
            <a:r>
              <a:rPr lang="en-US" sz="1600" b="0" i="0" dirty="0">
                <a:solidFill>
                  <a:srgbClr val="374151"/>
                </a:solidFill>
                <a:effectLst/>
                <a:latin typeface="Söhne"/>
              </a:rPr>
              <a:t>(f) = (1/T) * ∑[X(f-</a:t>
            </a:r>
            <a:r>
              <a:rPr lang="en-US" sz="1600" b="0" i="0" dirty="0" err="1">
                <a:solidFill>
                  <a:srgbClr val="374151"/>
                </a:solidFill>
                <a:effectLst/>
                <a:latin typeface="Söhne"/>
              </a:rPr>
              <a:t>kfs</a:t>
            </a:r>
            <a:r>
              <a:rPr lang="en-US" sz="1600" b="0" i="0" dirty="0">
                <a:solidFill>
                  <a:srgbClr val="374151"/>
                </a:solidFill>
                <a:effectLst/>
                <a:latin typeface="Söhne"/>
              </a:rPr>
              <a:t>) * </a:t>
            </a:r>
            <a:r>
              <a:rPr lang="en-US" sz="1600" b="0" i="0" dirty="0" err="1">
                <a:solidFill>
                  <a:srgbClr val="374151"/>
                </a:solidFill>
                <a:effectLst/>
                <a:latin typeface="Söhne"/>
              </a:rPr>
              <a:t>rect</a:t>
            </a:r>
            <a:r>
              <a:rPr lang="en-US" sz="1600" b="0" i="0" dirty="0">
                <a:solidFill>
                  <a:srgbClr val="374151"/>
                </a:solidFill>
                <a:effectLst/>
                <a:latin typeface="Söhne"/>
              </a:rPr>
              <a:t>(f/fs)]</a:t>
            </a:r>
          </a:p>
          <a:p>
            <a:pPr algn="l"/>
            <a:r>
              <a:rPr lang="en-US" sz="1600" b="0" i="0" dirty="0">
                <a:solidFill>
                  <a:srgbClr val="374151"/>
                </a:solidFill>
                <a:effectLst/>
                <a:latin typeface="Söhne"/>
              </a:rPr>
              <a:t>where </a:t>
            </a:r>
            <a:r>
              <a:rPr lang="en-US" sz="1600" b="0" i="0" dirty="0" err="1">
                <a:solidFill>
                  <a:srgbClr val="374151"/>
                </a:solidFill>
                <a:effectLst/>
                <a:latin typeface="Söhne"/>
              </a:rPr>
              <a:t>rect</a:t>
            </a:r>
            <a:r>
              <a:rPr lang="en-US" sz="1600" b="0" i="0" dirty="0">
                <a:solidFill>
                  <a:srgbClr val="374151"/>
                </a:solidFill>
                <a:effectLst/>
                <a:latin typeface="Söhne"/>
              </a:rPr>
              <a:t>(x) = 1 for |x| &lt; 1/2 and </a:t>
            </a:r>
            <a:r>
              <a:rPr lang="en-US" sz="1600" b="0" i="0" dirty="0" err="1">
                <a:solidFill>
                  <a:srgbClr val="374151"/>
                </a:solidFill>
                <a:effectLst/>
                <a:latin typeface="Söhne"/>
              </a:rPr>
              <a:t>rect</a:t>
            </a:r>
            <a:r>
              <a:rPr lang="en-US" sz="1600" b="0" i="0" dirty="0">
                <a:solidFill>
                  <a:srgbClr val="374151"/>
                </a:solidFill>
                <a:effectLst/>
                <a:latin typeface="Söhne"/>
              </a:rPr>
              <a:t>(x) = 0 otherwise.</a:t>
            </a:r>
          </a:p>
          <a:p>
            <a:pPr algn="l"/>
            <a:r>
              <a:rPr lang="en-US" sz="1600" b="0" i="0" dirty="0">
                <a:solidFill>
                  <a:srgbClr val="374151"/>
                </a:solidFill>
                <a:effectLst/>
                <a:latin typeface="Söhne"/>
              </a:rPr>
              <a:t>Since X(f) is bandlimited with a maximum frequency fmax, X(f-</a:t>
            </a:r>
            <a:r>
              <a:rPr lang="en-US" sz="1600" b="0" i="0" dirty="0" err="1">
                <a:solidFill>
                  <a:srgbClr val="374151"/>
                </a:solidFill>
                <a:effectLst/>
                <a:latin typeface="Söhne"/>
              </a:rPr>
              <a:t>kfs</a:t>
            </a:r>
            <a:r>
              <a:rPr lang="en-US" sz="1600" b="0" i="0" dirty="0">
                <a:solidFill>
                  <a:srgbClr val="374151"/>
                </a:solidFill>
                <a:effectLst/>
                <a:latin typeface="Söhne"/>
              </a:rPr>
              <a:t>) is also bandlimited with a maximum frequency </a:t>
            </a:r>
            <a:r>
              <a:rPr lang="en-US" sz="1600" b="0" i="0" dirty="0" err="1">
                <a:solidFill>
                  <a:srgbClr val="374151"/>
                </a:solidFill>
                <a:effectLst/>
                <a:latin typeface="Söhne"/>
              </a:rPr>
              <a:t>kfs+fmax</a:t>
            </a:r>
            <a:r>
              <a:rPr lang="en-US" sz="1600" b="0" i="0" dirty="0">
                <a:solidFill>
                  <a:srgbClr val="374151"/>
                </a:solidFill>
                <a:effectLst/>
                <a:latin typeface="Söhne"/>
              </a:rPr>
              <a:t>. Thus, the summation in the equation above involves only the frequency components of X(f) that lie within the range [</a:t>
            </a:r>
            <a:r>
              <a:rPr lang="en-US" sz="1600" b="0" i="0" dirty="0" err="1">
                <a:solidFill>
                  <a:srgbClr val="374151"/>
                </a:solidFill>
                <a:effectLst/>
                <a:latin typeface="Söhne"/>
              </a:rPr>
              <a:t>kfs</a:t>
            </a:r>
            <a:r>
              <a:rPr lang="en-US" sz="1600" b="0" i="0" dirty="0">
                <a:solidFill>
                  <a:srgbClr val="374151"/>
                </a:solidFill>
                <a:effectLst/>
                <a:latin typeface="Söhne"/>
              </a:rPr>
              <a:t>-fmax, </a:t>
            </a:r>
            <a:r>
              <a:rPr lang="en-US" sz="1600" b="0" i="0" dirty="0" err="1">
                <a:solidFill>
                  <a:srgbClr val="374151"/>
                </a:solidFill>
                <a:effectLst/>
                <a:latin typeface="Söhne"/>
              </a:rPr>
              <a:t>kfs+fmax</a:t>
            </a:r>
            <a:r>
              <a:rPr lang="en-US" sz="1600" b="0" i="0" dirty="0">
                <a:solidFill>
                  <a:srgbClr val="374151"/>
                </a:solidFill>
                <a:effectLst/>
                <a:latin typeface="Söhne"/>
              </a:rPr>
              <a:t>].</a:t>
            </a:r>
          </a:p>
          <a:p>
            <a:pPr algn="l"/>
            <a:r>
              <a:rPr lang="en-US" sz="1600" b="0" i="0" dirty="0">
                <a:solidFill>
                  <a:srgbClr val="374151"/>
                </a:solidFill>
                <a:effectLst/>
                <a:latin typeface="Söhne"/>
              </a:rPr>
              <a:t>Therefore, if the sampling rate fs ≥ 2fmax, then the frequency ranges [</a:t>
            </a:r>
            <a:r>
              <a:rPr lang="en-US" sz="1600" b="0" i="0" dirty="0" err="1">
                <a:solidFill>
                  <a:srgbClr val="374151"/>
                </a:solidFill>
                <a:effectLst/>
                <a:latin typeface="Söhne"/>
              </a:rPr>
              <a:t>kfs</a:t>
            </a:r>
            <a:r>
              <a:rPr lang="en-US" sz="1600" b="0" i="0" dirty="0">
                <a:solidFill>
                  <a:srgbClr val="374151"/>
                </a:solidFill>
                <a:effectLst/>
                <a:latin typeface="Söhne"/>
              </a:rPr>
              <a:t>-fmax, </a:t>
            </a:r>
            <a:r>
              <a:rPr lang="en-US" sz="1600" b="0" i="0" dirty="0" err="1">
                <a:solidFill>
                  <a:srgbClr val="374151"/>
                </a:solidFill>
                <a:effectLst/>
                <a:latin typeface="Söhne"/>
              </a:rPr>
              <a:t>kfs+fmax</a:t>
            </a:r>
            <a:r>
              <a:rPr lang="en-US" sz="1600" b="0" i="0" dirty="0">
                <a:solidFill>
                  <a:srgbClr val="374151"/>
                </a:solidFill>
                <a:effectLst/>
                <a:latin typeface="Söhne"/>
              </a:rPr>
              <a:t>] for different values of k do not overlap, and we can reconstruct X(f) perfectly from </a:t>
            </a:r>
            <a:r>
              <a:rPr lang="en-US" sz="1600" b="0" i="0" dirty="0" err="1">
                <a:solidFill>
                  <a:srgbClr val="374151"/>
                </a:solidFill>
                <a:effectLst/>
                <a:latin typeface="Söhne"/>
              </a:rPr>
              <a:t>Xs</a:t>
            </a:r>
            <a:r>
              <a:rPr lang="en-US" sz="1600" b="0" i="0" dirty="0">
                <a:solidFill>
                  <a:srgbClr val="374151"/>
                </a:solidFill>
                <a:effectLst/>
                <a:latin typeface="Söhne"/>
              </a:rPr>
              <a:t>(f) using the </a:t>
            </a:r>
            <a:r>
              <a:rPr lang="en-US" sz="1600" b="0" i="0" dirty="0" err="1">
                <a:solidFill>
                  <a:srgbClr val="374151"/>
                </a:solidFill>
                <a:effectLst/>
                <a:latin typeface="Söhne"/>
              </a:rPr>
              <a:t>sinc</a:t>
            </a:r>
            <a:r>
              <a:rPr lang="en-US" sz="1600" b="0" i="0" dirty="0">
                <a:solidFill>
                  <a:srgbClr val="374151"/>
                </a:solidFill>
                <a:effectLst/>
                <a:latin typeface="Söhne"/>
              </a:rPr>
              <a:t> functions.</a:t>
            </a:r>
          </a:p>
          <a:p>
            <a:pPr algn="l"/>
            <a:r>
              <a:rPr lang="en-US" sz="1600" b="0" i="0" dirty="0">
                <a:solidFill>
                  <a:srgbClr val="374151"/>
                </a:solidFill>
                <a:effectLst/>
                <a:latin typeface="Söhne"/>
              </a:rPr>
              <a:t>In other words, if the sampling rate is at least twice the maximum frequency, then the samples contain all the information needed to reconstruct the original signal without any loss of information.</a:t>
            </a:r>
          </a:p>
          <a:p>
            <a:pPr algn="l"/>
            <a:r>
              <a:rPr lang="en-US" sz="1600" b="0" i="0" dirty="0">
                <a:solidFill>
                  <a:srgbClr val="374151"/>
                </a:solidFill>
                <a:effectLst/>
                <a:latin typeface="Söhne"/>
              </a:rPr>
              <a:t>This completes the proof of the sampling theorem.</a:t>
            </a:r>
          </a:p>
        </p:txBody>
      </p:sp>
    </p:spTree>
    <p:extLst>
      <p:ext uri="{BB962C8B-B14F-4D97-AF65-F5344CB8AC3E}">
        <p14:creationId xmlns:p14="http://schemas.microsoft.com/office/powerpoint/2010/main" val="394765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BB12DC-0782-42B1-AC38-2EC39AB2998C}"/>
              </a:ext>
            </a:extLst>
          </p:cNvPr>
          <p:cNvSpPr txBox="1"/>
          <p:nvPr/>
        </p:nvSpPr>
        <p:spPr>
          <a:xfrm>
            <a:off x="629478" y="1513921"/>
            <a:ext cx="10933044" cy="4247317"/>
          </a:xfrm>
          <a:prstGeom prst="rect">
            <a:avLst/>
          </a:prstGeom>
          <a:noFill/>
        </p:spPr>
        <p:txBody>
          <a:bodyPr wrap="square">
            <a:spAutoFit/>
          </a:bodyPr>
          <a:lstStyle/>
          <a:p>
            <a:pPr algn="l"/>
            <a:r>
              <a:rPr lang="en-US" b="0" i="0" dirty="0">
                <a:solidFill>
                  <a:srgbClr val="374151"/>
                </a:solidFill>
                <a:effectLst/>
                <a:latin typeface="Söhne"/>
              </a:rPr>
              <a:t>The Zero-Order-Hold (ZOH) circuit is a commonly used method for reconstructing continuous-time signals from their uniformly spaced samples.</a:t>
            </a:r>
          </a:p>
          <a:p>
            <a:pPr algn="l"/>
            <a:r>
              <a:rPr lang="en-US" b="0" i="0" dirty="0">
                <a:solidFill>
                  <a:srgbClr val="374151"/>
                </a:solidFill>
                <a:effectLst/>
                <a:latin typeface="Söhne"/>
              </a:rPr>
              <a:t>The mechanism of the ZOH circuit is quite simple. It involves holding the value of each sample for a duration equal to the sampling interval, and then connecting these values with straight lines to form a piecewise constant approximation of the original signal.</a:t>
            </a:r>
          </a:p>
          <a:p>
            <a:pPr algn="l"/>
            <a:r>
              <a:rPr lang="en-US" b="0" i="0" dirty="0">
                <a:solidFill>
                  <a:srgbClr val="374151"/>
                </a:solidFill>
                <a:effectLst/>
                <a:latin typeface="Söhne"/>
              </a:rPr>
              <a:t>More specifically, when a sample is received at the input of the ZOH circuit, its value is held constant for a time interval T, which is the duration of the sampling interval. During this time interval, the output of the ZOH circuit remains constant at the value of the held sample.</a:t>
            </a:r>
          </a:p>
          <a:p>
            <a:pPr algn="l"/>
            <a:r>
              <a:rPr lang="en-US" b="0" i="0" dirty="0">
                <a:solidFill>
                  <a:srgbClr val="374151"/>
                </a:solidFill>
                <a:effectLst/>
                <a:latin typeface="Söhne"/>
              </a:rPr>
              <a:t>Once the next sample is received, the ZOH circuit replaces the previous held value with the new sample value, and again holds this value for a time interval T. This process is repeated for each subsequent sample, resulting in a piecewise constant approximation of the original signal.</a:t>
            </a:r>
          </a:p>
          <a:p>
            <a:pPr algn="l"/>
            <a:r>
              <a:rPr lang="en-US" b="0" i="0" dirty="0">
                <a:solidFill>
                  <a:srgbClr val="374151"/>
                </a:solidFill>
                <a:effectLst/>
                <a:latin typeface="Söhne"/>
              </a:rPr>
              <a:t>The ZOH circuit can be implemented using a simple switch and a capacitor. The switch is turned on for a duration equal to T whenever a new sample is received, and the capacitor charges to the voltage value of the held sample during this time interval. The switch is turned off when the next sample is received, and the capacitor holds the voltage value until the next switch-on event occurs.</a:t>
            </a:r>
          </a:p>
        </p:txBody>
      </p:sp>
    </p:spTree>
    <p:extLst>
      <p:ext uri="{BB962C8B-B14F-4D97-AF65-F5344CB8AC3E}">
        <p14:creationId xmlns:p14="http://schemas.microsoft.com/office/powerpoint/2010/main" val="368977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242FA2-ECBB-401A-9E1C-208D541B198E}"/>
              </a:ext>
            </a:extLst>
          </p:cNvPr>
          <p:cNvSpPr txBox="1"/>
          <p:nvPr/>
        </p:nvSpPr>
        <p:spPr>
          <a:xfrm>
            <a:off x="808383" y="117693"/>
            <a:ext cx="10575234" cy="6740307"/>
          </a:xfrm>
          <a:prstGeom prst="rect">
            <a:avLst/>
          </a:prstGeom>
          <a:noFill/>
        </p:spPr>
        <p:txBody>
          <a:bodyPr wrap="square">
            <a:spAutoFit/>
          </a:bodyPr>
          <a:lstStyle/>
          <a:p>
            <a:pPr algn="l"/>
            <a:r>
              <a:rPr lang="en-US" b="0" i="0" dirty="0">
                <a:solidFill>
                  <a:srgbClr val="374151"/>
                </a:solidFill>
                <a:effectLst/>
                <a:latin typeface="Söhne"/>
              </a:rPr>
              <a:t>Aliasing is a phenomenon that occurs when a continuous-time signal is </a:t>
            </a:r>
            <a:r>
              <a:rPr lang="en-US" b="0" i="0" dirty="0" err="1">
                <a:solidFill>
                  <a:srgbClr val="374151"/>
                </a:solidFill>
                <a:effectLst/>
                <a:latin typeface="Söhne"/>
              </a:rPr>
              <a:t>undersampled</a:t>
            </a:r>
            <a:r>
              <a:rPr lang="en-US" b="0" i="0" dirty="0">
                <a:solidFill>
                  <a:srgbClr val="374151"/>
                </a:solidFill>
                <a:effectLst/>
                <a:latin typeface="Söhne"/>
              </a:rPr>
              <a:t>, i.e., sampled at a rate lower than the Nyquist rate (twice the maximum frequency of the signal).</a:t>
            </a:r>
          </a:p>
          <a:p>
            <a:pPr algn="l"/>
            <a:r>
              <a:rPr lang="en-US" b="0" i="0" dirty="0">
                <a:solidFill>
                  <a:srgbClr val="374151"/>
                </a:solidFill>
                <a:effectLst/>
                <a:latin typeface="Söhne"/>
              </a:rPr>
              <a:t>The aliasing effect in </a:t>
            </a:r>
            <a:r>
              <a:rPr lang="en-US" b="0" i="0" dirty="0" err="1">
                <a:solidFill>
                  <a:srgbClr val="374151"/>
                </a:solidFill>
                <a:effectLst/>
                <a:latin typeface="Söhne"/>
              </a:rPr>
              <a:t>undersampling</a:t>
            </a:r>
            <a:r>
              <a:rPr lang="en-US" b="0" i="0" dirty="0">
                <a:solidFill>
                  <a:srgbClr val="374151"/>
                </a:solidFill>
                <a:effectLst/>
                <a:latin typeface="Söhne"/>
              </a:rPr>
              <a:t> can be explained using the concept of folding. When a signal is sampled at a rate below the Nyquist rate, the frequency components above the Nyquist frequency fold back into the frequency range below the Nyquist frequency. This results in the creation of overlapping frequency components, which can cause distortion and corruption of the signal.</a:t>
            </a:r>
          </a:p>
          <a:p>
            <a:pPr algn="l"/>
            <a:r>
              <a:rPr lang="en-US" b="0" i="0" dirty="0">
                <a:solidFill>
                  <a:srgbClr val="374151"/>
                </a:solidFill>
                <a:effectLst/>
                <a:latin typeface="Söhne"/>
              </a:rPr>
              <a:t>The aliasing effect can be mathematically represented using the following equation:</a:t>
            </a:r>
          </a:p>
          <a:p>
            <a:pPr algn="l"/>
            <a:r>
              <a:rPr lang="en-US" b="0" i="0" dirty="0">
                <a:solidFill>
                  <a:srgbClr val="374151"/>
                </a:solidFill>
                <a:effectLst/>
                <a:latin typeface="Söhne"/>
              </a:rPr>
              <a:t>y(t) = x(t) * p(t)</a:t>
            </a:r>
          </a:p>
          <a:p>
            <a:pPr algn="l"/>
            <a:r>
              <a:rPr lang="en-US" b="0" i="0" dirty="0">
                <a:solidFill>
                  <a:srgbClr val="374151"/>
                </a:solidFill>
                <a:effectLst/>
                <a:latin typeface="Söhne"/>
              </a:rPr>
              <a:t>where y(t) is the sampled signal, x(t) is the original continuous-time signal, and p(t) is the impulse train used for sampling.</a:t>
            </a:r>
          </a:p>
          <a:p>
            <a:pPr algn="l"/>
            <a:r>
              <a:rPr lang="en-US" b="0" i="0" dirty="0">
                <a:solidFill>
                  <a:srgbClr val="374151"/>
                </a:solidFill>
                <a:effectLst/>
                <a:latin typeface="Söhne"/>
              </a:rPr>
              <a:t>The Fourier transform of y(t) can be expressed as:</a:t>
            </a:r>
          </a:p>
          <a:p>
            <a:pPr algn="l"/>
            <a:r>
              <a:rPr lang="en-US" b="0" i="0" dirty="0">
                <a:solidFill>
                  <a:srgbClr val="374151"/>
                </a:solidFill>
                <a:effectLst/>
                <a:latin typeface="Söhne"/>
              </a:rPr>
              <a:t>Y(f) = X(f) * P(f)</a:t>
            </a:r>
          </a:p>
          <a:p>
            <a:pPr algn="l"/>
            <a:r>
              <a:rPr lang="en-US" b="0" i="0" dirty="0">
                <a:solidFill>
                  <a:srgbClr val="374151"/>
                </a:solidFill>
                <a:effectLst/>
                <a:latin typeface="Söhne"/>
              </a:rPr>
              <a:t>where * denotes the convolution operation, and P(f) is the Fourier transform of the impulse train.</a:t>
            </a:r>
          </a:p>
          <a:p>
            <a:pPr algn="l"/>
            <a:r>
              <a:rPr lang="en-US" b="0" i="0" dirty="0">
                <a:solidFill>
                  <a:srgbClr val="374151"/>
                </a:solidFill>
                <a:effectLst/>
                <a:latin typeface="Söhne"/>
              </a:rPr>
              <a:t>If the sampling rate is less than the Nyquist rate, the frequency response of P(f) will have overlaps in the frequency domain, resulting in aliasing. These overlaps can be represented as:</a:t>
            </a:r>
          </a:p>
          <a:p>
            <a:pPr algn="l"/>
            <a:r>
              <a:rPr lang="en-US" b="0" i="0" dirty="0">
                <a:solidFill>
                  <a:srgbClr val="374151"/>
                </a:solidFill>
                <a:effectLst/>
                <a:latin typeface="Söhne"/>
              </a:rPr>
              <a:t>P(f) = ∑[δ(f - </a:t>
            </a:r>
            <a:r>
              <a:rPr lang="en-US" b="0" i="0" dirty="0" err="1">
                <a:solidFill>
                  <a:srgbClr val="374151"/>
                </a:solidFill>
                <a:effectLst/>
                <a:latin typeface="Söhne"/>
              </a:rPr>
              <a:t>kf_s</a:t>
            </a:r>
            <a:r>
              <a:rPr lang="en-US" b="0" i="0" dirty="0">
                <a:solidFill>
                  <a:srgbClr val="374151"/>
                </a:solidFill>
                <a:effectLst/>
                <a:latin typeface="Söhne"/>
              </a:rPr>
              <a:t>)]</a:t>
            </a:r>
          </a:p>
          <a:p>
            <a:pPr algn="l"/>
            <a:r>
              <a:rPr lang="en-US" b="0" i="0" dirty="0">
                <a:solidFill>
                  <a:srgbClr val="374151"/>
                </a:solidFill>
                <a:effectLst/>
                <a:latin typeface="Söhne"/>
              </a:rPr>
              <a:t>where k is an integer and </a:t>
            </a:r>
            <a:r>
              <a:rPr lang="en-US" b="0" i="0" dirty="0" err="1">
                <a:solidFill>
                  <a:srgbClr val="374151"/>
                </a:solidFill>
                <a:effectLst/>
                <a:latin typeface="Söhne"/>
              </a:rPr>
              <a:t>f_s</a:t>
            </a:r>
            <a:r>
              <a:rPr lang="en-US" b="0" i="0" dirty="0">
                <a:solidFill>
                  <a:srgbClr val="374151"/>
                </a:solidFill>
                <a:effectLst/>
                <a:latin typeface="Söhne"/>
              </a:rPr>
              <a:t> is the sampling frequency.</a:t>
            </a:r>
          </a:p>
          <a:p>
            <a:pPr algn="l"/>
            <a:r>
              <a:rPr lang="en-US" b="0" i="0" dirty="0">
                <a:solidFill>
                  <a:srgbClr val="374151"/>
                </a:solidFill>
                <a:effectLst/>
                <a:latin typeface="Söhne"/>
              </a:rPr>
              <a:t>Substituting this into the equation above, we get:</a:t>
            </a:r>
          </a:p>
          <a:p>
            <a:pPr algn="l"/>
            <a:r>
              <a:rPr lang="en-US" b="0" i="0" dirty="0">
                <a:solidFill>
                  <a:srgbClr val="374151"/>
                </a:solidFill>
                <a:effectLst/>
                <a:latin typeface="Söhne"/>
              </a:rPr>
              <a:t>Y(f) = X(f) * ∑[δ(f - </a:t>
            </a:r>
            <a:r>
              <a:rPr lang="en-US" b="0" i="0" dirty="0" err="1">
                <a:solidFill>
                  <a:srgbClr val="374151"/>
                </a:solidFill>
                <a:effectLst/>
                <a:latin typeface="Söhne"/>
              </a:rPr>
              <a:t>kf_s</a:t>
            </a:r>
            <a:r>
              <a:rPr lang="en-US" b="0" i="0" dirty="0">
                <a:solidFill>
                  <a:srgbClr val="374151"/>
                </a:solidFill>
                <a:effectLst/>
                <a:latin typeface="Söhne"/>
              </a:rPr>
              <a:t>)]</a:t>
            </a:r>
          </a:p>
          <a:p>
            <a:pPr algn="l"/>
            <a:r>
              <a:rPr lang="en-US" b="0" i="0" dirty="0">
                <a:solidFill>
                  <a:srgbClr val="374151"/>
                </a:solidFill>
                <a:effectLst/>
                <a:latin typeface="Söhne"/>
              </a:rPr>
              <a:t>which simplifies to:</a:t>
            </a:r>
          </a:p>
          <a:p>
            <a:pPr algn="l"/>
            <a:r>
              <a:rPr lang="en-US" b="0" i="0" dirty="0">
                <a:solidFill>
                  <a:srgbClr val="374151"/>
                </a:solidFill>
                <a:effectLst/>
                <a:latin typeface="Söhne"/>
              </a:rPr>
              <a:t>Y(f) = ∑[X(f-</a:t>
            </a:r>
            <a:r>
              <a:rPr lang="en-US" b="0" i="0" dirty="0" err="1">
                <a:solidFill>
                  <a:srgbClr val="374151"/>
                </a:solidFill>
                <a:effectLst/>
                <a:latin typeface="Söhne"/>
              </a:rPr>
              <a:t>kf_s</a:t>
            </a:r>
            <a:r>
              <a:rPr lang="en-US" b="0" i="0" dirty="0">
                <a:solidFill>
                  <a:srgbClr val="374151"/>
                </a:solidFill>
                <a:effectLst/>
                <a:latin typeface="Söhne"/>
              </a:rPr>
              <a:t>)]</a:t>
            </a:r>
          </a:p>
          <a:p>
            <a:pPr algn="l"/>
            <a:r>
              <a:rPr lang="en-US" b="0" i="0" dirty="0">
                <a:solidFill>
                  <a:srgbClr val="374151"/>
                </a:solidFill>
                <a:effectLst/>
                <a:latin typeface="Söhne"/>
              </a:rPr>
              <a:t>This shows that the Fourier transform of the sampled signal Y(f) is a periodic summation of the original signal X(f) with a period of </a:t>
            </a:r>
            <a:r>
              <a:rPr lang="en-US" b="0" i="0" dirty="0" err="1">
                <a:solidFill>
                  <a:srgbClr val="374151"/>
                </a:solidFill>
                <a:effectLst/>
                <a:latin typeface="Söhne"/>
              </a:rPr>
              <a:t>f_s</a:t>
            </a:r>
            <a:r>
              <a:rPr lang="en-US" b="0" i="0" dirty="0">
                <a:solidFill>
                  <a:srgbClr val="374151"/>
                </a:solidFill>
                <a:effectLst/>
                <a:latin typeface="Söhne"/>
              </a:rPr>
              <a:t>. The overlapping frequency components in P(f) cause the original signal to be replicated multiple times, resulting in aliasing.</a:t>
            </a:r>
          </a:p>
        </p:txBody>
      </p:sp>
    </p:spTree>
    <p:extLst>
      <p:ext uri="{BB962C8B-B14F-4D97-AF65-F5344CB8AC3E}">
        <p14:creationId xmlns:p14="http://schemas.microsoft.com/office/powerpoint/2010/main" val="237833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B02961-6E54-41D2-8A31-18677DAAC395}"/>
              </a:ext>
            </a:extLst>
          </p:cNvPr>
          <p:cNvSpPr txBox="1"/>
          <p:nvPr/>
        </p:nvSpPr>
        <p:spPr>
          <a:xfrm>
            <a:off x="1113182" y="1592137"/>
            <a:ext cx="10296939" cy="4247317"/>
          </a:xfrm>
          <a:prstGeom prst="rect">
            <a:avLst/>
          </a:prstGeom>
          <a:noFill/>
        </p:spPr>
        <p:txBody>
          <a:bodyPr wrap="square">
            <a:spAutoFit/>
          </a:bodyPr>
          <a:lstStyle/>
          <a:p>
            <a:pPr algn="l"/>
            <a:r>
              <a:rPr lang="en-US" b="0" i="0" dirty="0">
                <a:solidFill>
                  <a:srgbClr val="374151"/>
                </a:solidFill>
                <a:effectLst/>
                <a:latin typeface="Söhne"/>
              </a:rPr>
              <a:t>It is not accurate to say that there are advantages of aliasing effects, as aliasing is generally considered a detrimental phenomenon in signal processing. However, in some cases, it is possible to take advantage of aliasing effects to achieve a desired outcome. Here are a few examples:</a:t>
            </a:r>
          </a:p>
          <a:p>
            <a:pPr algn="l">
              <a:buFont typeface="+mj-lt"/>
              <a:buAutoNum type="arabicPeriod"/>
            </a:pPr>
            <a:r>
              <a:rPr lang="en-US" b="0" i="0" dirty="0">
                <a:solidFill>
                  <a:srgbClr val="374151"/>
                </a:solidFill>
                <a:effectLst/>
                <a:latin typeface="Söhne"/>
              </a:rPr>
              <a:t>In some image processing applications, </a:t>
            </a:r>
            <a:r>
              <a:rPr lang="en-US" b="0" i="0" dirty="0" err="1">
                <a:solidFill>
                  <a:srgbClr val="374151"/>
                </a:solidFill>
                <a:effectLst/>
                <a:latin typeface="Söhne"/>
              </a:rPr>
              <a:t>undersampling</a:t>
            </a:r>
            <a:r>
              <a:rPr lang="en-US" b="0" i="0" dirty="0">
                <a:solidFill>
                  <a:srgbClr val="374151"/>
                </a:solidFill>
                <a:effectLst/>
                <a:latin typeface="Söhne"/>
              </a:rPr>
              <a:t> can be used to reduce the amount of data that needs to be processed, resulting in faster computation times.</a:t>
            </a:r>
          </a:p>
          <a:p>
            <a:pPr algn="l">
              <a:buFont typeface="+mj-lt"/>
              <a:buAutoNum type="arabicPeriod"/>
            </a:pPr>
            <a:r>
              <a:rPr lang="en-US" b="0" i="0" dirty="0">
                <a:solidFill>
                  <a:srgbClr val="374151"/>
                </a:solidFill>
                <a:effectLst/>
                <a:latin typeface="Söhne"/>
              </a:rPr>
              <a:t>In audio effects processing, aliasing can be intentionally introduced to produce interesting distortion and harmonics that are not present in the original signal.</a:t>
            </a:r>
          </a:p>
          <a:p>
            <a:pPr algn="l">
              <a:buFont typeface="+mj-lt"/>
              <a:buAutoNum type="arabicPeriod"/>
            </a:pPr>
            <a:r>
              <a:rPr lang="en-US" b="0" i="0" dirty="0">
                <a:solidFill>
                  <a:srgbClr val="374151"/>
                </a:solidFill>
                <a:effectLst/>
                <a:latin typeface="Söhne"/>
              </a:rPr>
              <a:t>Aliasing can also be used to create digital zoom effects in images or videos, by </a:t>
            </a:r>
            <a:r>
              <a:rPr lang="en-US" b="0" i="0" dirty="0" err="1">
                <a:solidFill>
                  <a:srgbClr val="374151"/>
                </a:solidFill>
                <a:effectLst/>
                <a:latin typeface="Söhne"/>
              </a:rPr>
              <a:t>undersampling</a:t>
            </a:r>
            <a:r>
              <a:rPr lang="en-US" b="0" i="0" dirty="0">
                <a:solidFill>
                  <a:srgbClr val="374151"/>
                </a:solidFill>
                <a:effectLst/>
                <a:latin typeface="Söhne"/>
              </a:rPr>
              <a:t> and then interpolating the resulting image.</a:t>
            </a:r>
          </a:p>
          <a:p>
            <a:pPr algn="l">
              <a:buFont typeface="+mj-lt"/>
              <a:buAutoNum type="arabicPeriod"/>
            </a:pPr>
            <a:r>
              <a:rPr lang="en-US" b="0" i="0" dirty="0">
                <a:solidFill>
                  <a:srgbClr val="374151"/>
                </a:solidFill>
                <a:effectLst/>
                <a:latin typeface="Söhne"/>
              </a:rPr>
              <a:t>In some radar applications, aliasing can be used to improve the resolution of the radar system.</a:t>
            </a:r>
          </a:p>
          <a:p>
            <a:pPr algn="l">
              <a:buFont typeface="+mj-lt"/>
              <a:buAutoNum type="arabicPeriod"/>
            </a:pPr>
            <a:r>
              <a:rPr lang="en-US" b="0" i="0" dirty="0">
                <a:solidFill>
                  <a:srgbClr val="374151"/>
                </a:solidFill>
                <a:effectLst/>
                <a:latin typeface="Söhne"/>
              </a:rPr>
              <a:t>Aliasing can also be used in certain types of audio synthesis, such as wavetable synthesis, to create new sounds and harmonics.</a:t>
            </a:r>
          </a:p>
          <a:p>
            <a:pPr algn="l"/>
            <a:r>
              <a:rPr lang="en-US" b="0" i="0" dirty="0">
                <a:solidFill>
                  <a:srgbClr val="374151"/>
                </a:solidFill>
                <a:effectLst/>
                <a:latin typeface="Söhne"/>
              </a:rPr>
              <a:t>While there may be some limited situations where aliasing can be used to achieve a desired effect, in general, it is important to avoid aliasing by ensuring that signals are properly sampled at or above the Nyquist rate.</a:t>
            </a:r>
          </a:p>
        </p:txBody>
      </p:sp>
    </p:spTree>
    <p:extLst>
      <p:ext uri="{BB962C8B-B14F-4D97-AF65-F5344CB8AC3E}">
        <p14:creationId xmlns:p14="http://schemas.microsoft.com/office/powerpoint/2010/main" val="3622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76B696-6EE7-47FA-B5BC-730C3057903C}"/>
              </a:ext>
            </a:extLst>
          </p:cNvPr>
          <p:cNvSpPr txBox="1"/>
          <p:nvPr/>
        </p:nvSpPr>
        <p:spPr>
          <a:xfrm>
            <a:off x="583096" y="1033459"/>
            <a:ext cx="11025808" cy="5078313"/>
          </a:xfrm>
          <a:prstGeom prst="rect">
            <a:avLst/>
          </a:prstGeom>
          <a:noFill/>
        </p:spPr>
        <p:txBody>
          <a:bodyPr wrap="square">
            <a:spAutoFit/>
          </a:bodyPr>
          <a:lstStyle/>
          <a:p>
            <a:pPr algn="l"/>
            <a:r>
              <a:rPr lang="en-US" b="0" i="0" dirty="0">
                <a:solidFill>
                  <a:srgbClr val="374151"/>
                </a:solidFill>
                <a:effectLst/>
                <a:latin typeface="Söhne"/>
              </a:rPr>
              <a:t>The Nyquist rate is the minimum sampling rate required to capture all the information in a continuous-time signal without loss of information. It is given by twice the maximum frequency component of the signal, according to the Nyquist-Shannon sampling theorem.</a:t>
            </a:r>
          </a:p>
          <a:p>
            <a:pPr algn="l"/>
            <a:r>
              <a:rPr lang="en-US" b="0" i="0" dirty="0">
                <a:solidFill>
                  <a:srgbClr val="374151"/>
                </a:solidFill>
                <a:effectLst/>
                <a:latin typeface="Söhne"/>
              </a:rPr>
              <a:t>Oversampling refers to the process of sampling a signal at a rate higher than the Nyquist rate. Oversampling can be beneficial in certain signal processing applications, as it can improve the accuracy of signal reconstruction and increase the signal-to-noise ratio.</a:t>
            </a:r>
          </a:p>
          <a:p>
            <a:pPr algn="l"/>
            <a:r>
              <a:rPr lang="en-US" b="0" i="0" dirty="0">
                <a:solidFill>
                  <a:srgbClr val="374151"/>
                </a:solidFill>
                <a:effectLst/>
                <a:latin typeface="Söhne"/>
              </a:rPr>
              <a:t>The condition for oversampling can be derived from the formula for the sampling theorem:</a:t>
            </a:r>
          </a:p>
          <a:p>
            <a:pPr algn="l"/>
            <a:r>
              <a:rPr lang="en-US" b="0" i="0" dirty="0" err="1">
                <a:solidFill>
                  <a:srgbClr val="374151"/>
                </a:solidFill>
                <a:effectLst/>
                <a:latin typeface="Söhne"/>
              </a:rPr>
              <a:t>f_s</a:t>
            </a:r>
            <a:r>
              <a:rPr lang="en-US" b="0" i="0" dirty="0">
                <a:solidFill>
                  <a:srgbClr val="374151"/>
                </a:solidFill>
                <a:effectLst/>
                <a:latin typeface="Söhne"/>
              </a:rPr>
              <a:t> &gt;= 2f_max</a:t>
            </a:r>
          </a:p>
          <a:p>
            <a:pPr algn="l"/>
            <a:r>
              <a:rPr lang="en-US" b="0" i="0" dirty="0">
                <a:solidFill>
                  <a:srgbClr val="374151"/>
                </a:solidFill>
                <a:effectLst/>
                <a:latin typeface="Söhne"/>
              </a:rPr>
              <a:t>where </a:t>
            </a:r>
            <a:r>
              <a:rPr lang="en-US" b="0" i="0" dirty="0" err="1">
                <a:solidFill>
                  <a:srgbClr val="374151"/>
                </a:solidFill>
                <a:effectLst/>
                <a:latin typeface="Söhne"/>
              </a:rPr>
              <a:t>f_s</a:t>
            </a:r>
            <a:r>
              <a:rPr lang="en-US" b="0" i="0" dirty="0">
                <a:solidFill>
                  <a:srgbClr val="374151"/>
                </a:solidFill>
                <a:effectLst/>
                <a:latin typeface="Söhne"/>
              </a:rPr>
              <a:t> is the sampling frequency and </a:t>
            </a:r>
            <a:r>
              <a:rPr lang="en-US" b="0" i="0" dirty="0" err="1">
                <a:solidFill>
                  <a:srgbClr val="374151"/>
                </a:solidFill>
                <a:effectLst/>
                <a:latin typeface="Söhne"/>
              </a:rPr>
              <a:t>f_max</a:t>
            </a:r>
            <a:r>
              <a:rPr lang="en-US" b="0" i="0" dirty="0">
                <a:solidFill>
                  <a:srgbClr val="374151"/>
                </a:solidFill>
                <a:effectLst/>
                <a:latin typeface="Söhne"/>
              </a:rPr>
              <a:t> is the maximum frequency component of the signal.</a:t>
            </a:r>
          </a:p>
          <a:p>
            <a:pPr algn="l"/>
            <a:r>
              <a:rPr lang="en-US" b="0" i="0" dirty="0">
                <a:solidFill>
                  <a:srgbClr val="374151"/>
                </a:solidFill>
                <a:effectLst/>
                <a:latin typeface="Söhne"/>
              </a:rPr>
              <a:t>If we introduce an oversampling factor, M, such that the sampling frequency is M times higher than the Nyquist rate, then the condition for oversampling can be written as:</a:t>
            </a:r>
          </a:p>
          <a:p>
            <a:pPr algn="l"/>
            <a:r>
              <a:rPr lang="en-US" b="0" i="0" dirty="0" err="1">
                <a:solidFill>
                  <a:srgbClr val="374151"/>
                </a:solidFill>
                <a:effectLst/>
                <a:latin typeface="Söhne"/>
              </a:rPr>
              <a:t>f_s</a:t>
            </a:r>
            <a:r>
              <a:rPr lang="en-US" b="0" i="0" dirty="0">
                <a:solidFill>
                  <a:srgbClr val="374151"/>
                </a:solidFill>
                <a:effectLst/>
                <a:latin typeface="Söhne"/>
              </a:rPr>
              <a:t> &gt;= M * 2f_max</a:t>
            </a:r>
          </a:p>
          <a:p>
            <a:pPr algn="l"/>
            <a:r>
              <a:rPr lang="en-US" b="0" i="0" dirty="0">
                <a:solidFill>
                  <a:srgbClr val="374151"/>
                </a:solidFill>
                <a:effectLst/>
                <a:latin typeface="Söhne"/>
              </a:rPr>
              <a:t>This means that the sampling frequency must be at least M times higher than the Nyquist rate.</a:t>
            </a:r>
          </a:p>
          <a:p>
            <a:pPr algn="l"/>
            <a:r>
              <a:rPr lang="en-US" b="0" i="0" dirty="0">
                <a:solidFill>
                  <a:srgbClr val="374151"/>
                </a:solidFill>
                <a:effectLst/>
                <a:latin typeface="Söhne"/>
              </a:rPr>
              <a:t>Oversampling can improve the accuracy of signal reconstruction by reducing the effects of quantization noise, which is the error introduced when a continuous-time signal is discretized. The amplitude resolution of a digital signal increases with oversampling, leading to a more accurate representation of the original signal.</a:t>
            </a:r>
          </a:p>
          <a:p>
            <a:pPr algn="l"/>
            <a:r>
              <a:rPr lang="en-US" b="0" i="0" dirty="0">
                <a:solidFill>
                  <a:srgbClr val="374151"/>
                </a:solidFill>
                <a:effectLst/>
                <a:latin typeface="Söhne"/>
              </a:rPr>
              <a:t>Oversampling can also increase the signal-to-noise ratio, as it allows for more samples to be taken per unit time, leading to a better representation of the signal.</a:t>
            </a:r>
          </a:p>
        </p:txBody>
      </p:sp>
    </p:spTree>
    <p:extLst>
      <p:ext uri="{BB962C8B-B14F-4D97-AF65-F5344CB8AC3E}">
        <p14:creationId xmlns:p14="http://schemas.microsoft.com/office/powerpoint/2010/main" val="70592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E4AD3E-EA9E-4383-B3B3-30B565401DDD}"/>
              </a:ext>
            </a:extLst>
          </p:cNvPr>
          <p:cNvSpPr txBox="1"/>
          <p:nvPr/>
        </p:nvSpPr>
        <p:spPr>
          <a:xfrm>
            <a:off x="1166190" y="1441683"/>
            <a:ext cx="10402957" cy="4247317"/>
          </a:xfrm>
          <a:prstGeom prst="rect">
            <a:avLst/>
          </a:prstGeom>
          <a:noFill/>
        </p:spPr>
        <p:txBody>
          <a:bodyPr wrap="square">
            <a:spAutoFit/>
          </a:bodyPr>
          <a:lstStyle/>
          <a:p>
            <a:pPr algn="l"/>
            <a:r>
              <a:rPr lang="en-US" b="0" i="0" dirty="0">
                <a:solidFill>
                  <a:srgbClr val="374151"/>
                </a:solidFill>
                <a:effectLst/>
                <a:latin typeface="Söhne"/>
              </a:rPr>
              <a:t>An ideal low pass filter is a filter that completely attenuates all frequency components above its cutoff frequency, while allowing all frequency components below the cutoff frequency to pass through unchanged. However, real-world low pass filters are not ideal, and they exhibit non-ideal characteristics such as passband ripple, stopband attenuation, phase distortion, and group delay distortion.</a:t>
            </a:r>
          </a:p>
          <a:p>
            <a:pPr algn="l"/>
            <a:r>
              <a:rPr lang="en-US" b="0" i="0" dirty="0">
                <a:solidFill>
                  <a:srgbClr val="374151"/>
                </a:solidFill>
                <a:effectLst/>
                <a:latin typeface="Söhne"/>
              </a:rPr>
              <a:t>One way to tackle the problem of a non-ideal low pass filter is to use a technique called filter design. Filter design involves designing a filter that approximates the ideal low pass filter characteristics as closely as possible. There are several methods for designing filters, such as the Butterworth, Chebyshev, and Elliptic filter designs, each with their own advantages and disadvantages.</a:t>
            </a:r>
          </a:p>
          <a:p>
            <a:pPr algn="l"/>
            <a:r>
              <a:rPr lang="en-US" b="0" i="0" dirty="0">
                <a:solidFill>
                  <a:srgbClr val="374151"/>
                </a:solidFill>
                <a:effectLst/>
                <a:latin typeface="Söhne"/>
              </a:rPr>
              <a:t>Another way to tackle the problem of a non-ideal low pass filter is to use a technique called filter compensation. Filter compensation involves adding additional filtering stages or signal processing blocks to compensate for the non-ideal characteristics of the low pass filter. For example, a compensating filter can be used to correct for phase distortion or group delay distortion introduced by the low pass filter.</a:t>
            </a:r>
          </a:p>
          <a:p>
            <a:pPr algn="l"/>
            <a:r>
              <a:rPr lang="en-US" b="0" i="0" dirty="0">
                <a:solidFill>
                  <a:srgbClr val="374151"/>
                </a:solidFill>
                <a:effectLst/>
                <a:latin typeface="Söhne"/>
              </a:rPr>
              <a:t>In addition, it is also possible to use a technique called equalization to correct for the frequency response of a non-ideal low pass filter. Equalization involves adjusting the amplitude and phase of the signal to compensate for any frequency response anomalies introduced by the filter.</a:t>
            </a:r>
          </a:p>
        </p:txBody>
      </p:sp>
    </p:spTree>
    <p:extLst>
      <p:ext uri="{BB962C8B-B14F-4D97-AF65-F5344CB8AC3E}">
        <p14:creationId xmlns:p14="http://schemas.microsoft.com/office/powerpoint/2010/main" val="66949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AB00F6-B0E8-4255-A487-2D2CC9DF9589}"/>
              </a:ext>
            </a:extLst>
          </p:cNvPr>
          <p:cNvSpPr txBox="1"/>
          <p:nvPr/>
        </p:nvSpPr>
        <p:spPr>
          <a:xfrm>
            <a:off x="3048000" y="1724153"/>
            <a:ext cx="6096000" cy="3416320"/>
          </a:xfrm>
          <a:prstGeom prst="rect">
            <a:avLst/>
          </a:prstGeom>
          <a:noFill/>
        </p:spPr>
        <p:txBody>
          <a:bodyPr wrap="square">
            <a:spAutoFit/>
          </a:bodyPr>
          <a:lstStyle/>
          <a:p>
            <a:pPr algn="l"/>
            <a:r>
              <a:rPr lang="en-US" b="0" i="0" dirty="0">
                <a:solidFill>
                  <a:srgbClr val="374151"/>
                </a:solidFill>
                <a:effectLst/>
                <a:latin typeface="Söhne"/>
              </a:rPr>
              <a:t>converter (ADC). The digital signal is then processed using algorithms that manipulate the signal in various ways, such as filtering, modulation, demodulation, compression, and so on. The processed signal is then converted back to an analog signal using a digital-to-analog converter (DAC) for output.</a:t>
            </a:r>
          </a:p>
          <a:p>
            <a:pPr algn="l"/>
            <a:r>
              <a:rPr lang="en-US" b="0" i="0" dirty="0">
                <a:solidFill>
                  <a:srgbClr val="374151"/>
                </a:solidFill>
                <a:effectLst/>
                <a:latin typeface="Söhne"/>
              </a:rPr>
              <a:t>The advantages of DSP over traditional analog signal processing include the ability to manipulate signals with high accuracy, flexibility, and repeatability, as well as the ability to process multiple signals simultaneously. DSP algorithms can be implemented in hardware, software, or a combination of both, and can be easily updated or modified to accommodate changes in the signal processing requirements.</a:t>
            </a:r>
          </a:p>
        </p:txBody>
      </p:sp>
    </p:spTree>
    <p:extLst>
      <p:ext uri="{BB962C8B-B14F-4D97-AF65-F5344CB8AC3E}">
        <p14:creationId xmlns:p14="http://schemas.microsoft.com/office/powerpoint/2010/main" val="3365312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20585d1-23dc-4c27-8a12-424c035d4ca1" xsi:nil="true"/>
    <lcf76f155ced4ddcb4097134ff3c332f xmlns="d854dfb9-aef8-488a-851c-e36b7543581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4DB55BDA539441A05D60F71524A34B" ma:contentTypeVersion="8" ma:contentTypeDescription="Create a new document." ma:contentTypeScope="" ma:versionID="5dbcab568c687eabf892efb5b2b1f24f">
  <xsd:schema xmlns:xsd="http://www.w3.org/2001/XMLSchema" xmlns:xs="http://www.w3.org/2001/XMLSchema" xmlns:p="http://schemas.microsoft.com/office/2006/metadata/properties" xmlns:ns2="d854dfb9-aef8-488a-851c-e36b75435811" xmlns:ns3="e20585d1-23dc-4c27-8a12-424c035d4ca1" targetNamespace="http://schemas.microsoft.com/office/2006/metadata/properties" ma:root="true" ma:fieldsID="9efd1d35571430ff48b127da596de488" ns2:_="" ns3:_="">
    <xsd:import namespace="d854dfb9-aef8-488a-851c-e36b75435811"/>
    <xsd:import namespace="e20585d1-23dc-4c27-8a12-424c035d4ca1"/>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54dfb9-aef8-488a-851c-e36b754358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c0bc433-1385-4722-b375-4ca4c094909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0585d1-23dc-4c27-8a12-424c035d4ca1"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44929fd-331f-4cd5-b152-da5140c08dcd}" ma:internalName="TaxCatchAll" ma:showField="CatchAllData" ma:web="e20585d1-23dc-4c27-8a12-424c035d4c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B23441-8D63-4494-BB1E-352703B9BAE7}">
  <ds:schemaRefs>
    <ds:schemaRef ds:uri="http://schemas.microsoft.com/office/2006/metadata/properties"/>
    <ds:schemaRef ds:uri="http://schemas.microsoft.com/office/infopath/2007/PartnerControls"/>
    <ds:schemaRef ds:uri="e20585d1-23dc-4c27-8a12-424c035d4ca1"/>
    <ds:schemaRef ds:uri="d854dfb9-aef8-488a-851c-e36b75435811"/>
  </ds:schemaRefs>
</ds:datastoreItem>
</file>

<file path=customXml/itemProps2.xml><?xml version="1.0" encoding="utf-8"?>
<ds:datastoreItem xmlns:ds="http://schemas.openxmlformats.org/officeDocument/2006/customXml" ds:itemID="{BAEA9B37-CC8D-4AB7-8978-56341FB94B75}">
  <ds:schemaRefs>
    <ds:schemaRef ds:uri="http://schemas.microsoft.com/sharepoint/v3/contenttype/forms"/>
  </ds:schemaRefs>
</ds:datastoreItem>
</file>

<file path=customXml/itemProps3.xml><?xml version="1.0" encoding="utf-8"?>
<ds:datastoreItem xmlns:ds="http://schemas.openxmlformats.org/officeDocument/2006/customXml" ds:itemID="{681D7B44-B631-4270-9B2C-B0878C312C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54dfb9-aef8-488a-851c-e36b75435811"/>
    <ds:schemaRef ds:uri="e20585d1-23dc-4c27-8a12-424c035d4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5241</Words>
  <Application>Microsoft Office PowerPoint</Application>
  <PresentationFormat>Widescreen</PresentationFormat>
  <Paragraphs>167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UEM</dc:creator>
  <cp:lastModifiedBy>nil.the.great@gmail.com</cp:lastModifiedBy>
  <cp:revision>2</cp:revision>
  <dcterms:created xsi:type="dcterms:W3CDTF">2023-04-03T07:09:09Z</dcterms:created>
  <dcterms:modified xsi:type="dcterms:W3CDTF">2023-04-10T05:41:07Z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0x010100E94DB55BDA539441A05D60F71524A34B</vt:lpwstr>
  </property>
</Properties>
</file>