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8" r:id="rId25"/>
    <p:sldId id="300" r:id="rId26"/>
    <p:sldId id="302" r:id="rId27"/>
    <p:sldId id="285" r:id="rId28"/>
    <p:sldId id="299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3" r:id="rId39"/>
    <p:sldId id="304" r:id="rId40"/>
    <p:sldId id="295" r:id="rId41"/>
    <p:sldId id="296" r:id="rId42"/>
    <p:sldId id="297" r:id="rId43"/>
    <p:sldId id="305" r:id="rId44"/>
    <p:sldId id="314" r:id="rId45"/>
    <p:sldId id="306" r:id="rId46"/>
    <p:sldId id="320" r:id="rId47"/>
    <p:sldId id="307" r:id="rId48"/>
    <p:sldId id="308" r:id="rId49"/>
    <p:sldId id="309" r:id="rId50"/>
    <p:sldId id="310" r:id="rId51"/>
    <p:sldId id="311" r:id="rId52"/>
    <p:sldId id="330" r:id="rId53"/>
    <p:sldId id="301" r:id="rId54"/>
    <p:sldId id="316" r:id="rId55"/>
    <p:sldId id="315" r:id="rId56"/>
    <p:sldId id="317" r:id="rId57"/>
    <p:sldId id="318" r:id="rId58"/>
    <p:sldId id="312" r:id="rId59"/>
    <p:sldId id="323" r:id="rId60"/>
    <p:sldId id="321" r:id="rId61"/>
    <p:sldId id="324" r:id="rId62"/>
    <p:sldId id="326" r:id="rId63"/>
    <p:sldId id="327" r:id="rId64"/>
    <p:sldId id="322" r:id="rId65"/>
    <p:sldId id="313" r:id="rId66"/>
    <p:sldId id="328" r:id="rId67"/>
    <p:sldId id="329" r:id="rId68"/>
    <p:sldId id="325" r:id="rId69"/>
    <p:sldId id="319" r:id="rId70"/>
    <p:sldId id="283" r:id="rId71"/>
    <p:sldId id="284" r:id="rId72"/>
    <p:sldId id="279" r:id="rId73"/>
    <p:sldId id="280" r:id="rId74"/>
    <p:sldId id="281" r:id="rId75"/>
    <p:sldId id="28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EBD7-41F5-4D1B-A6C2-71A03746214C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6783-68A0-4EF0-B1F1-FD55D4B2D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1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7A3-924A-9549-4ACC-E61F4B3D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FD84E-9B1D-0579-DD08-96F79165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3270-A790-AC3A-2CD3-38DB13CE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61B2-7A63-4B09-90BE-6C21ADE6BDA4}" type="datetime1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D3EC-047E-D3AB-3E72-BBF55475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029B-9029-FB57-7E04-185A92E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9750-C7D6-D073-9387-3E9947EB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DDA7-77E6-B107-DA43-392D54C9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956D-7208-8094-CAB5-5041BEE3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393A-2946-4A32-9478-0C9DC601CE4F}" type="datetime1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2102-12F6-EF24-115E-C4645923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3644-A2CF-FA50-129D-D3A9AFF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9966C-7779-3505-CE71-32CC9596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2D60B-ED9B-8520-4D06-9846C3610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F6D8-EB46-DFBF-C54C-4568F12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9C5-1D0F-4FC1-AE1D-6F10E5044ED8}" type="datetime1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B98D-AEB6-7B5E-E59E-D7408DF7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5E5F-9FC5-132C-A399-8771B7CF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6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D25D-0D54-7B65-0970-484DB0ED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C77E-239E-8D8E-7AFE-9D3CD928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C4B2-EA39-F7DC-AE78-46ACC553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09C5-6BCF-42B7-804A-CA6BE606CCD3}" type="datetime1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C16A-4DB1-CD4C-755C-E28421EA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B221-6E5D-59D0-31A6-836C8D6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5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1A8-800D-5827-181D-3780982E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C067-00D9-5550-E847-342958F9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04A2-01AC-67BA-77E3-51D9827F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47A0-C5EE-4973-9FF9-72A4DAF5DA1F}" type="datetime1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7D50-59C8-05D2-A0E5-5214CAD3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D5DE-0007-C701-73A9-DABD18E4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5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DF40-4A2B-5674-09C2-FB99BEB0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814D-5449-C4C8-E813-94609BC43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42E-61A5-0D4A-8B22-1FBE82F3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E6B5E-EEA0-5161-26D7-A33C7DA4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E0D8-65AF-4474-BD99-0F8599E1DC50}" type="datetime1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355FB-751C-9E08-BB16-B9F2DA8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0023-7561-38AD-F2EC-18FAA01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9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AAC7-4BD4-84D2-9C06-6CE32110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A03C8-1984-57A3-CA6E-8DB2CEEA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05F0-2C62-DE0E-1996-99882674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5330D-7B1A-7B21-DF53-118D0776F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61FC5-E429-7D5D-F616-9B4E0400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D0C85-2192-D21D-78A8-684FD22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7F98-3EE9-4C97-9433-DD3EC66D52BC}" type="datetime1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62349-AF02-4872-F55C-7DD8F42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EB108-1B6A-5D1C-F8FF-DC35171A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8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5FEA-8A93-EDD1-4D9A-154DD536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BA3A9-BABA-B84D-F154-FC32AA14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ECFC-2814-463A-A0D7-B0145AA951E3}" type="datetime1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97D73-C3F5-6C9D-EEBB-3985A996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B4E2-0B50-A06D-D802-CAA4A6A7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CAB75-F9D0-A7FD-DD17-277CB27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47F3-D84E-47D6-8A05-8665A08582BE}" type="datetime1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52C69-BE11-BEB1-C160-B4E7EF08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1B0F1-EFB3-2E47-D3D7-CDB0A42B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6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CFA6-B538-525A-BCDC-A73E64FE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6C03-2917-1068-AE67-98EEE000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9BD72-307F-17F0-87AE-BACE499D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38E4-0E1C-CF69-8B7C-857DA6C8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05D-30ED-4CE1-B2FC-354323535028}" type="datetime1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C7CF2-0959-9B3D-E639-B8861710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6631-5A67-240F-938C-C38C53BF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3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1D17-C802-CE89-B213-9290CF77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52914-370A-CE07-E5DF-5B2400E39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4FAC-984E-395A-EE8F-BC934D7D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487A-EDCD-9E57-EAEC-E048AC0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290E-A459-4C21-8945-24FFE5BD10C3}" type="datetime1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4427-FA30-263B-EB53-3687B5DE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5709A-CEDD-521F-EEB7-483F9151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13C0D-BA4E-9566-28CE-B1AAE181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7592-5028-31FA-6CB9-E50A01B5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039B-394A-B7F1-F357-8D386954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70D6-7F01-49DA-BB1B-80A65C50BFE4}" type="datetime1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EEF4-37A1-357C-20D6-6400B871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E93A-AF97-3080-D63D-8FCE4DFB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8D9A-7929-4635-8BE9-DF4672CCE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0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422F8-B469-0619-C13C-A33BEAC8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40" y="700709"/>
            <a:ext cx="8468138" cy="57630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823216-B202-B232-A414-EDC94A55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EE80A-C1F5-3696-0844-4115ADA5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98" y="899806"/>
            <a:ext cx="7937845" cy="52879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FDAE9-A661-2436-A50E-AA6DE1C4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6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537C6-3683-64AA-5CFF-4676F4B1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14" y="679629"/>
            <a:ext cx="7512534" cy="549874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62B1C0-1CBC-551C-39DD-6511792E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1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696D5-D4CD-3139-C6E9-0054C39B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7" y="533774"/>
            <a:ext cx="7069000" cy="57904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497AB-134F-FC33-BA79-425B53DF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6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A4C9BC-AF6C-7EF7-0AAA-9B41A75A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2" y="1656523"/>
            <a:ext cx="10590635" cy="31805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0CA02D-D54F-3A99-ADC2-0A188A42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4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6DD2B-B937-0187-D351-203AE33B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1" y="293411"/>
            <a:ext cx="7388709" cy="62709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3EE4-363B-E644-5507-5951E3CE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2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BCDD66-9806-4D3B-F62C-17B6E971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83" y="460029"/>
            <a:ext cx="7093434" cy="593794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8D8E3-E186-01A4-D6F7-2CBA2F2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DD2D1-B483-3D32-BF0E-0D94120A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03" y="512071"/>
            <a:ext cx="7576310" cy="60087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813914-4EB2-E1CB-14E3-4FAA4AC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4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EAF9B-49B5-12E1-37EC-3D551D15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57" y="1718434"/>
            <a:ext cx="6462503" cy="31583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4F855E-DA24-1FCD-FC73-B36A304E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4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C0152-8270-3EF4-A1B2-0F674012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2" y="1311965"/>
            <a:ext cx="10251503" cy="37768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82D14C-71DD-0E6D-ED8E-A08D8740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5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8BE93-AC59-BE9A-3D78-0BC6CA3C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5" y="251792"/>
            <a:ext cx="8899661" cy="4068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43DAB-D141-E016-FEBB-D5B7FF9BF1E0}"/>
              </a:ext>
            </a:extLst>
          </p:cNvPr>
          <p:cNvSpPr txBox="1"/>
          <p:nvPr/>
        </p:nvSpPr>
        <p:spPr>
          <a:xfrm>
            <a:off x="4664766" y="4110336"/>
            <a:ext cx="64273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y(n) = x(-n)</a:t>
            </a:r>
          </a:p>
          <a:p>
            <a:pPr algn="just"/>
            <a:endParaRPr lang="en-IN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y(n, t) = T[x(n-t)] = x(-n-t)</a:t>
            </a:r>
          </a:p>
          <a:p>
            <a:pPr algn="just"/>
            <a:endParaRPr lang="en-IN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y(n-t) = x(-(n-t)) = x(-n + 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74CC4-6C34-0568-D3C4-F5694C68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80D6B-59D8-C544-0172-E21870A9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03" y="450375"/>
            <a:ext cx="6781593" cy="5957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828C15-C468-46FB-F466-1C894BBC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7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3F720-28ED-4B7B-A2EC-856F64F7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48" y="568605"/>
            <a:ext cx="9993900" cy="59239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172DF-D4B8-3FDF-022F-3BE20124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3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48ECD-416B-1160-BCF0-15B622DE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236385"/>
            <a:ext cx="10215824" cy="46210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61B58B-A82E-6E3E-B61E-B5C79846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6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54316-E538-3CBE-7A44-76F2AEBA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51" y="687352"/>
            <a:ext cx="8754588" cy="53821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C8F85-4EC9-A96B-E9F4-7453D491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0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2D28D-A272-77F7-160B-748523B6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43" y="970825"/>
            <a:ext cx="9001960" cy="4916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990E2-DC6D-2C6B-A126-07945F76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DAE8-A9C3-E157-6366-A150245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613" y="2591490"/>
            <a:ext cx="3574774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Convolution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FB852-ADFA-9C65-A067-F1AC1B50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1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volution Integral: Simple Definition - Statistics How To">
            <a:extLst>
              <a:ext uri="{FF2B5EF4-FFF2-40B4-BE49-F238E27FC236}">
                <a16:creationId xmlns:a16="http://schemas.microsoft.com/office/drawing/2014/main" id="{9BEA410A-CBED-70B8-C6CE-E8B958CE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41" y="1394376"/>
            <a:ext cx="6179518" cy="37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CA8A01-D0C5-AC2B-C4C9-74680D46AF4C}"/>
              </a:ext>
            </a:extLst>
          </p:cNvPr>
          <p:cNvSpPr/>
          <p:nvPr/>
        </p:nvSpPr>
        <p:spPr>
          <a:xfrm>
            <a:off x="1868656" y="5715416"/>
            <a:ext cx="8454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Instantaneous multiplication between two signals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CBD39-45F0-06EA-ECD4-82649B7A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0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DCEC27-A2B6-E72E-BC5F-1A12A4F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64" y="383277"/>
            <a:ext cx="4067175" cy="62769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950E8B-DB5A-A9B4-AFE1-B87DEEEB783D}"/>
              </a:ext>
            </a:extLst>
          </p:cNvPr>
          <p:cNvSpPr/>
          <p:nvPr/>
        </p:nvSpPr>
        <p:spPr>
          <a:xfrm>
            <a:off x="702465" y="2644170"/>
            <a:ext cx="48236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Instantaneous multiplication between two signals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5271D-03A2-6D3D-8922-44EA42C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B1661E-F675-99CD-2CD2-550EF42534C4}"/>
              </a:ext>
            </a:extLst>
          </p:cNvPr>
          <p:cNvSpPr txBox="1"/>
          <p:nvPr/>
        </p:nvSpPr>
        <p:spPr>
          <a:xfrm>
            <a:off x="768625" y="454032"/>
            <a:ext cx="1046921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Convolution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Convolution is a mathematical operation used to express the relation between input and output of an LTI system. It relates input, output and impulse response of an LTI system 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D469-4C18-7BE8-716C-D8F6E1DEC4AB}"/>
              </a:ext>
            </a:extLst>
          </p:cNvPr>
          <p:cNvSpPr txBox="1"/>
          <p:nvPr/>
        </p:nvSpPr>
        <p:spPr>
          <a:xfrm>
            <a:off x="4174432" y="37697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y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t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)=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x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t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)∗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h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t</a:t>
            </a:r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br>
              <a:rPr lang="fr-FR" sz="3600" dirty="0"/>
            </a:b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43EC-9413-36B0-788C-2C6AC389C9BB}"/>
              </a:ext>
            </a:extLst>
          </p:cNvPr>
          <p:cNvSpPr txBox="1"/>
          <p:nvPr/>
        </p:nvSpPr>
        <p:spPr>
          <a:xfrm>
            <a:off x="4174432" y="5480638"/>
            <a:ext cx="3339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types of convolutions: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Continuous convolution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Discrete convolution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EFE9C-69DF-8EB8-F151-1C9D0BB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1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uitive Guide to Convolution – BetterExplained">
            <a:extLst>
              <a:ext uri="{FF2B5EF4-FFF2-40B4-BE49-F238E27FC236}">
                <a16:creationId xmlns:a16="http://schemas.microsoft.com/office/drawing/2014/main" id="{2144BBBA-9C6A-4525-DB4E-01204EBEB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75" y="1719262"/>
            <a:ext cx="85058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205CF6-46A2-2176-501E-B2F8AC04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8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inuous convolution">
            <a:extLst>
              <a:ext uri="{FF2B5EF4-FFF2-40B4-BE49-F238E27FC236}">
                <a16:creationId xmlns:a16="http://schemas.microsoft.com/office/drawing/2014/main" id="{8D7E6589-0192-5703-CF70-00AA6E31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0" y="940905"/>
            <a:ext cx="7948427" cy="12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DA85E-5DA1-B6C1-88DF-521C028D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17" y="3065808"/>
            <a:ext cx="6529400" cy="313165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D487A5-0DAA-B330-9AD4-04B78523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84DAC-3D3B-A41D-581A-592D44C1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79" y="436700"/>
            <a:ext cx="7068586" cy="62699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B0D681-1C55-494A-F8FF-0156191C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07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crete convolution">
            <a:extLst>
              <a:ext uri="{FF2B5EF4-FFF2-40B4-BE49-F238E27FC236}">
                <a16:creationId xmlns:a16="http://schemas.microsoft.com/office/drawing/2014/main" id="{953F03B1-65A7-9E3E-241A-974A5E9F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70" y="874643"/>
            <a:ext cx="8702260" cy="14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1EB80-5095-14E5-F99E-9F3D7734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472" y="3257032"/>
            <a:ext cx="6980990" cy="29889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58F08B-2CD7-4FFD-54ED-E3CC8B1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9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1D788-7AE9-03DC-B341-8DB741ED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10" y="1551333"/>
            <a:ext cx="10212179" cy="32592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98B7DC-868F-C656-8243-6B6E297F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8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622C8-EDD4-52A7-6FD2-49F0A737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66" y="846482"/>
            <a:ext cx="8628145" cy="51302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DAA79-7C72-0537-D5D0-C1E26C96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26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87A00-6792-DF43-75C0-33C57B9F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19" y="914399"/>
            <a:ext cx="6621533" cy="50308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4C5A2D-501A-44BD-6A6E-0D3CE5A0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8B4B1-15CA-9D5C-B50B-94929089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8" y="1083364"/>
            <a:ext cx="11016854" cy="484035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065AFA-675D-CE26-A958-C440AC35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32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6F664-67A5-6016-F1D6-669FFDD8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16" y="1760261"/>
            <a:ext cx="10084988" cy="333747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CD673D-2D7C-1C5F-4205-7DDE92FA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8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200A7-35F4-100D-0C1B-571D51E5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1" y="1448007"/>
            <a:ext cx="8430738" cy="39619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D87E9-3395-B954-AF35-FB0217C8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0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CEABC-E533-D509-B643-8628EA72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50" y="742771"/>
            <a:ext cx="7141679" cy="58500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301010-3171-1F04-A73B-B5218D8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72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652E1-2A7B-9BC7-F015-5AF6EA5B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54" y="1491076"/>
            <a:ext cx="10872954" cy="3875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741B20-5F4C-C78E-29DA-5745FD35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4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7B259-F700-5CA6-7A0D-1281B75B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40" y="846761"/>
            <a:ext cx="8391319" cy="54312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DEC7A9-A32A-0174-E60B-319A76E5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81ED6-D968-A924-C79B-2EA5440D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27" y="552243"/>
            <a:ext cx="7000669" cy="61137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F71EB-6688-0279-75B1-7BCE706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38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1DFF5-BC9D-4C47-4721-DEBBDF41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6" y="1426265"/>
            <a:ext cx="11104139" cy="41661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EAFB3C-BE35-EA39-2837-F818AFD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82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BBC1A-44B1-DA76-E07E-ED8F0B07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0" y="1014619"/>
            <a:ext cx="10235235" cy="522519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5DCFEC-E9EE-27B7-3900-D58BAA4B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0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4F356-DD1F-7EEE-D4E4-78EE526E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9" y="1251502"/>
            <a:ext cx="10540380" cy="46987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61777-0B89-A78C-7038-8A8DF1C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14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FCD72-E1CE-A429-2D18-FA0B1573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26" y="242086"/>
            <a:ext cx="7561873" cy="659799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ECA916-6F97-D8AD-C5FC-5EFE6624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6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2E032-7E1D-387D-F1FE-CE21F84E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8" y="610324"/>
            <a:ext cx="10535904" cy="56373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B870D-01C0-D3FF-A1DB-18EE7E58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6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34270-2C63-9CE8-9AF4-21CBC34F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1" y="1396860"/>
            <a:ext cx="11394472" cy="4593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F6284-CA72-066F-2A66-795335D5EE6D}"/>
              </a:ext>
            </a:extLst>
          </p:cNvPr>
          <p:cNvSpPr txBox="1"/>
          <p:nvPr/>
        </p:nvSpPr>
        <p:spPr>
          <a:xfrm>
            <a:off x="715617" y="511074"/>
            <a:ext cx="29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or ODD Signals Problem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CC7B17-5987-0F3F-15A3-7B2BB47D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8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48F4D-82FF-0C99-57CF-2A95F373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61" y="2176876"/>
            <a:ext cx="9188660" cy="250424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F3F7E-CFF3-BDBE-82F8-7EB707D5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65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284CE-DA75-34C9-CD37-AEA12F49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62" y="888953"/>
            <a:ext cx="9914075" cy="5876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EB010C-0E59-7019-FD78-E96A765DA718}"/>
              </a:ext>
            </a:extLst>
          </p:cNvPr>
          <p:cNvSpPr txBox="1"/>
          <p:nvPr/>
        </p:nvSpPr>
        <p:spPr>
          <a:xfrm>
            <a:off x="1311966" y="437321"/>
            <a:ext cx="338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or Dynamic System Problem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8D9B2B-CDF2-28FF-1B6C-83BC3031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96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AA290-A300-0057-2FB1-B98BBF42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6" y="94923"/>
            <a:ext cx="7580037" cy="66681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E4679B-5721-65DE-D2EF-6F76843A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31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179CD-444C-3CF1-AD36-949537C4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54" y="93615"/>
            <a:ext cx="9040467" cy="66707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BFBC3A-27C9-543B-CE91-CC8D2945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3E814-926E-00E3-1BD0-54922751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35" y="1076842"/>
            <a:ext cx="8509467" cy="47043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B96E8-416B-A572-7866-CDDCE4B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46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5EFA8-D292-D03B-C0AE-05F462E6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57" y="225305"/>
            <a:ext cx="8378894" cy="64073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CAB2E2-8665-FE47-AE22-DA04C10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92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F3ADA-D882-D96E-AB1E-6005322B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35" y="219717"/>
            <a:ext cx="7362204" cy="656027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08C8A4-5B41-77EB-45C7-1B9E351A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52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7BB4-84CE-09BD-F3A0-2F4EB9DB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244" y="643420"/>
            <a:ext cx="3442252" cy="1325563"/>
          </a:xfrm>
        </p:spPr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p:pic>
        <p:nvPicPr>
          <p:cNvPr id="1026" name="Picture 2" descr="Fourier series &amp; synthesis – TikZ.net">
            <a:extLst>
              <a:ext uri="{FF2B5EF4-FFF2-40B4-BE49-F238E27FC236}">
                <a16:creationId xmlns:a16="http://schemas.microsoft.com/office/drawing/2014/main" id="{15C76E60-6E13-7902-1984-0C942DB0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0" y="2195995"/>
            <a:ext cx="7553739" cy="41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5E976-CEBE-061C-DBE9-B5EE7DA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37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A68C8-30DF-7583-C408-40C329CD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9" y="953949"/>
            <a:ext cx="10858362" cy="52215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D37EF5-BFCF-D052-298B-F937B18B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23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7941F-3F3D-8922-87B8-3B9DE6A0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337410"/>
            <a:ext cx="10321994" cy="65205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0C0756-2E37-B932-E4FC-AB420693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59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T | 3D Imaging | Scattering Media">
            <a:extLst>
              <a:ext uri="{FF2B5EF4-FFF2-40B4-BE49-F238E27FC236}">
                <a16:creationId xmlns:a16="http://schemas.microsoft.com/office/drawing/2014/main" id="{DCA00704-3256-5BF4-8095-88F16306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1" y="725039"/>
            <a:ext cx="10245554" cy="5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9DBF92-1D57-2AD5-BA51-5C6B9AED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195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aesthesia UK : Frequency domain analysis">
            <a:extLst>
              <a:ext uri="{FF2B5EF4-FFF2-40B4-BE49-F238E27FC236}">
                <a16:creationId xmlns:a16="http://schemas.microsoft.com/office/drawing/2014/main" id="{F94E4577-CBA0-773A-3EF9-760C81E8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81" y="479977"/>
            <a:ext cx="8125032" cy="61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D415A-6803-28CC-FCDF-0F9857FF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63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70EB0-95CE-3B1C-8D34-5DACC366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" y="8000"/>
            <a:ext cx="9787353" cy="685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4209DC-903E-A214-4870-7264ABD6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28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ABBCD-214C-ACCD-5352-AAE3F4AC7D83}"/>
              </a:ext>
            </a:extLst>
          </p:cNvPr>
          <p:cNvSpPr txBox="1"/>
          <p:nvPr/>
        </p:nvSpPr>
        <p:spPr>
          <a:xfrm>
            <a:off x="1073426" y="725053"/>
            <a:ext cx="100451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</a:rPr>
              <a:t>Joseph Fourier: 1768-1830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Fourier series 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expansion of a periodic function f(x) in terms of an infinite sum of sines and cosines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Fourier Series makes use of the orthogonality relationships of the sine and cosine functions.</a:t>
            </a:r>
            <a:endParaRPr lang="en-IN" sz="2800" dirty="0"/>
          </a:p>
        </p:txBody>
      </p:sp>
      <p:pic>
        <p:nvPicPr>
          <p:cNvPr id="1026" name="Picture 2" descr="A sawtooth wave represented by a successively larger sum of trigonometric terms">
            <a:extLst>
              <a:ext uri="{FF2B5EF4-FFF2-40B4-BE49-F238E27FC236}">
                <a16:creationId xmlns:a16="http://schemas.microsoft.com/office/drawing/2014/main" id="{40527D0F-27EA-767C-6F0C-D9B30300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87" y="4094587"/>
            <a:ext cx="8496626" cy="218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B63DBC-58B7-69F9-B345-D2E0D9BE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4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193B-DDCD-BF43-CD1D-0AB5CC37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Fourier series expansion is used for periodic signals to expand them in terms of their harmonics which are sinusoidal and orthogonal to one another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21F7-4920-387C-944F-E562A2DC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signal : CT – CTFS</a:t>
            </a:r>
          </a:p>
          <a:p>
            <a:pPr marL="0" indent="0">
              <a:buNone/>
            </a:pPr>
            <a:r>
              <a:rPr lang="en-US" dirty="0"/>
              <a:t>                                DT– DTFS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 Periodic Signals: CTFT and DTFT</a:t>
            </a:r>
          </a:p>
          <a:p>
            <a:r>
              <a:rPr lang="en-US" dirty="0"/>
              <a:t>Laplace Transform: Design Purpose (Continuous Signals) (CT)</a:t>
            </a:r>
          </a:p>
          <a:p>
            <a:r>
              <a:rPr lang="en-US" dirty="0"/>
              <a:t>Z Transform Design Purpose (Continuous Signals) (DT)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F0FA4-E703-0A2B-EF95-3584C0DA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5091112"/>
            <a:ext cx="7115175" cy="1552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9BCE-A749-1F77-8264-C4775ED9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896FA-128C-8142-4185-DF384073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" y="237089"/>
            <a:ext cx="292417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2402E-0471-4CDD-D70F-21E1F809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17" y="556798"/>
            <a:ext cx="6096000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83C2C-AA3C-FEE1-133B-F57DDF920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17" y="2701580"/>
            <a:ext cx="5629275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B79EF7-DC5C-043B-95E3-391DB27A3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17" y="4903512"/>
            <a:ext cx="5276850" cy="1619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49D1A-7AF5-D3C4-7E2E-5D41B97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02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1C4FE-6292-5BB2-6F41-994CF998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09" y="341095"/>
            <a:ext cx="7461181" cy="61758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FC1AC-2110-20B9-7A68-4EE3F684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18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lectrical Engineering: Ch 18: Fourier Series (10 of 35) The Dirichlet  Conditions - YouTube">
            <a:extLst>
              <a:ext uri="{FF2B5EF4-FFF2-40B4-BE49-F238E27FC236}">
                <a16:creationId xmlns:a16="http://schemas.microsoft.com/office/drawing/2014/main" id="{D9060CC0-DAED-BD22-FD41-2E595D4C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52" y="1236179"/>
            <a:ext cx="7796696" cy="43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E73380-F629-598F-E70C-052C583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14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A62E-EC55-B727-DFF5-4AA93102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/>
          </a:bodyPr>
          <a:lstStyle/>
          <a:p>
            <a:r>
              <a:rPr lang="en-US" sz="3200" dirty="0"/>
              <a:t>Basic Fourier Series Expansion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1930-91E4-918E-7EBD-1B6AA725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/>
          <a:lstStyle/>
          <a:p>
            <a:r>
              <a:rPr lang="en-US" dirty="0"/>
              <a:t>X(t) = 2 sin </a:t>
            </a:r>
            <a:r>
              <a:rPr lang="en-US" dirty="0" err="1"/>
              <a:t>wt</a:t>
            </a:r>
            <a:r>
              <a:rPr lang="en-US" dirty="0"/>
              <a:t> + sin 2wt + 7 sin3wt + …………………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even harmonic  odd harmonic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w = 2*pi*f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Trigonometric Fourier series</a:t>
            </a:r>
          </a:p>
          <a:p>
            <a:pPr marL="514350" indent="-514350">
              <a:buAutoNum type="arabicPeriod"/>
            </a:pPr>
            <a:r>
              <a:rPr lang="en-US" dirty="0"/>
              <a:t>Complex exponential FS</a:t>
            </a:r>
          </a:p>
          <a:p>
            <a:pPr marL="514350" indent="-514350">
              <a:buAutoNum type="arabicPeriod"/>
            </a:pPr>
            <a:r>
              <a:rPr lang="en-US" dirty="0"/>
              <a:t>Polar or Harmonic FS</a:t>
            </a:r>
            <a:endParaRPr lang="en-IN" dirty="0"/>
          </a:p>
        </p:txBody>
      </p:sp>
      <p:pic>
        <p:nvPicPr>
          <p:cNvPr id="5122" name="Picture 2" descr="Principles of Communication - Noise">
            <a:extLst>
              <a:ext uri="{FF2B5EF4-FFF2-40B4-BE49-F238E27FC236}">
                <a16:creationId xmlns:a16="http://schemas.microsoft.com/office/drawing/2014/main" id="{14749404-55B5-8E72-E61E-D598F27D6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5967"/>
            <a:ext cx="5181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119D1-6C6A-88C7-1E1E-CDF801E5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65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5416-BF8C-9B35-5C01-E9FBA568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Trigonometric Expansion</a:t>
            </a:r>
          </a:p>
          <a:p>
            <a:r>
              <a:rPr lang="en-US" dirty="0"/>
              <a:t>X(t) = dc average value of x(t)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 = dc component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cosine components of the harmonics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baseline="-25000" dirty="0"/>
              <a:t>n</a:t>
            </a:r>
            <a:r>
              <a:rPr lang="en-US" dirty="0"/>
              <a:t> = sine components of the harmonics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x(t) = 4 + 3 cos 2wt + 5 sin2wt + 3cos 3wt + 6sin3wt+……………………</a:t>
            </a:r>
          </a:p>
          <a:p>
            <a:pPr marL="0" indent="0">
              <a:buNone/>
            </a:pPr>
            <a:r>
              <a:rPr lang="en-US" dirty="0"/>
              <a:t>a0 = 4</a:t>
            </a:r>
          </a:p>
          <a:p>
            <a:pPr marL="0" indent="0">
              <a:buNone/>
            </a:pPr>
            <a:r>
              <a:rPr lang="en-US" dirty="0"/>
              <a:t>A2 = 3</a:t>
            </a:r>
          </a:p>
          <a:p>
            <a:pPr marL="0" indent="0">
              <a:buNone/>
            </a:pPr>
            <a:r>
              <a:rPr lang="en-US" dirty="0"/>
              <a:t>b2 = 5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DD9D-F400-195E-9D83-D5B20FBB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46" y="1086678"/>
            <a:ext cx="4917385" cy="55916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897C05-29CF-7151-F89A-6C8826E7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7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D93B22-A7DF-138D-0619-138E4EAF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02" y="695221"/>
            <a:ext cx="10266737" cy="546755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E5C0-3D9D-3C1F-E292-B4E35D84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39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96E6F-4887-83D3-4154-BE5EBD27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" y="1707045"/>
            <a:ext cx="11363271" cy="30769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6AECE-B82D-900C-3852-ECEC54C0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75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F696-8AC5-7991-6653-6F9B6E5A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r>
              <a:rPr lang="en-US" dirty="0"/>
              <a:t>If x(t) symmetric about t axis  then a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X(t) – Even signal b</a:t>
            </a:r>
            <a:r>
              <a:rPr lang="en-US" baseline="-25000" dirty="0"/>
              <a:t>n</a:t>
            </a:r>
            <a:r>
              <a:rPr lang="en-US" dirty="0"/>
              <a:t> = 0 </a:t>
            </a:r>
          </a:p>
          <a:p>
            <a:pPr marL="0" indent="0">
              <a:buNone/>
            </a:pPr>
            <a:r>
              <a:rPr lang="en-US" dirty="0"/>
              <a:t>               x(-t) = x(t)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x(t) ---  odd signal a</a:t>
            </a:r>
            <a:r>
              <a:rPr lang="en-US" baseline="-25000" dirty="0"/>
              <a:t>n</a:t>
            </a:r>
            <a:r>
              <a:rPr lang="en-US" dirty="0"/>
              <a:t> = 0 </a:t>
            </a:r>
          </a:p>
          <a:p>
            <a:pPr marL="0" indent="0">
              <a:buNone/>
            </a:pPr>
            <a:r>
              <a:rPr lang="en-US" dirty="0"/>
              <a:t>              x(-t) = -x(t)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C403-8A2E-9C0F-6E85-AB4EBAC2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20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urier_Theorem">
            <a:extLst>
              <a:ext uri="{FF2B5EF4-FFF2-40B4-BE49-F238E27FC236}">
                <a16:creationId xmlns:a16="http://schemas.microsoft.com/office/drawing/2014/main" id="{DE82947D-ABE1-B85E-D6F6-34CE3B84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160"/>
            <a:ext cx="5538581" cy="6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B1E64-2C4C-03B6-64D1-3E9EB8FBAE4A}"/>
              </a:ext>
            </a:extLst>
          </p:cNvPr>
          <p:cNvSpPr txBox="1"/>
          <p:nvPr/>
        </p:nvSpPr>
        <p:spPr>
          <a:xfrm>
            <a:off x="1630017" y="1997839"/>
            <a:ext cx="24849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square wave  </a:t>
            </a:r>
            <a:r>
              <a:rPr lang="en-US" dirty="0" err="1"/>
              <a:t>Ao</a:t>
            </a:r>
            <a:r>
              <a:rPr lang="en-US" dirty="0"/>
              <a:t> = 0</a:t>
            </a:r>
          </a:p>
          <a:p>
            <a:r>
              <a:rPr lang="en-US" dirty="0"/>
              <a:t>                               Bn= 0</a:t>
            </a:r>
          </a:p>
          <a:p>
            <a:r>
              <a:rPr lang="en-US" dirty="0"/>
              <a:t>                               An !=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sawtooth wave :</a:t>
            </a:r>
          </a:p>
          <a:p>
            <a:endParaRPr lang="en-US" dirty="0"/>
          </a:p>
          <a:p>
            <a:r>
              <a:rPr lang="en-US" dirty="0"/>
              <a:t>                               </a:t>
            </a:r>
            <a:r>
              <a:rPr lang="en-US" dirty="0" err="1"/>
              <a:t>Ao</a:t>
            </a:r>
            <a:r>
              <a:rPr lang="en-US" dirty="0"/>
              <a:t>= 0</a:t>
            </a:r>
          </a:p>
          <a:p>
            <a:r>
              <a:rPr lang="en-US" dirty="0"/>
              <a:t>                               An= 0</a:t>
            </a:r>
          </a:p>
          <a:p>
            <a:r>
              <a:rPr lang="en-US" dirty="0"/>
              <a:t>                               Bn =! 0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B07C45-5854-123F-8E0A-DD597222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695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rstanding Fourier Series - GaussianWaves">
            <a:extLst>
              <a:ext uri="{FF2B5EF4-FFF2-40B4-BE49-F238E27FC236}">
                <a16:creationId xmlns:a16="http://schemas.microsoft.com/office/drawing/2014/main" id="{264D8C3C-CD4A-CDA1-940A-A63BC110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6" y="1599061"/>
            <a:ext cx="10849438" cy="36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38CCEC-7B52-24C0-17F5-9304DA46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72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urier Series - Definition, Formula, Applications and Examples">
            <a:extLst>
              <a:ext uri="{FF2B5EF4-FFF2-40B4-BE49-F238E27FC236}">
                <a16:creationId xmlns:a16="http://schemas.microsoft.com/office/drawing/2014/main" id="{7EB60D32-0D20-2B95-180A-C0324EE9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84" y="153957"/>
            <a:ext cx="8148432" cy="65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3457B8-97AF-98B2-F634-5C7EF01E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FA8FC-53DB-921F-97D3-3B6C68A8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85" y="1254401"/>
            <a:ext cx="9070830" cy="3516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FB274D-EFF2-F46D-5198-D6E2BBA9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56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61184-4A08-B45F-1CEE-75405D7F00B3}"/>
              </a:ext>
            </a:extLst>
          </p:cNvPr>
          <p:cNvSpPr txBox="1"/>
          <p:nvPr/>
        </p:nvSpPr>
        <p:spPr>
          <a:xfrm>
            <a:off x="2498034" y="1911770"/>
            <a:ext cx="7407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Fourier Transform is a tool that breaks a waveform (a function or signal) into an alternate representation, characterized by the sine and cosine functions of varying frequencies. The Fourier Transform shows that any waveform can be re-written as the sum of sinusoidal.</a:t>
            </a:r>
            <a:endParaRPr lang="en-IN" dirty="0"/>
          </a:p>
        </p:txBody>
      </p:sp>
      <p:pic>
        <p:nvPicPr>
          <p:cNvPr id="1026" name="Picture 2" descr="fourier pair, and fourier transforms">
            <a:extLst>
              <a:ext uri="{FF2B5EF4-FFF2-40B4-BE49-F238E27FC236}">
                <a16:creationId xmlns:a16="http://schemas.microsoft.com/office/drawing/2014/main" id="{D7BCFF7C-231D-1D33-C5D6-59EFD607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53" y="3429000"/>
            <a:ext cx="70961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98CCD-8DC9-FD70-12BC-A766016F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3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AAF2CB-5188-AC23-50AF-1724456B5462}"/>
              </a:ext>
            </a:extLst>
          </p:cNvPr>
          <p:cNvSpPr txBox="1"/>
          <p:nvPr/>
        </p:nvSpPr>
        <p:spPr>
          <a:xfrm>
            <a:off x="1855305" y="864849"/>
            <a:ext cx="8918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solidFill>
                  <a:srgbClr val="800080"/>
                </a:solidFill>
                <a:effectLst/>
                <a:latin typeface="Times New Roman" panose="02020603050405020304" pitchFamily="18" charset="0"/>
              </a:rPr>
              <a:t>Fourier Series gives us a method of decomposing periodic functions into their sinusoidal components. The Fourier Series can also be viewed as a special introductory case of the Fourier Transform, so no </a:t>
            </a:r>
            <a:r>
              <a:rPr lang="en-US" b="1" i="1" dirty="0">
                <a:solidFill>
                  <a:srgbClr val="800080"/>
                </a:solidFill>
                <a:effectLst/>
                <a:latin typeface="Times New Roman" panose="02020603050405020304" pitchFamily="18" charset="0"/>
              </a:rPr>
              <a:t>Fourier Transform tutorial</a:t>
            </a:r>
            <a:r>
              <a:rPr lang="en-US" b="0" i="1" dirty="0">
                <a:solidFill>
                  <a:srgbClr val="800080"/>
                </a:solidFill>
                <a:effectLst/>
                <a:latin typeface="Times New Roman" panose="02020603050405020304" pitchFamily="18" charset="0"/>
              </a:rPr>
              <a:t> is complete without a study of Fourier Series.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C1DCD-9F13-DFE5-65F4-76F56447832B}"/>
              </a:ext>
            </a:extLst>
          </p:cNvPr>
          <p:cNvSpPr txBox="1"/>
          <p:nvPr/>
        </p:nvSpPr>
        <p:spPr>
          <a:xfrm>
            <a:off x="1855305" y="2098580"/>
            <a:ext cx="8918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Fourier Series, with period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is an infinite sum of sinusoidal functions (cosine and sine), each with a frequency that is an integer multiple of 1/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(the inverse of the fundamental period). The Fourier Series also includes a constant, and hence can be written as:</a:t>
            </a:r>
            <a:endParaRPr lang="en-IN" dirty="0"/>
          </a:p>
        </p:txBody>
      </p:sp>
      <p:pic>
        <p:nvPicPr>
          <p:cNvPr id="2050" name="Picture 2" descr="fourier series is an infinite sum of sinusoids">
            <a:extLst>
              <a:ext uri="{FF2B5EF4-FFF2-40B4-BE49-F238E27FC236}">
                <a16:creationId xmlns:a16="http://schemas.microsoft.com/office/drawing/2014/main" id="{80D418C4-4E80-ACCD-F425-617689DE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3677064"/>
            <a:ext cx="47148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B5FD52-3D1E-2831-55EC-C7726841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4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5821E-4E1E-5073-D301-8A3D0A46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55" y="534436"/>
            <a:ext cx="8355052" cy="57891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13F7EC-691E-CE89-104F-D5C16BE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69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57BFE-CE35-E9F4-83DF-02C3F441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0" y="2145195"/>
            <a:ext cx="10703720" cy="25676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518B2-96DC-7792-136C-8597180E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167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E0154-3732-C0F3-138C-1316670E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29" y="737152"/>
            <a:ext cx="9285189" cy="534559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85D862-DB15-012F-EA96-13A2D031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105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CCA35-C061-E1D7-115A-89E45EF4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6" y="467489"/>
            <a:ext cx="7566785" cy="59965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D63860-5F96-AF35-B12B-BF02C9F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3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9A5DF-79B7-2C95-4165-C33D6F54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92" y="1427921"/>
            <a:ext cx="8757615" cy="36874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EEBAF-7959-E3B7-2253-12DF6BF7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2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316D38-BAE5-CBB5-FC83-C7B254D6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2" y="1303475"/>
            <a:ext cx="8539875" cy="367934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37A5F-ABF7-9116-5D2A-03B29D74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Nilanjan Chatterjee , University of Engineering and Management, Kolkata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3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1319</Words>
  <Application>Microsoft Office PowerPoint</Application>
  <PresentationFormat>Widescreen</PresentationFormat>
  <Paragraphs>144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Arial</vt:lpstr>
      <vt:lpstr>Calibri</vt:lpstr>
      <vt:lpstr>Calibri Light</vt:lpstr>
      <vt:lpstr>Heebo</vt:lpstr>
      <vt:lpstr>MathJax_Main</vt:lpstr>
      <vt:lpstr>MathJax_Math-italic</vt:lpstr>
      <vt:lpstr>Nunito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Fourier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Fourier series expansion is used for periodic signals to expand them in terms of their harmonics which are sinusoidal and orthogonal to one another</vt:lpstr>
      <vt:lpstr>PowerPoint Presentation</vt:lpstr>
      <vt:lpstr>PowerPoint Presentation</vt:lpstr>
      <vt:lpstr>Basic Fourier Series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nil.the.great@gmail.com</dc:creator>
  <cp:lastModifiedBy>nil.the.great@gmail.com</cp:lastModifiedBy>
  <cp:revision>11</cp:revision>
  <dcterms:created xsi:type="dcterms:W3CDTF">2023-01-24T03:36:00Z</dcterms:created>
  <dcterms:modified xsi:type="dcterms:W3CDTF">2023-02-16T08:50:02Z</dcterms:modified>
</cp:coreProperties>
</file>