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753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755" r:id="rId80"/>
    <p:sldId id="756" r:id="rId81"/>
    <p:sldId id="770" r:id="rId82"/>
    <p:sldId id="757" r:id="rId83"/>
    <p:sldId id="758" r:id="rId84"/>
    <p:sldId id="759" r:id="rId85"/>
    <p:sldId id="760" r:id="rId86"/>
    <p:sldId id="761" r:id="rId87"/>
    <p:sldId id="762" r:id="rId88"/>
    <p:sldId id="763" r:id="rId89"/>
    <p:sldId id="764" r:id="rId90"/>
    <p:sldId id="765" r:id="rId91"/>
    <p:sldId id="766" r:id="rId92"/>
    <p:sldId id="767" r:id="rId93"/>
    <p:sldId id="768" r:id="rId94"/>
    <p:sldId id="769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5DEE-02D7-2EFD-BF7B-26B583354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B1597-BF23-BFC5-1782-89DFA8081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7979-6FEC-A69B-B9D8-1728B126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A3C-9366-402D-A46E-897EFEC6D83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CADF3-54A3-D062-F155-FB3400B2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D9C3-F4B0-7798-4D4F-8E27EC3E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95F0-F63D-4D5A-B860-EC2F8C31A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2D16-FF6D-5044-730F-45A5A504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9AC02-325F-31D6-E293-DB80CB203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8FDE-6C5F-F207-8423-46A59A23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A3C-9366-402D-A46E-897EFEC6D83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0783-6109-FBD5-6B60-28F57DF4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A7EB-03FD-9A6B-54DE-8845721D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95F0-F63D-4D5A-B860-EC2F8C31A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8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5952A-A322-0104-9D1B-1D08FFA2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F6E8B-8FDA-408D-E204-4F2207B9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F4A3-F7C0-5F3F-CE76-ADFA4BDB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A3C-9366-402D-A46E-897EFEC6D83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0F22-DC19-E15D-17C7-E6E8FCFE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3BAA3-5CDA-1E06-9746-1AD522A3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95F0-F63D-4D5A-B860-EC2F8C31A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3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74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15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>
              <a:latin typeface="Segoe UI Symbol"/>
              <a:cs typeface="Segoe UI Symbo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15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1206">
              <a:lnSpc>
                <a:spcPts val="1099"/>
              </a:lnSpc>
            </a:pPr>
            <a:r>
              <a:rPr lang="en-US" spc="-4"/>
              <a:t>Version: 2016-01-25</a:t>
            </a:r>
            <a:endParaRPr lang="en-US" spc="9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15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57451">
              <a:lnSpc>
                <a:spcPts val="1099"/>
              </a:lnSpc>
            </a:pPr>
            <a:fld id="{81D60167-4931-47E6-BA6A-407CBD079E47}" type="slidenum">
              <a:rPr lang="en-IN" spc="9" smtClean="0"/>
              <a:pPr marL="157451">
                <a:lnSpc>
                  <a:spcPts val="1099"/>
                </a:lnSpc>
              </a:pPr>
              <a:t>‹#›</a:t>
            </a:fld>
            <a:endParaRPr lang="en-IN" spc="9" dirty="0"/>
          </a:p>
        </p:txBody>
      </p:sp>
    </p:spTree>
    <p:extLst>
      <p:ext uri="{BB962C8B-B14F-4D97-AF65-F5344CB8AC3E}">
        <p14:creationId xmlns:p14="http://schemas.microsoft.com/office/powerpoint/2010/main" val="403762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7DEB-97BD-A47A-48CC-6B08D261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B00C-1AF1-076D-3C31-4C6CDAD9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3EFB8-DAAC-90F8-85F2-A794765D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A3C-9366-402D-A46E-897EFEC6D83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030B7-ED78-C3CE-2E0C-D936F3F1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8F86-47E9-A957-8B81-F75031D4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95F0-F63D-4D5A-B860-EC2F8C31A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09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53BE-A3AD-5B88-2D70-A1D79656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D9754-4AE7-F1F3-5218-07B48C75F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1C1DA-381D-8242-2DA7-BF737C47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A3C-9366-402D-A46E-897EFEC6D83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7648-339C-4CF4-AAA0-E9BA8A67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8BC3-09FA-1FB8-B6D9-580F7D70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95F0-F63D-4D5A-B860-EC2F8C31A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7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EF63-AFD2-4C61-0E6E-E90B4235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2C5A-770D-168D-2C7D-BB1299724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5C504-B77C-9FC9-65B2-A3AEF8A72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120BD-E98F-A4EE-41C0-1BE7F41A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A3C-9366-402D-A46E-897EFEC6D83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FEFF7-FA06-AF54-35FA-7C9CFA25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20BC6-160D-13F1-260B-3C1F3042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95F0-F63D-4D5A-B860-EC2F8C31A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74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B7F1-75FA-6A0D-828D-31A5DF20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B31B8-C904-7786-7FB6-97AADDBC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FAFB0-6795-2740-1B7C-0CC868210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8F8A9-5A7C-A588-C314-9F5A3507B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4DABD-DA0E-DE03-2F25-F68E4FAAF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745FE-4DC4-CD70-809B-04226DF2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A3C-9366-402D-A46E-897EFEC6D83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6DA22-E19F-FC38-EFFC-0BAAD6E4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EAF37-F0E3-4F3F-8276-6AFA9CA4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95F0-F63D-4D5A-B860-EC2F8C31A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78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2067-3D76-2E13-E805-FE99CEF2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0D8EC-4A21-08F4-5E59-4DFFDF47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A3C-9366-402D-A46E-897EFEC6D83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5E434-1419-CC9D-9D3A-C24EC917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5A450-FA62-3636-DE36-FB26F17C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95F0-F63D-4D5A-B860-EC2F8C31A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61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C0FB1-6FF3-31B6-8A74-A227648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A3C-9366-402D-A46E-897EFEC6D83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5B049-CC3C-F8BF-7512-0B8466D3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FF27F-B6C2-54D9-1A82-8F209FC8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95F0-F63D-4D5A-B860-EC2F8C31A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4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7C34-5D1B-5494-1AE5-C0FFB9A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DD57-40D5-4F7D-78FD-14A2FF41E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019ED-DFF1-3FE2-2906-2D57C4FE7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F922A-DD0E-6ED5-6124-0D56B7AB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A3C-9366-402D-A46E-897EFEC6D83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50C70-E80C-6C63-EC22-4F11AD40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5EE76-42E0-EB6B-E402-99BF4B00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95F0-F63D-4D5A-B860-EC2F8C31A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07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EDF4-F9C2-72DF-D0EA-B02CAE77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40D24-775E-3797-EB7F-6F6D2CEE8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087C6-CE17-C943-0B96-CCC01B9C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B6E09-0670-DB1A-BE64-6169D5CF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CA3C-9366-402D-A46E-897EFEC6D83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AD5E4-40BE-3175-406E-5784DD88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8AC1A-A638-5DA9-73C7-4E7D14D5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95F0-F63D-4D5A-B860-EC2F8C31A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9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BC006-12FB-47C8-512D-EDB98C20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1DDB7-0D9D-1F1F-E840-0AB54B4EF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69CE-B41D-E86B-8365-28F3A44EB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CA3C-9366-402D-A46E-897EFEC6D83E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AA6DA-7DAB-04AB-2839-1C084FBD7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C4AA9-7062-E8D0-B9A5-BEFA4F69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95F0-F63D-4D5A-B860-EC2F8C31A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0.xml"/><Relationship Id="rId4" Type="http://schemas.openxmlformats.org/officeDocument/2006/relationships/image" Target="../media/image7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png"/><Relationship Id="rId3" Type="http://schemas.openxmlformats.org/officeDocument/2006/relationships/image" Target="../media/image334.png"/><Relationship Id="rId7" Type="http://schemas.openxmlformats.org/officeDocument/2006/relationships/image" Target="../media/image338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7.png"/><Relationship Id="rId5" Type="http://schemas.openxmlformats.org/officeDocument/2006/relationships/image" Target="../media/image336.png"/><Relationship Id="rId4" Type="http://schemas.openxmlformats.org/officeDocument/2006/relationships/image" Target="../media/image33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2.png"/><Relationship Id="rId4" Type="http://schemas.openxmlformats.org/officeDocument/2006/relationships/image" Target="../media/image34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png"/><Relationship Id="rId2" Type="http://schemas.openxmlformats.org/officeDocument/2006/relationships/image" Target="../media/image3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5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3" Type="http://schemas.openxmlformats.org/officeDocument/2006/relationships/image" Target="../media/image346.png"/><Relationship Id="rId7" Type="http://schemas.openxmlformats.org/officeDocument/2006/relationships/image" Target="../media/image35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9.png"/><Relationship Id="rId5" Type="http://schemas.openxmlformats.org/officeDocument/2006/relationships/image" Target="../media/image348.png"/><Relationship Id="rId4" Type="http://schemas.openxmlformats.org/officeDocument/2006/relationships/image" Target="../media/image347.png"/><Relationship Id="rId9" Type="http://schemas.openxmlformats.org/officeDocument/2006/relationships/image" Target="../media/image35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5.xml"/><Relationship Id="rId4" Type="http://schemas.openxmlformats.org/officeDocument/2006/relationships/image" Target="../media/image7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9.png"/><Relationship Id="rId4" Type="http://schemas.openxmlformats.org/officeDocument/2006/relationships/image" Target="../media/image18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png"/><Relationship Id="rId2" Type="http://schemas.openxmlformats.org/officeDocument/2006/relationships/image" Target="../media/image3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7.png"/><Relationship Id="rId4" Type="http://schemas.openxmlformats.org/officeDocument/2006/relationships/image" Target="../media/image356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5.png"/><Relationship Id="rId5" Type="http://schemas.openxmlformats.org/officeDocument/2006/relationships/image" Target="../media/image364.png"/><Relationship Id="rId4" Type="http://schemas.openxmlformats.org/officeDocument/2006/relationships/image" Target="../media/image36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9.png"/><Relationship Id="rId5" Type="http://schemas.openxmlformats.org/officeDocument/2006/relationships/image" Target="../media/image368.png"/><Relationship Id="rId4" Type="http://schemas.openxmlformats.org/officeDocument/2006/relationships/image" Target="../media/image3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5.png"/><Relationship Id="rId9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9.png"/><Relationship Id="rId7" Type="http://schemas.openxmlformats.org/officeDocument/2006/relationships/image" Target="../media/image110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7.xml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7" Type="http://schemas.openxmlformats.org/officeDocument/2006/relationships/image" Target="../media/image191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28.png"/><Relationship Id="rId4" Type="http://schemas.openxmlformats.org/officeDocument/2006/relationships/image" Target="../media/image1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7.xml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4.png"/><Relationship Id="rId4" Type="http://schemas.openxmlformats.org/officeDocument/2006/relationships/image" Target="../media/image22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1.png"/><Relationship Id="rId4" Type="http://schemas.openxmlformats.org/officeDocument/2006/relationships/image" Target="../media/image2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4" Type="http://schemas.openxmlformats.org/officeDocument/2006/relationships/image" Target="../media/image2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240.png"/><Relationship Id="rId4" Type="http://schemas.openxmlformats.org/officeDocument/2006/relationships/image" Target="../media/image23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7.png"/><Relationship Id="rId4" Type="http://schemas.openxmlformats.org/officeDocument/2006/relationships/image" Target="../media/image24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6.xml"/><Relationship Id="rId4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4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5" Type="http://schemas.openxmlformats.org/officeDocument/2006/relationships/image" Target="../media/image60.png"/><Relationship Id="rId4" Type="http://schemas.openxmlformats.org/officeDocument/2006/relationships/image" Target="../media/image25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3" Type="http://schemas.openxmlformats.org/officeDocument/2006/relationships/image" Target="../media/image257.png"/><Relationship Id="rId7" Type="http://schemas.openxmlformats.org/officeDocument/2006/relationships/image" Target="../media/image261.png"/><Relationship Id="rId12" Type="http://schemas.openxmlformats.org/officeDocument/2006/relationships/image" Target="../media/image266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265.png"/><Relationship Id="rId5" Type="http://schemas.openxmlformats.org/officeDocument/2006/relationships/image" Target="../media/image259.png"/><Relationship Id="rId10" Type="http://schemas.openxmlformats.org/officeDocument/2006/relationships/image" Target="../media/image264.png"/><Relationship Id="rId4" Type="http://schemas.openxmlformats.org/officeDocument/2006/relationships/image" Target="../media/image258.png"/><Relationship Id="rId9" Type="http://schemas.openxmlformats.org/officeDocument/2006/relationships/image" Target="../media/image2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0.xml"/><Relationship Id="rId4" Type="http://schemas.openxmlformats.org/officeDocument/2006/relationships/image" Target="../media/image7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7" Type="http://schemas.openxmlformats.org/officeDocument/2006/relationships/image" Target="../media/image270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9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3" Type="http://schemas.openxmlformats.org/officeDocument/2006/relationships/image" Target="../media/image271.png"/><Relationship Id="rId7" Type="http://schemas.openxmlformats.org/officeDocument/2006/relationships/image" Target="../media/image1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png"/><Relationship Id="rId5" Type="http://schemas.openxmlformats.org/officeDocument/2006/relationships/image" Target="../media/image273.png"/><Relationship Id="rId4" Type="http://schemas.openxmlformats.org/officeDocument/2006/relationships/image" Target="../media/image272.png"/><Relationship Id="rId9" Type="http://schemas.openxmlformats.org/officeDocument/2006/relationships/image" Target="../media/image27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9.png"/><Relationship Id="rId4" Type="http://schemas.openxmlformats.org/officeDocument/2006/relationships/image" Target="../media/image27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7" Type="http://schemas.openxmlformats.org/officeDocument/2006/relationships/image" Target="../media/image290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9.png"/><Relationship Id="rId5" Type="http://schemas.openxmlformats.org/officeDocument/2006/relationships/image" Target="../media/image288.png"/><Relationship Id="rId4" Type="http://schemas.openxmlformats.org/officeDocument/2006/relationships/image" Target="../media/image1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6.xml"/><Relationship Id="rId4" Type="http://schemas.openxmlformats.org/officeDocument/2006/relationships/image" Target="../media/image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4.png"/><Relationship Id="rId5" Type="http://schemas.openxmlformats.org/officeDocument/2006/relationships/image" Target="../media/image293.png"/><Relationship Id="rId4" Type="http://schemas.openxmlformats.org/officeDocument/2006/relationships/image" Target="../media/image7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9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3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6.png"/><Relationship Id="rId5" Type="http://schemas.openxmlformats.org/officeDocument/2006/relationships/image" Target="../media/image69.png"/><Relationship Id="rId4" Type="http://schemas.openxmlformats.org/officeDocument/2006/relationships/image" Target="../media/image315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3" Type="http://schemas.openxmlformats.org/officeDocument/2006/relationships/image" Target="../media/image318.png"/><Relationship Id="rId7" Type="http://schemas.openxmlformats.org/officeDocument/2006/relationships/slide" Target="slide96.xml"/><Relationship Id="rId2" Type="http://schemas.openxmlformats.org/officeDocument/2006/relationships/image" Target="../media/image3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5" Type="http://schemas.openxmlformats.org/officeDocument/2006/relationships/image" Target="../media/image320.png"/><Relationship Id="rId4" Type="http://schemas.openxmlformats.org/officeDocument/2006/relationships/image" Target="../media/image319.png"/><Relationship Id="rId9" Type="http://schemas.openxmlformats.org/officeDocument/2006/relationships/image" Target="../media/image32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png"/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4.png"/><Relationship Id="rId4" Type="http://schemas.openxmlformats.org/officeDocument/2006/relationships/image" Target="../media/image3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7566-FAA3-70F8-27C5-5F480583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1D2B9-581B-A01A-15A6-B83398812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3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340909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Control</a:t>
            </a:r>
            <a:r>
              <a:rPr sz="2471" spc="-71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Systems</a:t>
            </a:r>
            <a:endParaRPr sz="2471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756255E0-3710-4310-9630-BE7EE48A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878740" y="2374788"/>
            <a:ext cx="832037" cy="81243"/>
            <a:chOff x="4782972" y="2691426"/>
            <a:chExt cx="942975" cy="92075"/>
          </a:xfrm>
        </p:grpSpPr>
        <p:sp>
          <p:nvSpPr>
            <p:cNvPr id="14" name="object 14"/>
            <p:cNvSpPr/>
            <p:nvPr/>
          </p:nvSpPr>
          <p:spPr>
            <a:xfrm>
              <a:off x="4782972" y="2738145"/>
              <a:ext cx="942975" cy="0"/>
            </a:xfrm>
            <a:custGeom>
              <a:avLst/>
              <a:gdLst/>
              <a:ahLst/>
              <a:cxnLst/>
              <a:rect l="l" t="t" r="r" b="b"/>
              <a:pathLst>
                <a:path w="942975">
                  <a:moveTo>
                    <a:pt x="0" y="0"/>
                  </a:moveTo>
                  <a:lnTo>
                    <a:pt x="942962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2521" y="2691426"/>
              <a:ext cx="117846" cy="9168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550665" y="2271560"/>
            <a:ext cx="2912408" cy="1293719"/>
            <a:chOff x="1011153" y="2574434"/>
            <a:chExt cx="3300729" cy="1466215"/>
          </a:xfrm>
        </p:grpSpPr>
        <p:sp>
          <p:nvSpPr>
            <p:cNvPr id="17" name="object 17"/>
            <p:cNvSpPr/>
            <p:nvPr/>
          </p:nvSpPr>
          <p:spPr>
            <a:xfrm>
              <a:off x="1954110" y="2580983"/>
              <a:ext cx="1257300" cy="314325"/>
            </a:xfrm>
            <a:custGeom>
              <a:avLst/>
              <a:gdLst/>
              <a:ahLst/>
              <a:cxnLst/>
              <a:rect l="l" t="t" r="r" b="b"/>
              <a:pathLst>
                <a:path w="1257300" h="314325">
                  <a:moveTo>
                    <a:pt x="314312" y="157162"/>
                  </a:moveTo>
                  <a:lnTo>
                    <a:pt x="306300" y="206835"/>
                  </a:lnTo>
                  <a:lnTo>
                    <a:pt x="283991" y="249977"/>
                  </a:lnTo>
                  <a:lnTo>
                    <a:pt x="249973" y="283999"/>
                  </a:lnTo>
                  <a:lnTo>
                    <a:pt x="206834" y="306312"/>
                  </a:lnTo>
                  <a:lnTo>
                    <a:pt x="157162" y="314325"/>
                  </a:lnTo>
                  <a:lnTo>
                    <a:pt x="107489" y="306312"/>
                  </a:lnTo>
                  <a:lnTo>
                    <a:pt x="64347" y="283999"/>
                  </a:lnTo>
                  <a:lnTo>
                    <a:pt x="30325" y="249977"/>
                  </a:lnTo>
                  <a:lnTo>
                    <a:pt x="8012" y="206835"/>
                  </a:lnTo>
                  <a:lnTo>
                    <a:pt x="0" y="157162"/>
                  </a:lnTo>
                  <a:lnTo>
                    <a:pt x="8012" y="107489"/>
                  </a:lnTo>
                  <a:lnTo>
                    <a:pt x="30325" y="64347"/>
                  </a:lnTo>
                  <a:lnTo>
                    <a:pt x="64347" y="30325"/>
                  </a:lnTo>
                  <a:lnTo>
                    <a:pt x="107489" y="8012"/>
                  </a:lnTo>
                  <a:lnTo>
                    <a:pt x="157162" y="0"/>
                  </a:lnTo>
                  <a:lnTo>
                    <a:pt x="206834" y="8012"/>
                  </a:lnTo>
                  <a:lnTo>
                    <a:pt x="249973" y="30325"/>
                  </a:lnTo>
                  <a:lnTo>
                    <a:pt x="283991" y="64347"/>
                  </a:lnTo>
                  <a:lnTo>
                    <a:pt x="306300" y="107489"/>
                  </a:lnTo>
                  <a:lnTo>
                    <a:pt x="314312" y="157162"/>
                  </a:lnTo>
                  <a:close/>
                </a:path>
                <a:path w="1257300" h="314325">
                  <a:moveTo>
                    <a:pt x="314312" y="157162"/>
                  </a:moveTo>
                  <a:lnTo>
                    <a:pt x="1257261" y="157162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7959" y="2691427"/>
              <a:ext cx="117884" cy="916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11153" y="2738145"/>
              <a:ext cx="942975" cy="0"/>
            </a:xfrm>
            <a:custGeom>
              <a:avLst/>
              <a:gdLst/>
              <a:ahLst/>
              <a:cxnLst/>
              <a:rect l="l" t="t" r="r" b="b"/>
              <a:pathLst>
                <a:path w="942975">
                  <a:moveTo>
                    <a:pt x="0" y="0"/>
                  </a:moveTo>
                  <a:lnTo>
                    <a:pt x="942957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0685" y="2691427"/>
              <a:ext cx="117871" cy="9168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111273" y="2895308"/>
              <a:ext cx="0" cy="1100455"/>
            </a:xfrm>
            <a:custGeom>
              <a:avLst/>
              <a:gdLst/>
              <a:ahLst/>
              <a:cxnLst/>
              <a:rect l="l" t="t" r="r" b="b"/>
              <a:pathLst>
                <a:path h="1100454">
                  <a:moveTo>
                    <a:pt x="0" y="1100112"/>
                  </a:moveTo>
                  <a:lnTo>
                    <a:pt x="0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4567" y="3379462"/>
              <a:ext cx="91658" cy="11785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82748" y="3995420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1257261" y="0"/>
                  </a:moveTo>
                  <a:lnTo>
                    <a:pt x="0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5452" y="3948714"/>
              <a:ext cx="117884" cy="9168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11273" y="3995420"/>
              <a:ext cx="2200275" cy="0"/>
            </a:xfrm>
            <a:custGeom>
              <a:avLst/>
              <a:gdLst/>
              <a:ahLst/>
              <a:cxnLst/>
              <a:rect l="l" t="t" r="r" b="b"/>
              <a:pathLst>
                <a:path w="2200275">
                  <a:moveTo>
                    <a:pt x="0" y="0"/>
                  </a:moveTo>
                  <a:lnTo>
                    <a:pt x="2200236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849439" y="2374788"/>
            <a:ext cx="2912408" cy="1190625"/>
            <a:chOff x="5883097" y="2691426"/>
            <a:chExt cx="3300729" cy="1349375"/>
          </a:xfrm>
        </p:grpSpPr>
        <p:sp>
          <p:nvSpPr>
            <p:cNvPr id="27" name="object 27"/>
            <p:cNvSpPr/>
            <p:nvPr/>
          </p:nvSpPr>
          <p:spPr>
            <a:xfrm>
              <a:off x="7297534" y="2738145"/>
              <a:ext cx="942975" cy="0"/>
            </a:xfrm>
            <a:custGeom>
              <a:avLst/>
              <a:gdLst/>
              <a:ahLst/>
              <a:cxnLst/>
              <a:rect l="l" t="t" r="r" b="b"/>
              <a:pathLst>
                <a:path w="942975">
                  <a:moveTo>
                    <a:pt x="0" y="0"/>
                  </a:moveTo>
                  <a:lnTo>
                    <a:pt x="942962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7045" y="2691426"/>
              <a:ext cx="117884" cy="9168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240496" y="2738145"/>
              <a:ext cx="942975" cy="0"/>
            </a:xfrm>
            <a:custGeom>
              <a:avLst/>
              <a:gdLst/>
              <a:ahLst/>
              <a:cxnLst/>
              <a:rect l="l" t="t" r="r" b="b"/>
              <a:pathLst>
                <a:path w="942975">
                  <a:moveTo>
                    <a:pt x="0" y="0"/>
                  </a:moveTo>
                  <a:lnTo>
                    <a:pt x="942936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0007" y="2691426"/>
              <a:ext cx="117858" cy="9168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240496" y="2738145"/>
              <a:ext cx="0" cy="1257300"/>
            </a:xfrm>
            <a:custGeom>
              <a:avLst/>
              <a:gdLst/>
              <a:ahLst/>
              <a:cxnLst/>
              <a:rect l="l" t="t" r="r" b="b"/>
              <a:pathLst>
                <a:path h="1257300">
                  <a:moveTo>
                    <a:pt x="0" y="0"/>
                  </a:moveTo>
                  <a:lnTo>
                    <a:pt x="0" y="1257274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778" y="3314844"/>
              <a:ext cx="91658" cy="11785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433159" y="3995419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1257249" y="0"/>
                  </a:moveTo>
                  <a:lnTo>
                    <a:pt x="0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5850" y="3948714"/>
              <a:ext cx="117884" cy="9168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883097" y="3995419"/>
              <a:ext cx="2357755" cy="0"/>
            </a:xfrm>
            <a:custGeom>
              <a:avLst/>
              <a:gdLst/>
              <a:ahLst/>
              <a:cxnLst/>
              <a:rect l="l" t="t" r="r" b="b"/>
              <a:pathLst>
                <a:path w="2357754">
                  <a:moveTo>
                    <a:pt x="0" y="0"/>
                  </a:moveTo>
                  <a:lnTo>
                    <a:pt x="2357399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414298" y="2230039"/>
            <a:ext cx="211790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spc="-18" dirty="0">
                <a:latin typeface="Lucida Sans Unicode"/>
                <a:cs typeface="Lucida Sans Unicode"/>
              </a:rPr>
              <a:t>+</a:t>
            </a:r>
            <a:endParaRPr sz="1897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62745" y="3248036"/>
            <a:ext cx="1386728" cy="393811"/>
          </a:xfrm>
          <a:prstGeom prst="rect">
            <a:avLst/>
          </a:prstGeom>
          <a:solidFill>
            <a:srgbClr val="FEFEFE"/>
          </a:solidFill>
          <a:ln w="13096">
            <a:solidFill>
              <a:srgbClr val="000000"/>
            </a:solidFill>
          </a:ln>
        </p:spPr>
        <p:txBody>
          <a:bodyPr vert="horz" wrap="square" lIns="0" tIns="127747" rIns="0" bIns="0" rtlCol="0">
            <a:spAutoFit/>
          </a:bodyPr>
          <a:lstStyle/>
          <a:p>
            <a:pPr marL="345720">
              <a:spcBef>
                <a:spcPts val="1006"/>
              </a:spcBef>
            </a:pPr>
            <a:r>
              <a:rPr sz="1721" spc="4" dirty="0">
                <a:latin typeface="Microsoft Sans Serif"/>
                <a:cs typeface="Microsoft Sans Serif"/>
              </a:rPr>
              <a:t>Sensor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72794" y="2487193"/>
            <a:ext cx="174251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-172" dirty="0">
                <a:latin typeface="Cambria"/>
                <a:cs typeface="Cambria"/>
              </a:rPr>
              <a:t>−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22291" y="2046011"/>
            <a:ext cx="512669" cy="27669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21" dirty="0">
                <a:latin typeface="Microsoft Sans Serif"/>
                <a:cs typeface="Microsoft Sans Serif"/>
              </a:rPr>
              <a:t>Err</a:t>
            </a:r>
            <a:r>
              <a:rPr sz="1721" spc="9" dirty="0">
                <a:latin typeface="Microsoft Sans Serif"/>
                <a:cs typeface="Microsoft Sans Serif"/>
              </a:rPr>
              <a:t>o</a:t>
            </a:r>
            <a:r>
              <a:rPr sz="1721" dirty="0">
                <a:latin typeface="Microsoft Sans Serif"/>
                <a:cs typeface="Microsoft Sans Serif"/>
              </a:rPr>
              <a:t>r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10766" y="2138687"/>
            <a:ext cx="1386728" cy="393811"/>
          </a:xfrm>
          <a:prstGeom prst="rect">
            <a:avLst/>
          </a:prstGeom>
          <a:solidFill>
            <a:srgbClr val="FEFEFE"/>
          </a:solidFill>
          <a:ln w="13096">
            <a:solidFill>
              <a:srgbClr val="000000"/>
            </a:solidFill>
          </a:ln>
        </p:spPr>
        <p:txBody>
          <a:bodyPr vert="horz" wrap="square" lIns="0" tIns="127747" rIns="0" bIns="0" rtlCol="0">
            <a:spAutoFit/>
          </a:bodyPr>
          <a:lstStyle/>
          <a:p>
            <a:pPr marL="442096">
              <a:spcBef>
                <a:spcPts val="1006"/>
              </a:spcBef>
            </a:pPr>
            <a:r>
              <a:rPr sz="1721" spc="4" dirty="0">
                <a:latin typeface="Microsoft Sans Serif"/>
                <a:cs typeface="Microsoft Sans Serif"/>
              </a:rPr>
              <a:t>Plant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14404" y="2046011"/>
            <a:ext cx="685240" cy="27669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21" dirty="0">
                <a:latin typeface="Microsoft Sans Serif"/>
                <a:cs typeface="Microsoft Sans Serif"/>
              </a:rPr>
              <a:t>O</a:t>
            </a:r>
            <a:r>
              <a:rPr sz="1721" spc="9" dirty="0">
                <a:latin typeface="Microsoft Sans Serif"/>
                <a:cs typeface="Microsoft Sans Serif"/>
              </a:rPr>
              <a:t>u</a:t>
            </a:r>
            <a:r>
              <a:rPr sz="1721" spc="4" dirty="0">
                <a:latin typeface="Microsoft Sans Serif"/>
                <a:cs typeface="Microsoft Sans Serif"/>
              </a:rPr>
              <a:t>t</a:t>
            </a:r>
            <a:r>
              <a:rPr sz="1721" spc="9" dirty="0">
                <a:latin typeface="Microsoft Sans Serif"/>
                <a:cs typeface="Microsoft Sans Serif"/>
              </a:rPr>
              <a:t>pu</a:t>
            </a:r>
            <a:r>
              <a:rPr sz="1721" dirty="0">
                <a:latin typeface="Microsoft Sans Serif"/>
                <a:cs typeface="Microsoft Sans Serif"/>
              </a:rPr>
              <a:t>t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92035" y="2138687"/>
            <a:ext cx="1386728" cy="393811"/>
          </a:xfrm>
          <a:prstGeom prst="rect">
            <a:avLst/>
          </a:prstGeom>
          <a:solidFill>
            <a:srgbClr val="FEFEFE"/>
          </a:solidFill>
          <a:ln w="13096">
            <a:solidFill>
              <a:srgbClr val="000000"/>
            </a:solidFill>
          </a:ln>
        </p:spPr>
        <p:txBody>
          <a:bodyPr vert="horz" wrap="square" lIns="0" tIns="127747" rIns="0" bIns="0" rtlCol="0">
            <a:spAutoFit/>
          </a:bodyPr>
          <a:lstStyle/>
          <a:p>
            <a:pPr marL="219087">
              <a:spcBef>
                <a:spcPts val="1006"/>
              </a:spcBef>
            </a:pPr>
            <a:r>
              <a:rPr sz="1721" spc="4" dirty="0">
                <a:latin typeface="Microsoft Sans Serif"/>
                <a:cs typeface="Microsoft Sans Serif"/>
              </a:rPr>
              <a:t>Controller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46060" y="1770094"/>
            <a:ext cx="1033743" cy="553024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268956" marR="4483" indent="-258309">
              <a:lnSpc>
                <a:spcPts val="2171"/>
              </a:lnSpc>
              <a:spcBef>
                <a:spcPts val="79"/>
              </a:spcBef>
            </a:pPr>
            <a:r>
              <a:rPr sz="1721" dirty="0">
                <a:latin typeface="Microsoft Sans Serif"/>
                <a:cs typeface="Microsoft Sans Serif"/>
              </a:rPr>
              <a:t>R</a:t>
            </a:r>
            <a:r>
              <a:rPr sz="1721" spc="9" dirty="0">
                <a:latin typeface="Microsoft Sans Serif"/>
                <a:cs typeface="Microsoft Sans Serif"/>
              </a:rPr>
              <a:t>e</a:t>
            </a:r>
            <a:r>
              <a:rPr sz="1721" spc="-44" dirty="0">
                <a:latin typeface="Microsoft Sans Serif"/>
                <a:cs typeface="Microsoft Sans Serif"/>
              </a:rPr>
              <a:t>f</a:t>
            </a:r>
            <a:r>
              <a:rPr sz="1721" spc="9" dirty="0">
                <a:latin typeface="Microsoft Sans Serif"/>
                <a:cs typeface="Microsoft Sans Serif"/>
              </a:rPr>
              <a:t>e</a:t>
            </a:r>
            <a:r>
              <a:rPr sz="1721" dirty="0">
                <a:latin typeface="Microsoft Sans Serif"/>
                <a:cs typeface="Microsoft Sans Serif"/>
              </a:rPr>
              <a:t>r</a:t>
            </a:r>
            <a:r>
              <a:rPr sz="1721" spc="9" dirty="0">
                <a:latin typeface="Microsoft Sans Serif"/>
                <a:cs typeface="Microsoft Sans Serif"/>
              </a:rPr>
              <a:t>en</a:t>
            </a:r>
            <a:r>
              <a:rPr sz="1721" spc="-9" dirty="0">
                <a:latin typeface="Microsoft Sans Serif"/>
                <a:cs typeface="Microsoft Sans Serif"/>
              </a:rPr>
              <a:t>c</a:t>
            </a:r>
            <a:r>
              <a:rPr sz="1721" dirty="0">
                <a:latin typeface="Microsoft Sans Serif"/>
                <a:cs typeface="Microsoft Sans Serif"/>
              </a:rPr>
              <a:t>e  </a:t>
            </a:r>
            <a:r>
              <a:rPr sz="1721" spc="9" dirty="0">
                <a:latin typeface="Microsoft Sans Serif"/>
                <a:cs typeface="Microsoft Sans Serif"/>
              </a:rPr>
              <a:t>Input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74736" y="3642810"/>
            <a:ext cx="983316" cy="27669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21" spc="-4" dirty="0">
                <a:latin typeface="Microsoft Sans Serif"/>
                <a:cs typeface="Microsoft Sans Serif"/>
              </a:rPr>
              <a:t>Feedback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93560" y="3918728"/>
            <a:ext cx="5206813" cy="82671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762601">
              <a:spcBef>
                <a:spcPts val="93"/>
              </a:spcBef>
            </a:pPr>
            <a:r>
              <a:rPr sz="1721" spc="4" dirty="0">
                <a:latin typeface="Microsoft Sans Serif"/>
                <a:cs typeface="Microsoft Sans Serif"/>
              </a:rPr>
              <a:t>Signal</a:t>
            </a:r>
            <a:endParaRPr sz="1721">
              <a:latin typeface="Microsoft Sans Serif"/>
              <a:cs typeface="Microsoft Sans Serif"/>
            </a:endParaRPr>
          </a:p>
          <a:p>
            <a:pPr>
              <a:spcBef>
                <a:spcPts val="22"/>
              </a:spcBef>
            </a:pPr>
            <a:endParaRPr sz="1677">
              <a:latin typeface="Microsoft Sans Serif"/>
              <a:cs typeface="Microsoft Sans Serif"/>
            </a:endParaRPr>
          </a:p>
          <a:p>
            <a:pPr marL="11206"/>
            <a:r>
              <a:rPr sz="1897" spc="-18" dirty="0">
                <a:latin typeface="Microsoft Sans Serif"/>
                <a:cs typeface="Microsoft Sans Serif"/>
              </a:rPr>
              <a:t>General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Structure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Feedback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Control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System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98059" y="563048"/>
            <a:ext cx="9278471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2327">
              <a:lnSpc>
                <a:spcPct val="100000"/>
              </a:lnSpc>
              <a:spcBef>
                <a:spcPts val="84"/>
              </a:spcBef>
            </a:pPr>
            <a:r>
              <a:rPr spc="-4" dirty="0"/>
              <a:t>Section</a:t>
            </a:r>
            <a:r>
              <a:rPr spc="-79" dirty="0"/>
              <a:t> </a:t>
            </a:r>
            <a:r>
              <a:rPr spc="-4" dirty="0"/>
              <a:t>3.2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36578-A8D7-4EBA-A7AA-3FA704D8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01314" y="2737372"/>
            <a:ext cx="8693524" cy="772085"/>
            <a:chOff x="161890" y="3102355"/>
            <a:chExt cx="9852660" cy="875030"/>
          </a:xfrm>
        </p:grpSpPr>
        <p:sp>
          <p:nvSpPr>
            <p:cNvPr id="23" name="object 23"/>
            <p:cNvSpPr/>
            <p:nvPr/>
          </p:nvSpPr>
          <p:spPr>
            <a:xfrm>
              <a:off x="161890" y="3102355"/>
              <a:ext cx="9736455" cy="180340"/>
            </a:xfrm>
            <a:custGeom>
              <a:avLst/>
              <a:gdLst/>
              <a:ahLst/>
              <a:cxnLst/>
              <a:rect l="l" t="t" r="r" b="b"/>
              <a:pathLst>
                <a:path w="9736455" h="180339">
                  <a:moveTo>
                    <a:pt x="9736083" y="179832"/>
                  </a:moveTo>
                  <a:lnTo>
                    <a:pt x="9736083" y="110896"/>
                  </a:lnTo>
                  <a:lnTo>
                    <a:pt x="9727333" y="67835"/>
                  </a:lnTo>
                  <a:lnTo>
                    <a:pt x="9703510" y="32573"/>
                  </a:lnTo>
                  <a:lnTo>
                    <a:pt x="9668253" y="8749"/>
                  </a:lnTo>
                  <a:lnTo>
                    <a:pt x="9625199" y="0"/>
                  </a:lnTo>
                  <a:lnTo>
                    <a:pt x="110891" y="0"/>
                  </a:lnTo>
                  <a:lnTo>
                    <a:pt x="67834" y="8749"/>
                  </a:lnTo>
                  <a:lnTo>
                    <a:pt x="32574" y="32573"/>
                  </a:lnTo>
                  <a:lnTo>
                    <a:pt x="8750" y="67835"/>
                  </a:lnTo>
                  <a:lnTo>
                    <a:pt x="0" y="110896"/>
                  </a:lnTo>
                  <a:lnTo>
                    <a:pt x="0" y="179832"/>
                  </a:lnTo>
                  <a:lnTo>
                    <a:pt x="9736083" y="179832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844" y="3199320"/>
              <a:ext cx="128219" cy="2460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53" y="3731171"/>
              <a:ext cx="239110" cy="2390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759365" y="3962271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0" y="0"/>
                  </a:moveTo>
                  <a:lnTo>
                    <a:pt x="27724" y="2795"/>
                  </a:lnTo>
                </a:path>
              </a:pathLst>
            </a:custGeom>
            <a:ln w="242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9365" y="3715562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570" y="27736"/>
                  </a:moveTo>
                  <a:lnTo>
                    <a:pt x="239375" y="0"/>
                  </a:lnTo>
                </a:path>
                <a:path w="242570" h="242570">
                  <a:moveTo>
                    <a:pt x="0" y="239376"/>
                  </a:moveTo>
                  <a:lnTo>
                    <a:pt x="76983" y="236895"/>
                  </a:lnTo>
                  <a:lnTo>
                    <a:pt x="122203" y="220733"/>
                  </a:lnTo>
                  <a:lnTo>
                    <a:pt x="162094" y="195371"/>
                  </a:lnTo>
                  <a:lnTo>
                    <a:pt x="195367" y="162101"/>
                  </a:lnTo>
                  <a:lnTo>
                    <a:pt x="220731" y="122212"/>
                  </a:lnTo>
                  <a:lnTo>
                    <a:pt x="236895" y="76994"/>
                  </a:lnTo>
                  <a:lnTo>
                    <a:pt x="242570" y="27736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9365" y="3715562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36" y="27736"/>
                  </a:moveTo>
                  <a:lnTo>
                    <a:pt x="232441" y="0"/>
                  </a:lnTo>
                </a:path>
                <a:path w="236220" h="236220">
                  <a:moveTo>
                    <a:pt x="0" y="232455"/>
                  </a:moveTo>
                  <a:lnTo>
                    <a:pt x="75395" y="230157"/>
                  </a:lnTo>
                  <a:lnTo>
                    <a:pt x="119156" y="214515"/>
                  </a:lnTo>
                  <a:lnTo>
                    <a:pt x="157760" y="189970"/>
                  </a:lnTo>
                  <a:lnTo>
                    <a:pt x="189958" y="157772"/>
                  </a:lnTo>
                  <a:lnTo>
                    <a:pt x="214503" y="119168"/>
                  </a:lnTo>
                  <a:lnTo>
                    <a:pt x="230145" y="75407"/>
                  </a:lnTo>
                  <a:lnTo>
                    <a:pt x="235636" y="27736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7236" y="3703434"/>
              <a:ext cx="252959" cy="2529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3667" y="3824249"/>
              <a:ext cx="9405620" cy="40640"/>
            </a:xfrm>
            <a:custGeom>
              <a:avLst/>
              <a:gdLst/>
              <a:ahLst/>
              <a:cxnLst/>
              <a:rect l="l" t="t" r="r" b="b"/>
              <a:pathLst>
                <a:path w="9405620" h="40639">
                  <a:moveTo>
                    <a:pt x="9404998" y="0"/>
                  </a:moveTo>
                  <a:lnTo>
                    <a:pt x="0" y="0"/>
                  </a:lnTo>
                  <a:lnTo>
                    <a:pt x="0" y="5676"/>
                  </a:lnTo>
                  <a:lnTo>
                    <a:pt x="0" y="12611"/>
                  </a:lnTo>
                  <a:lnTo>
                    <a:pt x="0" y="19532"/>
                  </a:lnTo>
                  <a:lnTo>
                    <a:pt x="0" y="26466"/>
                  </a:lnTo>
                  <a:lnTo>
                    <a:pt x="0" y="40322"/>
                  </a:lnTo>
                  <a:lnTo>
                    <a:pt x="9404998" y="40322"/>
                  </a:lnTo>
                  <a:lnTo>
                    <a:pt x="9404998" y="26466"/>
                  </a:lnTo>
                  <a:lnTo>
                    <a:pt x="9404998" y="19532"/>
                  </a:lnTo>
                  <a:lnTo>
                    <a:pt x="9404998" y="12611"/>
                  </a:lnTo>
                  <a:lnTo>
                    <a:pt x="9404998" y="5676"/>
                  </a:lnTo>
                  <a:lnTo>
                    <a:pt x="94049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78" y="385763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678" y="3871518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678" y="388537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678" y="389924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83678" y="391310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678" y="3926961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678" y="3940812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678" y="3954672"/>
              <a:ext cx="9404985" cy="11430"/>
            </a:xfrm>
            <a:custGeom>
              <a:avLst/>
              <a:gdLst/>
              <a:ahLst/>
              <a:cxnLst/>
              <a:rect l="l" t="t" r="r" b="b"/>
              <a:pathLst>
                <a:path w="9404985" h="11429">
                  <a:moveTo>
                    <a:pt x="0" y="0"/>
                  </a:moveTo>
                  <a:lnTo>
                    <a:pt x="0" y="10945"/>
                  </a:lnTo>
                  <a:lnTo>
                    <a:pt x="9404986" y="10945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896780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11658" y="0"/>
                  </a:moveTo>
                  <a:lnTo>
                    <a:pt x="0" y="0"/>
                  </a:lnTo>
                  <a:lnTo>
                    <a:pt x="0" y="424154"/>
                  </a:lnTo>
                  <a:lnTo>
                    <a:pt x="11658" y="424154"/>
                  </a:lnTo>
                  <a:lnTo>
                    <a:pt x="116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99014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530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29222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3048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9568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997079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998462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9998447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0" y="0"/>
                  </a:moveTo>
                  <a:lnTo>
                    <a:pt x="0" y="424145"/>
                  </a:lnTo>
                  <a:lnTo>
                    <a:pt x="11992" y="424145"/>
                  </a:lnTo>
                  <a:lnTo>
                    <a:pt x="11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90" y="3198025"/>
              <a:ext cx="9736455" cy="656590"/>
            </a:xfrm>
            <a:custGeom>
              <a:avLst/>
              <a:gdLst/>
              <a:ahLst/>
              <a:cxnLst/>
              <a:rect l="l" t="t" r="r" b="b"/>
              <a:pathLst>
                <a:path w="9736455" h="656589">
                  <a:moveTo>
                    <a:pt x="9736083" y="545274"/>
                  </a:moveTo>
                  <a:lnTo>
                    <a:pt x="9736083" y="0"/>
                  </a:lnTo>
                  <a:lnTo>
                    <a:pt x="0" y="0"/>
                  </a:lnTo>
                  <a:lnTo>
                    <a:pt x="0" y="545274"/>
                  </a:lnTo>
                  <a:lnTo>
                    <a:pt x="8750" y="588328"/>
                  </a:lnTo>
                  <a:lnTo>
                    <a:pt x="32574" y="623585"/>
                  </a:lnTo>
                  <a:lnTo>
                    <a:pt x="67834" y="647408"/>
                  </a:lnTo>
                  <a:lnTo>
                    <a:pt x="110891" y="656158"/>
                  </a:lnTo>
                  <a:lnTo>
                    <a:pt x="9625199" y="656158"/>
                  </a:lnTo>
                  <a:lnTo>
                    <a:pt x="9668253" y="647408"/>
                  </a:lnTo>
                  <a:lnTo>
                    <a:pt x="9703510" y="623585"/>
                  </a:lnTo>
                  <a:lnTo>
                    <a:pt x="9727333" y="588328"/>
                  </a:lnTo>
                  <a:lnTo>
                    <a:pt x="9736083" y="54527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9897973" y="3294608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4">
                  <a:moveTo>
                    <a:pt x="0" y="4902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9897973" y="3266884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7973" y="323916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9897973" y="3211448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9897973" y="3169856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256734" y="2885666"/>
            <a:ext cx="3682812" cy="3299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74" b="1" spc="-13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Convolution</a:t>
            </a:r>
            <a:r>
              <a:rPr sz="2074" b="1" spc="-62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sz="2074" b="1" spc="-18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spc="-62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LTI</a:t>
            </a:r>
            <a:r>
              <a:rPr sz="2074" b="1" spc="-44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Systems</a:t>
            </a:r>
            <a:endParaRPr sz="2074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64066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Impulse</a:t>
            </a:r>
            <a:r>
              <a:rPr sz="2471" spc="-66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Response</a:t>
            </a:r>
            <a:endParaRPr sz="2471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5C687ECE-40F5-4E9E-AF1F-C32F5359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984415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1721168"/>
            <a:ext cx="149311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148303"/>
            <a:ext cx="147740" cy="14930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3550438"/>
            <a:ext cx="147740" cy="14759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4287191"/>
            <a:ext cx="149311" cy="14759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5575" y="5023945"/>
            <a:ext cx="149311" cy="14759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55575" y="5757762"/>
            <a:ext cx="149311" cy="14759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422173" y="817708"/>
            <a:ext cx="7479926" cy="5511491"/>
          </a:xfrm>
          <a:prstGeom prst="rect">
            <a:avLst/>
          </a:prstGeom>
        </p:spPr>
        <p:txBody>
          <a:bodyPr vert="horz" wrap="square" lIns="0" tIns="45384" rIns="0" bIns="0" rtlCol="0">
            <a:spAutoFit/>
          </a:bodyPr>
          <a:lstStyle/>
          <a:p>
            <a:pPr marL="11206" marR="424165">
              <a:lnSpc>
                <a:spcPts val="2612"/>
              </a:lnSpc>
              <a:spcBef>
                <a:spcPts val="357"/>
              </a:spcBef>
              <a:tabLst>
                <a:tab pos="3369227" algn="l"/>
              </a:tabLst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93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35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called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impulse </a:t>
            </a:r>
            <a:r>
              <a:rPr sz="2074" spc="-454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" dirty="0">
                <a:solidFill>
                  <a:srgbClr val="00BFFF"/>
                </a:solidFill>
                <a:latin typeface="Calibri"/>
                <a:cs typeface="Calibri"/>
              </a:rPr>
              <a:t>response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37" dirty="0">
                <a:latin typeface="Times New Roman"/>
                <a:cs typeface="Times New Roman"/>
              </a:rPr>
              <a:t> </a:t>
            </a:r>
            <a:r>
              <a:rPr sz="2074" spc="79" dirty="0">
                <a:latin typeface="Cambria"/>
                <a:cs typeface="Cambria"/>
              </a:rPr>
              <a:t>{</a:t>
            </a:r>
            <a:r>
              <a:rPr sz="2074" spc="79" dirty="0">
                <a:latin typeface="Calibri"/>
                <a:cs typeface="Calibri"/>
              </a:rPr>
              <a:t>δ</a:t>
            </a:r>
            <a:r>
              <a:rPr sz="2074" spc="79" dirty="0">
                <a:latin typeface="Cambria"/>
                <a:cs typeface="Cambria"/>
              </a:rPr>
              <a:t>}</a:t>
            </a:r>
            <a:r>
              <a:rPr sz="1897" spc="79" dirty="0">
                <a:latin typeface="Microsoft Sans Serif"/>
                <a:cs typeface="Microsoft Sans Serif"/>
              </a:rPr>
              <a:t>).</a:t>
            </a:r>
            <a:endParaRPr sz="1897">
              <a:latin typeface="Microsoft Sans Serif"/>
              <a:cs typeface="Microsoft Sans Serif"/>
            </a:endParaRPr>
          </a:p>
          <a:p>
            <a:pPr marL="11206" marR="42585">
              <a:lnSpc>
                <a:spcPct val="112100"/>
              </a:lnSpc>
              <a:spcBef>
                <a:spcPts val="296"/>
              </a:spcBef>
            </a:pPr>
            <a:r>
              <a:rPr sz="1897" spc="-26" dirty="0">
                <a:latin typeface="Microsoft Sans Serif"/>
                <a:cs typeface="Microsoft Sans Serif"/>
              </a:rPr>
              <a:t>For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1897" dirty="0">
                <a:latin typeface="Microsoft Sans Serif"/>
                <a:cs typeface="Microsoft Sans Serif"/>
              </a:rPr>
              <a:t>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1897" dirty="0">
                <a:latin typeface="Microsoft Sans Serif"/>
                <a:cs typeface="Microsoft Sans Serif"/>
              </a:rPr>
              <a:t>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following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relationship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holds:</a:t>
            </a:r>
            <a:endParaRPr sz="1897">
              <a:latin typeface="Microsoft Sans Serif"/>
              <a:cs typeface="Microsoft Sans Serif"/>
            </a:endParaRPr>
          </a:p>
          <a:p>
            <a:pPr>
              <a:spcBef>
                <a:spcPts val="18"/>
              </a:spcBef>
            </a:pPr>
            <a:endParaRPr sz="1632">
              <a:latin typeface="Microsoft Sans Serif"/>
              <a:cs typeface="Microsoft Sans Serif"/>
            </a:endParaRPr>
          </a:p>
          <a:p>
            <a:pPr marL="397830" algn="ctr">
              <a:spcBef>
                <a:spcPts val="4"/>
              </a:spcBef>
            </a:pP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212" dirty="0">
                <a:latin typeface="Lucida Sans Unicode"/>
                <a:cs typeface="Lucida Sans Unicode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11206" marR="109824">
              <a:lnSpc>
                <a:spcPct val="119700"/>
              </a:lnSpc>
              <a:spcBef>
                <a:spcPts val="1363"/>
              </a:spcBef>
            </a:pPr>
            <a:r>
              <a:rPr sz="1897" spc="-4" dirty="0">
                <a:latin typeface="Microsoft Sans Serif"/>
                <a:cs typeface="Microsoft Sans Serif"/>
              </a:rPr>
              <a:t>In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other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words,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simply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computes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8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convolution</a:t>
            </a:r>
            <a:r>
              <a:rPr sz="1897" spc="22" dirty="0">
                <a:latin typeface="Microsoft Sans Serif"/>
                <a:cs typeface="Microsoft Sans Serif"/>
              </a:rPr>
              <a:t>. 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Furthermore,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solidFill>
                  <a:srgbClr val="FF00FF"/>
                </a:solidFill>
                <a:latin typeface="Calibri"/>
                <a:cs typeface="Calibri"/>
              </a:rPr>
              <a:t>completely</a:t>
            </a:r>
            <a:r>
              <a:rPr sz="2074" i="1" spc="132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characterized</a:t>
            </a:r>
            <a:r>
              <a:rPr sz="2074" i="1" spc="14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its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response.</a:t>
            </a:r>
            <a:endParaRPr sz="1897">
              <a:latin typeface="Microsoft Sans Serif"/>
              <a:cs typeface="Microsoft Sans Serif"/>
            </a:endParaRPr>
          </a:p>
          <a:p>
            <a:pPr marL="11206" marR="573772">
              <a:lnSpc>
                <a:spcPct val="114700"/>
              </a:lnSpc>
              <a:spcBef>
                <a:spcPts val="578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known,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determine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input.</a:t>
            </a:r>
            <a:endParaRPr sz="1897">
              <a:latin typeface="Microsoft Sans Serif"/>
              <a:cs typeface="Microsoft Sans Serif"/>
            </a:endParaRPr>
          </a:p>
          <a:p>
            <a:pPr marL="11206" marR="29697">
              <a:lnSpc>
                <a:spcPct val="113700"/>
              </a:lnSpc>
              <a:spcBef>
                <a:spcPts val="604"/>
              </a:spcBef>
            </a:pPr>
            <a:r>
              <a:rPr sz="1897" spc="-9" dirty="0">
                <a:latin typeface="Microsoft Sans Serif"/>
                <a:cs typeface="Microsoft Sans Serif"/>
              </a:rPr>
              <a:t>Since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extremely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useful 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quantity,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often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want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determine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this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quantity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practical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setting.</a:t>
            </a:r>
            <a:endParaRPr sz="1897">
              <a:latin typeface="Microsoft Sans Serif"/>
              <a:cs typeface="Microsoft Sans Serif"/>
            </a:endParaRPr>
          </a:p>
          <a:p>
            <a:pPr marL="11206" marR="4483">
              <a:lnSpc>
                <a:spcPct val="114700"/>
              </a:lnSpc>
              <a:spcBef>
                <a:spcPts val="578"/>
              </a:spcBef>
            </a:pPr>
            <a:r>
              <a:rPr sz="1897" spc="-22" dirty="0">
                <a:latin typeface="Microsoft Sans Serif"/>
                <a:cs typeface="Microsoft Sans Serif"/>
              </a:rPr>
              <a:t>Unfortunately,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practice,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cannot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determined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directly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from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definition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response.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185707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9" dirty="0">
                <a:solidFill>
                  <a:srgbClr val="FFFFFF"/>
                </a:solidFill>
              </a:rPr>
              <a:t>Step</a:t>
            </a:r>
            <a:r>
              <a:rPr sz="2471" spc="-57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Response</a:t>
            </a:r>
            <a:endParaRPr sz="2471"/>
          </a:p>
        </p:txBody>
      </p:sp>
      <p:sp>
        <p:nvSpPr>
          <p:cNvPr id="20" name="object 20"/>
          <p:cNvSpPr txBox="1">
            <a:spLocks noGrp="1"/>
          </p:cNvSpPr>
          <p:nvPr>
            <p:ph idx="1"/>
          </p:nvPr>
        </p:nvSpPr>
        <p:spPr>
          <a:xfrm>
            <a:off x="2398059" y="1610846"/>
            <a:ext cx="9278471" cy="4525204"/>
          </a:xfrm>
          <a:prstGeom prst="rect">
            <a:avLst/>
          </a:prstGeom>
        </p:spPr>
        <p:txBody>
          <a:bodyPr vert="horz" wrap="square" lIns="0" tIns="2066154" rIns="0" bIns="0" rtlCol="0">
            <a:spAutoFit/>
          </a:bodyPr>
          <a:lstStyle/>
          <a:p>
            <a:pPr marL="1196852" algn="ctr">
              <a:lnSpc>
                <a:spcPct val="100000"/>
              </a:lnSpc>
              <a:spcBef>
                <a:spcPts val="1218"/>
              </a:spcBef>
            </a:pPr>
            <a:r>
              <a:rPr sz="2074" i="1" spc="35" dirty="0">
                <a:latin typeface="Times New Roman"/>
                <a:cs typeface="Times New Roman"/>
              </a:rPr>
              <a:t>dt</a:t>
            </a:r>
            <a:endParaRPr sz="2074" dirty="0">
              <a:latin typeface="Times New Roman"/>
              <a:cs typeface="Times New Roman"/>
            </a:endParaRPr>
          </a:p>
          <a:p>
            <a:pPr marL="546316" marR="205639">
              <a:lnSpc>
                <a:spcPct val="114700"/>
              </a:lnSpc>
              <a:spcBef>
                <a:spcPts val="662"/>
              </a:spcBef>
            </a:pPr>
            <a:r>
              <a:rPr spc="-22" dirty="0"/>
              <a:t>Therefore,</a:t>
            </a:r>
            <a:r>
              <a:rPr spc="57" dirty="0"/>
              <a:t> </a:t>
            </a:r>
            <a:r>
              <a:rPr spc="-9" dirty="0"/>
              <a:t>the</a:t>
            </a:r>
            <a:r>
              <a:rPr spc="40" dirty="0"/>
              <a:t> </a:t>
            </a:r>
            <a:r>
              <a:rPr spc="-13" dirty="0"/>
              <a:t>impulse</a:t>
            </a:r>
            <a:r>
              <a:rPr spc="40" dirty="0"/>
              <a:t> </a:t>
            </a:r>
            <a:r>
              <a:rPr spc="-13" dirty="0"/>
              <a:t>response</a:t>
            </a:r>
            <a:r>
              <a:rPr spc="66" dirty="0"/>
              <a:t> </a:t>
            </a:r>
            <a:r>
              <a:rPr spc="-13" dirty="0"/>
              <a:t>of</a:t>
            </a:r>
            <a:r>
              <a:rPr spc="40" dirty="0"/>
              <a:t> </a:t>
            </a:r>
            <a:r>
              <a:rPr spc="-4" dirty="0"/>
              <a:t>a</a:t>
            </a:r>
            <a:r>
              <a:rPr spc="40" dirty="0"/>
              <a:t> </a:t>
            </a:r>
            <a:r>
              <a:rPr spc="-9" dirty="0"/>
              <a:t>system</a:t>
            </a:r>
            <a:r>
              <a:rPr spc="26" dirty="0"/>
              <a:t> </a:t>
            </a:r>
            <a:r>
              <a:rPr spc="-9" dirty="0"/>
              <a:t>can</a:t>
            </a:r>
            <a:r>
              <a:rPr spc="18" dirty="0"/>
              <a:t> </a:t>
            </a:r>
            <a:r>
              <a:rPr spc="-13" dirty="0"/>
              <a:t>be</a:t>
            </a:r>
            <a:r>
              <a:rPr spc="40" dirty="0"/>
              <a:t> </a:t>
            </a:r>
            <a:r>
              <a:rPr spc="-9" dirty="0"/>
              <a:t>determined</a:t>
            </a:r>
            <a:r>
              <a:rPr spc="93" dirty="0"/>
              <a:t> </a:t>
            </a:r>
            <a:r>
              <a:rPr spc="-9" dirty="0"/>
              <a:t>from</a:t>
            </a:r>
            <a:r>
              <a:rPr spc="26" dirty="0"/>
              <a:t> </a:t>
            </a:r>
            <a:r>
              <a:rPr spc="-9" dirty="0"/>
              <a:t>its </a:t>
            </a:r>
            <a:r>
              <a:rPr spc="-490" dirty="0"/>
              <a:t> </a:t>
            </a:r>
            <a:r>
              <a:rPr spc="-9" dirty="0"/>
              <a:t>step</a:t>
            </a:r>
            <a:r>
              <a:rPr spc="13" dirty="0"/>
              <a:t> </a:t>
            </a:r>
            <a:r>
              <a:rPr spc="-13" dirty="0"/>
              <a:t>response</a:t>
            </a:r>
            <a:r>
              <a:rPr spc="62" dirty="0"/>
              <a:t> </a:t>
            </a:r>
            <a:r>
              <a:rPr spc="-35" dirty="0"/>
              <a:t>by</a:t>
            </a:r>
            <a:r>
              <a:rPr spc="53" dirty="0"/>
              <a:t> </a:t>
            </a:r>
            <a:r>
              <a:rPr spc="-18" dirty="0"/>
              <a:t>differentiation.</a:t>
            </a:r>
          </a:p>
          <a:p>
            <a:pPr marL="546316" marR="4483">
              <a:lnSpc>
                <a:spcPct val="114700"/>
              </a:lnSpc>
              <a:spcBef>
                <a:spcPts val="578"/>
              </a:spcBef>
            </a:pPr>
            <a:r>
              <a:rPr spc="-9" dirty="0"/>
              <a:t>The</a:t>
            </a:r>
            <a:r>
              <a:rPr spc="9" dirty="0"/>
              <a:t> </a:t>
            </a:r>
            <a:r>
              <a:rPr spc="-9" dirty="0"/>
              <a:t>step</a:t>
            </a:r>
            <a:r>
              <a:rPr spc="13" dirty="0"/>
              <a:t> </a:t>
            </a:r>
            <a:r>
              <a:rPr spc="-13" dirty="0"/>
              <a:t>response</a:t>
            </a:r>
            <a:r>
              <a:rPr spc="62" dirty="0"/>
              <a:t> </a:t>
            </a:r>
            <a:r>
              <a:rPr spc="-18" dirty="0"/>
              <a:t>provides</a:t>
            </a:r>
            <a:r>
              <a:rPr spc="75" dirty="0"/>
              <a:t> </a:t>
            </a:r>
            <a:r>
              <a:rPr spc="-4" dirty="0"/>
              <a:t>a</a:t>
            </a:r>
            <a:r>
              <a:rPr spc="13" dirty="0"/>
              <a:t> </a:t>
            </a:r>
            <a:r>
              <a:rPr spc="-13" dirty="0"/>
              <a:t>practical</a:t>
            </a:r>
            <a:r>
              <a:rPr spc="44" dirty="0"/>
              <a:t> </a:t>
            </a:r>
            <a:r>
              <a:rPr spc="-13" dirty="0"/>
              <a:t>means</a:t>
            </a:r>
            <a:r>
              <a:rPr spc="53" dirty="0"/>
              <a:t> </a:t>
            </a:r>
            <a:r>
              <a:rPr spc="-22" dirty="0"/>
              <a:t>for</a:t>
            </a:r>
            <a:r>
              <a:rPr spc="18" dirty="0"/>
              <a:t> </a:t>
            </a:r>
            <a:r>
              <a:rPr spc="-9" dirty="0"/>
              <a:t>determining</a:t>
            </a:r>
            <a:r>
              <a:rPr spc="84" dirty="0"/>
              <a:t> </a:t>
            </a:r>
            <a:r>
              <a:rPr spc="-9" dirty="0"/>
              <a:t>the</a:t>
            </a:r>
            <a:r>
              <a:rPr spc="9" dirty="0"/>
              <a:t> </a:t>
            </a:r>
            <a:r>
              <a:rPr spc="-13" dirty="0"/>
              <a:t>impulse </a:t>
            </a:r>
            <a:r>
              <a:rPr spc="-490" dirty="0"/>
              <a:t> </a:t>
            </a:r>
            <a:r>
              <a:rPr spc="-13" dirty="0"/>
              <a:t>response</a:t>
            </a:r>
            <a:r>
              <a:rPr spc="57" dirty="0"/>
              <a:t> </a:t>
            </a:r>
            <a:r>
              <a:rPr spc="-13" dirty="0"/>
              <a:t>of</a:t>
            </a:r>
            <a:r>
              <a:rPr spc="31" dirty="0"/>
              <a:t> </a:t>
            </a:r>
            <a:r>
              <a:rPr spc="-4" dirty="0"/>
              <a:t>a</a:t>
            </a:r>
            <a:r>
              <a:rPr spc="13" dirty="0"/>
              <a:t> </a:t>
            </a:r>
            <a:r>
              <a:rPr spc="-9" dirty="0"/>
              <a:t>system.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25D05C-D946-4037-AC26-F882576B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794555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531308"/>
            <a:ext cx="147740" cy="14925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22174" y="1627838"/>
            <a:ext cx="7882778" cy="1108811"/>
          </a:xfrm>
          <a:prstGeom prst="rect">
            <a:avLst/>
          </a:prstGeom>
        </p:spPr>
        <p:txBody>
          <a:bodyPr vert="horz" wrap="square" lIns="0" tIns="45384" rIns="0" bIns="0" rtlCol="0">
            <a:spAutoFit/>
          </a:bodyPr>
          <a:lstStyle/>
          <a:p>
            <a:pPr marL="11206" marR="4483">
              <a:lnSpc>
                <a:spcPts val="2612"/>
              </a:lnSpc>
              <a:spcBef>
                <a:spcPts val="357"/>
              </a:spcBef>
              <a:tabLst>
                <a:tab pos="3322161" algn="l"/>
              </a:tabLst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s</a:t>
            </a:r>
            <a:r>
              <a:rPr sz="2074" i="1" spc="-18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-9" dirty="0">
                <a:latin typeface="Microsoft Sans Serif"/>
                <a:cs typeface="Microsoft Sans Serif"/>
              </a:rPr>
              <a:t> 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u</a:t>
            </a:r>
            <a:r>
              <a:rPr sz="2074" i="1" spc="-22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called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-9" dirty="0">
                <a:solidFill>
                  <a:srgbClr val="00BFFF"/>
                </a:solidFill>
                <a:latin typeface="Calibri"/>
                <a:cs typeface="Calibri"/>
              </a:rPr>
              <a:t>step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" dirty="0">
                <a:solidFill>
                  <a:srgbClr val="00BFFF"/>
                </a:solidFill>
                <a:latin typeface="Calibri"/>
                <a:cs typeface="Calibri"/>
              </a:rPr>
              <a:t>response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sys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e</a:t>
            </a:r>
            <a:r>
              <a:rPr sz="1897" spc="-9" dirty="0">
                <a:latin typeface="Microsoft Sans Serif"/>
                <a:cs typeface="Microsoft Sans Serif"/>
              </a:rPr>
              <a:t>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</a:t>
            </a:r>
            <a:r>
              <a:rPr sz="1897" spc="-18" dirty="0">
                <a:latin typeface="Microsoft Sans Serif"/>
                <a:cs typeface="Microsoft Sans Serif"/>
              </a:rPr>
              <a:t>i</a:t>
            </a:r>
            <a:r>
              <a:rPr sz="1897" dirty="0">
                <a:latin typeface="Microsoft Sans Serif"/>
                <a:cs typeface="Microsoft Sans Serif"/>
              </a:rPr>
              <a:t>.</a:t>
            </a:r>
            <a:r>
              <a:rPr sz="1897" spc="-40" dirty="0">
                <a:latin typeface="Microsoft Sans Serif"/>
                <a:cs typeface="Microsoft Sans Serif"/>
              </a:rPr>
              <a:t>e</a:t>
            </a:r>
            <a:r>
              <a:rPr sz="1897" dirty="0">
                <a:latin typeface="Microsoft Sans Serif"/>
                <a:cs typeface="Microsoft Sans Serif"/>
              </a:rPr>
              <a:t>.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s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15" dirty="0">
                <a:latin typeface="Times New Roman"/>
                <a:cs typeface="Times New Roman"/>
              </a:rPr>
              <a:t> </a:t>
            </a:r>
            <a:r>
              <a:rPr sz="2074" spc="234" dirty="0">
                <a:latin typeface="Cambria"/>
                <a:cs typeface="Cambria"/>
              </a:rPr>
              <a:t>{</a:t>
            </a:r>
            <a:r>
              <a:rPr sz="2074" i="1" dirty="0">
                <a:latin typeface="Times New Roman"/>
                <a:cs typeface="Times New Roman"/>
              </a:rPr>
              <a:t>u</a:t>
            </a:r>
            <a:r>
              <a:rPr sz="2074" spc="234" dirty="0">
                <a:latin typeface="Cambria"/>
                <a:cs typeface="Cambria"/>
              </a:rPr>
              <a:t>}</a:t>
            </a:r>
            <a:r>
              <a:rPr sz="1897" spc="-13" dirty="0">
                <a:latin typeface="Microsoft Sans Serif"/>
                <a:cs typeface="Microsoft Sans Serif"/>
              </a:rPr>
              <a:t>)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596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step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s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related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30944" y="3283624"/>
            <a:ext cx="546287" cy="0"/>
          </a:xfrm>
          <a:custGeom>
            <a:avLst/>
            <a:gdLst/>
            <a:ahLst/>
            <a:cxnLst/>
            <a:rect l="l" t="t" r="r" b="b"/>
            <a:pathLst>
              <a:path w="619125">
                <a:moveTo>
                  <a:pt x="0" y="0"/>
                </a:moveTo>
                <a:lnTo>
                  <a:pt x="618756" y="0"/>
                </a:lnTo>
              </a:path>
            </a:pathLst>
          </a:custGeom>
          <a:ln w="13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5636315" y="2893747"/>
            <a:ext cx="1452843" cy="54331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794539">
              <a:lnSpc>
                <a:spcPts val="1950"/>
              </a:lnSpc>
              <a:spcBef>
                <a:spcPts val="115"/>
              </a:spcBef>
            </a:pPr>
            <a:r>
              <a:rPr sz="2074" i="1" spc="97" dirty="0">
                <a:latin typeface="Times New Roman"/>
                <a:cs typeface="Times New Roman"/>
              </a:rPr>
              <a:t>ds</a:t>
            </a:r>
            <a:r>
              <a:rPr sz="2074" spc="97" dirty="0">
                <a:latin typeface="Lucida Sans Unicode"/>
                <a:cs typeface="Lucida Sans Unicode"/>
              </a:rPr>
              <a:t>(</a:t>
            </a:r>
            <a:r>
              <a:rPr sz="2074" i="1" spc="97" dirty="0">
                <a:latin typeface="Times New Roman"/>
                <a:cs typeface="Times New Roman"/>
              </a:rPr>
              <a:t>t</a:t>
            </a:r>
            <a:r>
              <a:rPr sz="2074" spc="97" dirty="0">
                <a:latin typeface="Lucida Sans Unicode"/>
                <a:cs typeface="Lucida Sans Unicode"/>
              </a:rPr>
              <a:t>)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lnSpc>
                <a:spcPts val="1950"/>
              </a:lnSpc>
              <a:tabLst>
                <a:tab pos="1367191" algn="l"/>
              </a:tabLst>
            </a:pP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dirty="0">
                <a:latin typeface="Lucida Sans Unicode"/>
                <a:cs typeface="Lucida Sans Unicode"/>
              </a:rPr>
              <a:t>	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805797"/>
            <a:ext cx="147740" cy="1476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542550"/>
            <a:ext cx="149311" cy="147604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6456269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4" dirty="0">
                <a:solidFill>
                  <a:srgbClr val="FFFFFF"/>
                </a:solidFill>
              </a:rPr>
              <a:t>Block</a:t>
            </a:r>
            <a:r>
              <a:rPr sz="2471" spc="13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Diagram</a:t>
            </a:r>
            <a:r>
              <a:rPr sz="2471" spc="-4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Representation</a:t>
            </a:r>
            <a:r>
              <a:rPr sz="2471" spc="-35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of</a:t>
            </a:r>
            <a:r>
              <a:rPr sz="2471" spc="35" dirty="0">
                <a:solidFill>
                  <a:srgbClr val="FFFFFF"/>
                </a:solidFill>
              </a:rPr>
              <a:t> </a:t>
            </a:r>
            <a:r>
              <a:rPr sz="2471" spc="-84" dirty="0">
                <a:solidFill>
                  <a:srgbClr val="FFFFFF"/>
                </a:solidFill>
              </a:rPr>
              <a:t>LTI</a:t>
            </a:r>
            <a:r>
              <a:rPr sz="2471" spc="35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Systems</a:t>
            </a:r>
            <a:endParaRPr sz="2471"/>
          </a:p>
        </p:txBody>
      </p:sp>
      <p:sp>
        <p:nvSpPr>
          <p:cNvPr id="16" name="object 16"/>
          <p:cNvSpPr txBox="1">
            <a:spLocks noGrp="1"/>
          </p:cNvSpPr>
          <p:nvPr>
            <p:ph idx="1"/>
          </p:nvPr>
        </p:nvSpPr>
        <p:spPr>
          <a:xfrm>
            <a:off x="2268631" y="1300315"/>
            <a:ext cx="7654738" cy="5696496"/>
          </a:xfrm>
          <a:prstGeom prst="rect">
            <a:avLst/>
          </a:prstGeom>
        </p:spPr>
        <p:txBody>
          <a:bodyPr vert="horz" wrap="square" lIns="0" tIns="599059" rIns="0" bIns="0" rtlCol="0">
            <a:spAutoFit/>
          </a:bodyPr>
          <a:lstStyle/>
          <a:p>
            <a:pPr marL="546316" marR="4483">
              <a:lnSpc>
                <a:spcPct val="114700"/>
              </a:lnSpc>
              <a:spcBef>
                <a:spcPts val="88"/>
              </a:spcBef>
            </a:pPr>
            <a:r>
              <a:rPr spc="-9" dirty="0"/>
              <a:t>Often,</a:t>
            </a:r>
            <a:r>
              <a:rPr spc="9" dirty="0"/>
              <a:t> </a:t>
            </a:r>
            <a:r>
              <a:rPr spc="-13" dirty="0"/>
              <a:t>it</a:t>
            </a:r>
            <a:r>
              <a:rPr spc="35" dirty="0"/>
              <a:t> </a:t>
            </a:r>
            <a:r>
              <a:rPr spc="-13" dirty="0"/>
              <a:t>is</a:t>
            </a:r>
            <a:r>
              <a:rPr spc="26" dirty="0"/>
              <a:t> </a:t>
            </a:r>
            <a:r>
              <a:rPr spc="-22" dirty="0"/>
              <a:t>convenient</a:t>
            </a:r>
            <a:r>
              <a:rPr spc="84" dirty="0"/>
              <a:t> </a:t>
            </a:r>
            <a:r>
              <a:rPr spc="-4" dirty="0"/>
              <a:t>to</a:t>
            </a:r>
            <a:r>
              <a:rPr spc="18" dirty="0"/>
              <a:t> </a:t>
            </a:r>
            <a:r>
              <a:rPr spc="-13" dirty="0"/>
              <a:t>represent</a:t>
            </a:r>
            <a:r>
              <a:rPr spc="101" dirty="0"/>
              <a:t> </a:t>
            </a:r>
            <a:r>
              <a:rPr spc="-4" dirty="0"/>
              <a:t>a</a:t>
            </a:r>
            <a:r>
              <a:rPr spc="18" dirty="0"/>
              <a:t> </a:t>
            </a:r>
            <a:r>
              <a:rPr spc="-9" dirty="0"/>
              <a:t>(CT)</a:t>
            </a:r>
            <a:r>
              <a:rPr spc="18" dirty="0"/>
              <a:t> </a:t>
            </a:r>
            <a:r>
              <a:rPr spc="-79" dirty="0"/>
              <a:t>LTI</a:t>
            </a:r>
            <a:r>
              <a:rPr spc="35" dirty="0"/>
              <a:t> </a:t>
            </a:r>
            <a:r>
              <a:rPr spc="-9" dirty="0"/>
              <a:t>system</a:t>
            </a:r>
            <a:r>
              <a:rPr spc="26" dirty="0"/>
              <a:t> </a:t>
            </a:r>
            <a:r>
              <a:rPr spc="-13" dirty="0"/>
              <a:t>in</a:t>
            </a:r>
            <a:r>
              <a:rPr spc="35" dirty="0"/>
              <a:t> </a:t>
            </a:r>
            <a:r>
              <a:rPr spc="-31" dirty="0"/>
              <a:t>block</a:t>
            </a:r>
            <a:r>
              <a:rPr spc="57" dirty="0"/>
              <a:t> </a:t>
            </a:r>
            <a:r>
              <a:rPr spc="-22" dirty="0"/>
              <a:t>diagram </a:t>
            </a:r>
            <a:r>
              <a:rPr spc="-490" dirty="0"/>
              <a:t> </a:t>
            </a:r>
            <a:r>
              <a:rPr spc="-9" dirty="0"/>
              <a:t>form.</a:t>
            </a:r>
          </a:p>
          <a:p>
            <a:pPr marL="546316" marR="411278">
              <a:lnSpc>
                <a:spcPct val="113700"/>
              </a:lnSpc>
              <a:spcBef>
                <a:spcPts val="600"/>
              </a:spcBef>
            </a:pPr>
            <a:r>
              <a:rPr spc="-9" dirty="0"/>
              <a:t>Since</a:t>
            </a:r>
            <a:r>
              <a:rPr spc="13" dirty="0"/>
              <a:t> </a:t>
            </a:r>
            <a:r>
              <a:rPr spc="-9" dirty="0"/>
              <a:t>such</a:t>
            </a:r>
            <a:r>
              <a:rPr spc="40" dirty="0"/>
              <a:t> </a:t>
            </a:r>
            <a:r>
              <a:rPr spc="-9" dirty="0"/>
              <a:t>systems</a:t>
            </a:r>
            <a:r>
              <a:rPr spc="4" dirty="0"/>
              <a:t> </a:t>
            </a:r>
            <a:r>
              <a:rPr spc="-13" dirty="0"/>
              <a:t>are</a:t>
            </a:r>
            <a:r>
              <a:rPr spc="40" dirty="0"/>
              <a:t> </a:t>
            </a:r>
            <a:r>
              <a:rPr spc="-13" dirty="0"/>
              <a:t>completely</a:t>
            </a:r>
            <a:r>
              <a:rPr spc="79" dirty="0"/>
              <a:t> </a:t>
            </a:r>
            <a:r>
              <a:rPr spc="-13" dirty="0"/>
              <a:t>characterized</a:t>
            </a:r>
            <a:r>
              <a:rPr spc="88" dirty="0"/>
              <a:t> </a:t>
            </a:r>
            <a:r>
              <a:rPr spc="-35" dirty="0"/>
              <a:t>by</a:t>
            </a:r>
            <a:r>
              <a:rPr spc="53" dirty="0"/>
              <a:t> </a:t>
            </a:r>
            <a:r>
              <a:rPr spc="-13" dirty="0"/>
              <a:t>their</a:t>
            </a:r>
            <a:r>
              <a:rPr spc="22" dirty="0"/>
              <a:t> </a:t>
            </a:r>
            <a:r>
              <a:rPr spc="-13" dirty="0"/>
              <a:t>impulse </a:t>
            </a:r>
            <a:r>
              <a:rPr spc="-490" dirty="0"/>
              <a:t> </a:t>
            </a:r>
            <a:r>
              <a:rPr spc="-18" dirty="0"/>
              <a:t>response,</a:t>
            </a:r>
            <a:r>
              <a:rPr spc="53" dirty="0"/>
              <a:t> </a:t>
            </a:r>
            <a:r>
              <a:rPr spc="-18" dirty="0"/>
              <a:t>we</a:t>
            </a:r>
            <a:r>
              <a:rPr spc="40" dirty="0"/>
              <a:t> </a:t>
            </a:r>
            <a:r>
              <a:rPr spc="-9" dirty="0"/>
              <a:t>often</a:t>
            </a:r>
            <a:r>
              <a:rPr spc="40" dirty="0"/>
              <a:t> </a:t>
            </a:r>
            <a:r>
              <a:rPr spc="-18" dirty="0"/>
              <a:t>label</a:t>
            </a:r>
            <a:r>
              <a:rPr spc="44" dirty="0"/>
              <a:t> </a:t>
            </a:r>
            <a:r>
              <a:rPr spc="-4" dirty="0"/>
              <a:t>a</a:t>
            </a:r>
            <a:r>
              <a:rPr spc="18" dirty="0"/>
              <a:t> </a:t>
            </a:r>
            <a:r>
              <a:rPr spc="-9" dirty="0"/>
              <a:t>system</a:t>
            </a:r>
            <a:r>
              <a:rPr spc="26" dirty="0"/>
              <a:t> </a:t>
            </a:r>
            <a:r>
              <a:rPr spc="-9" dirty="0"/>
              <a:t>with</a:t>
            </a:r>
            <a:r>
              <a:rPr spc="13" dirty="0"/>
              <a:t> </a:t>
            </a:r>
            <a:r>
              <a:rPr spc="-9" dirty="0"/>
              <a:t>its</a:t>
            </a:r>
            <a:r>
              <a:rPr spc="31" dirty="0"/>
              <a:t> </a:t>
            </a:r>
            <a:r>
              <a:rPr spc="-13" dirty="0"/>
              <a:t>impulse</a:t>
            </a:r>
            <a:r>
              <a:rPr spc="66" dirty="0"/>
              <a:t> </a:t>
            </a:r>
            <a:r>
              <a:rPr spc="-18" dirty="0"/>
              <a:t>response.</a:t>
            </a:r>
            <a:endParaRPr lang="en-US" spc="-18" dirty="0"/>
          </a:p>
          <a:p>
            <a:pPr marL="546316" marR="411278">
              <a:lnSpc>
                <a:spcPct val="113700"/>
              </a:lnSpc>
              <a:spcBef>
                <a:spcPts val="600"/>
              </a:spcBef>
            </a:pPr>
            <a:endParaRPr lang="en-IN" spc="-18" dirty="0"/>
          </a:p>
          <a:p>
            <a:pPr marL="546316" marR="411278">
              <a:lnSpc>
                <a:spcPct val="113700"/>
              </a:lnSpc>
              <a:spcBef>
                <a:spcPts val="600"/>
              </a:spcBef>
            </a:pPr>
            <a:endParaRPr spc="-18" dirty="0"/>
          </a:p>
          <a:p>
            <a:pPr marL="546316" marR="463948" indent="-560">
              <a:lnSpc>
                <a:spcPct val="105000"/>
              </a:lnSpc>
              <a:spcBef>
                <a:spcPts val="613"/>
              </a:spcBef>
            </a:pPr>
            <a:r>
              <a:rPr spc="-13" dirty="0"/>
              <a:t>That</a:t>
            </a:r>
            <a:r>
              <a:rPr spc="31" dirty="0"/>
              <a:t> </a:t>
            </a:r>
            <a:r>
              <a:rPr spc="-18" dirty="0"/>
              <a:t>is,</a:t>
            </a:r>
            <a:r>
              <a:rPr spc="9" dirty="0"/>
              <a:t> </a:t>
            </a:r>
            <a:r>
              <a:rPr spc="-18" dirty="0"/>
              <a:t>we</a:t>
            </a:r>
            <a:r>
              <a:rPr spc="40" dirty="0"/>
              <a:t> </a:t>
            </a:r>
            <a:r>
              <a:rPr spc="-13" dirty="0"/>
              <a:t>represent</a:t>
            </a:r>
            <a:r>
              <a:rPr spc="79" dirty="0"/>
              <a:t> </a:t>
            </a:r>
            <a:r>
              <a:rPr spc="-4" dirty="0"/>
              <a:t>a</a:t>
            </a:r>
            <a:r>
              <a:rPr spc="18" dirty="0"/>
              <a:t> </a:t>
            </a:r>
            <a:r>
              <a:rPr spc="-9" dirty="0"/>
              <a:t>system</a:t>
            </a:r>
            <a:r>
              <a:rPr spc="22" dirty="0"/>
              <a:t> </a:t>
            </a:r>
            <a:r>
              <a:rPr spc="-9" dirty="0"/>
              <a:t>with</a:t>
            </a:r>
            <a:r>
              <a:rPr spc="40" dirty="0"/>
              <a:t> </a:t>
            </a:r>
            <a:r>
              <a:rPr spc="-18" dirty="0"/>
              <a:t>input</a:t>
            </a:r>
            <a:r>
              <a:rPr spc="53" dirty="0"/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dirty="0"/>
              <a:t>,</a:t>
            </a:r>
            <a:r>
              <a:rPr spc="35" dirty="0"/>
              <a:t> </a:t>
            </a:r>
            <a:r>
              <a:rPr spc="-13" dirty="0"/>
              <a:t>output</a:t>
            </a:r>
            <a:r>
              <a:rPr spc="53" dirty="0"/>
              <a:t> </a:t>
            </a: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dirty="0"/>
              <a:t>,</a:t>
            </a:r>
            <a:r>
              <a:rPr spc="35" dirty="0"/>
              <a:t> </a:t>
            </a:r>
            <a:r>
              <a:rPr spc="-13" dirty="0"/>
              <a:t>and</a:t>
            </a:r>
            <a:r>
              <a:rPr spc="35" dirty="0"/>
              <a:t> </a:t>
            </a:r>
            <a:r>
              <a:rPr spc="-13" dirty="0"/>
              <a:t>impulse </a:t>
            </a:r>
            <a:r>
              <a:rPr spc="-490" dirty="0"/>
              <a:t> </a:t>
            </a:r>
            <a:r>
              <a:rPr spc="-13" dirty="0"/>
              <a:t>response</a:t>
            </a:r>
            <a:r>
              <a:rPr spc="57" dirty="0"/>
              <a:t> </a:t>
            </a:r>
            <a:r>
              <a:rPr sz="2074" i="1" spc="-4" dirty="0">
                <a:latin typeface="Times New Roman"/>
                <a:cs typeface="Times New Roman"/>
              </a:rPr>
              <a:t>h</a:t>
            </a:r>
            <a:r>
              <a:rPr spc="-4" dirty="0"/>
              <a:t>,</a:t>
            </a:r>
            <a:r>
              <a:rPr spc="31" dirty="0"/>
              <a:t> </a:t>
            </a:r>
            <a:r>
              <a:rPr spc="-13" dirty="0"/>
              <a:t>as</a:t>
            </a:r>
            <a:r>
              <a:rPr spc="26" dirty="0"/>
              <a:t> </a:t>
            </a:r>
            <a:r>
              <a:rPr spc="-18" dirty="0"/>
              <a:t>shown</a:t>
            </a:r>
            <a:r>
              <a:rPr spc="35" dirty="0"/>
              <a:t> </a:t>
            </a:r>
            <a:r>
              <a:rPr spc="-40" dirty="0"/>
              <a:t>below.</a:t>
            </a:r>
            <a:endParaRPr sz="2074" dirty="0">
              <a:latin typeface="Times New Roman"/>
              <a:cs typeface="Times New Roman"/>
            </a:endParaRP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BC2A26BB-891A-4D89-833E-3A2A9E2D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2155696"/>
            <a:ext cx="147740" cy="14925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884235"/>
            <a:ext cx="147740" cy="14759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309952" y="3991168"/>
            <a:ext cx="555251" cy="81243"/>
            <a:chOff x="4138345" y="5118676"/>
            <a:chExt cx="629285" cy="92075"/>
          </a:xfrm>
        </p:grpSpPr>
        <p:sp>
          <p:nvSpPr>
            <p:cNvPr id="18" name="object 18"/>
            <p:cNvSpPr/>
            <p:nvPr/>
          </p:nvSpPr>
          <p:spPr>
            <a:xfrm>
              <a:off x="4138345" y="5165382"/>
              <a:ext cx="629285" cy="0"/>
            </a:xfrm>
            <a:custGeom>
              <a:avLst/>
              <a:gdLst/>
              <a:ahLst/>
              <a:cxnLst/>
              <a:rect l="l" t="t" r="r" b="b"/>
              <a:pathLst>
                <a:path w="629285">
                  <a:moveTo>
                    <a:pt x="0" y="0"/>
                  </a:moveTo>
                  <a:lnTo>
                    <a:pt x="628662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9294" y="5118676"/>
              <a:ext cx="117897" cy="91671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6973992" y="3991168"/>
            <a:ext cx="554691" cy="81243"/>
            <a:chOff x="6024257" y="5118676"/>
            <a:chExt cx="628650" cy="92075"/>
          </a:xfrm>
        </p:grpSpPr>
        <p:sp>
          <p:nvSpPr>
            <p:cNvPr id="21" name="object 21"/>
            <p:cNvSpPr/>
            <p:nvPr/>
          </p:nvSpPr>
          <p:spPr>
            <a:xfrm>
              <a:off x="6024257" y="5165382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650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6644" y="5118676"/>
              <a:ext cx="117858" cy="9167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864654" y="3755044"/>
            <a:ext cx="1109382" cy="396039"/>
          </a:xfrm>
          <a:prstGeom prst="rect">
            <a:avLst/>
          </a:prstGeom>
          <a:solidFill>
            <a:srgbClr val="FEFEFE"/>
          </a:solidFill>
          <a:ln w="13096">
            <a:solidFill>
              <a:srgbClr val="000000"/>
            </a:solidFill>
          </a:ln>
        </p:spPr>
        <p:txBody>
          <a:bodyPr vert="horz" wrap="square" lIns="0" tIns="103093" rIns="0" bIns="0" rtlCol="0">
            <a:spAutoFit/>
          </a:bodyPr>
          <a:lstStyle/>
          <a:p>
            <a:pPr marL="360849">
              <a:spcBef>
                <a:spcPts val="811"/>
              </a:spcBef>
            </a:pPr>
            <a:r>
              <a:rPr sz="1897" i="1" spc="88" dirty="0">
                <a:latin typeface="Times New Roman"/>
                <a:cs typeface="Times New Roman"/>
              </a:rPr>
              <a:t>h</a:t>
            </a:r>
            <a:r>
              <a:rPr sz="1897" spc="88" dirty="0">
                <a:latin typeface="Lucida Sans Unicode"/>
                <a:cs typeface="Lucida Sans Unicode"/>
              </a:rPr>
              <a:t>(</a:t>
            </a:r>
            <a:r>
              <a:rPr sz="1897" i="1" spc="88" dirty="0">
                <a:latin typeface="Times New Roman"/>
                <a:cs typeface="Times New Roman"/>
              </a:rPr>
              <a:t>t</a:t>
            </a:r>
            <a:r>
              <a:rPr sz="1897" spc="88" dirty="0">
                <a:latin typeface="Lucida Sans Unicode"/>
                <a:cs typeface="Lucida Sans Unicode"/>
              </a:rPr>
              <a:t>)</a:t>
            </a:r>
            <a:endParaRPr sz="1897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10891" y="3636152"/>
            <a:ext cx="2618254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  <a:tabLst>
                <a:tab pos="2230090" algn="l"/>
              </a:tabLst>
            </a:pPr>
            <a:r>
              <a:rPr sz="1897" i="1" spc="9" dirty="0">
                <a:latin typeface="Times New Roman"/>
                <a:cs typeface="Times New Roman"/>
              </a:rPr>
              <a:t>x</a:t>
            </a:r>
            <a:r>
              <a:rPr sz="1897" spc="71" dirty="0">
                <a:latin typeface="Lucida Sans Unicode"/>
                <a:cs typeface="Lucida Sans Unicode"/>
              </a:rPr>
              <a:t>(</a:t>
            </a:r>
            <a:r>
              <a:rPr sz="1897" i="1" spc="141" dirty="0">
                <a:latin typeface="Times New Roman"/>
                <a:cs typeface="Times New Roman"/>
              </a:rPr>
              <a:t>t</a:t>
            </a:r>
            <a:r>
              <a:rPr sz="1897" spc="124" dirty="0">
                <a:latin typeface="Lucida Sans Unicode"/>
                <a:cs typeface="Lucida Sans Unicode"/>
              </a:rPr>
              <a:t>)</a:t>
            </a:r>
            <a:r>
              <a:rPr sz="1897" dirty="0">
                <a:latin typeface="Lucida Sans Unicode"/>
                <a:cs typeface="Lucida Sans Unicode"/>
              </a:rPr>
              <a:t>	</a:t>
            </a:r>
            <a:r>
              <a:rPr sz="1897" i="1" spc="9" dirty="0">
                <a:latin typeface="Times New Roman"/>
                <a:cs typeface="Times New Roman"/>
              </a:rPr>
              <a:t>y</a:t>
            </a:r>
            <a:r>
              <a:rPr sz="1897" spc="71" dirty="0">
                <a:latin typeface="Lucida Sans Unicode"/>
                <a:cs typeface="Lucida Sans Unicode"/>
              </a:rPr>
              <a:t>(</a:t>
            </a:r>
            <a:r>
              <a:rPr sz="1897" i="1" spc="141" dirty="0">
                <a:latin typeface="Times New Roman"/>
                <a:cs typeface="Times New Roman"/>
              </a:rPr>
              <a:t>t</a:t>
            </a:r>
            <a:r>
              <a:rPr sz="1897" spc="124" dirty="0">
                <a:latin typeface="Lucida Sans Unicode"/>
                <a:cs typeface="Lucida Sans Unicode"/>
              </a:rPr>
              <a:t>)</a:t>
            </a:r>
            <a:endParaRPr sz="1897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4345641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Interconnection</a:t>
            </a:r>
            <a:r>
              <a:rPr sz="2471" spc="-40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of</a:t>
            </a:r>
            <a:r>
              <a:rPr sz="2471" spc="26" dirty="0">
                <a:solidFill>
                  <a:srgbClr val="FFFFFF"/>
                </a:solidFill>
              </a:rPr>
              <a:t> </a:t>
            </a:r>
            <a:r>
              <a:rPr sz="2471" spc="-84" dirty="0">
                <a:solidFill>
                  <a:srgbClr val="FFFFFF"/>
                </a:solidFill>
              </a:rPr>
              <a:t>LTI</a:t>
            </a:r>
            <a:r>
              <a:rPr sz="2471" spc="26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Systems</a:t>
            </a:r>
            <a:endParaRPr sz="2471"/>
          </a:p>
        </p:txBody>
      </p:sp>
      <p:sp>
        <p:nvSpPr>
          <p:cNvPr id="89" name="Footer Placeholder 88">
            <a:extLst>
              <a:ext uri="{FF2B5EF4-FFF2-40B4-BE49-F238E27FC236}">
                <a16:creationId xmlns:a16="http://schemas.microsoft.com/office/drawing/2014/main" id="{2CD0A3B1-F4DD-4384-B1F0-A1326A20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019641"/>
            <a:ext cx="149311" cy="14925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77347" y="886017"/>
            <a:ext cx="7771279" cy="976757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56032" marR="49309">
              <a:lnSpc>
                <a:spcPts val="2612"/>
              </a:lnSpc>
              <a:spcBef>
                <a:spcPts val="44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series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interconnection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responses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h</a:t>
            </a:r>
            <a:r>
              <a:rPr sz="2250" spc="13" baseline="-11437" dirty="0">
                <a:latin typeface="Times New Roman"/>
                <a:cs typeface="Times New Roman"/>
              </a:rPr>
              <a:t>1 </a:t>
            </a:r>
            <a:r>
              <a:rPr sz="2250" spc="-543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h</a:t>
            </a:r>
            <a:r>
              <a:rPr sz="2250" spc="13" baseline="-11437" dirty="0">
                <a:latin typeface="Times New Roman"/>
                <a:cs typeface="Times New Roman"/>
              </a:rPr>
              <a:t>2</a:t>
            </a:r>
            <a:r>
              <a:rPr sz="2250" spc="364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-71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h</a:t>
            </a:r>
            <a:r>
              <a:rPr sz="2250" spc="13" baseline="-11437" dirty="0">
                <a:latin typeface="Times New Roman"/>
                <a:cs typeface="Times New Roman"/>
              </a:rPr>
              <a:t>1</a:t>
            </a:r>
            <a:r>
              <a:rPr sz="2250" spc="59" baseline="-11437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h</a:t>
            </a:r>
            <a:r>
              <a:rPr sz="2250" spc="46" baseline="-11437" dirty="0">
                <a:latin typeface="Times New Roman"/>
                <a:cs typeface="Times New Roman"/>
              </a:rPr>
              <a:t>2</a:t>
            </a:r>
            <a:r>
              <a:rPr sz="1897" spc="31" dirty="0">
                <a:latin typeface="Microsoft Sans Serif"/>
                <a:cs typeface="Microsoft Sans Serif"/>
              </a:rPr>
              <a:t>.</a:t>
            </a:r>
            <a:r>
              <a:rPr sz="1897" spc="14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 </a:t>
            </a:r>
            <a:r>
              <a:rPr sz="1897" spc="-13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have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equivalences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59813" y="2389257"/>
            <a:ext cx="443753" cy="64994"/>
            <a:chOff x="1814855" y="2707824"/>
            <a:chExt cx="502920" cy="73660"/>
          </a:xfrm>
        </p:grpSpPr>
        <p:sp>
          <p:nvSpPr>
            <p:cNvPr id="16" name="object 16"/>
            <p:cNvSpPr/>
            <p:nvPr/>
          </p:nvSpPr>
          <p:spPr>
            <a:xfrm>
              <a:off x="1814855" y="2745193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19">
                  <a:moveTo>
                    <a:pt x="0" y="0"/>
                  </a:moveTo>
                  <a:lnTo>
                    <a:pt x="502894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7607" y="2707824"/>
              <a:ext cx="94296" cy="7334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591005" y="2389257"/>
            <a:ext cx="332815" cy="64994"/>
            <a:chOff x="3323539" y="2707824"/>
            <a:chExt cx="377190" cy="73660"/>
          </a:xfrm>
        </p:grpSpPr>
        <p:sp>
          <p:nvSpPr>
            <p:cNvPr id="19" name="object 19"/>
            <p:cNvSpPr/>
            <p:nvPr/>
          </p:nvSpPr>
          <p:spPr>
            <a:xfrm>
              <a:off x="3323539" y="2745193"/>
              <a:ext cx="377190" cy="0"/>
            </a:xfrm>
            <a:custGeom>
              <a:avLst/>
              <a:gdLst/>
              <a:ahLst/>
              <a:cxnLst/>
              <a:rect l="l" t="t" r="r" b="b"/>
              <a:pathLst>
                <a:path w="377189">
                  <a:moveTo>
                    <a:pt x="0" y="0"/>
                  </a:moveTo>
                  <a:lnTo>
                    <a:pt x="377164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0561" y="2707824"/>
              <a:ext cx="94271" cy="7334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811236" y="2389257"/>
            <a:ext cx="443753" cy="64994"/>
            <a:chOff x="4706467" y="2707824"/>
            <a:chExt cx="502920" cy="73660"/>
          </a:xfrm>
        </p:grpSpPr>
        <p:sp>
          <p:nvSpPr>
            <p:cNvPr id="22" name="object 22"/>
            <p:cNvSpPr/>
            <p:nvPr/>
          </p:nvSpPr>
          <p:spPr>
            <a:xfrm>
              <a:off x="4706467" y="2745193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502894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6380" y="2707824"/>
              <a:ext cx="94271" cy="7334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7364281" y="2389257"/>
            <a:ext cx="443753" cy="64994"/>
            <a:chOff x="6466585" y="2707824"/>
            <a:chExt cx="502920" cy="73660"/>
          </a:xfrm>
        </p:grpSpPr>
        <p:sp>
          <p:nvSpPr>
            <p:cNvPr id="25" name="object 25"/>
            <p:cNvSpPr/>
            <p:nvPr/>
          </p:nvSpPr>
          <p:spPr>
            <a:xfrm>
              <a:off x="6466585" y="2745193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502881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6472" y="2707824"/>
              <a:ext cx="94284" cy="7334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9139192" y="2389257"/>
            <a:ext cx="443753" cy="64994"/>
            <a:chOff x="8478151" y="2707824"/>
            <a:chExt cx="502920" cy="73660"/>
          </a:xfrm>
        </p:grpSpPr>
        <p:sp>
          <p:nvSpPr>
            <p:cNvPr id="28" name="object 28"/>
            <p:cNvSpPr/>
            <p:nvPr/>
          </p:nvSpPr>
          <p:spPr>
            <a:xfrm>
              <a:off x="8478151" y="2745193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502881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8012" y="2707824"/>
              <a:ext cx="94309" cy="7334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703544" y="2200365"/>
            <a:ext cx="887506" cy="316829"/>
          </a:xfrm>
          <a:prstGeom prst="rect">
            <a:avLst/>
          </a:prstGeom>
          <a:solidFill>
            <a:srgbClr val="FEFEFE"/>
          </a:solidFill>
          <a:ln w="10476">
            <a:solidFill>
              <a:srgbClr val="000000"/>
            </a:solidFill>
          </a:ln>
        </p:spPr>
        <p:txBody>
          <a:bodyPr vert="horz" wrap="square" lIns="0" tIns="85165" rIns="0" bIns="0" rtlCol="0">
            <a:spAutoFit/>
          </a:bodyPr>
          <a:lstStyle/>
          <a:p>
            <a:pPr marL="244301">
              <a:spcBef>
                <a:spcPts val="671"/>
              </a:spcBef>
            </a:pPr>
            <a:r>
              <a:rPr sz="1500" i="1" spc="75" dirty="0">
                <a:latin typeface="Times New Roman"/>
                <a:cs typeface="Times New Roman"/>
              </a:rPr>
              <a:t>h</a:t>
            </a:r>
            <a:r>
              <a:rPr sz="1721" spc="112" baseline="-10683" dirty="0">
                <a:latin typeface="Times New Roman"/>
                <a:cs typeface="Times New Roman"/>
              </a:rPr>
              <a:t>1</a:t>
            </a:r>
            <a:r>
              <a:rPr sz="1500" spc="75" dirty="0">
                <a:latin typeface="Lucida Sans Unicode"/>
                <a:cs typeface="Lucida Sans Unicode"/>
              </a:rPr>
              <a:t>(</a:t>
            </a:r>
            <a:r>
              <a:rPr sz="1500" i="1" spc="75" dirty="0">
                <a:latin typeface="Times New Roman"/>
                <a:cs typeface="Times New Roman"/>
              </a:rPr>
              <a:t>t</a:t>
            </a:r>
            <a:r>
              <a:rPr sz="1500" spc="75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23797" y="2200365"/>
            <a:ext cx="887506" cy="316829"/>
          </a:xfrm>
          <a:prstGeom prst="rect">
            <a:avLst/>
          </a:prstGeom>
          <a:solidFill>
            <a:srgbClr val="FEFEFE"/>
          </a:solidFill>
          <a:ln w="10476">
            <a:solidFill>
              <a:srgbClr val="000000"/>
            </a:solidFill>
          </a:ln>
        </p:spPr>
        <p:txBody>
          <a:bodyPr vert="horz" wrap="square" lIns="0" tIns="85165" rIns="0" bIns="0" rtlCol="0">
            <a:spAutoFit/>
          </a:bodyPr>
          <a:lstStyle/>
          <a:p>
            <a:pPr marL="244862">
              <a:spcBef>
                <a:spcPts val="671"/>
              </a:spcBef>
            </a:pPr>
            <a:r>
              <a:rPr sz="1500" i="1" spc="75" dirty="0">
                <a:latin typeface="Times New Roman"/>
                <a:cs typeface="Times New Roman"/>
              </a:rPr>
              <a:t>h</a:t>
            </a:r>
            <a:r>
              <a:rPr sz="1721" spc="112" baseline="-10683" dirty="0">
                <a:latin typeface="Times New Roman"/>
                <a:cs typeface="Times New Roman"/>
              </a:rPr>
              <a:t>2</a:t>
            </a:r>
            <a:r>
              <a:rPr sz="1500" spc="75" dirty="0">
                <a:latin typeface="Lucida Sans Unicode"/>
                <a:cs typeface="Lucida Sans Unicode"/>
              </a:rPr>
              <a:t>(</a:t>
            </a:r>
            <a:r>
              <a:rPr sz="1500" i="1" spc="75" dirty="0">
                <a:latin typeface="Times New Roman"/>
                <a:cs typeface="Times New Roman"/>
              </a:rPr>
              <a:t>t</a:t>
            </a:r>
            <a:r>
              <a:rPr sz="1500" spc="75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00807" y="2105605"/>
            <a:ext cx="321609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19888" y="2105605"/>
            <a:ext cx="321609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dirty="0">
                <a:latin typeface="Times New Roman"/>
                <a:cs typeface="Times New Roman"/>
              </a:rPr>
              <a:t>y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08001" y="2200365"/>
            <a:ext cx="1331259" cy="316829"/>
          </a:xfrm>
          <a:prstGeom prst="rect">
            <a:avLst/>
          </a:prstGeom>
          <a:solidFill>
            <a:srgbClr val="FEFEFE"/>
          </a:solidFill>
          <a:ln w="10476">
            <a:solidFill>
              <a:srgbClr val="000000"/>
            </a:solidFill>
          </a:ln>
        </p:spPr>
        <p:txBody>
          <a:bodyPr vert="horz" wrap="square" lIns="0" tIns="85165" rIns="0" bIns="0" rtlCol="0">
            <a:spAutoFit/>
          </a:bodyPr>
          <a:lstStyle/>
          <a:p>
            <a:pPr marL="299213">
              <a:spcBef>
                <a:spcPts val="671"/>
              </a:spcBef>
            </a:pPr>
            <a:r>
              <a:rPr sz="1500" i="1" spc="4" dirty="0">
                <a:latin typeface="Times New Roman"/>
                <a:cs typeface="Times New Roman"/>
              </a:rPr>
              <a:t>h</a:t>
            </a:r>
            <a:r>
              <a:rPr sz="1721" baseline="-10683" dirty="0">
                <a:latin typeface="Times New Roman"/>
                <a:cs typeface="Times New Roman"/>
              </a:rPr>
              <a:t>1</a:t>
            </a:r>
            <a:r>
              <a:rPr sz="1721" spc="19" baseline="-10683" dirty="0">
                <a:latin typeface="Times New Roman"/>
                <a:cs typeface="Times New Roman"/>
              </a:rPr>
              <a:t> </a:t>
            </a:r>
            <a:r>
              <a:rPr sz="1500" spc="40" dirty="0">
                <a:latin typeface="Cambria"/>
                <a:cs typeface="Cambria"/>
              </a:rPr>
              <a:t>∗</a:t>
            </a:r>
            <a:r>
              <a:rPr sz="1500" spc="-128" dirty="0">
                <a:latin typeface="Cambria"/>
                <a:cs typeface="Cambria"/>
              </a:rPr>
              <a:t> </a:t>
            </a:r>
            <a:r>
              <a:rPr sz="1500" i="1" spc="4" dirty="0">
                <a:latin typeface="Times New Roman"/>
                <a:cs typeface="Times New Roman"/>
              </a:rPr>
              <a:t>h</a:t>
            </a:r>
            <a:r>
              <a:rPr sz="1721" baseline="-10683" dirty="0">
                <a:latin typeface="Times New Roman"/>
                <a:cs typeface="Times New Roman"/>
              </a:rPr>
              <a:t>2</a:t>
            </a:r>
            <a:r>
              <a:rPr sz="1721" spc="-258" baseline="-10683" dirty="0">
                <a:latin typeface="Times New Roman"/>
                <a:cs typeface="Times New Roman"/>
              </a:rPr>
              <a:t> 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97308" y="2105602"/>
            <a:ext cx="33152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  <a:tabLst>
                <a:tab pos="3005017" algn="l"/>
              </a:tabLst>
            </a:pP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r>
              <a:rPr sz="1500" dirty="0">
                <a:latin typeface="Lucida Sans Unicode"/>
                <a:cs typeface="Lucida Sans Unicode"/>
              </a:rPr>
              <a:t>	</a:t>
            </a:r>
            <a:r>
              <a:rPr sz="1500" i="1" dirty="0">
                <a:latin typeface="Times New Roman"/>
                <a:cs typeface="Times New Roman"/>
              </a:rPr>
              <a:t>y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69422" y="3172974"/>
            <a:ext cx="443753" cy="64994"/>
            <a:chOff x="1372412" y="3596037"/>
            <a:chExt cx="502920" cy="73660"/>
          </a:xfrm>
        </p:grpSpPr>
        <p:sp>
          <p:nvSpPr>
            <p:cNvPr id="37" name="object 37"/>
            <p:cNvSpPr/>
            <p:nvPr/>
          </p:nvSpPr>
          <p:spPr>
            <a:xfrm>
              <a:off x="1372412" y="3633406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19">
                  <a:moveTo>
                    <a:pt x="0" y="0"/>
                  </a:moveTo>
                  <a:lnTo>
                    <a:pt x="502894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152" y="3596037"/>
              <a:ext cx="94296" cy="73354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200592" y="3172974"/>
            <a:ext cx="332815" cy="64994"/>
            <a:chOff x="2881071" y="3596037"/>
            <a:chExt cx="377190" cy="73660"/>
          </a:xfrm>
        </p:grpSpPr>
        <p:sp>
          <p:nvSpPr>
            <p:cNvPr id="40" name="object 40"/>
            <p:cNvSpPr/>
            <p:nvPr/>
          </p:nvSpPr>
          <p:spPr>
            <a:xfrm>
              <a:off x="2881071" y="3633406"/>
              <a:ext cx="377190" cy="0"/>
            </a:xfrm>
            <a:custGeom>
              <a:avLst/>
              <a:gdLst/>
              <a:ahLst/>
              <a:cxnLst/>
              <a:rect l="l" t="t" r="r" b="b"/>
              <a:pathLst>
                <a:path w="377189">
                  <a:moveTo>
                    <a:pt x="0" y="0"/>
                  </a:moveTo>
                  <a:lnTo>
                    <a:pt x="377164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8105" y="3596037"/>
              <a:ext cx="94284" cy="73354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5420834" y="3172974"/>
            <a:ext cx="443753" cy="64994"/>
            <a:chOff x="4264012" y="3596037"/>
            <a:chExt cx="502920" cy="73660"/>
          </a:xfrm>
        </p:grpSpPr>
        <p:sp>
          <p:nvSpPr>
            <p:cNvPr id="43" name="object 43"/>
            <p:cNvSpPr/>
            <p:nvPr/>
          </p:nvSpPr>
          <p:spPr>
            <a:xfrm>
              <a:off x="4264012" y="3633406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502907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3899" y="3596037"/>
              <a:ext cx="94309" cy="73354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6973891" y="3172974"/>
            <a:ext cx="443753" cy="64994"/>
            <a:chOff x="6024143" y="3596037"/>
            <a:chExt cx="502920" cy="73660"/>
          </a:xfrm>
        </p:grpSpPr>
        <p:sp>
          <p:nvSpPr>
            <p:cNvPr id="46" name="object 46"/>
            <p:cNvSpPr/>
            <p:nvPr/>
          </p:nvSpPr>
          <p:spPr>
            <a:xfrm>
              <a:off x="6024143" y="3633406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502881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6882" y="3596037"/>
              <a:ext cx="94296" cy="73354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8305060" y="3172974"/>
            <a:ext cx="332815" cy="64994"/>
            <a:chOff x="7532802" y="3596037"/>
            <a:chExt cx="377190" cy="73660"/>
          </a:xfrm>
        </p:grpSpPr>
        <p:sp>
          <p:nvSpPr>
            <p:cNvPr id="49" name="object 49"/>
            <p:cNvSpPr/>
            <p:nvPr/>
          </p:nvSpPr>
          <p:spPr>
            <a:xfrm>
              <a:off x="7532802" y="3633406"/>
              <a:ext cx="377190" cy="0"/>
            </a:xfrm>
            <a:custGeom>
              <a:avLst/>
              <a:gdLst/>
              <a:ahLst/>
              <a:cxnLst/>
              <a:rect l="l" t="t" r="r" b="b"/>
              <a:pathLst>
                <a:path w="377190">
                  <a:moveTo>
                    <a:pt x="0" y="0"/>
                  </a:moveTo>
                  <a:lnTo>
                    <a:pt x="377164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79824" y="3596037"/>
              <a:ext cx="94296" cy="73354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9525313" y="3172974"/>
            <a:ext cx="443753" cy="64994"/>
            <a:chOff x="8915755" y="3596037"/>
            <a:chExt cx="502920" cy="73660"/>
          </a:xfrm>
        </p:grpSpPr>
        <p:sp>
          <p:nvSpPr>
            <p:cNvPr id="52" name="object 52"/>
            <p:cNvSpPr/>
            <p:nvPr/>
          </p:nvSpPr>
          <p:spPr>
            <a:xfrm>
              <a:off x="8915755" y="3633406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502881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5629" y="3596037"/>
              <a:ext cx="94322" cy="73354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314358" y="3004959"/>
            <a:ext cx="211790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spc="71" dirty="0">
                <a:latin typeface="Cambria"/>
                <a:cs typeface="Cambria"/>
              </a:rPr>
              <a:t>≡</a:t>
            </a:r>
            <a:endParaRPr sz="1897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13153" y="2984082"/>
            <a:ext cx="887506" cy="316829"/>
          </a:xfrm>
          <a:prstGeom prst="rect">
            <a:avLst/>
          </a:prstGeom>
          <a:solidFill>
            <a:srgbClr val="FEFEFE"/>
          </a:solidFill>
          <a:ln w="10476">
            <a:solidFill>
              <a:srgbClr val="000000"/>
            </a:solidFill>
          </a:ln>
        </p:spPr>
        <p:txBody>
          <a:bodyPr vert="horz" wrap="square" lIns="0" tIns="85165" rIns="0" bIns="0" rtlCol="0">
            <a:spAutoFit/>
          </a:bodyPr>
          <a:lstStyle/>
          <a:p>
            <a:pPr marL="244301">
              <a:spcBef>
                <a:spcPts val="671"/>
              </a:spcBef>
            </a:pPr>
            <a:r>
              <a:rPr sz="1500" i="1" spc="4" dirty="0">
                <a:latin typeface="Times New Roman"/>
                <a:cs typeface="Times New Roman"/>
              </a:rPr>
              <a:t>h</a:t>
            </a:r>
            <a:r>
              <a:rPr sz="1721" baseline="-10683" dirty="0">
                <a:latin typeface="Times New Roman"/>
                <a:cs typeface="Times New Roman"/>
              </a:rPr>
              <a:t>1</a:t>
            </a:r>
            <a:r>
              <a:rPr sz="1721" spc="-258" baseline="-10683" dirty="0">
                <a:latin typeface="Times New Roman"/>
                <a:cs typeface="Times New Roman"/>
              </a:rPr>
              <a:t> 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33385" y="2984082"/>
            <a:ext cx="887506" cy="316829"/>
          </a:xfrm>
          <a:prstGeom prst="rect">
            <a:avLst/>
          </a:prstGeom>
          <a:solidFill>
            <a:srgbClr val="FEFEFE"/>
          </a:solidFill>
          <a:ln w="10476">
            <a:solidFill>
              <a:srgbClr val="000000"/>
            </a:solidFill>
          </a:ln>
        </p:spPr>
        <p:txBody>
          <a:bodyPr vert="horz" wrap="square" lIns="0" tIns="85165" rIns="0" bIns="0" rtlCol="0">
            <a:spAutoFit/>
          </a:bodyPr>
          <a:lstStyle/>
          <a:p>
            <a:pPr marL="244862">
              <a:spcBef>
                <a:spcPts val="671"/>
              </a:spcBef>
            </a:pPr>
            <a:r>
              <a:rPr sz="1500" i="1" spc="75" dirty="0">
                <a:latin typeface="Times New Roman"/>
                <a:cs typeface="Times New Roman"/>
              </a:rPr>
              <a:t>h</a:t>
            </a:r>
            <a:r>
              <a:rPr sz="1721" spc="112" baseline="-10683" dirty="0">
                <a:latin typeface="Times New Roman"/>
                <a:cs typeface="Times New Roman"/>
              </a:rPr>
              <a:t>2</a:t>
            </a:r>
            <a:r>
              <a:rPr sz="1500" spc="75" dirty="0">
                <a:latin typeface="Lucida Sans Unicode"/>
                <a:cs typeface="Lucida Sans Unicode"/>
              </a:rPr>
              <a:t>(</a:t>
            </a:r>
            <a:r>
              <a:rPr sz="1500" i="1" spc="75" dirty="0">
                <a:latin typeface="Times New Roman"/>
                <a:cs typeface="Times New Roman"/>
              </a:rPr>
              <a:t>t</a:t>
            </a:r>
            <a:r>
              <a:rPr sz="1500" spc="75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17610" y="2984082"/>
            <a:ext cx="887506" cy="316829"/>
          </a:xfrm>
          <a:prstGeom prst="rect">
            <a:avLst/>
          </a:prstGeom>
          <a:solidFill>
            <a:srgbClr val="FEFEFE"/>
          </a:solidFill>
          <a:ln w="10476">
            <a:solidFill>
              <a:srgbClr val="000000"/>
            </a:solidFill>
          </a:ln>
        </p:spPr>
        <p:txBody>
          <a:bodyPr vert="horz" wrap="square" lIns="0" tIns="85165" rIns="0" bIns="0" rtlCol="0">
            <a:spAutoFit/>
          </a:bodyPr>
          <a:lstStyle/>
          <a:p>
            <a:pPr marL="245982">
              <a:spcBef>
                <a:spcPts val="671"/>
              </a:spcBef>
            </a:pPr>
            <a:r>
              <a:rPr sz="1500" i="1" spc="75" dirty="0">
                <a:latin typeface="Times New Roman"/>
                <a:cs typeface="Times New Roman"/>
              </a:rPr>
              <a:t>h</a:t>
            </a:r>
            <a:r>
              <a:rPr sz="1721" spc="112" baseline="-10683" dirty="0">
                <a:latin typeface="Times New Roman"/>
                <a:cs typeface="Times New Roman"/>
              </a:rPr>
              <a:t>2</a:t>
            </a:r>
            <a:r>
              <a:rPr sz="1500" spc="75" dirty="0">
                <a:latin typeface="Lucida Sans Unicode"/>
                <a:cs typeface="Lucida Sans Unicode"/>
              </a:rPr>
              <a:t>(</a:t>
            </a:r>
            <a:r>
              <a:rPr sz="1500" i="1" spc="75" dirty="0">
                <a:latin typeface="Times New Roman"/>
                <a:cs typeface="Times New Roman"/>
              </a:rPr>
              <a:t>t</a:t>
            </a:r>
            <a:r>
              <a:rPr sz="1500" spc="75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637852" y="2984082"/>
            <a:ext cx="887506" cy="316829"/>
          </a:xfrm>
          <a:prstGeom prst="rect">
            <a:avLst/>
          </a:prstGeom>
          <a:solidFill>
            <a:srgbClr val="FEFEFE"/>
          </a:solidFill>
          <a:ln w="10476">
            <a:solidFill>
              <a:srgbClr val="000000"/>
            </a:solidFill>
          </a:ln>
        </p:spPr>
        <p:txBody>
          <a:bodyPr vert="horz" wrap="square" lIns="0" tIns="85165" rIns="0" bIns="0" rtlCol="0">
            <a:spAutoFit/>
          </a:bodyPr>
          <a:lstStyle/>
          <a:p>
            <a:pPr marL="247103">
              <a:spcBef>
                <a:spcPts val="671"/>
              </a:spcBef>
            </a:pPr>
            <a:r>
              <a:rPr sz="1500" i="1" spc="75" dirty="0">
                <a:latin typeface="Times New Roman"/>
                <a:cs typeface="Times New Roman"/>
              </a:rPr>
              <a:t>h</a:t>
            </a:r>
            <a:r>
              <a:rPr sz="1721" spc="112" baseline="-10683" dirty="0">
                <a:latin typeface="Times New Roman"/>
                <a:cs typeface="Times New Roman"/>
              </a:rPr>
              <a:t>1</a:t>
            </a:r>
            <a:r>
              <a:rPr sz="1500" spc="75" dirty="0">
                <a:latin typeface="Lucida Sans Unicode"/>
                <a:cs typeface="Lucida Sans Unicode"/>
              </a:rPr>
              <a:t>(</a:t>
            </a:r>
            <a:r>
              <a:rPr sz="1500" i="1" spc="75" dirty="0">
                <a:latin typeface="Times New Roman"/>
                <a:cs typeface="Times New Roman"/>
              </a:rPr>
              <a:t>t</a:t>
            </a:r>
            <a:r>
              <a:rPr sz="1500" spc="75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03816" y="2886383"/>
            <a:ext cx="321609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dirty="0">
                <a:latin typeface="Times New Roman"/>
                <a:cs typeface="Times New Roman"/>
              </a:rPr>
              <a:t>y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06906" y="2886383"/>
            <a:ext cx="321609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07348" y="2886383"/>
            <a:ext cx="321609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dirty="0">
                <a:latin typeface="Times New Roman"/>
                <a:cs typeface="Times New Roman"/>
              </a:rPr>
              <a:t>y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01818" y="2221242"/>
            <a:ext cx="433107" cy="923945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spc="71" dirty="0">
                <a:latin typeface="Cambria"/>
                <a:cs typeface="Cambria"/>
              </a:rPr>
              <a:t>≡</a:t>
            </a:r>
            <a:endParaRPr sz="1897">
              <a:latin typeface="Cambria"/>
              <a:cs typeface="Cambria"/>
            </a:endParaRPr>
          </a:p>
          <a:p>
            <a:pPr>
              <a:spcBef>
                <a:spcPts val="22"/>
              </a:spcBef>
            </a:pPr>
            <a:endParaRPr sz="2515">
              <a:latin typeface="Cambria"/>
              <a:cs typeface="Cambria"/>
            </a:endParaRPr>
          </a:p>
          <a:p>
            <a:pPr marL="122711">
              <a:spcBef>
                <a:spcPts val="4"/>
              </a:spcBef>
            </a:pP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pic>
        <p:nvPicPr>
          <p:cNvPr id="63" name="object 6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3817552"/>
            <a:ext cx="147740" cy="147581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2399770" y="3689214"/>
            <a:ext cx="7812741" cy="976757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33619" marR="26896">
              <a:lnSpc>
                <a:spcPts val="2612"/>
              </a:lnSpc>
              <a:spcBef>
                <a:spcPts val="44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31" dirty="0">
                <a:solidFill>
                  <a:srgbClr val="FF00FF"/>
                </a:solidFill>
                <a:latin typeface="Calibri"/>
                <a:cs typeface="Calibri"/>
              </a:rPr>
              <a:t>parallel</a:t>
            </a:r>
            <a:r>
              <a:rPr sz="2074" i="1" spc="128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interconnection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responses 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h</a:t>
            </a:r>
            <a:r>
              <a:rPr sz="2250" spc="13" baseline="-11437" dirty="0">
                <a:latin typeface="Times New Roman"/>
                <a:cs typeface="Times New Roman"/>
              </a:rPr>
              <a:t>1</a:t>
            </a:r>
            <a:r>
              <a:rPr sz="2250" spc="364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h</a:t>
            </a:r>
            <a:r>
              <a:rPr sz="2250" spc="13" baseline="-11437" dirty="0">
                <a:latin typeface="Times New Roman"/>
                <a:cs typeface="Times New Roman"/>
              </a:rPr>
              <a:t>2</a:t>
            </a:r>
            <a:r>
              <a:rPr sz="2250" spc="397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85" dirty="0">
                <a:latin typeface="Lucida Sans Unicode"/>
                <a:cs typeface="Lucida Sans Unicode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h</a:t>
            </a:r>
            <a:r>
              <a:rPr sz="2250" spc="13" baseline="-11437" dirty="0">
                <a:latin typeface="Times New Roman"/>
                <a:cs typeface="Times New Roman"/>
              </a:rPr>
              <a:t>1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h</a:t>
            </a:r>
            <a:r>
              <a:rPr sz="2250" spc="46" baseline="-11437" dirty="0">
                <a:latin typeface="Times New Roman"/>
                <a:cs typeface="Times New Roman"/>
              </a:rPr>
              <a:t>2</a:t>
            </a:r>
            <a:r>
              <a:rPr sz="1897" spc="31" dirty="0">
                <a:latin typeface="Microsoft Sans Serif"/>
                <a:cs typeface="Microsoft Sans Serif"/>
              </a:rPr>
              <a:t>.</a:t>
            </a:r>
            <a:r>
              <a:rPr sz="1897" spc="15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have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equivalence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139716" y="5636183"/>
            <a:ext cx="443753" cy="64994"/>
            <a:chOff x="6212078" y="6387674"/>
            <a:chExt cx="502920" cy="73660"/>
          </a:xfrm>
        </p:grpSpPr>
        <p:sp>
          <p:nvSpPr>
            <p:cNvPr id="66" name="object 66"/>
            <p:cNvSpPr/>
            <p:nvPr/>
          </p:nvSpPr>
          <p:spPr>
            <a:xfrm>
              <a:off x="6212078" y="6425044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502869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1965" y="6387674"/>
              <a:ext cx="94296" cy="73341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8914626" y="5636183"/>
            <a:ext cx="443753" cy="64994"/>
            <a:chOff x="8223643" y="6387674"/>
            <a:chExt cx="502920" cy="73660"/>
          </a:xfrm>
        </p:grpSpPr>
        <p:sp>
          <p:nvSpPr>
            <p:cNvPr id="69" name="object 69"/>
            <p:cNvSpPr/>
            <p:nvPr/>
          </p:nvSpPr>
          <p:spPr>
            <a:xfrm>
              <a:off x="8223643" y="6425044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502881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0" name="object 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33530" y="6387674"/>
              <a:ext cx="94271" cy="73341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5253900" y="5111098"/>
            <a:ext cx="998444" cy="922804"/>
            <a:chOff x="4074820" y="5792578"/>
            <a:chExt cx="1131570" cy="1045844"/>
          </a:xfrm>
        </p:grpSpPr>
        <p:sp>
          <p:nvSpPr>
            <p:cNvPr id="72" name="object 72"/>
            <p:cNvSpPr/>
            <p:nvPr/>
          </p:nvSpPr>
          <p:spPr>
            <a:xfrm>
              <a:off x="4074820" y="5797816"/>
              <a:ext cx="1131570" cy="1004569"/>
            </a:xfrm>
            <a:custGeom>
              <a:avLst/>
              <a:gdLst/>
              <a:ahLst/>
              <a:cxnLst/>
              <a:rect l="l" t="t" r="r" b="b"/>
              <a:pathLst>
                <a:path w="1131570" h="1004570">
                  <a:moveTo>
                    <a:pt x="0" y="124333"/>
                  </a:moveTo>
                  <a:lnTo>
                    <a:pt x="377151" y="124333"/>
                  </a:lnTo>
                </a:path>
                <a:path w="1131570" h="1004570">
                  <a:moveTo>
                    <a:pt x="0" y="1004379"/>
                  </a:moveTo>
                  <a:lnTo>
                    <a:pt x="502869" y="1004379"/>
                  </a:lnTo>
                </a:path>
                <a:path w="1131570" h="1004570">
                  <a:moveTo>
                    <a:pt x="502869" y="250050"/>
                  </a:moveTo>
                  <a:lnTo>
                    <a:pt x="502869" y="1004379"/>
                  </a:lnTo>
                </a:path>
                <a:path w="1131570" h="1004570">
                  <a:moveTo>
                    <a:pt x="628586" y="124333"/>
                  </a:moveTo>
                  <a:lnTo>
                    <a:pt x="1131468" y="124333"/>
                  </a:lnTo>
                </a:path>
                <a:path w="1131570" h="1004570">
                  <a:moveTo>
                    <a:pt x="629970" y="125717"/>
                  </a:moveTo>
                  <a:lnTo>
                    <a:pt x="620089" y="174653"/>
                  </a:lnTo>
                  <a:lnTo>
                    <a:pt x="593143" y="214618"/>
                  </a:lnTo>
                  <a:lnTo>
                    <a:pt x="553182" y="241565"/>
                  </a:lnTo>
                  <a:lnTo>
                    <a:pt x="504253" y="251447"/>
                  </a:lnTo>
                  <a:lnTo>
                    <a:pt x="455324" y="241565"/>
                  </a:lnTo>
                  <a:lnTo>
                    <a:pt x="415363" y="214618"/>
                  </a:lnTo>
                  <a:lnTo>
                    <a:pt x="388417" y="174653"/>
                  </a:lnTo>
                  <a:lnTo>
                    <a:pt x="378536" y="125717"/>
                  </a:lnTo>
                  <a:lnTo>
                    <a:pt x="388417" y="76788"/>
                  </a:lnTo>
                  <a:lnTo>
                    <a:pt x="415363" y="36826"/>
                  </a:lnTo>
                  <a:lnTo>
                    <a:pt x="455324" y="9881"/>
                  </a:lnTo>
                  <a:lnTo>
                    <a:pt x="504253" y="0"/>
                  </a:lnTo>
                  <a:lnTo>
                    <a:pt x="553182" y="9881"/>
                  </a:lnTo>
                  <a:lnTo>
                    <a:pt x="593143" y="36826"/>
                  </a:lnTo>
                  <a:lnTo>
                    <a:pt x="620089" y="76788"/>
                  </a:lnTo>
                  <a:lnTo>
                    <a:pt x="629970" y="125717"/>
                  </a:lnTo>
                  <a:close/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3" name="object 7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21816" y="5884767"/>
              <a:ext cx="94284" cy="7334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3293" y="5884767"/>
              <a:ext cx="94284" cy="7334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4669" y="6764826"/>
              <a:ext cx="94309" cy="73341"/>
            </a:xfrm>
            <a:prstGeom prst="rect">
              <a:avLst/>
            </a:prstGeom>
          </p:spPr>
        </p:pic>
      </p:grpSp>
      <p:grpSp>
        <p:nvGrpSpPr>
          <p:cNvPr id="76" name="object 76"/>
          <p:cNvGrpSpPr/>
          <p:nvPr/>
        </p:nvGrpSpPr>
        <p:grpSpPr>
          <a:xfrm>
            <a:off x="3478978" y="5192442"/>
            <a:ext cx="887506" cy="841561"/>
            <a:chOff x="2063242" y="5884767"/>
            <a:chExt cx="1005840" cy="953769"/>
          </a:xfrm>
        </p:grpSpPr>
        <p:sp>
          <p:nvSpPr>
            <p:cNvPr id="77" name="object 77"/>
            <p:cNvSpPr/>
            <p:nvPr/>
          </p:nvSpPr>
          <p:spPr>
            <a:xfrm>
              <a:off x="2063242" y="5922149"/>
              <a:ext cx="1005840" cy="880110"/>
            </a:xfrm>
            <a:custGeom>
              <a:avLst/>
              <a:gdLst/>
              <a:ahLst/>
              <a:cxnLst/>
              <a:rect l="l" t="t" r="r" b="b"/>
              <a:pathLst>
                <a:path w="1005839" h="880109">
                  <a:moveTo>
                    <a:pt x="502881" y="0"/>
                  </a:moveTo>
                  <a:lnTo>
                    <a:pt x="1005789" y="0"/>
                  </a:lnTo>
                </a:path>
                <a:path w="1005839" h="880109">
                  <a:moveTo>
                    <a:pt x="502881" y="0"/>
                  </a:moveTo>
                  <a:lnTo>
                    <a:pt x="502881" y="880046"/>
                  </a:lnTo>
                </a:path>
                <a:path w="1005839" h="880109">
                  <a:moveTo>
                    <a:pt x="502881" y="0"/>
                  </a:moveTo>
                  <a:lnTo>
                    <a:pt x="0" y="0"/>
                  </a:lnTo>
                </a:path>
                <a:path w="1005839" h="880109">
                  <a:moveTo>
                    <a:pt x="502881" y="880046"/>
                  </a:moveTo>
                  <a:lnTo>
                    <a:pt x="1005789" y="880046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8" name="object 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6010" y="5884767"/>
              <a:ext cx="94296" cy="7334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3128" y="5884767"/>
              <a:ext cx="94284" cy="7334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6010" y="6764826"/>
              <a:ext cx="94296" cy="73341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7583424" y="5447280"/>
            <a:ext cx="1331259" cy="319092"/>
          </a:xfrm>
          <a:prstGeom prst="rect">
            <a:avLst/>
          </a:prstGeom>
          <a:solidFill>
            <a:srgbClr val="FEFEFE"/>
          </a:solidFill>
          <a:ln w="10476">
            <a:solidFill>
              <a:srgbClr val="000000"/>
            </a:solidFill>
          </a:ln>
        </p:spPr>
        <p:txBody>
          <a:bodyPr vert="horz" wrap="square" lIns="0" tIns="87406" rIns="0" bIns="0" rtlCol="0">
            <a:spAutoFit/>
          </a:bodyPr>
          <a:lstStyle/>
          <a:p>
            <a:pPr marL="168658">
              <a:spcBef>
                <a:spcPts val="688"/>
              </a:spcBef>
            </a:pPr>
            <a:r>
              <a:rPr sz="1500" i="1" spc="4" dirty="0">
                <a:latin typeface="Times New Roman"/>
                <a:cs typeface="Times New Roman"/>
              </a:rPr>
              <a:t>h</a:t>
            </a:r>
            <a:r>
              <a:rPr sz="1721" spc="139" baseline="-10683" dirty="0">
                <a:latin typeface="Times New Roman"/>
                <a:cs typeface="Times New Roman"/>
              </a:rPr>
              <a:t>1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r>
              <a:rPr sz="1500" spc="-26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+</a:t>
            </a:r>
            <a:r>
              <a:rPr sz="1500" spc="-260" dirty="0">
                <a:latin typeface="Lucida Sans Unicode"/>
                <a:cs typeface="Lucida Sans Unicode"/>
              </a:rPr>
              <a:t> </a:t>
            </a:r>
            <a:r>
              <a:rPr sz="1500" i="1" spc="4" dirty="0">
                <a:latin typeface="Times New Roman"/>
                <a:cs typeface="Times New Roman"/>
              </a:rPr>
              <a:t>h</a:t>
            </a:r>
            <a:r>
              <a:rPr sz="1721" spc="139" baseline="-10683" dirty="0">
                <a:latin typeface="Times New Roman"/>
                <a:cs typeface="Times New Roman"/>
              </a:rPr>
              <a:t>2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199744" y="5352019"/>
            <a:ext cx="321609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dirty="0">
                <a:latin typeface="Times New Roman"/>
                <a:cs typeface="Times New Roman"/>
              </a:rPr>
              <a:t>y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980686" y="5352019"/>
            <a:ext cx="321609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366439" y="5003561"/>
            <a:ext cx="887506" cy="319657"/>
          </a:xfrm>
          <a:prstGeom prst="rect">
            <a:avLst/>
          </a:prstGeom>
          <a:solidFill>
            <a:srgbClr val="FEFEFE"/>
          </a:solidFill>
          <a:ln w="10476">
            <a:solidFill>
              <a:srgbClr val="000000"/>
            </a:solidFill>
          </a:ln>
        </p:spPr>
        <p:txBody>
          <a:bodyPr vert="horz" wrap="square" lIns="0" tIns="87966" rIns="0" bIns="0" rtlCol="0">
            <a:spAutoFit/>
          </a:bodyPr>
          <a:lstStyle/>
          <a:p>
            <a:pPr marL="247663">
              <a:spcBef>
                <a:spcPts val="693"/>
              </a:spcBef>
            </a:pPr>
            <a:r>
              <a:rPr sz="1500" i="1" spc="75" dirty="0">
                <a:latin typeface="Times New Roman"/>
                <a:cs typeface="Times New Roman"/>
              </a:rPr>
              <a:t>h</a:t>
            </a:r>
            <a:r>
              <a:rPr sz="1721" spc="112" baseline="-10683" dirty="0">
                <a:latin typeface="Times New Roman"/>
                <a:cs typeface="Times New Roman"/>
              </a:rPr>
              <a:t>1</a:t>
            </a:r>
            <a:r>
              <a:rPr sz="1500" spc="75" dirty="0">
                <a:latin typeface="Lucida Sans Unicode"/>
                <a:cs typeface="Lucida Sans Unicode"/>
              </a:rPr>
              <a:t>(</a:t>
            </a:r>
            <a:r>
              <a:rPr sz="1500" i="1" spc="75" dirty="0">
                <a:latin typeface="Times New Roman"/>
                <a:cs typeface="Times New Roman"/>
              </a:rPr>
              <a:t>t</a:t>
            </a:r>
            <a:r>
              <a:rPr sz="1500" spc="75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66439" y="5780084"/>
            <a:ext cx="887506" cy="317960"/>
          </a:xfrm>
          <a:prstGeom prst="rect">
            <a:avLst/>
          </a:prstGeom>
          <a:solidFill>
            <a:srgbClr val="FEFEFE"/>
          </a:solidFill>
          <a:ln w="10476">
            <a:solidFill>
              <a:srgbClr val="000000"/>
            </a:solidFill>
          </a:ln>
        </p:spPr>
        <p:txBody>
          <a:bodyPr vert="horz" wrap="square" lIns="0" tIns="86285" rIns="0" bIns="0" rtlCol="0">
            <a:spAutoFit/>
          </a:bodyPr>
          <a:lstStyle/>
          <a:p>
            <a:pPr marL="247663">
              <a:spcBef>
                <a:spcPts val="679"/>
              </a:spcBef>
            </a:pPr>
            <a:r>
              <a:rPr sz="1500" i="1" spc="75" dirty="0">
                <a:latin typeface="Times New Roman"/>
                <a:cs typeface="Times New Roman"/>
              </a:rPr>
              <a:t>h</a:t>
            </a:r>
            <a:r>
              <a:rPr sz="1721" spc="112" baseline="-10683" dirty="0">
                <a:latin typeface="Times New Roman"/>
                <a:cs typeface="Times New Roman"/>
              </a:rPr>
              <a:t>2</a:t>
            </a:r>
            <a:r>
              <a:rPr sz="1500" spc="75" dirty="0">
                <a:latin typeface="Lucida Sans Unicode"/>
                <a:cs typeface="Lucida Sans Unicode"/>
              </a:rPr>
              <a:t>(</a:t>
            </a:r>
            <a:r>
              <a:rPr sz="1500" i="1" spc="75" dirty="0">
                <a:latin typeface="Times New Roman"/>
                <a:cs typeface="Times New Roman"/>
              </a:rPr>
              <a:t>t</a:t>
            </a:r>
            <a:r>
              <a:rPr sz="1500" spc="75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481670" y="5470584"/>
            <a:ext cx="211790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spc="71" dirty="0">
                <a:latin typeface="Cambria"/>
                <a:cs typeface="Cambria"/>
              </a:rPr>
              <a:t>≡</a:t>
            </a:r>
            <a:endParaRPr sz="1897">
              <a:latin typeface="Cambria"/>
              <a:cs typeface="Cambr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648045" y="5133592"/>
            <a:ext cx="99732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latin typeface="Microsoft Sans Serif"/>
                <a:cs typeface="Microsoft Sans Serif"/>
              </a:rPr>
              <a:t>+</a:t>
            </a:r>
            <a:endParaRPr sz="1015">
              <a:latin typeface="Microsoft Sans Serif"/>
              <a:cs typeface="Microsoft Sans Serif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317433" y="4908792"/>
            <a:ext cx="3095065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  <a:tabLst>
                <a:tab pos="2784810" algn="l"/>
              </a:tabLst>
            </a:pP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r>
              <a:rPr sz="1500" dirty="0">
                <a:latin typeface="Lucida Sans Unicode"/>
                <a:cs typeface="Lucida Sans Unicode"/>
              </a:rPr>
              <a:t>	</a:t>
            </a:r>
            <a:r>
              <a:rPr sz="1500" i="1" dirty="0">
                <a:latin typeface="Times New Roman"/>
                <a:cs typeface="Times New Roman"/>
              </a:rPr>
              <a:t>y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98059" y="563048"/>
            <a:ext cx="9278471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2327">
              <a:lnSpc>
                <a:spcPct val="100000"/>
              </a:lnSpc>
              <a:spcBef>
                <a:spcPts val="84"/>
              </a:spcBef>
            </a:pPr>
            <a:r>
              <a:rPr spc="-4" dirty="0"/>
              <a:t>Section</a:t>
            </a:r>
            <a:r>
              <a:rPr spc="-79" dirty="0"/>
              <a:t> </a:t>
            </a:r>
            <a:r>
              <a:rPr spc="-4" dirty="0"/>
              <a:t>3.3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8DB38-CF95-4EB5-A7C7-7C08D005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01314" y="2737372"/>
            <a:ext cx="8693524" cy="772085"/>
            <a:chOff x="161890" y="3102355"/>
            <a:chExt cx="9852660" cy="875030"/>
          </a:xfrm>
        </p:grpSpPr>
        <p:sp>
          <p:nvSpPr>
            <p:cNvPr id="23" name="object 23"/>
            <p:cNvSpPr/>
            <p:nvPr/>
          </p:nvSpPr>
          <p:spPr>
            <a:xfrm>
              <a:off x="161890" y="3102355"/>
              <a:ext cx="9736455" cy="180340"/>
            </a:xfrm>
            <a:custGeom>
              <a:avLst/>
              <a:gdLst/>
              <a:ahLst/>
              <a:cxnLst/>
              <a:rect l="l" t="t" r="r" b="b"/>
              <a:pathLst>
                <a:path w="9736455" h="180339">
                  <a:moveTo>
                    <a:pt x="9736083" y="179832"/>
                  </a:moveTo>
                  <a:lnTo>
                    <a:pt x="9736083" y="110896"/>
                  </a:lnTo>
                  <a:lnTo>
                    <a:pt x="9727333" y="67835"/>
                  </a:lnTo>
                  <a:lnTo>
                    <a:pt x="9703510" y="32573"/>
                  </a:lnTo>
                  <a:lnTo>
                    <a:pt x="9668253" y="8749"/>
                  </a:lnTo>
                  <a:lnTo>
                    <a:pt x="9625199" y="0"/>
                  </a:lnTo>
                  <a:lnTo>
                    <a:pt x="110891" y="0"/>
                  </a:lnTo>
                  <a:lnTo>
                    <a:pt x="67834" y="8749"/>
                  </a:lnTo>
                  <a:lnTo>
                    <a:pt x="32574" y="32573"/>
                  </a:lnTo>
                  <a:lnTo>
                    <a:pt x="8750" y="67835"/>
                  </a:lnTo>
                  <a:lnTo>
                    <a:pt x="0" y="110896"/>
                  </a:lnTo>
                  <a:lnTo>
                    <a:pt x="0" y="179832"/>
                  </a:lnTo>
                  <a:lnTo>
                    <a:pt x="9736083" y="179832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844" y="3199320"/>
              <a:ext cx="128219" cy="2460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53" y="3731171"/>
              <a:ext cx="239110" cy="2390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759365" y="3962271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0" y="0"/>
                  </a:moveTo>
                  <a:lnTo>
                    <a:pt x="27724" y="2795"/>
                  </a:lnTo>
                </a:path>
              </a:pathLst>
            </a:custGeom>
            <a:ln w="242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9365" y="3715562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570" y="27736"/>
                  </a:moveTo>
                  <a:lnTo>
                    <a:pt x="239375" y="0"/>
                  </a:lnTo>
                </a:path>
                <a:path w="242570" h="242570">
                  <a:moveTo>
                    <a:pt x="0" y="239376"/>
                  </a:moveTo>
                  <a:lnTo>
                    <a:pt x="76983" y="236895"/>
                  </a:lnTo>
                  <a:lnTo>
                    <a:pt x="122203" y="220733"/>
                  </a:lnTo>
                  <a:lnTo>
                    <a:pt x="162094" y="195371"/>
                  </a:lnTo>
                  <a:lnTo>
                    <a:pt x="195367" y="162101"/>
                  </a:lnTo>
                  <a:lnTo>
                    <a:pt x="220731" y="122212"/>
                  </a:lnTo>
                  <a:lnTo>
                    <a:pt x="236895" y="76994"/>
                  </a:lnTo>
                  <a:lnTo>
                    <a:pt x="242570" y="27736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9365" y="3715562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36" y="27736"/>
                  </a:moveTo>
                  <a:lnTo>
                    <a:pt x="232441" y="0"/>
                  </a:lnTo>
                </a:path>
                <a:path w="236220" h="236220">
                  <a:moveTo>
                    <a:pt x="0" y="232455"/>
                  </a:moveTo>
                  <a:lnTo>
                    <a:pt x="75395" y="230157"/>
                  </a:lnTo>
                  <a:lnTo>
                    <a:pt x="119156" y="214515"/>
                  </a:lnTo>
                  <a:lnTo>
                    <a:pt x="157760" y="189970"/>
                  </a:lnTo>
                  <a:lnTo>
                    <a:pt x="189958" y="157772"/>
                  </a:lnTo>
                  <a:lnTo>
                    <a:pt x="214503" y="119168"/>
                  </a:lnTo>
                  <a:lnTo>
                    <a:pt x="230145" y="75407"/>
                  </a:lnTo>
                  <a:lnTo>
                    <a:pt x="235636" y="27736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7236" y="3703434"/>
              <a:ext cx="252959" cy="2529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3667" y="3824249"/>
              <a:ext cx="9405620" cy="40640"/>
            </a:xfrm>
            <a:custGeom>
              <a:avLst/>
              <a:gdLst/>
              <a:ahLst/>
              <a:cxnLst/>
              <a:rect l="l" t="t" r="r" b="b"/>
              <a:pathLst>
                <a:path w="9405620" h="40639">
                  <a:moveTo>
                    <a:pt x="9404998" y="0"/>
                  </a:moveTo>
                  <a:lnTo>
                    <a:pt x="0" y="0"/>
                  </a:lnTo>
                  <a:lnTo>
                    <a:pt x="0" y="5676"/>
                  </a:lnTo>
                  <a:lnTo>
                    <a:pt x="0" y="12611"/>
                  </a:lnTo>
                  <a:lnTo>
                    <a:pt x="0" y="19532"/>
                  </a:lnTo>
                  <a:lnTo>
                    <a:pt x="0" y="26466"/>
                  </a:lnTo>
                  <a:lnTo>
                    <a:pt x="0" y="40322"/>
                  </a:lnTo>
                  <a:lnTo>
                    <a:pt x="9404998" y="40322"/>
                  </a:lnTo>
                  <a:lnTo>
                    <a:pt x="9404998" y="26466"/>
                  </a:lnTo>
                  <a:lnTo>
                    <a:pt x="9404998" y="19532"/>
                  </a:lnTo>
                  <a:lnTo>
                    <a:pt x="9404998" y="12611"/>
                  </a:lnTo>
                  <a:lnTo>
                    <a:pt x="9404998" y="5676"/>
                  </a:lnTo>
                  <a:lnTo>
                    <a:pt x="94049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78" y="385763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678" y="3871518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678" y="388537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678" y="389924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83678" y="391310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678" y="3926961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678" y="3940812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678" y="3954672"/>
              <a:ext cx="9404985" cy="11430"/>
            </a:xfrm>
            <a:custGeom>
              <a:avLst/>
              <a:gdLst/>
              <a:ahLst/>
              <a:cxnLst/>
              <a:rect l="l" t="t" r="r" b="b"/>
              <a:pathLst>
                <a:path w="9404985" h="11429">
                  <a:moveTo>
                    <a:pt x="0" y="0"/>
                  </a:moveTo>
                  <a:lnTo>
                    <a:pt x="0" y="10945"/>
                  </a:lnTo>
                  <a:lnTo>
                    <a:pt x="9404986" y="10945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896780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11658" y="0"/>
                  </a:moveTo>
                  <a:lnTo>
                    <a:pt x="0" y="0"/>
                  </a:lnTo>
                  <a:lnTo>
                    <a:pt x="0" y="424154"/>
                  </a:lnTo>
                  <a:lnTo>
                    <a:pt x="11658" y="424154"/>
                  </a:lnTo>
                  <a:lnTo>
                    <a:pt x="116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99014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530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29222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3048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9568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997079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998462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9998447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0" y="0"/>
                  </a:moveTo>
                  <a:lnTo>
                    <a:pt x="0" y="424145"/>
                  </a:lnTo>
                  <a:lnTo>
                    <a:pt x="11992" y="424145"/>
                  </a:lnTo>
                  <a:lnTo>
                    <a:pt x="11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90" y="3198025"/>
              <a:ext cx="9736455" cy="656590"/>
            </a:xfrm>
            <a:custGeom>
              <a:avLst/>
              <a:gdLst/>
              <a:ahLst/>
              <a:cxnLst/>
              <a:rect l="l" t="t" r="r" b="b"/>
              <a:pathLst>
                <a:path w="9736455" h="656589">
                  <a:moveTo>
                    <a:pt x="9736083" y="545274"/>
                  </a:moveTo>
                  <a:lnTo>
                    <a:pt x="9736083" y="0"/>
                  </a:lnTo>
                  <a:lnTo>
                    <a:pt x="0" y="0"/>
                  </a:lnTo>
                  <a:lnTo>
                    <a:pt x="0" y="545274"/>
                  </a:lnTo>
                  <a:lnTo>
                    <a:pt x="8750" y="588328"/>
                  </a:lnTo>
                  <a:lnTo>
                    <a:pt x="32574" y="623585"/>
                  </a:lnTo>
                  <a:lnTo>
                    <a:pt x="67834" y="647408"/>
                  </a:lnTo>
                  <a:lnTo>
                    <a:pt x="110891" y="656158"/>
                  </a:lnTo>
                  <a:lnTo>
                    <a:pt x="9625199" y="656158"/>
                  </a:lnTo>
                  <a:lnTo>
                    <a:pt x="9668253" y="647408"/>
                  </a:lnTo>
                  <a:lnTo>
                    <a:pt x="9703510" y="623585"/>
                  </a:lnTo>
                  <a:lnTo>
                    <a:pt x="9727333" y="588328"/>
                  </a:lnTo>
                  <a:lnTo>
                    <a:pt x="9736083" y="54527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9897973" y="3294608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4">
                  <a:moveTo>
                    <a:pt x="0" y="4902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9897973" y="3266884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7973" y="323916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9897973" y="3211448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9897973" y="3169856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473938" y="2885666"/>
            <a:ext cx="3248025" cy="3299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Properties</a:t>
            </a:r>
            <a:r>
              <a:rPr sz="2074" b="1" spc="-66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sz="2074" b="1" spc="-13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spc="-62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LTI</a:t>
            </a:r>
            <a:r>
              <a:rPr sz="2074" b="1" spc="-44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Systems</a:t>
            </a:r>
            <a:endParaRPr sz="2074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1175497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18" dirty="0">
                <a:solidFill>
                  <a:srgbClr val="FFFFFF"/>
                </a:solidFill>
              </a:rPr>
              <a:t>M</a:t>
            </a:r>
            <a:r>
              <a:rPr sz="2471" spc="4" dirty="0">
                <a:solidFill>
                  <a:srgbClr val="FFFFFF"/>
                </a:solidFill>
              </a:rPr>
              <a:t>e</a:t>
            </a:r>
            <a:r>
              <a:rPr sz="2471" spc="18" dirty="0">
                <a:solidFill>
                  <a:srgbClr val="FFFFFF"/>
                </a:solidFill>
              </a:rPr>
              <a:t>m</a:t>
            </a:r>
            <a:r>
              <a:rPr sz="2471" spc="4" dirty="0">
                <a:solidFill>
                  <a:srgbClr val="FFFFFF"/>
                </a:solidFill>
              </a:rPr>
              <a:t>o</a:t>
            </a:r>
            <a:r>
              <a:rPr sz="2471" spc="75" dirty="0">
                <a:solidFill>
                  <a:srgbClr val="FFFFFF"/>
                </a:solidFill>
              </a:rPr>
              <a:t>r</a:t>
            </a:r>
            <a:r>
              <a:rPr sz="2471" spc="4" dirty="0">
                <a:solidFill>
                  <a:srgbClr val="FFFFFF"/>
                </a:solidFill>
              </a:rPr>
              <a:t>y</a:t>
            </a:r>
            <a:endParaRPr sz="247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FD8CA1F-90B4-4A94-B004-8F4321AF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984415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088082"/>
            <a:ext cx="149311" cy="14925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920277"/>
            <a:ext cx="147740" cy="14759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5757762"/>
            <a:ext cx="149311" cy="1475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22162" y="850797"/>
            <a:ext cx="7871572" cy="549268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memoryless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only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endParaRPr sz="1897">
              <a:latin typeface="Microsoft Sans Serif"/>
              <a:cs typeface="Microsoft Sans Serif"/>
            </a:endParaRPr>
          </a:p>
          <a:p>
            <a:pPr marL="9526" algn="ctr">
              <a:spcBef>
                <a:spcPts val="1857"/>
              </a:spcBef>
              <a:tabLst>
                <a:tab pos="1136337" algn="l"/>
              </a:tabLst>
            </a:pP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0</a:t>
            </a:r>
            <a:r>
              <a:rPr sz="2074" dirty="0">
                <a:latin typeface="Times New Roman"/>
                <a:cs typeface="Times New Roman"/>
              </a:rPr>
              <a:t>	</a:t>
            </a:r>
            <a:r>
              <a:rPr sz="1897" spc="-49" dirty="0">
                <a:latin typeface="Microsoft Sans Serif"/>
                <a:cs typeface="Microsoft Sans Serif"/>
              </a:rPr>
              <a:t>f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</a:t>
            </a:r>
            <a:r>
              <a:rPr sz="1897" spc="-13" dirty="0">
                <a:latin typeface="Microsoft Sans Serif"/>
                <a:cs typeface="Microsoft Sans Serif"/>
              </a:rPr>
              <a:t>l</a:t>
            </a:r>
            <a:r>
              <a:rPr sz="1897" spc="-26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97" dirty="0">
                <a:latin typeface="Times New Roman"/>
                <a:cs typeface="Times New Roman"/>
              </a:rPr>
              <a:t> </a:t>
            </a:r>
            <a:r>
              <a:rPr sz="2074" spc="13" dirty="0">
                <a:latin typeface="Cambria"/>
                <a:cs typeface="Cambria"/>
              </a:rPr>
              <a:t>/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212" dirty="0">
                <a:latin typeface="Lucida Sans Unicode"/>
                <a:cs typeface="Lucida Sans Unicode"/>
              </a:rPr>
              <a:t> </a:t>
            </a:r>
            <a:r>
              <a:rPr sz="2074" spc="22" dirty="0">
                <a:latin typeface="Times New Roman"/>
                <a:cs typeface="Times New Roman"/>
              </a:rPr>
              <a:t>0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11206" marR="4483" indent="-560">
              <a:lnSpc>
                <a:spcPct val="112100"/>
              </a:lnSpc>
              <a:spcBef>
                <a:spcPts val="1557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memoryless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only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its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form</a:t>
            </a:r>
            <a:endParaRPr sz="1897">
              <a:latin typeface="Microsoft Sans Serif"/>
              <a:cs typeface="Microsoft Sans Serif"/>
            </a:endParaRPr>
          </a:p>
          <a:p>
            <a:pPr>
              <a:spcBef>
                <a:spcPts val="18"/>
              </a:spcBef>
            </a:pPr>
            <a:endParaRPr sz="1632">
              <a:latin typeface="Microsoft Sans Serif"/>
              <a:cs typeface="Microsoft Sans Serif"/>
            </a:endParaRPr>
          </a:p>
          <a:p>
            <a:pPr marL="9526" algn="ctr"/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141" dirty="0">
                <a:latin typeface="Times New Roman"/>
                <a:cs typeface="Times New Roman"/>
              </a:rPr>
              <a:t>K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spcBef>
                <a:spcPts val="1857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18" dirty="0">
                <a:latin typeface="Times New Roman"/>
                <a:cs typeface="Times New Roman"/>
              </a:rPr>
              <a:t>K</a:t>
            </a:r>
            <a:r>
              <a:rPr sz="2074" i="1" spc="128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constant.</a:t>
            </a:r>
            <a:endParaRPr sz="1897">
              <a:latin typeface="Microsoft Sans Serif"/>
              <a:cs typeface="Microsoft Sans Serif"/>
            </a:endParaRPr>
          </a:p>
          <a:p>
            <a:pPr marL="11206" marR="218526">
              <a:lnSpc>
                <a:spcPct val="112100"/>
              </a:lnSpc>
              <a:spcBef>
                <a:spcPts val="401"/>
              </a:spcBef>
            </a:pPr>
            <a:r>
              <a:rPr sz="1897" spc="-26" dirty="0">
                <a:latin typeface="Microsoft Sans Serif"/>
                <a:cs typeface="Microsoft Sans Serif"/>
              </a:rPr>
              <a:t>Consequently,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every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memoryless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 </a:t>
            </a:r>
            <a:r>
              <a:rPr sz="1897" spc="-13" dirty="0">
                <a:latin typeface="Microsoft Sans Serif"/>
                <a:cs typeface="Microsoft Sans Serif"/>
              </a:rPr>
              <a:t>is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characterized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equation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form</a:t>
            </a:r>
            <a:endParaRPr sz="1897">
              <a:latin typeface="Microsoft Sans Serif"/>
              <a:cs typeface="Microsoft Sans Serif"/>
            </a:endParaRPr>
          </a:p>
          <a:p>
            <a:pPr>
              <a:spcBef>
                <a:spcPts val="22"/>
              </a:spcBef>
            </a:pPr>
            <a:endParaRPr sz="1632">
              <a:latin typeface="Microsoft Sans Serif"/>
              <a:cs typeface="Microsoft Sans Serif"/>
            </a:endParaRPr>
          </a:p>
          <a:p>
            <a:pPr marL="10086" algn="ctr"/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i="1" spc="141" dirty="0">
                <a:latin typeface="Times New Roman"/>
                <a:cs typeface="Times New Roman"/>
              </a:rPr>
              <a:t>K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202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141" dirty="0">
                <a:latin typeface="Times New Roman"/>
                <a:cs typeface="Times New Roman"/>
              </a:rPr>
              <a:t>K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endParaRPr sz="2074">
              <a:latin typeface="Times New Roman"/>
              <a:cs typeface="Times New Roman"/>
            </a:endParaRPr>
          </a:p>
          <a:p>
            <a:pPr marL="11206">
              <a:spcBef>
                <a:spcPts val="2034"/>
              </a:spcBef>
            </a:pP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ideal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amplifier).</a:t>
            </a:r>
            <a:endParaRPr sz="1897">
              <a:latin typeface="Microsoft Sans Serif"/>
              <a:cs typeface="Microsoft Sans Serif"/>
            </a:endParaRPr>
          </a:p>
          <a:p>
            <a:pPr marL="11206" marR="315462">
              <a:lnSpc>
                <a:spcPct val="114700"/>
              </a:lnSpc>
              <a:spcBef>
                <a:spcPts val="578"/>
              </a:spcBef>
            </a:pPr>
            <a:r>
              <a:rPr sz="1897" spc="-26" dirty="0">
                <a:latin typeface="Microsoft Sans Serif"/>
                <a:cs typeface="Microsoft Sans Serif"/>
              </a:rPr>
              <a:t>For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system,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memoryless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constraint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extremely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restrictive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(as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every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memoryless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ideal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amplifier).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132509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13" dirty="0">
                <a:solidFill>
                  <a:srgbClr val="FFFFFF"/>
                </a:solidFill>
              </a:rPr>
              <a:t>C</a:t>
            </a:r>
            <a:r>
              <a:rPr sz="2471" spc="4" dirty="0">
                <a:solidFill>
                  <a:srgbClr val="FFFFFF"/>
                </a:solidFill>
              </a:rPr>
              <a:t>au</a:t>
            </a:r>
            <a:r>
              <a:rPr sz="2471" spc="9" dirty="0">
                <a:solidFill>
                  <a:srgbClr val="FFFFFF"/>
                </a:solidFill>
              </a:rPr>
              <a:t>s</a:t>
            </a:r>
            <a:r>
              <a:rPr sz="2471" spc="4" dirty="0">
                <a:solidFill>
                  <a:srgbClr val="FFFFFF"/>
                </a:solidFill>
              </a:rPr>
              <a:t>a</a:t>
            </a:r>
            <a:r>
              <a:rPr sz="2471" spc="-13" dirty="0">
                <a:solidFill>
                  <a:srgbClr val="FFFFFF"/>
                </a:solidFill>
              </a:rPr>
              <a:t>li</a:t>
            </a:r>
            <a:r>
              <a:rPr sz="2471" spc="4" dirty="0">
                <a:solidFill>
                  <a:srgbClr val="FFFFFF"/>
                </a:solidFill>
              </a:rPr>
              <a:t>ty</a:t>
            </a:r>
            <a:endParaRPr sz="2471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0F0E39E-F8ED-4F9A-BF69-DD01BB89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985347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485858"/>
            <a:ext cx="147740" cy="14759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22172" y="1851729"/>
            <a:ext cx="7016003" cy="290736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causal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only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endParaRPr sz="1897">
              <a:latin typeface="Microsoft Sans Serif"/>
              <a:cs typeface="Microsoft Sans Serif"/>
            </a:endParaRPr>
          </a:p>
          <a:p>
            <a:pPr marL="2782009">
              <a:spcBef>
                <a:spcPts val="1857"/>
              </a:spcBef>
              <a:tabLst>
                <a:tab pos="3906019" algn="l"/>
              </a:tabLst>
            </a:pP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0</a:t>
            </a:r>
            <a:r>
              <a:rPr sz="2074" dirty="0">
                <a:latin typeface="Times New Roman"/>
                <a:cs typeface="Times New Roman"/>
              </a:rPr>
              <a:t>	</a:t>
            </a:r>
            <a:r>
              <a:rPr sz="1897" spc="-49" dirty="0">
                <a:latin typeface="Microsoft Sans Serif"/>
                <a:cs typeface="Microsoft Sans Serif"/>
              </a:rPr>
              <a:t>f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</a:t>
            </a:r>
            <a:r>
              <a:rPr sz="1897" spc="-13" dirty="0">
                <a:latin typeface="Microsoft Sans Serif"/>
                <a:cs typeface="Microsoft Sans Serif"/>
              </a:rPr>
              <a:t>l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75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0</a:t>
            </a:r>
            <a:endParaRPr sz="2074">
              <a:latin typeface="Times New Roman"/>
              <a:cs typeface="Times New Roman"/>
            </a:endParaRPr>
          </a:p>
          <a:p>
            <a:pPr marL="11206">
              <a:spcBef>
                <a:spcPts val="1835"/>
              </a:spcBef>
            </a:pP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-9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causal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signal).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697"/>
              </a:spcBef>
            </a:pPr>
            <a:r>
              <a:rPr sz="1897" dirty="0">
                <a:latin typeface="Microsoft Sans Serif"/>
                <a:cs typeface="Microsoft Sans Serif"/>
              </a:rPr>
              <a:t>It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due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above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relationship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call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1897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satisfying</a:t>
            </a:r>
            <a:endParaRPr sz="1897">
              <a:latin typeface="Microsoft Sans Serif"/>
              <a:cs typeface="Microsoft Sans Serif"/>
            </a:endParaRPr>
          </a:p>
          <a:p>
            <a:pPr marL="2752872">
              <a:spcBef>
                <a:spcPts val="1857"/>
              </a:spcBef>
              <a:tabLst>
                <a:tab pos="3862313" algn="l"/>
              </a:tabLst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0</a:t>
            </a:r>
            <a:r>
              <a:rPr sz="2074" dirty="0">
                <a:latin typeface="Times New Roman"/>
                <a:cs typeface="Times New Roman"/>
              </a:rPr>
              <a:t>	</a:t>
            </a:r>
            <a:r>
              <a:rPr sz="1897" spc="-49" dirty="0">
                <a:latin typeface="Microsoft Sans Serif"/>
                <a:cs typeface="Microsoft Sans Serif"/>
              </a:rPr>
              <a:t>f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</a:t>
            </a:r>
            <a:r>
              <a:rPr sz="1897" spc="-13" dirty="0">
                <a:latin typeface="Microsoft Sans Serif"/>
                <a:cs typeface="Microsoft Sans Serif"/>
              </a:rPr>
              <a:t>l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75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0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>
              <a:spcBef>
                <a:spcPts val="44"/>
              </a:spcBef>
            </a:pPr>
            <a:endParaRPr sz="1279">
              <a:latin typeface="Lucida Sans Unicode"/>
              <a:cs typeface="Lucida Sans Unicode"/>
            </a:endParaRPr>
          </a:p>
          <a:p>
            <a:pPr marL="11206"/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-13" dirty="0">
                <a:latin typeface="Microsoft Sans Serif"/>
                <a:cs typeface="Microsoft Sans Serif"/>
              </a:rPr>
              <a:t> causal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151615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I</a:t>
            </a:r>
            <a:r>
              <a:rPr sz="2471" spc="-40" dirty="0">
                <a:solidFill>
                  <a:srgbClr val="FFFFFF"/>
                </a:solidFill>
              </a:rPr>
              <a:t>n</a:t>
            </a:r>
            <a:r>
              <a:rPr sz="2471" spc="-62" dirty="0">
                <a:solidFill>
                  <a:srgbClr val="FFFFFF"/>
                </a:solidFill>
              </a:rPr>
              <a:t>v</a:t>
            </a:r>
            <a:r>
              <a:rPr sz="2471" spc="4" dirty="0">
                <a:solidFill>
                  <a:srgbClr val="FFFFFF"/>
                </a:solidFill>
              </a:rPr>
              <a:t>e</a:t>
            </a:r>
            <a:r>
              <a:rPr sz="2471" spc="97" dirty="0">
                <a:solidFill>
                  <a:srgbClr val="FFFFFF"/>
                </a:solidFill>
              </a:rPr>
              <a:t>r</a:t>
            </a:r>
            <a:r>
              <a:rPr sz="2471" spc="4" dirty="0">
                <a:solidFill>
                  <a:srgbClr val="FFFFFF"/>
                </a:solidFill>
              </a:rPr>
              <a:t>t</a:t>
            </a:r>
            <a:r>
              <a:rPr sz="2471" spc="-13" dirty="0">
                <a:solidFill>
                  <a:srgbClr val="FFFFFF"/>
                </a:solidFill>
              </a:rPr>
              <a:t>i</a:t>
            </a:r>
            <a:r>
              <a:rPr sz="2471" spc="4" dirty="0">
                <a:solidFill>
                  <a:srgbClr val="FFFFFF"/>
                </a:solidFill>
              </a:rPr>
              <a:t>b</a:t>
            </a:r>
            <a:r>
              <a:rPr sz="2471" spc="-13" dirty="0">
                <a:solidFill>
                  <a:srgbClr val="FFFFFF"/>
                </a:solidFill>
              </a:rPr>
              <a:t>ili</a:t>
            </a:r>
            <a:r>
              <a:rPr sz="2471" spc="4" dirty="0">
                <a:solidFill>
                  <a:srgbClr val="FFFFFF"/>
                </a:solidFill>
              </a:rPr>
              <a:t>ty</a:t>
            </a:r>
            <a:endParaRPr sz="247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6F32B45-32ED-417B-B28D-5252663E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721168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126238"/>
            <a:ext cx="147740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553374"/>
            <a:ext cx="147740" cy="14759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985789"/>
            <a:ext cx="149311" cy="1475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377349" y="1533063"/>
            <a:ext cx="7853643" cy="3689808"/>
          </a:xfrm>
          <a:prstGeom prst="rect">
            <a:avLst/>
          </a:prstGeom>
        </p:spPr>
        <p:txBody>
          <a:bodyPr vert="horz" wrap="square" lIns="0" tIns="91328" rIns="0" bIns="0" rtlCol="0">
            <a:spAutoFit/>
          </a:bodyPr>
          <a:lstStyle/>
          <a:p>
            <a:pPr marL="56032">
              <a:spcBef>
                <a:spcPts val="719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inverse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system,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such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exists,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system.</a:t>
            </a:r>
            <a:endParaRPr sz="1897">
              <a:latin typeface="Microsoft Sans Serif"/>
              <a:cs typeface="Microsoft Sans Serif"/>
            </a:endParaRPr>
          </a:p>
          <a:p>
            <a:pPr marL="56032" marR="49309">
              <a:lnSpc>
                <a:spcPct val="112100"/>
              </a:lnSpc>
              <a:spcBef>
                <a:spcPts val="437"/>
              </a:spcBef>
            </a:pPr>
            <a:r>
              <a:rPr sz="1897" spc="-13" dirty="0">
                <a:latin typeface="Microsoft Sans Serif"/>
                <a:cs typeface="Microsoft Sans Serif"/>
              </a:rPr>
              <a:t>Let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h</a:t>
            </a:r>
            <a:r>
              <a:rPr sz="2250" spc="13" baseline="-11437" dirty="0">
                <a:latin typeface="Microsoft Sans Serif"/>
                <a:cs typeface="Microsoft Sans Serif"/>
              </a:rPr>
              <a:t>inv</a:t>
            </a:r>
            <a:r>
              <a:rPr sz="2250" spc="390" baseline="-1143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denote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its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9" dirty="0">
                <a:latin typeface="Microsoft Sans Serif"/>
                <a:cs typeface="Microsoft Sans Serif"/>
              </a:rPr>
              <a:t>(LTI)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inverse,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respectively.</a:t>
            </a:r>
            <a:r>
              <a:rPr sz="1897" spc="17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Then,</a:t>
            </a:r>
            <a:endParaRPr sz="1897">
              <a:latin typeface="Microsoft Sans Serif"/>
              <a:cs typeface="Microsoft Sans Serif"/>
            </a:endParaRPr>
          </a:p>
          <a:p>
            <a:pPr>
              <a:spcBef>
                <a:spcPts val="22"/>
              </a:spcBef>
            </a:pPr>
            <a:endParaRPr sz="1632">
              <a:latin typeface="Microsoft Sans Serif"/>
              <a:cs typeface="Microsoft Sans Serif"/>
            </a:endParaRPr>
          </a:p>
          <a:p>
            <a:pPr marL="117108" algn="ctr"/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250" spc="72" baseline="-11437" dirty="0">
                <a:latin typeface="Microsoft Sans Serif"/>
                <a:cs typeface="Microsoft Sans Serif"/>
              </a:rPr>
              <a:t>i</a:t>
            </a:r>
            <a:r>
              <a:rPr sz="2250" spc="-13" baseline="-11437" dirty="0">
                <a:latin typeface="Microsoft Sans Serif"/>
                <a:cs typeface="Microsoft Sans Serif"/>
              </a:rPr>
              <a:t>n</a:t>
            </a:r>
            <a:r>
              <a:rPr sz="2250" baseline="-11437" dirty="0">
                <a:latin typeface="Microsoft Sans Serif"/>
                <a:cs typeface="Microsoft Sans Serif"/>
              </a:rPr>
              <a:t>v </a:t>
            </a:r>
            <a:r>
              <a:rPr sz="2250" spc="-278" baseline="-11437" dirty="0">
                <a:latin typeface="Microsoft Sans Serif"/>
                <a:cs typeface="Microsoft Sans Serif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212" dirty="0">
                <a:latin typeface="Lucida Sans Unicode"/>
                <a:cs typeface="Lucida Sans Unicode"/>
              </a:rPr>
              <a:t> 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56032" marR="309299">
              <a:lnSpc>
                <a:spcPct val="105000"/>
              </a:lnSpc>
              <a:spcBef>
                <a:spcPts val="1734"/>
              </a:spcBef>
            </a:pPr>
            <a:r>
              <a:rPr sz="1897" spc="-26" dirty="0">
                <a:latin typeface="Microsoft Sans Serif"/>
                <a:cs typeface="Microsoft Sans Serif"/>
              </a:rPr>
              <a:t>Consequently,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26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invertible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only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there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exists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h</a:t>
            </a:r>
            <a:r>
              <a:rPr sz="2250" spc="13" baseline="-11437" dirty="0">
                <a:latin typeface="Microsoft Sans Serif"/>
                <a:cs typeface="Microsoft Sans Serif"/>
              </a:rPr>
              <a:t>inv</a:t>
            </a:r>
            <a:r>
              <a:rPr sz="2250" spc="390" baseline="-1143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such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endParaRPr sz="1897">
              <a:latin typeface="Microsoft Sans Serif"/>
              <a:cs typeface="Microsoft Sans Serif"/>
            </a:endParaRPr>
          </a:p>
          <a:p>
            <a:pPr marL="117108" algn="ctr">
              <a:spcBef>
                <a:spcPts val="1853"/>
              </a:spcBef>
            </a:pP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250" spc="72" baseline="-11437" dirty="0">
                <a:latin typeface="Microsoft Sans Serif"/>
                <a:cs typeface="Microsoft Sans Serif"/>
              </a:rPr>
              <a:t>i</a:t>
            </a:r>
            <a:r>
              <a:rPr sz="2250" spc="-13" baseline="-11437" dirty="0">
                <a:latin typeface="Microsoft Sans Serif"/>
                <a:cs typeface="Microsoft Sans Serif"/>
              </a:rPr>
              <a:t>n</a:t>
            </a:r>
            <a:r>
              <a:rPr sz="2250" baseline="-11437" dirty="0">
                <a:latin typeface="Microsoft Sans Serif"/>
                <a:cs typeface="Microsoft Sans Serif"/>
              </a:rPr>
              <a:t>v </a:t>
            </a:r>
            <a:r>
              <a:rPr sz="2250" spc="-278" baseline="-11437" dirty="0">
                <a:latin typeface="Microsoft Sans Serif"/>
                <a:cs typeface="Microsoft Sans Serif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212" dirty="0">
                <a:latin typeface="Lucida Sans Unicode"/>
                <a:cs typeface="Lucida Sans Unicode"/>
              </a:rPr>
              <a:t> 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56032">
              <a:spcBef>
                <a:spcPts val="2012"/>
              </a:spcBef>
            </a:pPr>
            <a:r>
              <a:rPr sz="1897" spc="-9" dirty="0">
                <a:latin typeface="Microsoft Sans Serif"/>
                <a:cs typeface="Microsoft Sans Serif"/>
              </a:rPr>
              <a:t>Except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simple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cases,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above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condition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often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quite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difficult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test.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197391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9" dirty="0">
                <a:solidFill>
                  <a:srgbClr val="FFFFFF"/>
                </a:solidFill>
              </a:rPr>
              <a:t>BIBO</a:t>
            </a:r>
            <a:r>
              <a:rPr sz="2471" spc="-44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Stability</a:t>
            </a:r>
            <a:endParaRPr sz="2471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985D6A2-32D8-4C67-86C7-805B39E1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2513693"/>
            <a:ext cx="147740" cy="14926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99770" y="2380075"/>
            <a:ext cx="7014322" cy="1624703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BIBO</a:t>
            </a:r>
            <a:r>
              <a:rPr sz="1897" spc="-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stable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only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endParaRPr sz="1897" dirty="0">
              <a:latin typeface="Microsoft Sans Serif"/>
              <a:cs typeface="Microsoft Sans Serif"/>
            </a:endParaRPr>
          </a:p>
          <a:p>
            <a:pPr marL="3050964">
              <a:spcBef>
                <a:spcPts val="22"/>
              </a:spcBef>
            </a:pPr>
            <a:r>
              <a:rPr sz="1897" spc="79" dirty="0">
                <a:latin typeface="Trebuchet MS"/>
                <a:cs typeface="Trebuchet MS"/>
              </a:rPr>
              <a:t>∫</a:t>
            </a:r>
            <a:r>
              <a:rPr sz="1897" spc="238" dirty="0">
                <a:latin typeface="Trebuchet MS"/>
                <a:cs typeface="Trebuchet MS"/>
              </a:rPr>
              <a:t> </a:t>
            </a:r>
            <a:r>
              <a:rPr sz="2250" spc="-278" baseline="-22875" dirty="0">
                <a:latin typeface="Calibri"/>
                <a:cs typeface="Calibri"/>
              </a:rPr>
              <a:t>∞</a:t>
            </a:r>
            <a:endParaRPr sz="2250" baseline="-22875" dirty="0">
              <a:latin typeface="Calibri"/>
              <a:cs typeface="Calibri"/>
            </a:endParaRPr>
          </a:p>
          <a:p>
            <a:pPr marL="2542190" algn="ctr">
              <a:lnSpc>
                <a:spcPts val="1244"/>
              </a:lnSpc>
              <a:spcBef>
                <a:spcPts val="180"/>
              </a:spcBef>
            </a:pPr>
            <a:r>
              <a:rPr sz="2074" spc="-274" dirty="0">
                <a:latin typeface="Calibri"/>
                <a:cs typeface="Calibri"/>
              </a:rPr>
              <a:t>∞</a:t>
            </a:r>
            <a:endParaRPr sz="2074" dirty="0">
              <a:latin typeface="Calibri"/>
              <a:cs typeface="Calibri"/>
            </a:endParaRPr>
          </a:p>
          <a:p>
            <a:pPr marL="3188804">
              <a:lnSpc>
                <a:spcPts val="1244"/>
              </a:lnSpc>
            </a:pPr>
            <a:r>
              <a:rPr sz="2250" spc="-244" baseline="-60457" dirty="0">
                <a:latin typeface="Cambria"/>
                <a:cs typeface="Cambria"/>
              </a:rPr>
              <a:t>−</a:t>
            </a:r>
            <a:r>
              <a:rPr sz="2250" spc="-278" baseline="-60457" dirty="0">
                <a:latin typeface="Calibri"/>
                <a:cs typeface="Calibri"/>
              </a:rPr>
              <a:t>∞</a:t>
            </a:r>
            <a:r>
              <a:rPr sz="2250" spc="-39" baseline="-60457" dirty="0">
                <a:latin typeface="Calibri"/>
                <a:cs typeface="Calibri"/>
              </a:rPr>
              <a:t> </a:t>
            </a:r>
            <a:r>
              <a:rPr sz="2074" spc="-79" dirty="0">
                <a:latin typeface="Cambria"/>
                <a:cs typeface="Cambria"/>
              </a:rPr>
              <a:t>|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Cambria"/>
                <a:cs typeface="Cambria"/>
              </a:rPr>
              <a:t>|</a:t>
            </a:r>
            <a:r>
              <a:rPr sz="2074" spc="-185" dirty="0">
                <a:latin typeface="Cambria"/>
                <a:cs typeface="Cambria"/>
              </a:rPr>
              <a:t> </a:t>
            </a:r>
            <a:r>
              <a:rPr sz="2074" i="1" spc="71" dirty="0">
                <a:latin typeface="Times New Roman"/>
                <a:cs typeface="Times New Roman"/>
              </a:rPr>
              <a:t>d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75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endParaRPr sz="2074" dirty="0">
              <a:latin typeface="Lucida Sans Unicode"/>
              <a:cs typeface="Lucida Sans Unicode"/>
            </a:endParaRPr>
          </a:p>
          <a:p>
            <a:pPr marL="33619">
              <a:spcBef>
                <a:spcPts val="2691"/>
              </a:spcBef>
            </a:pP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-9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solidFill>
                  <a:srgbClr val="FF00FF"/>
                </a:solidFill>
                <a:latin typeface="Calibri"/>
                <a:cs typeface="Calibri"/>
              </a:rPr>
              <a:t>absolutely</a:t>
            </a:r>
            <a:r>
              <a:rPr sz="2074" i="1" spc="1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4" dirty="0">
                <a:solidFill>
                  <a:srgbClr val="FF00FF"/>
                </a:solidFill>
                <a:latin typeface="Calibri"/>
                <a:cs typeface="Calibri"/>
              </a:rPr>
              <a:t>integrable</a:t>
            </a:r>
            <a:r>
              <a:rPr sz="1897" spc="4" dirty="0">
                <a:latin typeface="Microsoft Sans Serif"/>
                <a:cs typeface="Microsoft Sans Serif"/>
              </a:rPr>
              <a:t>).</a:t>
            </a:r>
            <a:endParaRPr sz="1897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4756897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9" dirty="0">
                <a:solidFill>
                  <a:srgbClr val="FFFFFF"/>
                </a:solidFill>
              </a:rPr>
              <a:t>Why</a:t>
            </a:r>
            <a:r>
              <a:rPr sz="2471" spc="9" dirty="0">
                <a:solidFill>
                  <a:srgbClr val="FFFFFF"/>
                </a:solidFill>
              </a:rPr>
              <a:t> Study</a:t>
            </a:r>
            <a:r>
              <a:rPr sz="2471" spc="13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Signals</a:t>
            </a:r>
            <a:r>
              <a:rPr sz="2471" spc="-9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and</a:t>
            </a:r>
            <a:r>
              <a:rPr sz="2471" spc="31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Systems?</a:t>
            </a:r>
            <a:endParaRPr sz="2471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D823FD0A-F4C6-4050-8C86-270FCAD1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985347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390416"/>
            <a:ext cx="147740" cy="14925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2792495"/>
            <a:ext cx="147740" cy="14930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3524014"/>
            <a:ext cx="147740" cy="14760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4260767"/>
            <a:ext cx="149311" cy="14760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422182" y="1761545"/>
            <a:ext cx="7817784" cy="3043201"/>
          </a:xfrm>
          <a:prstGeom prst="rect">
            <a:avLst/>
          </a:prstGeom>
        </p:spPr>
        <p:txBody>
          <a:bodyPr vert="horz" wrap="square" lIns="0" tIns="127187" rIns="0" bIns="0" rtlCol="0">
            <a:spAutoFit/>
          </a:bodyPr>
          <a:lstStyle/>
          <a:p>
            <a:pPr marL="11206">
              <a:spcBef>
                <a:spcPts val="1002"/>
              </a:spcBef>
            </a:pPr>
            <a:r>
              <a:rPr sz="1897" spc="-13" dirty="0">
                <a:latin typeface="Microsoft Sans Serif"/>
                <a:cs typeface="Microsoft Sans Serif"/>
              </a:rPr>
              <a:t>Engineers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build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process/manipulate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signals.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913"/>
              </a:spcBef>
            </a:pPr>
            <a:r>
              <a:rPr sz="1897" spc="-35" dirty="0">
                <a:latin typeface="Microsoft Sans Serif"/>
                <a:cs typeface="Microsoft Sans Serif"/>
              </a:rPr>
              <a:t>We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need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formal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mathematical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framework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study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such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systems.</a:t>
            </a:r>
            <a:endParaRPr sz="1897">
              <a:latin typeface="Microsoft Sans Serif"/>
              <a:cs typeface="Microsoft Sans Serif"/>
            </a:endParaRPr>
          </a:p>
          <a:p>
            <a:pPr marL="11206" marR="21853">
              <a:lnSpc>
                <a:spcPct val="114700"/>
              </a:lnSpc>
              <a:spcBef>
                <a:spcPts val="556"/>
              </a:spcBef>
            </a:pPr>
            <a:r>
              <a:rPr sz="1897" spc="-9" dirty="0">
                <a:latin typeface="Microsoft Sans Serif"/>
                <a:cs typeface="Microsoft Sans Serif"/>
              </a:rPr>
              <a:t>Such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framework</a:t>
            </a:r>
            <a:r>
              <a:rPr sz="1897" spc="10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necessary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order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ensure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will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meet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required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specifications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(e.g.,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performance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safety).</a:t>
            </a:r>
            <a:endParaRPr sz="1897">
              <a:latin typeface="Microsoft Sans Serif"/>
              <a:cs typeface="Microsoft Sans Serif"/>
            </a:endParaRPr>
          </a:p>
          <a:p>
            <a:pPr marL="11206" marR="822556">
              <a:lnSpc>
                <a:spcPct val="114700"/>
              </a:lnSpc>
              <a:spcBef>
                <a:spcPts val="578"/>
              </a:spcBef>
            </a:pPr>
            <a:r>
              <a:rPr sz="1897" dirty="0">
                <a:latin typeface="Microsoft Sans Serif"/>
                <a:cs typeface="Microsoft Sans Serif"/>
              </a:rPr>
              <a:t>If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fails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meet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required</a:t>
            </a:r>
            <a:r>
              <a:rPr sz="1897" spc="9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specifications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fails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work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altogether,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negative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consequences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usually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ensue.</a:t>
            </a:r>
            <a:endParaRPr sz="1897">
              <a:latin typeface="Microsoft Sans Serif"/>
              <a:cs typeface="Microsoft Sans Serif"/>
            </a:endParaRPr>
          </a:p>
          <a:p>
            <a:pPr marL="11206" marR="624201">
              <a:lnSpc>
                <a:spcPct val="114700"/>
              </a:lnSpc>
              <a:spcBef>
                <a:spcPts val="578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fails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operate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expected,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consequences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sometimes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catastrophic.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3746687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Eigenfunctions</a:t>
            </a:r>
            <a:r>
              <a:rPr sz="2471" spc="-53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of</a:t>
            </a:r>
            <a:r>
              <a:rPr sz="2471" spc="13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Systems</a:t>
            </a:r>
            <a:endParaRPr sz="247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C65A039-6F75-44D3-B890-383319EB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703563"/>
            <a:ext cx="149311" cy="1492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535759"/>
            <a:ext cx="147740" cy="1475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604206"/>
            <a:ext cx="149311" cy="14758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5009265"/>
            <a:ext cx="149311" cy="14760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22168" y="1536846"/>
            <a:ext cx="7770159" cy="371002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  <a:tabLst>
                <a:tab pos="2767440" algn="l"/>
              </a:tabLst>
            </a:pPr>
            <a:r>
              <a:rPr sz="1897" dirty="0">
                <a:latin typeface="Microsoft Sans Serif"/>
                <a:cs typeface="Microsoft Sans Serif"/>
              </a:rPr>
              <a:t>An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13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spc="31" dirty="0">
                <a:solidFill>
                  <a:srgbClr val="00BFFF"/>
                </a:solidFill>
                <a:latin typeface="Calibri"/>
                <a:cs typeface="Calibri"/>
              </a:rPr>
              <a:t>eigenfunction</a:t>
            </a:r>
            <a:r>
              <a:rPr sz="2074" spc="9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endParaRPr sz="2338">
              <a:latin typeface="Times New Roman"/>
              <a:cs typeface="Times New Roman"/>
            </a:endParaRPr>
          </a:p>
          <a:p>
            <a:pPr marL="11206">
              <a:spcBef>
                <a:spcPts val="71"/>
              </a:spcBef>
            </a:pP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13" dirty="0">
                <a:solidFill>
                  <a:srgbClr val="00BFFF"/>
                </a:solidFill>
                <a:latin typeface="Calibri"/>
                <a:cs typeface="Calibri"/>
              </a:rPr>
              <a:t>eigenvalue</a:t>
            </a:r>
            <a:r>
              <a:rPr sz="2074" spc="128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190" dirty="0">
                <a:latin typeface="Calibri"/>
                <a:cs typeface="Calibri"/>
              </a:rPr>
              <a:t>λ</a:t>
            </a:r>
            <a:r>
              <a:rPr sz="2074" spc="40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corresponding</a:t>
            </a:r>
            <a:r>
              <a:rPr sz="1897" spc="12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form</a:t>
            </a:r>
            <a:endParaRPr sz="1897">
              <a:latin typeface="Microsoft Sans Serif"/>
              <a:cs typeface="Microsoft Sans Serif"/>
            </a:endParaRPr>
          </a:p>
          <a:p>
            <a:pPr marL="110384" algn="ctr">
              <a:spcBef>
                <a:spcPts val="1857"/>
              </a:spcBef>
            </a:pP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190" dirty="0">
                <a:latin typeface="Calibri"/>
                <a:cs typeface="Calibri"/>
              </a:rPr>
              <a:t>λ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spcBef>
                <a:spcPts val="1835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spc="190" dirty="0">
                <a:latin typeface="Calibri"/>
                <a:cs typeface="Calibri"/>
              </a:rPr>
              <a:t>λ</a:t>
            </a:r>
            <a:r>
              <a:rPr sz="2074" spc="57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constant.</a:t>
            </a:r>
            <a:endParaRPr sz="1897">
              <a:latin typeface="Microsoft Sans Serif"/>
              <a:cs typeface="Microsoft Sans Serif"/>
            </a:endParaRPr>
          </a:p>
          <a:p>
            <a:pPr marL="11206" marR="168658" indent="-560">
              <a:lnSpc>
                <a:spcPct val="103699"/>
              </a:lnSpc>
              <a:spcBef>
                <a:spcPts val="331"/>
              </a:spcBef>
              <a:tabLst>
                <a:tab pos="3216260" algn="l"/>
              </a:tabLst>
            </a:pPr>
            <a:r>
              <a:rPr sz="1897" spc="-4" dirty="0">
                <a:latin typeface="Microsoft Sans Serif"/>
                <a:cs typeface="Microsoft Sans Serif"/>
              </a:rPr>
              <a:t>In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other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words,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1897" spc="-9" dirty="0">
                <a:latin typeface="Microsoft Sans Serif"/>
                <a:cs typeface="Microsoft Sans Serif"/>
              </a:rPr>
              <a:t>acts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ideal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amplifier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each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its 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eigenfunctions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1897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amplifier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gain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corresponding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eigenvalue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2074" spc="93" dirty="0">
                <a:latin typeface="Calibri"/>
                <a:cs typeface="Calibri"/>
              </a:rPr>
              <a:t>λ</a:t>
            </a:r>
            <a:r>
              <a:rPr sz="1897" spc="93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877"/>
              </a:spcBef>
            </a:pPr>
            <a:r>
              <a:rPr sz="1897" spc="-18" dirty="0">
                <a:latin typeface="Microsoft Sans Serif"/>
                <a:cs typeface="Microsoft Sans Serif"/>
              </a:rPr>
              <a:t>Different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have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different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eigenfunctions.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913"/>
              </a:spcBef>
            </a:pPr>
            <a:r>
              <a:rPr sz="1897" spc="-4" dirty="0">
                <a:latin typeface="Microsoft Sans Serif"/>
                <a:cs typeface="Microsoft Sans Serif"/>
              </a:rPr>
              <a:t>Of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particular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interest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eigenfunctions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4257675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Eigenfunctions</a:t>
            </a:r>
            <a:r>
              <a:rPr sz="2471" spc="-44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of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-84" dirty="0">
                <a:solidFill>
                  <a:srgbClr val="FFFFFF"/>
                </a:solidFill>
              </a:rPr>
              <a:t>LTI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Systems</a:t>
            </a:r>
            <a:endParaRPr sz="2471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F4EE9B57-BC25-4908-B802-D9F1AE0E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969738"/>
            <a:ext cx="149311" cy="1492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1691820"/>
            <a:ext cx="149311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981921"/>
            <a:ext cx="147740" cy="14759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703994"/>
            <a:ext cx="149311" cy="14760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5426079"/>
            <a:ext cx="149311" cy="14759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366146" y="819303"/>
            <a:ext cx="7734860" cy="552981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67239" marR="202837">
              <a:lnSpc>
                <a:spcPct val="114700"/>
              </a:lnSpc>
              <a:spcBef>
                <a:spcPts val="88"/>
              </a:spcBef>
            </a:pPr>
            <a:r>
              <a:rPr sz="1897" dirty="0">
                <a:latin typeface="Microsoft Sans Serif"/>
                <a:cs typeface="Microsoft Sans Serif"/>
              </a:rPr>
              <a:t>As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turns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out,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every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exponential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eigenfunction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all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systems.</a:t>
            </a:r>
            <a:endParaRPr sz="1897">
              <a:latin typeface="Microsoft Sans Serif"/>
              <a:cs typeface="Microsoft Sans Serif"/>
            </a:endParaRPr>
          </a:p>
          <a:p>
            <a:pPr marL="67239">
              <a:spcBef>
                <a:spcPts val="357"/>
              </a:spcBef>
              <a:tabLst>
                <a:tab pos="2230090" algn="l"/>
              </a:tabLst>
            </a:pPr>
            <a:r>
              <a:rPr sz="1897" spc="-26" dirty="0">
                <a:latin typeface="Microsoft Sans Serif"/>
                <a:cs typeface="Microsoft Sans Serif"/>
              </a:rPr>
              <a:t>For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impulse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endParaRPr sz="1897">
              <a:latin typeface="Microsoft Sans Serif"/>
              <a:cs typeface="Microsoft Sans Serif"/>
            </a:endParaRPr>
          </a:p>
          <a:p>
            <a:pPr marL="260551" algn="ctr">
              <a:spcBef>
                <a:spcPts val="1306"/>
              </a:spcBef>
            </a:pP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37" dirty="0">
                <a:latin typeface="Times New Roman"/>
                <a:cs typeface="Times New Roman"/>
              </a:rPr>
              <a:t> </a:t>
            </a:r>
            <a:r>
              <a:rPr sz="2074" spc="234" dirty="0">
                <a:latin typeface="Cambria"/>
                <a:cs typeface="Cambria"/>
              </a:rPr>
              <a:t>{</a:t>
            </a:r>
            <a:r>
              <a:rPr sz="2074" i="1" dirty="0">
                <a:latin typeface="Times New Roman"/>
                <a:cs typeface="Times New Roman"/>
              </a:rPr>
              <a:t>e</a:t>
            </a:r>
            <a:r>
              <a:rPr sz="2250" i="1" spc="-46" baseline="31045" dirty="0">
                <a:latin typeface="Times New Roman"/>
                <a:cs typeface="Times New Roman"/>
              </a:rPr>
              <a:t>s</a:t>
            </a:r>
            <a:r>
              <a:rPr sz="2250" i="1" spc="13" baseline="31045" dirty="0">
                <a:latin typeface="Times New Roman"/>
                <a:cs typeface="Times New Roman"/>
              </a:rPr>
              <a:t>t</a:t>
            </a:r>
            <a:r>
              <a:rPr sz="2250" i="1" spc="-238" baseline="31045" dirty="0">
                <a:latin typeface="Times New Roman"/>
                <a:cs typeface="Times New Roman"/>
              </a:rPr>
              <a:t> </a:t>
            </a:r>
            <a:r>
              <a:rPr sz="2074" spc="247" dirty="0">
                <a:latin typeface="Cambria"/>
                <a:cs typeface="Cambria"/>
              </a:rPr>
              <a:t>}</a:t>
            </a:r>
            <a:r>
              <a:rPr sz="2074" spc="18" dirty="0">
                <a:latin typeface="Cambria"/>
                <a:cs typeface="Cambria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185" dirty="0">
                <a:latin typeface="Times New Roman"/>
                <a:cs typeface="Times New Roman"/>
              </a:rPr>
              <a:t>H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i="1" dirty="0">
                <a:latin typeface="Times New Roman"/>
                <a:cs typeface="Times New Roman"/>
              </a:rPr>
              <a:t>s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i="1" dirty="0">
                <a:latin typeface="Times New Roman"/>
                <a:cs typeface="Times New Roman"/>
              </a:rPr>
              <a:t>e</a:t>
            </a:r>
            <a:r>
              <a:rPr sz="2250" i="1" spc="-46" baseline="31045" dirty="0">
                <a:latin typeface="Times New Roman"/>
                <a:cs typeface="Times New Roman"/>
              </a:rPr>
              <a:t>s</a:t>
            </a:r>
            <a:r>
              <a:rPr sz="2250" i="1" spc="13" baseline="31045" dirty="0">
                <a:latin typeface="Times New Roman"/>
                <a:cs typeface="Times New Roman"/>
              </a:rPr>
              <a:t>t</a:t>
            </a:r>
            <a:r>
              <a:rPr sz="2250" i="1" spc="-238" baseline="31045" dirty="0">
                <a:latin typeface="Times New Roman"/>
                <a:cs typeface="Times New Roman"/>
              </a:rPr>
              <a:t> 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67239">
              <a:lnSpc>
                <a:spcPts val="2396"/>
              </a:lnSpc>
              <a:spcBef>
                <a:spcPts val="1597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s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constant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endParaRPr sz="1897">
              <a:latin typeface="Microsoft Sans Serif"/>
              <a:cs typeface="Microsoft Sans Serif"/>
            </a:endParaRPr>
          </a:p>
          <a:p>
            <a:pPr marL="3610167">
              <a:lnSpc>
                <a:spcPts val="2184"/>
              </a:lnSpc>
            </a:pPr>
            <a:r>
              <a:rPr sz="1897" spc="79" dirty="0">
                <a:latin typeface="Trebuchet MS"/>
                <a:cs typeface="Trebuchet MS"/>
              </a:rPr>
              <a:t>∫</a:t>
            </a:r>
            <a:r>
              <a:rPr sz="1897" spc="238" dirty="0">
                <a:latin typeface="Trebuchet MS"/>
                <a:cs typeface="Trebuchet MS"/>
              </a:rPr>
              <a:t> </a:t>
            </a:r>
            <a:r>
              <a:rPr sz="2250" spc="-278" baseline="-21241" dirty="0">
                <a:latin typeface="Calibri"/>
                <a:cs typeface="Calibri"/>
              </a:rPr>
              <a:t>∞</a:t>
            </a:r>
            <a:endParaRPr sz="2250" baseline="-21241">
              <a:latin typeface="Calibri"/>
              <a:cs typeface="Calibri"/>
            </a:endParaRPr>
          </a:p>
          <a:p>
            <a:pPr marL="257749" algn="ctr">
              <a:lnSpc>
                <a:spcPts val="2365"/>
              </a:lnSpc>
              <a:spcBef>
                <a:spcPts val="159"/>
              </a:spcBef>
              <a:tabLst>
                <a:tab pos="1575631" algn="l"/>
              </a:tabLst>
            </a:pPr>
            <a:r>
              <a:rPr sz="2074" i="1" spc="185" dirty="0">
                <a:latin typeface="Times New Roman"/>
                <a:cs typeface="Times New Roman"/>
              </a:rPr>
              <a:t>H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i="1" dirty="0">
                <a:latin typeface="Times New Roman"/>
                <a:cs typeface="Times New Roman"/>
              </a:rPr>
              <a:t>s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202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dirty="0">
                <a:latin typeface="Lucida Sans Unicode"/>
                <a:cs typeface="Lucida Sans Unicode"/>
              </a:rPr>
              <a:t>	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i="1" dirty="0">
                <a:latin typeface="Times New Roman"/>
                <a:cs typeface="Times New Roman"/>
              </a:rPr>
              <a:t>e</a:t>
            </a:r>
            <a:r>
              <a:rPr sz="2250" spc="-244" baseline="31045" dirty="0">
                <a:latin typeface="Cambria"/>
                <a:cs typeface="Cambria"/>
              </a:rPr>
              <a:t>−</a:t>
            </a:r>
            <a:r>
              <a:rPr sz="2250" i="1" spc="-46" baseline="31045" dirty="0">
                <a:latin typeface="Times New Roman"/>
                <a:cs typeface="Times New Roman"/>
              </a:rPr>
              <a:t>s</a:t>
            </a:r>
            <a:r>
              <a:rPr sz="2250" i="1" spc="13" baseline="31045" dirty="0">
                <a:latin typeface="Times New Roman"/>
                <a:cs typeface="Times New Roman"/>
              </a:rPr>
              <a:t>t</a:t>
            </a:r>
            <a:r>
              <a:rPr sz="2250" i="1" spc="-238" baseline="31045" dirty="0">
                <a:latin typeface="Times New Roman"/>
                <a:cs typeface="Times New Roman"/>
              </a:rPr>
              <a:t> </a:t>
            </a:r>
            <a:r>
              <a:rPr sz="2074" i="1" spc="71" dirty="0">
                <a:latin typeface="Times New Roman"/>
                <a:cs typeface="Times New Roman"/>
              </a:rPr>
              <a:t>d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3745206">
              <a:lnSpc>
                <a:spcPts val="1677"/>
              </a:lnSpc>
            </a:pPr>
            <a:r>
              <a:rPr sz="1500" spc="-176" dirty="0">
                <a:latin typeface="Cambria"/>
                <a:cs typeface="Cambria"/>
              </a:rPr>
              <a:t>−</a:t>
            </a:r>
            <a:r>
              <a:rPr sz="1500" spc="-176" dirty="0">
                <a:latin typeface="Calibri"/>
                <a:cs typeface="Calibri"/>
              </a:rPr>
              <a:t>∞</a:t>
            </a:r>
            <a:endParaRPr sz="1500">
              <a:latin typeface="Calibri"/>
              <a:cs typeface="Calibri"/>
            </a:endParaRPr>
          </a:p>
          <a:p>
            <a:pPr marL="67239" marR="1095994" indent="-560">
              <a:lnSpc>
                <a:spcPct val="112100"/>
              </a:lnSpc>
              <a:spcBef>
                <a:spcPts val="745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-9" dirty="0">
                <a:latin typeface="Times New Roman"/>
                <a:cs typeface="Times New Roman"/>
              </a:rPr>
              <a:t>e</a:t>
            </a:r>
            <a:r>
              <a:rPr sz="2250" i="1" spc="-13" baseline="27777" dirty="0">
                <a:latin typeface="Times New Roman"/>
                <a:cs typeface="Times New Roman"/>
              </a:rPr>
              <a:t>st</a:t>
            </a:r>
            <a:r>
              <a:rPr sz="2250" i="1" spc="26" baseline="2777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eigenfunction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115" dirty="0">
                <a:latin typeface="Times New Roman"/>
                <a:cs typeface="Times New Roman"/>
              </a:rPr>
              <a:t>H</a:t>
            </a:r>
            <a:r>
              <a:rPr sz="2074" spc="115" dirty="0">
                <a:latin typeface="Lucida Sans Unicode"/>
                <a:cs typeface="Lucida Sans Unicode"/>
              </a:rPr>
              <a:t>(</a:t>
            </a:r>
            <a:r>
              <a:rPr sz="2074" i="1" spc="115" dirty="0">
                <a:latin typeface="Times New Roman"/>
                <a:cs typeface="Times New Roman"/>
              </a:rPr>
              <a:t>s</a:t>
            </a:r>
            <a:r>
              <a:rPr sz="2074" spc="115" dirty="0">
                <a:latin typeface="Lucida Sans Unicode"/>
                <a:cs typeface="Lucida Sans Unicode"/>
              </a:rPr>
              <a:t>)</a:t>
            </a:r>
            <a:r>
              <a:rPr sz="2074" spc="-128" dirty="0">
                <a:latin typeface="Lucida Sans Unicode"/>
                <a:cs typeface="Lucida Sans Unicode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corresponding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eigenvalue.</a:t>
            </a:r>
            <a:endParaRPr sz="1897">
              <a:latin typeface="Microsoft Sans Serif"/>
              <a:cs typeface="Microsoft Sans Serif"/>
            </a:endParaRPr>
          </a:p>
          <a:p>
            <a:pPr marL="67239" marR="529506">
              <a:lnSpc>
                <a:spcPts val="2612"/>
              </a:lnSpc>
              <a:spcBef>
                <a:spcPts val="604"/>
              </a:spcBef>
            </a:pPr>
            <a:r>
              <a:rPr sz="1897" spc="-35" dirty="0">
                <a:latin typeface="Microsoft Sans Serif"/>
                <a:cs typeface="Microsoft Sans Serif"/>
              </a:rPr>
              <a:t>We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refer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18" dirty="0">
                <a:latin typeface="Times New Roman"/>
                <a:cs typeface="Times New Roman"/>
              </a:rPr>
              <a:t>H</a:t>
            </a:r>
            <a:r>
              <a:rPr sz="2074" i="1" spc="163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spc="9" dirty="0">
                <a:solidFill>
                  <a:srgbClr val="00BFFF"/>
                </a:solidFill>
                <a:latin typeface="Calibri"/>
                <a:cs typeface="Calibri"/>
              </a:rPr>
              <a:t>system</a:t>
            </a:r>
            <a:r>
              <a:rPr sz="2074" spc="124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function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(or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transfer</a:t>
            </a:r>
            <a:r>
              <a:rPr sz="2074" spc="101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4" dirty="0">
                <a:solidFill>
                  <a:srgbClr val="00BFFF"/>
                </a:solidFill>
                <a:latin typeface="Calibri"/>
                <a:cs typeface="Calibri"/>
              </a:rPr>
              <a:t>function</a:t>
            </a:r>
            <a:r>
              <a:rPr sz="1897" spc="44" dirty="0">
                <a:latin typeface="Microsoft Sans Serif"/>
                <a:cs typeface="Microsoft Sans Serif"/>
              </a:rPr>
              <a:t>)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15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67239" marR="38102">
              <a:lnSpc>
                <a:spcPct val="110900"/>
              </a:lnSpc>
              <a:spcBef>
                <a:spcPts val="405"/>
              </a:spcBef>
            </a:pPr>
            <a:r>
              <a:rPr sz="1897" spc="-35" dirty="0">
                <a:latin typeface="Microsoft Sans Serif"/>
                <a:cs typeface="Microsoft Sans Serif"/>
              </a:rPr>
              <a:t>From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above,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see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response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exponential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same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exponential</a:t>
            </a:r>
            <a:r>
              <a:rPr sz="1897" spc="10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multiplied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 </a:t>
            </a:r>
            <a:r>
              <a:rPr sz="1897" spc="-18" dirty="0">
                <a:latin typeface="Microsoft Sans Serif"/>
                <a:cs typeface="Microsoft Sans Serif"/>
              </a:rPr>
              <a:t> factor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88" dirty="0">
                <a:latin typeface="Times New Roman"/>
                <a:cs typeface="Times New Roman"/>
              </a:rPr>
              <a:t>H</a:t>
            </a:r>
            <a:r>
              <a:rPr sz="2074" spc="88" dirty="0">
                <a:latin typeface="Lucida Sans Unicode"/>
                <a:cs typeface="Lucida Sans Unicode"/>
              </a:rPr>
              <a:t>(</a:t>
            </a:r>
            <a:r>
              <a:rPr sz="2074" i="1" spc="88" dirty="0">
                <a:latin typeface="Times New Roman"/>
                <a:cs typeface="Times New Roman"/>
              </a:rPr>
              <a:t>s</a:t>
            </a:r>
            <a:r>
              <a:rPr sz="2074" spc="88" dirty="0">
                <a:latin typeface="Lucida Sans Unicode"/>
                <a:cs typeface="Lucida Sans Unicode"/>
              </a:rPr>
              <a:t>)</a:t>
            </a:r>
            <a:r>
              <a:rPr sz="1897" spc="88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6855199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Representations</a:t>
            </a:r>
            <a:r>
              <a:rPr sz="2471" spc="-26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of</a:t>
            </a:r>
            <a:r>
              <a:rPr sz="2471" spc="40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Signals </a:t>
            </a:r>
            <a:r>
              <a:rPr sz="2471" spc="4" dirty="0">
                <a:solidFill>
                  <a:srgbClr val="FFFFFF"/>
                </a:solidFill>
              </a:rPr>
              <a:t>Using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Eigenfunctions</a:t>
            </a:r>
            <a:endParaRPr sz="2471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DBD224C-1F76-4E37-83E1-D95BA012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010832"/>
            <a:ext cx="149311" cy="1492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1415897"/>
            <a:ext cx="149311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042632"/>
            <a:ext cx="147740" cy="15454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651169"/>
            <a:ext cx="149311" cy="1475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5716670"/>
            <a:ext cx="149311" cy="14759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377349" y="792352"/>
            <a:ext cx="7932084" cy="5480264"/>
          </a:xfrm>
          <a:prstGeom prst="rect">
            <a:avLst/>
          </a:prstGeom>
        </p:spPr>
        <p:txBody>
          <a:bodyPr vert="horz" wrap="square" lIns="0" tIns="35859" rIns="0" bIns="0" rtlCol="0">
            <a:spAutoFit/>
          </a:bodyPr>
          <a:lstStyle/>
          <a:p>
            <a:pPr marL="56032" marR="322747">
              <a:lnSpc>
                <a:spcPct val="120100"/>
              </a:lnSpc>
              <a:spcBef>
                <a:spcPts val="282"/>
              </a:spcBef>
            </a:pPr>
            <a:r>
              <a:rPr sz="1897" spc="-13" dirty="0">
                <a:latin typeface="Microsoft Sans Serif"/>
                <a:cs typeface="Microsoft Sans Serif"/>
              </a:rPr>
              <a:t>Consider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1897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1897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93" dirty="0">
                <a:latin typeface="Times New Roman"/>
                <a:cs typeface="Times New Roman"/>
              </a:rPr>
              <a:t>H</a:t>
            </a:r>
            <a:r>
              <a:rPr sz="1897" spc="93" dirty="0">
                <a:latin typeface="Microsoft Sans Serif"/>
                <a:cs typeface="Microsoft Sans Serif"/>
              </a:rPr>
              <a:t>. 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Suppose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expressed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linear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combination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exponentials</a:t>
            </a:r>
            <a:endParaRPr sz="1897">
              <a:latin typeface="Microsoft Sans Serif"/>
              <a:cs typeface="Microsoft Sans Serif"/>
            </a:endParaRPr>
          </a:p>
          <a:p>
            <a:pPr marL="38102" algn="ctr">
              <a:lnSpc>
                <a:spcPts val="2440"/>
              </a:lnSpc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4500" spc="1131" baseline="-8169" dirty="0">
                <a:latin typeface="Calibri"/>
                <a:cs typeface="Calibri"/>
              </a:rPr>
              <a:t>∑</a:t>
            </a:r>
            <a:r>
              <a:rPr sz="2074" i="1" dirty="0">
                <a:latin typeface="Times New Roman"/>
                <a:cs typeface="Times New Roman"/>
              </a:rPr>
              <a:t>a</a:t>
            </a:r>
            <a:r>
              <a:rPr sz="2250" i="1" spc="205" baseline="-11437" dirty="0">
                <a:latin typeface="Times New Roman"/>
                <a:cs typeface="Times New Roman"/>
              </a:rPr>
              <a:t>k</a:t>
            </a:r>
            <a:r>
              <a:rPr sz="2074" i="1" dirty="0">
                <a:latin typeface="Times New Roman"/>
                <a:cs typeface="Times New Roman"/>
              </a:rPr>
              <a:t>e</a:t>
            </a:r>
            <a:r>
              <a:rPr sz="2250" i="1" spc="19" baseline="31045" dirty="0">
                <a:latin typeface="Times New Roman"/>
                <a:cs typeface="Times New Roman"/>
              </a:rPr>
              <a:t>s</a:t>
            </a:r>
            <a:r>
              <a:rPr sz="1721" i="1" spc="132" baseline="29914" dirty="0">
                <a:latin typeface="Times New Roman"/>
                <a:cs typeface="Times New Roman"/>
              </a:rPr>
              <a:t>k</a:t>
            </a:r>
            <a:r>
              <a:rPr sz="2250" i="1" spc="13" baseline="31045" dirty="0">
                <a:latin typeface="Times New Roman"/>
                <a:cs typeface="Times New Roman"/>
              </a:rPr>
              <a:t>t</a:t>
            </a:r>
            <a:r>
              <a:rPr sz="2250" i="1" spc="-271" baseline="31045" dirty="0">
                <a:latin typeface="Times New Roman"/>
                <a:cs typeface="Times New Roman"/>
              </a:rPr>
              <a:t> 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86290" algn="ctr">
              <a:spcBef>
                <a:spcPts val="97"/>
              </a:spcBef>
            </a:pPr>
            <a:r>
              <a:rPr sz="1500" i="1" spc="13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  <a:p>
            <a:pPr marL="56032">
              <a:spcBef>
                <a:spcPts val="260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a</a:t>
            </a:r>
            <a:r>
              <a:rPr sz="2250" i="1" spc="6" baseline="-11437" dirty="0">
                <a:latin typeface="Times New Roman"/>
                <a:cs typeface="Times New Roman"/>
              </a:rPr>
              <a:t>k</a:t>
            </a:r>
            <a:r>
              <a:rPr sz="2250" i="1" spc="430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s</a:t>
            </a:r>
            <a:r>
              <a:rPr sz="2250" i="1" spc="6" baseline="-11437" dirty="0">
                <a:latin typeface="Times New Roman"/>
                <a:cs typeface="Times New Roman"/>
              </a:rPr>
              <a:t>k</a:t>
            </a:r>
            <a:r>
              <a:rPr sz="2250" i="1" spc="430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constants.</a:t>
            </a:r>
            <a:endParaRPr sz="1897">
              <a:latin typeface="Microsoft Sans Serif"/>
              <a:cs typeface="Microsoft Sans Serif"/>
            </a:endParaRPr>
          </a:p>
          <a:p>
            <a:pPr marL="56032" marR="898199">
              <a:lnSpc>
                <a:spcPct val="114700"/>
              </a:lnSpc>
              <a:spcBef>
                <a:spcPts val="543"/>
              </a:spcBef>
            </a:pPr>
            <a:r>
              <a:rPr sz="1897" spc="-13" dirty="0">
                <a:latin typeface="Microsoft Sans Serif"/>
                <a:cs typeface="Microsoft Sans Serif"/>
              </a:rPr>
              <a:t>Using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fact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exponentials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eigenfunctions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systems,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conclude</a:t>
            </a:r>
            <a:endParaRPr sz="1897">
              <a:latin typeface="Microsoft Sans Serif"/>
              <a:cs typeface="Microsoft Sans Serif"/>
            </a:endParaRPr>
          </a:p>
          <a:p>
            <a:pPr marL="38102" algn="ctr">
              <a:spcBef>
                <a:spcPts val="966"/>
              </a:spcBef>
            </a:pP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4500" spc="1165" baseline="-8169" dirty="0">
                <a:latin typeface="Calibri"/>
                <a:cs typeface="Calibri"/>
              </a:rPr>
              <a:t>∑</a:t>
            </a:r>
            <a:r>
              <a:rPr sz="2074" i="1" dirty="0">
                <a:latin typeface="Times New Roman"/>
                <a:cs typeface="Times New Roman"/>
              </a:rPr>
              <a:t>a</a:t>
            </a:r>
            <a:r>
              <a:rPr sz="2250" i="1" spc="205" baseline="-11437" dirty="0">
                <a:latin typeface="Times New Roman"/>
                <a:cs typeface="Times New Roman"/>
              </a:rPr>
              <a:t>k</a:t>
            </a:r>
            <a:r>
              <a:rPr sz="2074" i="1" spc="185" dirty="0">
                <a:latin typeface="Times New Roman"/>
                <a:cs typeface="Times New Roman"/>
              </a:rPr>
              <a:t>H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i="1" dirty="0">
                <a:latin typeface="Times New Roman"/>
                <a:cs typeface="Times New Roman"/>
              </a:rPr>
              <a:t>s</a:t>
            </a:r>
            <a:r>
              <a:rPr sz="2250" i="1" spc="172" baseline="-11437" dirty="0">
                <a:latin typeface="Times New Roman"/>
                <a:cs typeface="Times New Roman"/>
              </a:rPr>
              <a:t>k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i="1" dirty="0">
                <a:latin typeface="Times New Roman"/>
                <a:cs typeface="Times New Roman"/>
              </a:rPr>
              <a:t>e</a:t>
            </a:r>
            <a:r>
              <a:rPr sz="2250" i="1" spc="19" baseline="32679" dirty="0">
                <a:latin typeface="Times New Roman"/>
                <a:cs typeface="Times New Roman"/>
              </a:rPr>
              <a:t>s</a:t>
            </a:r>
            <a:r>
              <a:rPr sz="1721" i="1" spc="132" baseline="29914" dirty="0">
                <a:latin typeface="Times New Roman"/>
                <a:cs typeface="Times New Roman"/>
              </a:rPr>
              <a:t>k</a:t>
            </a:r>
            <a:r>
              <a:rPr sz="2250" i="1" spc="13" baseline="32679" dirty="0">
                <a:latin typeface="Times New Roman"/>
                <a:cs typeface="Times New Roman"/>
              </a:rPr>
              <a:t>t</a:t>
            </a:r>
            <a:r>
              <a:rPr sz="2250" i="1" spc="-271" baseline="32679" dirty="0">
                <a:latin typeface="Times New Roman"/>
                <a:cs typeface="Times New Roman"/>
              </a:rPr>
              <a:t> 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R="534549" algn="ctr">
              <a:spcBef>
                <a:spcPts val="71"/>
              </a:spcBef>
            </a:pPr>
            <a:r>
              <a:rPr sz="1500" i="1" spc="13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  <a:p>
            <a:pPr marL="56032" marR="15689">
              <a:lnSpc>
                <a:spcPct val="110800"/>
              </a:lnSpc>
              <a:spcBef>
                <a:spcPts val="1094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Thus,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 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expressed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linear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combination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exponentials,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also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expressed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linear </a:t>
            </a:r>
            <a:r>
              <a:rPr sz="1897" spc="-13" dirty="0">
                <a:latin typeface="Microsoft Sans Serif"/>
                <a:cs typeface="Microsoft Sans Serif"/>
              </a:rPr>
              <a:t> combination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same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exponentials.</a:t>
            </a:r>
            <a:endParaRPr sz="1897">
              <a:latin typeface="Microsoft Sans Serif"/>
              <a:cs typeface="Microsoft Sans Serif"/>
            </a:endParaRPr>
          </a:p>
          <a:p>
            <a:pPr marL="56032" marR="280722">
              <a:lnSpc>
                <a:spcPct val="114700"/>
              </a:lnSpc>
              <a:spcBef>
                <a:spcPts val="521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above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formula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used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determine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from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its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way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does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require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convolution.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6996393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9" dirty="0">
                <a:solidFill>
                  <a:srgbClr val="FFFFFF"/>
                </a:solidFill>
              </a:rPr>
              <a:t>System</a:t>
            </a:r>
            <a:r>
              <a:rPr sz="2471" spc="-9" dirty="0">
                <a:solidFill>
                  <a:srgbClr val="FFFFFF"/>
                </a:solidFill>
              </a:rPr>
              <a:t> </a:t>
            </a:r>
            <a:r>
              <a:rPr sz="2471" spc="-13" dirty="0">
                <a:solidFill>
                  <a:srgbClr val="FFFFFF"/>
                </a:solidFill>
              </a:rPr>
              <a:t>Failure</a:t>
            </a:r>
            <a:r>
              <a:rPr sz="2471" spc="18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Example:</a:t>
            </a:r>
            <a:r>
              <a:rPr sz="2471" spc="154" dirty="0">
                <a:solidFill>
                  <a:srgbClr val="FFFFFF"/>
                </a:solidFill>
              </a:rPr>
              <a:t> </a:t>
            </a:r>
            <a:r>
              <a:rPr sz="2471" spc="-40" dirty="0">
                <a:solidFill>
                  <a:srgbClr val="FFFFFF"/>
                </a:solidFill>
              </a:rPr>
              <a:t>Tacoma</a:t>
            </a:r>
            <a:r>
              <a:rPr sz="2471" spc="18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Narrows</a:t>
            </a:r>
            <a:r>
              <a:rPr sz="2471" spc="13" dirty="0">
                <a:solidFill>
                  <a:srgbClr val="FFFFFF"/>
                </a:solidFill>
              </a:rPr>
              <a:t> Bridge</a:t>
            </a:r>
            <a:endParaRPr sz="2471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01447299-6AF6-4C62-97B4-258D6F4A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069536"/>
            <a:ext cx="149311" cy="1492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1806287"/>
            <a:ext cx="149311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2543052"/>
            <a:ext cx="147740" cy="14926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3274516"/>
            <a:ext cx="147740" cy="14930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3676650"/>
            <a:ext cx="147740" cy="14759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5575" y="4413414"/>
            <a:ext cx="149311" cy="14758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55575" y="4818473"/>
            <a:ext cx="149311" cy="14759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55575" y="5555227"/>
            <a:ext cx="149311" cy="14759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55575" y="5957372"/>
            <a:ext cx="149311" cy="14758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422174" y="919112"/>
            <a:ext cx="7646894" cy="530468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130555">
              <a:lnSpc>
                <a:spcPct val="114700"/>
              </a:lnSpc>
              <a:spcBef>
                <a:spcPts val="88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(original)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49" dirty="0">
                <a:latin typeface="Microsoft Sans Serif"/>
                <a:cs typeface="Microsoft Sans Serif"/>
              </a:rPr>
              <a:t>Tacoma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Narrows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Bridge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suspension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bridge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linking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49" dirty="0">
                <a:latin typeface="Microsoft Sans Serif"/>
                <a:cs typeface="Microsoft Sans Serif"/>
              </a:rPr>
              <a:t>Tacoma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Gig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Harbor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(WA,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USA).</a:t>
            </a:r>
            <a:endParaRPr sz="1897">
              <a:latin typeface="Microsoft Sans Serif"/>
              <a:cs typeface="Microsoft Sans Serif"/>
            </a:endParaRPr>
          </a:p>
          <a:p>
            <a:pPr marL="11206" marR="50429">
              <a:lnSpc>
                <a:spcPct val="114700"/>
              </a:lnSpc>
              <a:spcBef>
                <a:spcPts val="578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mile-long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bridge,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2,800-foot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main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span,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third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largest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suspension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bridge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opening.</a:t>
            </a:r>
            <a:endParaRPr sz="1897">
              <a:latin typeface="Microsoft Sans Serif"/>
              <a:cs typeface="Microsoft Sans Serif"/>
            </a:endParaRPr>
          </a:p>
          <a:p>
            <a:pPr marL="11206" marR="4483">
              <a:lnSpc>
                <a:spcPct val="114700"/>
              </a:lnSpc>
              <a:spcBef>
                <a:spcPts val="578"/>
              </a:spcBef>
            </a:pPr>
            <a:r>
              <a:rPr sz="1897" spc="-9" dirty="0">
                <a:latin typeface="Microsoft Sans Serif"/>
                <a:cs typeface="Microsoft Sans Serif"/>
              </a:rPr>
              <a:t>Construction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began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57" dirty="0">
                <a:latin typeface="Microsoft Sans Serif"/>
                <a:cs typeface="Microsoft Sans Serif"/>
              </a:rPr>
              <a:t>Nov.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1938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took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about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19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months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build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cost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$6,400,000.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913"/>
              </a:spcBef>
            </a:pPr>
            <a:r>
              <a:rPr sz="1897" spc="-4" dirty="0">
                <a:latin typeface="Microsoft Sans Serif"/>
                <a:cs typeface="Microsoft Sans Serif"/>
              </a:rPr>
              <a:t>On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July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1,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1940,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bridge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opened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traffic.</a:t>
            </a:r>
            <a:endParaRPr sz="1897">
              <a:latin typeface="Microsoft Sans Serif"/>
              <a:cs typeface="Microsoft Sans Serif"/>
            </a:endParaRPr>
          </a:p>
          <a:p>
            <a:pPr marL="11206" marR="189389">
              <a:lnSpc>
                <a:spcPct val="114700"/>
              </a:lnSpc>
              <a:spcBef>
                <a:spcPts val="556"/>
              </a:spcBef>
            </a:pPr>
            <a:r>
              <a:rPr sz="1897" spc="-4" dirty="0">
                <a:latin typeface="Microsoft Sans Serif"/>
                <a:cs typeface="Microsoft Sans Serif"/>
              </a:rPr>
              <a:t>On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57" dirty="0">
                <a:latin typeface="Microsoft Sans Serif"/>
                <a:cs typeface="Microsoft Sans Serif"/>
              </a:rPr>
              <a:t>Nov.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7,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1940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approximately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11:00,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bridge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collapsed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during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moderate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(42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miles/hour)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wind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storm.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913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bridge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supposed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withstand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winds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up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120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miles/hour.</a:t>
            </a:r>
            <a:endParaRPr sz="1897">
              <a:latin typeface="Microsoft Sans Serif"/>
              <a:cs typeface="Microsoft Sans Serif"/>
            </a:endParaRPr>
          </a:p>
          <a:p>
            <a:pPr marL="11206" marR="670708">
              <a:lnSpc>
                <a:spcPct val="105000"/>
              </a:lnSpc>
              <a:spcBef>
                <a:spcPts val="613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collapse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due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wind-induced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vibrations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unstable </a:t>
            </a:r>
            <a:r>
              <a:rPr sz="2074" i="1" spc="-45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40" dirty="0">
                <a:solidFill>
                  <a:srgbClr val="FF00FF"/>
                </a:solidFill>
                <a:latin typeface="Calibri"/>
                <a:cs typeface="Calibri"/>
              </a:rPr>
              <a:t>mechanical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31" dirty="0">
                <a:solidFill>
                  <a:srgbClr val="FF00FF"/>
                </a:solidFill>
                <a:latin typeface="Calibri"/>
                <a:cs typeface="Calibri"/>
              </a:rPr>
              <a:t>system</a:t>
            </a:r>
            <a:r>
              <a:rPr sz="1897" spc="-31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877"/>
              </a:spcBef>
            </a:pPr>
            <a:r>
              <a:rPr sz="1897" spc="-13" dirty="0">
                <a:latin typeface="Microsoft Sans Serif"/>
                <a:cs typeface="Microsoft Sans Serif"/>
              </a:rPr>
              <a:t>Repair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bridge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was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possible.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891"/>
              </a:spcBef>
            </a:pPr>
            <a:r>
              <a:rPr sz="1897" spc="-26" dirty="0">
                <a:latin typeface="Microsoft Sans Serif"/>
                <a:cs typeface="Microsoft Sans Serif"/>
              </a:rPr>
              <a:t>Fortunately,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dog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trapped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abandoned</a:t>
            </a:r>
            <a:r>
              <a:rPr sz="1897" spc="11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only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fatality.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98059" y="563048"/>
            <a:ext cx="9278471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2327">
              <a:lnSpc>
                <a:spcPct val="100000"/>
              </a:lnSpc>
              <a:spcBef>
                <a:spcPts val="84"/>
              </a:spcBef>
            </a:pPr>
            <a:r>
              <a:rPr spc="-4" dirty="0"/>
              <a:t>Section</a:t>
            </a:r>
            <a:r>
              <a:rPr spc="-79" dirty="0"/>
              <a:t> </a:t>
            </a:r>
            <a:r>
              <a:rPr spc="-4" dirty="0"/>
              <a:t>1.1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45C9D-BC0B-4052-8EFD-3B7E0575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01314" y="2734437"/>
            <a:ext cx="8693524" cy="774887"/>
            <a:chOff x="161890" y="3099028"/>
            <a:chExt cx="9852660" cy="878205"/>
          </a:xfrm>
        </p:grpSpPr>
        <p:sp>
          <p:nvSpPr>
            <p:cNvPr id="23" name="object 23"/>
            <p:cNvSpPr/>
            <p:nvPr/>
          </p:nvSpPr>
          <p:spPr>
            <a:xfrm>
              <a:off x="161890" y="3099028"/>
              <a:ext cx="9736455" cy="180340"/>
            </a:xfrm>
            <a:custGeom>
              <a:avLst/>
              <a:gdLst/>
              <a:ahLst/>
              <a:cxnLst/>
              <a:rect l="l" t="t" r="r" b="b"/>
              <a:pathLst>
                <a:path w="9736455" h="180339">
                  <a:moveTo>
                    <a:pt x="9736083" y="179844"/>
                  </a:moveTo>
                  <a:lnTo>
                    <a:pt x="9736083" y="110896"/>
                  </a:lnTo>
                  <a:lnTo>
                    <a:pt x="9727333" y="67835"/>
                  </a:lnTo>
                  <a:lnTo>
                    <a:pt x="9703510" y="32573"/>
                  </a:lnTo>
                  <a:lnTo>
                    <a:pt x="9668253" y="8749"/>
                  </a:lnTo>
                  <a:lnTo>
                    <a:pt x="9625199" y="0"/>
                  </a:lnTo>
                  <a:lnTo>
                    <a:pt x="110891" y="0"/>
                  </a:lnTo>
                  <a:lnTo>
                    <a:pt x="67834" y="8749"/>
                  </a:lnTo>
                  <a:lnTo>
                    <a:pt x="32574" y="32573"/>
                  </a:lnTo>
                  <a:lnTo>
                    <a:pt x="8750" y="67835"/>
                  </a:lnTo>
                  <a:lnTo>
                    <a:pt x="0" y="110896"/>
                  </a:lnTo>
                  <a:lnTo>
                    <a:pt x="0" y="179844"/>
                  </a:lnTo>
                  <a:lnTo>
                    <a:pt x="9736083" y="17984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844" y="3197377"/>
              <a:ext cx="128219" cy="2460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53" y="3731171"/>
              <a:ext cx="239110" cy="2390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759365" y="3962271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0" y="0"/>
                  </a:moveTo>
                  <a:lnTo>
                    <a:pt x="27724" y="2795"/>
                  </a:lnTo>
                </a:path>
              </a:pathLst>
            </a:custGeom>
            <a:ln w="242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9365" y="3715562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570" y="27736"/>
                  </a:moveTo>
                  <a:lnTo>
                    <a:pt x="239375" y="0"/>
                  </a:lnTo>
                </a:path>
                <a:path w="242570" h="242570">
                  <a:moveTo>
                    <a:pt x="0" y="239376"/>
                  </a:moveTo>
                  <a:lnTo>
                    <a:pt x="76983" y="236895"/>
                  </a:lnTo>
                  <a:lnTo>
                    <a:pt x="122203" y="220733"/>
                  </a:lnTo>
                  <a:lnTo>
                    <a:pt x="162094" y="195371"/>
                  </a:lnTo>
                  <a:lnTo>
                    <a:pt x="195367" y="162101"/>
                  </a:lnTo>
                  <a:lnTo>
                    <a:pt x="220731" y="122212"/>
                  </a:lnTo>
                  <a:lnTo>
                    <a:pt x="236895" y="76994"/>
                  </a:lnTo>
                  <a:lnTo>
                    <a:pt x="242570" y="27736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9365" y="3715562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36" y="27736"/>
                  </a:moveTo>
                  <a:lnTo>
                    <a:pt x="232441" y="0"/>
                  </a:lnTo>
                </a:path>
                <a:path w="236220" h="236220">
                  <a:moveTo>
                    <a:pt x="0" y="232455"/>
                  </a:moveTo>
                  <a:lnTo>
                    <a:pt x="75395" y="230157"/>
                  </a:lnTo>
                  <a:lnTo>
                    <a:pt x="119156" y="214515"/>
                  </a:lnTo>
                  <a:lnTo>
                    <a:pt x="157760" y="189970"/>
                  </a:lnTo>
                  <a:lnTo>
                    <a:pt x="189958" y="157772"/>
                  </a:lnTo>
                  <a:lnTo>
                    <a:pt x="214503" y="119168"/>
                  </a:lnTo>
                  <a:lnTo>
                    <a:pt x="230145" y="75407"/>
                  </a:lnTo>
                  <a:lnTo>
                    <a:pt x="235636" y="27736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7236" y="3703434"/>
              <a:ext cx="252959" cy="2529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3667" y="3824249"/>
              <a:ext cx="9405620" cy="40640"/>
            </a:xfrm>
            <a:custGeom>
              <a:avLst/>
              <a:gdLst/>
              <a:ahLst/>
              <a:cxnLst/>
              <a:rect l="l" t="t" r="r" b="b"/>
              <a:pathLst>
                <a:path w="9405620" h="40639">
                  <a:moveTo>
                    <a:pt x="9404998" y="0"/>
                  </a:moveTo>
                  <a:lnTo>
                    <a:pt x="0" y="0"/>
                  </a:lnTo>
                  <a:lnTo>
                    <a:pt x="0" y="5676"/>
                  </a:lnTo>
                  <a:lnTo>
                    <a:pt x="0" y="12611"/>
                  </a:lnTo>
                  <a:lnTo>
                    <a:pt x="0" y="19532"/>
                  </a:lnTo>
                  <a:lnTo>
                    <a:pt x="0" y="26466"/>
                  </a:lnTo>
                  <a:lnTo>
                    <a:pt x="0" y="40322"/>
                  </a:lnTo>
                  <a:lnTo>
                    <a:pt x="9404998" y="40322"/>
                  </a:lnTo>
                  <a:lnTo>
                    <a:pt x="9404998" y="26466"/>
                  </a:lnTo>
                  <a:lnTo>
                    <a:pt x="9404998" y="19532"/>
                  </a:lnTo>
                  <a:lnTo>
                    <a:pt x="9404998" y="12611"/>
                  </a:lnTo>
                  <a:lnTo>
                    <a:pt x="9404998" y="5676"/>
                  </a:lnTo>
                  <a:lnTo>
                    <a:pt x="94049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78" y="385763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678" y="387151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678" y="388537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678" y="389924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83678" y="391310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678" y="3926961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678" y="3940812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678" y="3954672"/>
              <a:ext cx="9404985" cy="11430"/>
            </a:xfrm>
            <a:custGeom>
              <a:avLst/>
              <a:gdLst/>
              <a:ahLst/>
              <a:cxnLst/>
              <a:rect l="l" t="t" r="r" b="b"/>
              <a:pathLst>
                <a:path w="9404985" h="11429">
                  <a:moveTo>
                    <a:pt x="0" y="0"/>
                  </a:moveTo>
                  <a:lnTo>
                    <a:pt x="0" y="10945"/>
                  </a:lnTo>
                  <a:lnTo>
                    <a:pt x="9404986" y="10945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896780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11658" y="0"/>
                  </a:moveTo>
                  <a:lnTo>
                    <a:pt x="0" y="0"/>
                  </a:lnTo>
                  <a:lnTo>
                    <a:pt x="0" y="424154"/>
                  </a:lnTo>
                  <a:lnTo>
                    <a:pt x="11658" y="424154"/>
                  </a:lnTo>
                  <a:lnTo>
                    <a:pt x="116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99014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530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29222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3048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9568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997079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998462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9998447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0" y="0"/>
                  </a:moveTo>
                  <a:lnTo>
                    <a:pt x="0" y="424145"/>
                  </a:lnTo>
                  <a:lnTo>
                    <a:pt x="11992" y="424145"/>
                  </a:lnTo>
                  <a:lnTo>
                    <a:pt x="11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90" y="3196094"/>
              <a:ext cx="9736455" cy="658495"/>
            </a:xfrm>
            <a:custGeom>
              <a:avLst/>
              <a:gdLst/>
              <a:ahLst/>
              <a:cxnLst/>
              <a:rect l="l" t="t" r="r" b="b"/>
              <a:pathLst>
                <a:path w="9736455" h="658495">
                  <a:moveTo>
                    <a:pt x="9736083" y="547204"/>
                  </a:moveTo>
                  <a:lnTo>
                    <a:pt x="9736083" y="0"/>
                  </a:lnTo>
                  <a:lnTo>
                    <a:pt x="0" y="0"/>
                  </a:lnTo>
                  <a:lnTo>
                    <a:pt x="0" y="547204"/>
                  </a:lnTo>
                  <a:lnTo>
                    <a:pt x="8750" y="590258"/>
                  </a:lnTo>
                  <a:lnTo>
                    <a:pt x="32574" y="625516"/>
                  </a:lnTo>
                  <a:lnTo>
                    <a:pt x="67834" y="649339"/>
                  </a:lnTo>
                  <a:lnTo>
                    <a:pt x="110891" y="658088"/>
                  </a:lnTo>
                  <a:lnTo>
                    <a:pt x="9625199" y="658088"/>
                  </a:lnTo>
                  <a:lnTo>
                    <a:pt x="9668253" y="649339"/>
                  </a:lnTo>
                  <a:lnTo>
                    <a:pt x="9703510" y="625516"/>
                  </a:lnTo>
                  <a:lnTo>
                    <a:pt x="9727333" y="590258"/>
                  </a:lnTo>
                  <a:lnTo>
                    <a:pt x="9736083" y="54720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9897973" y="3292665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4922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9897973" y="3264941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7973" y="323723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9897973" y="3209505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9897973" y="3167926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615760" y="2885666"/>
            <a:ext cx="961465" cy="3299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</a:t>
            </a:r>
            <a:r>
              <a:rPr sz="2074" b="1" spc="-4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sz="2074" b="1" spc="-4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endParaRPr sz="2074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1061197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dirty="0">
                <a:solidFill>
                  <a:srgbClr val="FFFFFF"/>
                </a:solidFill>
              </a:rPr>
              <a:t>Signals</a:t>
            </a:r>
            <a:endParaRPr sz="2471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A4FA445-1620-41B7-AE6E-17702771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2111559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513693"/>
            <a:ext cx="147740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2918707"/>
            <a:ext cx="147740" cy="14931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3318544"/>
            <a:ext cx="147740" cy="14931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4386991"/>
            <a:ext cx="149311" cy="1475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399770" y="1926095"/>
            <a:ext cx="7517466" cy="2692245"/>
          </a:xfrm>
          <a:prstGeom prst="rect">
            <a:avLst/>
          </a:prstGeom>
        </p:spPr>
        <p:txBody>
          <a:bodyPr vert="horz" wrap="square" lIns="0" tIns="7844" rIns="0" bIns="0" rtlCol="0">
            <a:spAutoFit/>
          </a:bodyPr>
          <a:lstStyle/>
          <a:p>
            <a:pPr marL="33619" marR="2199832">
              <a:lnSpc>
                <a:spcPts val="3168"/>
              </a:lnSpc>
              <a:spcBef>
                <a:spcPts val="62"/>
              </a:spcBef>
            </a:pPr>
            <a:r>
              <a:rPr sz="1897" spc="-22" dirty="0">
                <a:latin typeface="Microsoft Sans Serif"/>
                <a:cs typeface="Microsoft Sans Serif"/>
              </a:rPr>
              <a:t>Earlier,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introduced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CT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DT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signals.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CT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called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44" dirty="0">
                <a:solidFill>
                  <a:srgbClr val="00BFFF"/>
                </a:solidFill>
                <a:latin typeface="Calibri"/>
                <a:cs typeface="Calibri"/>
              </a:rPr>
              <a:t>function</a:t>
            </a:r>
            <a:r>
              <a:rPr sz="1897" spc="4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33619">
              <a:spcBef>
                <a:spcPts val="481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DT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called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spc="-4" dirty="0">
                <a:solidFill>
                  <a:srgbClr val="00BFFF"/>
                </a:solidFill>
                <a:latin typeface="Calibri"/>
                <a:cs typeface="Calibri"/>
              </a:rPr>
              <a:t>sequence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33619" marR="26896">
              <a:lnSpc>
                <a:spcPct val="114700"/>
              </a:lnSpc>
              <a:spcBef>
                <a:spcPts val="543"/>
              </a:spcBef>
            </a:pPr>
            <a:r>
              <a:rPr sz="1897" spc="-13" dirty="0">
                <a:latin typeface="Microsoft Sans Serif"/>
                <a:cs typeface="Microsoft Sans Serif"/>
              </a:rPr>
              <a:t>Although,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strictly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speaking,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sequence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special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case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 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(where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domain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integers),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will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use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4" dirty="0">
                <a:latin typeface="Microsoft Sans Serif"/>
                <a:cs typeface="Microsoft Sans Serif"/>
              </a:rPr>
              <a:t>term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exclusively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mean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sequence.</a:t>
            </a:r>
            <a:endParaRPr sz="1897">
              <a:latin typeface="Microsoft Sans Serif"/>
              <a:cs typeface="Microsoft Sans Serif"/>
            </a:endParaRPr>
          </a:p>
          <a:p>
            <a:pPr marL="33619">
              <a:spcBef>
                <a:spcPts val="737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n</a:t>
            </a:r>
            <a:r>
              <a:rPr sz="1897" dirty="0">
                <a:latin typeface="Microsoft Sans Serif"/>
                <a:cs typeface="Microsoft Sans Serif"/>
              </a:rPr>
              <a:t>th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element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sequence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denoted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either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66" dirty="0">
                <a:latin typeface="Times New Roman"/>
                <a:cs typeface="Times New Roman"/>
              </a:rPr>
              <a:t>x</a:t>
            </a:r>
            <a:r>
              <a:rPr sz="2074" spc="66" dirty="0">
                <a:latin typeface="Lucida Sans Unicode"/>
                <a:cs typeface="Lucida Sans Unicode"/>
              </a:rPr>
              <a:t>(</a:t>
            </a:r>
            <a:r>
              <a:rPr sz="2074" i="1" spc="66" dirty="0">
                <a:latin typeface="Times New Roman"/>
                <a:cs typeface="Times New Roman"/>
              </a:rPr>
              <a:t>n</a:t>
            </a:r>
            <a:r>
              <a:rPr sz="2074" spc="66" dirty="0">
                <a:latin typeface="Lucida Sans Unicode"/>
                <a:cs typeface="Lucida Sans Unicode"/>
              </a:rPr>
              <a:t>)</a:t>
            </a:r>
            <a:r>
              <a:rPr sz="2074" spc="-88" dirty="0">
                <a:latin typeface="Lucida Sans Unicode"/>
                <a:cs typeface="Lucida Sans Unicode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i="1" spc="40" dirty="0">
                <a:latin typeface="Times New Roman"/>
                <a:cs typeface="Times New Roman"/>
              </a:rPr>
              <a:t>x</a:t>
            </a:r>
            <a:r>
              <a:rPr sz="2250" i="1" spc="59" baseline="-11437" dirty="0">
                <a:latin typeface="Times New Roman"/>
                <a:cs typeface="Times New Roman"/>
              </a:rPr>
              <a:t>n</a:t>
            </a:r>
            <a:r>
              <a:rPr sz="1897" spc="40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6139143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Notation:</a:t>
            </a:r>
            <a:r>
              <a:rPr sz="2471" spc="150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Functions</a:t>
            </a:r>
            <a:r>
              <a:rPr sz="2471" spc="13" dirty="0">
                <a:solidFill>
                  <a:srgbClr val="FFFFFF"/>
                </a:solidFill>
              </a:rPr>
              <a:t> </a:t>
            </a:r>
            <a:r>
              <a:rPr sz="2471" spc="-26" dirty="0">
                <a:solidFill>
                  <a:srgbClr val="FFFFFF"/>
                </a:solidFill>
              </a:rPr>
              <a:t>Versus</a:t>
            </a:r>
            <a:r>
              <a:rPr sz="2471" spc="18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Function</a:t>
            </a:r>
            <a:r>
              <a:rPr sz="2471" spc="-9" dirty="0">
                <a:solidFill>
                  <a:srgbClr val="FFFFFF"/>
                </a:solidFill>
              </a:rPr>
              <a:t> </a:t>
            </a:r>
            <a:r>
              <a:rPr sz="2471" spc="-26" dirty="0">
                <a:solidFill>
                  <a:srgbClr val="FFFFFF"/>
                </a:solidFill>
              </a:rPr>
              <a:t>Values</a:t>
            </a:r>
            <a:endParaRPr sz="2471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6EBC2903-EE08-40F2-976B-D989AF84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702627"/>
            <a:ext cx="149311" cy="1492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1383613"/>
            <a:ext cx="149311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2358122"/>
            <a:ext cx="147740" cy="14926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3036761"/>
            <a:ext cx="147740" cy="15454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13282" y="3403125"/>
            <a:ext cx="117614" cy="12445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13282" y="3696663"/>
            <a:ext cx="117614" cy="1244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13282" y="3987255"/>
            <a:ext cx="117614" cy="11694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13282" y="4280782"/>
            <a:ext cx="117614" cy="1169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13282" y="4864889"/>
            <a:ext cx="124448" cy="11695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13282" y="5451942"/>
            <a:ext cx="124448" cy="11695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713282" y="6036071"/>
            <a:ext cx="124448" cy="11694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422180" y="592156"/>
            <a:ext cx="7870451" cy="6199235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21" spc="4" dirty="0">
                <a:latin typeface="Microsoft Sans Serif"/>
                <a:cs typeface="Microsoft Sans Serif"/>
              </a:rPr>
              <a:t>Strictly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speaking,</a:t>
            </a:r>
            <a:r>
              <a:rPr sz="1721" spc="-35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expression </a:t>
            </a:r>
            <a:r>
              <a:rPr sz="1721" spc="-9" dirty="0">
                <a:latin typeface="Microsoft Sans Serif"/>
                <a:cs typeface="Microsoft Sans Serif"/>
              </a:rPr>
              <a:t>like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“</a:t>
            </a:r>
            <a:r>
              <a:rPr sz="1721" spc="-180" dirty="0">
                <a:latin typeface="Microsoft Sans Serif"/>
                <a:cs typeface="Microsoft Sans Serif"/>
              </a:rPr>
              <a:t> </a:t>
            </a:r>
            <a:r>
              <a:rPr sz="1897" i="1" spc="4" dirty="0">
                <a:latin typeface="Times New Roman"/>
                <a:cs typeface="Times New Roman"/>
              </a:rPr>
              <a:t>f</a:t>
            </a:r>
            <a:r>
              <a:rPr sz="1897" i="1" spc="-199" dirty="0">
                <a:latin typeface="Times New Roman"/>
                <a:cs typeface="Times New Roman"/>
              </a:rPr>
              <a:t> </a:t>
            </a:r>
            <a:r>
              <a:rPr sz="1897" spc="84" dirty="0">
                <a:latin typeface="Lucida Sans Unicode"/>
                <a:cs typeface="Lucida Sans Unicode"/>
              </a:rPr>
              <a:t>(</a:t>
            </a:r>
            <a:r>
              <a:rPr sz="1897" i="1" spc="84" dirty="0">
                <a:latin typeface="Times New Roman"/>
                <a:cs typeface="Times New Roman"/>
              </a:rPr>
              <a:t>t</a:t>
            </a:r>
            <a:r>
              <a:rPr sz="1897" spc="84" dirty="0">
                <a:latin typeface="Lucida Sans Unicode"/>
                <a:cs typeface="Lucida Sans Unicode"/>
              </a:rPr>
              <a:t>)</a:t>
            </a:r>
            <a:r>
              <a:rPr sz="1721" spc="84" dirty="0">
                <a:latin typeface="Microsoft Sans Serif"/>
                <a:cs typeface="Microsoft Sans Serif"/>
              </a:rPr>
              <a:t>”</a:t>
            </a:r>
            <a:r>
              <a:rPr sz="1721" spc="5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means</a:t>
            </a:r>
            <a:r>
              <a:rPr sz="172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897" i="1" spc="22" dirty="0">
                <a:solidFill>
                  <a:srgbClr val="FF00FF"/>
                </a:solidFill>
                <a:latin typeface="Calibri"/>
                <a:cs typeface="Calibri"/>
              </a:rPr>
              <a:t>value</a:t>
            </a:r>
            <a:r>
              <a:rPr sz="1897" i="1" spc="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function</a:t>
            </a:r>
            <a:r>
              <a:rPr sz="1721" spc="269" dirty="0">
                <a:latin typeface="Microsoft Sans Serif"/>
                <a:cs typeface="Microsoft Sans Serif"/>
              </a:rPr>
              <a:t> </a:t>
            </a:r>
            <a:r>
              <a:rPr sz="1897" i="1" spc="4" dirty="0">
                <a:latin typeface="Times New Roman"/>
                <a:cs typeface="Times New Roman"/>
              </a:rPr>
              <a:t>f</a:t>
            </a:r>
            <a:endParaRPr sz="1897">
              <a:latin typeface="Times New Roman"/>
              <a:cs typeface="Times New Roman"/>
            </a:endParaRPr>
          </a:p>
          <a:p>
            <a:pPr marL="11206">
              <a:spcBef>
                <a:spcPts val="35"/>
              </a:spcBef>
            </a:pPr>
            <a:r>
              <a:rPr sz="1721" spc="-4" dirty="0">
                <a:latin typeface="Microsoft Sans Serif"/>
                <a:cs typeface="Microsoft Sans Serif"/>
              </a:rPr>
              <a:t>evaluated</a:t>
            </a:r>
            <a:r>
              <a:rPr sz="1721" spc="-6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at</a:t>
            </a:r>
            <a:r>
              <a:rPr sz="172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point</a:t>
            </a:r>
            <a:r>
              <a:rPr sz="1721" spc="-71" dirty="0">
                <a:latin typeface="Microsoft Sans Serif"/>
                <a:cs typeface="Microsoft Sans Serif"/>
              </a:rPr>
              <a:t> </a:t>
            </a:r>
            <a:r>
              <a:rPr sz="1897" i="1" spc="71" dirty="0">
                <a:latin typeface="Times New Roman"/>
                <a:cs typeface="Times New Roman"/>
              </a:rPr>
              <a:t>t</a:t>
            </a:r>
            <a:r>
              <a:rPr sz="1721" spc="71" dirty="0">
                <a:latin typeface="Microsoft Sans Serif"/>
                <a:cs typeface="Microsoft Sans Serif"/>
              </a:rPr>
              <a:t>.</a:t>
            </a:r>
            <a:endParaRPr sz="1721">
              <a:latin typeface="Microsoft Sans Serif"/>
              <a:cs typeface="Microsoft Sans Serif"/>
            </a:endParaRPr>
          </a:p>
          <a:p>
            <a:pPr marL="11206" marR="274559">
              <a:lnSpc>
                <a:spcPct val="105400"/>
              </a:lnSpc>
              <a:spcBef>
                <a:spcPts val="649"/>
              </a:spcBef>
            </a:pPr>
            <a:r>
              <a:rPr sz="1721" spc="-4" dirty="0">
                <a:latin typeface="Microsoft Sans Serif"/>
                <a:cs typeface="Microsoft Sans Serif"/>
              </a:rPr>
              <a:t>Unfortunately, </a:t>
            </a:r>
            <a:r>
              <a:rPr sz="1721" spc="4" dirty="0">
                <a:latin typeface="Microsoft Sans Serif"/>
                <a:cs typeface="Microsoft Sans Serif"/>
              </a:rPr>
              <a:t>engineers often </a:t>
            </a:r>
            <a:r>
              <a:rPr sz="1721" dirty="0">
                <a:latin typeface="Microsoft Sans Serif"/>
                <a:cs typeface="Microsoft Sans Serif"/>
              </a:rPr>
              <a:t>use </a:t>
            </a:r>
            <a:r>
              <a:rPr sz="1721" spc="4" dirty="0">
                <a:latin typeface="Microsoft Sans Serif"/>
                <a:cs typeface="Microsoft Sans Serif"/>
              </a:rPr>
              <a:t>an </a:t>
            </a:r>
            <a:r>
              <a:rPr sz="1721" spc="-4" dirty="0">
                <a:latin typeface="Microsoft Sans Serif"/>
                <a:cs typeface="Microsoft Sans Serif"/>
              </a:rPr>
              <a:t>expression </a:t>
            </a:r>
            <a:r>
              <a:rPr sz="1721" spc="-9" dirty="0">
                <a:latin typeface="Microsoft Sans Serif"/>
                <a:cs typeface="Microsoft Sans Serif"/>
              </a:rPr>
              <a:t>like </a:t>
            </a:r>
            <a:r>
              <a:rPr sz="1721" dirty="0">
                <a:latin typeface="Microsoft Sans Serif"/>
                <a:cs typeface="Microsoft Sans Serif"/>
              </a:rPr>
              <a:t>“ </a:t>
            </a:r>
            <a:r>
              <a:rPr sz="1897" i="1" spc="4" dirty="0">
                <a:latin typeface="Times New Roman"/>
                <a:cs typeface="Times New Roman"/>
              </a:rPr>
              <a:t>f </a:t>
            </a:r>
            <a:r>
              <a:rPr sz="1897" spc="84" dirty="0">
                <a:latin typeface="Lucida Sans Unicode"/>
                <a:cs typeface="Lucida Sans Unicode"/>
              </a:rPr>
              <a:t>(</a:t>
            </a:r>
            <a:r>
              <a:rPr sz="1897" i="1" spc="84" dirty="0">
                <a:latin typeface="Times New Roman"/>
                <a:cs typeface="Times New Roman"/>
              </a:rPr>
              <a:t>t</a:t>
            </a:r>
            <a:r>
              <a:rPr sz="1897" spc="84" dirty="0">
                <a:latin typeface="Lucida Sans Unicode"/>
                <a:cs typeface="Lucida Sans Unicode"/>
              </a:rPr>
              <a:t>)</a:t>
            </a:r>
            <a:r>
              <a:rPr sz="1721" spc="84" dirty="0">
                <a:latin typeface="Microsoft Sans Serif"/>
                <a:cs typeface="Microsoft Sans Serif"/>
              </a:rPr>
              <a:t>” </a:t>
            </a:r>
            <a:r>
              <a:rPr sz="1721" spc="4" dirty="0">
                <a:latin typeface="Microsoft Sans Serif"/>
                <a:cs typeface="Microsoft Sans Serif"/>
              </a:rPr>
              <a:t>to </a:t>
            </a:r>
            <a:r>
              <a:rPr sz="1721" spc="-4" dirty="0">
                <a:latin typeface="Microsoft Sans Serif"/>
                <a:cs typeface="Microsoft Sans Serif"/>
              </a:rPr>
              <a:t>refer </a:t>
            </a:r>
            <a:r>
              <a:rPr sz="1721" spc="4" dirty="0">
                <a:latin typeface="Microsoft Sans Serif"/>
                <a:cs typeface="Microsoft Sans Serif"/>
              </a:rPr>
              <a:t>to the 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897" i="1" spc="44" dirty="0">
                <a:solidFill>
                  <a:srgbClr val="FF00FF"/>
                </a:solidFill>
                <a:latin typeface="Calibri"/>
                <a:cs typeface="Calibri"/>
              </a:rPr>
              <a:t>function</a:t>
            </a:r>
            <a:r>
              <a:rPr sz="1897" i="1" spc="30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i="1" spc="4" dirty="0">
                <a:latin typeface="Times New Roman"/>
                <a:cs typeface="Times New Roman"/>
              </a:rPr>
              <a:t>f</a:t>
            </a:r>
            <a:r>
              <a:rPr sz="1897" i="1" spc="29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(rather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than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-9" dirty="0">
                <a:latin typeface="Microsoft Sans Serif"/>
                <a:cs typeface="Microsoft Sans Serif"/>
              </a:rPr>
              <a:t>value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</a:t>
            </a:r>
            <a:r>
              <a:rPr sz="1721" spc="291" dirty="0">
                <a:latin typeface="Microsoft Sans Serif"/>
                <a:cs typeface="Microsoft Sans Serif"/>
              </a:rPr>
              <a:t> </a:t>
            </a:r>
            <a:r>
              <a:rPr sz="1897" i="1" spc="4" dirty="0">
                <a:latin typeface="Times New Roman"/>
                <a:cs typeface="Times New Roman"/>
              </a:rPr>
              <a:t>f</a:t>
            </a:r>
            <a:r>
              <a:rPr sz="1897" i="1" spc="287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evaluated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at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point</a:t>
            </a:r>
            <a:r>
              <a:rPr sz="1721" spc="-79" dirty="0">
                <a:latin typeface="Microsoft Sans Serif"/>
                <a:cs typeface="Microsoft Sans Serif"/>
              </a:rPr>
              <a:t> </a:t>
            </a:r>
            <a:r>
              <a:rPr sz="1897" i="1" spc="49" dirty="0">
                <a:latin typeface="Times New Roman"/>
                <a:cs typeface="Times New Roman"/>
              </a:rPr>
              <a:t>t</a:t>
            </a:r>
            <a:r>
              <a:rPr sz="1721" spc="49" dirty="0">
                <a:latin typeface="Microsoft Sans Serif"/>
                <a:cs typeface="Microsoft Sans Serif"/>
              </a:rPr>
              <a:t>),</a:t>
            </a:r>
            <a:r>
              <a:rPr sz="1721" spc="35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and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this</a:t>
            </a:r>
            <a:r>
              <a:rPr sz="1721" spc="-4" dirty="0">
                <a:latin typeface="Microsoft Sans Serif"/>
                <a:cs typeface="Microsoft Sans Serif"/>
              </a:rPr>
              <a:t> sloppy </a:t>
            </a:r>
            <a:r>
              <a:rPr sz="1721" spc="-44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notation</a:t>
            </a:r>
            <a:r>
              <a:rPr sz="1721" spc="-57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can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lead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35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problems</a:t>
            </a:r>
            <a:r>
              <a:rPr sz="1721" spc="-5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(e.g.,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ambiguity)</a:t>
            </a:r>
            <a:r>
              <a:rPr sz="1721" spc="-40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some</a:t>
            </a:r>
            <a:r>
              <a:rPr sz="1721" spc="40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situations.</a:t>
            </a:r>
            <a:endParaRPr sz="1721">
              <a:latin typeface="Microsoft Sans Serif"/>
              <a:cs typeface="Microsoft Sans Serif"/>
            </a:endParaRPr>
          </a:p>
          <a:p>
            <a:pPr marL="11206" marR="4483">
              <a:lnSpc>
                <a:spcPct val="111900"/>
              </a:lnSpc>
              <a:spcBef>
                <a:spcPts val="741"/>
              </a:spcBef>
            </a:pPr>
            <a:r>
              <a:rPr sz="1721" spc="4" dirty="0">
                <a:latin typeface="Microsoft Sans Serif"/>
                <a:cs typeface="Microsoft Sans Serif"/>
              </a:rPr>
              <a:t>In </a:t>
            </a:r>
            <a:r>
              <a:rPr sz="1721" spc="-4" dirty="0">
                <a:latin typeface="Microsoft Sans Serif"/>
                <a:cs typeface="Microsoft Sans Serif"/>
              </a:rPr>
              <a:t>contexts </a:t>
            </a:r>
            <a:r>
              <a:rPr sz="1721" spc="4" dirty="0">
                <a:latin typeface="Microsoft Sans Serif"/>
                <a:cs typeface="Microsoft Sans Serif"/>
              </a:rPr>
              <a:t>where </a:t>
            </a:r>
            <a:r>
              <a:rPr sz="1721" spc="-4" dirty="0">
                <a:latin typeface="Microsoft Sans Serif"/>
                <a:cs typeface="Microsoft Sans Serif"/>
              </a:rPr>
              <a:t>sloppy </a:t>
            </a:r>
            <a:r>
              <a:rPr sz="1721" spc="4" dirty="0">
                <a:latin typeface="Microsoft Sans Serif"/>
                <a:cs typeface="Microsoft Sans Serif"/>
              </a:rPr>
              <a:t>notation </a:t>
            </a:r>
            <a:r>
              <a:rPr sz="1721" spc="-13" dirty="0">
                <a:latin typeface="Microsoft Sans Serif"/>
                <a:cs typeface="Microsoft Sans Serif"/>
              </a:rPr>
              <a:t>may </a:t>
            </a:r>
            <a:r>
              <a:rPr sz="1721" spc="4" dirty="0">
                <a:latin typeface="Microsoft Sans Serif"/>
                <a:cs typeface="Microsoft Sans Serif"/>
              </a:rPr>
              <a:t>lead to </a:t>
            </a:r>
            <a:r>
              <a:rPr sz="1721" spc="-4" dirty="0">
                <a:latin typeface="Microsoft Sans Serif"/>
                <a:cs typeface="Microsoft Sans Serif"/>
              </a:rPr>
              <a:t>problems, </a:t>
            </a:r>
            <a:r>
              <a:rPr sz="1721" spc="9" dirty="0">
                <a:latin typeface="Microsoft Sans Serif"/>
                <a:cs typeface="Microsoft Sans Serif"/>
              </a:rPr>
              <a:t>one </a:t>
            </a:r>
            <a:r>
              <a:rPr sz="1721" spc="4" dirty="0">
                <a:latin typeface="Microsoft Sans Serif"/>
                <a:cs typeface="Microsoft Sans Serif"/>
              </a:rPr>
              <a:t>should be </a:t>
            </a:r>
            <a:r>
              <a:rPr sz="1721" dirty="0">
                <a:latin typeface="Microsoft Sans Serif"/>
                <a:cs typeface="Microsoft Sans Serif"/>
              </a:rPr>
              <a:t>careful </a:t>
            </a:r>
            <a:r>
              <a:rPr sz="1721" spc="4" dirty="0">
                <a:latin typeface="Microsoft Sans Serif"/>
                <a:cs typeface="Microsoft Sans Serif"/>
              </a:rPr>
              <a:t>to </a:t>
            </a:r>
            <a:r>
              <a:rPr sz="1721" spc="-44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clearly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distinguish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between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function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and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its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-9" dirty="0">
                <a:latin typeface="Microsoft Sans Serif"/>
                <a:cs typeface="Microsoft Sans Serif"/>
              </a:rPr>
              <a:t>value.</a:t>
            </a:r>
            <a:endParaRPr sz="1721">
              <a:latin typeface="Microsoft Sans Serif"/>
              <a:cs typeface="Microsoft Sans Serif"/>
            </a:endParaRPr>
          </a:p>
          <a:p>
            <a:pPr marL="11206">
              <a:spcBef>
                <a:spcPts val="1010"/>
              </a:spcBef>
            </a:pPr>
            <a:r>
              <a:rPr sz="1721" dirty="0">
                <a:latin typeface="Microsoft Sans Serif"/>
                <a:cs typeface="Microsoft Sans Serif"/>
              </a:rPr>
              <a:t>Example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(meaning</a:t>
            </a:r>
            <a:r>
              <a:rPr sz="1721" spc="-35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notation):</a:t>
            </a:r>
            <a:endParaRPr sz="1721">
              <a:latin typeface="Microsoft Sans Serif"/>
              <a:cs typeface="Microsoft Sans Serif"/>
            </a:endParaRPr>
          </a:p>
          <a:p>
            <a:pPr marL="542394" marR="1653516">
              <a:lnSpc>
                <a:spcPct val="101499"/>
              </a:lnSpc>
              <a:spcBef>
                <a:spcPts val="405"/>
              </a:spcBef>
            </a:pPr>
            <a:r>
              <a:rPr sz="1721" spc="4" dirty="0">
                <a:latin typeface="Microsoft Sans Serif"/>
                <a:cs typeface="Microsoft Sans Serif"/>
              </a:rPr>
              <a:t>Let</a:t>
            </a:r>
            <a:r>
              <a:rPr sz="1721" spc="282" dirty="0">
                <a:latin typeface="Microsoft Sans Serif"/>
                <a:cs typeface="Microsoft Sans Serif"/>
              </a:rPr>
              <a:t> </a:t>
            </a:r>
            <a:r>
              <a:rPr sz="1897" i="1" spc="4" dirty="0">
                <a:latin typeface="Times New Roman"/>
                <a:cs typeface="Times New Roman"/>
              </a:rPr>
              <a:t>f</a:t>
            </a:r>
            <a:r>
              <a:rPr sz="1897" i="1" spc="309" dirty="0">
                <a:latin typeface="Times New Roman"/>
                <a:cs typeface="Times New Roman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and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g</a:t>
            </a:r>
            <a:r>
              <a:rPr sz="1897" i="1" dirty="0">
                <a:latin typeface="Times New Roman"/>
                <a:cs typeface="Times New Roman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denote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real-valued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functions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real</a:t>
            </a:r>
            <a:r>
              <a:rPr sz="1721" spc="-4" dirty="0">
                <a:latin typeface="Microsoft Sans Serif"/>
                <a:cs typeface="Microsoft Sans Serif"/>
              </a:rPr>
              <a:t> variable. </a:t>
            </a:r>
            <a:r>
              <a:rPr sz="1721" spc="-44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Let</a:t>
            </a:r>
            <a:r>
              <a:rPr sz="1721" spc="-40" dirty="0">
                <a:latin typeface="Microsoft Sans Serif"/>
                <a:cs typeface="Microsoft Sans Serif"/>
              </a:rPr>
              <a:t> </a:t>
            </a:r>
            <a:r>
              <a:rPr sz="1897" i="1" spc="4" dirty="0">
                <a:latin typeface="Times New Roman"/>
                <a:cs typeface="Times New Roman"/>
              </a:rPr>
              <a:t>t</a:t>
            </a:r>
            <a:r>
              <a:rPr sz="1897" i="1" spc="146" dirty="0">
                <a:latin typeface="Times New Roman"/>
                <a:cs typeface="Times New Roman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denote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arbitrary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real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-13" dirty="0">
                <a:latin typeface="Microsoft Sans Serif"/>
                <a:cs typeface="Microsoft Sans Serif"/>
              </a:rPr>
              <a:t>number.</a:t>
            </a:r>
            <a:endParaRPr sz="1721">
              <a:latin typeface="Microsoft Sans Serif"/>
              <a:cs typeface="Microsoft Sans Serif"/>
            </a:endParaRPr>
          </a:p>
          <a:p>
            <a:pPr marL="542394" marR="36421">
              <a:lnSpc>
                <a:spcPts val="2312"/>
              </a:lnSpc>
              <a:spcBef>
                <a:spcPts val="57"/>
              </a:spcBef>
              <a:tabLst>
                <a:tab pos="1211420" algn="l"/>
              </a:tabLst>
            </a:pPr>
            <a:r>
              <a:rPr sz="1721" spc="4" dirty="0">
                <a:latin typeface="Microsoft Sans Serif"/>
                <a:cs typeface="Microsoft Sans Serif"/>
              </a:rPr>
              <a:t>Let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2162" i="1" spc="-97" dirty="0">
                <a:latin typeface="Times New Roman"/>
                <a:cs typeface="Times New Roman"/>
              </a:rPr>
              <a:t>H	</a:t>
            </a:r>
            <a:r>
              <a:rPr sz="1721" spc="9" dirty="0">
                <a:latin typeface="Microsoft Sans Serif"/>
                <a:cs typeface="Microsoft Sans Serif"/>
              </a:rPr>
              <a:t>denote</a:t>
            </a:r>
            <a:r>
              <a:rPr sz="1721" spc="2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7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system</a:t>
            </a:r>
            <a:r>
              <a:rPr sz="1721" spc="10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operator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(which</a:t>
            </a:r>
            <a:r>
              <a:rPr sz="1721" spc="7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maps</a:t>
            </a:r>
            <a:r>
              <a:rPr sz="1721" spc="5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7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function</a:t>
            </a:r>
            <a:r>
              <a:rPr sz="1721" spc="5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7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7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function). 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 quantity </a:t>
            </a:r>
            <a:r>
              <a:rPr sz="1897" i="1" spc="4" dirty="0">
                <a:latin typeface="Times New Roman"/>
                <a:cs typeface="Times New Roman"/>
              </a:rPr>
              <a:t>f </a:t>
            </a:r>
            <a:r>
              <a:rPr sz="1897" spc="-18" dirty="0">
                <a:latin typeface="Lucida Sans Unicode"/>
                <a:cs typeface="Lucida Sans Unicode"/>
              </a:rPr>
              <a:t>+ </a:t>
            </a:r>
            <a:r>
              <a:rPr sz="1897" i="1" spc="9" dirty="0">
                <a:latin typeface="Times New Roman"/>
                <a:cs typeface="Times New Roman"/>
              </a:rPr>
              <a:t>g </a:t>
            </a:r>
            <a:r>
              <a:rPr sz="1721" dirty="0">
                <a:latin typeface="Microsoft Sans Serif"/>
                <a:cs typeface="Microsoft Sans Serif"/>
              </a:rPr>
              <a:t>is a </a:t>
            </a:r>
            <a:r>
              <a:rPr sz="1897" i="1" spc="40" dirty="0">
                <a:solidFill>
                  <a:srgbClr val="FF00FF"/>
                </a:solidFill>
                <a:latin typeface="Calibri"/>
                <a:cs typeface="Calibri"/>
              </a:rPr>
              <a:t>function</a:t>
            </a:r>
            <a:r>
              <a:rPr sz="1721" spc="40" dirty="0">
                <a:latin typeface="Microsoft Sans Serif"/>
                <a:cs typeface="Microsoft Sans Serif"/>
              </a:rPr>
              <a:t>, </a:t>
            </a:r>
            <a:r>
              <a:rPr sz="1721" spc="-22" dirty="0">
                <a:latin typeface="Microsoft Sans Serif"/>
                <a:cs typeface="Microsoft Sans Serif"/>
              </a:rPr>
              <a:t>namely, </a:t>
            </a:r>
            <a:r>
              <a:rPr sz="1721" spc="4" dirty="0">
                <a:latin typeface="Microsoft Sans Serif"/>
                <a:cs typeface="Microsoft Sans Serif"/>
              </a:rPr>
              <a:t>the function formed </a:t>
            </a:r>
            <a:r>
              <a:rPr sz="1721" spc="-4" dirty="0">
                <a:latin typeface="Microsoft Sans Serif"/>
                <a:cs typeface="Microsoft Sans Serif"/>
              </a:rPr>
              <a:t>by </a:t>
            </a:r>
            <a:r>
              <a:rPr sz="1721" spc="4" dirty="0">
                <a:latin typeface="Microsoft Sans Serif"/>
                <a:cs typeface="Microsoft Sans Serif"/>
              </a:rPr>
              <a:t>adding the </a:t>
            </a:r>
            <a:r>
              <a:rPr sz="1721" spc="-44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functions</a:t>
            </a:r>
            <a:r>
              <a:rPr sz="1721" spc="247" dirty="0">
                <a:latin typeface="Microsoft Sans Serif"/>
                <a:cs typeface="Microsoft Sans Serif"/>
              </a:rPr>
              <a:t> </a:t>
            </a:r>
            <a:r>
              <a:rPr sz="1897" i="1" spc="4" dirty="0">
                <a:latin typeface="Times New Roman"/>
                <a:cs typeface="Times New Roman"/>
              </a:rPr>
              <a:t>f</a:t>
            </a:r>
            <a:r>
              <a:rPr sz="1897" i="1" spc="304" dirty="0">
                <a:latin typeface="Times New Roman"/>
                <a:cs typeface="Times New Roman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and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g</a:t>
            </a:r>
            <a:r>
              <a:rPr sz="1721" spc="9" dirty="0">
                <a:latin typeface="Microsoft Sans Serif"/>
                <a:cs typeface="Microsoft Sans Serif"/>
              </a:rPr>
              <a:t>.</a:t>
            </a:r>
            <a:endParaRPr sz="1721">
              <a:latin typeface="Microsoft Sans Serif"/>
              <a:cs typeface="Microsoft Sans Serif"/>
            </a:endParaRPr>
          </a:p>
          <a:p>
            <a:pPr marL="542394">
              <a:lnSpc>
                <a:spcPts val="2206"/>
              </a:lnSpc>
            </a:pP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quantity</a:t>
            </a:r>
            <a:r>
              <a:rPr sz="1721" spc="229" dirty="0">
                <a:latin typeface="Microsoft Sans Serif"/>
                <a:cs typeface="Microsoft Sans Serif"/>
              </a:rPr>
              <a:t> </a:t>
            </a:r>
            <a:r>
              <a:rPr sz="1897" i="1" spc="4" dirty="0">
                <a:latin typeface="Times New Roman"/>
                <a:cs typeface="Times New Roman"/>
              </a:rPr>
              <a:t>f</a:t>
            </a:r>
            <a:r>
              <a:rPr sz="1897" i="1" spc="-199" dirty="0">
                <a:latin typeface="Times New Roman"/>
                <a:cs typeface="Times New Roman"/>
              </a:rPr>
              <a:t> </a:t>
            </a:r>
            <a:r>
              <a:rPr sz="1897" spc="115" dirty="0">
                <a:latin typeface="Lucida Sans Unicode"/>
                <a:cs typeface="Lucida Sans Unicode"/>
              </a:rPr>
              <a:t>(</a:t>
            </a:r>
            <a:r>
              <a:rPr sz="1897" i="1" spc="115" dirty="0">
                <a:latin typeface="Times New Roman"/>
                <a:cs typeface="Times New Roman"/>
              </a:rPr>
              <a:t>t</a:t>
            </a:r>
            <a:r>
              <a:rPr sz="1897" spc="115" dirty="0">
                <a:latin typeface="Lucida Sans Unicode"/>
                <a:cs typeface="Lucida Sans Unicode"/>
              </a:rPr>
              <a:t>)</a:t>
            </a:r>
            <a:r>
              <a:rPr sz="1897" spc="-331" dirty="0">
                <a:latin typeface="Lucida Sans Unicode"/>
                <a:cs typeface="Lucida Sans Unicode"/>
              </a:rPr>
              <a:t> </a:t>
            </a:r>
            <a:r>
              <a:rPr sz="1897" spc="-18" dirty="0">
                <a:latin typeface="Lucida Sans Unicode"/>
                <a:cs typeface="Lucida Sans Unicode"/>
              </a:rPr>
              <a:t>+</a:t>
            </a:r>
            <a:r>
              <a:rPr sz="1897" spc="-309" dirty="0">
                <a:latin typeface="Lucida Sans Unicode"/>
                <a:cs typeface="Lucida Sans Unicode"/>
              </a:rPr>
              <a:t> </a:t>
            </a:r>
            <a:r>
              <a:rPr sz="1897" i="1" spc="88" dirty="0">
                <a:latin typeface="Times New Roman"/>
                <a:cs typeface="Times New Roman"/>
              </a:rPr>
              <a:t>g</a:t>
            </a:r>
            <a:r>
              <a:rPr sz="1897" spc="88" dirty="0">
                <a:latin typeface="Lucida Sans Unicode"/>
                <a:cs typeface="Lucida Sans Unicode"/>
              </a:rPr>
              <a:t>(</a:t>
            </a:r>
            <a:r>
              <a:rPr sz="1897" i="1" spc="88" dirty="0">
                <a:latin typeface="Times New Roman"/>
                <a:cs typeface="Times New Roman"/>
              </a:rPr>
              <a:t>t</a:t>
            </a:r>
            <a:r>
              <a:rPr sz="1897" spc="88" dirty="0">
                <a:latin typeface="Lucida Sans Unicode"/>
                <a:cs typeface="Lucida Sans Unicode"/>
              </a:rPr>
              <a:t>)</a:t>
            </a:r>
            <a:r>
              <a:rPr sz="1897" spc="-141" dirty="0">
                <a:latin typeface="Lucida Sans Unicode"/>
                <a:cs typeface="Lucida Sans Unicode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i="1" spc="26" dirty="0">
                <a:solidFill>
                  <a:srgbClr val="FF00FF"/>
                </a:solidFill>
                <a:latin typeface="Calibri"/>
                <a:cs typeface="Calibri"/>
              </a:rPr>
              <a:t>number</a:t>
            </a:r>
            <a:r>
              <a:rPr sz="1721" spc="26" dirty="0">
                <a:latin typeface="Microsoft Sans Serif"/>
                <a:cs typeface="Microsoft Sans Serif"/>
              </a:rPr>
              <a:t>,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-22" dirty="0">
                <a:latin typeface="Microsoft Sans Serif"/>
                <a:cs typeface="Microsoft Sans Serif"/>
              </a:rPr>
              <a:t>namely,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sum</a:t>
            </a:r>
            <a:r>
              <a:rPr sz="1721" spc="2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of:</a:t>
            </a:r>
            <a:r>
              <a:rPr sz="1721" spc="10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-9" dirty="0">
                <a:latin typeface="Microsoft Sans Serif"/>
                <a:cs typeface="Microsoft Sans Serif"/>
              </a:rPr>
              <a:t>value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endParaRPr sz="1721">
              <a:latin typeface="Microsoft Sans Serif"/>
              <a:cs typeface="Microsoft Sans Serif"/>
            </a:endParaRPr>
          </a:p>
          <a:p>
            <a:pPr marL="542394" marR="99177">
              <a:lnSpc>
                <a:spcPct val="89600"/>
              </a:lnSpc>
              <a:spcBef>
                <a:spcPts val="274"/>
              </a:spcBef>
              <a:tabLst>
                <a:tab pos="2365128" algn="l"/>
              </a:tabLst>
            </a:pPr>
            <a:r>
              <a:rPr sz="1721" spc="4" dirty="0">
                <a:latin typeface="Microsoft Sans Serif"/>
                <a:cs typeface="Microsoft Sans Serif"/>
              </a:rPr>
              <a:t>function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897" i="1" spc="4" dirty="0">
                <a:latin typeface="Times New Roman"/>
                <a:cs typeface="Times New Roman"/>
              </a:rPr>
              <a:t>f  </a:t>
            </a:r>
            <a:r>
              <a:rPr sz="1721" spc="-4" dirty="0">
                <a:latin typeface="Microsoft Sans Serif"/>
                <a:cs typeface="Microsoft Sans Serif"/>
              </a:rPr>
              <a:t>evaluated </a:t>
            </a:r>
            <a:r>
              <a:rPr sz="1721" spc="4" dirty="0">
                <a:latin typeface="Microsoft Sans Serif"/>
                <a:cs typeface="Microsoft Sans Serif"/>
              </a:rPr>
              <a:t>at </a:t>
            </a:r>
            <a:r>
              <a:rPr sz="1897" i="1" spc="71" dirty="0">
                <a:latin typeface="Times New Roman"/>
                <a:cs typeface="Times New Roman"/>
              </a:rPr>
              <a:t>t</a:t>
            </a:r>
            <a:r>
              <a:rPr sz="1721" spc="71" dirty="0">
                <a:latin typeface="Microsoft Sans Serif"/>
                <a:cs typeface="Microsoft Sans Serif"/>
              </a:rPr>
              <a:t>; </a:t>
            </a:r>
            <a:r>
              <a:rPr sz="1721" spc="9" dirty="0">
                <a:latin typeface="Microsoft Sans Serif"/>
                <a:cs typeface="Microsoft Sans Serif"/>
              </a:rPr>
              <a:t>and </a:t>
            </a:r>
            <a:r>
              <a:rPr sz="1721" spc="4" dirty="0">
                <a:latin typeface="Microsoft Sans Serif"/>
                <a:cs typeface="Microsoft Sans Serif"/>
              </a:rPr>
              <a:t>the </a:t>
            </a:r>
            <a:r>
              <a:rPr sz="1721" spc="-9" dirty="0">
                <a:latin typeface="Microsoft Sans Serif"/>
                <a:cs typeface="Microsoft Sans Serif"/>
              </a:rPr>
              <a:t>value </a:t>
            </a:r>
            <a:r>
              <a:rPr sz="1721" spc="4" dirty="0">
                <a:latin typeface="Microsoft Sans Serif"/>
                <a:cs typeface="Microsoft Sans Serif"/>
              </a:rPr>
              <a:t>of the function </a:t>
            </a:r>
            <a:r>
              <a:rPr sz="1897" i="1" spc="9" dirty="0">
                <a:latin typeface="Times New Roman"/>
                <a:cs typeface="Times New Roman"/>
              </a:rPr>
              <a:t>g </a:t>
            </a:r>
            <a:r>
              <a:rPr sz="1721" spc="-4" dirty="0">
                <a:latin typeface="Microsoft Sans Serif"/>
                <a:cs typeface="Microsoft Sans Serif"/>
              </a:rPr>
              <a:t>evaluated </a:t>
            </a:r>
            <a:r>
              <a:rPr sz="1721" spc="4" dirty="0">
                <a:latin typeface="Microsoft Sans Serif"/>
                <a:cs typeface="Microsoft Sans Serif"/>
              </a:rPr>
              <a:t>at </a:t>
            </a:r>
            <a:r>
              <a:rPr sz="1897" i="1" spc="71" dirty="0">
                <a:latin typeface="Times New Roman"/>
                <a:cs typeface="Times New Roman"/>
              </a:rPr>
              <a:t>t</a:t>
            </a:r>
            <a:r>
              <a:rPr sz="1721" spc="71" dirty="0">
                <a:latin typeface="Microsoft Sans Serif"/>
                <a:cs typeface="Microsoft Sans Serif"/>
              </a:rPr>
              <a:t>. </a:t>
            </a:r>
            <a:r>
              <a:rPr sz="1721" spc="75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 quantity </a:t>
            </a:r>
            <a:r>
              <a:rPr sz="2162" i="1" spc="-97" dirty="0">
                <a:latin typeface="Times New Roman"/>
                <a:cs typeface="Times New Roman"/>
              </a:rPr>
              <a:t>H </a:t>
            </a:r>
            <a:r>
              <a:rPr sz="1897" i="1" spc="9" dirty="0">
                <a:latin typeface="Times New Roman"/>
                <a:cs typeface="Times New Roman"/>
              </a:rPr>
              <a:t>x </a:t>
            </a:r>
            <a:r>
              <a:rPr sz="1721" dirty="0">
                <a:latin typeface="Microsoft Sans Serif"/>
                <a:cs typeface="Microsoft Sans Serif"/>
              </a:rPr>
              <a:t>is a </a:t>
            </a:r>
            <a:r>
              <a:rPr sz="1897" i="1" spc="40" dirty="0">
                <a:solidFill>
                  <a:srgbClr val="FF00FF"/>
                </a:solidFill>
                <a:latin typeface="Calibri"/>
                <a:cs typeface="Calibri"/>
              </a:rPr>
              <a:t>function</a:t>
            </a:r>
            <a:r>
              <a:rPr sz="1721" spc="40" dirty="0">
                <a:latin typeface="Microsoft Sans Serif"/>
                <a:cs typeface="Microsoft Sans Serif"/>
              </a:rPr>
              <a:t>, </a:t>
            </a:r>
            <a:r>
              <a:rPr sz="1721" spc="-22" dirty="0">
                <a:latin typeface="Microsoft Sans Serif"/>
                <a:cs typeface="Microsoft Sans Serif"/>
              </a:rPr>
              <a:t>namely, </a:t>
            </a:r>
            <a:r>
              <a:rPr sz="1721" spc="4" dirty="0">
                <a:latin typeface="Microsoft Sans Serif"/>
                <a:cs typeface="Microsoft Sans Serif"/>
              </a:rPr>
              <a:t>the </a:t>
            </a:r>
            <a:r>
              <a:rPr sz="1721" spc="9" dirty="0">
                <a:latin typeface="Microsoft Sans Serif"/>
                <a:cs typeface="Microsoft Sans Serif"/>
              </a:rPr>
              <a:t>output </a:t>
            </a:r>
            <a:r>
              <a:rPr sz="1721" spc="4" dirty="0">
                <a:latin typeface="Microsoft Sans Serif"/>
                <a:cs typeface="Microsoft Sans Serif"/>
              </a:rPr>
              <a:t>produced </a:t>
            </a:r>
            <a:r>
              <a:rPr sz="1721" spc="-4" dirty="0">
                <a:latin typeface="Microsoft Sans Serif"/>
                <a:cs typeface="Microsoft Sans Serif"/>
              </a:rPr>
              <a:t>by </a:t>
            </a:r>
            <a:r>
              <a:rPr sz="1721" spc="4" dirty="0">
                <a:latin typeface="Microsoft Sans Serif"/>
                <a:cs typeface="Microsoft Sans Serif"/>
              </a:rPr>
              <a:t>the </a:t>
            </a:r>
            <a:r>
              <a:rPr sz="1721" dirty="0">
                <a:latin typeface="Microsoft Sans Serif"/>
                <a:cs typeface="Microsoft Sans Serif"/>
              </a:rPr>
              <a:t>system </a:t>
            </a:r>
            <a:r>
              <a:rPr sz="1721" spc="-44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represented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by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2162" i="1" spc="-97" dirty="0">
                <a:latin typeface="Times New Roman"/>
                <a:cs typeface="Times New Roman"/>
              </a:rPr>
              <a:t>H	</a:t>
            </a:r>
            <a:r>
              <a:rPr sz="1721" spc="4" dirty="0">
                <a:latin typeface="Microsoft Sans Serif"/>
                <a:cs typeface="Microsoft Sans Serif"/>
              </a:rPr>
              <a:t>when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input</a:t>
            </a:r>
            <a:r>
              <a:rPr sz="1721" spc="-40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35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system</a:t>
            </a:r>
            <a:r>
              <a:rPr sz="1721" spc="4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function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897" i="1" spc="4" dirty="0">
                <a:latin typeface="Times New Roman"/>
                <a:cs typeface="Times New Roman"/>
              </a:rPr>
              <a:t>x</a:t>
            </a:r>
            <a:r>
              <a:rPr sz="1721" spc="4" dirty="0">
                <a:latin typeface="Microsoft Sans Serif"/>
                <a:cs typeface="Microsoft Sans Serif"/>
              </a:rPr>
              <a:t>.</a:t>
            </a:r>
            <a:endParaRPr sz="1721">
              <a:latin typeface="Microsoft Sans Serif"/>
              <a:cs typeface="Microsoft Sans Serif"/>
            </a:endParaRPr>
          </a:p>
          <a:p>
            <a:pPr marL="542394">
              <a:lnSpc>
                <a:spcPts val="2290"/>
              </a:lnSpc>
            </a:pP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quantity</a:t>
            </a:r>
            <a:r>
              <a:rPr sz="1721" spc="-49" dirty="0">
                <a:latin typeface="Microsoft Sans Serif"/>
                <a:cs typeface="Microsoft Sans Serif"/>
              </a:rPr>
              <a:t> </a:t>
            </a:r>
            <a:r>
              <a:rPr sz="2162" i="1" spc="-97" dirty="0">
                <a:latin typeface="Times New Roman"/>
                <a:cs typeface="Times New Roman"/>
              </a:rPr>
              <a:t>H</a:t>
            </a:r>
            <a:r>
              <a:rPr sz="2162" i="1" spc="-110" dirty="0">
                <a:latin typeface="Times New Roman"/>
                <a:cs typeface="Times New Roman"/>
              </a:rPr>
              <a:t> </a:t>
            </a:r>
            <a:r>
              <a:rPr sz="1897" i="1" spc="88" dirty="0">
                <a:latin typeface="Times New Roman"/>
                <a:cs typeface="Times New Roman"/>
              </a:rPr>
              <a:t>x</a:t>
            </a:r>
            <a:r>
              <a:rPr sz="1897" spc="88" dirty="0">
                <a:latin typeface="Lucida Sans Unicode"/>
                <a:cs typeface="Lucida Sans Unicode"/>
              </a:rPr>
              <a:t>(</a:t>
            </a:r>
            <a:r>
              <a:rPr sz="1897" i="1" spc="88" dirty="0">
                <a:latin typeface="Times New Roman"/>
                <a:cs typeface="Times New Roman"/>
              </a:rPr>
              <a:t>t</a:t>
            </a:r>
            <a:r>
              <a:rPr sz="1897" spc="88" dirty="0">
                <a:latin typeface="Lucida Sans Unicode"/>
                <a:cs typeface="Lucida Sans Unicode"/>
              </a:rPr>
              <a:t>)</a:t>
            </a:r>
            <a:r>
              <a:rPr sz="1897" spc="-119" dirty="0">
                <a:latin typeface="Lucida Sans Unicode"/>
                <a:cs typeface="Lucida Sans Unicode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i="1" spc="26" dirty="0">
                <a:solidFill>
                  <a:srgbClr val="FF00FF"/>
                </a:solidFill>
                <a:latin typeface="Calibri"/>
                <a:cs typeface="Calibri"/>
              </a:rPr>
              <a:t>number</a:t>
            </a:r>
            <a:r>
              <a:rPr sz="1721" spc="26" dirty="0">
                <a:latin typeface="Microsoft Sans Serif"/>
                <a:cs typeface="Microsoft Sans Serif"/>
              </a:rPr>
              <a:t>,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-22" dirty="0">
                <a:latin typeface="Microsoft Sans Serif"/>
                <a:cs typeface="Microsoft Sans Serif"/>
              </a:rPr>
              <a:t>namely,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-9" dirty="0">
                <a:latin typeface="Microsoft Sans Serif"/>
                <a:cs typeface="Microsoft Sans Serif"/>
              </a:rPr>
              <a:t>value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function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2162" i="1" spc="-97" dirty="0">
                <a:latin typeface="Times New Roman"/>
                <a:cs typeface="Times New Roman"/>
              </a:rPr>
              <a:t>H</a:t>
            </a:r>
            <a:r>
              <a:rPr sz="2162" i="1" spc="-132" dirty="0">
                <a:latin typeface="Times New Roman"/>
                <a:cs typeface="Times New Roman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x</a:t>
            </a:r>
            <a:endParaRPr sz="1897">
              <a:latin typeface="Times New Roman"/>
              <a:cs typeface="Times New Roman"/>
            </a:endParaRPr>
          </a:p>
          <a:p>
            <a:pPr marL="542394">
              <a:lnSpc>
                <a:spcPts val="2255"/>
              </a:lnSpc>
            </a:pPr>
            <a:r>
              <a:rPr sz="1721" spc="-4" dirty="0">
                <a:latin typeface="Microsoft Sans Serif"/>
                <a:cs typeface="Microsoft Sans Serif"/>
              </a:rPr>
              <a:t>evaluated</a:t>
            </a:r>
            <a:r>
              <a:rPr sz="1721" spc="-5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at</a:t>
            </a:r>
            <a:r>
              <a:rPr sz="1721" spc="-62" dirty="0">
                <a:latin typeface="Microsoft Sans Serif"/>
                <a:cs typeface="Microsoft Sans Serif"/>
              </a:rPr>
              <a:t> </a:t>
            </a:r>
            <a:r>
              <a:rPr sz="1897" i="1" spc="71" dirty="0">
                <a:latin typeface="Times New Roman"/>
                <a:cs typeface="Times New Roman"/>
              </a:rPr>
              <a:t>t</a:t>
            </a:r>
            <a:r>
              <a:rPr sz="1721" spc="71" dirty="0">
                <a:latin typeface="Microsoft Sans Serif"/>
                <a:cs typeface="Microsoft Sans Serif"/>
              </a:rPr>
              <a:t>.</a:t>
            </a:r>
            <a:endParaRPr sz="1721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98059" y="563048"/>
            <a:ext cx="9278471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2327">
              <a:lnSpc>
                <a:spcPct val="100000"/>
              </a:lnSpc>
              <a:spcBef>
                <a:spcPts val="84"/>
              </a:spcBef>
            </a:pPr>
            <a:r>
              <a:rPr spc="-4" dirty="0"/>
              <a:t>Section</a:t>
            </a:r>
            <a:r>
              <a:rPr spc="-79" dirty="0"/>
              <a:t> </a:t>
            </a:r>
            <a:r>
              <a:rPr spc="-4" dirty="0"/>
              <a:t>1.2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909F9-0179-413F-BC4E-7606346B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01314" y="2734437"/>
            <a:ext cx="8693524" cy="774887"/>
            <a:chOff x="161890" y="3099028"/>
            <a:chExt cx="9852660" cy="878205"/>
          </a:xfrm>
        </p:grpSpPr>
        <p:sp>
          <p:nvSpPr>
            <p:cNvPr id="23" name="object 23"/>
            <p:cNvSpPr/>
            <p:nvPr/>
          </p:nvSpPr>
          <p:spPr>
            <a:xfrm>
              <a:off x="161890" y="3099028"/>
              <a:ext cx="9736455" cy="180340"/>
            </a:xfrm>
            <a:custGeom>
              <a:avLst/>
              <a:gdLst/>
              <a:ahLst/>
              <a:cxnLst/>
              <a:rect l="l" t="t" r="r" b="b"/>
              <a:pathLst>
                <a:path w="9736455" h="180339">
                  <a:moveTo>
                    <a:pt x="9736083" y="179844"/>
                  </a:moveTo>
                  <a:lnTo>
                    <a:pt x="9736083" y="110896"/>
                  </a:lnTo>
                  <a:lnTo>
                    <a:pt x="9727333" y="67835"/>
                  </a:lnTo>
                  <a:lnTo>
                    <a:pt x="9703510" y="32573"/>
                  </a:lnTo>
                  <a:lnTo>
                    <a:pt x="9668253" y="8749"/>
                  </a:lnTo>
                  <a:lnTo>
                    <a:pt x="9625199" y="0"/>
                  </a:lnTo>
                  <a:lnTo>
                    <a:pt x="110891" y="0"/>
                  </a:lnTo>
                  <a:lnTo>
                    <a:pt x="67834" y="8749"/>
                  </a:lnTo>
                  <a:lnTo>
                    <a:pt x="32574" y="32573"/>
                  </a:lnTo>
                  <a:lnTo>
                    <a:pt x="8750" y="67835"/>
                  </a:lnTo>
                  <a:lnTo>
                    <a:pt x="0" y="110896"/>
                  </a:lnTo>
                  <a:lnTo>
                    <a:pt x="0" y="179844"/>
                  </a:lnTo>
                  <a:lnTo>
                    <a:pt x="9736083" y="17984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844" y="3197377"/>
              <a:ext cx="128219" cy="2460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53" y="3731171"/>
              <a:ext cx="239110" cy="2390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759365" y="3962271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0" y="0"/>
                  </a:moveTo>
                  <a:lnTo>
                    <a:pt x="27724" y="2795"/>
                  </a:lnTo>
                </a:path>
              </a:pathLst>
            </a:custGeom>
            <a:ln w="242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9365" y="3715562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570" y="27736"/>
                  </a:moveTo>
                  <a:lnTo>
                    <a:pt x="239375" y="0"/>
                  </a:lnTo>
                </a:path>
                <a:path w="242570" h="242570">
                  <a:moveTo>
                    <a:pt x="0" y="239376"/>
                  </a:moveTo>
                  <a:lnTo>
                    <a:pt x="76983" y="236895"/>
                  </a:lnTo>
                  <a:lnTo>
                    <a:pt x="122203" y="220733"/>
                  </a:lnTo>
                  <a:lnTo>
                    <a:pt x="162094" y="195371"/>
                  </a:lnTo>
                  <a:lnTo>
                    <a:pt x="195367" y="162101"/>
                  </a:lnTo>
                  <a:lnTo>
                    <a:pt x="220731" y="122212"/>
                  </a:lnTo>
                  <a:lnTo>
                    <a:pt x="236895" y="76994"/>
                  </a:lnTo>
                  <a:lnTo>
                    <a:pt x="242570" y="27736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9365" y="3715562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36" y="27736"/>
                  </a:moveTo>
                  <a:lnTo>
                    <a:pt x="232441" y="0"/>
                  </a:lnTo>
                </a:path>
                <a:path w="236220" h="236220">
                  <a:moveTo>
                    <a:pt x="0" y="232455"/>
                  </a:moveTo>
                  <a:lnTo>
                    <a:pt x="75395" y="230157"/>
                  </a:lnTo>
                  <a:lnTo>
                    <a:pt x="119156" y="214515"/>
                  </a:lnTo>
                  <a:lnTo>
                    <a:pt x="157760" y="189970"/>
                  </a:lnTo>
                  <a:lnTo>
                    <a:pt x="189958" y="157772"/>
                  </a:lnTo>
                  <a:lnTo>
                    <a:pt x="214503" y="119168"/>
                  </a:lnTo>
                  <a:lnTo>
                    <a:pt x="230145" y="75407"/>
                  </a:lnTo>
                  <a:lnTo>
                    <a:pt x="235636" y="27736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7236" y="3703434"/>
              <a:ext cx="252959" cy="2529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3667" y="3824249"/>
              <a:ext cx="9405620" cy="40640"/>
            </a:xfrm>
            <a:custGeom>
              <a:avLst/>
              <a:gdLst/>
              <a:ahLst/>
              <a:cxnLst/>
              <a:rect l="l" t="t" r="r" b="b"/>
              <a:pathLst>
                <a:path w="9405620" h="40639">
                  <a:moveTo>
                    <a:pt x="9404998" y="0"/>
                  </a:moveTo>
                  <a:lnTo>
                    <a:pt x="0" y="0"/>
                  </a:lnTo>
                  <a:lnTo>
                    <a:pt x="0" y="5676"/>
                  </a:lnTo>
                  <a:lnTo>
                    <a:pt x="0" y="12611"/>
                  </a:lnTo>
                  <a:lnTo>
                    <a:pt x="0" y="19532"/>
                  </a:lnTo>
                  <a:lnTo>
                    <a:pt x="0" y="26466"/>
                  </a:lnTo>
                  <a:lnTo>
                    <a:pt x="0" y="40322"/>
                  </a:lnTo>
                  <a:lnTo>
                    <a:pt x="9404998" y="40322"/>
                  </a:lnTo>
                  <a:lnTo>
                    <a:pt x="9404998" y="26466"/>
                  </a:lnTo>
                  <a:lnTo>
                    <a:pt x="9404998" y="19532"/>
                  </a:lnTo>
                  <a:lnTo>
                    <a:pt x="9404998" y="12611"/>
                  </a:lnTo>
                  <a:lnTo>
                    <a:pt x="9404998" y="5676"/>
                  </a:lnTo>
                  <a:lnTo>
                    <a:pt x="94049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78" y="385763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678" y="387151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678" y="388537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678" y="389924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83678" y="391310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678" y="3926961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678" y="3940812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678" y="3954672"/>
              <a:ext cx="9404985" cy="11430"/>
            </a:xfrm>
            <a:custGeom>
              <a:avLst/>
              <a:gdLst/>
              <a:ahLst/>
              <a:cxnLst/>
              <a:rect l="l" t="t" r="r" b="b"/>
              <a:pathLst>
                <a:path w="9404985" h="11429">
                  <a:moveTo>
                    <a:pt x="0" y="0"/>
                  </a:moveTo>
                  <a:lnTo>
                    <a:pt x="0" y="10945"/>
                  </a:lnTo>
                  <a:lnTo>
                    <a:pt x="9404986" y="10945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896780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11658" y="0"/>
                  </a:moveTo>
                  <a:lnTo>
                    <a:pt x="0" y="0"/>
                  </a:lnTo>
                  <a:lnTo>
                    <a:pt x="0" y="424154"/>
                  </a:lnTo>
                  <a:lnTo>
                    <a:pt x="11658" y="424154"/>
                  </a:lnTo>
                  <a:lnTo>
                    <a:pt x="116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99014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530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29222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3048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9568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997079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998462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9998447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0" y="0"/>
                  </a:moveTo>
                  <a:lnTo>
                    <a:pt x="0" y="424145"/>
                  </a:lnTo>
                  <a:lnTo>
                    <a:pt x="11992" y="424145"/>
                  </a:lnTo>
                  <a:lnTo>
                    <a:pt x="11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90" y="3196094"/>
              <a:ext cx="9736455" cy="658495"/>
            </a:xfrm>
            <a:custGeom>
              <a:avLst/>
              <a:gdLst/>
              <a:ahLst/>
              <a:cxnLst/>
              <a:rect l="l" t="t" r="r" b="b"/>
              <a:pathLst>
                <a:path w="9736455" h="658495">
                  <a:moveTo>
                    <a:pt x="9736083" y="547204"/>
                  </a:moveTo>
                  <a:lnTo>
                    <a:pt x="9736083" y="0"/>
                  </a:lnTo>
                  <a:lnTo>
                    <a:pt x="0" y="0"/>
                  </a:lnTo>
                  <a:lnTo>
                    <a:pt x="0" y="547204"/>
                  </a:lnTo>
                  <a:lnTo>
                    <a:pt x="8750" y="590258"/>
                  </a:lnTo>
                  <a:lnTo>
                    <a:pt x="32574" y="625516"/>
                  </a:lnTo>
                  <a:lnTo>
                    <a:pt x="67834" y="649339"/>
                  </a:lnTo>
                  <a:lnTo>
                    <a:pt x="110891" y="658088"/>
                  </a:lnTo>
                  <a:lnTo>
                    <a:pt x="9625199" y="658088"/>
                  </a:lnTo>
                  <a:lnTo>
                    <a:pt x="9668253" y="649339"/>
                  </a:lnTo>
                  <a:lnTo>
                    <a:pt x="9703510" y="625516"/>
                  </a:lnTo>
                  <a:lnTo>
                    <a:pt x="9727333" y="590258"/>
                  </a:lnTo>
                  <a:lnTo>
                    <a:pt x="9736083" y="54720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9897973" y="3292665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4922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9897973" y="3264941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7973" y="323723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9897973" y="3209505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9897973" y="3167926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767464" y="2885666"/>
            <a:ext cx="2658035" cy="3299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Properties</a:t>
            </a:r>
            <a:r>
              <a:rPr sz="2074" b="1" spc="-53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sz="2074" b="1" spc="-53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Signals</a:t>
            </a:r>
            <a:endParaRPr sz="2074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185961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9" dirty="0">
                <a:solidFill>
                  <a:srgbClr val="FFFFFF"/>
                </a:solidFill>
              </a:rPr>
              <a:t>Even</a:t>
            </a:r>
            <a:r>
              <a:rPr sz="2471" spc="-35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Signals</a:t>
            </a:r>
            <a:endParaRPr sz="2471"/>
          </a:p>
        </p:txBody>
      </p:sp>
      <p:sp>
        <p:nvSpPr>
          <p:cNvPr id="61" name="Footer Placeholder 60">
            <a:extLst>
              <a:ext uri="{FF2B5EF4-FFF2-40B4-BE49-F238E27FC236}">
                <a16:creationId xmlns:a16="http://schemas.microsoft.com/office/drawing/2014/main" id="{21B8D2D5-2AD7-4542-8C78-21538E33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104761"/>
            <a:ext cx="149311" cy="1492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205486"/>
            <a:ext cx="147740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300939"/>
            <a:ext cx="147740" cy="14930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3706010"/>
            <a:ext cx="147740" cy="1475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22182" y="971137"/>
            <a:ext cx="7700682" cy="291858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22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spc="-22" dirty="0">
                <a:solidFill>
                  <a:srgbClr val="00BFFF"/>
                </a:solidFill>
                <a:latin typeface="Calibri"/>
                <a:cs typeface="Calibri"/>
              </a:rPr>
              <a:t>even</a:t>
            </a:r>
            <a:r>
              <a:rPr sz="2074" spc="71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it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satisfies</a:t>
            </a:r>
            <a:endParaRPr sz="1897">
              <a:latin typeface="Microsoft Sans Serif"/>
              <a:cs typeface="Microsoft Sans Serif"/>
            </a:endParaRPr>
          </a:p>
          <a:p>
            <a:pPr marL="179864" algn="ctr">
              <a:spcBef>
                <a:spcPts val="1835"/>
              </a:spcBef>
              <a:tabLst>
                <a:tab pos="1776787" algn="l"/>
              </a:tabLst>
            </a:pP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26" dirty="0">
                <a:latin typeface="Times New Roman"/>
                <a:cs typeface="Times New Roman"/>
              </a:rPr>
              <a:t>x</a:t>
            </a:r>
            <a:r>
              <a:rPr sz="2074" spc="26" dirty="0">
                <a:latin typeface="Lucida Sans Unicode"/>
                <a:cs typeface="Lucida Sans Unicode"/>
              </a:rPr>
              <a:t>(</a:t>
            </a:r>
            <a:r>
              <a:rPr sz="2074" spc="26" dirty="0">
                <a:latin typeface="Cambria"/>
                <a:cs typeface="Cambria"/>
              </a:rPr>
              <a:t>−</a:t>
            </a:r>
            <a:r>
              <a:rPr sz="2074" i="1" spc="26" dirty="0">
                <a:latin typeface="Times New Roman"/>
                <a:cs typeface="Times New Roman"/>
              </a:rPr>
              <a:t>t</a:t>
            </a:r>
            <a:r>
              <a:rPr sz="2074" spc="26" dirty="0">
                <a:latin typeface="Lucida Sans Unicode"/>
                <a:cs typeface="Lucida Sans Unicode"/>
              </a:rPr>
              <a:t>)	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all</a:t>
            </a:r>
            <a:r>
              <a:rPr sz="1897" spc="-22" dirty="0">
                <a:latin typeface="Microsoft Sans Serif"/>
                <a:cs typeface="Microsoft Sans Serif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t</a:t>
            </a:r>
            <a:r>
              <a:rPr sz="2074" spc="31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spcBef>
                <a:spcPts val="1857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sequence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26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-22" dirty="0">
                <a:solidFill>
                  <a:srgbClr val="00BFFF"/>
                </a:solidFill>
                <a:latin typeface="Calibri"/>
                <a:cs typeface="Calibri"/>
              </a:rPr>
              <a:t>even</a:t>
            </a:r>
            <a:r>
              <a:rPr sz="2074" spc="71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satisfies</a:t>
            </a:r>
            <a:endParaRPr sz="1897">
              <a:latin typeface="Microsoft Sans Serif"/>
              <a:cs typeface="Microsoft Sans Serif"/>
            </a:endParaRPr>
          </a:p>
          <a:p>
            <a:pPr marL="179864" algn="ctr">
              <a:spcBef>
                <a:spcPts val="1853"/>
              </a:spcBef>
              <a:tabLst>
                <a:tab pos="1873723" algn="l"/>
              </a:tabLst>
            </a:pPr>
            <a:r>
              <a:rPr sz="2074" i="1" spc="66" dirty="0">
                <a:latin typeface="Times New Roman"/>
                <a:cs typeface="Times New Roman"/>
              </a:rPr>
              <a:t>x</a:t>
            </a:r>
            <a:r>
              <a:rPr sz="2074" spc="66" dirty="0">
                <a:latin typeface="Lucida Sans Unicode"/>
                <a:cs typeface="Lucida Sans Unicode"/>
              </a:rPr>
              <a:t>(</a:t>
            </a:r>
            <a:r>
              <a:rPr sz="2074" i="1" spc="66" dirty="0">
                <a:latin typeface="Times New Roman"/>
                <a:cs typeface="Times New Roman"/>
              </a:rPr>
              <a:t>n</a:t>
            </a:r>
            <a:r>
              <a:rPr sz="2074" spc="66" dirty="0">
                <a:latin typeface="Lucida Sans Unicode"/>
                <a:cs typeface="Lucida Sans Unicode"/>
              </a:rPr>
              <a:t>)</a:t>
            </a:r>
            <a:r>
              <a:rPr sz="2074" spc="-15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85" dirty="0">
                <a:latin typeface="Lucida Sans Unicode"/>
                <a:cs typeface="Lucida Sans Unicode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x</a:t>
            </a:r>
            <a:r>
              <a:rPr sz="2074" spc="4" dirty="0">
                <a:latin typeface="Lucida Sans Unicode"/>
                <a:cs typeface="Lucida Sans Unicode"/>
              </a:rPr>
              <a:t>(</a:t>
            </a:r>
            <a:r>
              <a:rPr sz="2074" spc="4" dirty="0">
                <a:latin typeface="Cambria"/>
                <a:cs typeface="Cambria"/>
              </a:rPr>
              <a:t>−</a:t>
            </a:r>
            <a:r>
              <a:rPr sz="2074" i="1" spc="4" dirty="0">
                <a:latin typeface="Times New Roman"/>
                <a:cs typeface="Times New Roman"/>
              </a:rPr>
              <a:t>n</a:t>
            </a:r>
            <a:r>
              <a:rPr sz="2074" spc="4" dirty="0">
                <a:latin typeface="Lucida Sans Unicode"/>
                <a:cs typeface="Lucida Sans Unicode"/>
              </a:rPr>
              <a:t>)	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-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all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i="1" spc="-40" dirty="0">
                <a:latin typeface="Times New Roman"/>
                <a:cs typeface="Times New Roman"/>
              </a:rPr>
              <a:t>n</a:t>
            </a:r>
            <a:r>
              <a:rPr sz="2074" spc="-40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11206" marR="4483">
              <a:lnSpc>
                <a:spcPct val="135300"/>
              </a:lnSpc>
              <a:spcBef>
                <a:spcPts val="957"/>
              </a:spcBef>
            </a:pPr>
            <a:r>
              <a:rPr sz="1897" spc="-22" dirty="0">
                <a:latin typeface="Microsoft Sans Serif"/>
                <a:cs typeface="Microsoft Sans Serif"/>
              </a:rPr>
              <a:t>Geometrically,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graph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even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solidFill>
                  <a:srgbClr val="FF00FF"/>
                </a:solidFill>
                <a:latin typeface="Calibri"/>
                <a:cs typeface="Calibri"/>
              </a:rPr>
              <a:t>symmetric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about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origin.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Some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examples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even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signals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88160" y="4301736"/>
            <a:ext cx="2485465" cy="1775012"/>
            <a:chOff x="1506982" y="4875301"/>
            <a:chExt cx="2816860" cy="2011680"/>
          </a:xfrm>
        </p:grpSpPr>
        <p:sp>
          <p:nvSpPr>
            <p:cNvPr id="19" name="object 19"/>
            <p:cNvSpPr/>
            <p:nvPr/>
          </p:nvSpPr>
          <p:spPr>
            <a:xfrm>
              <a:off x="1506982" y="4875301"/>
              <a:ext cx="2816860" cy="2011680"/>
            </a:xfrm>
            <a:custGeom>
              <a:avLst/>
              <a:gdLst/>
              <a:ahLst/>
              <a:cxnLst/>
              <a:rect l="l" t="t" r="r" b="b"/>
              <a:pathLst>
                <a:path w="2816860" h="2011679">
                  <a:moveTo>
                    <a:pt x="0" y="1005827"/>
                  </a:moveTo>
                  <a:lnTo>
                    <a:pt x="2816301" y="1005827"/>
                  </a:lnTo>
                </a:path>
                <a:path w="2816860" h="2011679">
                  <a:moveTo>
                    <a:pt x="1005827" y="955535"/>
                  </a:moveTo>
                  <a:lnTo>
                    <a:pt x="1005827" y="1056119"/>
                  </a:lnTo>
                </a:path>
                <a:path w="2816860" h="2011679">
                  <a:moveTo>
                    <a:pt x="603504" y="955535"/>
                  </a:moveTo>
                  <a:lnTo>
                    <a:pt x="603504" y="1056119"/>
                  </a:lnTo>
                </a:path>
                <a:path w="2816860" h="2011679">
                  <a:moveTo>
                    <a:pt x="201168" y="955535"/>
                  </a:moveTo>
                  <a:lnTo>
                    <a:pt x="201168" y="1056119"/>
                  </a:lnTo>
                </a:path>
                <a:path w="2816860" h="2011679">
                  <a:moveTo>
                    <a:pt x="1810486" y="955535"/>
                  </a:moveTo>
                  <a:lnTo>
                    <a:pt x="1810486" y="1056119"/>
                  </a:lnTo>
                </a:path>
                <a:path w="2816860" h="2011679">
                  <a:moveTo>
                    <a:pt x="2212822" y="955535"/>
                  </a:moveTo>
                  <a:lnTo>
                    <a:pt x="2212822" y="1056119"/>
                  </a:lnTo>
                </a:path>
                <a:path w="2816860" h="2011679">
                  <a:moveTo>
                    <a:pt x="2615145" y="955535"/>
                  </a:moveTo>
                  <a:lnTo>
                    <a:pt x="2615145" y="1056119"/>
                  </a:lnTo>
                </a:path>
                <a:path w="2816860" h="2011679">
                  <a:moveTo>
                    <a:pt x="1357871" y="603504"/>
                  </a:moveTo>
                  <a:lnTo>
                    <a:pt x="1458442" y="603504"/>
                  </a:lnTo>
                </a:path>
                <a:path w="2816860" h="2011679">
                  <a:moveTo>
                    <a:pt x="1357871" y="201180"/>
                  </a:moveTo>
                  <a:lnTo>
                    <a:pt x="1458442" y="201180"/>
                  </a:lnTo>
                </a:path>
                <a:path w="2816860" h="2011679">
                  <a:moveTo>
                    <a:pt x="1408163" y="0"/>
                  </a:moveTo>
                  <a:lnTo>
                    <a:pt x="1408163" y="2011641"/>
                  </a:lnTo>
                </a:path>
                <a:path w="2816860" h="2011679">
                  <a:moveTo>
                    <a:pt x="1357871" y="1408163"/>
                  </a:moveTo>
                  <a:lnTo>
                    <a:pt x="1458442" y="1408163"/>
                  </a:lnTo>
                </a:path>
                <a:path w="2816860" h="2011679">
                  <a:moveTo>
                    <a:pt x="1357871" y="1810486"/>
                  </a:moveTo>
                  <a:lnTo>
                    <a:pt x="1458442" y="1810486"/>
                  </a:lnTo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8150" y="5054130"/>
              <a:ext cx="2414270" cy="1636395"/>
            </a:xfrm>
            <a:custGeom>
              <a:avLst/>
              <a:gdLst/>
              <a:ahLst/>
              <a:cxnLst/>
              <a:rect l="l" t="t" r="r" b="b"/>
              <a:pathLst>
                <a:path w="2414270" h="1636395">
                  <a:moveTo>
                    <a:pt x="0" y="826998"/>
                  </a:moveTo>
                  <a:lnTo>
                    <a:pt x="1117" y="823645"/>
                  </a:lnTo>
                  <a:lnTo>
                    <a:pt x="2235" y="814705"/>
                  </a:lnTo>
                  <a:lnTo>
                    <a:pt x="5600" y="799071"/>
                  </a:lnTo>
                  <a:lnTo>
                    <a:pt x="10071" y="775589"/>
                  </a:lnTo>
                  <a:lnTo>
                    <a:pt x="15646" y="744308"/>
                  </a:lnTo>
                  <a:lnTo>
                    <a:pt x="23469" y="704062"/>
                  </a:lnTo>
                  <a:lnTo>
                    <a:pt x="32410" y="658241"/>
                  </a:lnTo>
                  <a:lnTo>
                    <a:pt x="42481" y="605713"/>
                  </a:lnTo>
                  <a:lnTo>
                    <a:pt x="52527" y="550951"/>
                  </a:lnTo>
                  <a:lnTo>
                    <a:pt x="64833" y="493953"/>
                  </a:lnTo>
                  <a:lnTo>
                    <a:pt x="75996" y="435851"/>
                  </a:lnTo>
                  <a:lnTo>
                    <a:pt x="87172" y="381088"/>
                  </a:lnTo>
                  <a:lnTo>
                    <a:pt x="99466" y="327444"/>
                  </a:lnTo>
                  <a:lnTo>
                    <a:pt x="109537" y="278269"/>
                  </a:lnTo>
                  <a:lnTo>
                    <a:pt x="120700" y="232448"/>
                  </a:lnTo>
                  <a:lnTo>
                    <a:pt x="129641" y="192214"/>
                  </a:lnTo>
                  <a:lnTo>
                    <a:pt x="139700" y="155346"/>
                  </a:lnTo>
                  <a:lnTo>
                    <a:pt x="156464" y="94983"/>
                  </a:lnTo>
                  <a:lnTo>
                    <a:pt x="172110" y="51396"/>
                  </a:lnTo>
                  <a:lnTo>
                    <a:pt x="194462" y="12280"/>
                  </a:lnTo>
                  <a:lnTo>
                    <a:pt x="216814" y="0"/>
                  </a:lnTo>
                  <a:lnTo>
                    <a:pt x="224637" y="2222"/>
                  </a:lnTo>
                  <a:lnTo>
                    <a:pt x="257060" y="42456"/>
                  </a:lnTo>
                  <a:lnTo>
                    <a:pt x="274929" y="82702"/>
                  </a:lnTo>
                  <a:lnTo>
                    <a:pt x="292811" y="134099"/>
                  </a:lnTo>
                  <a:lnTo>
                    <a:pt x="310692" y="198920"/>
                  </a:lnTo>
                  <a:lnTo>
                    <a:pt x="328574" y="271564"/>
                  </a:lnTo>
                  <a:lnTo>
                    <a:pt x="337515" y="311797"/>
                  </a:lnTo>
                  <a:lnTo>
                    <a:pt x="346456" y="353148"/>
                  </a:lnTo>
                  <a:lnTo>
                    <a:pt x="354279" y="395605"/>
                  </a:lnTo>
                  <a:lnTo>
                    <a:pt x="363220" y="440309"/>
                  </a:lnTo>
                  <a:lnTo>
                    <a:pt x="371043" y="485025"/>
                  </a:lnTo>
                  <a:lnTo>
                    <a:pt x="378866" y="531952"/>
                  </a:lnTo>
                  <a:lnTo>
                    <a:pt x="386689" y="578904"/>
                  </a:lnTo>
                  <a:lnTo>
                    <a:pt x="394500" y="626948"/>
                  </a:lnTo>
                  <a:lnTo>
                    <a:pt x="402336" y="676122"/>
                  </a:lnTo>
                  <a:lnTo>
                    <a:pt x="409041" y="719709"/>
                  </a:lnTo>
                  <a:lnTo>
                    <a:pt x="415747" y="764413"/>
                  </a:lnTo>
                  <a:lnTo>
                    <a:pt x="422452" y="809117"/>
                  </a:lnTo>
                  <a:lnTo>
                    <a:pt x="429158" y="856056"/>
                  </a:lnTo>
                  <a:lnTo>
                    <a:pt x="435864" y="902982"/>
                  </a:lnTo>
                  <a:lnTo>
                    <a:pt x="442569" y="952157"/>
                  </a:lnTo>
                  <a:lnTo>
                    <a:pt x="450392" y="1000226"/>
                  </a:lnTo>
                  <a:lnTo>
                    <a:pt x="457098" y="1049401"/>
                  </a:lnTo>
                  <a:lnTo>
                    <a:pt x="464908" y="1099680"/>
                  </a:lnTo>
                  <a:lnTo>
                    <a:pt x="472744" y="1148854"/>
                  </a:lnTo>
                  <a:lnTo>
                    <a:pt x="479450" y="1196924"/>
                  </a:lnTo>
                  <a:lnTo>
                    <a:pt x="487273" y="1244968"/>
                  </a:lnTo>
                  <a:lnTo>
                    <a:pt x="495096" y="1290789"/>
                  </a:lnTo>
                  <a:lnTo>
                    <a:pt x="502920" y="1335493"/>
                  </a:lnTo>
                  <a:lnTo>
                    <a:pt x="510743" y="1377962"/>
                  </a:lnTo>
                  <a:lnTo>
                    <a:pt x="518566" y="1418196"/>
                  </a:lnTo>
                  <a:lnTo>
                    <a:pt x="526376" y="1456194"/>
                  </a:lnTo>
                  <a:lnTo>
                    <a:pt x="533095" y="1490840"/>
                  </a:lnTo>
                  <a:lnTo>
                    <a:pt x="540905" y="1522133"/>
                  </a:lnTo>
                  <a:lnTo>
                    <a:pt x="548728" y="1550073"/>
                  </a:lnTo>
                  <a:lnTo>
                    <a:pt x="555447" y="1574660"/>
                  </a:lnTo>
                  <a:lnTo>
                    <a:pt x="569963" y="1611541"/>
                  </a:lnTo>
                  <a:lnTo>
                    <a:pt x="590080" y="1636115"/>
                  </a:lnTo>
                  <a:lnTo>
                    <a:pt x="596785" y="1636115"/>
                  </a:lnTo>
                  <a:lnTo>
                    <a:pt x="622503" y="1595882"/>
                  </a:lnTo>
                  <a:lnTo>
                    <a:pt x="628078" y="1576895"/>
                  </a:lnTo>
                  <a:lnTo>
                    <a:pt x="634784" y="1554543"/>
                  </a:lnTo>
                  <a:lnTo>
                    <a:pt x="648208" y="1498663"/>
                  </a:lnTo>
                  <a:lnTo>
                    <a:pt x="661606" y="1431607"/>
                  </a:lnTo>
                  <a:lnTo>
                    <a:pt x="668312" y="1393609"/>
                  </a:lnTo>
                  <a:lnTo>
                    <a:pt x="675017" y="1353375"/>
                  </a:lnTo>
                  <a:lnTo>
                    <a:pt x="682840" y="1310906"/>
                  </a:lnTo>
                  <a:lnTo>
                    <a:pt x="689546" y="1266202"/>
                  </a:lnTo>
                  <a:lnTo>
                    <a:pt x="697369" y="1220381"/>
                  </a:lnTo>
                  <a:lnTo>
                    <a:pt x="704075" y="1172324"/>
                  </a:lnTo>
                  <a:lnTo>
                    <a:pt x="710780" y="1125397"/>
                  </a:lnTo>
                  <a:lnTo>
                    <a:pt x="718604" y="1076223"/>
                  </a:lnTo>
                  <a:lnTo>
                    <a:pt x="725322" y="1028153"/>
                  </a:lnTo>
                  <a:lnTo>
                    <a:pt x="733132" y="980097"/>
                  </a:lnTo>
                  <a:lnTo>
                    <a:pt x="739838" y="932053"/>
                  </a:lnTo>
                  <a:lnTo>
                    <a:pt x="746544" y="886231"/>
                  </a:lnTo>
                  <a:lnTo>
                    <a:pt x="753262" y="840409"/>
                  </a:lnTo>
                  <a:lnTo>
                    <a:pt x="759955" y="796823"/>
                  </a:lnTo>
                  <a:lnTo>
                    <a:pt x="766660" y="755484"/>
                  </a:lnTo>
                  <a:lnTo>
                    <a:pt x="773366" y="715238"/>
                  </a:lnTo>
                  <a:lnTo>
                    <a:pt x="780072" y="677240"/>
                  </a:lnTo>
                  <a:lnTo>
                    <a:pt x="785660" y="642594"/>
                  </a:lnTo>
                  <a:lnTo>
                    <a:pt x="792365" y="609066"/>
                  </a:lnTo>
                  <a:lnTo>
                    <a:pt x="797953" y="578904"/>
                  </a:lnTo>
                  <a:lnTo>
                    <a:pt x="804659" y="550951"/>
                  </a:lnTo>
                  <a:lnTo>
                    <a:pt x="810247" y="527481"/>
                  </a:lnTo>
                  <a:lnTo>
                    <a:pt x="815835" y="506247"/>
                  </a:lnTo>
                  <a:lnTo>
                    <a:pt x="821423" y="487260"/>
                  </a:lnTo>
                  <a:lnTo>
                    <a:pt x="827011" y="470496"/>
                  </a:lnTo>
                  <a:lnTo>
                    <a:pt x="832599" y="453720"/>
                  </a:lnTo>
                  <a:lnTo>
                    <a:pt x="849363" y="415734"/>
                  </a:lnTo>
                  <a:lnTo>
                    <a:pt x="873963" y="383324"/>
                  </a:lnTo>
                  <a:lnTo>
                    <a:pt x="898537" y="372148"/>
                  </a:lnTo>
                  <a:lnTo>
                    <a:pt x="911948" y="372148"/>
                  </a:lnTo>
                  <a:lnTo>
                    <a:pt x="917524" y="374370"/>
                  </a:lnTo>
                  <a:lnTo>
                    <a:pt x="924242" y="376618"/>
                  </a:lnTo>
                  <a:lnTo>
                    <a:pt x="930948" y="378853"/>
                  </a:lnTo>
                  <a:lnTo>
                    <a:pt x="936536" y="383324"/>
                  </a:lnTo>
                  <a:lnTo>
                    <a:pt x="943241" y="386676"/>
                  </a:lnTo>
                  <a:lnTo>
                    <a:pt x="948829" y="391134"/>
                  </a:lnTo>
                  <a:lnTo>
                    <a:pt x="955535" y="396722"/>
                  </a:lnTo>
                  <a:lnTo>
                    <a:pt x="961123" y="401205"/>
                  </a:lnTo>
                  <a:lnTo>
                    <a:pt x="966711" y="406781"/>
                  </a:lnTo>
                  <a:lnTo>
                    <a:pt x="972299" y="412369"/>
                  </a:lnTo>
                  <a:lnTo>
                    <a:pt x="977874" y="417957"/>
                  </a:lnTo>
                  <a:lnTo>
                    <a:pt x="983475" y="422427"/>
                  </a:lnTo>
                  <a:lnTo>
                    <a:pt x="989063" y="428028"/>
                  </a:lnTo>
                  <a:lnTo>
                    <a:pt x="994638" y="432498"/>
                  </a:lnTo>
                  <a:lnTo>
                    <a:pt x="1000239" y="436968"/>
                  </a:lnTo>
                  <a:lnTo>
                    <a:pt x="1005814" y="441439"/>
                  </a:lnTo>
                  <a:lnTo>
                    <a:pt x="1021461" y="451485"/>
                  </a:lnTo>
                  <a:lnTo>
                    <a:pt x="1037120" y="458203"/>
                  </a:lnTo>
                  <a:lnTo>
                    <a:pt x="1054989" y="461543"/>
                  </a:lnTo>
                  <a:lnTo>
                    <a:pt x="1074013" y="461543"/>
                  </a:lnTo>
                  <a:lnTo>
                    <a:pt x="1095248" y="459320"/>
                  </a:lnTo>
                  <a:lnTo>
                    <a:pt x="1119809" y="453720"/>
                  </a:lnTo>
                  <a:lnTo>
                    <a:pt x="1144397" y="447027"/>
                  </a:lnTo>
                  <a:lnTo>
                    <a:pt x="1167879" y="439191"/>
                  </a:lnTo>
                  <a:lnTo>
                    <a:pt x="1187970" y="432498"/>
                  </a:lnTo>
                  <a:lnTo>
                    <a:pt x="1200289" y="426910"/>
                  </a:lnTo>
                  <a:lnTo>
                    <a:pt x="1205890" y="424675"/>
                  </a:lnTo>
                  <a:lnTo>
                    <a:pt x="1206995" y="424675"/>
                  </a:lnTo>
                </a:path>
                <a:path w="2414270" h="1636395">
                  <a:moveTo>
                    <a:pt x="2413977" y="826998"/>
                  </a:moveTo>
                  <a:lnTo>
                    <a:pt x="2412847" y="823645"/>
                  </a:lnTo>
                  <a:lnTo>
                    <a:pt x="2411742" y="814705"/>
                  </a:lnTo>
                  <a:lnTo>
                    <a:pt x="2408389" y="799071"/>
                  </a:lnTo>
                  <a:lnTo>
                    <a:pt x="2403919" y="775589"/>
                  </a:lnTo>
                  <a:lnTo>
                    <a:pt x="2398318" y="744308"/>
                  </a:lnTo>
                  <a:lnTo>
                    <a:pt x="2390508" y="704062"/>
                  </a:lnTo>
                  <a:lnTo>
                    <a:pt x="2381542" y="658241"/>
                  </a:lnTo>
                  <a:lnTo>
                    <a:pt x="2371509" y="605713"/>
                  </a:lnTo>
                  <a:lnTo>
                    <a:pt x="2361450" y="550951"/>
                  </a:lnTo>
                  <a:lnTo>
                    <a:pt x="2349144" y="493953"/>
                  </a:lnTo>
                  <a:lnTo>
                    <a:pt x="2337968" y="435851"/>
                  </a:lnTo>
                  <a:lnTo>
                    <a:pt x="2326805" y="381088"/>
                  </a:lnTo>
                  <a:lnTo>
                    <a:pt x="2314511" y="327444"/>
                  </a:lnTo>
                  <a:lnTo>
                    <a:pt x="2304453" y="278269"/>
                  </a:lnTo>
                  <a:lnTo>
                    <a:pt x="2293277" y="232448"/>
                  </a:lnTo>
                  <a:lnTo>
                    <a:pt x="2284323" y="192214"/>
                  </a:lnTo>
                  <a:lnTo>
                    <a:pt x="2274265" y="155346"/>
                  </a:lnTo>
                  <a:lnTo>
                    <a:pt x="2257513" y="94983"/>
                  </a:lnTo>
                  <a:lnTo>
                    <a:pt x="2241854" y="51396"/>
                  </a:lnTo>
                  <a:lnTo>
                    <a:pt x="2219515" y="12280"/>
                  </a:lnTo>
                  <a:lnTo>
                    <a:pt x="2197163" y="0"/>
                  </a:lnTo>
                  <a:lnTo>
                    <a:pt x="2189327" y="2222"/>
                  </a:lnTo>
                  <a:lnTo>
                    <a:pt x="2156917" y="42456"/>
                  </a:lnTo>
                  <a:lnTo>
                    <a:pt x="2139035" y="82702"/>
                  </a:lnTo>
                  <a:lnTo>
                    <a:pt x="2121154" y="134099"/>
                  </a:lnTo>
                  <a:lnTo>
                    <a:pt x="2103297" y="198920"/>
                  </a:lnTo>
                  <a:lnTo>
                    <a:pt x="2085390" y="271564"/>
                  </a:lnTo>
                  <a:lnTo>
                    <a:pt x="2076475" y="311797"/>
                  </a:lnTo>
                  <a:lnTo>
                    <a:pt x="2067509" y="353148"/>
                  </a:lnTo>
                  <a:lnTo>
                    <a:pt x="2059698" y="395605"/>
                  </a:lnTo>
                  <a:lnTo>
                    <a:pt x="2050770" y="440309"/>
                  </a:lnTo>
                  <a:lnTo>
                    <a:pt x="2042960" y="485025"/>
                  </a:lnTo>
                  <a:lnTo>
                    <a:pt x="2035111" y="531952"/>
                  </a:lnTo>
                  <a:lnTo>
                    <a:pt x="2027288" y="578904"/>
                  </a:lnTo>
                  <a:lnTo>
                    <a:pt x="2019477" y="626948"/>
                  </a:lnTo>
                  <a:lnTo>
                    <a:pt x="2011654" y="676122"/>
                  </a:lnTo>
                  <a:lnTo>
                    <a:pt x="2004949" y="719709"/>
                  </a:lnTo>
                  <a:lnTo>
                    <a:pt x="1998230" y="764413"/>
                  </a:lnTo>
                  <a:lnTo>
                    <a:pt x="1991525" y="809117"/>
                  </a:lnTo>
                  <a:lnTo>
                    <a:pt x="1984819" y="856056"/>
                  </a:lnTo>
                  <a:lnTo>
                    <a:pt x="1978113" y="902982"/>
                  </a:lnTo>
                  <a:lnTo>
                    <a:pt x="1971408" y="952157"/>
                  </a:lnTo>
                  <a:lnTo>
                    <a:pt x="1963585" y="1000226"/>
                  </a:lnTo>
                  <a:lnTo>
                    <a:pt x="1956879" y="1049401"/>
                  </a:lnTo>
                  <a:lnTo>
                    <a:pt x="1949056" y="1099680"/>
                  </a:lnTo>
                  <a:lnTo>
                    <a:pt x="1941245" y="1148854"/>
                  </a:lnTo>
                  <a:lnTo>
                    <a:pt x="1934527" y="1196924"/>
                  </a:lnTo>
                  <a:lnTo>
                    <a:pt x="1926717" y="1244968"/>
                  </a:lnTo>
                  <a:lnTo>
                    <a:pt x="1918893" y="1290789"/>
                  </a:lnTo>
                  <a:lnTo>
                    <a:pt x="1911083" y="1335493"/>
                  </a:lnTo>
                  <a:lnTo>
                    <a:pt x="1903234" y="1377962"/>
                  </a:lnTo>
                  <a:lnTo>
                    <a:pt x="1895411" y="1418196"/>
                  </a:lnTo>
                  <a:lnTo>
                    <a:pt x="1887601" y="1456194"/>
                  </a:lnTo>
                  <a:lnTo>
                    <a:pt x="1880895" y="1490840"/>
                  </a:lnTo>
                  <a:lnTo>
                    <a:pt x="1873072" y="1522133"/>
                  </a:lnTo>
                  <a:lnTo>
                    <a:pt x="1865223" y="1550073"/>
                  </a:lnTo>
                  <a:lnTo>
                    <a:pt x="1858543" y="1574660"/>
                  </a:lnTo>
                  <a:lnTo>
                    <a:pt x="1844014" y="1611541"/>
                  </a:lnTo>
                  <a:lnTo>
                    <a:pt x="1823897" y="1636115"/>
                  </a:lnTo>
                  <a:lnTo>
                    <a:pt x="1817179" y="1636115"/>
                  </a:lnTo>
                  <a:lnTo>
                    <a:pt x="1791487" y="1595882"/>
                  </a:lnTo>
                  <a:lnTo>
                    <a:pt x="1785886" y="1576895"/>
                  </a:lnTo>
                  <a:lnTo>
                    <a:pt x="1779181" y="1554543"/>
                  </a:lnTo>
                  <a:lnTo>
                    <a:pt x="1765782" y="1498663"/>
                  </a:lnTo>
                  <a:lnTo>
                    <a:pt x="1752371" y="1431607"/>
                  </a:lnTo>
                  <a:lnTo>
                    <a:pt x="1745665" y="1393609"/>
                  </a:lnTo>
                  <a:lnTo>
                    <a:pt x="1738947" y="1353375"/>
                  </a:lnTo>
                  <a:lnTo>
                    <a:pt x="1731137" y="1310906"/>
                  </a:lnTo>
                  <a:lnTo>
                    <a:pt x="1724431" y="1266202"/>
                  </a:lnTo>
                  <a:lnTo>
                    <a:pt x="1716608" y="1220381"/>
                  </a:lnTo>
                  <a:lnTo>
                    <a:pt x="1709902" y="1172324"/>
                  </a:lnTo>
                  <a:lnTo>
                    <a:pt x="1703184" y="1125397"/>
                  </a:lnTo>
                  <a:lnTo>
                    <a:pt x="1695373" y="1076223"/>
                  </a:lnTo>
                  <a:lnTo>
                    <a:pt x="1688668" y="1028153"/>
                  </a:lnTo>
                  <a:lnTo>
                    <a:pt x="1680845" y="980097"/>
                  </a:lnTo>
                  <a:lnTo>
                    <a:pt x="1674139" y="932053"/>
                  </a:lnTo>
                  <a:lnTo>
                    <a:pt x="1667433" y="886231"/>
                  </a:lnTo>
                  <a:lnTo>
                    <a:pt x="1660715" y="840409"/>
                  </a:lnTo>
                  <a:lnTo>
                    <a:pt x="1654009" y="796823"/>
                  </a:lnTo>
                  <a:lnTo>
                    <a:pt x="1647304" y="755484"/>
                  </a:lnTo>
                  <a:lnTo>
                    <a:pt x="1640624" y="715238"/>
                  </a:lnTo>
                  <a:lnTo>
                    <a:pt x="1633880" y="677240"/>
                  </a:lnTo>
                  <a:lnTo>
                    <a:pt x="1628317" y="642594"/>
                  </a:lnTo>
                  <a:lnTo>
                    <a:pt x="1621612" y="609066"/>
                  </a:lnTo>
                  <a:lnTo>
                    <a:pt x="1616024" y="578904"/>
                  </a:lnTo>
                  <a:lnTo>
                    <a:pt x="1609318" y="550951"/>
                  </a:lnTo>
                  <a:lnTo>
                    <a:pt x="1598155" y="506247"/>
                  </a:lnTo>
                  <a:lnTo>
                    <a:pt x="1581378" y="453720"/>
                  </a:lnTo>
                  <a:lnTo>
                    <a:pt x="1575777" y="440309"/>
                  </a:lnTo>
                  <a:lnTo>
                    <a:pt x="1570202" y="426910"/>
                  </a:lnTo>
                  <a:lnTo>
                    <a:pt x="1546720" y="390017"/>
                  </a:lnTo>
                  <a:lnTo>
                    <a:pt x="1515427" y="372148"/>
                  </a:lnTo>
                  <a:lnTo>
                    <a:pt x="1502016" y="372148"/>
                  </a:lnTo>
                  <a:lnTo>
                    <a:pt x="1496441" y="374370"/>
                  </a:lnTo>
                  <a:lnTo>
                    <a:pt x="1489735" y="376618"/>
                  </a:lnTo>
                  <a:lnTo>
                    <a:pt x="1483017" y="378853"/>
                  </a:lnTo>
                  <a:lnTo>
                    <a:pt x="1477454" y="383324"/>
                  </a:lnTo>
                  <a:lnTo>
                    <a:pt x="1470736" y="386676"/>
                  </a:lnTo>
                  <a:lnTo>
                    <a:pt x="1465135" y="391134"/>
                  </a:lnTo>
                  <a:lnTo>
                    <a:pt x="1458455" y="396722"/>
                  </a:lnTo>
                  <a:lnTo>
                    <a:pt x="1452854" y="401205"/>
                  </a:lnTo>
                  <a:lnTo>
                    <a:pt x="1447253" y="406781"/>
                  </a:lnTo>
                  <a:lnTo>
                    <a:pt x="1441691" y="412369"/>
                  </a:lnTo>
                  <a:lnTo>
                    <a:pt x="1436090" y="417957"/>
                  </a:lnTo>
                  <a:lnTo>
                    <a:pt x="1430515" y="422427"/>
                  </a:lnTo>
                  <a:lnTo>
                    <a:pt x="1424914" y="428028"/>
                  </a:lnTo>
                  <a:lnTo>
                    <a:pt x="1419313" y="432498"/>
                  </a:lnTo>
                  <a:lnTo>
                    <a:pt x="1376870" y="458203"/>
                  </a:lnTo>
                  <a:lnTo>
                    <a:pt x="1358988" y="461543"/>
                  </a:lnTo>
                  <a:lnTo>
                    <a:pt x="1339977" y="461543"/>
                  </a:lnTo>
                  <a:lnTo>
                    <a:pt x="1318742" y="459320"/>
                  </a:lnTo>
                  <a:lnTo>
                    <a:pt x="1294155" y="453720"/>
                  </a:lnTo>
                  <a:lnTo>
                    <a:pt x="1269568" y="447027"/>
                  </a:lnTo>
                  <a:lnTo>
                    <a:pt x="1246111" y="439191"/>
                  </a:lnTo>
                  <a:lnTo>
                    <a:pt x="1225981" y="432498"/>
                  </a:lnTo>
                  <a:lnTo>
                    <a:pt x="1213700" y="426910"/>
                  </a:lnTo>
                  <a:lnTo>
                    <a:pt x="1208100" y="424675"/>
                  </a:lnTo>
                  <a:lnTo>
                    <a:pt x="1206995" y="424675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76038" y="5187030"/>
            <a:ext cx="893109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365892" algn="l"/>
                <a:tab pos="721136" algn="l"/>
              </a:tabLst>
            </a:pP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3	</a:t>
            </a: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2	</a:t>
            </a: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43210" y="5187030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98262" y="5187030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2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53313" y="5187030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3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11559" y="4743679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11559" y="4388636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2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62726" y="5453786"/>
            <a:ext cx="182656" cy="52855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1412">
              <a:latin typeface="Times New Roman"/>
              <a:cs typeface="Times New Roman"/>
            </a:endParaRPr>
          </a:p>
          <a:p>
            <a:pPr marL="11206"/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2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67022" y="5067538"/>
            <a:ext cx="66115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i="1" spc="-4" dirty="0">
                <a:latin typeface="Times New Roman"/>
                <a:cs typeface="Times New Roman"/>
              </a:rPr>
              <a:t>t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99848" y="4047475"/>
            <a:ext cx="263338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i="1" spc="-4" dirty="0">
                <a:latin typeface="Times New Roman"/>
                <a:cs typeface="Times New Roman"/>
              </a:rPr>
              <a:t>x</a:t>
            </a:r>
            <a:r>
              <a:rPr sz="1235" spc="35" dirty="0">
                <a:latin typeface="Lucida Sans Unicode"/>
                <a:cs typeface="Lucida Sans Unicode"/>
              </a:rPr>
              <a:t>(</a:t>
            </a:r>
            <a:r>
              <a:rPr sz="1235" i="1" spc="79" dirty="0">
                <a:latin typeface="Times New Roman"/>
                <a:cs typeface="Times New Roman"/>
              </a:rPr>
              <a:t>t</a:t>
            </a:r>
            <a:r>
              <a:rPr sz="1235" spc="71" dirty="0">
                <a:latin typeface="Lucida Sans Unicode"/>
                <a:cs typeface="Lucida Sans Unicode"/>
              </a:rPr>
              <a:t>)</a:t>
            </a:r>
            <a:endParaRPr sz="1235">
              <a:latin typeface="Lucida Sans Unicode"/>
              <a:cs typeface="Lucida Sans Unicod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78291" y="4280871"/>
            <a:ext cx="2662518" cy="1819835"/>
            <a:chOff x="5689130" y="4851654"/>
            <a:chExt cx="3017520" cy="2062480"/>
          </a:xfrm>
        </p:grpSpPr>
        <p:sp>
          <p:nvSpPr>
            <p:cNvPr id="31" name="object 31"/>
            <p:cNvSpPr/>
            <p:nvPr/>
          </p:nvSpPr>
          <p:spPr>
            <a:xfrm>
              <a:off x="6769849" y="6686702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4">
                  <a:moveTo>
                    <a:pt x="51384" y="25692"/>
                  </a:moveTo>
                  <a:lnTo>
                    <a:pt x="49366" y="15693"/>
                  </a:lnTo>
                  <a:lnTo>
                    <a:pt x="43862" y="7526"/>
                  </a:lnTo>
                  <a:lnTo>
                    <a:pt x="35696" y="2019"/>
                  </a:lnTo>
                  <a:lnTo>
                    <a:pt x="25692" y="0"/>
                  </a:lnTo>
                  <a:lnTo>
                    <a:pt x="15687" y="2019"/>
                  </a:lnTo>
                  <a:lnTo>
                    <a:pt x="7521" y="7526"/>
                  </a:lnTo>
                  <a:lnTo>
                    <a:pt x="2017" y="15693"/>
                  </a:lnTo>
                  <a:lnTo>
                    <a:pt x="0" y="25692"/>
                  </a:lnTo>
                  <a:lnTo>
                    <a:pt x="2017" y="35693"/>
                  </a:lnTo>
                  <a:lnTo>
                    <a:pt x="7521" y="43864"/>
                  </a:lnTo>
                  <a:lnTo>
                    <a:pt x="15687" y="49375"/>
                  </a:lnTo>
                  <a:lnTo>
                    <a:pt x="25692" y="51396"/>
                  </a:lnTo>
                  <a:lnTo>
                    <a:pt x="35696" y="49375"/>
                  </a:lnTo>
                  <a:lnTo>
                    <a:pt x="43862" y="43864"/>
                  </a:lnTo>
                  <a:lnTo>
                    <a:pt x="49366" y="35693"/>
                  </a:lnTo>
                  <a:lnTo>
                    <a:pt x="51384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6769849" y="6686702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4">
                  <a:moveTo>
                    <a:pt x="51384" y="25692"/>
                  </a:moveTo>
                  <a:lnTo>
                    <a:pt x="49366" y="35693"/>
                  </a:lnTo>
                  <a:lnTo>
                    <a:pt x="43862" y="43864"/>
                  </a:lnTo>
                  <a:lnTo>
                    <a:pt x="35696" y="49375"/>
                  </a:lnTo>
                  <a:lnTo>
                    <a:pt x="25692" y="51396"/>
                  </a:lnTo>
                  <a:lnTo>
                    <a:pt x="15687" y="49375"/>
                  </a:lnTo>
                  <a:lnTo>
                    <a:pt x="7521" y="43864"/>
                  </a:lnTo>
                  <a:lnTo>
                    <a:pt x="2017" y="35693"/>
                  </a:lnTo>
                  <a:lnTo>
                    <a:pt x="0" y="25692"/>
                  </a:lnTo>
                  <a:lnTo>
                    <a:pt x="2017" y="15693"/>
                  </a:lnTo>
                  <a:lnTo>
                    <a:pt x="7521" y="7526"/>
                  </a:lnTo>
                  <a:lnTo>
                    <a:pt x="15687" y="2019"/>
                  </a:lnTo>
                  <a:lnTo>
                    <a:pt x="25692" y="0"/>
                  </a:lnTo>
                  <a:lnTo>
                    <a:pt x="35696" y="2019"/>
                  </a:lnTo>
                  <a:lnTo>
                    <a:pt x="43862" y="7526"/>
                  </a:lnTo>
                  <a:lnTo>
                    <a:pt x="49366" y="15693"/>
                  </a:lnTo>
                  <a:lnTo>
                    <a:pt x="51384" y="25692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7976832" y="507738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396" y="25704"/>
                  </a:moveTo>
                  <a:lnTo>
                    <a:pt x="49373" y="15698"/>
                  </a:lnTo>
                  <a:lnTo>
                    <a:pt x="43861" y="7527"/>
                  </a:lnTo>
                  <a:lnTo>
                    <a:pt x="35693" y="2019"/>
                  </a:lnTo>
                  <a:lnTo>
                    <a:pt x="25704" y="0"/>
                  </a:lnTo>
                  <a:lnTo>
                    <a:pt x="15698" y="2019"/>
                  </a:lnTo>
                  <a:lnTo>
                    <a:pt x="7527" y="7527"/>
                  </a:lnTo>
                  <a:lnTo>
                    <a:pt x="2019" y="15698"/>
                  </a:lnTo>
                  <a:lnTo>
                    <a:pt x="0" y="25704"/>
                  </a:lnTo>
                  <a:lnTo>
                    <a:pt x="2019" y="35705"/>
                  </a:lnTo>
                  <a:lnTo>
                    <a:pt x="7527" y="43876"/>
                  </a:lnTo>
                  <a:lnTo>
                    <a:pt x="15698" y="49388"/>
                  </a:lnTo>
                  <a:lnTo>
                    <a:pt x="25704" y="51409"/>
                  </a:lnTo>
                  <a:lnTo>
                    <a:pt x="35693" y="49388"/>
                  </a:lnTo>
                  <a:lnTo>
                    <a:pt x="43861" y="43876"/>
                  </a:lnTo>
                  <a:lnTo>
                    <a:pt x="49373" y="35705"/>
                  </a:lnTo>
                  <a:lnTo>
                    <a:pt x="51396" y="25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5689130" y="5077384"/>
              <a:ext cx="3017520" cy="880744"/>
            </a:xfrm>
            <a:custGeom>
              <a:avLst/>
              <a:gdLst/>
              <a:ahLst/>
              <a:cxnLst/>
              <a:rect l="l" t="t" r="r" b="b"/>
              <a:pathLst>
                <a:path w="3017520" h="880745">
                  <a:moveTo>
                    <a:pt x="2339098" y="25704"/>
                  </a:moveTo>
                  <a:lnTo>
                    <a:pt x="2337075" y="35705"/>
                  </a:lnTo>
                  <a:lnTo>
                    <a:pt x="2331562" y="43876"/>
                  </a:lnTo>
                  <a:lnTo>
                    <a:pt x="2323394" y="49388"/>
                  </a:lnTo>
                  <a:lnTo>
                    <a:pt x="2313406" y="51409"/>
                  </a:lnTo>
                  <a:lnTo>
                    <a:pt x="2303400" y="49388"/>
                  </a:lnTo>
                  <a:lnTo>
                    <a:pt x="2295229" y="43876"/>
                  </a:lnTo>
                  <a:lnTo>
                    <a:pt x="2289721" y="35705"/>
                  </a:lnTo>
                  <a:lnTo>
                    <a:pt x="2287701" y="25704"/>
                  </a:lnTo>
                  <a:lnTo>
                    <a:pt x="2289721" y="15698"/>
                  </a:lnTo>
                  <a:lnTo>
                    <a:pt x="2295229" y="7527"/>
                  </a:lnTo>
                  <a:lnTo>
                    <a:pt x="2303400" y="2019"/>
                  </a:lnTo>
                  <a:lnTo>
                    <a:pt x="2313406" y="0"/>
                  </a:lnTo>
                  <a:lnTo>
                    <a:pt x="2323394" y="2019"/>
                  </a:lnTo>
                  <a:lnTo>
                    <a:pt x="2331562" y="7527"/>
                  </a:lnTo>
                  <a:lnTo>
                    <a:pt x="2337075" y="15698"/>
                  </a:lnTo>
                  <a:lnTo>
                    <a:pt x="2339098" y="25704"/>
                  </a:lnTo>
                  <a:close/>
                </a:path>
                <a:path w="3017520" h="880745">
                  <a:moveTo>
                    <a:pt x="0" y="830351"/>
                  </a:moveTo>
                  <a:lnTo>
                    <a:pt x="3017456" y="830351"/>
                  </a:lnTo>
                </a:path>
                <a:path w="3017520" h="880745">
                  <a:moveTo>
                    <a:pt x="1106411" y="780059"/>
                  </a:moveTo>
                  <a:lnTo>
                    <a:pt x="1106411" y="880643"/>
                  </a:lnTo>
                </a:path>
                <a:path w="3017520" h="880745">
                  <a:moveTo>
                    <a:pt x="704075" y="780059"/>
                  </a:moveTo>
                  <a:lnTo>
                    <a:pt x="704075" y="880643"/>
                  </a:lnTo>
                </a:path>
                <a:path w="3017520" h="880745">
                  <a:moveTo>
                    <a:pt x="301752" y="780059"/>
                  </a:moveTo>
                  <a:lnTo>
                    <a:pt x="301752" y="880643"/>
                  </a:lnTo>
                </a:path>
                <a:path w="3017520" h="880745">
                  <a:moveTo>
                    <a:pt x="1911070" y="780059"/>
                  </a:moveTo>
                  <a:lnTo>
                    <a:pt x="1911070" y="880643"/>
                  </a:lnTo>
                </a:path>
                <a:path w="3017520" h="880745">
                  <a:moveTo>
                    <a:pt x="2313406" y="780059"/>
                  </a:moveTo>
                  <a:lnTo>
                    <a:pt x="2313406" y="880643"/>
                  </a:lnTo>
                </a:path>
                <a:path w="3017520" h="880745">
                  <a:moveTo>
                    <a:pt x="2715704" y="780059"/>
                  </a:moveTo>
                  <a:lnTo>
                    <a:pt x="2715704" y="880643"/>
                  </a:lnTo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002536" y="5103088"/>
              <a:ext cx="0" cy="805180"/>
            </a:xfrm>
            <a:custGeom>
              <a:avLst/>
              <a:gdLst/>
              <a:ahLst/>
              <a:cxnLst/>
              <a:rect l="l" t="t" r="r" b="b"/>
              <a:pathLst>
                <a:path h="805179">
                  <a:moveTo>
                    <a:pt x="0" y="804646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379142" y="5479707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422" y="25704"/>
                  </a:moveTo>
                  <a:lnTo>
                    <a:pt x="49398" y="15703"/>
                  </a:lnTo>
                  <a:lnTo>
                    <a:pt x="43881" y="7532"/>
                  </a:lnTo>
                  <a:lnTo>
                    <a:pt x="35702" y="2021"/>
                  </a:lnTo>
                  <a:lnTo>
                    <a:pt x="25692" y="0"/>
                  </a:lnTo>
                  <a:lnTo>
                    <a:pt x="15698" y="2021"/>
                  </a:lnTo>
                  <a:lnTo>
                    <a:pt x="7531" y="7532"/>
                  </a:lnTo>
                  <a:lnTo>
                    <a:pt x="2021" y="15703"/>
                  </a:lnTo>
                  <a:lnTo>
                    <a:pt x="0" y="25704"/>
                  </a:lnTo>
                  <a:lnTo>
                    <a:pt x="2021" y="35705"/>
                  </a:lnTo>
                  <a:lnTo>
                    <a:pt x="7531" y="43876"/>
                  </a:lnTo>
                  <a:lnTo>
                    <a:pt x="15698" y="49388"/>
                  </a:lnTo>
                  <a:lnTo>
                    <a:pt x="25692" y="51409"/>
                  </a:lnTo>
                  <a:lnTo>
                    <a:pt x="35702" y="49388"/>
                  </a:lnTo>
                  <a:lnTo>
                    <a:pt x="43881" y="43876"/>
                  </a:lnTo>
                  <a:lnTo>
                    <a:pt x="49398" y="35705"/>
                  </a:lnTo>
                  <a:lnTo>
                    <a:pt x="51422" y="25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379142" y="5479707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422" y="25704"/>
                  </a:moveTo>
                  <a:lnTo>
                    <a:pt x="49398" y="35705"/>
                  </a:lnTo>
                  <a:lnTo>
                    <a:pt x="43881" y="43876"/>
                  </a:lnTo>
                  <a:lnTo>
                    <a:pt x="35702" y="49388"/>
                  </a:lnTo>
                  <a:lnTo>
                    <a:pt x="25692" y="51409"/>
                  </a:lnTo>
                  <a:lnTo>
                    <a:pt x="15698" y="49388"/>
                  </a:lnTo>
                  <a:lnTo>
                    <a:pt x="7531" y="43876"/>
                  </a:lnTo>
                  <a:lnTo>
                    <a:pt x="2021" y="35705"/>
                  </a:lnTo>
                  <a:lnTo>
                    <a:pt x="0" y="25704"/>
                  </a:lnTo>
                  <a:lnTo>
                    <a:pt x="2021" y="15703"/>
                  </a:lnTo>
                  <a:lnTo>
                    <a:pt x="7531" y="7532"/>
                  </a:lnTo>
                  <a:lnTo>
                    <a:pt x="15698" y="2021"/>
                  </a:lnTo>
                  <a:lnTo>
                    <a:pt x="25692" y="0"/>
                  </a:lnTo>
                  <a:lnTo>
                    <a:pt x="35702" y="2021"/>
                  </a:lnTo>
                  <a:lnTo>
                    <a:pt x="43881" y="7532"/>
                  </a:lnTo>
                  <a:lnTo>
                    <a:pt x="49398" y="15703"/>
                  </a:lnTo>
                  <a:lnTo>
                    <a:pt x="51422" y="25704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6795541" y="5505412"/>
              <a:ext cx="1609725" cy="1207135"/>
            </a:xfrm>
            <a:custGeom>
              <a:avLst/>
              <a:gdLst/>
              <a:ahLst/>
              <a:cxnLst/>
              <a:rect l="l" t="t" r="r" b="b"/>
              <a:pathLst>
                <a:path w="1609725" h="1207134">
                  <a:moveTo>
                    <a:pt x="1609293" y="402323"/>
                  </a:moveTo>
                  <a:lnTo>
                    <a:pt x="1609293" y="0"/>
                  </a:lnTo>
                </a:path>
                <a:path w="1609725" h="1207134">
                  <a:moveTo>
                    <a:pt x="0" y="402323"/>
                  </a:moveTo>
                  <a:lnTo>
                    <a:pt x="0" y="1206982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7172172" y="6284366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396" y="25692"/>
                  </a:moveTo>
                  <a:lnTo>
                    <a:pt x="49373" y="15698"/>
                  </a:lnTo>
                  <a:lnTo>
                    <a:pt x="43859" y="7531"/>
                  </a:lnTo>
                  <a:lnTo>
                    <a:pt x="35687" y="2021"/>
                  </a:lnTo>
                  <a:lnTo>
                    <a:pt x="25692" y="0"/>
                  </a:lnTo>
                  <a:lnTo>
                    <a:pt x="15693" y="2021"/>
                  </a:lnTo>
                  <a:lnTo>
                    <a:pt x="7526" y="7531"/>
                  </a:lnTo>
                  <a:lnTo>
                    <a:pt x="2019" y="15698"/>
                  </a:lnTo>
                  <a:lnTo>
                    <a:pt x="0" y="25692"/>
                  </a:lnTo>
                  <a:lnTo>
                    <a:pt x="2019" y="35700"/>
                  </a:lnTo>
                  <a:lnTo>
                    <a:pt x="7526" y="43875"/>
                  </a:lnTo>
                  <a:lnTo>
                    <a:pt x="15693" y="49387"/>
                  </a:lnTo>
                  <a:lnTo>
                    <a:pt x="25692" y="51409"/>
                  </a:lnTo>
                  <a:lnTo>
                    <a:pt x="35687" y="49387"/>
                  </a:lnTo>
                  <a:lnTo>
                    <a:pt x="43859" y="43875"/>
                  </a:lnTo>
                  <a:lnTo>
                    <a:pt x="49373" y="35700"/>
                  </a:lnTo>
                  <a:lnTo>
                    <a:pt x="51396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7147585" y="6284366"/>
              <a:ext cx="100965" cy="428625"/>
            </a:xfrm>
            <a:custGeom>
              <a:avLst/>
              <a:gdLst/>
              <a:ahLst/>
              <a:cxnLst/>
              <a:rect l="l" t="t" r="r" b="b"/>
              <a:pathLst>
                <a:path w="100965" h="428625">
                  <a:moveTo>
                    <a:pt x="75984" y="25692"/>
                  </a:moveTo>
                  <a:lnTo>
                    <a:pt x="73960" y="35700"/>
                  </a:lnTo>
                  <a:lnTo>
                    <a:pt x="68446" y="43875"/>
                  </a:lnTo>
                  <a:lnTo>
                    <a:pt x="60274" y="49387"/>
                  </a:lnTo>
                  <a:lnTo>
                    <a:pt x="50279" y="51409"/>
                  </a:lnTo>
                  <a:lnTo>
                    <a:pt x="40280" y="49387"/>
                  </a:lnTo>
                  <a:lnTo>
                    <a:pt x="32113" y="43875"/>
                  </a:lnTo>
                  <a:lnTo>
                    <a:pt x="26606" y="35700"/>
                  </a:lnTo>
                  <a:lnTo>
                    <a:pt x="24587" y="25692"/>
                  </a:lnTo>
                  <a:lnTo>
                    <a:pt x="26606" y="15698"/>
                  </a:lnTo>
                  <a:lnTo>
                    <a:pt x="32113" y="7531"/>
                  </a:lnTo>
                  <a:lnTo>
                    <a:pt x="40280" y="2021"/>
                  </a:lnTo>
                  <a:lnTo>
                    <a:pt x="50279" y="0"/>
                  </a:lnTo>
                  <a:lnTo>
                    <a:pt x="60274" y="2021"/>
                  </a:lnTo>
                  <a:lnTo>
                    <a:pt x="68446" y="7531"/>
                  </a:lnTo>
                  <a:lnTo>
                    <a:pt x="73960" y="15698"/>
                  </a:lnTo>
                  <a:lnTo>
                    <a:pt x="75984" y="25692"/>
                  </a:lnTo>
                  <a:close/>
                </a:path>
                <a:path w="100965" h="428625">
                  <a:moveTo>
                    <a:pt x="0" y="25692"/>
                  </a:moveTo>
                  <a:lnTo>
                    <a:pt x="100571" y="25692"/>
                  </a:lnTo>
                </a:path>
                <a:path w="100965" h="428625">
                  <a:moveTo>
                    <a:pt x="0" y="428028"/>
                  </a:moveTo>
                  <a:lnTo>
                    <a:pt x="100571" y="428028"/>
                  </a:lnTo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7574508" y="6686702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4">
                  <a:moveTo>
                    <a:pt x="51384" y="25692"/>
                  </a:moveTo>
                  <a:lnTo>
                    <a:pt x="49362" y="15693"/>
                  </a:lnTo>
                  <a:lnTo>
                    <a:pt x="43853" y="7526"/>
                  </a:lnTo>
                  <a:lnTo>
                    <a:pt x="35685" y="2019"/>
                  </a:lnTo>
                  <a:lnTo>
                    <a:pt x="25692" y="0"/>
                  </a:lnTo>
                  <a:lnTo>
                    <a:pt x="15687" y="2019"/>
                  </a:lnTo>
                  <a:lnTo>
                    <a:pt x="7521" y="7526"/>
                  </a:lnTo>
                  <a:lnTo>
                    <a:pt x="2017" y="15693"/>
                  </a:lnTo>
                  <a:lnTo>
                    <a:pt x="0" y="25692"/>
                  </a:lnTo>
                  <a:lnTo>
                    <a:pt x="2017" y="35693"/>
                  </a:lnTo>
                  <a:lnTo>
                    <a:pt x="7521" y="43864"/>
                  </a:lnTo>
                  <a:lnTo>
                    <a:pt x="15687" y="49375"/>
                  </a:lnTo>
                  <a:lnTo>
                    <a:pt x="25692" y="51396"/>
                  </a:lnTo>
                  <a:lnTo>
                    <a:pt x="35685" y="49375"/>
                  </a:lnTo>
                  <a:lnTo>
                    <a:pt x="43853" y="43864"/>
                  </a:lnTo>
                  <a:lnTo>
                    <a:pt x="49362" y="35693"/>
                  </a:lnTo>
                  <a:lnTo>
                    <a:pt x="51384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7574508" y="6686702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4">
                  <a:moveTo>
                    <a:pt x="51384" y="25692"/>
                  </a:moveTo>
                  <a:lnTo>
                    <a:pt x="49362" y="35693"/>
                  </a:lnTo>
                  <a:lnTo>
                    <a:pt x="43853" y="43864"/>
                  </a:lnTo>
                  <a:lnTo>
                    <a:pt x="35685" y="49375"/>
                  </a:lnTo>
                  <a:lnTo>
                    <a:pt x="25692" y="51396"/>
                  </a:lnTo>
                  <a:lnTo>
                    <a:pt x="15687" y="49375"/>
                  </a:lnTo>
                  <a:lnTo>
                    <a:pt x="7521" y="43864"/>
                  </a:lnTo>
                  <a:lnTo>
                    <a:pt x="2017" y="35693"/>
                  </a:lnTo>
                  <a:lnTo>
                    <a:pt x="0" y="25692"/>
                  </a:lnTo>
                  <a:lnTo>
                    <a:pt x="2017" y="15693"/>
                  </a:lnTo>
                  <a:lnTo>
                    <a:pt x="7521" y="7526"/>
                  </a:lnTo>
                  <a:lnTo>
                    <a:pt x="15687" y="2019"/>
                  </a:lnTo>
                  <a:lnTo>
                    <a:pt x="25692" y="0"/>
                  </a:lnTo>
                  <a:lnTo>
                    <a:pt x="35685" y="2019"/>
                  </a:lnTo>
                  <a:lnTo>
                    <a:pt x="43853" y="7526"/>
                  </a:lnTo>
                  <a:lnTo>
                    <a:pt x="49362" y="15693"/>
                  </a:lnTo>
                  <a:lnTo>
                    <a:pt x="51384" y="25692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7600200" y="5907735"/>
              <a:ext cx="0" cy="805180"/>
            </a:xfrm>
            <a:custGeom>
              <a:avLst/>
              <a:gdLst/>
              <a:ahLst/>
              <a:cxnLst/>
              <a:rect l="l" t="t" r="r" b="b"/>
              <a:pathLst>
                <a:path h="805179">
                  <a:moveTo>
                    <a:pt x="0" y="804659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7147585" y="4851654"/>
              <a:ext cx="100965" cy="2062480"/>
            </a:xfrm>
            <a:custGeom>
              <a:avLst/>
              <a:gdLst/>
              <a:ahLst/>
              <a:cxnLst/>
              <a:rect l="l" t="t" r="r" b="b"/>
              <a:pathLst>
                <a:path w="100965" h="2062479">
                  <a:moveTo>
                    <a:pt x="0" y="653757"/>
                  </a:moveTo>
                  <a:lnTo>
                    <a:pt x="100571" y="653757"/>
                  </a:lnTo>
                </a:path>
                <a:path w="100965" h="2062479">
                  <a:moveTo>
                    <a:pt x="0" y="251434"/>
                  </a:moveTo>
                  <a:lnTo>
                    <a:pt x="100571" y="251434"/>
                  </a:lnTo>
                </a:path>
                <a:path w="100965" h="2062479">
                  <a:moveTo>
                    <a:pt x="50279" y="2061908"/>
                  </a:moveTo>
                  <a:lnTo>
                    <a:pt x="50279" y="0"/>
                  </a:lnTo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7197864" y="5907735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89">
                  <a:moveTo>
                    <a:pt x="0" y="402323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6367513" y="507738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704"/>
                  </a:moveTo>
                  <a:lnTo>
                    <a:pt x="49377" y="15698"/>
                  </a:lnTo>
                  <a:lnTo>
                    <a:pt x="43868" y="7527"/>
                  </a:lnTo>
                  <a:lnTo>
                    <a:pt x="35698" y="2019"/>
                  </a:lnTo>
                  <a:lnTo>
                    <a:pt x="25692" y="0"/>
                  </a:lnTo>
                  <a:lnTo>
                    <a:pt x="15693" y="2019"/>
                  </a:lnTo>
                  <a:lnTo>
                    <a:pt x="7526" y="7527"/>
                  </a:lnTo>
                  <a:lnTo>
                    <a:pt x="2019" y="15698"/>
                  </a:lnTo>
                  <a:lnTo>
                    <a:pt x="0" y="25704"/>
                  </a:lnTo>
                  <a:lnTo>
                    <a:pt x="2019" y="35705"/>
                  </a:lnTo>
                  <a:lnTo>
                    <a:pt x="7526" y="43876"/>
                  </a:lnTo>
                  <a:lnTo>
                    <a:pt x="15693" y="49388"/>
                  </a:lnTo>
                  <a:lnTo>
                    <a:pt x="25692" y="51409"/>
                  </a:lnTo>
                  <a:lnTo>
                    <a:pt x="35698" y="49388"/>
                  </a:lnTo>
                  <a:lnTo>
                    <a:pt x="43868" y="43876"/>
                  </a:lnTo>
                  <a:lnTo>
                    <a:pt x="49377" y="35705"/>
                  </a:lnTo>
                  <a:lnTo>
                    <a:pt x="51396" y="25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6367513" y="507738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704"/>
                  </a:moveTo>
                  <a:lnTo>
                    <a:pt x="49377" y="35705"/>
                  </a:lnTo>
                  <a:lnTo>
                    <a:pt x="43868" y="43876"/>
                  </a:lnTo>
                  <a:lnTo>
                    <a:pt x="35698" y="49388"/>
                  </a:lnTo>
                  <a:lnTo>
                    <a:pt x="25692" y="51409"/>
                  </a:lnTo>
                  <a:lnTo>
                    <a:pt x="15693" y="49388"/>
                  </a:lnTo>
                  <a:lnTo>
                    <a:pt x="7526" y="43876"/>
                  </a:lnTo>
                  <a:lnTo>
                    <a:pt x="2019" y="35705"/>
                  </a:lnTo>
                  <a:lnTo>
                    <a:pt x="0" y="25704"/>
                  </a:lnTo>
                  <a:lnTo>
                    <a:pt x="2019" y="15698"/>
                  </a:lnTo>
                  <a:lnTo>
                    <a:pt x="7526" y="7527"/>
                  </a:lnTo>
                  <a:lnTo>
                    <a:pt x="15693" y="2019"/>
                  </a:lnTo>
                  <a:lnTo>
                    <a:pt x="25692" y="0"/>
                  </a:lnTo>
                  <a:lnTo>
                    <a:pt x="35698" y="2019"/>
                  </a:lnTo>
                  <a:lnTo>
                    <a:pt x="43868" y="7527"/>
                  </a:lnTo>
                  <a:lnTo>
                    <a:pt x="49377" y="15698"/>
                  </a:lnTo>
                  <a:lnTo>
                    <a:pt x="51396" y="25704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6393205" y="5103088"/>
              <a:ext cx="0" cy="805180"/>
            </a:xfrm>
            <a:custGeom>
              <a:avLst/>
              <a:gdLst/>
              <a:ahLst/>
              <a:cxnLst/>
              <a:rect l="l" t="t" r="r" b="b"/>
              <a:pathLst>
                <a:path h="805179">
                  <a:moveTo>
                    <a:pt x="0" y="804646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5965177" y="5479707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704"/>
                  </a:moveTo>
                  <a:lnTo>
                    <a:pt x="49377" y="15703"/>
                  </a:lnTo>
                  <a:lnTo>
                    <a:pt x="43870" y="7532"/>
                  </a:lnTo>
                  <a:lnTo>
                    <a:pt x="35703" y="2021"/>
                  </a:lnTo>
                  <a:lnTo>
                    <a:pt x="25704" y="0"/>
                  </a:lnTo>
                  <a:lnTo>
                    <a:pt x="15698" y="2021"/>
                  </a:lnTo>
                  <a:lnTo>
                    <a:pt x="7527" y="7532"/>
                  </a:lnTo>
                  <a:lnTo>
                    <a:pt x="2019" y="15703"/>
                  </a:lnTo>
                  <a:lnTo>
                    <a:pt x="0" y="25704"/>
                  </a:lnTo>
                  <a:lnTo>
                    <a:pt x="2019" y="35705"/>
                  </a:lnTo>
                  <a:lnTo>
                    <a:pt x="7527" y="43876"/>
                  </a:lnTo>
                  <a:lnTo>
                    <a:pt x="15698" y="49388"/>
                  </a:lnTo>
                  <a:lnTo>
                    <a:pt x="25704" y="51409"/>
                  </a:lnTo>
                  <a:lnTo>
                    <a:pt x="35703" y="49388"/>
                  </a:lnTo>
                  <a:lnTo>
                    <a:pt x="43870" y="43876"/>
                  </a:lnTo>
                  <a:lnTo>
                    <a:pt x="49377" y="35705"/>
                  </a:lnTo>
                  <a:lnTo>
                    <a:pt x="51396" y="25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5965177" y="5479707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704"/>
                  </a:moveTo>
                  <a:lnTo>
                    <a:pt x="49377" y="35705"/>
                  </a:lnTo>
                  <a:lnTo>
                    <a:pt x="43870" y="43876"/>
                  </a:lnTo>
                  <a:lnTo>
                    <a:pt x="35703" y="49388"/>
                  </a:lnTo>
                  <a:lnTo>
                    <a:pt x="25704" y="51409"/>
                  </a:lnTo>
                  <a:lnTo>
                    <a:pt x="15698" y="49388"/>
                  </a:lnTo>
                  <a:lnTo>
                    <a:pt x="7527" y="43876"/>
                  </a:lnTo>
                  <a:lnTo>
                    <a:pt x="2019" y="35705"/>
                  </a:lnTo>
                  <a:lnTo>
                    <a:pt x="0" y="25704"/>
                  </a:lnTo>
                  <a:lnTo>
                    <a:pt x="2019" y="15703"/>
                  </a:lnTo>
                  <a:lnTo>
                    <a:pt x="7527" y="7532"/>
                  </a:lnTo>
                  <a:lnTo>
                    <a:pt x="15698" y="2021"/>
                  </a:lnTo>
                  <a:lnTo>
                    <a:pt x="25704" y="0"/>
                  </a:lnTo>
                  <a:lnTo>
                    <a:pt x="35703" y="2021"/>
                  </a:lnTo>
                  <a:lnTo>
                    <a:pt x="43870" y="7532"/>
                  </a:lnTo>
                  <a:lnTo>
                    <a:pt x="49377" y="15703"/>
                  </a:lnTo>
                  <a:lnTo>
                    <a:pt x="51396" y="25704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5990882" y="5505412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89">
                  <a:moveTo>
                    <a:pt x="0" y="402323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676204" y="5210506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2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031255" y="5210506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3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834595" y="4767169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34595" y="4412118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2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423869" y="5091027"/>
            <a:ext cx="100853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i="1" spc="-4" dirty="0">
                <a:latin typeface="Times New Roman"/>
                <a:cs typeface="Times New Roman"/>
              </a:rPr>
              <a:t>n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785748" y="5477275"/>
            <a:ext cx="182656" cy="52855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1412">
              <a:latin typeface="Times New Roman"/>
              <a:cs typeface="Times New Roman"/>
            </a:endParaRPr>
          </a:p>
          <a:p>
            <a:pPr marL="11206"/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2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64654" y="4025871"/>
            <a:ext cx="291913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i="1" spc="-4" dirty="0">
                <a:latin typeface="Times New Roman"/>
                <a:cs typeface="Times New Roman"/>
              </a:rPr>
              <a:t>x</a:t>
            </a:r>
            <a:r>
              <a:rPr sz="1235" spc="66" dirty="0">
                <a:latin typeface="Lucida Sans Unicode"/>
                <a:cs typeface="Lucida Sans Unicode"/>
              </a:rPr>
              <a:t>(</a:t>
            </a:r>
            <a:r>
              <a:rPr sz="1235" i="1" dirty="0">
                <a:latin typeface="Times New Roman"/>
                <a:cs typeface="Times New Roman"/>
              </a:rPr>
              <a:t>n</a:t>
            </a:r>
            <a:r>
              <a:rPr sz="1235" spc="71" dirty="0">
                <a:latin typeface="Lucida Sans Unicode"/>
                <a:cs typeface="Lucida Sans Unicode"/>
              </a:rPr>
              <a:t>)</a:t>
            </a:r>
            <a:endParaRPr sz="1235">
              <a:latin typeface="Lucida Sans Unicode"/>
              <a:cs typeface="Lucida Sans Unicod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53981" y="5210506"/>
            <a:ext cx="802901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365892" algn="l"/>
              </a:tabLst>
            </a:pP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3	</a:t>
            </a: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2</a:t>
            </a:r>
            <a:r>
              <a:rPr sz="971" spc="335" dirty="0">
                <a:latin typeface="Times New Roman"/>
                <a:cs typeface="Times New Roman"/>
              </a:rPr>
              <a:t> </a:t>
            </a: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232856" y="5210508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174531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9" dirty="0">
                <a:solidFill>
                  <a:srgbClr val="FFFFFF"/>
                </a:solidFill>
              </a:rPr>
              <a:t>Odd</a:t>
            </a:r>
            <a:r>
              <a:rPr sz="2471" spc="-40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Signals</a:t>
            </a:r>
            <a:endParaRPr sz="2471"/>
          </a:p>
        </p:txBody>
      </p:sp>
      <p:sp>
        <p:nvSpPr>
          <p:cNvPr id="63" name="Footer Placeholder 62">
            <a:extLst>
              <a:ext uri="{FF2B5EF4-FFF2-40B4-BE49-F238E27FC236}">
                <a16:creationId xmlns:a16="http://schemas.microsoft.com/office/drawing/2014/main" id="{46E80C85-6FFB-435C-AA62-D7326E6C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943321"/>
            <a:ext cx="149311" cy="1492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1903162"/>
            <a:ext cx="149311" cy="14925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2862944"/>
            <a:ext cx="147740" cy="1493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3556310"/>
            <a:ext cx="147740" cy="14759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3926149"/>
            <a:ext cx="147740" cy="14759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422173" y="651456"/>
            <a:ext cx="7306795" cy="3475609"/>
          </a:xfrm>
          <a:prstGeom prst="rect">
            <a:avLst/>
          </a:prstGeom>
        </p:spPr>
        <p:txBody>
          <a:bodyPr vert="horz" wrap="square" lIns="0" tIns="172571" rIns="0" bIns="0" rtlCol="0">
            <a:spAutoFit/>
          </a:bodyPr>
          <a:lstStyle/>
          <a:p>
            <a:pPr marL="11206">
              <a:spcBef>
                <a:spcPts val="1359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22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35" dirty="0">
                <a:solidFill>
                  <a:srgbClr val="00BFFF"/>
                </a:solidFill>
                <a:latin typeface="Calibri"/>
                <a:cs typeface="Calibri"/>
              </a:rPr>
              <a:t>odd</a:t>
            </a:r>
            <a:r>
              <a:rPr sz="2074" spc="44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it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satisfies</a:t>
            </a:r>
            <a:endParaRPr sz="1897">
              <a:latin typeface="Microsoft Sans Serif"/>
              <a:cs typeface="Microsoft Sans Serif"/>
            </a:endParaRPr>
          </a:p>
          <a:p>
            <a:pPr marL="574332" algn="ctr">
              <a:spcBef>
                <a:spcPts val="1279"/>
              </a:spcBef>
              <a:tabLst>
                <a:tab pos="2379136" algn="l"/>
              </a:tabLst>
            </a:pP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5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207" dirty="0">
                <a:latin typeface="Lucida Sans Unicode"/>
                <a:cs typeface="Lucida Sans Unicode"/>
              </a:rPr>
              <a:t> </a:t>
            </a:r>
            <a:r>
              <a:rPr sz="2074" spc="-22" dirty="0">
                <a:latin typeface="Cambria"/>
                <a:cs typeface="Cambria"/>
              </a:rPr>
              <a:t>−</a:t>
            </a:r>
            <a:r>
              <a:rPr sz="2074" i="1" spc="-22" dirty="0">
                <a:latin typeface="Times New Roman"/>
                <a:cs typeface="Times New Roman"/>
              </a:rPr>
              <a:t>x</a:t>
            </a:r>
            <a:r>
              <a:rPr sz="2074" spc="-22" dirty="0">
                <a:latin typeface="Lucida Sans Unicode"/>
                <a:cs typeface="Lucida Sans Unicode"/>
              </a:rPr>
              <a:t>(</a:t>
            </a:r>
            <a:r>
              <a:rPr sz="2074" spc="-22" dirty="0">
                <a:latin typeface="Cambria"/>
                <a:cs typeface="Cambria"/>
              </a:rPr>
              <a:t>−</a:t>
            </a:r>
            <a:r>
              <a:rPr sz="2074" i="1" spc="-22" dirty="0">
                <a:latin typeface="Times New Roman"/>
                <a:cs typeface="Times New Roman"/>
              </a:rPr>
              <a:t>t</a:t>
            </a:r>
            <a:r>
              <a:rPr sz="2074" spc="-22" dirty="0">
                <a:latin typeface="Lucida Sans Unicode"/>
                <a:cs typeface="Lucida Sans Unicode"/>
              </a:rPr>
              <a:t>)	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all</a:t>
            </a:r>
            <a:r>
              <a:rPr sz="1897" spc="-49" dirty="0">
                <a:latin typeface="Microsoft Sans Serif"/>
                <a:cs typeface="Microsoft Sans Serif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t</a:t>
            </a:r>
            <a:r>
              <a:rPr sz="2074" spc="31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spcBef>
                <a:spcPts val="1302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sequence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26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35" dirty="0">
                <a:solidFill>
                  <a:srgbClr val="00BFFF"/>
                </a:solidFill>
                <a:latin typeface="Calibri"/>
                <a:cs typeface="Calibri"/>
              </a:rPr>
              <a:t>odd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satisfies</a:t>
            </a:r>
            <a:endParaRPr sz="1897">
              <a:latin typeface="Microsoft Sans Serif"/>
              <a:cs typeface="Microsoft Sans Serif"/>
            </a:endParaRPr>
          </a:p>
          <a:p>
            <a:pPr marL="577134" algn="ctr">
              <a:spcBef>
                <a:spcPts val="1279"/>
              </a:spcBef>
              <a:tabLst>
                <a:tab pos="2476072" algn="l"/>
              </a:tabLst>
            </a:pPr>
            <a:r>
              <a:rPr sz="2074" i="1" spc="66" dirty="0">
                <a:latin typeface="Times New Roman"/>
                <a:cs typeface="Times New Roman"/>
              </a:rPr>
              <a:t>x</a:t>
            </a:r>
            <a:r>
              <a:rPr sz="2074" spc="66" dirty="0">
                <a:latin typeface="Lucida Sans Unicode"/>
                <a:cs typeface="Lucida Sans Unicode"/>
              </a:rPr>
              <a:t>(</a:t>
            </a:r>
            <a:r>
              <a:rPr sz="2074" i="1" spc="66" dirty="0">
                <a:latin typeface="Times New Roman"/>
                <a:cs typeface="Times New Roman"/>
              </a:rPr>
              <a:t>n</a:t>
            </a:r>
            <a:r>
              <a:rPr sz="2074" spc="66" dirty="0">
                <a:latin typeface="Lucida Sans Unicode"/>
                <a:cs typeface="Lucida Sans Unicode"/>
              </a:rPr>
              <a:t>)</a:t>
            </a:r>
            <a:r>
              <a:rPr sz="2074" spc="-176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-35" dirty="0">
                <a:latin typeface="Cambria"/>
                <a:cs typeface="Cambria"/>
              </a:rPr>
              <a:t>−</a:t>
            </a:r>
            <a:r>
              <a:rPr sz="2074" i="1" spc="-35" dirty="0">
                <a:latin typeface="Times New Roman"/>
                <a:cs typeface="Times New Roman"/>
              </a:rPr>
              <a:t>x</a:t>
            </a:r>
            <a:r>
              <a:rPr sz="2074" spc="-35" dirty="0">
                <a:latin typeface="Lucida Sans Unicode"/>
                <a:cs typeface="Lucida Sans Unicode"/>
              </a:rPr>
              <a:t>(</a:t>
            </a:r>
            <a:r>
              <a:rPr sz="2074" spc="-35" dirty="0">
                <a:latin typeface="Cambria"/>
                <a:cs typeface="Cambria"/>
              </a:rPr>
              <a:t>−</a:t>
            </a:r>
            <a:r>
              <a:rPr sz="2074" i="1" spc="-35" dirty="0">
                <a:latin typeface="Times New Roman"/>
                <a:cs typeface="Times New Roman"/>
              </a:rPr>
              <a:t>n</a:t>
            </a:r>
            <a:r>
              <a:rPr sz="2074" spc="-35" dirty="0">
                <a:latin typeface="Lucida Sans Unicode"/>
                <a:cs typeface="Lucida Sans Unicode"/>
              </a:rPr>
              <a:t>)	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all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2074" i="1" spc="-26" dirty="0">
                <a:latin typeface="Times New Roman"/>
                <a:cs typeface="Times New Roman"/>
              </a:rPr>
              <a:t>n</a:t>
            </a:r>
            <a:r>
              <a:rPr sz="2074" spc="-26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11206" marR="4483">
              <a:lnSpc>
                <a:spcPct val="111100"/>
              </a:lnSpc>
              <a:spcBef>
                <a:spcPts val="1028"/>
              </a:spcBef>
            </a:pPr>
            <a:r>
              <a:rPr sz="1897" spc="-22" dirty="0">
                <a:latin typeface="Microsoft Sans Serif"/>
                <a:cs typeface="Microsoft Sans Serif"/>
              </a:rPr>
              <a:t>Geometrically,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graph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odd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antisymmetric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about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origin.</a:t>
            </a:r>
            <a:endParaRPr sz="1897">
              <a:latin typeface="Microsoft Sans Serif"/>
              <a:cs typeface="Microsoft Sans Serif"/>
            </a:endParaRPr>
          </a:p>
          <a:p>
            <a:pPr marL="11206" marR="2116904">
              <a:lnSpc>
                <a:spcPts val="2912"/>
              </a:lnSpc>
              <a:spcBef>
                <a:spcPts val="88"/>
              </a:spcBef>
            </a:pPr>
            <a:r>
              <a:rPr sz="1897" spc="4" dirty="0">
                <a:latin typeface="Microsoft Sans Serif"/>
                <a:cs typeface="Microsoft Sans Serif"/>
              </a:rPr>
              <a:t>A</a:t>
            </a:r>
            <a:r>
              <a:rPr sz="1897" spc="-4" dirty="0">
                <a:latin typeface="Microsoft Sans Serif"/>
                <a:cs typeface="Microsoft Sans Serif"/>
              </a:rPr>
              <a:t>n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od</a:t>
            </a:r>
            <a:r>
              <a:rPr sz="1897" spc="-4" dirty="0">
                <a:latin typeface="Microsoft Sans Serif"/>
                <a:cs typeface="Microsoft Sans Serif"/>
              </a:rPr>
              <a:t>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-18" dirty="0">
                <a:latin typeface="Microsoft Sans Serif"/>
                <a:cs typeface="Microsoft Sans Serif"/>
              </a:rPr>
              <a:t>igna</a:t>
            </a:r>
            <a:r>
              <a:rPr sz="1897" spc="-13" dirty="0">
                <a:latin typeface="Microsoft Sans Serif"/>
                <a:cs typeface="Microsoft Sans Serif"/>
              </a:rPr>
              <a:t>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m</a:t>
            </a:r>
            <a:r>
              <a:rPr sz="1897" spc="-18" dirty="0">
                <a:latin typeface="Microsoft Sans Serif"/>
                <a:cs typeface="Microsoft Sans Serif"/>
              </a:rPr>
              <a:t>u</a:t>
            </a:r>
            <a:r>
              <a:rPr sz="1897" spc="-4" dirty="0">
                <a:latin typeface="Microsoft Sans Serif"/>
                <a:cs typeface="Microsoft Sans Serif"/>
              </a:rPr>
              <a:t>st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b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-18" dirty="0">
                <a:latin typeface="Microsoft Sans Serif"/>
                <a:cs typeface="Microsoft Sans Serif"/>
              </a:rPr>
              <a:t>u</a:t>
            </a:r>
            <a:r>
              <a:rPr sz="1897" spc="-4" dirty="0">
                <a:latin typeface="Microsoft Sans Serif"/>
                <a:cs typeface="Microsoft Sans Serif"/>
              </a:rPr>
              <a:t>ch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ha</a:t>
            </a:r>
            <a:r>
              <a:rPr sz="1897" spc="-4" dirty="0">
                <a:latin typeface="Microsoft Sans Serif"/>
                <a:cs typeface="Microsoft Sans Serif"/>
              </a:rPr>
              <a:t>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solidFill>
                  <a:srgbClr val="FF00FF"/>
                </a:solidFill>
                <a:latin typeface="Times New Roman"/>
                <a:cs typeface="Times New Roman"/>
              </a:rPr>
              <a:t>x</a:t>
            </a:r>
            <a:r>
              <a:rPr sz="2074" spc="128" dirty="0">
                <a:solidFill>
                  <a:srgbClr val="FF00FF"/>
                </a:solidFill>
                <a:latin typeface="Lucida Sans Unicode"/>
                <a:cs typeface="Lucida Sans Unicode"/>
              </a:rPr>
              <a:t>(</a:t>
            </a:r>
            <a:r>
              <a:rPr sz="2074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r>
              <a:rPr sz="2074" spc="137" dirty="0">
                <a:solidFill>
                  <a:srgbClr val="FF00FF"/>
                </a:solidFill>
                <a:latin typeface="Lucida Sans Unicode"/>
                <a:cs typeface="Lucida Sans Unicode"/>
              </a:rPr>
              <a:t>)</a:t>
            </a:r>
            <a:r>
              <a:rPr sz="2074" spc="-154" dirty="0">
                <a:solidFill>
                  <a:srgbClr val="FF00FF"/>
                </a:solidFill>
                <a:latin typeface="Lucida Sans Unicode"/>
                <a:cs typeface="Lucida Sans Unicode"/>
              </a:rPr>
              <a:t> </a:t>
            </a:r>
            <a:r>
              <a:rPr sz="2074" spc="-18" dirty="0">
                <a:solidFill>
                  <a:srgbClr val="FF00FF"/>
                </a:solidFill>
                <a:latin typeface="Lucida Sans Unicode"/>
                <a:cs typeface="Lucida Sans Unicode"/>
              </a:rPr>
              <a:t>=</a:t>
            </a:r>
            <a:r>
              <a:rPr sz="2074" spc="-190" dirty="0">
                <a:solidFill>
                  <a:srgbClr val="FF00FF"/>
                </a:solidFill>
                <a:latin typeface="Lucida Sans Unicode"/>
                <a:cs typeface="Lucida Sans Unicode"/>
              </a:rPr>
              <a:t> </a:t>
            </a:r>
            <a:r>
              <a:rPr sz="2074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.  </a:t>
            </a:r>
            <a:r>
              <a:rPr sz="1897" spc="-9" dirty="0">
                <a:latin typeface="Microsoft Sans Serif"/>
                <a:cs typeface="Microsoft Sans Serif"/>
              </a:rPr>
              <a:t>Some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examples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odd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signals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88160" y="4521887"/>
            <a:ext cx="2485465" cy="1775012"/>
            <a:chOff x="1506982" y="5124805"/>
            <a:chExt cx="2816860" cy="2011680"/>
          </a:xfrm>
        </p:grpSpPr>
        <p:sp>
          <p:nvSpPr>
            <p:cNvPr id="20" name="object 20"/>
            <p:cNvSpPr/>
            <p:nvPr/>
          </p:nvSpPr>
          <p:spPr>
            <a:xfrm>
              <a:off x="1506982" y="5124805"/>
              <a:ext cx="2816860" cy="2011680"/>
            </a:xfrm>
            <a:custGeom>
              <a:avLst/>
              <a:gdLst/>
              <a:ahLst/>
              <a:cxnLst/>
              <a:rect l="l" t="t" r="r" b="b"/>
              <a:pathLst>
                <a:path w="2816860" h="2011679">
                  <a:moveTo>
                    <a:pt x="0" y="1005827"/>
                  </a:moveTo>
                  <a:lnTo>
                    <a:pt x="2816301" y="1005827"/>
                  </a:lnTo>
                </a:path>
                <a:path w="2816860" h="2011679">
                  <a:moveTo>
                    <a:pt x="1005827" y="955522"/>
                  </a:moveTo>
                  <a:lnTo>
                    <a:pt x="1005827" y="1056119"/>
                  </a:lnTo>
                </a:path>
                <a:path w="2816860" h="2011679">
                  <a:moveTo>
                    <a:pt x="603504" y="955522"/>
                  </a:moveTo>
                  <a:lnTo>
                    <a:pt x="603504" y="1056119"/>
                  </a:lnTo>
                </a:path>
                <a:path w="2816860" h="2011679">
                  <a:moveTo>
                    <a:pt x="201168" y="955522"/>
                  </a:moveTo>
                  <a:lnTo>
                    <a:pt x="201168" y="1056119"/>
                  </a:lnTo>
                </a:path>
                <a:path w="2816860" h="2011679">
                  <a:moveTo>
                    <a:pt x="1810486" y="955522"/>
                  </a:moveTo>
                  <a:lnTo>
                    <a:pt x="1810486" y="1056119"/>
                  </a:lnTo>
                </a:path>
                <a:path w="2816860" h="2011679">
                  <a:moveTo>
                    <a:pt x="2212822" y="955522"/>
                  </a:moveTo>
                  <a:lnTo>
                    <a:pt x="2212822" y="1056119"/>
                  </a:lnTo>
                </a:path>
                <a:path w="2816860" h="2011679">
                  <a:moveTo>
                    <a:pt x="2615145" y="955522"/>
                  </a:moveTo>
                  <a:lnTo>
                    <a:pt x="2615145" y="1056119"/>
                  </a:lnTo>
                </a:path>
                <a:path w="2816860" h="2011679">
                  <a:moveTo>
                    <a:pt x="1357871" y="603504"/>
                  </a:moveTo>
                  <a:lnTo>
                    <a:pt x="1458442" y="603504"/>
                  </a:lnTo>
                </a:path>
                <a:path w="2816860" h="2011679">
                  <a:moveTo>
                    <a:pt x="1357871" y="201168"/>
                  </a:moveTo>
                  <a:lnTo>
                    <a:pt x="1458442" y="201168"/>
                  </a:lnTo>
                </a:path>
                <a:path w="2816860" h="2011679">
                  <a:moveTo>
                    <a:pt x="1408163" y="0"/>
                  </a:moveTo>
                  <a:lnTo>
                    <a:pt x="1408163" y="2011641"/>
                  </a:lnTo>
                </a:path>
                <a:path w="2816860" h="2011679">
                  <a:moveTo>
                    <a:pt x="1357871" y="1408150"/>
                  </a:moveTo>
                  <a:lnTo>
                    <a:pt x="1458442" y="1408150"/>
                  </a:lnTo>
                </a:path>
                <a:path w="2816860" h="2011679">
                  <a:moveTo>
                    <a:pt x="1357871" y="1810486"/>
                  </a:moveTo>
                  <a:lnTo>
                    <a:pt x="1458442" y="1810486"/>
                  </a:lnTo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8150" y="5325973"/>
              <a:ext cx="2414270" cy="1609725"/>
            </a:xfrm>
            <a:custGeom>
              <a:avLst/>
              <a:gdLst/>
              <a:ahLst/>
              <a:cxnLst/>
              <a:rect l="l" t="t" r="r" b="b"/>
              <a:pathLst>
                <a:path w="2414270" h="1609725">
                  <a:moveTo>
                    <a:pt x="0" y="804659"/>
                  </a:moveTo>
                  <a:lnTo>
                    <a:pt x="201168" y="0"/>
                  </a:lnTo>
                  <a:lnTo>
                    <a:pt x="402336" y="804659"/>
                  </a:lnTo>
                  <a:lnTo>
                    <a:pt x="804659" y="1206982"/>
                  </a:lnTo>
                  <a:lnTo>
                    <a:pt x="1609318" y="402336"/>
                  </a:lnTo>
                  <a:lnTo>
                    <a:pt x="2011654" y="804659"/>
                  </a:lnTo>
                  <a:lnTo>
                    <a:pt x="2212809" y="1609318"/>
                  </a:lnTo>
                  <a:lnTo>
                    <a:pt x="2413977" y="804659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76038" y="5407169"/>
            <a:ext cx="893109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365892" algn="l"/>
                <a:tab pos="721136" algn="l"/>
              </a:tabLst>
            </a:pP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3	</a:t>
            </a: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2	</a:t>
            </a: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43210" y="5407169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8262" y="5407169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2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53313" y="5407169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3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11559" y="4963823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1559" y="4608781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2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62726" y="5673926"/>
            <a:ext cx="182656" cy="52855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1412">
              <a:latin typeface="Times New Roman"/>
              <a:cs typeface="Times New Roman"/>
            </a:endParaRPr>
          </a:p>
          <a:p>
            <a:pPr marL="11206"/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2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67022" y="5287683"/>
            <a:ext cx="66115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i="1" spc="-4" dirty="0">
                <a:latin typeface="Times New Roman"/>
                <a:cs typeface="Times New Roman"/>
              </a:rPr>
              <a:t>t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99848" y="4267614"/>
            <a:ext cx="263338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i="1" spc="-4" dirty="0">
                <a:latin typeface="Times New Roman"/>
                <a:cs typeface="Times New Roman"/>
              </a:rPr>
              <a:t>x</a:t>
            </a:r>
            <a:r>
              <a:rPr sz="1235" spc="35" dirty="0">
                <a:latin typeface="Lucida Sans Unicode"/>
                <a:cs typeface="Lucida Sans Unicode"/>
              </a:rPr>
              <a:t>(</a:t>
            </a:r>
            <a:r>
              <a:rPr sz="1235" i="1" spc="79" dirty="0">
                <a:latin typeface="Times New Roman"/>
                <a:cs typeface="Times New Roman"/>
              </a:rPr>
              <a:t>t</a:t>
            </a:r>
            <a:r>
              <a:rPr sz="1235" spc="71" dirty="0">
                <a:latin typeface="Lucida Sans Unicode"/>
                <a:cs typeface="Lucida Sans Unicode"/>
              </a:rPr>
              <a:t>)</a:t>
            </a:r>
            <a:endParaRPr sz="1235">
              <a:latin typeface="Lucida Sans Unicode"/>
              <a:cs typeface="Lucida Sans Unicod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678291" y="4500999"/>
            <a:ext cx="2662518" cy="1819835"/>
            <a:chOff x="5689130" y="5101132"/>
            <a:chExt cx="3017520" cy="2062480"/>
          </a:xfrm>
        </p:grpSpPr>
        <p:sp>
          <p:nvSpPr>
            <p:cNvPr id="32" name="object 32"/>
            <p:cNvSpPr/>
            <p:nvPr/>
          </p:nvSpPr>
          <p:spPr>
            <a:xfrm>
              <a:off x="7976832" y="5326888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396" y="25692"/>
                  </a:moveTo>
                  <a:lnTo>
                    <a:pt x="49373" y="15693"/>
                  </a:lnTo>
                  <a:lnTo>
                    <a:pt x="43861" y="7526"/>
                  </a:lnTo>
                  <a:lnTo>
                    <a:pt x="35693" y="2019"/>
                  </a:lnTo>
                  <a:lnTo>
                    <a:pt x="25704" y="0"/>
                  </a:lnTo>
                  <a:lnTo>
                    <a:pt x="15698" y="2019"/>
                  </a:lnTo>
                  <a:lnTo>
                    <a:pt x="7527" y="7526"/>
                  </a:lnTo>
                  <a:lnTo>
                    <a:pt x="2019" y="15693"/>
                  </a:lnTo>
                  <a:lnTo>
                    <a:pt x="0" y="25692"/>
                  </a:lnTo>
                  <a:lnTo>
                    <a:pt x="2019" y="35695"/>
                  </a:lnTo>
                  <a:lnTo>
                    <a:pt x="7527" y="43870"/>
                  </a:lnTo>
                  <a:lnTo>
                    <a:pt x="15698" y="49386"/>
                  </a:lnTo>
                  <a:lnTo>
                    <a:pt x="25704" y="51409"/>
                  </a:lnTo>
                  <a:lnTo>
                    <a:pt x="35693" y="49386"/>
                  </a:lnTo>
                  <a:lnTo>
                    <a:pt x="43861" y="43870"/>
                  </a:lnTo>
                  <a:lnTo>
                    <a:pt x="49373" y="35695"/>
                  </a:lnTo>
                  <a:lnTo>
                    <a:pt x="51396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7976832" y="5326888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396" y="25692"/>
                  </a:moveTo>
                  <a:lnTo>
                    <a:pt x="49373" y="35695"/>
                  </a:lnTo>
                  <a:lnTo>
                    <a:pt x="43861" y="43870"/>
                  </a:lnTo>
                  <a:lnTo>
                    <a:pt x="35693" y="49386"/>
                  </a:lnTo>
                  <a:lnTo>
                    <a:pt x="25704" y="51409"/>
                  </a:lnTo>
                  <a:lnTo>
                    <a:pt x="15698" y="49386"/>
                  </a:lnTo>
                  <a:lnTo>
                    <a:pt x="7527" y="43870"/>
                  </a:lnTo>
                  <a:lnTo>
                    <a:pt x="2019" y="35695"/>
                  </a:lnTo>
                  <a:lnTo>
                    <a:pt x="0" y="25692"/>
                  </a:lnTo>
                  <a:lnTo>
                    <a:pt x="2019" y="15693"/>
                  </a:lnTo>
                  <a:lnTo>
                    <a:pt x="7527" y="7526"/>
                  </a:lnTo>
                  <a:lnTo>
                    <a:pt x="15698" y="2019"/>
                  </a:lnTo>
                  <a:lnTo>
                    <a:pt x="25704" y="0"/>
                  </a:lnTo>
                  <a:lnTo>
                    <a:pt x="35693" y="2019"/>
                  </a:lnTo>
                  <a:lnTo>
                    <a:pt x="43861" y="7526"/>
                  </a:lnTo>
                  <a:lnTo>
                    <a:pt x="49373" y="15693"/>
                  </a:lnTo>
                  <a:lnTo>
                    <a:pt x="51396" y="25692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7172172" y="613153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396" y="25704"/>
                  </a:moveTo>
                  <a:lnTo>
                    <a:pt x="49373" y="15703"/>
                  </a:lnTo>
                  <a:lnTo>
                    <a:pt x="43859" y="7532"/>
                  </a:lnTo>
                  <a:lnTo>
                    <a:pt x="35687" y="2021"/>
                  </a:lnTo>
                  <a:lnTo>
                    <a:pt x="25692" y="0"/>
                  </a:lnTo>
                  <a:lnTo>
                    <a:pt x="15693" y="2021"/>
                  </a:lnTo>
                  <a:lnTo>
                    <a:pt x="7526" y="7532"/>
                  </a:lnTo>
                  <a:lnTo>
                    <a:pt x="2019" y="15703"/>
                  </a:lnTo>
                  <a:lnTo>
                    <a:pt x="0" y="25704"/>
                  </a:lnTo>
                  <a:lnTo>
                    <a:pt x="2019" y="35705"/>
                  </a:lnTo>
                  <a:lnTo>
                    <a:pt x="7526" y="43876"/>
                  </a:lnTo>
                  <a:lnTo>
                    <a:pt x="15693" y="49388"/>
                  </a:lnTo>
                  <a:lnTo>
                    <a:pt x="25692" y="51409"/>
                  </a:lnTo>
                  <a:lnTo>
                    <a:pt x="35687" y="49388"/>
                  </a:lnTo>
                  <a:lnTo>
                    <a:pt x="43859" y="43876"/>
                  </a:lnTo>
                  <a:lnTo>
                    <a:pt x="49373" y="35705"/>
                  </a:lnTo>
                  <a:lnTo>
                    <a:pt x="51396" y="25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5689130" y="6106947"/>
              <a:ext cx="3017520" cy="100965"/>
            </a:xfrm>
            <a:custGeom>
              <a:avLst/>
              <a:gdLst/>
              <a:ahLst/>
              <a:cxnLst/>
              <a:rect l="l" t="t" r="r" b="b"/>
              <a:pathLst>
                <a:path w="3017520" h="100964">
                  <a:moveTo>
                    <a:pt x="1534439" y="50292"/>
                  </a:moveTo>
                  <a:lnTo>
                    <a:pt x="1532416" y="60293"/>
                  </a:lnTo>
                  <a:lnTo>
                    <a:pt x="1526901" y="68464"/>
                  </a:lnTo>
                  <a:lnTo>
                    <a:pt x="1518730" y="73975"/>
                  </a:lnTo>
                  <a:lnTo>
                    <a:pt x="1508734" y="75996"/>
                  </a:lnTo>
                  <a:lnTo>
                    <a:pt x="1498735" y="73975"/>
                  </a:lnTo>
                  <a:lnTo>
                    <a:pt x="1490568" y="68464"/>
                  </a:lnTo>
                  <a:lnTo>
                    <a:pt x="1485062" y="60293"/>
                  </a:lnTo>
                  <a:lnTo>
                    <a:pt x="1483042" y="50292"/>
                  </a:lnTo>
                  <a:lnTo>
                    <a:pt x="1485062" y="40290"/>
                  </a:lnTo>
                  <a:lnTo>
                    <a:pt x="1490568" y="32119"/>
                  </a:lnTo>
                  <a:lnTo>
                    <a:pt x="1498735" y="26608"/>
                  </a:lnTo>
                  <a:lnTo>
                    <a:pt x="1508734" y="24587"/>
                  </a:lnTo>
                  <a:lnTo>
                    <a:pt x="1518730" y="26608"/>
                  </a:lnTo>
                  <a:lnTo>
                    <a:pt x="1526901" y="32119"/>
                  </a:lnTo>
                  <a:lnTo>
                    <a:pt x="1532416" y="40290"/>
                  </a:lnTo>
                  <a:lnTo>
                    <a:pt x="1534439" y="50292"/>
                  </a:lnTo>
                  <a:close/>
                </a:path>
                <a:path w="3017520" h="100964">
                  <a:moveTo>
                    <a:pt x="0" y="50292"/>
                  </a:moveTo>
                  <a:lnTo>
                    <a:pt x="3017456" y="50292"/>
                  </a:lnTo>
                </a:path>
                <a:path w="3017520" h="100964">
                  <a:moveTo>
                    <a:pt x="1106411" y="0"/>
                  </a:moveTo>
                  <a:lnTo>
                    <a:pt x="1106411" y="100584"/>
                  </a:lnTo>
                </a:path>
                <a:path w="3017520" h="100964">
                  <a:moveTo>
                    <a:pt x="704075" y="0"/>
                  </a:moveTo>
                  <a:lnTo>
                    <a:pt x="704075" y="100584"/>
                  </a:lnTo>
                </a:path>
                <a:path w="3017520" h="100964">
                  <a:moveTo>
                    <a:pt x="301752" y="0"/>
                  </a:moveTo>
                  <a:lnTo>
                    <a:pt x="301752" y="100584"/>
                  </a:lnTo>
                </a:path>
                <a:path w="3017520" h="100964">
                  <a:moveTo>
                    <a:pt x="1911070" y="0"/>
                  </a:moveTo>
                  <a:lnTo>
                    <a:pt x="1911070" y="100584"/>
                  </a:lnTo>
                </a:path>
                <a:path w="3017520" h="100964">
                  <a:moveTo>
                    <a:pt x="2313406" y="0"/>
                  </a:moveTo>
                  <a:lnTo>
                    <a:pt x="2313406" y="100584"/>
                  </a:lnTo>
                </a:path>
                <a:path w="3017520" h="100964">
                  <a:moveTo>
                    <a:pt x="2715704" y="0"/>
                  </a:moveTo>
                  <a:lnTo>
                    <a:pt x="2715704" y="100584"/>
                  </a:lnTo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002536" y="5352580"/>
              <a:ext cx="0" cy="805180"/>
            </a:xfrm>
            <a:custGeom>
              <a:avLst/>
              <a:gdLst/>
              <a:ahLst/>
              <a:cxnLst/>
              <a:rect l="l" t="t" r="r" b="b"/>
              <a:pathLst>
                <a:path h="805179">
                  <a:moveTo>
                    <a:pt x="0" y="804659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379142" y="5729211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422" y="25704"/>
                  </a:moveTo>
                  <a:lnTo>
                    <a:pt x="49398" y="15698"/>
                  </a:lnTo>
                  <a:lnTo>
                    <a:pt x="43881" y="7527"/>
                  </a:lnTo>
                  <a:lnTo>
                    <a:pt x="35702" y="2019"/>
                  </a:lnTo>
                  <a:lnTo>
                    <a:pt x="25692" y="0"/>
                  </a:lnTo>
                  <a:lnTo>
                    <a:pt x="15698" y="2019"/>
                  </a:lnTo>
                  <a:lnTo>
                    <a:pt x="7531" y="7527"/>
                  </a:lnTo>
                  <a:lnTo>
                    <a:pt x="2021" y="15698"/>
                  </a:lnTo>
                  <a:lnTo>
                    <a:pt x="0" y="25704"/>
                  </a:lnTo>
                  <a:lnTo>
                    <a:pt x="2021" y="35705"/>
                  </a:lnTo>
                  <a:lnTo>
                    <a:pt x="7531" y="43876"/>
                  </a:lnTo>
                  <a:lnTo>
                    <a:pt x="15698" y="49388"/>
                  </a:lnTo>
                  <a:lnTo>
                    <a:pt x="25692" y="51409"/>
                  </a:lnTo>
                  <a:lnTo>
                    <a:pt x="35702" y="49388"/>
                  </a:lnTo>
                  <a:lnTo>
                    <a:pt x="43881" y="43876"/>
                  </a:lnTo>
                  <a:lnTo>
                    <a:pt x="49398" y="35705"/>
                  </a:lnTo>
                  <a:lnTo>
                    <a:pt x="51422" y="25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379142" y="5729211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422" y="25704"/>
                  </a:moveTo>
                  <a:lnTo>
                    <a:pt x="49398" y="35705"/>
                  </a:lnTo>
                  <a:lnTo>
                    <a:pt x="43881" y="43876"/>
                  </a:lnTo>
                  <a:lnTo>
                    <a:pt x="35702" y="49388"/>
                  </a:lnTo>
                  <a:lnTo>
                    <a:pt x="25692" y="51409"/>
                  </a:lnTo>
                  <a:lnTo>
                    <a:pt x="15698" y="49388"/>
                  </a:lnTo>
                  <a:lnTo>
                    <a:pt x="7531" y="43876"/>
                  </a:lnTo>
                  <a:lnTo>
                    <a:pt x="2021" y="35705"/>
                  </a:lnTo>
                  <a:lnTo>
                    <a:pt x="0" y="25704"/>
                  </a:lnTo>
                  <a:lnTo>
                    <a:pt x="2021" y="15698"/>
                  </a:lnTo>
                  <a:lnTo>
                    <a:pt x="7531" y="7527"/>
                  </a:lnTo>
                  <a:lnTo>
                    <a:pt x="15698" y="2019"/>
                  </a:lnTo>
                  <a:lnTo>
                    <a:pt x="25692" y="0"/>
                  </a:lnTo>
                  <a:lnTo>
                    <a:pt x="35702" y="2019"/>
                  </a:lnTo>
                  <a:lnTo>
                    <a:pt x="43881" y="7527"/>
                  </a:lnTo>
                  <a:lnTo>
                    <a:pt x="49398" y="15698"/>
                  </a:lnTo>
                  <a:lnTo>
                    <a:pt x="51422" y="25704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404834" y="5754916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89">
                  <a:moveTo>
                    <a:pt x="0" y="402323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7147585" y="5101132"/>
              <a:ext cx="100965" cy="2062480"/>
            </a:xfrm>
            <a:custGeom>
              <a:avLst/>
              <a:gdLst/>
              <a:ahLst/>
              <a:cxnLst/>
              <a:rect l="l" t="t" r="r" b="b"/>
              <a:pathLst>
                <a:path w="100965" h="2062479">
                  <a:moveTo>
                    <a:pt x="0" y="653783"/>
                  </a:moveTo>
                  <a:lnTo>
                    <a:pt x="100571" y="653783"/>
                  </a:lnTo>
                </a:path>
                <a:path w="100965" h="2062479">
                  <a:moveTo>
                    <a:pt x="0" y="251447"/>
                  </a:moveTo>
                  <a:lnTo>
                    <a:pt x="100571" y="251447"/>
                  </a:lnTo>
                </a:path>
                <a:path w="100965" h="2062479">
                  <a:moveTo>
                    <a:pt x="0" y="1458429"/>
                  </a:moveTo>
                  <a:lnTo>
                    <a:pt x="100571" y="1458429"/>
                  </a:lnTo>
                </a:path>
                <a:path w="100965" h="2062479">
                  <a:moveTo>
                    <a:pt x="0" y="1860753"/>
                  </a:moveTo>
                  <a:lnTo>
                    <a:pt x="100571" y="1860753"/>
                  </a:lnTo>
                </a:path>
                <a:path w="100965" h="2062479">
                  <a:moveTo>
                    <a:pt x="50279" y="2061933"/>
                  </a:moveTo>
                  <a:lnTo>
                    <a:pt x="50279" y="0"/>
                  </a:lnTo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6769849" y="653387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4">
                  <a:moveTo>
                    <a:pt x="51384" y="25692"/>
                  </a:moveTo>
                  <a:lnTo>
                    <a:pt x="49366" y="15693"/>
                  </a:lnTo>
                  <a:lnTo>
                    <a:pt x="43862" y="7526"/>
                  </a:lnTo>
                  <a:lnTo>
                    <a:pt x="35696" y="2019"/>
                  </a:lnTo>
                  <a:lnTo>
                    <a:pt x="25692" y="0"/>
                  </a:lnTo>
                  <a:lnTo>
                    <a:pt x="15687" y="2019"/>
                  </a:lnTo>
                  <a:lnTo>
                    <a:pt x="7521" y="7526"/>
                  </a:lnTo>
                  <a:lnTo>
                    <a:pt x="2017" y="15693"/>
                  </a:lnTo>
                  <a:lnTo>
                    <a:pt x="0" y="25692"/>
                  </a:lnTo>
                  <a:lnTo>
                    <a:pt x="2017" y="35693"/>
                  </a:lnTo>
                  <a:lnTo>
                    <a:pt x="7521" y="43864"/>
                  </a:lnTo>
                  <a:lnTo>
                    <a:pt x="15687" y="49375"/>
                  </a:lnTo>
                  <a:lnTo>
                    <a:pt x="25692" y="51396"/>
                  </a:lnTo>
                  <a:lnTo>
                    <a:pt x="35696" y="49375"/>
                  </a:lnTo>
                  <a:lnTo>
                    <a:pt x="43862" y="43864"/>
                  </a:lnTo>
                  <a:lnTo>
                    <a:pt x="49366" y="35693"/>
                  </a:lnTo>
                  <a:lnTo>
                    <a:pt x="51384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6769849" y="653387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4">
                  <a:moveTo>
                    <a:pt x="51384" y="25692"/>
                  </a:moveTo>
                  <a:lnTo>
                    <a:pt x="49366" y="35693"/>
                  </a:lnTo>
                  <a:lnTo>
                    <a:pt x="43862" y="43864"/>
                  </a:lnTo>
                  <a:lnTo>
                    <a:pt x="35696" y="49375"/>
                  </a:lnTo>
                  <a:lnTo>
                    <a:pt x="25692" y="51396"/>
                  </a:lnTo>
                  <a:lnTo>
                    <a:pt x="15687" y="49375"/>
                  </a:lnTo>
                  <a:lnTo>
                    <a:pt x="7521" y="43864"/>
                  </a:lnTo>
                  <a:lnTo>
                    <a:pt x="2017" y="35693"/>
                  </a:lnTo>
                  <a:lnTo>
                    <a:pt x="0" y="25692"/>
                  </a:lnTo>
                  <a:lnTo>
                    <a:pt x="2017" y="15693"/>
                  </a:lnTo>
                  <a:lnTo>
                    <a:pt x="7521" y="7526"/>
                  </a:lnTo>
                  <a:lnTo>
                    <a:pt x="15687" y="2019"/>
                  </a:lnTo>
                  <a:lnTo>
                    <a:pt x="25692" y="0"/>
                  </a:lnTo>
                  <a:lnTo>
                    <a:pt x="35696" y="2019"/>
                  </a:lnTo>
                  <a:lnTo>
                    <a:pt x="43862" y="7526"/>
                  </a:lnTo>
                  <a:lnTo>
                    <a:pt x="49366" y="15693"/>
                  </a:lnTo>
                  <a:lnTo>
                    <a:pt x="51384" y="25692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6795541" y="6157239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90">
                  <a:moveTo>
                    <a:pt x="0" y="402323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6367513" y="693619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4">
                  <a:moveTo>
                    <a:pt x="51396" y="25692"/>
                  </a:moveTo>
                  <a:lnTo>
                    <a:pt x="49377" y="15698"/>
                  </a:lnTo>
                  <a:lnTo>
                    <a:pt x="43868" y="7531"/>
                  </a:lnTo>
                  <a:lnTo>
                    <a:pt x="35698" y="2021"/>
                  </a:lnTo>
                  <a:lnTo>
                    <a:pt x="25692" y="0"/>
                  </a:lnTo>
                  <a:lnTo>
                    <a:pt x="15693" y="2021"/>
                  </a:lnTo>
                  <a:lnTo>
                    <a:pt x="7526" y="7531"/>
                  </a:lnTo>
                  <a:lnTo>
                    <a:pt x="2019" y="15698"/>
                  </a:lnTo>
                  <a:lnTo>
                    <a:pt x="0" y="25692"/>
                  </a:lnTo>
                  <a:lnTo>
                    <a:pt x="2019" y="35695"/>
                  </a:lnTo>
                  <a:lnTo>
                    <a:pt x="7526" y="43870"/>
                  </a:lnTo>
                  <a:lnTo>
                    <a:pt x="15693" y="49386"/>
                  </a:lnTo>
                  <a:lnTo>
                    <a:pt x="25692" y="51409"/>
                  </a:lnTo>
                  <a:lnTo>
                    <a:pt x="35698" y="49386"/>
                  </a:lnTo>
                  <a:lnTo>
                    <a:pt x="43868" y="43870"/>
                  </a:lnTo>
                  <a:lnTo>
                    <a:pt x="49377" y="35695"/>
                  </a:lnTo>
                  <a:lnTo>
                    <a:pt x="51396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6367513" y="693619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4">
                  <a:moveTo>
                    <a:pt x="51396" y="25692"/>
                  </a:moveTo>
                  <a:lnTo>
                    <a:pt x="49377" y="35695"/>
                  </a:lnTo>
                  <a:lnTo>
                    <a:pt x="43868" y="43870"/>
                  </a:lnTo>
                  <a:lnTo>
                    <a:pt x="35698" y="49386"/>
                  </a:lnTo>
                  <a:lnTo>
                    <a:pt x="25692" y="51409"/>
                  </a:lnTo>
                  <a:lnTo>
                    <a:pt x="15693" y="49386"/>
                  </a:lnTo>
                  <a:lnTo>
                    <a:pt x="7526" y="43870"/>
                  </a:lnTo>
                  <a:lnTo>
                    <a:pt x="2019" y="35695"/>
                  </a:lnTo>
                  <a:lnTo>
                    <a:pt x="0" y="25692"/>
                  </a:lnTo>
                  <a:lnTo>
                    <a:pt x="2019" y="15698"/>
                  </a:lnTo>
                  <a:lnTo>
                    <a:pt x="7526" y="7531"/>
                  </a:lnTo>
                  <a:lnTo>
                    <a:pt x="15693" y="2021"/>
                  </a:lnTo>
                  <a:lnTo>
                    <a:pt x="25692" y="0"/>
                  </a:lnTo>
                  <a:lnTo>
                    <a:pt x="35698" y="2021"/>
                  </a:lnTo>
                  <a:lnTo>
                    <a:pt x="43868" y="7531"/>
                  </a:lnTo>
                  <a:lnTo>
                    <a:pt x="49377" y="15698"/>
                  </a:lnTo>
                  <a:lnTo>
                    <a:pt x="51396" y="25692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6393205" y="6157239"/>
              <a:ext cx="0" cy="805180"/>
            </a:xfrm>
            <a:custGeom>
              <a:avLst/>
              <a:gdLst/>
              <a:ahLst/>
              <a:cxnLst/>
              <a:rect l="l" t="t" r="r" b="b"/>
              <a:pathLst>
                <a:path h="805179">
                  <a:moveTo>
                    <a:pt x="0" y="804646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965177" y="653387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4">
                  <a:moveTo>
                    <a:pt x="51396" y="25692"/>
                  </a:moveTo>
                  <a:lnTo>
                    <a:pt x="49377" y="15693"/>
                  </a:lnTo>
                  <a:lnTo>
                    <a:pt x="43870" y="7526"/>
                  </a:lnTo>
                  <a:lnTo>
                    <a:pt x="35703" y="2019"/>
                  </a:lnTo>
                  <a:lnTo>
                    <a:pt x="25704" y="0"/>
                  </a:lnTo>
                  <a:lnTo>
                    <a:pt x="15698" y="2019"/>
                  </a:lnTo>
                  <a:lnTo>
                    <a:pt x="7527" y="7526"/>
                  </a:lnTo>
                  <a:lnTo>
                    <a:pt x="2019" y="15693"/>
                  </a:lnTo>
                  <a:lnTo>
                    <a:pt x="0" y="25692"/>
                  </a:lnTo>
                  <a:lnTo>
                    <a:pt x="2019" y="35693"/>
                  </a:lnTo>
                  <a:lnTo>
                    <a:pt x="7527" y="43864"/>
                  </a:lnTo>
                  <a:lnTo>
                    <a:pt x="15698" y="49375"/>
                  </a:lnTo>
                  <a:lnTo>
                    <a:pt x="25704" y="51396"/>
                  </a:lnTo>
                  <a:lnTo>
                    <a:pt x="35703" y="49375"/>
                  </a:lnTo>
                  <a:lnTo>
                    <a:pt x="43870" y="43864"/>
                  </a:lnTo>
                  <a:lnTo>
                    <a:pt x="49377" y="35693"/>
                  </a:lnTo>
                  <a:lnTo>
                    <a:pt x="51396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5965177" y="653387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4">
                  <a:moveTo>
                    <a:pt x="51396" y="25692"/>
                  </a:moveTo>
                  <a:lnTo>
                    <a:pt x="49377" y="35693"/>
                  </a:lnTo>
                  <a:lnTo>
                    <a:pt x="43870" y="43864"/>
                  </a:lnTo>
                  <a:lnTo>
                    <a:pt x="35703" y="49375"/>
                  </a:lnTo>
                  <a:lnTo>
                    <a:pt x="25704" y="51396"/>
                  </a:lnTo>
                  <a:lnTo>
                    <a:pt x="15698" y="49375"/>
                  </a:lnTo>
                  <a:lnTo>
                    <a:pt x="7527" y="43864"/>
                  </a:lnTo>
                  <a:lnTo>
                    <a:pt x="2019" y="35693"/>
                  </a:lnTo>
                  <a:lnTo>
                    <a:pt x="0" y="25692"/>
                  </a:lnTo>
                  <a:lnTo>
                    <a:pt x="2019" y="15693"/>
                  </a:lnTo>
                  <a:lnTo>
                    <a:pt x="7527" y="7526"/>
                  </a:lnTo>
                  <a:lnTo>
                    <a:pt x="15698" y="2019"/>
                  </a:lnTo>
                  <a:lnTo>
                    <a:pt x="25704" y="0"/>
                  </a:lnTo>
                  <a:lnTo>
                    <a:pt x="35703" y="2019"/>
                  </a:lnTo>
                  <a:lnTo>
                    <a:pt x="43870" y="7526"/>
                  </a:lnTo>
                  <a:lnTo>
                    <a:pt x="49377" y="15693"/>
                  </a:lnTo>
                  <a:lnTo>
                    <a:pt x="51396" y="25692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5990882" y="6157239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90">
                  <a:moveTo>
                    <a:pt x="0" y="402323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7574508" y="5729211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384" y="25704"/>
                  </a:moveTo>
                  <a:lnTo>
                    <a:pt x="49362" y="15698"/>
                  </a:lnTo>
                  <a:lnTo>
                    <a:pt x="43853" y="7527"/>
                  </a:lnTo>
                  <a:lnTo>
                    <a:pt x="35685" y="2019"/>
                  </a:lnTo>
                  <a:lnTo>
                    <a:pt x="25692" y="0"/>
                  </a:lnTo>
                  <a:lnTo>
                    <a:pt x="15687" y="2019"/>
                  </a:lnTo>
                  <a:lnTo>
                    <a:pt x="7521" y="7527"/>
                  </a:lnTo>
                  <a:lnTo>
                    <a:pt x="2017" y="15698"/>
                  </a:lnTo>
                  <a:lnTo>
                    <a:pt x="0" y="25704"/>
                  </a:lnTo>
                  <a:lnTo>
                    <a:pt x="2017" y="35705"/>
                  </a:lnTo>
                  <a:lnTo>
                    <a:pt x="7521" y="43876"/>
                  </a:lnTo>
                  <a:lnTo>
                    <a:pt x="15687" y="49388"/>
                  </a:lnTo>
                  <a:lnTo>
                    <a:pt x="25692" y="51409"/>
                  </a:lnTo>
                  <a:lnTo>
                    <a:pt x="35685" y="49388"/>
                  </a:lnTo>
                  <a:lnTo>
                    <a:pt x="43853" y="43876"/>
                  </a:lnTo>
                  <a:lnTo>
                    <a:pt x="49362" y="35705"/>
                  </a:lnTo>
                  <a:lnTo>
                    <a:pt x="51384" y="25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7574508" y="5729211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384" y="25704"/>
                  </a:moveTo>
                  <a:lnTo>
                    <a:pt x="49362" y="35705"/>
                  </a:lnTo>
                  <a:lnTo>
                    <a:pt x="43853" y="43876"/>
                  </a:lnTo>
                  <a:lnTo>
                    <a:pt x="35685" y="49388"/>
                  </a:lnTo>
                  <a:lnTo>
                    <a:pt x="25692" y="51409"/>
                  </a:lnTo>
                  <a:lnTo>
                    <a:pt x="15687" y="49388"/>
                  </a:lnTo>
                  <a:lnTo>
                    <a:pt x="7521" y="43876"/>
                  </a:lnTo>
                  <a:lnTo>
                    <a:pt x="2017" y="35705"/>
                  </a:lnTo>
                  <a:lnTo>
                    <a:pt x="0" y="25704"/>
                  </a:lnTo>
                  <a:lnTo>
                    <a:pt x="2017" y="15698"/>
                  </a:lnTo>
                  <a:lnTo>
                    <a:pt x="7521" y="7527"/>
                  </a:lnTo>
                  <a:lnTo>
                    <a:pt x="15687" y="2019"/>
                  </a:lnTo>
                  <a:lnTo>
                    <a:pt x="25692" y="0"/>
                  </a:lnTo>
                  <a:lnTo>
                    <a:pt x="35685" y="2019"/>
                  </a:lnTo>
                  <a:lnTo>
                    <a:pt x="43853" y="7527"/>
                  </a:lnTo>
                  <a:lnTo>
                    <a:pt x="49362" y="15698"/>
                  </a:lnTo>
                  <a:lnTo>
                    <a:pt x="51384" y="25704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7600200" y="5754916"/>
              <a:ext cx="0" cy="402590"/>
            </a:xfrm>
            <a:custGeom>
              <a:avLst/>
              <a:gdLst/>
              <a:ahLst/>
              <a:cxnLst/>
              <a:rect l="l" t="t" r="r" b="b"/>
              <a:pathLst>
                <a:path h="402589">
                  <a:moveTo>
                    <a:pt x="0" y="402323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676210" y="5430646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2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031262" y="5430646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3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34608" y="4987304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34608" y="4632252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2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423883" y="5309285"/>
            <a:ext cx="100853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i="1" spc="-4" dirty="0">
                <a:latin typeface="Times New Roman"/>
                <a:cs typeface="Times New Roman"/>
              </a:rPr>
              <a:t>n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85762" y="6050580"/>
            <a:ext cx="182656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2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85762" y="5695528"/>
            <a:ext cx="182656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864668" y="4246007"/>
            <a:ext cx="291913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i="1" spc="-4" dirty="0">
                <a:latin typeface="Times New Roman"/>
                <a:cs typeface="Times New Roman"/>
              </a:rPr>
              <a:t>x</a:t>
            </a:r>
            <a:r>
              <a:rPr sz="1235" spc="66" dirty="0">
                <a:latin typeface="Lucida Sans Unicode"/>
                <a:cs typeface="Lucida Sans Unicode"/>
              </a:rPr>
              <a:t>(</a:t>
            </a:r>
            <a:r>
              <a:rPr sz="1235" i="1" dirty="0">
                <a:latin typeface="Times New Roman"/>
                <a:cs typeface="Times New Roman"/>
              </a:rPr>
              <a:t>n</a:t>
            </a:r>
            <a:r>
              <a:rPr sz="1235" spc="71" dirty="0">
                <a:latin typeface="Lucida Sans Unicode"/>
                <a:cs typeface="Lucida Sans Unicode"/>
              </a:rPr>
              <a:t>)</a:t>
            </a:r>
            <a:endParaRPr sz="1235">
              <a:latin typeface="Lucida Sans Unicode"/>
              <a:cs typeface="Lucida Sans Unicode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232868" y="5430643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63822" y="5430643"/>
            <a:ext cx="893109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365892" algn="l"/>
                <a:tab pos="721136" algn="l"/>
              </a:tabLst>
            </a:pP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3	</a:t>
            </a: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2	</a:t>
            </a:r>
            <a:r>
              <a:rPr sz="971" spc="-53" dirty="0">
                <a:latin typeface="Cambria"/>
                <a:cs typeface="Cambria"/>
              </a:rPr>
              <a:t>−</a:t>
            </a:r>
            <a:r>
              <a:rPr sz="971" spc="-53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27927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4" dirty="0">
                <a:solidFill>
                  <a:srgbClr val="FFFFFF"/>
                </a:solidFill>
              </a:rPr>
              <a:t>Periodic</a:t>
            </a:r>
            <a:r>
              <a:rPr sz="2471" spc="-66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Signals</a:t>
            </a:r>
            <a:endParaRPr sz="2471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1062BC44-CA75-4938-96DD-F2437BBB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269134"/>
            <a:ext cx="149311" cy="14926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22174" y="1135516"/>
            <a:ext cx="7473203" cy="1229318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marR="4483">
              <a:lnSpc>
                <a:spcPts val="2612"/>
              </a:lnSpc>
              <a:spcBef>
                <a:spcPts val="97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periodic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period</a:t>
            </a:r>
            <a:r>
              <a:rPr sz="2074" spc="71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T</a:t>
            </a:r>
            <a:r>
              <a:rPr sz="2074" i="1" spc="278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(or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solidFill>
                  <a:srgbClr val="00BFFF"/>
                </a:solidFill>
                <a:latin typeface="Times New Roman"/>
                <a:cs typeface="Times New Roman"/>
              </a:rPr>
              <a:t>T</a:t>
            </a:r>
            <a:r>
              <a:rPr sz="2074" i="1" spc="-256" dirty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-periodic</a:t>
            </a:r>
            <a:r>
              <a:rPr sz="1897" spc="49" dirty="0">
                <a:latin typeface="Microsoft Sans Serif"/>
                <a:cs typeface="Microsoft Sans Serif"/>
              </a:rPr>
              <a:t>)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if,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some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strictly-positive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constant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T</a:t>
            </a:r>
            <a:r>
              <a:rPr sz="2074" i="1" spc="-256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following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condition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holds:</a:t>
            </a:r>
            <a:endParaRPr sz="1897">
              <a:latin typeface="Microsoft Sans Serif"/>
              <a:cs typeface="Microsoft Sans Serif"/>
            </a:endParaRPr>
          </a:p>
          <a:p>
            <a:pPr marL="410717" algn="ctr">
              <a:spcBef>
                <a:spcPts val="1752"/>
              </a:spcBef>
              <a:tabLst>
                <a:tab pos="2262588" algn="l"/>
              </a:tabLst>
            </a:pP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85" dirty="0">
                <a:latin typeface="Lucida Sans Unicode"/>
                <a:cs typeface="Lucida Sans Unicode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x</a:t>
            </a:r>
            <a:r>
              <a:rPr sz="2074" spc="31" dirty="0">
                <a:latin typeface="Lucida Sans Unicode"/>
                <a:cs typeface="Lucida Sans Unicode"/>
              </a:rPr>
              <a:t>(</a:t>
            </a:r>
            <a:r>
              <a:rPr sz="2074" i="1" spc="31" dirty="0">
                <a:latin typeface="Times New Roman"/>
                <a:cs typeface="Times New Roman"/>
              </a:rPr>
              <a:t>t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4" dirty="0">
                <a:latin typeface="Lucida Sans Unicode"/>
                <a:cs typeface="Lucida Sans Unicode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T</a:t>
            </a:r>
            <a:r>
              <a:rPr sz="2074" i="1" spc="-278" dirty="0">
                <a:latin typeface="Times New Roman"/>
                <a:cs typeface="Times New Roman"/>
              </a:rPr>
              <a:t> </a:t>
            </a:r>
            <a:r>
              <a:rPr sz="2074" spc="137" dirty="0">
                <a:latin typeface="Lucida Sans Unicode"/>
                <a:cs typeface="Lucida Sans Unicode"/>
              </a:rPr>
              <a:t>)	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all</a:t>
            </a:r>
            <a:r>
              <a:rPr sz="1897" spc="-49" dirty="0">
                <a:latin typeface="Microsoft Sans Serif"/>
                <a:cs typeface="Microsoft Sans Serif"/>
              </a:rPr>
              <a:t> </a:t>
            </a:r>
            <a:r>
              <a:rPr sz="2074" i="1" spc="44" dirty="0">
                <a:latin typeface="Times New Roman"/>
                <a:cs typeface="Times New Roman"/>
              </a:rPr>
              <a:t>t</a:t>
            </a:r>
            <a:r>
              <a:rPr sz="2074" spc="44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730908"/>
            <a:ext cx="147740" cy="14926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422181" y="2597280"/>
            <a:ext cx="5239871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T</a:t>
            </a:r>
            <a:r>
              <a:rPr sz="2074" i="1" spc="-256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-</a:t>
            </a:r>
            <a:r>
              <a:rPr sz="1897" spc="-18" dirty="0">
                <a:latin typeface="Microsoft Sans Serif"/>
                <a:cs typeface="Microsoft Sans Serif"/>
              </a:rPr>
              <a:t>pe</a:t>
            </a:r>
            <a:r>
              <a:rPr sz="1897" spc="9" dirty="0">
                <a:latin typeface="Microsoft Sans Serif"/>
                <a:cs typeface="Microsoft Sans Serif"/>
              </a:rPr>
              <a:t>r</a:t>
            </a:r>
            <a:r>
              <a:rPr sz="1897" spc="-18" dirty="0">
                <a:latin typeface="Microsoft Sans Serif"/>
                <a:cs typeface="Microsoft Sans Serif"/>
              </a:rPr>
              <a:t>iodi</a:t>
            </a:r>
            <a:r>
              <a:rPr sz="1897" spc="-4" dirty="0">
                <a:latin typeface="Microsoft Sans Serif"/>
                <a:cs typeface="Microsoft Sans Serif"/>
              </a:rPr>
              <a:t>c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f</a:t>
            </a:r>
            <a:r>
              <a:rPr sz="1897" spc="-18" dirty="0">
                <a:latin typeface="Microsoft Sans Serif"/>
                <a:cs typeface="Microsoft Sans Serif"/>
              </a:rPr>
              <a:t>un</a:t>
            </a:r>
            <a:r>
              <a:rPr sz="1897" spc="-4" dirty="0">
                <a:latin typeface="Microsoft Sans Serif"/>
                <a:cs typeface="Microsoft Sans Serif"/>
              </a:rPr>
              <a:t>c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io</a:t>
            </a:r>
            <a:r>
              <a:rPr sz="1897" spc="-4" dirty="0">
                <a:latin typeface="Microsoft Sans Serif"/>
                <a:cs typeface="Microsoft Sans Serif"/>
              </a:rPr>
              <a:t>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-18" dirty="0">
                <a:latin typeface="Microsoft Sans Serif"/>
                <a:cs typeface="Microsoft Sans Serif"/>
              </a:rPr>
              <a:t>ai</a:t>
            </a:r>
            <a:r>
              <a:rPr sz="1897" spc="-4" dirty="0">
                <a:latin typeface="Microsoft Sans Serif"/>
                <a:cs typeface="Microsoft Sans Serif"/>
              </a:rPr>
              <a:t>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4" dirty="0">
                <a:latin typeface="Microsoft Sans Serif"/>
                <a:cs typeface="Microsoft Sans Serif"/>
              </a:rPr>
              <a:t>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h</a:t>
            </a:r>
            <a:r>
              <a:rPr sz="1897" spc="-66" dirty="0">
                <a:latin typeface="Microsoft Sans Serif"/>
                <a:cs typeface="Microsoft Sans Serif"/>
              </a:rPr>
              <a:t>a</a:t>
            </a:r>
            <a:r>
              <a:rPr sz="1897" spc="-49" dirty="0">
                <a:latin typeface="Microsoft Sans Serif"/>
                <a:cs typeface="Microsoft Sans Serif"/>
              </a:rPr>
              <a:t>v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f</a:t>
            </a:r>
            <a:r>
              <a:rPr sz="2074" spc="150" dirty="0">
                <a:solidFill>
                  <a:srgbClr val="00BFFF"/>
                </a:solidFill>
                <a:latin typeface="Calibri"/>
                <a:cs typeface="Calibri"/>
              </a:rPr>
              <a:t>r</a:t>
            </a:r>
            <a:r>
              <a:rPr sz="2074" spc="-110" dirty="0">
                <a:solidFill>
                  <a:srgbClr val="00BFFF"/>
                </a:solidFill>
                <a:latin typeface="Calibri"/>
                <a:cs typeface="Calibri"/>
              </a:rPr>
              <a:t>e</a:t>
            </a: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qu</a:t>
            </a:r>
            <a:r>
              <a:rPr sz="2074" spc="-110" dirty="0">
                <a:solidFill>
                  <a:srgbClr val="00BFFF"/>
                </a:solidFill>
                <a:latin typeface="Calibri"/>
                <a:cs typeface="Calibri"/>
              </a:rPr>
              <a:t>e</a:t>
            </a: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n</a:t>
            </a:r>
            <a:r>
              <a:rPr sz="2074" spc="44" dirty="0">
                <a:solidFill>
                  <a:srgbClr val="00BFFF"/>
                </a:solidFill>
                <a:latin typeface="Calibri"/>
                <a:cs typeface="Calibri"/>
              </a:rPr>
              <a:t>c</a:t>
            </a:r>
            <a:r>
              <a:rPr sz="2074" spc="110" dirty="0">
                <a:solidFill>
                  <a:srgbClr val="00BFFF"/>
                </a:solidFill>
                <a:latin typeface="Calibri"/>
                <a:cs typeface="Calibri"/>
              </a:rPr>
              <a:t>y</a:t>
            </a:r>
            <a:endParaRPr sz="2074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37964" y="2563507"/>
            <a:ext cx="137832" cy="451858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28576">
              <a:lnSpc>
                <a:spcPts val="1677"/>
              </a:lnSpc>
              <a:spcBef>
                <a:spcPts val="124"/>
              </a:spcBef>
            </a:pPr>
            <a:r>
              <a:rPr sz="1500" u="heavy" spc="1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1206">
              <a:lnSpc>
                <a:spcPts val="1677"/>
              </a:lnSpc>
            </a:pPr>
            <a:r>
              <a:rPr sz="1500" i="1" spc="18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66919" y="2597287"/>
            <a:ext cx="1380004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2074" spc="88" dirty="0">
                <a:solidFill>
                  <a:srgbClr val="00BFFF"/>
                </a:solidFill>
                <a:latin typeface="Calibri"/>
                <a:cs typeface="Calibri"/>
              </a:rPr>
              <a:t>angular</a:t>
            </a:r>
            <a:endParaRPr sz="2074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9762" y="2928969"/>
            <a:ext cx="1599079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f</a:t>
            </a:r>
            <a:r>
              <a:rPr sz="2074" spc="150" dirty="0">
                <a:solidFill>
                  <a:srgbClr val="00BFFF"/>
                </a:solidFill>
                <a:latin typeface="Calibri"/>
                <a:cs typeface="Calibri"/>
              </a:rPr>
              <a:t>r</a:t>
            </a:r>
            <a:r>
              <a:rPr sz="2074" spc="-110" dirty="0">
                <a:solidFill>
                  <a:srgbClr val="00BFFF"/>
                </a:solidFill>
                <a:latin typeface="Calibri"/>
                <a:cs typeface="Calibri"/>
              </a:rPr>
              <a:t>e</a:t>
            </a: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qu</a:t>
            </a:r>
            <a:r>
              <a:rPr sz="2074" spc="-110" dirty="0">
                <a:solidFill>
                  <a:srgbClr val="00BFFF"/>
                </a:solidFill>
                <a:latin typeface="Calibri"/>
                <a:cs typeface="Calibri"/>
              </a:rPr>
              <a:t>e</a:t>
            </a: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n</a:t>
            </a:r>
            <a:r>
              <a:rPr sz="2074" spc="44" dirty="0">
                <a:solidFill>
                  <a:srgbClr val="00BFFF"/>
                </a:solidFill>
                <a:latin typeface="Calibri"/>
                <a:cs typeface="Calibri"/>
              </a:rPr>
              <a:t>c</a:t>
            </a:r>
            <a:r>
              <a:rPr sz="2074" spc="110" dirty="0">
                <a:solidFill>
                  <a:srgbClr val="00BFFF"/>
                </a:solidFill>
                <a:latin typeface="Calibri"/>
                <a:cs typeface="Calibri"/>
              </a:rPr>
              <a:t>y</a:t>
            </a:r>
            <a:r>
              <a:rPr sz="2074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-16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250" u="heavy" spc="6" baseline="310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250" u="heavy" spc="19" baseline="310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r>
              <a:rPr sz="2250" spc="-178" baseline="31045" dirty="0">
                <a:latin typeface="Calibri"/>
                <a:cs typeface="Calibri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462383"/>
            <a:ext cx="147740" cy="14759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422182" y="3091854"/>
            <a:ext cx="7699001" cy="90531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279220">
              <a:spcBef>
                <a:spcPts val="124"/>
              </a:spcBef>
            </a:pPr>
            <a:r>
              <a:rPr sz="1500" i="1" spc="18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  <a:p>
            <a:pPr marL="11206" marR="4483" indent="-560">
              <a:lnSpc>
                <a:spcPts val="2612"/>
              </a:lnSpc>
              <a:spcBef>
                <a:spcPts val="66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sequence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periodic</a:t>
            </a:r>
            <a:r>
              <a:rPr sz="2074" spc="7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period</a:t>
            </a:r>
            <a:r>
              <a:rPr sz="2074" spc="9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latin typeface="Times New Roman"/>
                <a:cs typeface="Times New Roman"/>
              </a:rPr>
              <a:t>N</a:t>
            </a:r>
            <a:r>
              <a:rPr sz="2074" i="1" spc="115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(or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57" dirty="0">
                <a:solidFill>
                  <a:srgbClr val="00BFFF"/>
                </a:solidFill>
                <a:latin typeface="Times New Roman"/>
                <a:cs typeface="Times New Roman"/>
              </a:rPr>
              <a:t>N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-periodic</a:t>
            </a:r>
            <a:r>
              <a:rPr sz="1897" spc="57" dirty="0">
                <a:latin typeface="Microsoft Sans Serif"/>
                <a:cs typeface="Microsoft Sans Serif"/>
              </a:rPr>
              <a:t>)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if,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some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strictly-positive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integer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constant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79" dirty="0">
                <a:latin typeface="Times New Roman"/>
                <a:cs typeface="Times New Roman"/>
              </a:rPr>
              <a:t>N</a:t>
            </a:r>
            <a:r>
              <a:rPr sz="1897" spc="79" dirty="0">
                <a:latin typeface="Microsoft Sans Serif"/>
                <a:cs typeface="Microsoft Sans Serif"/>
              </a:rPr>
              <a:t>,</a:t>
            </a:r>
            <a:r>
              <a:rPr sz="1897" spc="-9" dirty="0">
                <a:latin typeface="Microsoft Sans Serif"/>
                <a:cs typeface="Microsoft Sans Serif"/>
              </a:rPr>
              <a:t> 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following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condition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holds: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43627" y="4214625"/>
            <a:ext cx="2837890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1971780" algn="l"/>
              </a:tabLst>
            </a:pPr>
            <a:r>
              <a:rPr sz="2074" i="1" spc="66" dirty="0">
                <a:latin typeface="Times New Roman"/>
                <a:cs typeface="Times New Roman"/>
              </a:rPr>
              <a:t>x</a:t>
            </a:r>
            <a:r>
              <a:rPr sz="2074" spc="66" dirty="0">
                <a:latin typeface="Lucida Sans Unicode"/>
                <a:cs typeface="Lucida Sans Unicode"/>
              </a:rPr>
              <a:t>(</a:t>
            </a:r>
            <a:r>
              <a:rPr sz="2074" i="1" spc="66" dirty="0">
                <a:latin typeface="Times New Roman"/>
                <a:cs typeface="Times New Roman"/>
              </a:rPr>
              <a:t>n</a:t>
            </a:r>
            <a:r>
              <a:rPr sz="2074" spc="66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85" dirty="0">
                <a:latin typeface="Lucida Sans Unicode"/>
                <a:cs typeface="Lucida Sans Unicode"/>
              </a:rPr>
              <a:t> </a:t>
            </a:r>
            <a:r>
              <a:rPr sz="2074" i="1" spc="49" dirty="0">
                <a:latin typeface="Times New Roman"/>
                <a:cs typeface="Times New Roman"/>
              </a:rPr>
              <a:t>x</a:t>
            </a:r>
            <a:r>
              <a:rPr sz="2074" spc="49" dirty="0">
                <a:latin typeface="Lucida Sans Unicode"/>
                <a:cs typeface="Lucida Sans Unicode"/>
              </a:rPr>
              <a:t>(</a:t>
            </a:r>
            <a:r>
              <a:rPr sz="2074" i="1" spc="49" dirty="0">
                <a:latin typeface="Times New Roman"/>
                <a:cs typeface="Times New Roman"/>
              </a:rPr>
              <a:t>n</a:t>
            </a:r>
            <a:r>
              <a:rPr sz="2074" i="1" spc="-224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spc="150" dirty="0">
                <a:latin typeface="Times New Roman"/>
                <a:cs typeface="Times New Roman"/>
              </a:rPr>
              <a:t>N</a:t>
            </a:r>
            <a:r>
              <a:rPr sz="2074" spc="150" dirty="0">
                <a:latin typeface="Lucida Sans Unicode"/>
                <a:cs typeface="Lucida Sans Unicode"/>
              </a:rPr>
              <a:t>)	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-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all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spc="-40" dirty="0">
                <a:latin typeface="Times New Roman"/>
                <a:cs typeface="Times New Roman"/>
              </a:rPr>
              <a:t>n</a:t>
            </a:r>
            <a:r>
              <a:rPr sz="2074" spc="-40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921209"/>
            <a:ext cx="149311" cy="14759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084326" y="4958687"/>
            <a:ext cx="1529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22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9769" y="4792882"/>
            <a:ext cx="7321924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  <a:tabLst>
                <a:tab pos="5933271" algn="l"/>
              </a:tabLst>
            </a:pPr>
            <a:r>
              <a:rPr sz="1897" dirty="0">
                <a:latin typeface="Microsoft Sans Serif"/>
                <a:cs typeface="Microsoft Sans Serif"/>
              </a:rPr>
              <a:t>An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N</a:t>
            </a:r>
            <a:r>
              <a:rPr sz="1897" spc="4" dirty="0">
                <a:latin typeface="Microsoft Sans Serif"/>
                <a:cs typeface="Microsoft Sans Serif"/>
              </a:rPr>
              <a:t>-periodic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sequence</a:t>
            </a:r>
            <a:r>
              <a:rPr sz="1897" spc="9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13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have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2074" spc="44" dirty="0">
                <a:solidFill>
                  <a:srgbClr val="00BFFF"/>
                </a:solidFill>
                <a:latin typeface="Calibri"/>
                <a:cs typeface="Calibri"/>
              </a:rPr>
              <a:t>frequency</a:t>
            </a:r>
            <a:r>
              <a:rPr sz="3110" u="heavy" spc="747" baseline="2127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50" u="heavy" spc="19" baseline="294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250" spc="19" baseline="29411" dirty="0">
                <a:latin typeface="Times New Roman"/>
                <a:cs typeface="Times New Roman"/>
              </a:rPr>
              <a:t>	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2074" spc="88" dirty="0">
                <a:solidFill>
                  <a:srgbClr val="00BFFF"/>
                </a:solidFill>
                <a:latin typeface="Calibri"/>
                <a:cs typeface="Calibri"/>
              </a:rPr>
              <a:t>angular</a:t>
            </a:r>
            <a:endParaRPr sz="2074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99762" y="5124562"/>
            <a:ext cx="1599079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f</a:t>
            </a:r>
            <a:r>
              <a:rPr sz="2074" spc="150" dirty="0">
                <a:solidFill>
                  <a:srgbClr val="00BFFF"/>
                </a:solidFill>
                <a:latin typeface="Calibri"/>
                <a:cs typeface="Calibri"/>
              </a:rPr>
              <a:t>r</a:t>
            </a:r>
            <a:r>
              <a:rPr sz="2074" spc="-110" dirty="0">
                <a:solidFill>
                  <a:srgbClr val="00BFFF"/>
                </a:solidFill>
                <a:latin typeface="Calibri"/>
                <a:cs typeface="Calibri"/>
              </a:rPr>
              <a:t>e</a:t>
            </a: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qu</a:t>
            </a:r>
            <a:r>
              <a:rPr sz="2074" spc="-110" dirty="0">
                <a:solidFill>
                  <a:srgbClr val="00BFFF"/>
                </a:solidFill>
                <a:latin typeface="Calibri"/>
                <a:cs typeface="Calibri"/>
              </a:rPr>
              <a:t>e</a:t>
            </a: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n</a:t>
            </a:r>
            <a:r>
              <a:rPr sz="2074" spc="44" dirty="0">
                <a:solidFill>
                  <a:srgbClr val="00BFFF"/>
                </a:solidFill>
                <a:latin typeface="Calibri"/>
                <a:cs typeface="Calibri"/>
              </a:rPr>
              <a:t>c</a:t>
            </a:r>
            <a:r>
              <a:rPr sz="2074" spc="110" dirty="0">
                <a:solidFill>
                  <a:srgbClr val="00BFFF"/>
                </a:solidFill>
                <a:latin typeface="Calibri"/>
                <a:cs typeface="Calibri"/>
              </a:rPr>
              <a:t>y</a:t>
            </a:r>
            <a:r>
              <a:rPr sz="2074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-16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250" u="heavy" spc="6" baseline="294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250" u="heavy" spc="19" baseline="2941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r>
              <a:rPr sz="2250" spc="-178" baseline="29411" dirty="0">
                <a:latin typeface="Calibri"/>
                <a:cs typeface="Calibri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5657963"/>
            <a:ext cx="149311" cy="14759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422182" y="5290381"/>
            <a:ext cx="6761069" cy="578688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275858">
              <a:spcBef>
                <a:spcPts val="124"/>
              </a:spcBef>
            </a:pPr>
            <a:r>
              <a:rPr sz="1500" i="1" spc="22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marL="11206">
              <a:spcBef>
                <a:spcPts val="75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function/sequence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periodic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aperiodic</a:t>
            </a:r>
            <a:r>
              <a:rPr sz="1897" spc="49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44708" y="1678820"/>
            <a:ext cx="3792876" cy="1364967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lang="en-US" dirty="0"/>
              <a:t>Signals and Systems</a:t>
            </a:r>
            <a:endParaRPr spc="-4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09BE-8D2A-4096-A61B-9102E2E1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01314" y="2757924"/>
            <a:ext cx="8693524" cy="716616"/>
            <a:chOff x="161890" y="3125647"/>
            <a:chExt cx="9852660" cy="812165"/>
          </a:xfrm>
        </p:grpSpPr>
        <p:sp>
          <p:nvSpPr>
            <p:cNvPr id="23" name="object 23"/>
            <p:cNvSpPr/>
            <p:nvPr/>
          </p:nvSpPr>
          <p:spPr>
            <a:xfrm>
              <a:off x="161890" y="3125647"/>
              <a:ext cx="9736455" cy="180340"/>
            </a:xfrm>
            <a:custGeom>
              <a:avLst/>
              <a:gdLst/>
              <a:ahLst/>
              <a:cxnLst/>
              <a:rect l="l" t="t" r="r" b="b"/>
              <a:pathLst>
                <a:path w="9736455" h="180339">
                  <a:moveTo>
                    <a:pt x="9736083" y="179832"/>
                  </a:moveTo>
                  <a:lnTo>
                    <a:pt x="9736083" y="110883"/>
                  </a:lnTo>
                  <a:lnTo>
                    <a:pt x="9727333" y="67829"/>
                  </a:lnTo>
                  <a:lnTo>
                    <a:pt x="9703510" y="32572"/>
                  </a:lnTo>
                  <a:lnTo>
                    <a:pt x="9668253" y="8749"/>
                  </a:lnTo>
                  <a:lnTo>
                    <a:pt x="9625199" y="0"/>
                  </a:lnTo>
                  <a:lnTo>
                    <a:pt x="110891" y="0"/>
                  </a:lnTo>
                  <a:lnTo>
                    <a:pt x="67834" y="8749"/>
                  </a:lnTo>
                  <a:lnTo>
                    <a:pt x="32574" y="32572"/>
                  </a:lnTo>
                  <a:lnTo>
                    <a:pt x="8750" y="67829"/>
                  </a:lnTo>
                  <a:lnTo>
                    <a:pt x="0" y="110883"/>
                  </a:lnTo>
                  <a:lnTo>
                    <a:pt x="0" y="179832"/>
                  </a:lnTo>
                  <a:lnTo>
                    <a:pt x="9736083" y="179832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844" y="3222625"/>
              <a:ext cx="128219" cy="2460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53" y="3691242"/>
              <a:ext cx="239110" cy="23910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759365" y="3922355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0" y="0"/>
                  </a:moveTo>
                  <a:lnTo>
                    <a:pt x="27724" y="2795"/>
                  </a:lnTo>
                </a:path>
              </a:pathLst>
            </a:custGeom>
            <a:ln w="242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9365" y="3675646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570" y="27724"/>
                  </a:moveTo>
                  <a:lnTo>
                    <a:pt x="239376" y="0"/>
                  </a:lnTo>
                </a:path>
                <a:path w="242570" h="242570">
                  <a:moveTo>
                    <a:pt x="0" y="239376"/>
                  </a:moveTo>
                  <a:lnTo>
                    <a:pt x="76983" y="236895"/>
                  </a:lnTo>
                  <a:lnTo>
                    <a:pt x="122203" y="220732"/>
                  </a:lnTo>
                  <a:lnTo>
                    <a:pt x="162094" y="195370"/>
                  </a:lnTo>
                  <a:lnTo>
                    <a:pt x="195367" y="162099"/>
                  </a:lnTo>
                  <a:lnTo>
                    <a:pt x="220731" y="122207"/>
                  </a:lnTo>
                  <a:lnTo>
                    <a:pt x="236895" y="76986"/>
                  </a:lnTo>
                  <a:lnTo>
                    <a:pt x="242570" y="27724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9365" y="3675646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36" y="27724"/>
                  </a:moveTo>
                  <a:lnTo>
                    <a:pt x="232442" y="0"/>
                  </a:lnTo>
                </a:path>
                <a:path w="236220" h="236220">
                  <a:moveTo>
                    <a:pt x="0" y="232442"/>
                  </a:moveTo>
                  <a:lnTo>
                    <a:pt x="75395" y="230144"/>
                  </a:lnTo>
                  <a:lnTo>
                    <a:pt x="119156" y="214502"/>
                  </a:lnTo>
                  <a:lnTo>
                    <a:pt x="157760" y="189958"/>
                  </a:lnTo>
                  <a:lnTo>
                    <a:pt x="189958" y="157759"/>
                  </a:lnTo>
                  <a:lnTo>
                    <a:pt x="214503" y="119155"/>
                  </a:lnTo>
                  <a:lnTo>
                    <a:pt x="230145" y="75394"/>
                  </a:lnTo>
                  <a:lnTo>
                    <a:pt x="235636" y="27724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7236" y="3663518"/>
              <a:ext cx="252959" cy="2529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3667" y="3785437"/>
              <a:ext cx="9405620" cy="39370"/>
            </a:xfrm>
            <a:custGeom>
              <a:avLst/>
              <a:gdLst/>
              <a:ahLst/>
              <a:cxnLst/>
              <a:rect l="l" t="t" r="r" b="b"/>
              <a:pathLst>
                <a:path w="9405620" h="39370">
                  <a:moveTo>
                    <a:pt x="940499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1493"/>
                  </a:lnTo>
                  <a:lnTo>
                    <a:pt x="0" y="18427"/>
                  </a:lnTo>
                  <a:lnTo>
                    <a:pt x="0" y="25361"/>
                  </a:lnTo>
                  <a:lnTo>
                    <a:pt x="0" y="39217"/>
                  </a:lnTo>
                  <a:lnTo>
                    <a:pt x="9404998" y="39217"/>
                  </a:lnTo>
                  <a:lnTo>
                    <a:pt x="9404998" y="25361"/>
                  </a:lnTo>
                  <a:lnTo>
                    <a:pt x="9404998" y="18427"/>
                  </a:lnTo>
                  <a:lnTo>
                    <a:pt x="9404998" y="11493"/>
                  </a:lnTo>
                  <a:lnTo>
                    <a:pt x="9404998" y="4572"/>
                  </a:lnTo>
                  <a:lnTo>
                    <a:pt x="94049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78" y="381771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678" y="383158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678" y="384544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678" y="3859301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83678" y="3873162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678" y="3887022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678" y="3900883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678" y="3914753"/>
              <a:ext cx="9404985" cy="12065"/>
            </a:xfrm>
            <a:custGeom>
              <a:avLst/>
              <a:gdLst/>
              <a:ahLst/>
              <a:cxnLst/>
              <a:rect l="l" t="t" r="r" b="b"/>
              <a:pathLst>
                <a:path w="9404985" h="12064">
                  <a:moveTo>
                    <a:pt x="0" y="0"/>
                  </a:moveTo>
                  <a:lnTo>
                    <a:pt x="0" y="12058"/>
                  </a:lnTo>
                  <a:lnTo>
                    <a:pt x="9404986" y="12058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896767" y="3344646"/>
              <a:ext cx="12065" cy="360680"/>
            </a:xfrm>
            <a:custGeom>
              <a:avLst/>
              <a:gdLst/>
              <a:ahLst/>
              <a:cxnLst/>
              <a:rect l="l" t="t" r="r" b="b"/>
              <a:pathLst>
                <a:path w="12065" h="360679">
                  <a:moveTo>
                    <a:pt x="11595" y="0"/>
                  </a:moveTo>
                  <a:lnTo>
                    <a:pt x="0" y="0"/>
                  </a:lnTo>
                  <a:lnTo>
                    <a:pt x="0" y="360387"/>
                  </a:lnTo>
                  <a:lnTo>
                    <a:pt x="11595" y="360387"/>
                  </a:lnTo>
                  <a:lnTo>
                    <a:pt x="1159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9901410" y="3344646"/>
              <a:ext cx="20955" cy="360680"/>
            </a:xfrm>
            <a:custGeom>
              <a:avLst/>
              <a:gdLst/>
              <a:ahLst/>
              <a:cxnLst/>
              <a:rect l="l" t="t" r="r" b="b"/>
              <a:pathLst>
                <a:path w="20954" h="360679">
                  <a:moveTo>
                    <a:pt x="20791" y="0"/>
                  </a:moveTo>
                  <a:lnTo>
                    <a:pt x="0" y="0"/>
                  </a:lnTo>
                  <a:lnTo>
                    <a:pt x="0" y="360387"/>
                  </a:lnTo>
                  <a:lnTo>
                    <a:pt x="20791" y="360387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5240" y="3344646"/>
              <a:ext cx="20955" cy="360680"/>
            </a:xfrm>
            <a:custGeom>
              <a:avLst/>
              <a:gdLst/>
              <a:ahLst/>
              <a:cxnLst/>
              <a:rect l="l" t="t" r="r" b="b"/>
              <a:pathLst>
                <a:path w="20954" h="360679">
                  <a:moveTo>
                    <a:pt x="20791" y="0"/>
                  </a:moveTo>
                  <a:lnTo>
                    <a:pt x="0" y="0"/>
                  </a:lnTo>
                  <a:lnTo>
                    <a:pt x="0" y="360387"/>
                  </a:lnTo>
                  <a:lnTo>
                    <a:pt x="20791" y="360387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29164" y="3344646"/>
              <a:ext cx="20955" cy="360680"/>
            </a:xfrm>
            <a:custGeom>
              <a:avLst/>
              <a:gdLst/>
              <a:ahLst/>
              <a:cxnLst/>
              <a:rect l="l" t="t" r="r" b="b"/>
              <a:pathLst>
                <a:path w="20954" h="360679">
                  <a:moveTo>
                    <a:pt x="20791" y="0"/>
                  </a:moveTo>
                  <a:lnTo>
                    <a:pt x="0" y="0"/>
                  </a:lnTo>
                  <a:lnTo>
                    <a:pt x="0" y="360387"/>
                  </a:lnTo>
                  <a:lnTo>
                    <a:pt x="20791" y="360387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2994" y="3344646"/>
              <a:ext cx="20955" cy="360680"/>
            </a:xfrm>
            <a:custGeom>
              <a:avLst/>
              <a:gdLst/>
              <a:ahLst/>
              <a:cxnLst/>
              <a:rect l="l" t="t" r="r" b="b"/>
              <a:pathLst>
                <a:path w="20954" h="360679">
                  <a:moveTo>
                    <a:pt x="20791" y="0"/>
                  </a:moveTo>
                  <a:lnTo>
                    <a:pt x="0" y="0"/>
                  </a:lnTo>
                  <a:lnTo>
                    <a:pt x="0" y="360387"/>
                  </a:lnTo>
                  <a:lnTo>
                    <a:pt x="20791" y="360387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956823" y="3344646"/>
              <a:ext cx="20955" cy="360680"/>
            </a:xfrm>
            <a:custGeom>
              <a:avLst/>
              <a:gdLst/>
              <a:ahLst/>
              <a:cxnLst/>
              <a:rect l="l" t="t" r="r" b="b"/>
              <a:pathLst>
                <a:path w="20954" h="360679">
                  <a:moveTo>
                    <a:pt x="20791" y="0"/>
                  </a:moveTo>
                  <a:lnTo>
                    <a:pt x="0" y="0"/>
                  </a:lnTo>
                  <a:lnTo>
                    <a:pt x="0" y="360387"/>
                  </a:lnTo>
                  <a:lnTo>
                    <a:pt x="20791" y="360387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9970747" y="3344646"/>
              <a:ext cx="20955" cy="360680"/>
            </a:xfrm>
            <a:custGeom>
              <a:avLst/>
              <a:gdLst/>
              <a:ahLst/>
              <a:cxnLst/>
              <a:rect l="l" t="t" r="r" b="b"/>
              <a:pathLst>
                <a:path w="20954" h="360679">
                  <a:moveTo>
                    <a:pt x="20791" y="0"/>
                  </a:moveTo>
                  <a:lnTo>
                    <a:pt x="0" y="0"/>
                  </a:lnTo>
                  <a:lnTo>
                    <a:pt x="0" y="360387"/>
                  </a:lnTo>
                  <a:lnTo>
                    <a:pt x="20791" y="360387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9984577" y="3344646"/>
              <a:ext cx="20955" cy="360680"/>
            </a:xfrm>
            <a:custGeom>
              <a:avLst/>
              <a:gdLst/>
              <a:ahLst/>
              <a:cxnLst/>
              <a:rect l="l" t="t" r="r" b="b"/>
              <a:pathLst>
                <a:path w="20954" h="360679">
                  <a:moveTo>
                    <a:pt x="20791" y="0"/>
                  </a:moveTo>
                  <a:lnTo>
                    <a:pt x="0" y="0"/>
                  </a:lnTo>
                  <a:lnTo>
                    <a:pt x="0" y="360387"/>
                  </a:lnTo>
                  <a:lnTo>
                    <a:pt x="20791" y="360387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9998408" y="3344646"/>
              <a:ext cx="12065" cy="360680"/>
            </a:xfrm>
            <a:custGeom>
              <a:avLst/>
              <a:gdLst/>
              <a:ahLst/>
              <a:cxnLst/>
              <a:rect l="l" t="t" r="r" b="b"/>
              <a:pathLst>
                <a:path w="12065" h="360679">
                  <a:moveTo>
                    <a:pt x="0" y="0"/>
                  </a:moveTo>
                  <a:lnTo>
                    <a:pt x="0" y="360387"/>
                  </a:lnTo>
                  <a:lnTo>
                    <a:pt x="12031" y="360387"/>
                  </a:lnTo>
                  <a:lnTo>
                    <a:pt x="12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90" y="3221342"/>
              <a:ext cx="9736455" cy="593090"/>
            </a:xfrm>
            <a:custGeom>
              <a:avLst/>
              <a:gdLst/>
              <a:ahLst/>
              <a:cxnLst/>
              <a:rect l="l" t="t" r="r" b="b"/>
              <a:pathLst>
                <a:path w="9736455" h="593089">
                  <a:moveTo>
                    <a:pt x="9736083" y="482028"/>
                  </a:moveTo>
                  <a:lnTo>
                    <a:pt x="9736083" y="0"/>
                  </a:lnTo>
                  <a:lnTo>
                    <a:pt x="0" y="0"/>
                  </a:lnTo>
                  <a:lnTo>
                    <a:pt x="0" y="482028"/>
                  </a:lnTo>
                  <a:lnTo>
                    <a:pt x="8750" y="525084"/>
                  </a:lnTo>
                  <a:lnTo>
                    <a:pt x="32574" y="560346"/>
                  </a:lnTo>
                  <a:lnTo>
                    <a:pt x="67834" y="584173"/>
                  </a:lnTo>
                  <a:lnTo>
                    <a:pt x="110891" y="592924"/>
                  </a:lnTo>
                  <a:lnTo>
                    <a:pt x="9625199" y="592924"/>
                  </a:lnTo>
                  <a:lnTo>
                    <a:pt x="9668253" y="584173"/>
                  </a:lnTo>
                  <a:lnTo>
                    <a:pt x="9703510" y="560346"/>
                  </a:lnTo>
                  <a:lnTo>
                    <a:pt x="9727333" y="525084"/>
                  </a:lnTo>
                  <a:lnTo>
                    <a:pt x="9736083" y="482028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9897973" y="3317925"/>
              <a:ext cx="0" cy="427355"/>
            </a:xfrm>
            <a:custGeom>
              <a:avLst/>
              <a:gdLst/>
              <a:ahLst/>
              <a:cxnLst/>
              <a:rect l="l" t="t" r="r" b="b"/>
              <a:pathLst>
                <a:path h="427354">
                  <a:moveTo>
                    <a:pt x="0" y="4270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9897973" y="3290201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7973" y="3262477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9897973" y="3234753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9897973" y="3193173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319298" y="2906206"/>
            <a:ext cx="1557056" cy="3299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74" b="1" spc="-4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2074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4272243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4" dirty="0">
                <a:solidFill>
                  <a:srgbClr val="FFFFFF"/>
                </a:solidFill>
              </a:rPr>
              <a:t>Periodic</a:t>
            </a:r>
            <a:r>
              <a:rPr sz="2471" spc="-26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Signals</a:t>
            </a:r>
            <a:r>
              <a:rPr sz="2471" spc="-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(Continued</a:t>
            </a:r>
            <a:r>
              <a:rPr sz="2471" spc="-26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1)</a:t>
            </a:r>
            <a:endParaRPr sz="2471"/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266C1042-B027-4518-8F11-B5BFE44C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454064"/>
            <a:ext cx="149311" cy="149251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870504" y="2011333"/>
            <a:ext cx="3019985" cy="1664634"/>
            <a:chOff x="3640304" y="2279510"/>
            <a:chExt cx="3422650" cy="1886585"/>
          </a:xfrm>
        </p:grpSpPr>
        <p:sp>
          <p:nvSpPr>
            <p:cNvPr id="15" name="object 15"/>
            <p:cNvSpPr/>
            <p:nvPr/>
          </p:nvSpPr>
          <p:spPr>
            <a:xfrm>
              <a:off x="3659708" y="2279510"/>
              <a:ext cx="3395345" cy="1886585"/>
            </a:xfrm>
            <a:custGeom>
              <a:avLst/>
              <a:gdLst/>
              <a:ahLst/>
              <a:cxnLst/>
              <a:rect l="l" t="t" r="r" b="b"/>
              <a:pathLst>
                <a:path w="3395345" h="1886585">
                  <a:moveTo>
                    <a:pt x="0" y="943102"/>
                  </a:moveTo>
                  <a:lnTo>
                    <a:pt x="3395167" y="943102"/>
                  </a:lnTo>
                </a:path>
                <a:path w="3395345" h="1886585">
                  <a:moveTo>
                    <a:pt x="1320342" y="895946"/>
                  </a:moveTo>
                  <a:lnTo>
                    <a:pt x="1320342" y="990269"/>
                  </a:lnTo>
                </a:path>
                <a:path w="3395345" h="1886585">
                  <a:moveTo>
                    <a:pt x="943102" y="895946"/>
                  </a:moveTo>
                  <a:lnTo>
                    <a:pt x="943102" y="990269"/>
                  </a:lnTo>
                </a:path>
                <a:path w="3395345" h="1886585">
                  <a:moveTo>
                    <a:pt x="565848" y="895946"/>
                  </a:moveTo>
                  <a:lnTo>
                    <a:pt x="565848" y="990269"/>
                  </a:lnTo>
                </a:path>
                <a:path w="3395345" h="1886585">
                  <a:moveTo>
                    <a:pt x="2074824" y="895946"/>
                  </a:moveTo>
                  <a:lnTo>
                    <a:pt x="2074824" y="990269"/>
                  </a:lnTo>
                </a:path>
                <a:path w="3395345" h="1886585">
                  <a:moveTo>
                    <a:pt x="2452065" y="895946"/>
                  </a:moveTo>
                  <a:lnTo>
                    <a:pt x="2452065" y="990269"/>
                  </a:lnTo>
                </a:path>
                <a:path w="3395345" h="1886585">
                  <a:moveTo>
                    <a:pt x="2829306" y="895946"/>
                  </a:moveTo>
                  <a:lnTo>
                    <a:pt x="2829306" y="990269"/>
                  </a:lnTo>
                </a:path>
                <a:path w="3395345" h="1886585">
                  <a:moveTo>
                    <a:pt x="1650428" y="565861"/>
                  </a:moveTo>
                  <a:lnTo>
                    <a:pt x="1744738" y="565861"/>
                  </a:lnTo>
                </a:path>
                <a:path w="3395345" h="1886585">
                  <a:moveTo>
                    <a:pt x="1650428" y="188620"/>
                  </a:moveTo>
                  <a:lnTo>
                    <a:pt x="1744738" y="188620"/>
                  </a:lnTo>
                </a:path>
                <a:path w="3395345" h="1886585">
                  <a:moveTo>
                    <a:pt x="1697583" y="0"/>
                  </a:moveTo>
                  <a:lnTo>
                    <a:pt x="1697583" y="1886216"/>
                  </a:lnTo>
                </a:path>
                <a:path w="3395345" h="1886585">
                  <a:moveTo>
                    <a:pt x="1650428" y="1320355"/>
                  </a:moveTo>
                  <a:lnTo>
                    <a:pt x="1744738" y="1320355"/>
                  </a:lnTo>
                </a:path>
                <a:path w="3395345" h="1886585">
                  <a:moveTo>
                    <a:pt x="1650428" y="1697583"/>
                  </a:moveTo>
                  <a:lnTo>
                    <a:pt x="1744738" y="1697583"/>
                  </a:lnTo>
                </a:path>
                <a:path w="3395345" h="1886585">
                  <a:moveTo>
                    <a:pt x="188620" y="895946"/>
                  </a:moveTo>
                  <a:lnTo>
                    <a:pt x="188620" y="990269"/>
                  </a:lnTo>
                </a:path>
                <a:path w="3395345" h="1886585">
                  <a:moveTo>
                    <a:pt x="3206546" y="895946"/>
                  </a:moveTo>
                  <a:lnTo>
                    <a:pt x="3206546" y="990269"/>
                  </a:lnTo>
                </a:path>
              </a:pathLst>
            </a:custGeom>
            <a:ln w="7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648164" y="2468130"/>
              <a:ext cx="3406775" cy="1513205"/>
            </a:xfrm>
            <a:custGeom>
              <a:avLst/>
              <a:gdLst/>
              <a:ahLst/>
              <a:cxnLst/>
              <a:rect l="l" t="t" r="r" b="b"/>
              <a:pathLst>
                <a:path w="3406775" h="1513204">
                  <a:moveTo>
                    <a:pt x="0" y="758672"/>
                  </a:moveTo>
                  <a:lnTo>
                    <a:pt x="0" y="755535"/>
                  </a:lnTo>
                  <a:lnTo>
                    <a:pt x="1054" y="748195"/>
                  </a:lnTo>
                  <a:lnTo>
                    <a:pt x="1054" y="735634"/>
                  </a:lnTo>
                  <a:lnTo>
                    <a:pt x="2108" y="716762"/>
                  </a:lnTo>
                  <a:lnTo>
                    <a:pt x="3162" y="690562"/>
                  </a:lnTo>
                  <a:lnTo>
                    <a:pt x="5245" y="657021"/>
                  </a:lnTo>
                  <a:lnTo>
                    <a:pt x="7353" y="618261"/>
                  </a:lnTo>
                  <a:lnTo>
                    <a:pt x="9436" y="575284"/>
                  </a:lnTo>
                  <a:lnTo>
                    <a:pt x="12585" y="529183"/>
                  </a:lnTo>
                  <a:lnTo>
                    <a:pt x="14668" y="480974"/>
                  </a:lnTo>
                  <a:lnTo>
                    <a:pt x="17830" y="432777"/>
                  </a:lnTo>
                  <a:lnTo>
                    <a:pt x="20967" y="385648"/>
                  </a:lnTo>
                  <a:lnTo>
                    <a:pt x="23063" y="340563"/>
                  </a:lnTo>
                  <a:lnTo>
                    <a:pt x="26200" y="297599"/>
                  </a:lnTo>
                  <a:lnTo>
                    <a:pt x="28308" y="258838"/>
                  </a:lnTo>
                  <a:lnTo>
                    <a:pt x="30416" y="223227"/>
                  </a:lnTo>
                  <a:lnTo>
                    <a:pt x="34607" y="161378"/>
                  </a:lnTo>
                  <a:lnTo>
                    <a:pt x="38785" y="112141"/>
                  </a:lnTo>
                  <a:lnTo>
                    <a:pt x="40868" y="92240"/>
                  </a:lnTo>
                  <a:lnTo>
                    <a:pt x="41922" y="74409"/>
                  </a:lnTo>
                  <a:lnTo>
                    <a:pt x="44030" y="59740"/>
                  </a:lnTo>
                  <a:lnTo>
                    <a:pt x="45059" y="46101"/>
                  </a:lnTo>
                  <a:lnTo>
                    <a:pt x="47155" y="35623"/>
                  </a:lnTo>
                  <a:lnTo>
                    <a:pt x="48221" y="27254"/>
                  </a:lnTo>
                  <a:lnTo>
                    <a:pt x="50317" y="20955"/>
                  </a:lnTo>
                  <a:lnTo>
                    <a:pt x="51346" y="15722"/>
                  </a:lnTo>
                  <a:lnTo>
                    <a:pt x="53454" y="10477"/>
                  </a:lnTo>
                  <a:lnTo>
                    <a:pt x="54508" y="7327"/>
                  </a:lnTo>
                  <a:lnTo>
                    <a:pt x="55562" y="5245"/>
                  </a:lnTo>
                  <a:lnTo>
                    <a:pt x="57645" y="4191"/>
                  </a:lnTo>
                  <a:lnTo>
                    <a:pt x="58699" y="4191"/>
                  </a:lnTo>
                  <a:lnTo>
                    <a:pt x="60807" y="5245"/>
                  </a:lnTo>
                  <a:lnTo>
                    <a:pt x="62877" y="7327"/>
                  </a:lnTo>
                  <a:lnTo>
                    <a:pt x="63931" y="10477"/>
                  </a:lnTo>
                  <a:lnTo>
                    <a:pt x="66040" y="13614"/>
                  </a:lnTo>
                  <a:lnTo>
                    <a:pt x="67094" y="18846"/>
                  </a:lnTo>
                  <a:lnTo>
                    <a:pt x="69176" y="24117"/>
                  </a:lnTo>
                  <a:lnTo>
                    <a:pt x="71285" y="30391"/>
                  </a:lnTo>
                  <a:lnTo>
                    <a:pt x="72301" y="37731"/>
                  </a:lnTo>
                  <a:lnTo>
                    <a:pt x="74409" y="45046"/>
                  </a:lnTo>
                  <a:lnTo>
                    <a:pt x="75463" y="52400"/>
                  </a:lnTo>
                  <a:lnTo>
                    <a:pt x="77546" y="60769"/>
                  </a:lnTo>
                  <a:lnTo>
                    <a:pt x="78600" y="70192"/>
                  </a:lnTo>
                  <a:lnTo>
                    <a:pt x="80708" y="78600"/>
                  </a:lnTo>
                  <a:lnTo>
                    <a:pt x="82778" y="88011"/>
                  </a:lnTo>
                  <a:lnTo>
                    <a:pt x="83832" y="97447"/>
                  </a:lnTo>
                  <a:lnTo>
                    <a:pt x="85940" y="106870"/>
                  </a:lnTo>
                  <a:lnTo>
                    <a:pt x="86995" y="116319"/>
                  </a:lnTo>
                  <a:lnTo>
                    <a:pt x="88023" y="125755"/>
                  </a:lnTo>
                  <a:lnTo>
                    <a:pt x="90131" y="134124"/>
                  </a:lnTo>
                  <a:lnTo>
                    <a:pt x="91186" y="143573"/>
                  </a:lnTo>
                  <a:lnTo>
                    <a:pt x="93294" y="152996"/>
                  </a:lnTo>
                  <a:lnTo>
                    <a:pt x="94322" y="161378"/>
                  </a:lnTo>
                  <a:lnTo>
                    <a:pt x="97472" y="182333"/>
                  </a:lnTo>
                  <a:lnTo>
                    <a:pt x="101663" y="203288"/>
                  </a:lnTo>
                  <a:lnTo>
                    <a:pt x="105841" y="222161"/>
                  </a:lnTo>
                  <a:lnTo>
                    <a:pt x="110032" y="241020"/>
                  </a:lnTo>
                  <a:lnTo>
                    <a:pt x="113169" y="258838"/>
                  </a:lnTo>
                  <a:lnTo>
                    <a:pt x="118427" y="275590"/>
                  </a:lnTo>
                  <a:lnTo>
                    <a:pt x="122618" y="289229"/>
                  </a:lnTo>
                  <a:lnTo>
                    <a:pt x="125755" y="301790"/>
                  </a:lnTo>
                  <a:lnTo>
                    <a:pt x="129971" y="311238"/>
                  </a:lnTo>
                  <a:lnTo>
                    <a:pt x="134150" y="318554"/>
                  </a:lnTo>
                  <a:lnTo>
                    <a:pt x="138341" y="323799"/>
                  </a:lnTo>
                  <a:lnTo>
                    <a:pt x="141465" y="326961"/>
                  </a:lnTo>
                  <a:lnTo>
                    <a:pt x="148818" y="325907"/>
                  </a:lnTo>
                  <a:lnTo>
                    <a:pt x="157187" y="320662"/>
                  </a:lnTo>
                  <a:lnTo>
                    <a:pt x="165595" y="310184"/>
                  </a:lnTo>
                  <a:lnTo>
                    <a:pt x="172910" y="300736"/>
                  </a:lnTo>
                  <a:lnTo>
                    <a:pt x="181305" y="295490"/>
                  </a:lnTo>
                  <a:lnTo>
                    <a:pt x="188620" y="295490"/>
                  </a:lnTo>
                  <a:lnTo>
                    <a:pt x="193865" y="299707"/>
                  </a:lnTo>
                  <a:lnTo>
                    <a:pt x="200164" y="309130"/>
                  </a:lnTo>
                  <a:lnTo>
                    <a:pt x="205397" y="320662"/>
                  </a:lnTo>
                  <a:lnTo>
                    <a:pt x="212712" y="334276"/>
                  </a:lnTo>
                  <a:lnTo>
                    <a:pt x="219011" y="347916"/>
                  </a:lnTo>
                  <a:lnTo>
                    <a:pt x="224282" y="359422"/>
                  </a:lnTo>
                  <a:lnTo>
                    <a:pt x="230543" y="368846"/>
                  </a:lnTo>
                  <a:lnTo>
                    <a:pt x="235788" y="374103"/>
                  </a:lnTo>
                  <a:lnTo>
                    <a:pt x="239966" y="374103"/>
                  </a:lnTo>
                  <a:lnTo>
                    <a:pt x="264083" y="357339"/>
                  </a:lnTo>
                  <a:lnTo>
                    <a:pt x="269328" y="355231"/>
                  </a:lnTo>
                  <a:lnTo>
                    <a:pt x="292392" y="394017"/>
                  </a:lnTo>
                  <a:lnTo>
                    <a:pt x="295529" y="407631"/>
                  </a:lnTo>
                  <a:lnTo>
                    <a:pt x="299707" y="423341"/>
                  </a:lnTo>
                  <a:lnTo>
                    <a:pt x="302844" y="440118"/>
                  </a:lnTo>
                  <a:lnTo>
                    <a:pt x="307022" y="458965"/>
                  </a:lnTo>
                  <a:lnTo>
                    <a:pt x="310184" y="477850"/>
                  </a:lnTo>
                  <a:lnTo>
                    <a:pt x="313321" y="496697"/>
                  </a:lnTo>
                  <a:lnTo>
                    <a:pt x="317538" y="516636"/>
                  </a:lnTo>
                  <a:lnTo>
                    <a:pt x="320662" y="534428"/>
                  </a:lnTo>
                  <a:lnTo>
                    <a:pt x="323824" y="552246"/>
                  </a:lnTo>
                  <a:lnTo>
                    <a:pt x="326961" y="568998"/>
                  </a:lnTo>
                  <a:lnTo>
                    <a:pt x="330085" y="584720"/>
                  </a:lnTo>
                  <a:lnTo>
                    <a:pt x="333248" y="602538"/>
                  </a:lnTo>
                  <a:lnTo>
                    <a:pt x="337439" y="619315"/>
                  </a:lnTo>
                  <a:lnTo>
                    <a:pt x="341630" y="635025"/>
                  </a:lnTo>
                  <a:lnTo>
                    <a:pt x="345808" y="651802"/>
                  </a:lnTo>
                  <a:lnTo>
                    <a:pt x="351053" y="670648"/>
                  </a:lnTo>
                  <a:lnTo>
                    <a:pt x="356285" y="689508"/>
                  </a:lnTo>
                  <a:lnTo>
                    <a:pt x="362585" y="708380"/>
                  </a:lnTo>
                  <a:lnTo>
                    <a:pt x="367830" y="726186"/>
                  </a:lnTo>
                  <a:lnTo>
                    <a:pt x="373062" y="740879"/>
                  </a:lnTo>
                  <a:lnTo>
                    <a:pt x="376199" y="750303"/>
                  </a:lnTo>
                  <a:lnTo>
                    <a:pt x="377253" y="753427"/>
                  </a:lnTo>
                  <a:lnTo>
                    <a:pt x="377253" y="754481"/>
                  </a:lnTo>
                </a:path>
                <a:path w="3406775" h="1513204">
                  <a:moveTo>
                    <a:pt x="753465" y="758672"/>
                  </a:moveTo>
                  <a:lnTo>
                    <a:pt x="753465" y="761809"/>
                  </a:lnTo>
                  <a:lnTo>
                    <a:pt x="752411" y="769150"/>
                  </a:lnTo>
                  <a:lnTo>
                    <a:pt x="752411" y="781735"/>
                  </a:lnTo>
                  <a:lnTo>
                    <a:pt x="751357" y="800582"/>
                  </a:lnTo>
                  <a:lnTo>
                    <a:pt x="750303" y="826782"/>
                  </a:lnTo>
                  <a:lnTo>
                    <a:pt x="748220" y="860336"/>
                  </a:lnTo>
                  <a:lnTo>
                    <a:pt x="746112" y="899083"/>
                  </a:lnTo>
                  <a:lnTo>
                    <a:pt x="744016" y="942047"/>
                  </a:lnTo>
                  <a:lnTo>
                    <a:pt x="740879" y="988148"/>
                  </a:lnTo>
                  <a:lnTo>
                    <a:pt x="738771" y="1036370"/>
                  </a:lnTo>
                  <a:lnTo>
                    <a:pt x="735634" y="1084580"/>
                  </a:lnTo>
                  <a:lnTo>
                    <a:pt x="732472" y="1131735"/>
                  </a:lnTo>
                  <a:lnTo>
                    <a:pt x="730402" y="1176769"/>
                  </a:lnTo>
                  <a:lnTo>
                    <a:pt x="727240" y="1219746"/>
                  </a:lnTo>
                  <a:lnTo>
                    <a:pt x="725157" y="1258531"/>
                  </a:lnTo>
                  <a:lnTo>
                    <a:pt x="723049" y="1294155"/>
                  </a:lnTo>
                  <a:lnTo>
                    <a:pt x="718870" y="1355979"/>
                  </a:lnTo>
                  <a:lnTo>
                    <a:pt x="714679" y="1405229"/>
                  </a:lnTo>
                  <a:lnTo>
                    <a:pt x="712571" y="1425143"/>
                  </a:lnTo>
                  <a:lnTo>
                    <a:pt x="711517" y="1442935"/>
                  </a:lnTo>
                  <a:lnTo>
                    <a:pt x="709434" y="1457629"/>
                  </a:lnTo>
                  <a:lnTo>
                    <a:pt x="708393" y="1471244"/>
                  </a:lnTo>
                  <a:lnTo>
                    <a:pt x="706285" y="1481721"/>
                  </a:lnTo>
                  <a:lnTo>
                    <a:pt x="705256" y="1490116"/>
                  </a:lnTo>
                  <a:lnTo>
                    <a:pt x="703148" y="1496415"/>
                  </a:lnTo>
                  <a:lnTo>
                    <a:pt x="702094" y="1501622"/>
                  </a:lnTo>
                  <a:lnTo>
                    <a:pt x="699985" y="1506867"/>
                  </a:lnTo>
                  <a:lnTo>
                    <a:pt x="698957" y="1510030"/>
                  </a:lnTo>
                  <a:lnTo>
                    <a:pt x="697915" y="1512100"/>
                  </a:lnTo>
                  <a:lnTo>
                    <a:pt x="695807" y="1513154"/>
                  </a:lnTo>
                  <a:lnTo>
                    <a:pt x="694778" y="1513154"/>
                  </a:lnTo>
                  <a:lnTo>
                    <a:pt x="692670" y="1512100"/>
                  </a:lnTo>
                  <a:lnTo>
                    <a:pt x="690587" y="1510030"/>
                  </a:lnTo>
                  <a:lnTo>
                    <a:pt x="689533" y="1506867"/>
                  </a:lnTo>
                  <a:lnTo>
                    <a:pt x="687438" y="1503730"/>
                  </a:lnTo>
                  <a:lnTo>
                    <a:pt x="686371" y="1498485"/>
                  </a:lnTo>
                  <a:lnTo>
                    <a:pt x="684301" y="1493253"/>
                  </a:lnTo>
                  <a:lnTo>
                    <a:pt x="682193" y="1486954"/>
                  </a:lnTo>
                  <a:lnTo>
                    <a:pt x="681139" y="1479613"/>
                  </a:lnTo>
                  <a:lnTo>
                    <a:pt x="679056" y="1472298"/>
                  </a:lnTo>
                  <a:lnTo>
                    <a:pt x="678002" y="1464970"/>
                  </a:lnTo>
                  <a:lnTo>
                    <a:pt x="675894" y="1456575"/>
                  </a:lnTo>
                  <a:lnTo>
                    <a:pt x="674852" y="1447152"/>
                  </a:lnTo>
                  <a:lnTo>
                    <a:pt x="672757" y="1438757"/>
                  </a:lnTo>
                  <a:lnTo>
                    <a:pt x="670661" y="1429321"/>
                  </a:lnTo>
                  <a:lnTo>
                    <a:pt x="669607" y="1419898"/>
                  </a:lnTo>
                  <a:lnTo>
                    <a:pt x="667524" y="1410474"/>
                  </a:lnTo>
                  <a:lnTo>
                    <a:pt x="666470" y="1401051"/>
                  </a:lnTo>
                  <a:lnTo>
                    <a:pt x="665416" y="1391589"/>
                  </a:lnTo>
                  <a:lnTo>
                    <a:pt x="663346" y="1383220"/>
                  </a:lnTo>
                  <a:lnTo>
                    <a:pt x="662279" y="1373797"/>
                  </a:lnTo>
                  <a:lnTo>
                    <a:pt x="660171" y="1364373"/>
                  </a:lnTo>
                  <a:lnTo>
                    <a:pt x="659130" y="1355979"/>
                  </a:lnTo>
                  <a:lnTo>
                    <a:pt x="655993" y="1335011"/>
                  </a:lnTo>
                  <a:lnTo>
                    <a:pt x="651802" y="1314056"/>
                  </a:lnTo>
                  <a:lnTo>
                    <a:pt x="647623" y="1295209"/>
                  </a:lnTo>
                  <a:lnTo>
                    <a:pt x="643407" y="1276324"/>
                  </a:lnTo>
                  <a:lnTo>
                    <a:pt x="640270" y="1258531"/>
                  </a:lnTo>
                  <a:lnTo>
                    <a:pt x="635038" y="1241755"/>
                  </a:lnTo>
                  <a:lnTo>
                    <a:pt x="630847" y="1228140"/>
                  </a:lnTo>
                  <a:lnTo>
                    <a:pt x="627684" y="1215555"/>
                  </a:lnTo>
                  <a:lnTo>
                    <a:pt x="623506" y="1206131"/>
                  </a:lnTo>
                  <a:lnTo>
                    <a:pt x="619315" y="1198791"/>
                  </a:lnTo>
                  <a:lnTo>
                    <a:pt x="615137" y="1193546"/>
                  </a:lnTo>
                  <a:lnTo>
                    <a:pt x="611974" y="1191463"/>
                  </a:lnTo>
                  <a:lnTo>
                    <a:pt x="604659" y="1191463"/>
                  </a:lnTo>
                  <a:lnTo>
                    <a:pt x="596252" y="1196708"/>
                  </a:lnTo>
                  <a:lnTo>
                    <a:pt x="587883" y="1207185"/>
                  </a:lnTo>
                  <a:lnTo>
                    <a:pt x="580529" y="1216621"/>
                  </a:lnTo>
                  <a:lnTo>
                    <a:pt x="572160" y="1221854"/>
                  </a:lnTo>
                  <a:lnTo>
                    <a:pt x="564807" y="1222908"/>
                  </a:lnTo>
                  <a:lnTo>
                    <a:pt x="559600" y="1217637"/>
                  </a:lnTo>
                  <a:lnTo>
                    <a:pt x="553313" y="1208214"/>
                  </a:lnTo>
                  <a:lnTo>
                    <a:pt x="548068" y="1196708"/>
                  </a:lnTo>
                  <a:lnTo>
                    <a:pt x="541782" y="1183068"/>
                  </a:lnTo>
                  <a:lnTo>
                    <a:pt x="534428" y="1169454"/>
                  </a:lnTo>
                  <a:lnTo>
                    <a:pt x="529196" y="1157922"/>
                  </a:lnTo>
                  <a:lnTo>
                    <a:pt x="522922" y="1148499"/>
                  </a:lnTo>
                  <a:lnTo>
                    <a:pt x="517664" y="1144320"/>
                  </a:lnTo>
                  <a:lnTo>
                    <a:pt x="512419" y="1143254"/>
                  </a:lnTo>
                  <a:lnTo>
                    <a:pt x="506133" y="1146390"/>
                  </a:lnTo>
                  <a:lnTo>
                    <a:pt x="500913" y="1150581"/>
                  </a:lnTo>
                  <a:lnTo>
                    <a:pt x="494626" y="1155814"/>
                  </a:lnTo>
                  <a:lnTo>
                    <a:pt x="487273" y="1160030"/>
                  </a:lnTo>
                  <a:lnTo>
                    <a:pt x="461086" y="1123353"/>
                  </a:lnTo>
                  <a:lnTo>
                    <a:pt x="457949" y="1109713"/>
                  </a:lnTo>
                  <a:lnTo>
                    <a:pt x="453758" y="1093990"/>
                  </a:lnTo>
                  <a:lnTo>
                    <a:pt x="450608" y="1077226"/>
                  </a:lnTo>
                  <a:lnTo>
                    <a:pt x="446417" y="1058379"/>
                  </a:lnTo>
                  <a:lnTo>
                    <a:pt x="443280" y="1039520"/>
                  </a:lnTo>
                  <a:lnTo>
                    <a:pt x="440118" y="1020648"/>
                  </a:lnTo>
                  <a:lnTo>
                    <a:pt x="435940" y="1000734"/>
                  </a:lnTo>
                  <a:lnTo>
                    <a:pt x="432803" y="982916"/>
                  </a:lnTo>
                  <a:lnTo>
                    <a:pt x="429641" y="965111"/>
                  </a:lnTo>
                  <a:lnTo>
                    <a:pt x="426516" y="948347"/>
                  </a:lnTo>
                  <a:lnTo>
                    <a:pt x="423379" y="932624"/>
                  </a:lnTo>
                  <a:lnTo>
                    <a:pt x="420217" y="914806"/>
                  </a:lnTo>
                  <a:lnTo>
                    <a:pt x="416026" y="898055"/>
                  </a:lnTo>
                  <a:lnTo>
                    <a:pt x="411848" y="882345"/>
                  </a:lnTo>
                  <a:lnTo>
                    <a:pt x="407631" y="865568"/>
                  </a:lnTo>
                  <a:lnTo>
                    <a:pt x="402386" y="846683"/>
                  </a:lnTo>
                  <a:lnTo>
                    <a:pt x="397154" y="827836"/>
                  </a:lnTo>
                  <a:lnTo>
                    <a:pt x="390893" y="808990"/>
                  </a:lnTo>
                  <a:lnTo>
                    <a:pt x="385648" y="791159"/>
                  </a:lnTo>
                  <a:lnTo>
                    <a:pt x="380415" y="776490"/>
                  </a:lnTo>
                  <a:lnTo>
                    <a:pt x="377253" y="767067"/>
                  </a:lnTo>
                  <a:lnTo>
                    <a:pt x="376199" y="763905"/>
                  </a:lnTo>
                  <a:lnTo>
                    <a:pt x="376199" y="762863"/>
                  </a:lnTo>
                </a:path>
                <a:path w="3406775" h="1513204">
                  <a:moveTo>
                    <a:pt x="760780" y="758672"/>
                  </a:moveTo>
                  <a:lnTo>
                    <a:pt x="760780" y="755535"/>
                  </a:lnTo>
                  <a:lnTo>
                    <a:pt x="761834" y="748195"/>
                  </a:lnTo>
                  <a:lnTo>
                    <a:pt x="761834" y="735634"/>
                  </a:lnTo>
                  <a:lnTo>
                    <a:pt x="762889" y="716762"/>
                  </a:lnTo>
                  <a:lnTo>
                    <a:pt x="763917" y="690562"/>
                  </a:lnTo>
                  <a:lnTo>
                    <a:pt x="766025" y="657021"/>
                  </a:lnTo>
                  <a:lnTo>
                    <a:pt x="768108" y="618261"/>
                  </a:lnTo>
                  <a:lnTo>
                    <a:pt x="770216" y="575284"/>
                  </a:lnTo>
                  <a:lnTo>
                    <a:pt x="773366" y="529183"/>
                  </a:lnTo>
                  <a:lnTo>
                    <a:pt x="775449" y="480974"/>
                  </a:lnTo>
                  <a:lnTo>
                    <a:pt x="778611" y="432777"/>
                  </a:lnTo>
                  <a:lnTo>
                    <a:pt x="781735" y="385648"/>
                  </a:lnTo>
                  <a:lnTo>
                    <a:pt x="783844" y="340563"/>
                  </a:lnTo>
                  <a:lnTo>
                    <a:pt x="786980" y="297599"/>
                  </a:lnTo>
                  <a:lnTo>
                    <a:pt x="789089" y="258838"/>
                  </a:lnTo>
                  <a:lnTo>
                    <a:pt x="791171" y="223227"/>
                  </a:lnTo>
                  <a:lnTo>
                    <a:pt x="795350" y="161378"/>
                  </a:lnTo>
                  <a:lnTo>
                    <a:pt x="799541" y="112141"/>
                  </a:lnTo>
                  <a:lnTo>
                    <a:pt x="801649" y="92240"/>
                  </a:lnTo>
                  <a:lnTo>
                    <a:pt x="802703" y="74409"/>
                  </a:lnTo>
                  <a:lnTo>
                    <a:pt x="804799" y="59740"/>
                  </a:lnTo>
                  <a:lnTo>
                    <a:pt x="805827" y="46101"/>
                  </a:lnTo>
                  <a:lnTo>
                    <a:pt x="807935" y="35623"/>
                  </a:lnTo>
                  <a:lnTo>
                    <a:pt x="808990" y="27254"/>
                  </a:lnTo>
                  <a:lnTo>
                    <a:pt x="811072" y="20955"/>
                  </a:lnTo>
                  <a:lnTo>
                    <a:pt x="812126" y="15722"/>
                  </a:lnTo>
                  <a:lnTo>
                    <a:pt x="814235" y="10477"/>
                  </a:lnTo>
                  <a:lnTo>
                    <a:pt x="815289" y="7327"/>
                  </a:lnTo>
                  <a:lnTo>
                    <a:pt x="816343" y="5245"/>
                  </a:lnTo>
                  <a:lnTo>
                    <a:pt x="818413" y="4191"/>
                  </a:lnTo>
                  <a:lnTo>
                    <a:pt x="819467" y="4191"/>
                  </a:lnTo>
                  <a:lnTo>
                    <a:pt x="821575" y="5245"/>
                  </a:lnTo>
                  <a:lnTo>
                    <a:pt x="823658" y="7327"/>
                  </a:lnTo>
                  <a:lnTo>
                    <a:pt x="824712" y="10477"/>
                  </a:lnTo>
                  <a:lnTo>
                    <a:pt x="826795" y="13614"/>
                  </a:lnTo>
                  <a:lnTo>
                    <a:pt x="827836" y="18846"/>
                  </a:lnTo>
                  <a:lnTo>
                    <a:pt x="829945" y="24117"/>
                  </a:lnTo>
                  <a:lnTo>
                    <a:pt x="832027" y="30391"/>
                  </a:lnTo>
                  <a:lnTo>
                    <a:pt x="833081" y="37731"/>
                  </a:lnTo>
                  <a:lnTo>
                    <a:pt x="835190" y="45046"/>
                  </a:lnTo>
                  <a:lnTo>
                    <a:pt x="836244" y="52400"/>
                  </a:lnTo>
                  <a:lnTo>
                    <a:pt x="838314" y="60769"/>
                  </a:lnTo>
                  <a:lnTo>
                    <a:pt x="839381" y="70192"/>
                  </a:lnTo>
                  <a:lnTo>
                    <a:pt x="841476" y="78600"/>
                  </a:lnTo>
                  <a:lnTo>
                    <a:pt x="843559" y="88011"/>
                  </a:lnTo>
                  <a:lnTo>
                    <a:pt x="844613" y="97447"/>
                  </a:lnTo>
                  <a:lnTo>
                    <a:pt x="846721" y="106870"/>
                  </a:lnTo>
                  <a:lnTo>
                    <a:pt x="847775" y="116319"/>
                  </a:lnTo>
                  <a:lnTo>
                    <a:pt x="848804" y="125755"/>
                  </a:lnTo>
                  <a:lnTo>
                    <a:pt x="850900" y="134124"/>
                  </a:lnTo>
                  <a:lnTo>
                    <a:pt x="851966" y="143573"/>
                  </a:lnTo>
                  <a:lnTo>
                    <a:pt x="854036" y="152996"/>
                  </a:lnTo>
                  <a:lnTo>
                    <a:pt x="855091" y="161378"/>
                  </a:lnTo>
                  <a:lnTo>
                    <a:pt x="858227" y="182333"/>
                  </a:lnTo>
                  <a:lnTo>
                    <a:pt x="862406" y="203288"/>
                  </a:lnTo>
                  <a:lnTo>
                    <a:pt x="866622" y="222161"/>
                  </a:lnTo>
                  <a:lnTo>
                    <a:pt x="870813" y="241020"/>
                  </a:lnTo>
                  <a:lnTo>
                    <a:pt x="873937" y="258838"/>
                  </a:lnTo>
                  <a:lnTo>
                    <a:pt x="879208" y="275590"/>
                  </a:lnTo>
                  <a:lnTo>
                    <a:pt x="883399" y="289229"/>
                  </a:lnTo>
                  <a:lnTo>
                    <a:pt x="902246" y="326961"/>
                  </a:lnTo>
                  <a:lnTo>
                    <a:pt x="909599" y="325907"/>
                  </a:lnTo>
                  <a:lnTo>
                    <a:pt x="917968" y="320662"/>
                  </a:lnTo>
                  <a:lnTo>
                    <a:pt x="926338" y="310184"/>
                  </a:lnTo>
                  <a:lnTo>
                    <a:pt x="933678" y="300736"/>
                  </a:lnTo>
                  <a:lnTo>
                    <a:pt x="942060" y="295490"/>
                  </a:lnTo>
                  <a:lnTo>
                    <a:pt x="949401" y="295490"/>
                  </a:lnTo>
                  <a:lnTo>
                    <a:pt x="954646" y="299707"/>
                  </a:lnTo>
                  <a:lnTo>
                    <a:pt x="960932" y="309130"/>
                  </a:lnTo>
                  <a:lnTo>
                    <a:pt x="966177" y="320662"/>
                  </a:lnTo>
                  <a:lnTo>
                    <a:pt x="973493" y="334276"/>
                  </a:lnTo>
                  <a:lnTo>
                    <a:pt x="979779" y="347916"/>
                  </a:lnTo>
                  <a:lnTo>
                    <a:pt x="985024" y="359422"/>
                  </a:lnTo>
                  <a:lnTo>
                    <a:pt x="991323" y="368846"/>
                  </a:lnTo>
                  <a:lnTo>
                    <a:pt x="996556" y="374103"/>
                  </a:lnTo>
                  <a:lnTo>
                    <a:pt x="1000747" y="374103"/>
                  </a:lnTo>
                  <a:lnTo>
                    <a:pt x="1024864" y="357339"/>
                  </a:lnTo>
                  <a:lnTo>
                    <a:pt x="1030071" y="355231"/>
                  </a:lnTo>
                  <a:lnTo>
                    <a:pt x="1053134" y="394017"/>
                  </a:lnTo>
                  <a:lnTo>
                    <a:pt x="1056297" y="407631"/>
                  </a:lnTo>
                  <a:lnTo>
                    <a:pt x="1060488" y="423341"/>
                  </a:lnTo>
                  <a:lnTo>
                    <a:pt x="1063625" y="440118"/>
                  </a:lnTo>
                  <a:lnTo>
                    <a:pt x="1067803" y="458965"/>
                  </a:lnTo>
                  <a:lnTo>
                    <a:pt x="1070965" y="477850"/>
                  </a:lnTo>
                  <a:lnTo>
                    <a:pt x="1074102" y="496697"/>
                  </a:lnTo>
                  <a:lnTo>
                    <a:pt x="1078306" y="516636"/>
                  </a:lnTo>
                  <a:lnTo>
                    <a:pt x="1081443" y="534428"/>
                  </a:lnTo>
                  <a:lnTo>
                    <a:pt x="1084580" y="552246"/>
                  </a:lnTo>
                  <a:lnTo>
                    <a:pt x="1087729" y="568998"/>
                  </a:lnTo>
                  <a:lnTo>
                    <a:pt x="1090866" y="584720"/>
                  </a:lnTo>
                  <a:lnTo>
                    <a:pt x="1094003" y="602538"/>
                  </a:lnTo>
                  <a:lnTo>
                    <a:pt x="1098219" y="619315"/>
                  </a:lnTo>
                  <a:lnTo>
                    <a:pt x="1102398" y="635025"/>
                  </a:lnTo>
                  <a:lnTo>
                    <a:pt x="1106589" y="651802"/>
                  </a:lnTo>
                  <a:lnTo>
                    <a:pt x="1111821" y="670648"/>
                  </a:lnTo>
                  <a:lnTo>
                    <a:pt x="1117066" y="689508"/>
                  </a:lnTo>
                  <a:lnTo>
                    <a:pt x="1123365" y="708380"/>
                  </a:lnTo>
                  <a:lnTo>
                    <a:pt x="1128598" y="726186"/>
                  </a:lnTo>
                  <a:lnTo>
                    <a:pt x="1133843" y="740879"/>
                  </a:lnTo>
                  <a:lnTo>
                    <a:pt x="1136967" y="750303"/>
                  </a:lnTo>
                  <a:lnTo>
                    <a:pt x="1138021" y="753427"/>
                  </a:lnTo>
                  <a:lnTo>
                    <a:pt x="1138021" y="754481"/>
                  </a:lnTo>
                </a:path>
                <a:path w="3406775" h="1513204">
                  <a:moveTo>
                    <a:pt x="1507947" y="758672"/>
                  </a:moveTo>
                  <a:lnTo>
                    <a:pt x="1507947" y="761809"/>
                  </a:lnTo>
                  <a:lnTo>
                    <a:pt x="1506893" y="769150"/>
                  </a:lnTo>
                  <a:lnTo>
                    <a:pt x="1506893" y="781735"/>
                  </a:lnTo>
                  <a:lnTo>
                    <a:pt x="1505839" y="800582"/>
                  </a:lnTo>
                  <a:lnTo>
                    <a:pt x="1504784" y="826782"/>
                  </a:lnTo>
                  <a:lnTo>
                    <a:pt x="1502702" y="860336"/>
                  </a:lnTo>
                  <a:lnTo>
                    <a:pt x="1500593" y="899083"/>
                  </a:lnTo>
                  <a:lnTo>
                    <a:pt x="1498498" y="942047"/>
                  </a:lnTo>
                  <a:lnTo>
                    <a:pt x="1495361" y="988148"/>
                  </a:lnTo>
                  <a:lnTo>
                    <a:pt x="1493253" y="1036370"/>
                  </a:lnTo>
                  <a:lnTo>
                    <a:pt x="1490116" y="1084580"/>
                  </a:lnTo>
                  <a:lnTo>
                    <a:pt x="1486966" y="1131735"/>
                  </a:lnTo>
                  <a:lnTo>
                    <a:pt x="1484884" y="1176769"/>
                  </a:lnTo>
                  <a:lnTo>
                    <a:pt x="1481721" y="1219746"/>
                  </a:lnTo>
                  <a:lnTo>
                    <a:pt x="1479638" y="1258531"/>
                  </a:lnTo>
                  <a:lnTo>
                    <a:pt x="1477530" y="1294155"/>
                  </a:lnTo>
                  <a:lnTo>
                    <a:pt x="1473352" y="1355979"/>
                  </a:lnTo>
                  <a:lnTo>
                    <a:pt x="1469161" y="1405229"/>
                  </a:lnTo>
                  <a:lnTo>
                    <a:pt x="1467053" y="1425143"/>
                  </a:lnTo>
                  <a:lnTo>
                    <a:pt x="1466011" y="1442935"/>
                  </a:lnTo>
                  <a:lnTo>
                    <a:pt x="1463929" y="1457629"/>
                  </a:lnTo>
                  <a:lnTo>
                    <a:pt x="1462874" y="1471244"/>
                  </a:lnTo>
                  <a:lnTo>
                    <a:pt x="1460766" y="1481721"/>
                  </a:lnTo>
                  <a:lnTo>
                    <a:pt x="1459738" y="1490116"/>
                  </a:lnTo>
                  <a:lnTo>
                    <a:pt x="1457629" y="1496415"/>
                  </a:lnTo>
                  <a:lnTo>
                    <a:pt x="1456575" y="1501622"/>
                  </a:lnTo>
                  <a:lnTo>
                    <a:pt x="1454467" y="1506867"/>
                  </a:lnTo>
                  <a:lnTo>
                    <a:pt x="1453451" y="1510030"/>
                  </a:lnTo>
                  <a:lnTo>
                    <a:pt x="1452397" y="1512100"/>
                  </a:lnTo>
                  <a:lnTo>
                    <a:pt x="1450289" y="1513154"/>
                  </a:lnTo>
                  <a:lnTo>
                    <a:pt x="1449260" y="1513154"/>
                  </a:lnTo>
                  <a:lnTo>
                    <a:pt x="1447152" y="1512100"/>
                  </a:lnTo>
                  <a:lnTo>
                    <a:pt x="1445044" y="1510030"/>
                  </a:lnTo>
                  <a:lnTo>
                    <a:pt x="1444015" y="1506867"/>
                  </a:lnTo>
                  <a:lnTo>
                    <a:pt x="1441907" y="1503730"/>
                  </a:lnTo>
                  <a:lnTo>
                    <a:pt x="1440865" y="1498485"/>
                  </a:lnTo>
                  <a:lnTo>
                    <a:pt x="1438783" y="1493253"/>
                  </a:lnTo>
                  <a:lnTo>
                    <a:pt x="1436674" y="1486954"/>
                  </a:lnTo>
                  <a:lnTo>
                    <a:pt x="1435620" y="1479613"/>
                  </a:lnTo>
                  <a:lnTo>
                    <a:pt x="1433537" y="1472298"/>
                  </a:lnTo>
                  <a:lnTo>
                    <a:pt x="1432496" y="1464970"/>
                  </a:lnTo>
                  <a:lnTo>
                    <a:pt x="1430388" y="1456575"/>
                  </a:lnTo>
                  <a:lnTo>
                    <a:pt x="1429321" y="1447152"/>
                  </a:lnTo>
                  <a:lnTo>
                    <a:pt x="1427251" y="1438757"/>
                  </a:lnTo>
                  <a:lnTo>
                    <a:pt x="1425143" y="1429321"/>
                  </a:lnTo>
                  <a:lnTo>
                    <a:pt x="1424089" y="1419898"/>
                  </a:lnTo>
                  <a:lnTo>
                    <a:pt x="1422006" y="1410474"/>
                  </a:lnTo>
                  <a:lnTo>
                    <a:pt x="1420952" y="1401051"/>
                  </a:lnTo>
                  <a:lnTo>
                    <a:pt x="1419910" y="1391589"/>
                  </a:lnTo>
                  <a:lnTo>
                    <a:pt x="1417815" y="1383220"/>
                  </a:lnTo>
                  <a:lnTo>
                    <a:pt x="1416773" y="1373797"/>
                  </a:lnTo>
                  <a:lnTo>
                    <a:pt x="1414665" y="1364373"/>
                  </a:lnTo>
                  <a:lnTo>
                    <a:pt x="1413611" y="1355979"/>
                  </a:lnTo>
                  <a:lnTo>
                    <a:pt x="1410474" y="1335011"/>
                  </a:lnTo>
                  <a:lnTo>
                    <a:pt x="1406296" y="1314056"/>
                  </a:lnTo>
                  <a:lnTo>
                    <a:pt x="1402105" y="1295209"/>
                  </a:lnTo>
                  <a:lnTo>
                    <a:pt x="1397889" y="1276324"/>
                  </a:lnTo>
                  <a:lnTo>
                    <a:pt x="1394752" y="1258531"/>
                  </a:lnTo>
                  <a:lnTo>
                    <a:pt x="1389519" y="1241755"/>
                  </a:lnTo>
                  <a:lnTo>
                    <a:pt x="1385328" y="1228140"/>
                  </a:lnTo>
                  <a:lnTo>
                    <a:pt x="1382166" y="1215555"/>
                  </a:lnTo>
                  <a:lnTo>
                    <a:pt x="1377988" y="1206131"/>
                  </a:lnTo>
                  <a:lnTo>
                    <a:pt x="1373797" y="1198791"/>
                  </a:lnTo>
                  <a:lnTo>
                    <a:pt x="1369618" y="1193546"/>
                  </a:lnTo>
                  <a:lnTo>
                    <a:pt x="1366456" y="1191463"/>
                  </a:lnTo>
                  <a:lnTo>
                    <a:pt x="1359141" y="1191463"/>
                  </a:lnTo>
                  <a:lnTo>
                    <a:pt x="1350733" y="1196708"/>
                  </a:lnTo>
                  <a:lnTo>
                    <a:pt x="1342364" y="1207185"/>
                  </a:lnTo>
                  <a:lnTo>
                    <a:pt x="1335024" y="1216621"/>
                  </a:lnTo>
                  <a:lnTo>
                    <a:pt x="1326642" y="1221854"/>
                  </a:lnTo>
                  <a:lnTo>
                    <a:pt x="1319301" y="1222908"/>
                  </a:lnTo>
                  <a:lnTo>
                    <a:pt x="1314056" y="1217637"/>
                  </a:lnTo>
                  <a:lnTo>
                    <a:pt x="1307795" y="1208214"/>
                  </a:lnTo>
                  <a:lnTo>
                    <a:pt x="1302550" y="1196708"/>
                  </a:lnTo>
                  <a:lnTo>
                    <a:pt x="1296263" y="1183068"/>
                  </a:lnTo>
                  <a:lnTo>
                    <a:pt x="1288910" y="1169454"/>
                  </a:lnTo>
                  <a:lnTo>
                    <a:pt x="1283677" y="1157922"/>
                  </a:lnTo>
                  <a:lnTo>
                    <a:pt x="1277416" y="1148499"/>
                  </a:lnTo>
                  <a:lnTo>
                    <a:pt x="1272171" y="1144320"/>
                  </a:lnTo>
                  <a:lnTo>
                    <a:pt x="1266901" y="1143254"/>
                  </a:lnTo>
                  <a:lnTo>
                    <a:pt x="1260614" y="1146390"/>
                  </a:lnTo>
                  <a:lnTo>
                    <a:pt x="1255369" y="1150581"/>
                  </a:lnTo>
                  <a:lnTo>
                    <a:pt x="1249108" y="1155814"/>
                  </a:lnTo>
                  <a:lnTo>
                    <a:pt x="1241767" y="1160030"/>
                  </a:lnTo>
                  <a:lnTo>
                    <a:pt x="1215567" y="1123353"/>
                  </a:lnTo>
                  <a:lnTo>
                    <a:pt x="1212430" y="1109713"/>
                  </a:lnTo>
                  <a:lnTo>
                    <a:pt x="1208252" y="1093990"/>
                  </a:lnTo>
                  <a:lnTo>
                    <a:pt x="1205090" y="1077226"/>
                  </a:lnTo>
                  <a:lnTo>
                    <a:pt x="1200899" y="1058379"/>
                  </a:lnTo>
                  <a:lnTo>
                    <a:pt x="1197762" y="1039520"/>
                  </a:lnTo>
                  <a:lnTo>
                    <a:pt x="1194600" y="1020648"/>
                  </a:lnTo>
                  <a:lnTo>
                    <a:pt x="1190421" y="1000734"/>
                  </a:lnTo>
                  <a:lnTo>
                    <a:pt x="1187284" y="982916"/>
                  </a:lnTo>
                  <a:lnTo>
                    <a:pt x="1184122" y="965111"/>
                  </a:lnTo>
                  <a:lnTo>
                    <a:pt x="1180998" y="948347"/>
                  </a:lnTo>
                  <a:lnTo>
                    <a:pt x="1177861" y="932624"/>
                  </a:lnTo>
                  <a:lnTo>
                    <a:pt x="1174699" y="914806"/>
                  </a:lnTo>
                  <a:lnTo>
                    <a:pt x="1170508" y="898055"/>
                  </a:lnTo>
                  <a:lnTo>
                    <a:pt x="1166329" y="882345"/>
                  </a:lnTo>
                  <a:lnTo>
                    <a:pt x="1162113" y="865568"/>
                  </a:lnTo>
                  <a:lnTo>
                    <a:pt x="1156881" y="846683"/>
                  </a:lnTo>
                  <a:lnTo>
                    <a:pt x="1151636" y="827836"/>
                  </a:lnTo>
                  <a:lnTo>
                    <a:pt x="1145374" y="808990"/>
                  </a:lnTo>
                  <a:lnTo>
                    <a:pt x="1140129" y="791159"/>
                  </a:lnTo>
                  <a:lnTo>
                    <a:pt x="1134897" y="776490"/>
                  </a:lnTo>
                  <a:lnTo>
                    <a:pt x="1131735" y="767067"/>
                  </a:lnTo>
                  <a:lnTo>
                    <a:pt x="1130681" y="763905"/>
                  </a:lnTo>
                  <a:lnTo>
                    <a:pt x="1130681" y="762863"/>
                  </a:lnTo>
                </a:path>
                <a:path w="3406775" h="1513204">
                  <a:moveTo>
                    <a:pt x="1501660" y="758672"/>
                  </a:moveTo>
                  <a:lnTo>
                    <a:pt x="1501660" y="755535"/>
                  </a:lnTo>
                  <a:lnTo>
                    <a:pt x="1502702" y="748195"/>
                  </a:lnTo>
                  <a:lnTo>
                    <a:pt x="1502702" y="735634"/>
                  </a:lnTo>
                  <a:lnTo>
                    <a:pt x="1503730" y="716762"/>
                  </a:lnTo>
                  <a:lnTo>
                    <a:pt x="1504784" y="690562"/>
                  </a:lnTo>
                  <a:lnTo>
                    <a:pt x="1506893" y="657021"/>
                  </a:lnTo>
                  <a:lnTo>
                    <a:pt x="1508975" y="618261"/>
                  </a:lnTo>
                  <a:lnTo>
                    <a:pt x="1511084" y="575284"/>
                  </a:lnTo>
                  <a:lnTo>
                    <a:pt x="1514208" y="529183"/>
                  </a:lnTo>
                  <a:lnTo>
                    <a:pt x="1516316" y="480974"/>
                  </a:lnTo>
                  <a:lnTo>
                    <a:pt x="1519453" y="432777"/>
                  </a:lnTo>
                  <a:lnTo>
                    <a:pt x="1522590" y="385648"/>
                  </a:lnTo>
                  <a:lnTo>
                    <a:pt x="1524685" y="340563"/>
                  </a:lnTo>
                  <a:lnTo>
                    <a:pt x="1527860" y="297599"/>
                  </a:lnTo>
                  <a:lnTo>
                    <a:pt x="1529930" y="258838"/>
                  </a:lnTo>
                  <a:lnTo>
                    <a:pt x="1532039" y="223227"/>
                  </a:lnTo>
                  <a:lnTo>
                    <a:pt x="1536230" y="161378"/>
                  </a:lnTo>
                  <a:lnTo>
                    <a:pt x="1540408" y="112141"/>
                  </a:lnTo>
                  <a:lnTo>
                    <a:pt x="1542516" y="92240"/>
                  </a:lnTo>
                  <a:lnTo>
                    <a:pt x="1543570" y="74409"/>
                  </a:lnTo>
                  <a:lnTo>
                    <a:pt x="1545653" y="59740"/>
                  </a:lnTo>
                  <a:lnTo>
                    <a:pt x="1546707" y="46101"/>
                  </a:lnTo>
                  <a:lnTo>
                    <a:pt x="1548815" y="35623"/>
                  </a:lnTo>
                  <a:lnTo>
                    <a:pt x="1549831" y="27254"/>
                  </a:lnTo>
                  <a:lnTo>
                    <a:pt x="1551940" y="20955"/>
                  </a:lnTo>
                  <a:lnTo>
                    <a:pt x="1552994" y="15722"/>
                  </a:lnTo>
                  <a:lnTo>
                    <a:pt x="1555076" y="10477"/>
                  </a:lnTo>
                  <a:lnTo>
                    <a:pt x="1556131" y="7327"/>
                  </a:lnTo>
                  <a:lnTo>
                    <a:pt x="1557185" y="5245"/>
                  </a:lnTo>
                  <a:lnTo>
                    <a:pt x="1559293" y="4191"/>
                  </a:lnTo>
                  <a:lnTo>
                    <a:pt x="1560309" y="4191"/>
                  </a:lnTo>
                  <a:lnTo>
                    <a:pt x="1562417" y="5245"/>
                  </a:lnTo>
                  <a:lnTo>
                    <a:pt x="1564525" y="7327"/>
                  </a:lnTo>
                  <a:lnTo>
                    <a:pt x="1565554" y="10477"/>
                  </a:lnTo>
                  <a:lnTo>
                    <a:pt x="1567662" y="13614"/>
                  </a:lnTo>
                  <a:lnTo>
                    <a:pt x="1568716" y="18846"/>
                  </a:lnTo>
                  <a:lnTo>
                    <a:pt x="1570824" y="24117"/>
                  </a:lnTo>
                  <a:lnTo>
                    <a:pt x="1572895" y="30391"/>
                  </a:lnTo>
                  <a:lnTo>
                    <a:pt x="1573961" y="37731"/>
                  </a:lnTo>
                  <a:lnTo>
                    <a:pt x="1576031" y="45046"/>
                  </a:lnTo>
                  <a:lnTo>
                    <a:pt x="1577086" y="52400"/>
                  </a:lnTo>
                  <a:lnTo>
                    <a:pt x="1579194" y="60769"/>
                  </a:lnTo>
                  <a:lnTo>
                    <a:pt x="1580248" y="70192"/>
                  </a:lnTo>
                  <a:lnTo>
                    <a:pt x="1582331" y="78600"/>
                  </a:lnTo>
                  <a:lnTo>
                    <a:pt x="1584439" y="88011"/>
                  </a:lnTo>
                  <a:lnTo>
                    <a:pt x="1585455" y="97447"/>
                  </a:lnTo>
                  <a:lnTo>
                    <a:pt x="1587563" y="106870"/>
                  </a:lnTo>
                  <a:lnTo>
                    <a:pt x="1588617" y="116319"/>
                  </a:lnTo>
                  <a:lnTo>
                    <a:pt x="1589671" y="125755"/>
                  </a:lnTo>
                  <a:lnTo>
                    <a:pt x="1591754" y="134124"/>
                  </a:lnTo>
                  <a:lnTo>
                    <a:pt x="1592808" y="143573"/>
                  </a:lnTo>
                  <a:lnTo>
                    <a:pt x="1594916" y="152996"/>
                  </a:lnTo>
                  <a:lnTo>
                    <a:pt x="1595958" y="161378"/>
                  </a:lnTo>
                  <a:lnTo>
                    <a:pt x="1599095" y="182333"/>
                  </a:lnTo>
                  <a:lnTo>
                    <a:pt x="1603286" y="203288"/>
                  </a:lnTo>
                  <a:lnTo>
                    <a:pt x="1607502" y="222161"/>
                  </a:lnTo>
                  <a:lnTo>
                    <a:pt x="1611680" y="241020"/>
                  </a:lnTo>
                  <a:lnTo>
                    <a:pt x="1614817" y="258838"/>
                  </a:lnTo>
                  <a:lnTo>
                    <a:pt x="1620050" y="275590"/>
                  </a:lnTo>
                  <a:lnTo>
                    <a:pt x="1624241" y="289229"/>
                  </a:lnTo>
                  <a:lnTo>
                    <a:pt x="1643126" y="326961"/>
                  </a:lnTo>
                  <a:lnTo>
                    <a:pt x="1650441" y="325907"/>
                  </a:lnTo>
                  <a:lnTo>
                    <a:pt x="1658835" y="320662"/>
                  </a:lnTo>
                  <a:lnTo>
                    <a:pt x="1667217" y="310184"/>
                  </a:lnTo>
                  <a:lnTo>
                    <a:pt x="1674558" y="300736"/>
                  </a:lnTo>
                  <a:lnTo>
                    <a:pt x="1682927" y="295490"/>
                  </a:lnTo>
                  <a:lnTo>
                    <a:pt x="1690281" y="295490"/>
                  </a:lnTo>
                  <a:lnTo>
                    <a:pt x="1695513" y="299707"/>
                  </a:lnTo>
                  <a:lnTo>
                    <a:pt x="1701812" y="309130"/>
                  </a:lnTo>
                  <a:lnTo>
                    <a:pt x="1707019" y="320662"/>
                  </a:lnTo>
                  <a:lnTo>
                    <a:pt x="1714360" y="334276"/>
                  </a:lnTo>
                  <a:lnTo>
                    <a:pt x="1720659" y="347916"/>
                  </a:lnTo>
                  <a:lnTo>
                    <a:pt x="1725904" y="359422"/>
                  </a:lnTo>
                  <a:lnTo>
                    <a:pt x="1732191" y="368846"/>
                  </a:lnTo>
                  <a:lnTo>
                    <a:pt x="1737436" y="374103"/>
                  </a:lnTo>
                  <a:lnTo>
                    <a:pt x="1741614" y="374103"/>
                  </a:lnTo>
                  <a:lnTo>
                    <a:pt x="1765706" y="357339"/>
                  </a:lnTo>
                  <a:lnTo>
                    <a:pt x="1770951" y="355231"/>
                  </a:lnTo>
                  <a:lnTo>
                    <a:pt x="1794014" y="394017"/>
                  </a:lnTo>
                  <a:lnTo>
                    <a:pt x="1797138" y="407631"/>
                  </a:lnTo>
                  <a:lnTo>
                    <a:pt x="1801355" y="423341"/>
                  </a:lnTo>
                  <a:lnTo>
                    <a:pt x="1804492" y="440118"/>
                  </a:lnTo>
                  <a:lnTo>
                    <a:pt x="1808683" y="458965"/>
                  </a:lnTo>
                  <a:lnTo>
                    <a:pt x="1811807" y="477850"/>
                  </a:lnTo>
                  <a:lnTo>
                    <a:pt x="1814969" y="496697"/>
                  </a:lnTo>
                  <a:lnTo>
                    <a:pt x="1819160" y="516636"/>
                  </a:lnTo>
                  <a:lnTo>
                    <a:pt x="1822284" y="534428"/>
                  </a:lnTo>
                  <a:lnTo>
                    <a:pt x="1825447" y="552246"/>
                  </a:lnTo>
                  <a:lnTo>
                    <a:pt x="1828584" y="568998"/>
                  </a:lnTo>
                  <a:lnTo>
                    <a:pt x="1831746" y="584720"/>
                  </a:lnTo>
                  <a:lnTo>
                    <a:pt x="1834870" y="602538"/>
                  </a:lnTo>
                  <a:lnTo>
                    <a:pt x="1839061" y="619315"/>
                  </a:lnTo>
                  <a:lnTo>
                    <a:pt x="1843252" y="635025"/>
                  </a:lnTo>
                  <a:lnTo>
                    <a:pt x="1847430" y="651802"/>
                  </a:lnTo>
                  <a:lnTo>
                    <a:pt x="1852701" y="670648"/>
                  </a:lnTo>
                  <a:lnTo>
                    <a:pt x="1857946" y="689508"/>
                  </a:lnTo>
                  <a:lnTo>
                    <a:pt x="1864233" y="708380"/>
                  </a:lnTo>
                  <a:lnTo>
                    <a:pt x="1869465" y="726186"/>
                  </a:lnTo>
                  <a:lnTo>
                    <a:pt x="1874685" y="740879"/>
                  </a:lnTo>
                  <a:lnTo>
                    <a:pt x="1877847" y="750303"/>
                  </a:lnTo>
                  <a:lnTo>
                    <a:pt x="1878876" y="753427"/>
                  </a:lnTo>
                  <a:lnTo>
                    <a:pt x="1878876" y="754481"/>
                  </a:lnTo>
                </a:path>
                <a:path w="3406775" h="1513204">
                  <a:moveTo>
                    <a:pt x="2262428" y="758672"/>
                  </a:moveTo>
                  <a:lnTo>
                    <a:pt x="2262428" y="761809"/>
                  </a:lnTo>
                  <a:lnTo>
                    <a:pt x="2261374" y="769150"/>
                  </a:lnTo>
                  <a:lnTo>
                    <a:pt x="2261374" y="781735"/>
                  </a:lnTo>
                  <a:lnTo>
                    <a:pt x="2260333" y="800582"/>
                  </a:lnTo>
                  <a:lnTo>
                    <a:pt x="2259266" y="826782"/>
                  </a:lnTo>
                  <a:lnTo>
                    <a:pt x="2257196" y="860336"/>
                  </a:lnTo>
                  <a:lnTo>
                    <a:pt x="2255088" y="899083"/>
                  </a:lnTo>
                  <a:lnTo>
                    <a:pt x="2252980" y="942047"/>
                  </a:lnTo>
                  <a:lnTo>
                    <a:pt x="2249843" y="988148"/>
                  </a:lnTo>
                  <a:lnTo>
                    <a:pt x="2247747" y="1036370"/>
                  </a:lnTo>
                  <a:lnTo>
                    <a:pt x="2244610" y="1084580"/>
                  </a:lnTo>
                  <a:lnTo>
                    <a:pt x="2241448" y="1131735"/>
                  </a:lnTo>
                  <a:lnTo>
                    <a:pt x="2239365" y="1176769"/>
                  </a:lnTo>
                  <a:lnTo>
                    <a:pt x="2236203" y="1219746"/>
                  </a:lnTo>
                  <a:lnTo>
                    <a:pt x="2234133" y="1258531"/>
                  </a:lnTo>
                  <a:lnTo>
                    <a:pt x="2232025" y="1294155"/>
                  </a:lnTo>
                  <a:lnTo>
                    <a:pt x="2227834" y="1355979"/>
                  </a:lnTo>
                  <a:lnTo>
                    <a:pt x="2223655" y="1405229"/>
                  </a:lnTo>
                  <a:lnTo>
                    <a:pt x="2221547" y="1425143"/>
                  </a:lnTo>
                  <a:lnTo>
                    <a:pt x="2220493" y="1442935"/>
                  </a:lnTo>
                  <a:lnTo>
                    <a:pt x="2218410" y="1457629"/>
                  </a:lnTo>
                  <a:lnTo>
                    <a:pt x="2217356" y="1471244"/>
                  </a:lnTo>
                  <a:lnTo>
                    <a:pt x="2215248" y="1481721"/>
                  </a:lnTo>
                  <a:lnTo>
                    <a:pt x="2214219" y="1490116"/>
                  </a:lnTo>
                  <a:lnTo>
                    <a:pt x="2212111" y="1496415"/>
                  </a:lnTo>
                  <a:lnTo>
                    <a:pt x="2211070" y="1501622"/>
                  </a:lnTo>
                  <a:lnTo>
                    <a:pt x="2208961" y="1506867"/>
                  </a:lnTo>
                  <a:lnTo>
                    <a:pt x="2207933" y="1510030"/>
                  </a:lnTo>
                  <a:lnTo>
                    <a:pt x="2206879" y="1512100"/>
                  </a:lnTo>
                  <a:lnTo>
                    <a:pt x="2204770" y="1513154"/>
                  </a:lnTo>
                  <a:lnTo>
                    <a:pt x="2203742" y="1513154"/>
                  </a:lnTo>
                  <a:lnTo>
                    <a:pt x="2201633" y="1512100"/>
                  </a:lnTo>
                  <a:lnTo>
                    <a:pt x="2199525" y="1510030"/>
                  </a:lnTo>
                  <a:lnTo>
                    <a:pt x="2198509" y="1506867"/>
                  </a:lnTo>
                  <a:lnTo>
                    <a:pt x="2196401" y="1503730"/>
                  </a:lnTo>
                  <a:lnTo>
                    <a:pt x="2195347" y="1498485"/>
                  </a:lnTo>
                  <a:lnTo>
                    <a:pt x="2193264" y="1493253"/>
                  </a:lnTo>
                  <a:lnTo>
                    <a:pt x="2191156" y="1486954"/>
                  </a:lnTo>
                  <a:lnTo>
                    <a:pt x="2190102" y="1479613"/>
                  </a:lnTo>
                  <a:lnTo>
                    <a:pt x="2188032" y="1472298"/>
                  </a:lnTo>
                  <a:lnTo>
                    <a:pt x="2186978" y="1464970"/>
                  </a:lnTo>
                  <a:lnTo>
                    <a:pt x="2184869" y="1456575"/>
                  </a:lnTo>
                  <a:lnTo>
                    <a:pt x="2183815" y="1447152"/>
                  </a:lnTo>
                  <a:lnTo>
                    <a:pt x="2181733" y="1438757"/>
                  </a:lnTo>
                  <a:lnTo>
                    <a:pt x="2179624" y="1429321"/>
                  </a:lnTo>
                  <a:lnTo>
                    <a:pt x="2178570" y="1419898"/>
                  </a:lnTo>
                  <a:lnTo>
                    <a:pt x="2176487" y="1410474"/>
                  </a:lnTo>
                  <a:lnTo>
                    <a:pt x="2175446" y="1401051"/>
                  </a:lnTo>
                  <a:lnTo>
                    <a:pt x="2174392" y="1391589"/>
                  </a:lnTo>
                  <a:lnTo>
                    <a:pt x="2172284" y="1383220"/>
                  </a:lnTo>
                  <a:lnTo>
                    <a:pt x="2171255" y="1373797"/>
                  </a:lnTo>
                  <a:lnTo>
                    <a:pt x="2169147" y="1364373"/>
                  </a:lnTo>
                  <a:lnTo>
                    <a:pt x="2168093" y="1355979"/>
                  </a:lnTo>
                  <a:lnTo>
                    <a:pt x="2164969" y="1335011"/>
                  </a:lnTo>
                  <a:lnTo>
                    <a:pt x="2160778" y="1314056"/>
                  </a:lnTo>
                  <a:lnTo>
                    <a:pt x="2156587" y="1295209"/>
                  </a:lnTo>
                  <a:lnTo>
                    <a:pt x="2152383" y="1276324"/>
                  </a:lnTo>
                  <a:lnTo>
                    <a:pt x="2149246" y="1258531"/>
                  </a:lnTo>
                  <a:lnTo>
                    <a:pt x="2144001" y="1241755"/>
                  </a:lnTo>
                  <a:lnTo>
                    <a:pt x="2139810" y="1228140"/>
                  </a:lnTo>
                  <a:lnTo>
                    <a:pt x="2136660" y="1215555"/>
                  </a:lnTo>
                  <a:lnTo>
                    <a:pt x="2132469" y="1206131"/>
                  </a:lnTo>
                  <a:lnTo>
                    <a:pt x="2128291" y="1198791"/>
                  </a:lnTo>
                  <a:lnTo>
                    <a:pt x="2124100" y="1193546"/>
                  </a:lnTo>
                  <a:lnTo>
                    <a:pt x="2120938" y="1191463"/>
                  </a:lnTo>
                  <a:lnTo>
                    <a:pt x="2113622" y="1191463"/>
                  </a:lnTo>
                  <a:lnTo>
                    <a:pt x="2105215" y="1196708"/>
                  </a:lnTo>
                  <a:lnTo>
                    <a:pt x="2096846" y="1207185"/>
                  </a:lnTo>
                  <a:lnTo>
                    <a:pt x="2089505" y="1216621"/>
                  </a:lnTo>
                  <a:lnTo>
                    <a:pt x="2081123" y="1221854"/>
                  </a:lnTo>
                  <a:lnTo>
                    <a:pt x="2073783" y="1222908"/>
                  </a:lnTo>
                  <a:lnTo>
                    <a:pt x="2068537" y="1217637"/>
                  </a:lnTo>
                  <a:lnTo>
                    <a:pt x="2062276" y="1208214"/>
                  </a:lnTo>
                  <a:lnTo>
                    <a:pt x="2057044" y="1196708"/>
                  </a:lnTo>
                  <a:lnTo>
                    <a:pt x="2050745" y="1183068"/>
                  </a:lnTo>
                  <a:lnTo>
                    <a:pt x="2043404" y="1169454"/>
                  </a:lnTo>
                  <a:lnTo>
                    <a:pt x="2038159" y="1157922"/>
                  </a:lnTo>
                  <a:lnTo>
                    <a:pt x="2031898" y="1148499"/>
                  </a:lnTo>
                  <a:lnTo>
                    <a:pt x="2026653" y="1144320"/>
                  </a:lnTo>
                  <a:lnTo>
                    <a:pt x="2021382" y="1143254"/>
                  </a:lnTo>
                  <a:lnTo>
                    <a:pt x="2015121" y="1146390"/>
                  </a:lnTo>
                  <a:lnTo>
                    <a:pt x="2009851" y="1150581"/>
                  </a:lnTo>
                  <a:lnTo>
                    <a:pt x="2003590" y="1155814"/>
                  </a:lnTo>
                  <a:lnTo>
                    <a:pt x="1996249" y="1160030"/>
                  </a:lnTo>
                  <a:lnTo>
                    <a:pt x="1970049" y="1123353"/>
                  </a:lnTo>
                  <a:lnTo>
                    <a:pt x="1966912" y="1109713"/>
                  </a:lnTo>
                  <a:lnTo>
                    <a:pt x="1962734" y="1093990"/>
                  </a:lnTo>
                  <a:lnTo>
                    <a:pt x="1959571" y="1077226"/>
                  </a:lnTo>
                  <a:lnTo>
                    <a:pt x="1955380" y="1058379"/>
                  </a:lnTo>
                  <a:lnTo>
                    <a:pt x="1952244" y="1039520"/>
                  </a:lnTo>
                  <a:lnTo>
                    <a:pt x="1949094" y="1020648"/>
                  </a:lnTo>
                  <a:lnTo>
                    <a:pt x="1944903" y="1000734"/>
                  </a:lnTo>
                  <a:lnTo>
                    <a:pt x="1941766" y="982916"/>
                  </a:lnTo>
                  <a:lnTo>
                    <a:pt x="1938616" y="965111"/>
                  </a:lnTo>
                  <a:lnTo>
                    <a:pt x="1935480" y="948347"/>
                  </a:lnTo>
                  <a:lnTo>
                    <a:pt x="1932343" y="932624"/>
                  </a:lnTo>
                  <a:lnTo>
                    <a:pt x="1929180" y="914806"/>
                  </a:lnTo>
                  <a:lnTo>
                    <a:pt x="1925002" y="898055"/>
                  </a:lnTo>
                  <a:lnTo>
                    <a:pt x="1920811" y="882345"/>
                  </a:lnTo>
                  <a:lnTo>
                    <a:pt x="1916595" y="865568"/>
                  </a:lnTo>
                  <a:lnTo>
                    <a:pt x="1911362" y="846683"/>
                  </a:lnTo>
                  <a:lnTo>
                    <a:pt x="1906117" y="827836"/>
                  </a:lnTo>
                  <a:lnTo>
                    <a:pt x="1899856" y="808990"/>
                  </a:lnTo>
                  <a:lnTo>
                    <a:pt x="1894611" y="791159"/>
                  </a:lnTo>
                  <a:lnTo>
                    <a:pt x="1889379" y="776490"/>
                  </a:lnTo>
                  <a:lnTo>
                    <a:pt x="1886216" y="767067"/>
                  </a:lnTo>
                  <a:lnTo>
                    <a:pt x="1885162" y="763905"/>
                  </a:lnTo>
                  <a:lnTo>
                    <a:pt x="1885162" y="762863"/>
                  </a:lnTo>
                </a:path>
                <a:path w="3406775" h="1513204">
                  <a:moveTo>
                    <a:pt x="2265565" y="758672"/>
                  </a:moveTo>
                  <a:lnTo>
                    <a:pt x="2265565" y="755535"/>
                  </a:lnTo>
                  <a:lnTo>
                    <a:pt x="2266619" y="748195"/>
                  </a:lnTo>
                  <a:lnTo>
                    <a:pt x="2266619" y="735634"/>
                  </a:lnTo>
                  <a:lnTo>
                    <a:pt x="2267648" y="716762"/>
                  </a:lnTo>
                  <a:lnTo>
                    <a:pt x="2268702" y="690562"/>
                  </a:lnTo>
                  <a:lnTo>
                    <a:pt x="2270810" y="657021"/>
                  </a:lnTo>
                  <a:lnTo>
                    <a:pt x="2272880" y="618261"/>
                  </a:lnTo>
                  <a:lnTo>
                    <a:pt x="2274989" y="575284"/>
                  </a:lnTo>
                  <a:lnTo>
                    <a:pt x="2278126" y="529183"/>
                  </a:lnTo>
                  <a:lnTo>
                    <a:pt x="2280234" y="480974"/>
                  </a:lnTo>
                  <a:lnTo>
                    <a:pt x="2283358" y="432777"/>
                  </a:lnTo>
                  <a:lnTo>
                    <a:pt x="2286520" y="385648"/>
                  </a:lnTo>
                  <a:lnTo>
                    <a:pt x="2288628" y="340563"/>
                  </a:lnTo>
                  <a:lnTo>
                    <a:pt x="2291765" y="297599"/>
                  </a:lnTo>
                  <a:lnTo>
                    <a:pt x="2293874" y="258838"/>
                  </a:lnTo>
                  <a:lnTo>
                    <a:pt x="2295944" y="223227"/>
                  </a:lnTo>
                  <a:lnTo>
                    <a:pt x="2300135" y="161378"/>
                  </a:lnTo>
                  <a:lnTo>
                    <a:pt x="2304326" y="112141"/>
                  </a:lnTo>
                  <a:lnTo>
                    <a:pt x="2306434" y="92240"/>
                  </a:lnTo>
                  <a:lnTo>
                    <a:pt x="2307475" y="74409"/>
                  </a:lnTo>
                  <a:lnTo>
                    <a:pt x="2309558" y="59740"/>
                  </a:lnTo>
                  <a:lnTo>
                    <a:pt x="2310612" y="46101"/>
                  </a:lnTo>
                  <a:lnTo>
                    <a:pt x="2312720" y="35623"/>
                  </a:lnTo>
                  <a:lnTo>
                    <a:pt x="2313774" y="27254"/>
                  </a:lnTo>
                  <a:lnTo>
                    <a:pt x="2315857" y="20955"/>
                  </a:lnTo>
                  <a:lnTo>
                    <a:pt x="2316911" y="15722"/>
                  </a:lnTo>
                  <a:lnTo>
                    <a:pt x="2319020" y="10477"/>
                  </a:lnTo>
                  <a:lnTo>
                    <a:pt x="2320061" y="7327"/>
                  </a:lnTo>
                  <a:lnTo>
                    <a:pt x="2321090" y="5245"/>
                  </a:lnTo>
                  <a:lnTo>
                    <a:pt x="2323198" y="4191"/>
                  </a:lnTo>
                  <a:lnTo>
                    <a:pt x="2324252" y="4191"/>
                  </a:lnTo>
                  <a:lnTo>
                    <a:pt x="2326335" y="5245"/>
                  </a:lnTo>
                  <a:lnTo>
                    <a:pt x="2328430" y="7327"/>
                  </a:lnTo>
                  <a:lnTo>
                    <a:pt x="2329497" y="10477"/>
                  </a:lnTo>
                  <a:lnTo>
                    <a:pt x="2331567" y="13614"/>
                  </a:lnTo>
                  <a:lnTo>
                    <a:pt x="2332621" y="18846"/>
                  </a:lnTo>
                  <a:lnTo>
                    <a:pt x="2334729" y="24117"/>
                  </a:lnTo>
                  <a:lnTo>
                    <a:pt x="2336812" y="30391"/>
                  </a:lnTo>
                  <a:lnTo>
                    <a:pt x="2337866" y="37731"/>
                  </a:lnTo>
                  <a:lnTo>
                    <a:pt x="2339949" y="45046"/>
                  </a:lnTo>
                  <a:lnTo>
                    <a:pt x="2341003" y="52400"/>
                  </a:lnTo>
                  <a:lnTo>
                    <a:pt x="2343111" y="60769"/>
                  </a:lnTo>
                  <a:lnTo>
                    <a:pt x="2344153" y="70192"/>
                  </a:lnTo>
                  <a:lnTo>
                    <a:pt x="2346236" y="78600"/>
                  </a:lnTo>
                  <a:lnTo>
                    <a:pt x="2348344" y="88011"/>
                  </a:lnTo>
                  <a:lnTo>
                    <a:pt x="2349398" y="97447"/>
                  </a:lnTo>
                  <a:lnTo>
                    <a:pt x="2351481" y="106870"/>
                  </a:lnTo>
                  <a:lnTo>
                    <a:pt x="2352535" y="116319"/>
                  </a:lnTo>
                  <a:lnTo>
                    <a:pt x="2353589" y="125755"/>
                  </a:lnTo>
                  <a:lnTo>
                    <a:pt x="2355697" y="134124"/>
                  </a:lnTo>
                  <a:lnTo>
                    <a:pt x="2356739" y="143573"/>
                  </a:lnTo>
                  <a:lnTo>
                    <a:pt x="2358821" y="152996"/>
                  </a:lnTo>
                  <a:lnTo>
                    <a:pt x="2359875" y="161378"/>
                  </a:lnTo>
                  <a:lnTo>
                    <a:pt x="2363012" y="182333"/>
                  </a:lnTo>
                  <a:lnTo>
                    <a:pt x="2367191" y="203288"/>
                  </a:lnTo>
                  <a:lnTo>
                    <a:pt x="2371382" y="222161"/>
                  </a:lnTo>
                  <a:lnTo>
                    <a:pt x="2375598" y="241020"/>
                  </a:lnTo>
                  <a:lnTo>
                    <a:pt x="2378722" y="258838"/>
                  </a:lnTo>
                  <a:lnTo>
                    <a:pt x="2383967" y="275590"/>
                  </a:lnTo>
                  <a:lnTo>
                    <a:pt x="2388184" y="289229"/>
                  </a:lnTo>
                  <a:lnTo>
                    <a:pt x="2391308" y="301790"/>
                  </a:lnTo>
                  <a:lnTo>
                    <a:pt x="2395499" y="311238"/>
                  </a:lnTo>
                  <a:lnTo>
                    <a:pt x="2399690" y="318554"/>
                  </a:lnTo>
                  <a:lnTo>
                    <a:pt x="2403868" y="323799"/>
                  </a:lnTo>
                  <a:lnTo>
                    <a:pt x="2407031" y="326961"/>
                  </a:lnTo>
                  <a:lnTo>
                    <a:pt x="2414346" y="325907"/>
                  </a:lnTo>
                  <a:lnTo>
                    <a:pt x="2422753" y="320662"/>
                  </a:lnTo>
                  <a:lnTo>
                    <a:pt x="2431122" y="310184"/>
                  </a:lnTo>
                  <a:lnTo>
                    <a:pt x="2438476" y="300736"/>
                  </a:lnTo>
                  <a:lnTo>
                    <a:pt x="2446832" y="295490"/>
                  </a:lnTo>
                  <a:lnTo>
                    <a:pt x="2454186" y="295490"/>
                  </a:lnTo>
                  <a:lnTo>
                    <a:pt x="2459431" y="299707"/>
                  </a:lnTo>
                  <a:lnTo>
                    <a:pt x="2465717" y="309130"/>
                  </a:lnTo>
                  <a:lnTo>
                    <a:pt x="2470924" y="320662"/>
                  </a:lnTo>
                  <a:lnTo>
                    <a:pt x="2478278" y="334276"/>
                  </a:lnTo>
                  <a:lnTo>
                    <a:pt x="2484564" y="347916"/>
                  </a:lnTo>
                  <a:lnTo>
                    <a:pt x="2489809" y="359422"/>
                  </a:lnTo>
                  <a:lnTo>
                    <a:pt x="2496096" y="368846"/>
                  </a:lnTo>
                  <a:lnTo>
                    <a:pt x="2501341" y="374103"/>
                  </a:lnTo>
                  <a:lnTo>
                    <a:pt x="2505532" y="374103"/>
                  </a:lnTo>
                  <a:lnTo>
                    <a:pt x="2509710" y="373062"/>
                  </a:lnTo>
                  <a:lnTo>
                    <a:pt x="2514955" y="369900"/>
                  </a:lnTo>
                  <a:lnTo>
                    <a:pt x="2520188" y="365709"/>
                  </a:lnTo>
                  <a:lnTo>
                    <a:pt x="2525433" y="361518"/>
                  </a:lnTo>
                  <a:lnTo>
                    <a:pt x="2529611" y="357339"/>
                  </a:lnTo>
                  <a:lnTo>
                    <a:pt x="2534856" y="355231"/>
                  </a:lnTo>
                  <a:lnTo>
                    <a:pt x="2540088" y="356285"/>
                  </a:lnTo>
                  <a:lnTo>
                    <a:pt x="2557919" y="394017"/>
                  </a:lnTo>
                  <a:lnTo>
                    <a:pt x="2561056" y="407631"/>
                  </a:lnTo>
                  <a:lnTo>
                    <a:pt x="2565247" y="423341"/>
                  </a:lnTo>
                  <a:lnTo>
                    <a:pt x="2568397" y="440118"/>
                  </a:lnTo>
                  <a:lnTo>
                    <a:pt x="2572588" y="458965"/>
                  </a:lnTo>
                  <a:lnTo>
                    <a:pt x="2575750" y="477850"/>
                  </a:lnTo>
                  <a:lnTo>
                    <a:pt x="2578874" y="496697"/>
                  </a:lnTo>
                  <a:lnTo>
                    <a:pt x="2583065" y="516636"/>
                  </a:lnTo>
                  <a:lnTo>
                    <a:pt x="2586228" y="534428"/>
                  </a:lnTo>
                  <a:lnTo>
                    <a:pt x="2589352" y="552246"/>
                  </a:lnTo>
                  <a:lnTo>
                    <a:pt x="2592489" y="568998"/>
                  </a:lnTo>
                  <a:lnTo>
                    <a:pt x="2595651" y="584720"/>
                  </a:lnTo>
                  <a:lnTo>
                    <a:pt x="2598788" y="602538"/>
                  </a:lnTo>
                  <a:lnTo>
                    <a:pt x="2602966" y="619315"/>
                  </a:lnTo>
                  <a:lnTo>
                    <a:pt x="2607183" y="635025"/>
                  </a:lnTo>
                  <a:lnTo>
                    <a:pt x="2611374" y="651802"/>
                  </a:lnTo>
                  <a:lnTo>
                    <a:pt x="2616606" y="670648"/>
                  </a:lnTo>
                  <a:lnTo>
                    <a:pt x="2621851" y="689508"/>
                  </a:lnTo>
                  <a:lnTo>
                    <a:pt x="2628138" y="708380"/>
                  </a:lnTo>
                  <a:lnTo>
                    <a:pt x="2633357" y="726186"/>
                  </a:lnTo>
                  <a:lnTo>
                    <a:pt x="2638615" y="740879"/>
                  </a:lnTo>
                  <a:lnTo>
                    <a:pt x="2641752" y="750303"/>
                  </a:lnTo>
                  <a:lnTo>
                    <a:pt x="2642806" y="753427"/>
                  </a:lnTo>
                  <a:lnTo>
                    <a:pt x="2642806" y="754481"/>
                  </a:lnTo>
                </a:path>
                <a:path w="3406775" h="1513204">
                  <a:moveTo>
                    <a:pt x="3010623" y="758672"/>
                  </a:moveTo>
                  <a:lnTo>
                    <a:pt x="3010623" y="761809"/>
                  </a:lnTo>
                  <a:lnTo>
                    <a:pt x="3009569" y="769150"/>
                  </a:lnTo>
                  <a:lnTo>
                    <a:pt x="3009569" y="781735"/>
                  </a:lnTo>
                  <a:lnTo>
                    <a:pt x="3008515" y="800582"/>
                  </a:lnTo>
                  <a:lnTo>
                    <a:pt x="3007461" y="826782"/>
                  </a:lnTo>
                  <a:lnTo>
                    <a:pt x="3005391" y="860336"/>
                  </a:lnTo>
                  <a:lnTo>
                    <a:pt x="3003283" y="899083"/>
                  </a:lnTo>
                  <a:lnTo>
                    <a:pt x="3001175" y="942047"/>
                  </a:lnTo>
                  <a:lnTo>
                    <a:pt x="2998038" y="988148"/>
                  </a:lnTo>
                  <a:lnTo>
                    <a:pt x="2995930" y="1036370"/>
                  </a:lnTo>
                  <a:lnTo>
                    <a:pt x="2992805" y="1084580"/>
                  </a:lnTo>
                  <a:lnTo>
                    <a:pt x="2989668" y="1131735"/>
                  </a:lnTo>
                  <a:lnTo>
                    <a:pt x="2987560" y="1176769"/>
                  </a:lnTo>
                  <a:lnTo>
                    <a:pt x="2984423" y="1219746"/>
                  </a:lnTo>
                  <a:lnTo>
                    <a:pt x="2982315" y="1258531"/>
                  </a:lnTo>
                  <a:lnTo>
                    <a:pt x="2980232" y="1294155"/>
                  </a:lnTo>
                  <a:lnTo>
                    <a:pt x="2976029" y="1355979"/>
                  </a:lnTo>
                  <a:lnTo>
                    <a:pt x="2971838" y="1405229"/>
                  </a:lnTo>
                  <a:lnTo>
                    <a:pt x="2969729" y="1425143"/>
                  </a:lnTo>
                  <a:lnTo>
                    <a:pt x="2968713" y="1442935"/>
                  </a:lnTo>
                  <a:lnTo>
                    <a:pt x="2966605" y="1457629"/>
                  </a:lnTo>
                  <a:lnTo>
                    <a:pt x="2965551" y="1471244"/>
                  </a:lnTo>
                  <a:lnTo>
                    <a:pt x="2963443" y="1481721"/>
                  </a:lnTo>
                  <a:lnTo>
                    <a:pt x="2962414" y="1490116"/>
                  </a:lnTo>
                  <a:lnTo>
                    <a:pt x="2960306" y="1496415"/>
                  </a:lnTo>
                  <a:lnTo>
                    <a:pt x="2959252" y="1501622"/>
                  </a:lnTo>
                  <a:lnTo>
                    <a:pt x="2957169" y="1506867"/>
                  </a:lnTo>
                  <a:lnTo>
                    <a:pt x="2956128" y="1510030"/>
                  </a:lnTo>
                  <a:lnTo>
                    <a:pt x="2955061" y="1512100"/>
                  </a:lnTo>
                  <a:lnTo>
                    <a:pt x="2952991" y="1513154"/>
                  </a:lnTo>
                  <a:lnTo>
                    <a:pt x="2951937" y="1513154"/>
                  </a:lnTo>
                  <a:lnTo>
                    <a:pt x="2949829" y="1512100"/>
                  </a:lnTo>
                  <a:lnTo>
                    <a:pt x="2947746" y="1510030"/>
                  </a:lnTo>
                  <a:lnTo>
                    <a:pt x="2946692" y="1506867"/>
                  </a:lnTo>
                  <a:lnTo>
                    <a:pt x="2944583" y="1503730"/>
                  </a:lnTo>
                  <a:lnTo>
                    <a:pt x="2943567" y="1498485"/>
                  </a:lnTo>
                  <a:lnTo>
                    <a:pt x="2941459" y="1493253"/>
                  </a:lnTo>
                  <a:lnTo>
                    <a:pt x="2939351" y="1486954"/>
                  </a:lnTo>
                  <a:lnTo>
                    <a:pt x="2938297" y="1479613"/>
                  </a:lnTo>
                  <a:lnTo>
                    <a:pt x="2936214" y="1472298"/>
                  </a:lnTo>
                  <a:lnTo>
                    <a:pt x="2935160" y="1464970"/>
                  </a:lnTo>
                  <a:lnTo>
                    <a:pt x="2933052" y="1456575"/>
                  </a:lnTo>
                  <a:lnTo>
                    <a:pt x="2932036" y="1447152"/>
                  </a:lnTo>
                  <a:lnTo>
                    <a:pt x="2929928" y="1438757"/>
                  </a:lnTo>
                  <a:lnTo>
                    <a:pt x="2927819" y="1429321"/>
                  </a:lnTo>
                  <a:lnTo>
                    <a:pt x="2926765" y="1419898"/>
                  </a:lnTo>
                  <a:lnTo>
                    <a:pt x="2924683" y="1410474"/>
                  </a:lnTo>
                  <a:lnTo>
                    <a:pt x="2923628" y="1401051"/>
                  </a:lnTo>
                  <a:lnTo>
                    <a:pt x="2922574" y="1391589"/>
                  </a:lnTo>
                  <a:lnTo>
                    <a:pt x="2920504" y="1383220"/>
                  </a:lnTo>
                  <a:lnTo>
                    <a:pt x="2919450" y="1373797"/>
                  </a:lnTo>
                  <a:lnTo>
                    <a:pt x="2917367" y="1364373"/>
                  </a:lnTo>
                  <a:lnTo>
                    <a:pt x="2916313" y="1355979"/>
                  </a:lnTo>
                  <a:lnTo>
                    <a:pt x="2913151" y="1335011"/>
                  </a:lnTo>
                  <a:lnTo>
                    <a:pt x="2908960" y="1314056"/>
                  </a:lnTo>
                  <a:lnTo>
                    <a:pt x="2904782" y="1295209"/>
                  </a:lnTo>
                  <a:lnTo>
                    <a:pt x="2900591" y="1276324"/>
                  </a:lnTo>
                  <a:lnTo>
                    <a:pt x="2897441" y="1258531"/>
                  </a:lnTo>
                  <a:lnTo>
                    <a:pt x="2892196" y="1241755"/>
                  </a:lnTo>
                  <a:lnTo>
                    <a:pt x="2888005" y="1228140"/>
                  </a:lnTo>
                  <a:lnTo>
                    <a:pt x="2884881" y="1215555"/>
                  </a:lnTo>
                  <a:lnTo>
                    <a:pt x="2880690" y="1206131"/>
                  </a:lnTo>
                  <a:lnTo>
                    <a:pt x="2876473" y="1198791"/>
                  </a:lnTo>
                  <a:lnTo>
                    <a:pt x="2872282" y="1193546"/>
                  </a:lnTo>
                  <a:lnTo>
                    <a:pt x="2869158" y="1191463"/>
                  </a:lnTo>
                  <a:lnTo>
                    <a:pt x="2861805" y="1191463"/>
                  </a:lnTo>
                  <a:lnTo>
                    <a:pt x="2853436" y="1196708"/>
                  </a:lnTo>
                  <a:lnTo>
                    <a:pt x="2845041" y="1207185"/>
                  </a:lnTo>
                  <a:lnTo>
                    <a:pt x="2837726" y="1216621"/>
                  </a:lnTo>
                  <a:lnTo>
                    <a:pt x="2829318" y="1221854"/>
                  </a:lnTo>
                  <a:lnTo>
                    <a:pt x="2822003" y="1222908"/>
                  </a:lnTo>
                  <a:lnTo>
                    <a:pt x="2816758" y="1217637"/>
                  </a:lnTo>
                  <a:lnTo>
                    <a:pt x="2810471" y="1208214"/>
                  </a:lnTo>
                  <a:lnTo>
                    <a:pt x="2805226" y="1196708"/>
                  </a:lnTo>
                  <a:lnTo>
                    <a:pt x="2798940" y="1183068"/>
                  </a:lnTo>
                  <a:lnTo>
                    <a:pt x="2791587" y="1169454"/>
                  </a:lnTo>
                  <a:lnTo>
                    <a:pt x="2786380" y="1157922"/>
                  </a:lnTo>
                  <a:lnTo>
                    <a:pt x="2780080" y="1148499"/>
                  </a:lnTo>
                  <a:lnTo>
                    <a:pt x="2774848" y="1144320"/>
                  </a:lnTo>
                  <a:lnTo>
                    <a:pt x="2769603" y="1143254"/>
                  </a:lnTo>
                  <a:lnTo>
                    <a:pt x="2763316" y="1146390"/>
                  </a:lnTo>
                  <a:lnTo>
                    <a:pt x="2758071" y="1150581"/>
                  </a:lnTo>
                  <a:lnTo>
                    <a:pt x="2751785" y="1155814"/>
                  </a:lnTo>
                  <a:lnTo>
                    <a:pt x="2744431" y="1160030"/>
                  </a:lnTo>
                  <a:lnTo>
                    <a:pt x="2718269" y="1123353"/>
                  </a:lnTo>
                  <a:lnTo>
                    <a:pt x="2715107" y="1109713"/>
                  </a:lnTo>
                  <a:lnTo>
                    <a:pt x="2710916" y="1093990"/>
                  </a:lnTo>
                  <a:lnTo>
                    <a:pt x="2707754" y="1077226"/>
                  </a:lnTo>
                  <a:lnTo>
                    <a:pt x="2703576" y="1058379"/>
                  </a:lnTo>
                  <a:lnTo>
                    <a:pt x="2700439" y="1039520"/>
                  </a:lnTo>
                  <a:lnTo>
                    <a:pt x="2697276" y="1020648"/>
                  </a:lnTo>
                  <a:lnTo>
                    <a:pt x="2693098" y="1000734"/>
                  </a:lnTo>
                  <a:lnTo>
                    <a:pt x="2689961" y="982916"/>
                  </a:lnTo>
                  <a:lnTo>
                    <a:pt x="2686824" y="965111"/>
                  </a:lnTo>
                  <a:lnTo>
                    <a:pt x="2683675" y="948347"/>
                  </a:lnTo>
                  <a:lnTo>
                    <a:pt x="2680538" y="932624"/>
                  </a:lnTo>
                  <a:lnTo>
                    <a:pt x="2677375" y="914806"/>
                  </a:lnTo>
                  <a:lnTo>
                    <a:pt x="2673197" y="898055"/>
                  </a:lnTo>
                  <a:lnTo>
                    <a:pt x="2669006" y="882345"/>
                  </a:lnTo>
                  <a:lnTo>
                    <a:pt x="2664790" y="865568"/>
                  </a:lnTo>
                  <a:lnTo>
                    <a:pt x="2659583" y="846683"/>
                  </a:lnTo>
                  <a:lnTo>
                    <a:pt x="2654338" y="827836"/>
                  </a:lnTo>
                  <a:lnTo>
                    <a:pt x="2648038" y="808990"/>
                  </a:lnTo>
                  <a:lnTo>
                    <a:pt x="2642806" y="791159"/>
                  </a:lnTo>
                  <a:lnTo>
                    <a:pt x="2637561" y="776490"/>
                  </a:lnTo>
                  <a:lnTo>
                    <a:pt x="2634411" y="767067"/>
                  </a:lnTo>
                  <a:lnTo>
                    <a:pt x="2633357" y="763905"/>
                  </a:lnTo>
                  <a:lnTo>
                    <a:pt x="2633357" y="762863"/>
                  </a:lnTo>
                </a:path>
                <a:path w="3406775" h="1513204">
                  <a:moveTo>
                    <a:pt x="3029470" y="754481"/>
                  </a:moveTo>
                  <a:lnTo>
                    <a:pt x="3029470" y="751357"/>
                  </a:lnTo>
                  <a:lnTo>
                    <a:pt x="3030524" y="744004"/>
                  </a:lnTo>
                  <a:lnTo>
                    <a:pt x="3030524" y="731418"/>
                  </a:lnTo>
                  <a:lnTo>
                    <a:pt x="3031578" y="712571"/>
                  </a:lnTo>
                  <a:lnTo>
                    <a:pt x="3032607" y="686371"/>
                  </a:lnTo>
                  <a:lnTo>
                    <a:pt x="3034715" y="652830"/>
                  </a:lnTo>
                  <a:lnTo>
                    <a:pt x="3036824" y="614070"/>
                  </a:lnTo>
                  <a:lnTo>
                    <a:pt x="3038906" y="571106"/>
                  </a:lnTo>
                  <a:lnTo>
                    <a:pt x="3042056" y="525005"/>
                  </a:lnTo>
                  <a:lnTo>
                    <a:pt x="3044139" y="476796"/>
                  </a:lnTo>
                  <a:lnTo>
                    <a:pt x="3047301" y="428586"/>
                  </a:lnTo>
                  <a:lnTo>
                    <a:pt x="3050425" y="381431"/>
                  </a:lnTo>
                  <a:lnTo>
                    <a:pt x="3052533" y="336384"/>
                  </a:lnTo>
                  <a:lnTo>
                    <a:pt x="3055670" y="293420"/>
                  </a:lnTo>
                  <a:lnTo>
                    <a:pt x="3057753" y="254660"/>
                  </a:lnTo>
                  <a:lnTo>
                    <a:pt x="3059861" y="219011"/>
                  </a:lnTo>
                  <a:lnTo>
                    <a:pt x="3064040" y="157187"/>
                  </a:lnTo>
                  <a:lnTo>
                    <a:pt x="3068256" y="107924"/>
                  </a:lnTo>
                  <a:lnTo>
                    <a:pt x="3070339" y="88011"/>
                  </a:lnTo>
                  <a:lnTo>
                    <a:pt x="3071393" y="70192"/>
                  </a:lnTo>
                  <a:lnTo>
                    <a:pt x="3073488" y="55562"/>
                  </a:lnTo>
                  <a:lnTo>
                    <a:pt x="3074555" y="41922"/>
                  </a:lnTo>
                  <a:lnTo>
                    <a:pt x="3076625" y="31432"/>
                  </a:lnTo>
                  <a:lnTo>
                    <a:pt x="3077679" y="23063"/>
                  </a:lnTo>
                  <a:lnTo>
                    <a:pt x="3079788" y="16776"/>
                  </a:lnTo>
                  <a:lnTo>
                    <a:pt x="3080816" y="11531"/>
                  </a:lnTo>
                  <a:lnTo>
                    <a:pt x="3082925" y="6299"/>
                  </a:lnTo>
                  <a:lnTo>
                    <a:pt x="3083979" y="3136"/>
                  </a:lnTo>
                  <a:lnTo>
                    <a:pt x="3085007" y="1054"/>
                  </a:lnTo>
                  <a:lnTo>
                    <a:pt x="3087103" y="0"/>
                  </a:lnTo>
                  <a:lnTo>
                    <a:pt x="3088170" y="0"/>
                  </a:lnTo>
                  <a:lnTo>
                    <a:pt x="3090240" y="1054"/>
                  </a:lnTo>
                  <a:lnTo>
                    <a:pt x="3092348" y="3136"/>
                  </a:lnTo>
                  <a:lnTo>
                    <a:pt x="3093402" y="6299"/>
                  </a:lnTo>
                  <a:lnTo>
                    <a:pt x="3095485" y="9423"/>
                  </a:lnTo>
                  <a:lnTo>
                    <a:pt x="3096539" y="14668"/>
                  </a:lnTo>
                  <a:lnTo>
                    <a:pt x="3098647" y="19913"/>
                  </a:lnTo>
                  <a:lnTo>
                    <a:pt x="3100717" y="26200"/>
                  </a:lnTo>
                  <a:lnTo>
                    <a:pt x="3101771" y="33540"/>
                  </a:lnTo>
                  <a:lnTo>
                    <a:pt x="3103880" y="40868"/>
                  </a:lnTo>
                  <a:lnTo>
                    <a:pt x="3104934" y="48209"/>
                  </a:lnTo>
                  <a:lnTo>
                    <a:pt x="3107016" y="56578"/>
                  </a:lnTo>
                  <a:lnTo>
                    <a:pt x="3108071" y="66014"/>
                  </a:lnTo>
                  <a:lnTo>
                    <a:pt x="3110166" y="74409"/>
                  </a:lnTo>
                  <a:lnTo>
                    <a:pt x="3112249" y="83832"/>
                  </a:lnTo>
                  <a:lnTo>
                    <a:pt x="3113303" y="93256"/>
                  </a:lnTo>
                  <a:lnTo>
                    <a:pt x="3115411" y="102692"/>
                  </a:lnTo>
                  <a:lnTo>
                    <a:pt x="3116440" y="112141"/>
                  </a:lnTo>
                  <a:lnTo>
                    <a:pt x="3117494" y="121564"/>
                  </a:lnTo>
                  <a:lnTo>
                    <a:pt x="3119602" y="129933"/>
                  </a:lnTo>
                  <a:lnTo>
                    <a:pt x="3120656" y="139357"/>
                  </a:lnTo>
                  <a:lnTo>
                    <a:pt x="3122726" y="148818"/>
                  </a:lnTo>
                  <a:lnTo>
                    <a:pt x="3123780" y="157187"/>
                  </a:lnTo>
                  <a:lnTo>
                    <a:pt x="3126917" y="178142"/>
                  </a:lnTo>
                  <a:lnTo>
                    <a:pt x="3131134" y="199097"/>
                  </a:lnTo>
                  <a:lnTo>
                    <a:pt x="3135312" y="217982"/>
                  </a:lnTo>
                  <a:lnTo>
                    <a:pt x="3139503" y="236829"/>
                  </a:lnTo>
                  <a:lnTo>
                    <a:pt x="3142665" y="254660"/>
                  </a:lnTo>
                  <a:lnTo>
                    <a:pt x="3147872" y="271399"/>
                  </a:lnTo>
                  <a:lnTo>
                    <a:pt x="3152089" y="285038"/>
                  </a:lnTo>
                  <a:lnTo>
                    <a:pt x="3155226" y="297599"/>
                  </a:lnTo>
                  <a:lnTo>
                    <a:pt x="3159404" y="307022"/>
                  </a:lnTo>
                  <a:lnTo>
                    <a:pt x="3163595" y="314375"/>
                  </a:lnTo>
                  <a:lnTo>
                    <a:pt x="3167811" y="319608"/>
                  </a:lnTo>
                  <a:lnTo>
                    <a:pt x="3170948" y="322745"/>
                  </a:lnTo>
                  <a:lnTo>
                    <a:pt x="3178289" y="321716"/>
                  </a:lnTo>
                  <a:lnTo>
                    <a:pt x="3186658" y="316484"/>
                  </a:lnTo>
                  <a:lnTo>
                    <a:pt x="3195027" y="305993"/>
                  </a:lnTo>
                  <a:lnTo>
                    <a:pt x="3202381" y="296545"/>
                  </a:lnTo>
                  <a:lnTo>
                    <a:pt x="3210775" y="291312"/>
                  </a:lnTo>
                  <a:lnTo>
                    <a:pt x="3218091" y="291312"/>
                  </a:lnTo>
                  <a:lnTo>
                    <a:pt x="3223336" y="295490"/>
                  </a:lnTo>
                  <a:lnTo>
                    <a:pt x="3229635" y="304939"/>
                  </a:lnTo>
                  <a:lnTo>
                    <a:pt x="3234867" y="316484"/>
                  </a:lnTo>
                  <a:lnTo>
                    <a:pt x="3242221" y="330085"/>
                  </a:lnTo>
                  <a:lnTo>
                    <a:pt x="3248482" y="343700"/>
                  </a:lnTo>
                  <a:lnTo>
                    <a:pt x="3253714" y="355231"/>
                  </a:lnTo>
                  <a:lnTo>
                    <a:pt x="3260013" y="364655"/>
                  </a:lnTo>
                  <a:lnTo>
                    <a:pt x="3265246" y="369900"/>
                  </a:lnTo>
                  <a:lnTo>
                    <a:pt x="3269437" y="369900"/>
                  </a:lnTo>
                  <a:lnTo>
                    <a:pt x="3273653" y="368846"/>
                  </a:lnTo>
                  <a:lnTo>
                    <a:pt x="3278860" y="365709"/>
                  </a:lnTo>
                  <a:lnTo>
                    <a:pt x="3284105" y="361518"/>
                  </a:lnTo>
                  <a:lnTo>
                    <a:pt x="3289338" y="357339"/>
                  </a:lnTo>
                  <a:lnTo>
                    <a:pt x="3293554" y="353148"/>
                  </a:lnTo>
                  <a:lnTo>
                    <a:pt x="3298799" y="351040"/>
                  </a:lnTo>
                  <a:lnTo>
                    <a:pt x="3304032" y="352094"/>
                  </a:lnTo>
                  <a:lnTo>
                    <a:pt x="3321824" y="389826"/>
                  </a:lnTo>
                  <a:lnTo>
                    <a:pt x="3324987" y="403440"/>
                  </a:lnTo>
                  <a:lnTo>
                    <a:pt x="3329178" y="419163"/>
                  </a:lnTo>
                  <a:lnTo>
                    <a:pt x="3332314" y="435927"/>
                  </a:lnTo>
                  <a:lnTo>
                    <a:pt x="3336518" y="454787"/>
                  </a:lnTo>
                  <a:lnTo>
                    <a:pt x="3339655" y="473659"/>
                  </a:lnTo>
                  <a:lnTo>
                    <a:pt x="3342792" y="492506"/>
                  </a:lnTo>
                  <a:lnTo>
                    <a:pt x="3346970" y="512419"/>
                  </a:lnTo>
                  <a:lnTo>
                    <a:pt x="3350133" y="530237"/>
                  </a:lnTo>
                  <a:lnTo>
                    <a:pt x="3353269" y="548068"/>
                  </a:lnTo>
                  <a:lnTo>
                    <a:pt x="3356406" y="564807"/>
                  </a:lnTo>
                  <a:lnTo>
                    <a:pt x="3359556" y="580529"/>
                  </a:lnTo>
                  <a:lnTo>
                    <a:pt x="3362693" y="598347"/>
                  </a:lnTo>
                  <a:lnTo>
                    <a:pt x="3366909" y="615124"/>
                  </a:lnTo>
                  <a:lnTo>
                    <a:pt x="3371088" y="630821"/>
                  </a:lnTo>
                  <a:lnTo>
                    <a:pt x="3375279" y="647611"/>
                  </a:lnTo>
                  <a:lnTo>
                    <a:pt x="3380511" y="666470"/>
                  </a:lnTo>
                  <a:lnTo>
                    <a:pt x="3385756" y="685317"/>
                  </a:lnTo>
                  <a:lnTo>
                    <a:pt x="3392055" y="704202"/>
                  </a:lnTo>
                  <a:lnTo>
                    <a:pt x="3397288" y="721995"/>
                  </a:lnTo>
                  <a:lnTo>
                    <a:pt x="3402533" y="736663"/>
                  </a:lnTo>
                  <a:lnTo>
                    <a:pt x="3405670" y="746112"/>
                  </a:lnTo>
                  <a:lnTo>
                    <a:pt x="3406711" y="749249"/>
                  </a:lnTo>
                  <a:lnTo>
                    <a:pt x="3406711" y="750303"/>
                  </a:lnTo>
                </a:path>
              </a:pathLst>
            </a:custGeom>
            <a:ln w="15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21632" y="2833279"/>
            <a:ext cx="184337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i="1" spc="-49" dirty="0">
                <a:latin typeface="Times New Roman"/>
                <a:cs typeface="Times New Roman"/>
              </a:rPr>
              <a:t>T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98267" y="2833279"/>
            <a:ext cx="90207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i="1" spc="18" dirty="0">
                <a:latin typeface="Times New Roman"/>
                <a:cs typeface="Times New Roman"/>
              </a:rPr>
              <a:t>T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22182" y="1347123"/>
            <a:ext cx="5637119" cy="61970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897" spc="-9" dirty="0">
                <a:latin typeface="Microsoft Sans Serif"/>
                <a:cs typeface="Microsoft Sans Serif"/>
              </a:rPr>
              <a:t>Some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examples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periodic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signals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  <a:p>
            <a:pPr marR="1555459" algn="r">
              <a:spcBef>
                <a:spcPts val="1063"/>
              </a:spcBef>
            </a:pPr>
            <a:r>
              <a:rPr sz="1147" i="1" spc="44" dirty="0">
                <a:latin typeface="Times New Roman"/>
                <a:cs typeface="Times New Roman"/>
              </a:rPr>
              <a:t>x</a:t>
            </a:r>
            <a:r>
              <a:rPr sz="1147" spc="44" dirty="0">
                <a:latin typeface="Lucida Sans Unicode"/>
                <a:cs typeface="Lucida Sans Unicode"/>
              </a:rPr>
              <a:t>(</a:t>
            </a:r>
            <a:r>
              <a:rPr sz="1147" i="1" spc="44" dirty="0">
                <a:latin typeface="Times New Roman"/>
                <a:cs typeface="Times New Roman"/>
              </a:rPr>
              <a:t>t</a:t>
            </a:r>
            <a:r>
              <a:rPr sz="1147" spc="44" dirty="0">
                <a:latin typeface="Lucida Sans Unicode"/>
                <a:cs typeface="Lucida Sans Unicode"/>
              </a:rPr>
              <a:t>)</a:t>
            </a:r>
            <a:endParaRPr sz="1147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13885" y="2726728"/>
            <a:ext cx="63313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i="1" dirty="0">
                <a:latin typeface="Times New Roman"/>
                <a:cs typeface="Times New Roman"/>
              </a:rPr>
              <a:t>t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35231" y="2833280"/>
            <a:ext cx="151840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spc="18" dirty="0">
                <a:latin typeface="Times New Roman"/>
                <a:cs typeface="Times New Roman"/>
              </a:rPr>
              <a:t>2</a:t>
            </a:r>
            <a:r>
              <a:rPr sz="927" i="1" spc="18" dirty="0">
                <a:latin typeface="Times New Roman"/>
                <a:cs typeface="Times New Roman"/>
              </a:rPr>
              <a:t>T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49303" y="2411762"/>
            <a:ext cx="198904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spc="-49" dirty="0">
                <a:latin typeface="Lucida Sans Unicode"/>
                <a:cs typeface="Lucida Sans Unicode"/>
              </a:rPr>
              <a:t>.</a:t>
            </a:r>
            <a:r>
              <a:rPr sz="1324" spc="-282" dirty="0">
                <a:latin typeface="Lucida Sans Unicode"/>
                <a:cs typeface="Lucida Sans Unicode"/>
              </a:rPr>
              <a:t> </a:t>
            </a:r>
            <a:r>
              <a:rPr sz="1324" spc="-49" dirty="0">
                <a:latin typeface="Lucida Sans Unicode"/>
                <a:cs typeface="Lucida Sans Unicode"/>
              </a:rPr>
              <a:t>.</a:t>
            </a:r>
            <a:r>
              <a:rPr sz="1324" spc="-282" dirty="0">
                <a:latin typeface="Lucida Sans Unicode"/>
                <a:cs typeface="Lucida Sans Unicode"/>
              </a:rPr>
              <a:t> </a:t>
            </a:r>
            <a:r>
              <a:rPr sz="1324" spc="-49" dirty="0">
                <a:latin typeface="Lucida Sans Unicode"/>
                <a:cs typeface="Lucida Sans Unicode"/>
              </a:rPr>
              <a:t>.</a:t>
            </a:r>
            <a:endParaRPr sz="1324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5967" y="2833280"/>
            <a:ext cx="245969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spc="-26" dirty="0">
                <a:latin typeface="Cambria"/>
                <a:cs typeface="Cambria"/>
              </a:rPr>
              <a:t>−</a:t>
            </a:r>
            <a:r>
              <a:rPr sz="927" spc="-26" dirty="0">
                <a:latin typeface="Times New Roman"/>
                <a:cs typeface="Times New Roman"/>
              </a:rPr>
              <a:t>2</a:t>
            </a:r>
            <a:r>
              <a:rPr sz="927" i="1" spc="-26" dirty="0">
                <a:latin typeface="Times New Roman"/>
                <a:cs typeface="Times New Roman"/>
              </a:rPr>
              <a:t>T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20707" y="2411762"/>
            <a:ext cx="198904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spc="-49" dirty="0">
                <a:latin typeface="Lucida Sans Unicode"/>
                <a:cs typeface="Lucida Sans Unicode"/>
              </a:rPr>
              <a:t>.</a:t>
            </a:r>
            <a:r>
              <a:rPr sz="1324" spc="-282" dirty="0">
                <a:latin typeface="Lucida Sans Unicode"/>
                <a:cs typeface="Lucida Sans Unicode"/>
              </a:rPr>
              <a:t> </a:t>
            </a:r>
            <a:r>
              <a:rPr sz="1324" spc="-49" dirty="0">
                <a:latin typeface="Lucida Sans Unicode"/>
                <a:cs typeface="Lucida Sans Unicode"/>
              </a:rPr>
              <a:t>.</a:t>
            </a:r>
            <a:r>
              <a:rPr sz="1324" spc="-282" dirty="0">
                <a:latin typeface="Lucida Sans Unicode"/>
                <a:cs typeface="Lucida Sans Unicode"/>
              </a:rPr>
              <a:t> </a:t>
            </a:r>
            <a:r>
              <a:rPr sz="1324" spc="-49" dirty="0">
                <a:latin typeface="Lucida Sans Unicode"/>
                <a:cs typeface="Lucida Sans Unicode"/>
              </a:rPr>
              <a:t>.</a:t>
            </a:r>
            <a:endParaRPr sz="1324">
              <a:latin typeface="Lucida Sans Unicode"/>
              <a:cs typeface="Lucida Sans Unicod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56606" y="4161327"/>
            <a:ext cx="4792756" cy="1246654"/>
            <a:chOff x="2604554" y="4716170"/>
            <a:chExt cx="5431790" cy="1412875"/>
          </a:xfrm>
        </p:grpSpPr>
        <p:sp>
          <p:nvSpPr>
            <p:cNvPr id="26" name="object 26"/>
            <p:cNvSpPr/>
            <p:nvPr/>
          </p:nvSpPr>
          <p:spPr>
            <a:xfrm>
              <a:off x="4691075" y="579686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704"/>
                  </a:moveTo>
                  <a:lnTo>
                    <a:pt x="49377" y="15703"/>
                  </a:lnTo>
                  <a:lnTo>
                    <a:pt x="43868" y="7532"/>
                  </a:lnTo>
                  <a:lnTo>
                    <a:pt x="35698" y="2021"/>
                  </a:lnTo>
                  <a:lnTo>
                    <a:pt x="25692" y="0"/>
                  </a:lnTo>
                  <a:lnTo>
                    <a:pt x="15703" y="2021"/>
                  </a:lnTo>
                  <a:lnTo>
                    <a:pt x="7535" y="7532"/>
                  </a:lnTo>
                  <a:lnTo>
                    <a:pt x="2023" y="15703"/>
                  </a:lnTo>
                  <a:lnTo>
                    <a:pt x="0" y="25704"/>
                  </a:lnTo>
                  <a:lnTo>
                    <a:pt x="2023" y="35703"/>
                  </a:lnTo>
                  <a:lnTo>
                    <a:pt x="7535" y="43870"/>
                  </a:lnTo>
                  <a:lnTo>
                    <a:pt x="15703" y="49377"/>
                  </a:lnTo>
                  <a:lnTo>
                    <a:pt x="25692" y="51396"/>
                  </a:lnTo>
                  <a:lnTo>
                    <a:pt x="35698" y="49377"/>
                  </a:lnTo>
                  <a:lnTo>
                    <a:pt x="43868" y="43870"/>
                  </a:lnTo>
                  <a:lnTo>
                    <a:pt x="49377" y="35703"/>
                  </a:lnTo>
                  <a:lnTo>
                    <a:pt x="51396" y="25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2604554" y="5796864"/>
              <a:ext cx="5431790" cy="327660"/>
            </a:xfrm>
            <a:custGeom>
              <a:avLst/>
              <a:gdLst/>
              <a:ahLst/>
              <a:cxnLst/>
              <a:rect l="l" t="t" r="r" b="b"/>
              <a:pathLst>
                <a:path w="5431790" h="327660">
                  <a:moveTo>
                    <a:pt x="2137918" y="25704"/>
                  </a:moveTo>
                  <a:lnTo>
                    <a:pt x="2135898" y="35703"/>
                  </a:lnTo>
                  <a:lnTo>
                    <a:pt x="2130390" y="43870"/>
                  </a:lnTo>
                  <a:lnTo>
                    <a:pt x="2122219" y="49377"/>
                  </a:lnTo>
                  <a:lnTo>
                    <a:pt x="2112213" y="51396"/>
                  </a:lnTo>
                  <a:lnTo>
                    <a:pt x="2102224" y="49377"/>
                  </a:lnTo>
                  <a:lnTo>
                    <a:pt x="2094056" y="43870"/>
                  </a:lnTo>
                  <a:lnTo>
                    <a:pt x="2088544" y="35703"/>
                  </a:lnTo>
                  <a:lnTo>
                    <a:pt x="2086521" y="25704"/>
                  </a:lnTo>
                  <a:lnTo>
                    <a:pt x="2088544" y="15703"/>
                  </a:lnTo>
                  <a:lnTo>
                    <a:pt x="2094056" y="7532"/>
                  </a:lnTo>
                  <a:lnTo>
                    <a:pt x="2102224" y="2021"/>
                  </a:lnTo>
                  <a:lnTo>
                    <a:pt x="2112213" y="0"/>
                  </a:lnTo>
                  <a:lnTo>
                    <a:pt x="2122219" y="2021"/>
                  </a:lnTo>
                  <a:lnTo>
                    <a:pt x="2130390" y="7532"/>
                  </a:lnTo>
                  <a:lnTo>
                    <a:pt x="2135898" y="15703"/>
                  </a:lnTo>
                  <a:lnTo>
                    <a:pt x="2137918" y="25704"/>
                  </a:lnTo>
                  <a:close/>
                </a:path>
                <a:path w="5431790" h="327660">
                  <a:moveTo>
                    <a:pt x="0" y="327456"/>
                  </a:moveTo>
                  <a:lnTo>
                    <a:pt x="5431434" y="327456"/>
                  </a:lnTo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4716767" y="5822569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301752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5093398" y="5495112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704"/>
                  </a:moveTo>
                  <a:lnTo>
                    <a:pt x="49377" y="15703"/>
                  </a:lnTo>
                  <a:lnTo>
                    <a:pt x="43870" y="7532"/>
                  </a:lnTo>
                  <a:lnTo>
                    <a:pt x="35703" y="2021"/>
                  </a:lnTo>
                  <a:lnTo>
                    <a:pt x="25704" y="0"/>
                  </a:lnTo>
                  <a:lnTo>
                    <a:pt x="15698" y="2021"/>
                  </a:lnTo>
                  <a:lnTo>
                    <a:pt x="7527" y="7532"/>
                  </a:lnTo>
                  <a:lnTo>
                    <a:pt x="2019" y="15703"/>
                  </a:lnTo>
                  <a:lnTo>
                    <a:pt x="0" y="25704"/>
                  </a:lnTo>
                  <a:lnTo>
                    <a:pt x="2019" y="35707"/>
                  </a:lnTo>
                  <a:lnTo>
                    <a:pt x="7527" y="43883"/>
                  </a:lnTo>
                  <a:lnTo>
                    <a:pt x="15698" y="49398"/>
                  </a:lnTo>
                  <a:lnTo>
                    <a:pt x="25704" y="51422"/>
                  </a:lnTo>
                  <a:lnTo>
                    <a:pt x="35703" y="49398"/>
                  </a:lnTo>
                  <a:lnTo>
                    <a:pt x="43870" y="43883"/>
                  </a:lnTo>
                  <a:lnTo>
                    <a:pt x="49377" y="35707"/>
                  </a:lnTo>
                  <a:lnTo>
                    <a:pt x="51396" y="25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093398" y="5495112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704"/>
                  </a:moveTo>
                  <a:lnTo>
                    <a:pt x="49377" y="35707"/>
                  </a:lnTo>
                  <a:lnTo>
                    <a:pt x="43870" y="43883"/>
                  </a:lnTo>
                  <a:lnTo>
                    <a:pt x="35703" y="49398"/>
                  </a:lnTo>
                  <a:lnTo>
                    <a:pt x="25704" y="51422"/>
                  </a:lnTo>
                  <a:lnTo>
                    <a:pt x="15698" y="49398"/>
                  </a:lnTo>
                  <a:lnTo>
                    <a:pt x="7527" y="43883"/>
                  </a:lnTo>
                  <a:lnTo>
                    <a:pt x="2019" y="35707"/>
                  </a:lnTo>
                  <a:lnTo>
                    <a:pt x="0" y="25704"/>
                  </a:lnTo>
                  <a:lnTo>
                    <a:pt x="2019" y="15703"/>
                  </a:lnTo>
                  <a:lnTo>
                    <a:pt x="7527" y="7532"/>
                  </a:lnTo>
                  <a:lnTo>
                    <a:pt x="15698" y="2021"/>
                  </a:lnTo>
                  <a:lnTo>
                    <a:pt x="25704" y="0"/>
                  </a:lnTo>
                  <a:lnTo>
                    <a:pt x="35703" y="2021"/>
                  </a:lnTo>
                  <a:lnTo>
                    <a:pt x="43870" y="7532"/>
                  </a:lnTo>
                  <a:lnTo>
                    <a:pt x="49377" y="15703"/>
                  </a:lnTo>
                  <a:lnTo>
                    <a:pt x="51396" y="25704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5119103" y="5520817"/>
              <a:ext cx="0" cy="603885"/>
            </a:xfrm>
            <a:custGeom>
              <a:avLst/>
              <a:gdLst/>
              <a:ahLst/>
              <a:cxnLst/>
              <a:rect l="l" t="t" r="r" b="b"/>
              <a:pathLst>
                <a:path h="603885">
                  <a:moveTo>
                    <a:pt x="0" y="603504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5495734" y="519337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692"/>
                  </a:moveTo>
                  <a:lnTo>
                    <a:pt x="49377" y="15698"/>
                  </a:lnTo>
                  <a:lnTo>
                    <a:pt x="43870" y="7531"/>
                  </a:lnTo>
                  <a:lnTo>
                    <a:pt x="35703" y="2021"/>
                  </a:lnTo>
                  <a:lnTo>
                    <a:pt x="25704" y="0"/>
                  </a:lnTo>
                  <a:lnTo>
                    <a:pt x="15698" y="2021"/>
                  </a:lnTo>
                  <a:lnTo>
                    <a:pt x="7527" y="7531"/>
                  </a:lnTo>
                  <a:lnTo>
                    <a:pt x="2019" y="15698"/>
                  </a:lnTo>
                  <a:lnTo>
                    <a:pt x="0" y="25692"/>
                  </a:lnTo>
                  <a:lnTo>
                    <a:pt x="2019" y="35700"/>
                  </a:lnTo>
                  <a:lnTo>
                    <a:pt x="7527" y="43875"/>
                  </a:lnTo>
                  <a:lnTo>
                    <a:pt x="15698" y="49387"/>
                  </a:lnTo>
                  <a:lnTo>
                    <a:pt x="25704" y="51409"/>
                  </a:lnTo>
                  <a:lnTo>
                    <a:pt x="35703" y="49387"/>
                  </a:lnTo>
                  <a:lnTo>
                    <a:pt x="43870" y="43875"/>
                  </a:lnTo>
                  <a:lnTo>
                    <a:pt x="49377" y="35700"/>
                  </a:lnTo>
                  <a:lnTo>
                    <a:pt x="51396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5734" y="519337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692"/>
                  </a:moveTo>
                  <a:lnTo>
                    <a:pt x="49377" y="35700"/>
                  </a:lnTo>
                  <a:lnTo>
                    <a:pt x="43870" y="43875"/>
                  </a:lnTo>
                  <a:lnTo>
                    <a:pt x="35703" y="49387"/>
                  </a:lnTo>
                  <a:lnTo>
                    <a:pt x="25704" y="51409"/>
                  </a:lnTo>
                  <a:lnTo>
                    <a:pt x="15698" y="49387"/>
                  </a:lnTo>
                  <a:lnTo>
                    <a:pt x="7527" y="43875"/>
                  </a:lnTo>
                  <a:lnTo>
                    <a:pt x="2019" y="35700"/>
                  </a:lnTo>
                  <a:lnTo>
                    <a:pt x="0" y="25692"/>
                  </a:lnTo>
                  <a:lnTo>
                    <a:pt x="2019" y="15698"/>
                  </a:lnTo>
                  <a:lnTo>
                    <a:pt x="7527" y="7531"/>
                  </a:lnTo>
                  <a:lnTo>
                    <a:pt x="15698" y="2021"/>
                  </a:lnTo>
                  <a:lnTo>
                    <a:pt x="25704" y="0"/>
                  </a:lnTo>
                  <a:lnTo>
                    <a:pt x="35703" y="2021"/>
                  </a:lnTo>
                  <a:lnTo>
                    <a:pt x="43870" y="7531"/>
                  </a:lnTo>
                  <a:lnTo>
                    <a:pt x="49377" y="15698"/>
                  </a:lnTo>
                  <a:lnTo>
                    <a:pt x="51396" y="25692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5521439" y="5219065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905256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5898070" y="489163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692"/>
                  </a:moveTo>
                  <a:lnTo>
                    <a:pt x="49377" y="15693"/>
                  </a:lnTo>
                  <a:lnTo>
                    <a:pt x="43868" y="7526"/>
                  </a:lnTo>
                  <a:lnTo>
                    <a:pt x="35698" y="2019"/>
                  </a:lnTo>
                  <a:lnTo>
                    <a:pt x="25692" y="0"/>
                  </a:lnTo>
                  <a:lnTo>
                    <a:pt x="15693" y="2019"/>
                  </a:lnTo>
                  <a:lnTo>
                    <a:pt x="7526" y="7526"/>
                  </a:lnTo>
                  <a:lnTo>
                    <a:pt x="2019" y="15693"/>
                  </a:lnTo>
                  <a:lnTo>
                    <a:pt x="0" y="25692"/>
                  </a:lnTo>
                  <a:lnTo>
                    <a:pt x="2019" y="35693"/>
                  </a:lnTo>
                  <a:lnTo>
                    <a:pt x="7526" y="43864"/>
                  </a:lnTo>
                  <a:lnTo>
                    <a:pt x="15693" y="49375"/>
                  </a:lnTo>
                  <a:lnTo>
                    <a:pt x="25692" y="51396"/>
                  </a:lnTo>
                  <a:lnTo>
                    <a:pt x="35698" y="49375"/>
                  </a:lnTo>
                  <a:lnTo>
                    <a:pt x="43868" y="43864"/>
                  </a:lnTo>
                  <a:lnTo>
                    <a:pt x="49377" y="35693"/>
                  </a:lnTo>
                  <a:lnTo>
                    <a:pt x="51396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5898070" y="489163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692"/>
                  </a:moveTo>
                  <a:lnTo>
                    <a:pt x="49377" y="35693"/>
                  </a:lnTo>
                  <a:lnTo>
                    <a:pt x="43868" y="43864"/>
                  </a:lnTo>
                  <a:lnTo>
                    <a:pt x="35698" y="49375"/>
                  </a:lnTo>
                  <a:lnTo>
                    <a:pt x="25692" y="51396"/>
                  </a:lnTo>
                  <a:lnTo>
                    <a:pt x="15693" y="49375"/>
                  </a:lnTo>
                  <a:lnTo>
                    <a:pt x="7526" y="43864"/>
                  </a:lnTo>
                  <a:lnTo>
                    <a:pt x="2019" y="35693"/>
                  </a:lnTo>
                  <a:lnTo>
                    <a:pt x="0" y="25692"/>
                  </a:lnTo>
                  <a:lnTo>
                    <a:pt x="2019" y="15693"/>
                  </a:lnTo>
                  <a:lnTo>
                    <a:pt x="7526" y="7526"/>
                  </a:lnTo>
                  <a:lnTo>
                    <a:pt x="15693" y="2019"/>
                  </a:lnTo>
                  <a:lnTo>
                    <a:pt x="25692" y="0"/>
                  </a:lnTo>
                  <a:lnTo>
                    <a:pt x="35698" y="2019"/>
                  </a:lnTo>
                  <a:lnTo>
                    <a:pt x="43868" y="7526"/>
                  </a:lnTo>
                  <a:lnTo>
                    <a:pt x="49377" y="15693"/>
                  </a:lnTo>
                  <a:lnTo>
                    <a:pt x="51396" y="25692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5923762" y="4917325"/>
              <a:ext cx="0" cy="1207135"/>
            </a:xfrm>
            <a:custGeom>
              <a:avLst/>
              <a:gdLst/>
              <a:ahLst/>
              <a:cxnLst/>
              <a:rect l="l" t="t" r="r" b="b"/>
              <a:pathLst>
                <a:path h="1207135">
                  <a:moveTo>
                    <a:pt x="0" y="1206995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6300394" y="579686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704"/>
                  </a:moveTo>
                  <a:lnTo>
                    <a:pt x="49377" y="15703"/>
                  </a:lnTo>
                  <a:lnTo>
                    <a:pt x="43870" y="7532"/>
                  </a:lnTo>
                  <a:lnTo>
                    <a:pt x="35703" y="2021"/>
                  </a:lnTo>
                  <a:lnTo>
                    <a:pt x="25704" y="0"/>
                  </a:lnTo>
                  <a:lnTo>
                    <a:pt x="15698" y="2021"/>
                  </a:lnTo>
                  <a:lnTo>
                    <a:pt x="7527" y="7532"/>
                  </a:lnTo>
                  <a:lnTo>
                    <a:pt x="2019" y="15703"/>
                  </a:lnTo>
                  <a:lnTo>
                    <a:pt x="0" y="25704"/>
                  </a:lnTo>
                  <a:lnTo>
                    <a:pt x="2019" y="35703"/>
                  </a:lnTo>
                  <a:lnTo>
                    <a:pt x="7527" y="43870"/>
                  </a:lnTo>
                  <a:lnTo>
                    <a:pt x="15698" y="49377"/>
                  </a:lnTo>
                  <a:lnTo>
                    <a:pt x="25704" y="51396"/>
                  </a:lnTo>
                  <a:lnTo>
                    <a:pt x="35703" y="49377"/>
                  </a:lnTo>
                  <a:lnTo>
                    <a:pt x="43870" y="43870"/>
                  </a:lnTo>
                  <a:lnTo>
                    <a:pt x="49377" y="35703"/>
                  </a:lnTo>
                  <a:lnTo>
                    <a:pt x="51396" y="25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6300394" y="579686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704"/>
                  </a:moveTo>
                  <a:lnTo>
                    <a:pt x="49377" y="35703"/>
                  </a:lnTo>
                  <a:lnTo>
                    <a:pt x="43870" y="43870"/>
                  </a:lnTo>
                  <a:lnTo>
                    <a:pt x="35703" y="49377"/>
                  </a:lnTo>
                  <a:lnTo>
                    <a:pt x="25704" y="51396"/>
                  </a:lnTo>
                  <a:lnTo>
                    <a:pt x="15698" y="49377"/>
                  </a:lnTo>
                  <a:lnTo>
                    <a:pt x="7527" y="43870"/>
                  </a:lnTo>
                  <a:lnTo>
                    <a:pt x="2019" y="35703"/>
                  </a:lnTo>
                  <a:lnTo>
                    <a:pt x="0" y="25704"/>
                  </a:lnTo>
                  <a:lnTo>
                    <a:pt x="2019" y="15703"/>
                  </a:lnTo>
                  <a:lnTo>
                    <a:pt x="7527" y="7532"/>
                  </a:lnTo>
                  <a:lnTo>
                    <a:pt x="15698" y="2021"/>
                  </a:lnTo>
                  <a:lnTo>
                    <a:pt x="25704" y="0"/>
                  </a:lnTo>
                  <a:lnTo>
                    <a:pt x="35703" y="2021"/>
                  </a:lnTo>
                  <a:lnTo>
                    <a:pt x="43870" y="7532"/>
                  </a:lnTo>
                  <a:lnTo>
                    <a:pt x="49377" y="15703"/>
                  </a:lnTo>
                  <a:lnTo>
                    <a:pt x="51396" y="25704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6326098" y="5822569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301752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6702692" y="5495112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435" y="25704"/>
                  </a:moveTo>
                  <a:lnTo>
                    <a:pt x="49411" y="15703"/>
                  </a:lnTo>
                  <a:lnTo>
                    <a:pt x="43897" y="7532"/>
                  </a:lnTo>
                  <a:lnTo>
                    <a:pt x="35725" y="2021"/>
                  </a:lnTo>
                  <a:lnTo>
                    <a:pt x="25730" y="0"/>
                  </a:lnTo>
                  <a:lnTo>
                    <a:pt x="15725" y="2021"/>
                  </a:lnTo>
                  <a:lnTo>
                    <a:pt x="7545" y="7532"/>
                  </a:lnTo>
                  <a:lnTo>
                    <a:pt x="2025" y="15703"/>
                  </a:lnTo>
                  <a:lnTo>
                    <a:pt x="0" y="25704"/>
                  </a:lnTo>
                  <a:lnTo>
                    <a:pt x="2025" y="35707"/>
                  </a:lnTo>
                  <a:lnTo>
                    <a:pt x="7545" y="43883"/>
                  </a:lnTo>
                  <a:lnTo>
                    <a:pt x="15725" y="49398"/>
                  </a:lnTo>
                  <a:lnTo>
                    <a:pt x="25730" y="51422"/>
                  </a:lnTo>
                  <a:lnTo>
                    <a:pt x="35725" y="49398"/>
                  </a:lnTo>
                  <a:lnTo>
                    <a:pt x="43897" y="43883"/>
                  </a:lnTo>
                  <a:lnTo>
                    <a:pt x="49411" y="35707"/>
                  </a:lnTo>
                  <a:lnTo>
                    <a:pt x="51435" y="25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6702692" y="5495112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435" y="25704"/>
                  </a:moveTo>
                  <a:lnTo>
                    <a:pt x="49411" y="35707"/>
                  </a:lnTo>
                  <a:lnTo>
                    <a:pt x="43897" y="43883"/>
                  </a:lnTo>
                  <a:lnTo>
                    <a:pt x="35725" y="49398"/>
                  </a:lnTo>
                  <a:lnTo>
                    <a:pt x="25730" y="51422"/>
                  </a:lnTo>
                  <a:lnTo>
                    <a:pt x="15725" y="49398"/>
                  </a:lnTo>
                  <a:lnTo>
                    <a:pt x="7545" y="43883"/>
                  </a:lnTo>
                  <a:lnTo>
                    <a:pt x="2025" y="35707"/>
                  </a:lnTo>
                  <a:lnTo>
                    <a:pt x="0" y="25704"/>
                  </a:lnTo>
                  <a:lnTo>
                    <a:pt x="2025" y="15703"/>
                  </a:lnTo>
                  <a:lnTo>
                    <a:pt x="7545" y="7532"/>
                  </a:lnTo>
                  <a:lnTo>
                    <a:pt x="15725" y="2021"/>
                  </a:lnTo>
                  <a:lnTo>
                    <a:pt x="25730" y="0"/>
                  </a:lnTo>
                  <a:lnTo>
                    <a:pt x="35725" y="2021"/>
                  </a:lnTo>
                  <a:lnTo>
                    <a:pt x="43897" y="7532"/>
                  </a:lnTo>
                  <a:lnTo>
                    <a:pt x="49411" y="15703"/>
                  </a:lnTo>
                  <a:lnTo>
                    <a:pt x="51435" y="25704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6728422" y="5520817"/>
              <a:ext cx="0" cy="603885"/>
            </a:xfrm>
            <a:custGeom>
              <a:avLst/>
              <a:gdLst/>
              <a:ahLst/>
              <a:cxnLst/>
              <a:rect l="l" t="t" r="r" b="b"/>
              <a:pathLst>
                <a:path h="603885">
                  <a:moveTo>
                    <a:pt x="0" y="603504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7105027" y="519337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422" y="25692"/>
                  </a:moveTo>
                  <a:lnTo>
                    <a:pt x="49399" y="15698"/>
                  </a:lnTo>
                  <a:lnTo>
                    <a:pt x="43886" y="7531"/>
                  </a:lnTo>
                  <a:lnTo>
                    <a:pt x="35718" y="2021"/>
                  </a:lnTo>
                  <a:lnTo>
                    <a:pt x="25730" y="0"/>
                  </a:lnTo>
                  <a:lnTo>
                    <a:pt x="15719" y="2021"/>
                  </a:lnTo>
                  <a:lnTo>
                    <a:pt x="7540" y="7531"/>
                  </a:lnTo>
                  <a:lnTo>
                    <a:pt x="2023" y="15698"/>
                  </a:lnTo>
                  <a:lnTo>
                    <a:pt x="0" y="25692"/>
                  </a:lnTo>
                  <a:lnTo>
                    <a:pt x="2023" y="35700"/>
                  </a:lnTo>
                  <a:lnTo>
                    <a:pt x="7540" y="43875"/>
                  </a:lnTo>
                  <a:lnTo>
                    <a:pt x="15719" y="49387"/>
                  </a:lnTo>
                  <a:lnTo>
                    <a:pt x="25730" y="51409"/>
                  </a:lnTo>
                  <a:lnTo>
                    <a:pt x="35718" y="49387"/>
                  </a:lnTo>
                  <a:lnTo>
                    <a:pt x="43886" y="43875"/>
                  </a:lnTo>
                  <a:lnTo>
                    <a:pt x="49399" y="35700"/>
                  </a:lnTo>
                  <a:lnTo>
                    <a:pt x="51422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7105027" y="519337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422" y="25692"/>
                  </a:moveTo>
                  <a:lnTo>
                    <a:pt x="49399" y="35700"/>
                  </a:lnTo>
                  <a:lnTo>
                    <a:pt x="43886" y="43875"/>
                  </a:lnTo>
                  <a:lnTo>
                    <a:pt x="35718" y="49387"/>
                  </a:lnTo>
                  <a:lnTo>
                    <a:pt x="25730" y="51409"/>
                  </a:lnTo>
                  <a:lnTo>
                    <a:pt x="15719" y="49387"/>
                  </a:lnTo>
                  <a:lnTo>
                    <a:pt x="7540" y="43875"/>
                  </a:lnTo>
                  <a:lnTo>
                    <a:pt x="2023" y="35700"/>
                  </a:lnTo>
                  <a:lnTo>
                    <a:pt x="0" y="25692"/>
                  </a:lnTo>
                  <a:lnTo>
                    <a:pt x="2023" y="15698"/>
                  </a:lnTo>
                  <a:lnTo>
                    <a:pt x="7540" y="7531"/>
                  </a:lnTo>
                  <a:lnTo>
                    <a:pt x="15719" y="2021"/>
                  </a:lnTo>
                  <a:lnTo>
                    <a:pt x="25730" y="0"/>
                  </a:lnTo>
                  <a:lnTo>
                    <a:pt x="35718" y="2021"/>
                  </a:lnTo>
                  <a:lnTo>
                    <a:pt x="43886" y="7531"/>
                  </a:lnTo>
                  <a:lnTo>
                    <a:pt x="49399" y="15698"/>
                  </a:lnTo>
                  <a:lnTo>
                    <a:pt x="51422" y="25692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7130758" y="5219065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905256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7507363" y="489163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422" y="25692"/>
                  </a:moveTo>
                  <a:lnTo>
                    <a:pt x="49399" y="15693"/>
                  </a:lnTo>
                  <a:lnTo>
                    <a:pt x="43884" y="7526"/>
                  </a:lnTo>
                  <a:lnTo>
                    <a:pt x="35713" y="2019"/>
                  </a:lnTo>
                  <a:lnTo>
                    <a:pt x="25717" y="0"/>
                  </a:lnTo>
                  <a:lnTo>
                    <a:pt x="15714" y="2019"/>
                  </a:lnTo>
                  <a:lnTo>
                    <a:pt x="7539" y="7526"/>
                  </a:lnTo>
                  <a:lnTo>
                    <a:pt x="2023" y="15693"/>
                  </a:lnTo>
                  <a:lnTo>
                    <a:pt x="0" y="25692"/>
                  </a:lnTo>
                  <a:lnTo>
                    <a:pt x="2023" y="35693"/>
                  </a:lnTo>
                  <a:lnTo>
                    <a:pt x="7539" y="43864"/>
                  </a:lnTo>
                  <a:lnTo>
                    <a:pt x="15714" y="49375"/>
                  </a:lnTo>
                  <a:lnTo>
                    <a:pt x="25717" y="51396"/>
                  </a:lnTo>
                  <a:lnTo>
                    <a:pt x="35713" y="49375"/>
                  </a:lnTo>
                  <a:lnTo>
                    <a:pt x="43884" y="43864"/>
                  </a:lnTo>
                  <a:lnTo>
                    <a:pt x="49399" y="35693"/>
                  </a:lnTo>
                  <a:lnTo>
                    <a:pt x="51422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7507363" y="489163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51422" y="25692"/>
                  </a:moveTo>
                  <a:lnTo>
                    <a:pt x="49399" y="35693"/>
                  </a:lnTo>
                  <a:lnTo>
                    <a:pt x="43884" y="43864"/>
                  </a:lnTo>
                  <a:lnTo>
                    <a:pt x="35713" y="49375"/>
                  </a:lnTo>
                  <a:lnTo>
                    <a:pt x="25717" y="51396"/>
                  </a:lnTo>
                  <a:lnTo>
                    <a:pt x="15714" y="49375"/>
                  </a:lnTo>
                  <a:lnTo>
                    <a:pt x="7539" y="43864"/>
                  </a:lnTo>
                  <a:lnTo>
                    <a:pt x="2023" y="35693"/>
                  </a:lnTo>
                  <a:lnTo>
                    <a:pt x="0" y="25692"/>
                  </a:lnTo>
                  <a:lnTo>
                    <a:pt x="2023" y="15693"/>
                  </a:lnTo>
                  <a:lnTo>
                    <a:pt x="7539" y="7526"/>
                  </a:lnTo>
                  <a:lnTo>
                    <a:pt x="15714" y="2019"/>
                  </a:lnTo>
                  <a:lnTo>
                    <a:pt x="25717" y="0"/>
                  </a:lnTo>
                  <a:lnTo>
                    <a:pt x="35713" y="2019"/>
                  </a:lnTo>
                  <a:lnTo>
                    <a:pt x="43884" y="7526"/>
                  </a:lnTo>
                  <a:lnTo>
                    <a:pt x="49399" y="15693"/>
                  </a:lnTo>
                  <a:lnTo>
                    <a:pt x="51422" y="25692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7533081" y="4917325"/>
              <a:ext cx="0" cy="1207135"/>
            </a:xfrm>
            <a:custGeom>
              <a:avLst/>
              <a:gdLst/>
              <a:ahLst/>
              <a:cxnLst/>
              <a:rect l="l" t="t" r="r" b="b"/>
              <a:pathLst>
                <a:path h="1207135">
                  <a:moveTo>
                    <a:pt x="0" y="1206995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4288739" y="489163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692"/>
                  </a:moveTo>
                  <a:lnTo>
                    <a:pt x="49379" y="15693"/>
                  </a:lnTo>
                  <a:lnTo>
                    <a:pt x="43875" y="7526"/>
                  </a:lnTo>
                  <a:lnTo>
                    <a:pt x="35709" y="2019"/>
                  </a:lnTo>
                  <a:lnTo>
                    <a:pt x="25704" y="0"/>
                  </a:lnTo>
                  <a:lnTo>
                    <a:pt x="15709" y="2019"/>
                  </a:lnTo>
                  <a:lnTo>
                    <a:pt x="7537" y="7526"/>
                  </a:lnTo>
                  <a:lnTo>
                    <a:pt x="2023" y="15693"/>
                  </a:lnTo>
                  <a:lnTo>
                    <a:pt x="0" y="25692"/>
                  </a:lnTo>
                  <a:lnTo>
                    <a:pt x="2023" y="35693"/>
                  </a:lnTo>
                  <a:lnTo>
                    <a:pt x="7537" y="43864"/>
                  </a:lnTo>
                  <a:lnTo>
                    <a:pt x="15709" y="49375"/>
                  </a:lnTo>
                  <a:lnTo>
                    <a:pt x="25704" y="51396"/>
                  </a:lnTo>
                  <a:lnTo>
                    <a:pt x="35709" y="49375"/>
                  </a:lnTo>
                  <a:lnTo>
                    <a:pt x="43875" y="43864"/>
                  </a:lnTo>
                  <a:lnTo>
                    <a:pt x="49379" y="35693"/>
                  </a:lnTo>
                  <a:lnTo>
                    <a:pt x="51396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4288739" y="489163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692"/>
                  </a:moveTo>
                  <a:lnTo>
                    <a:pt x="49379" y="35693"/>
                  </a:lnTo>
                  <a:lnTo>
                    <a:pt x="43875" y="43864"/>
                  </a:lnTo>
                  <a:lnTo>
                    <a:pt x="35709" y="49375"/>
                  </a:lnTo>
                  <a:lnTo>
                    <a:pt x="25704" y="51396"/>
                  </a:lnTo>
                  <a:lnTo>
                    <a:pt x="15709" y="49375"/>
                  </a:lnTo>
                  <a:lnTo>
                    <a:pt x="7537" y="43864"/>
                  </a:lnTo>
                  <a:lnTo>
                    <a:pt x="2023" y="35693"/>
                  </a:lnTo>
                  <a:lnTo>
                    <a:pt x="0" y="25692"/>
                  </a:lnTo>
                  <a:lnTo>
                    <a:pt x="2023" y="15693"/>
                  </a:lnTo>
                  <a:lnTo>
                    <a:pt x="7537" y="7526"/>
                  </a:lnTo>
                  <a:lnTo>
                    <a:pt x="15709" y="2019"/>
                  </a:lnTo>
                  <a:lnTo>
                    <a:pt x="25704" y="0"/>
                  </a:lnTo>
                  <a:lnTo>
                    <a:pt x="35709" y="2019"/>
                  </a:lnTo>
                  <a:lnTo>
                    <a:pt x="43875" y="7526"/>
                  </a:lnTo>
                  <a:lnTo>
                    <a:pt x="49379" y="15693"/>
                  </a:lnTo>
                  <a:lnTo>
                    <a:pt x="51396" y="25692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4314444" y="4917325"/>
              <a:ext cx="0" cy="1207135"/>
            </a:xfrm>
            <a:custGeom>
              <a:avLst/>
              <a:gdLst/>
              <a:ahLst/>
              <a:cxnLst/>
              <a:rect l="l" t="t" r="r" b="b"/>
              <a:pathLst>
                <a:path h="1207135">
                  <a:moveTo>
                    <a:pt x="0" y="1206995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3886415" y="519337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692"/>
                  </a:moveTo>
                  <a:lnTo>
                    <a:pt x="49377" y="15698"/>
                  </a:lnTo>
                  <a:lnTo>
                    <a:pt x="43873" y="7531"/>
                  </a:lnTo>
                  <a:lnTo>
                    <a:pt x="35714" y="2021"/>
                  </a:lnTo>
                  <a:lnTo>
                    <a:pt x="25730" y="0"/>
                  </a:lnTo>
                  <a:lnTo>
                    <a:pt x="15719" y="2021"/>
                  </a:lnTo>
                  <a:lnTo>
                    <a:pt x="7540" y="7531"/>
                  </a:lnTo>
                  <a:lnTo>
                    <a:pt x="2023" y="15698"/>
                  </a:lnTo>
                  <a:lnTo>
                    <a:pt x="0" y="25692"/>
                  </a:lnTo>
                  <a:lnTo>
                    <a:pt x="2023" y="35700"/>
                  </a:lnTo>
                  <a:lnTo>
                    <a:pt x="7540" y="43875"/>
                  </a:lnTo>
                  <a:lnTo>
                    <a:pt x="15719" y="49387"/>
                  </a:lnTo>
                  <a:lnTo>
                    <a:pt x="25730" y="51409"/>
                  </a:lnTo>
                  <a:lnTo>
                    <a:pt x="35714" y="49387"/>
                  </a:lnTo>
                  <a:lnTo>
                    <a:pt x="43873" y="43875"/>
                  </a:lnTo>
                  <a:lnTo>
                    <a:pt x="49377" y="35700"/>
                  </a:lnTo>
                  <a:lnTo>
                    <a:pt x="51396" y="25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6415" y="5193373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396" y="25692"/>
                  </a:moveTo>
                  <a:lnTo>
                    <a:pt x="49377" y="35700"/>
                  </a:lnTo>
                  <a:lnTo>
                    <a:pt x="43873" y="43875"/>
                  </a:lnTo>
                  <a:lnTo>
                    <a:pt x="35714" y="49387"/>
                  </a:lnTo>
                  <a:lnTo>
                    <a:pt x="25730" y="51409"/>
                  </a:lnTo>
                  <a:lnTo>
                    <a:pt x="15719" y="49387"/>
                  </a:lnTo>
                  <a:lnTo>
                    <a:pt x="7540" y="43875"/>
                  </a:lnTo>
                  <a:lnTo>
                    <a:pt x="2023" y="35700"/>
                  </a:lnTo>
                  <a:lnTo>
                    <a:pt x="0" y="25692"/>
                  </a:lnTo>
                  <a:lnTo>
                    <a:pt x="2023" y="15698"/>
                  </a:lnTo>
                  <a:lnTo>
                    <a:pt x="7540" y="7531"/>
                  </a:lnTo>
                  <a:lnTo>
                    <a:pt x="15719" y="2021"/>
                  </a:lnTo>
                  <a:lnTo>
                    <a:pt x="25730" y="0"/>
                  </a:lnTo>
                  <a:lnTo>
                    <a:pt x="35714" y="2021"/>
                  </a:lnTo>
                  <a:lnTo>
                    <a:pt x="43873" y="7531"/>
                  </a:lnTo>
                  <a:lnTo>
                    <a:pt x="49377" y="15698"/>
                  </a:lnTo>
                  <a:lnTo>
                    <a:pt x="51396" y="25692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3912146" y="5219065"/>
              <a:ext cx="0" cy="905510"/>
            </a:xfrm>
            <a:custGeom>
              <a:avLst/>
              <a:gdLst/>
              <a:ahLst/>
              <a:cxnLst/>
              <a:rect l="l" t="t" r="r" b="b"/>
              <a:pathLst>
                <a:path h="905510">
                  <a:moveTo>
                    <a:pt x="0" y="905256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3484079" y="5495112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422" y="25704"/>
                  </a:moveTo>
                  <a:lnTo>
                    <a:pt x="49401" y="15703"/>
                  </a:lnTo>
                  <a:lnTo>
                    <a:pt x="43891" y="7532"/>
                  </a:lnTo>
                  <a:lnTo>
                    <a:pt x="35723" y="2021"/>
                  </a:lnTo>
                  <a:lnTo>
                    <a:pt x="25730" y="0"/>
                  </a:lnTo>
                  <a:lnTo>
                    <a:pt x="15719" y="2021"/>
                  </a:lnTo>
                  <a:lnTo>
                    <a:pt x="7540" y="7532"/>
                  </a:lnTo>
                  <a:lnTo>
                    <a:pt x="2023" y="15703"/>
                  </a:lnTo>
                  <a:lnTo>
                    <a:pt x="0" y="25704"/>
                  </a:lnTo>
                  <a:lnTo>
                    <a:pt x="2023" y="35707"/>
                  </a:lnTo>
                  <a:lnTo>
                    <a:pt x="7540" y="43883"/>
                  </a:lnTo>
                  <a:lnTo>
                    <a:pt x="15719" y="49398"/>
                  </a:lnTo>
                  <a:lnTo>
                    <a:pt x="25730" y="51422"/>
                  </a:lnTo>
                  <a:lnTo>
                    <a:pt x="35723" y="49398"/>
                  </a:lnTo>
                  <a:lnTo>
                    <a:pt x="43891" y="43883"/>
                  </a:lnTo>
                  <a:lnTo>
                    <a:pt x="49401" y="35707"/>
                  </a:lnTo>
                  <a:lnTo>
                    <a:pt x="51422" y="25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3484079" y="5495112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422" y="25704"/>
                  </a:moveTo>
                  <a:lnTo>
                    <a:pt x="49401" y="35707"/>
                  </a:lnTo>
                  <a:lnTo>
                    <a:pt x="43891" y="43883"/>
                  </a:lnTo>
                  <a:lnTo>
                    <a:pt x="35723" y="49398"/>
                  </a:lnTo>
                  <a:lnTo>
                    <a:pt x="25730" y="51422"/>
                  </a:lnTo>
                  <a:lnTo>
                    <a:pt x="15719" y="49398"/>
                  </a:lnTo>
                  <a:lnTo>
                    <a:pt x="7540" y="43883"/>
                  </a:lnTo>
                  <a:lnTo>
                    <a:pt x="2023" y="35707"/>
                  </a:lnTo>
                  <a:lnTo>
                    <a:pt x="0" y="25704"/>
                  </a:lnTo>
                  <a:lnTo>
                    <a:pt x="2023" y="15703"/>
                  </a:lnTo>
                  <a:lnTo>
                    <a:pt x="7540" y="7532"/>
                  </a:lnTo>
                  <a:lnTo>
                    <a:pt x="15719" y="2021"/>
                  </a:lnTo>
                  <a:lnTo>
                    <a:pt x="25730" y="0"/>
                  </a:lnTo>
                  <a:lnTo>
                    <a:pt x="35723" y="2021"/>
                  </a:lnTo>
                  <a:lnTo>
                    <a:pt x="43891" y="7532"/>
                  </a:lnTo>
                  <a:lnTo>
                    <a:pt x="49401" y="15703"/>
                  </a:lnTo>
                  <a:lnTo>
                    <a:pt x="51422" y="25704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3509810" y="5520817"/>
              <a:ext cx="0" cy="603885"/>
            </a:xfrm>
            <a:custGeom>
              <a:avLst/>
              <a:gdLst/>
              <a:ahLst/>
              <a:cxnLst/>
              <a:rect l="l" t="t" r="r" b="b"/>
              <a:pathLst>
                <a:path h="603885">
                  <a:moveTo>
                    <a:pt x="0" y="603504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3081756" y="579686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422" y="25704"/>
                  </a:moveTo>
                  <a:lnTo>
                    <a:pt x="49399" y="15703"/>
                  </a:lnTo>
                  <a:lnTo>
                    <a:pt x="43884" y="7532"/>
                  </a:lnTo>
                  <a:lnTo>
                    <a:pt x="35713" y="2021"/>
                  </a:lnTo>
                  <a:lnTo>
                    <a:pt x="25717" y="0"/>
                  </a:lnTo>
                  <a:lnTo>
                    <a:pt x="15714" y="2021"/>
                  </a:lnTo>
                  <a:lnTo>
                    <a:pt x="7539" y="7532"/>
                  </a:lnTo>
                  <a:lnTo>
                    <a:pt x="2023" y="15703"/>
                  </a:lnTo>
                  <a:lnTo>
                    <a:pt x="0" y="25704"/>
                  </a:lnTo>
                  <a:lnTo>
                    <a:pt x="2023" y="35703"/>
                  </a:lnTo>
                  <a:lnTo>
                    <a:pt x="7539" y="43870"/>
                  </a:lnTo>
                  <a:lnTo>
                    <a:pt x="15714" y="49377"/>
                  </a:lnTo>
                  <a:lnTo>
                    <a:pt x="25717" y="51396"/>
                  </a:lnTo>
                  <a:lnTo>
                    <a:pt x="35713" y="49377"/>
                  </a:lnTo>
                  <a:lnTo>
                    <a:pt x="43884" y="43870"/>
                  </a:lnTo>
                  <a:lnTo>
                    <a:pt x="49399" y="35703"/>
                  </a:lnTo>
                  <a:lnTo>
                    <a:pt x="51422" y="25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3081756" y="5796864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51422" y="25704"/>
                  </a:moveTo>
                  <a:lnTo>
                    <a:pt x="49399" y="35703"/>
                  </a:lnTo>
                  <a:lnTo>
                    <a:pt x="43884" y="43870"/>
                  </a:lnTo>
                  <a:lnTo>
                    <a:pt x="35713" y="49377"/>
                  </a:lnTo>
                  <a:lnTo>
                    <a:pt x="25717" y="51396"/>
                  </a:lnTo>
                  <a:lnTo>
                    <a:pt x="15714" y="49377"/>
                  </a:lnTo>
                  <a:lnTo>
                    <a:pt x="7539" y="43870"/>
                  </a:lnTo>
                  <a:lnTo>
                    <a:pt x="2023" y="35703"/>
                  </a:lnTo>
                  <a:lnTo>
                    <a:pt x="0" y="25704"/>
                  </a:lnTo>
                  <a:lnTo>
                    <a:pt x="2023" y="15703"/>
                  </a:lnTo>
                  <a:lnTo>
                    <a:pt x="7539" y="7532"/>
                  </a:lnTo>
                  <a:lnTo>
                    <a:pt x="15714" y="2021"/>
                  </a:lnTo>
                  <a:lnTo>
                    <a:pt x="25717" y="0"/>
                  </a:lnTo>
                  <a:lnTo>
                    <a:pt x="35713" y="2021"/>
                  </a:lnTo>
                  <a:lnTo>
                    <a:pt x="43884" y="7532"/>
                  </a:lnTo>
                  <a:lnTo>
                    <a:pt x="49399" y="15703"/>
                  </a:lnTo>
                  <a:lnTo>
                    <a:pt x="51422" y="25704"/>
                  </a:lnTo>
                  <a:close/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3107474" y="5822569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301752"/>
                  </a:moveTo>
                  <a:lnTo>
                    <a:pt x="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4666488" y="4716170"/>
              <a:ext cx="100965" cy="1408430"/>
            </a:xfrm>
            <a:custGeom>
              <a:avLst/>
              <a:gdLst/>
              <a:ahLst/>
              <a:cxnLst/>
              <a:rect l="l" t="t" r="r" b="b"/>
              <a:pathLst>
                <a:path w="100964" h="1408429">
                  <a:moveTo>
                    <a:pt x="0" y="1106398"/>
                  </a:moveTo>
                  <a:lnTo>
                    <a:pt x="100571" y="1106398"/>
                  </a:lnTo>
                </a:path>
                <a:path w="100964" h="1408429">
                  <a:moveTo>
                    <a:pt x="0" y="804646"/>
                  </a:moveTo>
                  <a:lnTo>
                    <a:pt x="100571" y="804646"/>
                  </a:lnTo>
                </a:path>
                <a:path w="100964" h="1408429">
                  <a:moveTo>
                    <a:pt x="0" y="502894"/>
                  </a:moveTo>
                  <a:lnTo>
                    <a:pt x="100571" y="502894"/>
                  </a:lnTo>
                </a:path>
                <a:path w="100964" h="1408429">
                  <a:moveTo>
                    <a:pt x="0" y="201155"/>
                  </a:moveTo>
                  <a:lnTo>
                    <a:pt x="100571" y="201155"/>
                  </a:lnTo>
                </a:path>
                <a:path w="100964" h="1408429">
                  <a:moveTo>
                    <a:pt x="50279" y="1408150"/>
                  </a:moveTo>
                  <a:lnTo>
                    <a:pt x="50279" y="0"/>
                  </a:lnTo>
                </a:path>
              </a:pathLst>
            </a:custGeom>
            <a:ln w="8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133667" y="5400827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88718" y="5400827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2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43770" y="5400827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3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198821" y="5400827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4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53873" y="5400827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5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908925" y="5400827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6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63975" y="5400827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7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09573" y="5400827"/>
            <a:ext cx="155425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365892" algn="l"/>
                <a:tab pos="721136" algn="l"/>
                <a:tab pos="1075822" algn="l"/>
                <a:tab pos="1479816" algn="l"/>
              </a:tabLst>
            </a:pPr>
            <a:r>
              <a:rPr sz="971" spc="-110" dirty="0">
                <a:latin typeface="Cambria"/>
                <a:cs typeface="Cambria"/>
              </a:rPr>
              <a:t>−</a:t>
            </a:r>
            <a:r>
              <a:rPr sz="971" spc="4" dirty="0">
                <a:latin typeface="Times New Roman"/>
                <a:cs typeface="Times New Roman"/>
              </a:rPr>
              <a:t>4</a:t>
            </a:r>
            <a:r>
              <a:rPr sz="971" dirty="0">
                <a:latin typeface="Times New Roman"/>
                <a:cs typeface="Times New Roman"/>
              </a:rPr>
              <a:t>	</a:t>
            </a:r>
            <a:r>
              <a:rPr sz="971" spc="-110" dirty="0">
                <a:latin typeface="Cambria"/>
                <a:cs typeface="Cambria"/>
              </a:rPr>
              <a:t>−</a:t>
            </a:r>
            <a:r>
              <a:rPr sz="971" spc="4" dirty="0">
                <a:latin typeface="Times New Roman"/>
                <a:cs typeface="Times New Roman"/>
              </a:rPr>
              <a:t>3</a:t>
            </a:r>
            <a:r>
              <a:rPr sz="971" dirty="0">
                <a:latin typeface="Times New Roman"/>
                <a:cs typeface="Times New Roman"/>
              </a:rPr>
              <a:t>	</a:t>
            </a:r>
            <a:r>
              <a:rPr sz="971" spc="-110" dirty="0">
                <a:latin typeface="Cambria"/>
                <a:cs typeface="Cambria"/>
              </a:rPr>
              <a:t>−</a:t>
            </a:r>
            <a:r>
              <a:rPr sz="971" spc="4" dirty="0">
                <a:latin typeface="Times New Roman"/>
                <a:cs typeface="Times New Roman"/>
              </a:rPr>
              <a:t>2</a:t>
            </a:r>
            <a:r>
              <a:rPr sz="971" dirty="0">
                <a:latin typeface="Times New Roman"/>
                <a:cs typeface="Times New Roman"/>
              </a:rPr>
              <a:t>	</a:t>
            </a:r>
            <a:r>
              <a:rPr sz="971" spc="-110" dirty="0">
                <a:latin typeface="Cambria"/>
                <a:cs typeface="Cambria"/>
              </a:rPr>
              <a:t>−</a:t>
            </a:r>
            <a:r>
              <a:rPr sz="971" spc="4" dirty="0">
                <a:latin typeface="Times New Roman"/>
                <a:cs typeface="Times New Roman"/>
              </a:rPr>
              <a:t>1</a:t>
            </a:r>
            <a:r>
              <a:rPr sz="971" dirty="0">
                <a:latin typeface="Times New Roman"/>
                <a:cs typeface="Times New Roman"/>
              </a:rPr>
              <a:t>	</a:t>
            </a:r>
            <a:r>
              <a:rPr sz="971" spc="4" dirty="0">
                <a:latin typeface="Times New Roman"/>
                <a:cs typeface="Times New Roman"/>
              </a:rPr>
              <a:t>0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943246" y="4702744"/>
            <a:ext cx="186018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spc="-9" dirty="0">
                <a:latin typeface="Cambria"/>
                <a:cs typeface="Cambria"/>
              </a:rPr>
              <a:t>·</a:t>
            </a:r>
            <a:r>
              <a:rPr sz="1235" spc="-141" dirty="0">
                <a:latin typeface="Cambria"/>
                <a:cs typeface="Cambria"/>
              </a:rPr>
              <a:t> </a:t>
            </a:r>
            <a:r>
              <a:rPr sz="1235" spc="-9" dirty="0">
                <a:latin typeface="Cambria"/>
                <a:cs typeface="Cambria"/>
              </a:rPr>
              <a:t>·</a:t>
            </a:r>
            <a:r>
              <a:rPr sz="1235" spc="-141" dirty="0">
                <a:latin typeface="Cambria"/>
                <a:cs typeface="Cambria"/>
              </a:rPr>
              <a:t> </a:t>
            </a:r>
            <a:r>
              <a:rPr sz="1235" spc="-9" dirty="0">
                <a:latin typeface="Cambria"/>
                <a:cs typeface="Cambria"/>
              </a:rPr>
              <a:t>·</a:t>
            </a:r>
            <a:endParaRPr sz="1235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558892" y="4702744"/>
            <a:ext cx="186018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spc="-9" dirty="0">
                <a:latin typeface="Cambria"/>
                <a:cs typeface="Cambria"/>
              </a:rPr>
              <a:t>·</a:t>
            </a:r>
            <a:r>
              <a:rPr sz="1235" spc="-141" dirty="0">
                <a:latin typeface="Cambria"/>
                <a:cs typeface="Cambria"/>
              </a:rPr>
              <a:t> </a:t>
            </a:r>
            <a:r>
              <a:rPr sz="1235" spc="-9" dirty="0">
                <a:latin typeface="Cambria"/>
                <a:cs typeface="Cambria"/>
              </a:rPr>
              <a:t>·</a:t>
            </a:r>
            <a:r>
              <a:rPr sz="1235" spc="-141" dirty="0">
                <a:latin typeface="Cambria"/>
                <a:cs typeface="Cambria"/>
              </a:rPr>
              <a:t> </a:t>
            </a:r>
            <a:r>
              <a:rPr sz="1235" spc="-9" dirty="0">
                <a:latin typeface="Cambria"/>
                <a:cs typeface="Cambria"/>
              </a:rPr>
              <a:t>·</a:t>
            </a:r>
            <a:endParaRPr sz="1235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795591" y="5310658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i="1" spc="4" dirty="0">
                <a:latin typeface="Times New Roman"/>
                <a:cs typeface="Times New Roman"/>
              </a:rPr>
              <a:t>n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688424" y="5045775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1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688424" y="4779018"/>
            <a:ext cx="85165" cy="1618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971" spc="4" dirty="0">
                <a:latin typeface="Times New Roman"/>
                <a:cs typeface="Times New Roman"/>
              </a:rPr>
              <a:t>2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688425" y="3935541"/>
            <a:ext cx="249331" cy="71180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24094">
              <a:spcBef>
                <a:spcPts val="97"/>
              </a:spcBef>
            </a:pPr>
            <a:r>
              <a:rPr sz="971" i="1" spc="-4" dirty="0">
                <a:latin typeface="Times New Roman"/>
                <a:cs typeface="Times New Roman"/>
              </a:rPr>
              <a:t>x</a:t>
            </a:r>
            <a:r>
              <a:rPr sz="971" spc="62" dirty="0">
                <a:latin typeface="Lucida Sans Unicode"/>
                <a:cs typeface="Lucida Sans Unicode"/>
              </a:rPr>
              <a:t>(</a:t>
            </a:r>
            <a:r>
              <a:rPr sz="971" i="1" dirty="0">
                <a:latin typeface="Times New Roman"/>
                <a:cs typeface="Times New Roman"/>
              </a:rPr>
              <a:t>n</a:t>
            </a:r>
            <a:r>
              <a:rPr sz="971" spc="62" dirty="0">
                <a:latin typeface="Lucida Sans Unicode"/>
                <a:cs typeface="Lucida Sans Unicode"/>
              </a:rPr>
              <a:t>)</a:t>
            </a:r>
            <a:endParaRPr sz="971">
              <a:latin typeface="Lucida Sans Unicode"/>
              <a:cs typeface="Lucida Sans Unicode"/>
            </a:endParaRPr>
          </a:p>
          <a:p>
            <a:pPr>
              <a:spcBef>
                <a:spcPts val="4"/>
              </a:spcBef>
            </a:pPr>
            <a:endParaRPr sz="838">
              <a:latin typeface="Lucida Sans Unicode"/>
              <a:cs typeface="Lucida Sans Unicode"/>
            </a:endParaRPr>
          </a:p>
          <a:p>
            <a:pPr marL="11206"/>
            <a:r>
              <a:rPr sz="971" spc="4" dirty="0">
                <a:latin typeface="Times New Roman"/>
                <a:cs typeface="Times New Roman"/>
              </a:rPr>
              <a:t>4</a:t>
            </a:r>
            <a:endParaRPr sz="971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794">
              <a:latin typeface="Times New Roman"/>
              <a:cs typeface="Times New Roman"/>
            </a:endParaRPr>
          </a:p>
          <a:p>
            <a:pPr marL="11206"/>
            <a:r>
              <a:rPr sz="971" spc="4" dirty="0">
                <a:latin typeface="Times New Roman"/>
                <a:cs typeface="Times New Roman"/>
              </a:rPr>
              <a:t>3</a:t>
            </a:r>
            <a:endParaRPr sz="97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4272243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4" dirty="0">
                <a:solidFill>
                  <a:srgbClr val="FFFFFF"/>
                </a:solidFill>
              </a:rPr>
              <a:t>Periodic</a:t>
            </a:r>
            <a:r>
              <a:rPr sz="2471" spc="-26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Signals</a:t>
            </a:r>
            <a:r>
              <a:rPr sz="2471" spc="-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(Continued</a:t>
            </a:r>
            <a:r>
              <a:rPr sz="2471" spc="-26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2)</a:t>
            </a:r>
            <a:endParaRPr sz="247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34B61BE4-F862-4BC5-9EEC-9B886904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357200"/>
            <a:ext cx="149311" cy="14925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22163" y="1223573"/>
            <a:ext cx="7572935" cy="98999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ts val="2612"/>
              </a:lnSpc>
              <a:spcBef>
                <a:spcPts val="84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periodic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not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unique</a:t>
            </a:r>
            <a:r>
              <a:rPr sz="1897" spc="44" dirty="0">
                <a:latin typeface="Microsoft Sans Serif"/>
                <a:cs typeface="Microsoft Sans Serif"/>
              </a:rPr>
              <a:t>.</a:t>
            </a:r>
            <a:r>
              <a:rPr sz="1897" spc="12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 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periodic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T</a:t>
            </a:r>
            <a:r>
              <a:rPr sz="2074" i="1" spc="256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also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periodic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kT</a:t>
            </a:r>
            <a:r>
              <a:rPr sz="2074" i="1" spc="-256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every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(strictly)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positive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integer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22" dirty="0">
                <a:latin typeface="Times New Roman"/>
                <a:cs typeface="Times New Roman"/>
              </a:rPr>
              <a:t>k</a:t>
            </a:r>
            <a:r>
              <a:rPr sz="1897" spc="22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7237" y="2243609"/>
            <a:ext cx="4784508" cy="249855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862501"/>
            <a:ext cx="149311" cy="1475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22181" y="4745734"/>
            <a:ext cx="7101168" cy="979725"/>
          </a:xfrm>
          <a:prstGeom prst="rect">
            <a:avLst/>
          </a:prstGeom>
        </p:spPr>
        <p:txBody>
          <a:bodyPr vert="horz" wrap="square" lIns="0" tIns="7844" rIns="0" bIns="0" rtlCol="0">
            <a:spAutoFit/>
          </a:bodyPr>
          <a:lstStyle/>
          <a:p>
            <a:pPr marL="11206" marR="4483">
              <a:lnSpc>
                <a:spcPct val="106000"/>
              </a:lnSpc>
              <a:spcBef>
                <a:spcPts val="62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smallest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which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periodic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called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fundamental</a:t>
            </a:r>
            <a:r>
              <a:rPr sz="2074" spc="26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period</a:t>
            </a:r>
            <a:r>
              <a:rPr sz="2074" spc="9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its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corresponding</a:t>
            </a:r>
            <a:r>
              <a:rPr sz="1897" spc="12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frequency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called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fundamental</a:t>
            </a:r>
            <a:r>
              <a:rPr sz="2074" spc="26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0" dirty="0">
                <a:solidFill>
                  <a:srgbClr val="00BFFF"/>
                </a:solidFill>
                <a:latin typeface="Calibri"/>
                <a:cs typeface="Calibri"/>
              </a:rPr>
              <a:t>frequency</a:t>
            </a:r>
            <a:r>
              <a:rPr sz="1897" spc="40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733175" y="1314688"/>
            <a:ext cx="726701" cy="2042075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dirty="0"/>
              <a:t>Part</a:t>
            </a:r>
            <a:r>
              <a:rPr spc="-57" dirty="0"/>
              <a:t> </a:t>
            </a:r>
            <a:r>
              <a:rPr spc="-4" dirty="0"/>
              <a:t>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F06A5-9EF2-493A-8E97-2B72A203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01314" y="2734437"/>
            <a:ext cx="8693524" cy="774887"/>
            <a:chOff x="161890" y="3099028"/>
            <a:chExt cx="9852660" cy="878205"/>
          </a:xfrm>
        </p:grpSpPr>
        <p:sp>
          <p:nvSpPr>
            <p:cNvPr id="23" name="object 23"/>
            <p:cNvSpPr/>
            <p:nvPr/>
          </p:nvSpPr>
          <p:spPr>
            <a:xfrm>
              <a:off x="161890" y="3099028"/>
              <a:ext cx="9736455" cy="180340"/>
            </a:xfrm>
            <a:custGeom>
              <a:avLst/>
              <a:gdLst/>
              <a:ahLst/>
              <a:cxnLst/>
              <a:rect l="l" t="t" r="r" b="b"/>
              <a:pathLst>
                <a:path w="9736455" h="180339">
                  <a:moveTo>
                    <a:pt x="9736083" y="179844"/>
                  </a:moveTo>
                  <a:lnTo>
                    <a:pt x="9736083" y="110896"/>
                  </a:lnTo>
                  <a:lnTo>
                    <a:pt x="9727333" y="67835"/>
                  </a:lnTo>
                  <a:lnTo>
                    <a:pt x="9703510" y="32573"/>
                  </a:lnTo>
                  <a:lnTo>
                    <a:pt x="9668253" y="8749"/>
                  </a:lnTo>
                  <a:lnTo>
                    <a:pt x="9625199" y="0"/>
                  </a:lnTo>
                  <a:lnTo>
                    <a:pt x="110891" y="0"/>
                  </a:lnTo>
                  <a:lnTo>
                    <a:pt x="67834" y="8749"/>
                  </a:lnTo>
                  <a:lnTo>
                    <a:pt x="32574" y="32573"/>
                  </a:lnTo>
                  <a:lnTo>
                    <a:pt x="8750" y="67835"/>
                  </a:lnTo>
                  <a:lnTo>
                    <a:pt x="0" y="110896"/>
                  </a:lnTo>
                  <a:lnTo>
                    <a:pt x="0" y="179844"/>
                  </a:lnTo>
                  <a:lnTo>
                    <a:pt x="9736083" y="17984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844" y="3197377"/>
              <a:ext cx="128219" cy="2460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53" y="3731171"/>
              <a:ext cx="239110" cy="2390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759365" y="3962271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0" y="0"/>
                  </a:moveTo>
                  <a:lnTo>
                    <a:pt x="27724" y="2795"/>
                  </a:lnTo>
                </a:path>
              </a:pathLst>
            </a:custGeom>
            <a:ln w="242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9365" y="3715562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570" y="27736"/>
                  </a:moveTo>
                  <a:lnTo>
                    <a:pt x="239375" y="0"/>
                  </a:lnTo>
                </a:path>
                <a:path w="242570" h="242570">
                  <a:moveTo>
                    <a:pt x="0" y="239376"/>
                  </a:moveTo>
                  <a:lnTo>
                    <a:pt x="76983" y="236895"/>
                  </a:lnTo>
                  <a:lnTo>
                    <a:pt x="122203" y="220733"/>
                  </a:lnTo>
                  <a:lnTo>
                    <a:pt x="162094" y="195371"/>
                  </a:lnTo>
                  <a:lnTo>
                    <a:pt x="195367" y="162101"/>
                  </a:lnTo>
                  <a:lnTo>
                    <a:pt x="220731" y="122212"/>
                  </a:lnTo>
                  <a:lnTo>
                    <a:pt x="236895" y="76994"/>
                  </a:lnTo>
                  <a:lnTo>
                    <a:pt x="242570" y="27736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9365" y="3715562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36" y="27736"/>
                  </a:moveTo>
                  <a:lnTo>
                    <a:pt x="232441" y="0"/>
                  </a:lnTo>
                </a:path>
                <a:path w="236220" h="236220">
                  <a:moveTo>
                    <a:pt x="0" y="232455"/>
                  </a:moveTo>
                  <a:lnTo>
                    <a:pt x="75395" y="230157"/>
                  </a:lnTo>
                  <a:lnTo>
                    <a:pt x="119156" y="214515"/>
                  </a:lnTo>
                  <a:lnTo>
                    <a:pt x="157760" y="189970"/>
                  </a:lnTo>
                  <a:lnTo>
                    <a:pt x="189958" y="157772"/>
                  </a:lnTo>
                  <a:lnTo>
                    <a:pt x="214503" y="119168"/>
                  </a:lnTo>
                  <a:lnTo>
                    <a:pt x="230145" y="75407"/>
                  </a:lnTo>
                  <a:lnTo>
                    <a:pt x="235636" y="27736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7236" y="3703434"/>
              <a:ext cx="252959" cy="2529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3667" y="3824249"/>
              <a:ext cx="9405620" cy="40640"/>
            </a:xfrm>
            <a:custGeom>
              <a:avLst/>
              <a:gdLst/>
              <a:ahLst/>
              <a:cxnLst/>
              <a:rect l="l" t="t" r="r" b="b"/>
              <a:pathLst>
                <a:path w="9405620" h="40639">
                  <a:moveTo>
                    <a:pt x="9404998" y="0"/>
                  </a:moveTo>
                  <a:lnTo>
                    <a:pt x="0" y="0"/>
                  </a:lnTo>
                  <a:lnTo>
                    <a:pt x="0" y="5676"/>
                  </a:lnTo>
                  <a:lnTo>
                    <a:pt x="0" y="12611"/>
                  </a:lnTo>
                  <a:lnTo>
                    <a:pt x="0" y="19532"/>
                  </a:lnTo>
                  <a:lnTo>
                    <a:pt x="0" y="26466"/>
                  </a:lnTo>
                  <a:lnTo>
                    <a:pt x="0" y="40322"/>
                  </a:lnTo>
                  <a:lnTo>
                    <a:pt x="9404998" y="40322"/>
                  </a:lnTo>
                  <a:lnTo>
                    <a:pt x="9404998" y="26466"/>
                  </a:lnTo>
                  <a:lnTo>
                    <a:pt x="9404998" y="19532"/>
                  </a:lnTo>
                  <a:lnTo>
                    <a:pt x="9404998" y="12611"/>
                  </a:lnTo>
                  <a:lnTo>
                    <a:pt x="9404998" y="5676"/>
                  </a:lnTo>
                  <a:lnTo>
                    <a:pt x="94049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78" y="385763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678" y="387151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678" y="388537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678" y="389924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83678" y="391310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678" y="3926961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678" y="3940812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678" y="3954672"/>
              <a:ext cx="9404985" cy="11430"/>
            </a:xfrm>
            <a:custGeom>
              <a:avLst/>
              <a:gdLst/>
              <a:ahLst/>
              <a:cxnLst/>
              <a:rect l="l" t="t" r="r" b="b"/>
              <a:pathLst>
                <a:path w="9404985" h="11429">
                  <a:moveTo>
                    <a:pt x="0" y="0"/>
                  </a:moveTo>
                  <a:lnTo>
                    <a:pt x="0" y="10945"/>
                  </a:lnTo>
                  <a:lnTo>
                    <a:pt x="9404986" y="10945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896780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11658" y="0"/>
                  </a:moveTo>
                  <a:lnTo>
                    <a:pt x="0" y="0"/>
                  </a:lnTo>
                  <a:lnTo>
                    <a:pt x="0" y="424154"/>
                  </a:lnTo>
                  <a:lnTo>
                    <a:pt x="11658" y="424154"/>
                  </a:lnTo>
                  <a:lnTo>
                    <a:pt x="116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99014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530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29222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3048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9568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997079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998462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9998447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0" y="0"/>
                  </a:moveTo>
                  <a:lnTo>
                    <a:pt x="0" y="424145"/>
                  </a:lnTo>
                  <a:lnTo>
                    <a:pt x="11992" y="424145"/>
                  </a:lnTo>
                  <a:lnTo>
                    <a:pt x="11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90" y="3196094"/>
              <a:ext cx="9736455" cy="658495"/>
            </a:xfrm>
            <a:custGeom>
              <a:avLst/>
              <a:gdLst/>
              <a:ahLst/>
              <a:cxnLst/>
              <a:rect l="l" t="t" r="r" b="b"/>
              <a:pathLst>
                <a:path w="9736455" h="658495">
                  <a:moveTo>
                    <a:pt x="9736083" y="547204"/>
                  </a:moveTo>
                  <a:lnTo>
                    <a:pt x="9736083" y="0"/>
                  </a:lnTo>
                  <a:lnTo>
                    <a:pt x="0" y="0"/>
                  </a:lnTo>
                  <a:lnTo>
                    <a:pt x="0" y="547204"/>
                  </a:lnTo>
                  <a:lnTo>
                    <a:pt x="8750" y="590258"/>
                  </a:lnTo>
                  <a:lnTo>
                    <a:pt x="32574" y="625516"/>
                  </a:lnTo>
                  <a:lnTo>
                    <a:pt x="67834" y="649339"/>
                  </a:lnTo>
                  <a:lnTo>
                    <a:pt x="110891" y="658088"/>
                  </a:lnTo>
                  <a:lnTo>
                    <a:pt x="9625199" y="658088"/>
                  </a:lnTo>
                  <a:lnTo>
                    <a:pt x="9668253" y="649339"/>
                  </a:lnTo>
                  <a:lnTo>
                    <a:pt x="9703510" y="625516"/>
                  </a:lnTo>
                  <a:lnTo>
                    <a:pt x="9727333" y="590258"/>
                  </a:lnTo>
                  <a:lnTo>
                    <a:pt x="9736083" y="54720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9897973" y="3292665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4922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9897973" y="3264941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7973" y="323723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9897973" y="3209505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9897973" y="3167926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352665" y="2885666"/>
            <a:ext cx="5490882" cy="3299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Continuous-Time</a:t>
            </a:r>
            <a:r>
              <a:rPr sz="2074" b="1" spc="-84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(CT)</a:t>
            </a:r>
            <a:r>
              <a:rPr sz="2074" b="1" spc="-35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Signals</a:t>
            </a:r>
            <a:r>
              <a:rPr sz="2074" b="1" spc="-35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sz="2074" b="1" spc="-35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Systems</a:t>
            </a:r>
            <a:endParaRPr sz="2074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98059" y="563048"/>
            <a:ext cx="9278471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2327">
              <a:lnSpc>
                <a:spcPct val="100000"/>
              </a:lnSpc>
              <a:spcBef>
                <a:spcPts val="84"/>
              </a:spcBef>
            </a:pPr>
            <a:r>
              <a:rPr spc="-4" dirty="0"/>
              <a:t>Section</a:t>
            </a:r>
            <a:r>
              <a:rPr spc="-79" dirty="0"/>
              <a:t> </a:t>
            </a:r>
            <a:r>
              <a:rPr spc="-4" dirty="0"/>
              <a:t>2.1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028C8-473B-4EBE-A4B9-2D5AC4EC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01314" y="2737372"/>
            <a:ext cx="8693524" cy="769284"/>
            <a:chOff x="161890" y="3102355"/>
            <a:chExt cx="9852660" cy="871855"/>
          </a:xfrm>
        </p:grpSpPr>
        <p:sp>
          <p:nvSpPr>
            <p:cNvPr id="23" name="object 23"/>
            <p:cNvSpPr/>
            <p:nvPr/>
          </p:nvSpPr>
          <p:spPr>
            <a:xfrm>
              <a:off x="161890" y="3102355"/>
              <a:ext cx="9736455" cy="180340"/>
            </a:xfrm>
            <a:custGeom>
              <a:avLst/>
              <a:gdLst/>
              <a:ahLst/>
              <a:cxnLst/>
              <a:rect l="l" t="t" r="r" b="b"/>
              <a:pathLst>
                <a:path w="9736455" h="180339">
                  <a:moveTo>
                    <a:pt x="9736083" y="179832"/>
                  </a:moveTo>
                  <a:lnTo>
                    <a:pt x="9736083" y="110896"/>
                  </a:lnTo>
                  <a:lnTo>
                    <a:pt x="9727333" y="67835"/>
                  </a:lnTo>
                  <a:lnTo>
                    <a:pt x="9703510" y="32573"/>
                  </a:lnTo>
                  <a:lnTo>
                    <a:pt x="9668253" y="8749"/>
                  </a:lnTo>
                  <a:lnTo>
                    <a:pt x="9625199" y="0"/>
                  </a:lnTo>
                  <a:lnTo>
                    <a:pt x="110891" y="0"/>
                  </a:lnTo>
                  <a:lnTo>
                    <a:pt x="67834" y="8749"/>
                  </a:lnTo>
                  <a:lnTo>
                    <a:pt x="32574" y="32573"/>
                  </a:lnTo>
                  <a:lnTo>
                    <a:pt x="8750" y="67835"/>
                  </a:lnTo>
                  <a:lnTo>
                    <a:pt x="0" y="110896"/>
                  </a:lnTo>
                  <a:lnTo>
                    <a:pt x="0" y="179832"/>
                  </a:lnTo>
                  <a:lnTo>
                    <a:pt x="9736083" y="179832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844" y="3199396"/>
              <a:ext cx="128219" cy="2460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53" y="3727843"/>
              <a:ext cx="239110" cy="2390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759365" y="3958944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0" y="0"/>
                  </a:moveTo>
                  <a:lnTo>
                    <a:pt x="27724" y="2795"/>
                  </a:lnTo>
                </a:path>
              </a:pathLst>
            </a:custGeom>
            <a:ln w="242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9365" y="3712248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570" y="27724"/>
                  </a:moveTo>
                  <a:lnTo>
                    <a:pt x="239377" y="0"/>
                  </a:lnTo>
                </a:path>
                <a:path w="242570" h="242570">
                  <a:moveTo>
                    <a:pt x="0" y="239363"/>
                  </a:moveTo>
                  <a:lnTo>
                    <a:pt x="76983" y="236883"/>
                  </a:lnTo>
                  <a:lnTo>
                    <a:pt x="122203" y="220720"/>
                  </a:lnTo>
                  <a:lnTo>
                    <a:pt x="162094" y="195359"/>
                  </a:lnTo>
                  <a:lnTo>
                    <a:pt x="195367" y="162088"/>
                  </a:lnTo>
                  <a:lnTo>
                    <a:pt x="220731" y="122199"/>
                  </a:lnTo>
                  <a:lnTo>
                    <a:pt x="236895" y="76981"/>
                  </a:lnTo>
                  <a:lnTo>
                    <a:pt x="242570" y="27724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9365" y="3712248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36" y="27724"/>
                  </a:moveTo>
                  <a:lnTo>
                    <a:pt x="232443" y="0"/>
                  </a:lnTo>
                </a:path>
                <a:path w="236220" h="236220">
                  <a:moveTo>
                    <a:pt x="0" y="232442"/>
                  </a:moveTo>
                  <a:lnTo>
                    <a:pt x="75395" y="230144"/>
                  </a:lnTo>
                  <a:lnTo>
                    <a:pt x="119156" y="214502"/>
                  </a:lnTo>
                  <a:lnTo>
                    <a:pt x="157760" y="189958"/>
                  </a:lnTo>
                  <a:lnTo>
                    <a:pt x="189958" y="157759"/>
                  </a:lnTo>
                  <a:lnTo>
                    <a:pt x="214503" y="119155"/>
                  </a:lnTo>
                  <a:lnTo>
                    <a:pt x="230145" y="75394"/>
                  </a:lnTo>
                  <a:lnTo>
                    <a:pt x="235636" y="27724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7236" y="3700119"/>
              <a:ext cx="252959" cy="25295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3667" y="3821480"/>
              <a:ext cx="9405620" cy="40005"/>
            </a:xfrm>
            <a:custGeom>
              <a:avLst/>
              <a:gdLst/>
              <a:ahLst/>
              <a:cxnLst/>
              <a:rect l="l" t="t" r="r" b="b"/>
              <a:pathLst>
                <a:path w="9405620" h="40004">
                  <a:moveTo>
                    <a:pt x="9404998" y="0"/>
                  </a:moveTo>
                  <a:lnTo>
                    <a:pt x="0" y="0"/>
                  </a:lnTo>
                  <a:lnTo>
                    <a:pt x="0" y="5130"/>
                  </a:lnTo>
                  <a:lnTo>
                    <a:pt x="0" y="12052"/>
                  </a:lnTo>
                  <a:lnTo>
                    <a:pt x="0" y="18986"/>
                  </a:lnTo>
                  <a:lnTo>
                    <a:pt x="0" y="25920"/>
                  </a:lnTo>
                  <a:lnTo>
                    <a:pt x="0" y="39776"/>
                  </a:lnTo>
                  <a:lnTo>
                    <a:pt x="9404998" y="39776"/>
                  </a:lnTo>
                  <a:lnTo>
                    <a:pt x="9404998" y="25920"/>
                  </a:lnTo>
                  <a:lnTo>
                    <a:pt x="9404998" y="18986"/>
                  </a:lnTo>
                  <a:lnTo>
                    <a:pt x="9404998" y="12052"/>
                  </a:lnTo>
                  <a:lnTo>
                    <a:pt x="9404998" y="5130"/>
                  </a:lnTo>
                  <a:lnTo>
                    <a:pt x="94049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78" y="3854333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678" y="3868193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678" y="3882044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678" y="3895905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83678" y="3909765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678" y="3923626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678" y="3937487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678" y="3951347"/>
              <a:ext cx="9404985" cy="12065"/>
            </a:xfrm>
            <a:custGeom>
              <a:avLst/>
              <a:gdLst/>
              <a:ahLst/>
              <a:cxnLst/>
              <a:rect l="l" t="t" r="r" b="b"/>
              <a:pathLst>
                <a:path w="9404985" h="12064">
                  <a:moveTo>
                    <a:pt x="0" y="0"/>
                  </a:moveTo>
                  <a:lnTo>
                    <a:pt x="0" y="11502"/>
                  </a:lnTo>
                  <a:lnTo>
                    <a:pt x="9404986" y="11502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896767" y="3319703"/>
              <a:ext cx="12065" cy="421640"/>
            </a:xfrm>
            <a:custGeom>
              <a:avLst/>
              <a:gdLst/>
              <a:ahLst/>
              <a:cxnLst/>
              <a:rect l="l" t="t" r="r" b="b"/>
              <a:pathLst>
                <a:path w="12065" h="421639">
                  <a:moveTo>
                    <a:pt x="11595" y="0"/>
                  </a:moveTo>
                  <a:lnTo>
                    <a:pt x="0" y="0"/>
                  </a:lnTo>
                  <a:lnTo>
                    <a:pt x="0" y="421373"/>
                  </a:lnTo>
                  <a:lnTo>
                    <a:pt x="11595" y="421373"/>
                  </a:lnTo>
                  <a:lnTo>
                    <a:pt x="1159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9901406" y="3319703"/>
              <a:ext cx="20955" cy="421640"/>
            </a:xfrm>
            <a:custGeom>
              <a:avLst/>
              <a:gdLst/>
              <a:ahLst/>
              <a:cxnLst/>
              <a:rect l="l" t="t" r="r" b="b"/>
              <a:pathLst>
                <a:path w="20954" h="421639">
                  <a:moveTo>
                    <a:pt x="20791" y="0"/>
                  </a:moveTo>
                  <a:lnTo>
                    <a:pt x="0" y="0"/>
                  </a:lnTo>
                  <a:lnTo>
                    <a:pt x="0" y="421372"/>
                  </a:lnTo>
                  <a:lnTo>
                    <a:pt x="20791" y="421372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5233" y="3319703"/>
              <a:ext cx="20955" cy="421640"/>
            </a:xfrm>
            <a:custGeom>
              <a:avLst/>
              <a:gdLst/>
              <a:ahLst/>
              <a:cxnLst/>
              <a:rect l="l" t="t" r="r" b="b"/>
              <a:pathLst>
                <a:path w="20954" h="421639">
                  <a:moveTo>
                    <a:pt x="20791" y="0"/>
                  </a:moveTo>
                  <a:lnTo>
                    <a:pt x="0" y="0"/>
                  </a:lnTo>
                  <a:lnTo>
                    <a:pt x="0" y="421372"/>
                  </a:lnTo>
                  <a:lnTo>
                    <a:pt x="20791" y="421372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29154" y="3319703"/>
              <a:ext cx="20955" cy="421640"/>
            </a:xfrm>
            <a:custGeom>
              <a:avLst/>
              <a:gdLst/>
              <a:ahLst/>
              <a:cxnLst/>
              <a:rect l="l" t="t" r="r" b="b"/>
              <a:pathLst>
                <a:path w="20954" h="421639">
                  <a:moveTo>
                    <a:pt x="20791" y="0"/>
                  </a:moveTo>
                  <a:lnTo>
                    <a:pt x="0" y="0"/>
                  </a:lnTo>
                  <a:lnTo>
                    <a:pt x="0" y="421372"/>
                  </a:lnTo>
                  <a:lnTo>
                    <a:pt x="20791" y="421372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2980" y="3319703"/>
              <a:ext cx="20955" cy="421640"/>
            </a:xfrm>
            <a:custGeom>
              <a:avLst/>
              <a:gdLst/>
              <a:ahLst/>
              <a:cxnLst/>
              <a:rect l="l" t="t" r="r" b="b"/>
              <a:pathLst>
                <a:path w="20954" h="421639">
                  <a:moveTo>
                    <a:pt x="20791" y="0"/>
                  </a:moveTo>
                  <a:lnTo>
                    <a:pt x="0" y="0"/>
                  </a:lnTo>
                  <a:lnTo>
                    <a:pt x="0" y="421372"/>
                  </a:lnTo>
                  <a:lnTo>
                    <a:pt x="20791" y="421372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956807" y="3319703"/>
              <a:ext cx="20955" cy="421640"/>
            </a:xfrm>
            <a:custGeom>
              <a:avLst/>
              <a:gdLst/>
              <a:ahLst/>
              <a:cxnLst/>
              <a:rect l="l" t="t" r="r" b="b"/>
              <a:pathLst>
                <a:path w="20954" h="421639">
                  <a:moveTo>
                    <a:pt x="20791" y="0"/>
                  </a:moveTo>
                  <a:lnTo>
                    <a:pt x="0" y="0"/>
                  </a:lnTo>
                  <a:lnTo>
                    <a:pt x="0" y="421372"/>
                  </a:lnTo>
                  <a:lnTo>
                    <a:pt x="20791" y="421372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9970727" y="3319703"/>
              <a:ext cx="20955" cy="421640"/>
            </a:xfrm>
            <a:custGeom>
              <a:avLst/>
              <a:gdLst/>
              <a:ahLst/>
              <a:cxnLst/>
              <a:rect l="l" t="t" r="r" b="b"/>
              <a:pathLst>
                <a:path w="20954" h="421639">
                  <a:moveTo>
                    <a:pt x="20791" y="0"/>
                  </a:moveTo>
                  <a:lnTo>
                    <a:pt x="0" y="0"/>
                  </a:lnTo>
                  <a:lnTo>
                    <a:pt x="0" y="421372"/>
                  </a:lnTo>
                  <a:lnTo>
                    <a:pt x="20791" y="421372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9984554" y="3319703"/>
              <a:ext cx="20955" cy="421640"/>
            </a:xfrm>
            <a:custGeom>
              <a:avLst/>
              <a:gdLst/>
              <a:ahLst/>
              <a:cxnLst/>
              <a:rect l="l" t="t" r="r" b="b"/>
              <a:pathLst>
                <a:path w="20954" h="421639">
                  <a:moveTo>
                    <a:pt x="20791" y="0"/>
                  </a:moveTo>
                  <a:lnTo>
                    <a:pt x="0" y="0"/>
                  </a:lnTo>
                  <a:lnTo>
                    <a:pt x="0" y="421372"/>
                  </a:lnTo>
                  <a:lnTo>
                    <a:pt x="20791" y="421372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9998381" y="3319703"/>
              <a:ext cx="12065" cy="421640"/>
            </a:xfrm>
            <a:custGeom>
              <a:avLst/>
              <a:gdLst/>
              <a:ahLst/>
              <a:cxnLst/>
              <a:rect l="l" t="t" r="r" b="b"/>
              <a:pathLst>
                <a:path w="12065" h="421639">
                  <a:moveTo>
                    <a:pt x="0" y="0"/>
                  </a:moveTo>
                  <a:lnTo>
                    <a:pt x="0" y="421372"/>
                  </a:lnTo>
                  <a:lnTo>
                    <a:pt x="12058" y="421372"/>
                  </a:lnTo>
                  <a:lnTo>
                    <a:pt x="120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90" y="3198139"/>
              <a:ext cx="9736455" cy="652780"/>
            </a:xfrm>
            <a:custGeom>
              <a:avLst/>
              <a:gdLst/>
              <a:ahLst/>
              <a:cxnLst/>
              <a:rect l="l" t="t" r="r" b="b"/>
              <a:pathLst>
                <a:path w="9736455" h="652779">
                  <a:moveTo>
                    <a:pt x="9736083" y="541832"/>
                  </a:moveTo>
                  <a:lnTo>
                    <a:pt x="9736083" y="0"/>
                  </a:lnTo>
                  <a:lnTo>
                    <a:pt x="0" y="0"/>
                  </a:lnTo>
                  <a:lnTo>
                    <a:pt x="0" y="541832"/>
                  </a:lnTo>
                  <a:lnTo>
                    <a:pt x="8750" y="584886"/>
                  </a:lnTo>
                  <a:lnTo>
                    <a:pt x="32574" y="620144"/>
                  </a:lnTo>
                  <a:lnTo>
                    <a:pt x="67834" y="643967"/>
                  </a:lnTo>
                  <a:lnTo>
                    <a:pt x="110891" y="652716"/>
                  </a:lnTo>
                  <a:lnTo>
                    <a:pt x="9625199" y="652716"/>
                  </a:lnTo>
                  <a:lnTo>
                    <a:pt x="9668253" y="643967"/>
                  </a:lnTo>
                  <a:lnTo>
                    <a:pt x="9703510" y="620144"/>
                  </a:lnTo>
                  <a:lnTo>
                    <a:pt x="9727333" y="584886"/>
                  </a:lnTo>
                  <a:lnTo>
                    <a:pt x="9736083" y="541832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9897973" y="3294697"/>
              <a:ext cx="0" cy="487045"/>
            </a:xfrm>
            <a:custGeom>
              <a:avLst/>
              <a:gdLst/>
              <a:ahLst/>
              <a:cxnLst/>
              <a:rect l="l" t="t" r="r" b="b"/>
              <a:pathLst>
                <a:path h="487045">
                  <a:moveTo>
                    <a:pt x="0" y="48685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9897973" y="3266973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7973" y="3239249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9897973" y="3211525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9897973" y="3169945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662868" y="2885666"/>
            <a:ext cx="6873128" cy="3299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Independent-</a:t>
            </a:r>
            <a:r>
              <a:rPr sz="2074" b="1" spc="-53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sz="2074" b="1" spc="-26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spc="-9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Dependent-Variable</a:t>
            </a:r>
            <a:r>
              <a:rPr sz="2074" b="1" spc="-7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spc="-13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Transformations</a:t>
            </a:r>
            <a:endParaRPr sz="2074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3688415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Time</a:t>
            </a:r>
            <a:r>
              <a:rPr sz="2471" spc="9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Shifting</a:t>
            </a:r>
            <a:r>
              <a:rPr sz="2471" spc="-18" dirty="0">
                <a:solidFill>
                  <a:srgbClr val="FFFFFF"/>
                </a:solidFill>
              </a:rPr>
              <a:t> </a:t>
            </a:r>
            <a:r>
              <a:rPr sz="2471" spc="-22" dirty="0">
                <a:solidFill>
                  <a:srgbClr val="FFFFFF"/>
                </a:solidFill>
              </a:rPr>
              <a:t>(Translation)</a:t>
            </a:r>
            <a:endParaRPr sz="247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2724F51-F4C1-43C3-82FC-C5E34F33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832711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664906"/>
            <a:ext cx="147740" cy="1476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398735"/>
            <a:ext cx="149311" cy="14759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803805"/>
            <a:ext cx="149311" cy="1475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22182" y="1699094"/>
            <a:ext cx="7788649" cy="3309759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marR="395588" indent="-560">
              <a:lnSpc>
                <a:spcPts val="2612"/>
              </a:lnSpc>
              <a:spcBef>
                <a:spcPts val="97"/>
              </a:spcBef>
            </a:pPr>
            <a:r>
              <a:rPr sz="2074" spc="110" dirty="0">
                <a:solidFill>
                  <a:srgbClr val="00BFFF"/>
                </a:solidFill>
                <a:latin typeface="Calibri"/>
                <a:cs typeface="Calibri"/>
              </a:rPr>
              <a:t>Time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62" dirty="0">
                <a:solidFill>
                  <a:srgbClr val="00BFFF"/>
                </a:solidFill>
                <a:latin typeface="Calibri"/>
                <a:cs typeface="Calibri"/>
              </a:rPr>
              <a:t>shifting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(also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called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translation</a:t>
            </a:r>
            <a:r>
              <a:rPr sz="1897" spc="49" dirty="0">
                <a:latin typeface="Microsoft Sans Serif"/>
                <a:cs typeface="Microsoft Sans Serif"/>
              </a:rPr>
              <a:t>)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maps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endParaRPr sz="1897">
              <a:latin typeface="Microsoft Sans Serif"/>
              <a:cs typeface="Microsoft Sans Serif"/>
            </a:endParaRPr>
          </a:p>
          <a:p>
            <a:pPr marL="94694" algn="ctr">
              <a:spcBef>
                <a:spcPts val="1730"/>
              </a:spcBef>
            </a:pP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b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spcBef>
                <a:spcPts val="1853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b</a:t>
            </a:r>
            <a:r>
              <a:rPr sz="2074" i="1" spc="-9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number.</a:t>
            </a:r>
            <a:endParaRPr sz="1897">
              <a:latin typeface="Microsoft Sans Serif"/>
              <a:cs typeface="Microsoft Sans Serif"/>
            </a:endParaRPr>
          </a:p>
          <a:p>
            <a:pPr marL="11206" marR="95815">
              <a:lnSpc>
                <a:spcPct val="114700"/>
              </a:lnSpc>
              <a:spcBef>
                <a:spcPts val="547"/>
              </a:spcBef>
            </a:pPr>
            <a:r>
              <a:rPr sz="1897" spc="-9" dirty="0">
                <a:latin typeface="Microsoft Sans Serif"/>
                <a:cs typeface="Microsoft Sans Serif"/>
              </a:rPr>
              <a:t>Such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shifts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(to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left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right)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along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axis.</a:t>
            </a:r>
            <a:endParaRPr sz="1897">
              <a:latin typeface="Microsoft Sans Serif"/>
              <a:cs typeface="Microsoft Sans Serif"/>
            </a:endParaRPr>
          </a:p>
          <a:p>
            <a:pPr marL="10646" marR="4483" indent="-29697" algn="ctr">
              <a:lnSpc>
                <a:spcPct val="128200"/>
              </a:lnSpc>
              <a:spcBef>
                <a:spcPts val="9"/>
              </a:spcBef>
            </a:pPr>
            <a:r>
              <a:rPr sz="1897" dirty="0">
                <a:latin typeface="Microsoft Sans Serif"/>
                <a:cs typeface="Microsoft Sans Serif"/>
              </a:rPr>
              <a:t>If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b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&gt;</a:t>
            </a:r>
            <a:r>
              <a:rPr sz="2074" spc="-212" dirty="0">
                <a:latin typeface="Lucida Sans Unicode"/>
                <a:cs typeface="Lucida Sans Unicode"/>
              </a:rPr>
              <a:t> </a:t>
            </a:r>
            <a:r>
              <a:rPr sz="2074" spc="-4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shifted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71" dirty="0">
                <a:solidFill>
                  <a:srgbClr val="FF00FF"/>
                </a:solidFill>
                <a:latin typeface="Calibri"/>
                <a:cs typeface="Calibri"/>
              </a:rPr>
              <a:t>to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31" dirty="0">
                <a:solidFill>
                  <a:srgbClr val="FF00FF"/>
                </a:solidFill>
                <a:latin typeface="Calibri"/>
                <a:cs typeface="Calibri"/>
              </a:rPr>
              <a:t>right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spc="-35" dirty="0">
                <a:latin typeface="Cambria"/>
                <a:cs typeface="Cambria"/>
              </a:rPr>
              <a:t>|</a:t>
            </a:r>
            <a:r>
              <a:rPr sz="2074" i="1" spc="-35" dirty="0">
                <a:latin typeface="Times New Roman"/>
                <a:cs typeface="Times New Roman"/>
              </a:rPr>
              <a:t>b</a:t>
            </a:r>
            <a:r>
              <a:rPr sz="2074" spc="-35" dirty="0">
                <a:latin typeface="Cambria"/>
                <a:cs typeface="Cambria"/>
              </a:rPr>
              <a:t>|</a:t>
            </a:r>
            <a:r>
              <a:rPr sz="1897" spc="-35" dirty="0">
                <a:latin typeface="Microsoft Sans Serif"/>
                <a:cs typeface="Microsoft Sans Serif"/>
              </a:rPr>
              <a:t>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relative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delayed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time). 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If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b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r>
              <a:rPr sz="2074" spc="-212" dirty="0">
                <a:latin typeface="Lucida Sans Unicode"/>
                <a:cs typeface="Lucida Sans Unicode"/>
              </a:rPr>
              <a:t> </a:t>
            </a:r>
            <a:r>
              <a:rPr sz="2074" spc="-4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shifted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71" dirty="0">
                <a:solidFill>
                  <a:srgbClr val="FF00FF"/>
                </a:solidFill>
                <a:latin typeface="Calibri"/>
                <a:cs typeface="Calibri"/>
              </a:rPr>
              <a:t>to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left</a:t>
            </a:r>
            <a:r>
              <a:rPr sz="2074" i="1" spc="8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spc="-35" dirty="0">
                <a:latin typeface="Cambria"/>
                <a:cs typeface="Cambria"/>
              </a:rPr>
              <a:t>|</a:t>
            </a:r>
            <a:r>
              <a:rPr sz="2074" i="1" spc="-35" dirty="0">
                <a:latin typeface="Times New Roman"/>
                <a:cs typeface="Times New Roman"/>
              </a:rPr>
              <a:t>b</a:t>
            </a:r>
            <a:r>
              <a:rPr sz="2074" spc="-35" dirty="0">
                <a:latin typeface="Cambria"/>
                <a:cs typeface="Cambria"/>
              </a:rPr>
              <a:t>|</a:t>
            </a:r>
            <a:r>
              <a:rPr sz="1897" spc="-35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relative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advanced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time).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5" y="92782"/>
            <a:ext cx="5112124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Time</a:t>
            </a:r>
            <a:r>
              <a:rPr sz="2471" spc="31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Shifting</a:t>
            </a:r>
            <a:r>
              <a:rPr sz="2471" spc="4" dirty="0">
                <a:solidFill>
                  <a:srgbClr val="FFFFFF"/>
                </a:solidFill>
              </a:rPr>
              <a:t> </a:t>
            </a:r>
            <a:r>
              <a:rPr sz="2471" spc="-22" dirty="0">
                <a:solidFill>
                  <a:srgbClr val="FFFFFF"/>
                </a:solidFill>
              </a:rPr>
              <a:t>(Translation):</a:t>
            </a:r>
            <a:r>
              <a:rPr sz="2471" spc="168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Example</a:t>
            </a:r>
            <a:endParaRPr sz="2471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D4DC9A3F-F633-45BA-A46C-92D2F26A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24554" y="1385237"/>
            <a:ext cx="2970679" cy="1644463"/>
            <a:chOff x="3248228" y="1569935"/>
            <a:chExt cx="3366770" cy="1863725"/>
          </a:xfrm>
        </p:grpSpPr>
        <p:sp>
          <p:nvSpPr>
            <p:cNvPr id="14" name="object 14"/>
            <p:cNvSpPr/>
            <p:nvPr/>
          </p:nvSpPr>
          <p:spPr>
            <a:xfrm>
              <a:off x="3248228" y="1569935"/>
              <a:ext cx="3366770" cy="1863725"/>
            </a:xfrm>
            <a:custGeom>
              <a:avLst/>
              <a:gdLst/>
              <a:ahLst/>
              <a:cxnLst/>
              <a:rect l="l" t="t" r="r" b="b"/>
              <a:pathLst>
                <a:path w="3366770" h="1863725">
                  <a:moveTo>
                    <a:pt x="0" y="1803349"/>
                  </a:moveTo>
                  <a:lnTo>
                    <a:pt x="3366262" y="1803349"/>
                  </a:lnTo>
                </a:path>
                <a:path w="3366770" h="1863725">
                  <a:moveTo>
                    <a:pt x="1683143" y="1803349"/>
                  </a:moveTo>
                  <a:lnTo>
                    <a:pt x="1683143" y="0"/>
                  </a:lnTo>
                </a:path>
                <a:path w="3366770" h="1863725">
                  <a:moveTo>
                    <a:pt x="1202245" y="1743227"/>
                  </a:moveTo>
                  <a:lnTo>
                    <a:pt x="1202245" y="1863445"/>
                  </a:lnTo>
                </a:path>
                <a:path w="3366770" h="1863725">
                  <a:moveTo>
                    <a:pt x="721347" y="1743227"/>
                  </a:moveTo>
                  <a:lnTo>
                    <a:pt x="721347" y="1863445"/>
                  </a:lnTo>
                </a:path>
                <a:path w="3366770" h="1863725">
                  <a:moveTo>
                    <a:pt x="240461" y="1743227"/>
                  </a:moveTo>
                  <a:lnTo>
                    <a:pt x="240461" y="1863445"/>
                  </a:lnTo>
                </a:path>
                <a:path w="3366770" h="1863725">
                  <a:moveTo>
                    <a:pt x="2164041" y="1743227"/>
                  </a:moveTo>
                  <a:lnTo>
                    <a:pt x="2164041" y="1863445"/>
                  </a:lnTo>
                </a:path>
                <a:path w="3366770" h="1863725">
                  <a:moveTo>
                    <a:pt x="2644927" y="1743227"/>
                  </a:moveTo>
                  <a:lnTo>
                    <a:pt x="2644927" y="1863445"/>
                  </a:lnTo>
                </a:path>
                <a:path w="3366770" h="1863725">
                  <a:moveTo>
                    <a:pt x="3125825" y="1743227"/>
                  </a:moveTo>
                  <a:lnTo>
                    <a:pt x="3125825" y="1863445"/>
                  </a:lnTo>
                </a:path>
                <a:path w="3366770" h="1863725">
                  <a:moveTo>
                    <a:pt x="1623034" y="1322451"/>
                  </a:moveTo>
                  <a:lnTo>
                    <a:pt x="1743240" y="1322451"/>
                  </a:lnTo>
                </a:path>
                <a:path w="3366770" h="1863725">
                  <a:moveTo>
                    <a:pt x="1623034" y="841565"/>
                  </a:moveTo>
                  <a:lnTo>
                    <a:pt x="1743240" y="841565"/>
                  </a:lnTo>
                </a:path>
                <a:path w="3366770" h="1863725">
                  <a:moveTo>
                    <a:pt x="1623034" y="360667"/>
                  </a:moveTo>
                  <a:lnTo>
                    <a:pt x="1743240" y="360667"/>
                  </a:lnTo>
                </a:path>
              </a:pathLst>
            </a:custGeom>
            <a:ln w="100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0473" y="1930603"/>
              <a:ext cx="962025" cy="1442720"/>
            </a:xfrm>
            <a:custGeom>
              <a:avLst/>
              <a:gdLst/>
              <a:ahLst/>
              <a:cxnLst/>
              <a:rect l="l" t="t" r="r" b="b"/>
              <a:pathLst>
                <a:path w="962025" h="1442720">
                  <a:moveTo>
                    <a:pt x="0" y="1442681"/>
                  </a:moveTo>
                  <a:lnTo>
                    <a:pt x="480898" y="0"/>
                  </a:lnTo>
                  <a:lnTo>
                    <a:pt x="961796" y="1442681"/>
                  </a:lnTo>
                </a:path>
              </a:pathLst>
            </a:custGeom>
            <a:ln w="20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29822" y="2971839"/>
            <a:ext cx="1430991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433691" algn="l"/>
                <a:tab pos="858977" algn="l"/>
                <a:tab pos="1342536" algn="l"/>
              </a:tabLst>
            </a:pPr>
            <a:r>
              <a:rPr sz="1191" spc="-146" dirty="0">
                <a:latin typeface="Cambria"/>
                <a:cs typeface="Cambria"/>
              </a:rPr>
              <a:t>−</a:t>
            </a:r>
            <a:r>
              <a:rPr sz="1191" spc="9" dirty="0">
                <a:latin typeface="Times New Roman"/>
                <a:cs typeface="Times New Roman"/>
              </a:rPr>
              <a:t>3</a:t>
            </a:r>
            <a:r>
              <a:rPr sz="1191" dirty="0">
                <a:latin typeface="Times New Roman"/>
                <a:cs typeface="Times New Roman"/>
              </a:rPr>
              <a:t>	</a:t>
            </a:r>
            <a:r>
              <a:rPr sz="1191" spc="-146" dirty="0">
                <a:latin typeface="Cambria"/>
                <a:cs typeface="Cambria"/>
              </a:rPr>
              <a:t>−</a:t>
            </a:r>
            <a:r>
              <a:rPr sz="1191" spc="9" dirty="0">
                <a:latin typeface="Times New Roman"/>
                <a:cs typeface="Times New Roman"/>
              </a:rPr>
              <a:t>2</a:t>
            </a:r>
            <a:r>
              <a:rPr sz="1191" dirty="0">
                <a:latin typeface="Times New Roman"/>
                <a:cs typeface="Times New Roman"/>
              </a:rPr>
              <a:t>	</a:t>
            </a:r>
            <a:r>
              <a:rPr sz="1191" spc="-146" dirty="0">
                <a:latin typeface="Cambria"/>
                <a:cs typeface="Cambria"/>
              </a:rPr>
              <a:t>−</a:t>
            </a:r>
            <a:r>
              <a:rPr sz="1191" spc="9" dirty="0">
                <a:latin typeface="Times New Roman"/>
                <a:cs typeface="Times New Roman"/>
              </a:rPr>
              <a:t>1</a:t>
            </a:r>
            <a:r>
              <a:rPr sz="1191" dirty="0">
                <a:latin typeface="Times New Roman"/>
                <a:cs typeface="Times New Roman"/>
              </a:rPr>
              <a:t>	</a:t>
            </a:r>
            <a:r>
              <a:rPr sz="1191" spc="9" dirty="0">
                <a:latin typeface="Times New Roman"/>
                <a:cs typeface="Times New Roman"/>
              </a:rPr>
              <a:t>0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86599" y="2971839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1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9280" y="2971839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2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34599" y="2971839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3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9906" y="1070823"/>
            <a:ext cx="424143" cy="152619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08702">
              <a:spcBef>
                <a:spcPts val="97"/>
              </a:spcBef>
            </a:pPr>
            <a:r>
              <a:rPr sz="1544" i="1" dirty="0">
                <a:latin typeface="Times New Roman"/>
                <a:cs typeface="Times New Roman"/>
              </a:rPr>
              <a:t>x</a:t>
            </a:r>
            <a:r>
              <a:rPr sz="1544" spc="53" dirty="0">
                <a:latin typeface="Lucida Sans Unicode"/>
                <a:cs typeface="Lucida Sans Unicode"/>
              </a:rPr>
              <a:t>(</a:t>
            </a:r>
            <a:r>
              <a:rPr sz="1544" i="1" spc="106" dirty="0">
                <a:latin typeface="Times New Roman"/>
                <a:cs typeface="Times New Roman"/>
              </a:rPr>
              <a:t>t</a:t>
            </a:r>
            <a:r>
              <a:rPr sz="1544" spc="97" dirty="0">
                <a:latin typeface="Lucida Sans Unicode"/>
                <a:cs typeface="Lucida Sans Unicode"/>
              </a:rPr>
              <a:t>)</a:t>
            </a:r>
            <a:endParaRPr sz="1544">
              <a:latin typeface="Lucida Sans Unicode"/>
              <a:cs typeface="Lucida Sans Unicode"/>
            </a:endParaRPr>
          </a:p>
          <a:p>
            <a:pPr>
              <a:spcBef>
                <a:spcPts val="26"/>
              </a:spcBef>
            </a:pPr>
            <a:endParaRPr sz="1456">
              <a:latin typeface="Lucida Sans Unicode"/>
              <a:cs typeface="Lucida Sans Unicode"/>
            </a:endParaRPr>
          </a:p>
          <a:p>
            <a:pPr marL="11206"/>
            <a:r>
              <a:rPr sz="1191" spc="9" dirty="0">
                <a:latin typeface="Times New Roman"/>
                <a:cs typeface="Times New Roman"/>
              </a:rPr>
              <a:t>3</a:t>
            </a:r>
            <a:endParaRPr sz="1191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1632">
              <a:latin typeface="Times New Roman"/>
              <a:cs typeface="Times New Roman"/>
            </a:endParaRPr>
          </a:p>
          <a:p>
            <a:pPr marL="11206"/>
            <a:r>
              <a:rPr sz="1191" spc="9" dirty="0">
                <a:latin typeface="Times New Roman"/>
                <a:cs typeface="Times New Roman"/>
              </a:rPr>
              <a:t>2</a:t>
            </a:r>
            <a:endParaRPr sz="1191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632">
              <a:latin typeface="Times New Roman"/>
              <a:cs typeface="Times New Roman"/>
            </a:endParaRPr>
          </a:p>
          <a:p>
            <a:pPr marL="11206"/>
            <a:r>
              <a:rPr sz="1191" spc="9" dirty="0">
                <a:latin typeface="Times New Roman"/>
                <a:cs typeface="Times New Roman"/>
              </a:rPr>
              <a:t>1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4221" y="2819663"/>
            <a:ext cx="77321" cy="25007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544" i="1" dirty="0">
                <a:latin typeface="Times New Roman"/>
                <a:cs typeface="Times New Roman"/>
              </a:rPr>
              <a:t>t</a:t>
            </a:r>
            <a:endParaRPr sz="1544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43653" y="3968283"/>
            <a:ext cx="2970679" cy="1644463"/>
            <a:chOff x="776540" y="4497387"/>
            <a:chExt cx="3366770" cy="1863725"/>
          </a:xfrm>
        </p:grpSpPr>
        <p:sp>
          <p:nvSpPr>
            <p:cNvPr id="23" name="object 23"/>
            <p:cNvSpPr/>
            <p:nvPr/>
          </p:nvSpPr>
          <p:spPr>
            <a:xfrm>
              <a:off x="776540" y="4497387"/>
              <a:ext cx="3366770" cy="1863725"/>
            </a:xfrm>
            <a:custGeom>
              <a:avLst/>
              <a:gdLst/>
              <a:ahLst/>
              <a:cxnLst/>
              <a:rect l="l" t="t" r="r" b="b"/>
              <a:pathLst>
                <a:path w="3366770" h="1863725">
                  <a:moveTo>
                    <a:pt x="0" y="1803349"/>
                  </a:moveTo>
                  <a:lnTo>
                    <a:pt x="3366250" y="1803349"/>
                  </a:lnTo>
                </a:path>
                <a:path w="3366770" h="1863725">
                  <a:moveTo>
                    <a:pt x="1683119" y="1803349"/>
                  </a:moveTo>
                  <a:lnTo>
                    <a:pt x="1683119" y="0"/>
                  </a:lnTo>
                </a:path>
                <a:path w="3366770" h="1863725">
                  <a:moveTo>
                    <a:pt x="1202234" y="1743240"/>
                  </a:moveTo>
                  <a:lnTo>
                    <a:pt x="1202234" y="1863458"/>
                  </a:lnTo>
                </a:path>
                <a:path w="3366770" h="1863725">
                  <a:moveTo>
                    <a:pt x="721335" y="1743240"/>
                  </a:moveTo>
                  <a:lnTo>
                    <a:pt x="721335" y="1863458"/>
                  </a:lnTo>
                </a:path>
                <a:path w="3366770" h="1863725">
                  <a:moveTo>
                    <a:pt x="240451" y="1743240"/>
                  </a:moveTo>
                  <a:lnTo>
                    <a:pt x="240451" y="1863458"/>
                  </a:lnTo>
                </a:path>
                <a:path w="3366770" h="1863725">
                  <a:moveTo>
                    <a:pt x="2164030" y="1743240"/>
                  </a:moveTo>
                  <a:lnTo>
                    <a:pt x="2164030" y="1863458"/>
                  </a:lnTo>
                </a:path>
                <a:path w="3366770" h="1863725">
                  <a:moveTo>
                    <a:pt x="2644916" y="1743240"/>
                  </a:moveTo>
                  <a:lnTo>
                    <a:pt x="2644916" y="1863458"/>
                  </a:lnTo>
                </a:path>
                <a:path w="3366770" h="1863725">
                  <a:moveTo>
                    <a:pt x="3125814" y="1743240"/>
                  </a:moveTo>
                  <a:lnTo>
                    <a:pt x="3125814" y="1863458"/>
                  </a:lnTo>
                </a:path>
                <a:path w="3366770" h="1863725">
                  <a:moveTo>
                    <a:pt x="1623010" y="1322451"/>
                  </a:moveTo>
                  <a:lnTo>
                    <a:pt x="1743228" y="1322451"/>
                  </a:lnTo>
                </a:path>
                <a:path w="3366770" h="1863725">
                  <a:moveTo>
                    <a:pt x="1623010" y="841565"/>
                  </a:moveTo>
                  <a:lnTo>
                    <a:pt x="1743228" y="841565"/>
                  </a:lnTo>
                </a:path>
                <a:path w="3366770" h="1863725">
                  <a:moveTo>
                    <a:pt x="1623010" y="360667"/>
                  </a:moveTo>
                  <a:lnTo>
                    <a:pt x="1743228" y="360667"/>
                  </a:lnTo>
                </a:path>
              </a:pathLst>
            </a:custGeom>
            <a:ln w="100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459659" y="4858054"/>
              <a:ext cx="962025" cy="1442720"/>
            </a:xfrm>
            <a:custGeom>
              <a:avLst/>
              <a:gdLst/>
              <a:ahLst/>
              <a:cxnLst/>
              <a:rect l="l" t="t" r="r" b="b"/>
              <a:pathLst>
                <a:path w="962025" h="1442720">
                  <a:moveTo>
                    <a:pt x="0" y="1442681"/>
                  </a:moveTo>
                  <a:lnTo>
                    <a:pt x="480910" y="0"/>
                  </a:lnTo>
                  <a:lnTo>
                    <a:pt x="961796" y="1442681"/>
                  </a:lnTo>
                </a:path>
              </a:pathLst>
            </a:custGeom>
            <a:ln w="20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10870" y="3651224"/>
            <a:ext cx="633132" cy="25007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544" i="1" dirty="0">
                <a:latin typeface="Times New Roman"/>
                <a:cs typeface="Times New Roman"/>
              </a:rPr>
              <a:t>x</a:t>
            </a:r>
            <a:r>
              <a:rPr sz="1544" spc="53" dirty="0">
                <a:latin typeface="Lucida Sans Unicode"/>
                <a:cs typeface="Lucida Sans Unicode"/>
              </a:rPr>
              <a:t>(</a:t>
            </a:r>
            <a:r>
              <a:rPr sz="1544" i="1" dirty="0">
                <a:latin typeface="Times New Roman"/>
                <a:cs typeface="Times New Roman"/>
              </a:rPr>
              <a:t>t</a:t>
            </a:r>
            <a:r>
              <a:rPr sz="1544" i="1" spc="-49" dirty="0">
                <a:latin typeface="Times New Roman"/>
                <a:cs typeface="Times New Roman"/>
              </a:rPr>
              <a:t> </a:t>
            </a:r>
            <a:r>
              <a:rPr sz="1544" spc="-190" dirty="0">
                <a:latin typeface="Cambria"/>
                <a:cs typeface="Cambria"/>
              </a:rPr>
              <a:t>−</a:t>
            </a:r>
            <a:r>
              <a:rPr sz="1544" spc="-137" dirty="0">
                <a:latin typeface="Cambria"/>
                <a:cs typeface="Cambria"/>
              </a:rPr>
              <a:t> </a:t>
            </a:r>
            <a:r>
              <a:rPr sz="1544" spc="-4" dirty="0">
                <a:latin typeface="Times New Roman"/>
                <a:cs typeface="Times New Roman"/>
              </a:rPr>
              <a:t>1</a:t>
            </a:r>
            <a:r>
              <a:rPr sz="1544" spc="97" dirty="0">
                <a:latin typeface="Lucida Sans Unicode"/>
                <a:cs typeface="Lucida Sans Unicode"/>
              </a:rPr>
              <a:t>)</a:t>
            </a:r>
            <a:endParaRPr sz="1544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46265" y="5552229"/>
            <a:ext cx="1433793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436492" algn="l"/>
                <a:tab pos="858977" algn="l"/>
                <a:tab pos="1344778" algn="l"/>
              </a:tabLst>
            </a:pPr>
            <a:r>
              <a:rPr sz="1191" spc="-146" dirty="0">
                <a:latin typeface="Cambria"/>
                <a:cs typeface="Cambria"/>
              </a:rPr>
              <a:t>−</a:t>
            </a:r>
            <a:r>
              <a:rPr sz="1191" spc="9" dirty="0">
                <a:latin typeface="Times New Roman"/>
                <a:cs typeface="Times New Roman"/>
              </a:rPr>
              <a:t>3</a:t>
            </a:r>
            <a:r>
              <a:rPr sz="1191" dirty="0">
                <a:latin typeface="Times New Roman"/>
                <a:cs typeface="Times New Roman"/>
              </a:rPr>
              <a:t>	</a:t>
            </a:r>
            <a:r>
              <a:rPr sz="1191" spc="-146" dirty="0">
                <a:latin typeface="Cambria"/>
                <a:cs typeface="Cambria"/>
              </a:rPr>
              <a:t>−</a:t>
            </a:r>
            <a:r>
              <a:rPr sz="1191" spc="9" dirty="0">
                <a:latin typeface="Times New Roman"/>
                <a:cs typeface="Times New Roman"/>
              </a:rPr>
              <a:t>2</a:t>
            </a:r>
            <a:r>
              <a:rPr sz="1191" dirty="0">
                <a:latin typeface="Times New Roman"/>
                <a:cs typeface="Times New Roman"/>
              </a:rPr>
              <a:t>	</a:t>
            </a:r>
            <a:r>
              <a:rPr sz="1191" spc="-146" dirty="0">
                <a:latin typeface="Cambria"/>
                <a:cs typeface="Cambria"/>
              </a:rPr>
              <a:t>−</a:t>
            </a:r>
            <a:r>
              <a:rPr sz="1191" spc="9" dirty="0">
                <a:latin typeface="Times New Roman"/>
                <a:cs typeface="Times New Roman"/>
              </a:rPr>
              <a:t>1</a:t>
            </a:r>
            <a:r>
              <a:rPr sz="1191" dirty="0">
                <a:latin typeface="Times New Roman"/>
                <a:cs typeface="Times New Roman"/>
              </a:rPr>
              <a:t>	</a:t>
            </a:r>
            <a:r>
              <a:rPr sz="1191" spc="9" dirty="0">
                <a:latin typeface="Times New Roman"/>
                <a:cs typeface="Times New Roman"/>
              </a:rPr>
              <a:t>0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03042" y="5552229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1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28362" y="5552229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2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1042" y="5552229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3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66349" y="5021245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1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66349" y="4598560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2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66349" y="4173239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3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0664" y="5402698"/>
            <a:ext cx="77321" cy="25007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544" i="1" dirty="0">
                <a:latin typeface="Times New Roman"/>
                <a:cs typeface="Times New Roman"/>
              </a:rPr>
              <a:t>t</a:t>
            </a:r>
            <a:endParaRPr sz="1544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08424" y="3968283"/>
            <a:ext cx="2970679" cy="1644463"/>
            <a:chOff x="5723280" y="4497387"/>
            <a:chExt cx="3366770" cy="1863725"/>
          </a:xfrm>
        </p:grpSpPr>
        <p:sp>
          <p:nvSpPr>
            <p:cNvPr id="35" name="object 35"/>
            <p:cNvSpPr/>
            <p:nvPr/>
          </p:nvSpPr>
          <p:spPr>
            <a:xfrm>
              <a:off x="5723280" y="4497387"/>
              <a:ext cx="3366770" cy="1863725"/>
            </a:xfrm>
            <a:custGeom>
              <a:avLst/>
              <a:gdLst/>
              <a:ahLst/>
              <a:cxnLst/>
              <a:rect l="l" t="t" r="r" b="b"/>
              <a:pathLst>
                <a:path w="3366770" h="1863725">
                  <a:moveTo>
                    <a:pt x="0" y="1803349"/>
                  </a:moveTo>
                  <a:lnTo>
                    <a:pt x="3366236" y="1803349"/>
                  </a:lnTo>
                </a:path>
                <a:path w="3366770" h="1863725">
                  <a:moveTo>
                    <a:pt x="1683118" y="1803349"/>
                  </a:moveTo>
                  <a:lnTo>
                    <a:pt x="1683118" y="0"/>
                  </a:lnTo>
                </a:path>
                <a:path w="3366770" h="1863725">
                  <a:moveTo>
                    <a:pt x="1202220" y="1743240"/>
                  </a:moveTo>
                  <a:lnTo>
                    <a:pt x="1202220" y="1863458"/>
                  </a:lnTo>
                </a:path>
                <a:path w="3366770" h="1863725">
                  <a:moveTo>
                    <a:pt x="721321" y="1743240"/>
                  </a:moveTo>
                  <a:lnTo>
                    <a:pt x="721321" y="1863458"/>
                  </a:lnTo>
                </a:path>
                <a:path w="3366770" h="1863725">
                  <a:moveTo>
                    <a:pt x="240436" y="1743240"/>
                  </a:moveTo>
                  <a:lnTo>
                    <a:pt x="240436" y="1863458"/>
                  </a:lnTo>
                </a:path>
                <a:path w="3366770" h="1863725">
                  <a:moveTo>
                    <a:pt x="2164003" y="1743240"/>
                  </a:moveTo>
                  <a:lnTo>
                    <a:pt x="2164003" y="1863458"/>
                  </a:lnTo>
                </a:path>
                <a:path w="3366770" h="1863725">
                  <a:moveTo>
                    <a:pt x="2644914" y="1743240"/>
                  </a:moveTo>
                  <a:lnTo>
                    <a:pt x="2644914" y="1863458"/>
                  </a:lnTo>
                </a:path>
                <a:path w="3366770" h="1863725">
                  <a:moveTo>
                    <a:pt x="3125800" y="1743240"/>
                  </a:moveTo>
                  <a:lnTo>
                    <a:pt x="3125800" y="1863458"/>
                  </a:lnTo>
                </a:path>
                <a:path w="3366770" h="1863725">
                  <a:moveTo>
                    <a:pt x="1623009" y="1322451"/>
                  </a:moveTo>
                  <a:lnTo>
                    <a:pt x="1743214" y="1322451"/>
                  </a:lnTo>
                </a:path>
                <a:path w="3366770" h="1863725">
                  <a:moveTo>
                    <a:pt x="1623009" y="841565"/>
                  </a:moveTo>
                  <a:lnTo>
                    <a:pt x="1743214" y="841565"/>
                  </a:lnTo>
                </a:path>
                <a:path w="3366770" h="1863725">
                  <a:moveTo>
                    <a:pt x="1623009" y="360667"/>
                  </a:moveTo>
                  <a:lnTo>
                    <a:pt x="1743214" y="360667"/>
                  </a:lnTo>
                </a:path>
              </a:pathLst>
            </a:custGeom>
            <a:ln w="100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6444602" y="4858054"/>
              <a:ext cx="962025" cy="1442720"/>
            </a:xfrm>
            <a:custGeom>
              <a:avLst/>
              <a:gdLst/>
              <a:ahLst/>
              <a:cxnLst/>
              <a:rect l="l" t="t" r="r" b="b"/>
              <a:pathLst>
                <a:path w="962025" h="1442720">
                  <a:moveTo>
                    <a:pt x="0" y="1442681"/>
                  </a:moveTo>
                  <a:lnTo>
                    <a:pt x="480898" y="0"/>
                  </a:lnTo>
                  <a:lnTo>
                    <a:pt x="961796" y="1442681"/>
                  </a:lnTo>
                </a:path>
              </a:pathLst>
            </a:custGeom>
            <a:ln w="20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875639" y="3651224"/>
            <a:ext cx="633132" cy="25007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544" i="1" dirty="0">
                <a:latin typeface="Times New Roman"/>
                <a:cs typeface="Times New Roman"/>
              </a:rPr>
              <a:t>x</a:t>
            </a:r>
            <a:r>
              <a:rPr sz="1544" spc="53" dirty="0">
                <a:latin typeface="Lucida Sans Unicode"/>
                <a:cs typeface="Lucida Sans Unicode"/>
              </a:rPr>
              <a:t>(</a:t>
            </a:r>
            <a:r>
              <a:rPr sz="1544" i="1" dirty="0">
                <a:latin typeface="Times New Roman"/>
                <a:cs typeface="Times New Roman"/>
              </a:rPr>
              <a:t>t</a:t>
            </a:r>
            <a:r>
              <a:rPr sz="1544" i="1" spc="-49" dirty="0">
                <a:latin typeface="Times New Roman"/>
                <a:cs typeface="Times New Roman"/>
              </a:rPr>
              <a:t> </a:t>
            </a:r>
            <a:r>
              <a:rPr sz="1544" spc="-22" dirty="0">
                <a:latin typeface="Lucida Sans Unicode"/>
                <a:cs typeface="Lucida Sans Unicode"/>
              </a:rPr>
              <a:t>+</a:t>
            </a:r>
            <a:r>
              <a:rPr sz="1544" spc="-282" dirty="0">
                <a:latin typeface="Lucida Sans Unicode"/>
                <a:cs typeface="Lucida Sans Unicode"/>
              </a:rPr>
              <a:t> </a:t>
            </a:r>
            <a:r>
              <a:rPr sz="1544" spc="-4" dirty="0">
                <a:latin typeface="Times New Roman"/>
                <a:cs typeface="Times New Roman"/>
              </a:rPr>
              <a:t>1</a:t>
            </a:r>
            <a:r>
              <a:rPr sz="1544" spc="97" dirty="0">
                <a:latin typeface="Lucida Sans Unicode"/>
                <a:cs typeface="Lucida Sans Unicode"/>
              </a:rPr>
              <a:t>)</a:t>
            </a:r>
            <a:endParaRPr sz="1544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11019" y="5552229"/>
            <a:ext cx="1433793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436492" algn="l"/>
                <a:tab pos="861778" algn="l"/>
                <a:tab pos="1344778" algn="l"/>
              </a:tabLst>
            </a:pPr>
            <a:r>
              <a:rPr sz="1191" spc="-146" dirty="0">
                <a:latin typeface="Cambria"/>
                <a:cs typeface="Cambria"/>
              </a:rPr>
              <a:t>−</a:t>
            </a:r>
            <a:r>
              <a:rPr sz="1191" spc="9" dirty="0">
                <a:latin typeface="Times New Roman"/>
                <a:cs typeface="Times New Roman"/>
              </a:rPr>
              <a:t>3</a:t>
            </a:r>
            <a:r>
              <a:rPr sz="1191" dirty="0">
                <a:latin typeface="Times New Roman"/>
                <a:cs typeface="Times New Roman"/>
              </a:rPr>
              <a:t>	</a:t>
            </a:r>
            <a:r>
              <a:rPr sz="1191" spc="-146" dirty="0">
                <a:latin typeface="Cambria"/>
                <a:cs typeface="Cambria"/>
              </a:rPr>
              <a:t>−</a:t>
            </a:r>
            <a:r>
              <a:rPr sz="1191" spc="9" dirty="0">
                <a:latin typeface="Times New Roman"/>
                <a:cs typeface="Times New Roman"/>
              </a:rPr>
              <a:t>2</a:t>
            </a:r>
            <a:r>
              <a:rPr sz="1191" dirty="0">
                <a:latin typeface="Times New Roman"/>
                <a:cs typeface="Times New Roman"/>
              </a:rPr>
              <a:t>	</a:t>
            </a:r>
            <a:r>
              <a:rPr sz="1191" spc="-146" dirty="0">
                <a:latin typeface="Cambria"/>
                <a:cs typeface="Cambria"/>
              </a:rPr>
              <a:t>−</a:t>
            </a:r>
            <a:r>
              <a:rPr sz="1191" spc="9" dirty="0">
                <a:latin typeface="Times New Roman"/>
                <a:cs typeface="Times New Roman"/>
              </a:rPr>
              <a:t>1</a:t>
            </a:r>
            <a:r>
              <a:rPr sz="1191" dirty="0">
                <a:latin typeface="Times New Roman"/>
                <a:cs typeface="Times New Roman"/>
              </a:rPr>
              <a:t>	</a:t>
            </a:r>
            <a:r>
              <a:rPr sz="1191" spc="9" dirty="0">
                <a:latin typeface="Times New Roman"/>
                <a:cs typeface="Times New Roman"/>
              </a:rPr>
              <a:t>0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67798" y="5552229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1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93116" y="5552229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2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18437" y="5552229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3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31114" y="5021245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1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31114" y="4598560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2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31114" y="4173239"/>
            <a:ext cx="99172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Times New Roman"/>
                <a:cs typeface="Times New Roman"/>
              </a:rPr>
              <a:t>3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738073" y="5402698"/>
            <a:ext cx="77321" cy="25007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544" i="1" dirty="0">
                <a:latin typeface="Times New Roman"/>
                <a:cs typeface="Times New Roman"/>
              </a:rPr>
              <a:t>t</a:t>
            </a:r>
            <a:endParaRPr sz="154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3747247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Time</a:t>
            </a:r>
            <a:r>
              <a:rPr sz="2471" dirty="0">
                <a:solidFill>
                  <a:srgbClr val="FFFFFF"/>
                </a:solidFill>
              </a:rPr>
              <a:t> </a:t>
            </a:r>
            <a:r>
              <a:rPr sz="2471" spc="-13" dirty="0">
                <a:solidFill>
                  <a:srgbClr val="FFFFFF"/>
                </a:solidFill>
              </a:rPr>
              <a:t>Reversal</a:t>
            </a:r>
            <a:r>
              <a:rPr sz="2471" spc="-26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(Reflection)</a:t>
            </a:r>
            <a:endParaRPr sz="2471"/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BD86EA65-C236-4F02-8133-C7EA306A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436449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868818"/>
            <a:ext cx="147740" cy="14930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778079" y="3869699"/>
            <a:ext cx="3012141" cy="1590674"/>
            <a:chOff x="1268889" y="4385659"/>
            <a:chExt cx="3413760" cy="1802764"/>
          </a:xfrm>
        </p:grpSpPr>
        <p:sp>
          <p:nvSpPr>
            <p:cNvPr id="16" name="object 16"/>
            <p:cNvSpPr/>
            <p:nvPr/>
          </p:nvSpPr>
          <p:spPr>
            <a:xfrm>
              <a:off x="1278318" y="4434065"/>
              <a:ext cx="3394710" cy="1753870"/>
            </a:xfrm>
            <a:custGeom>
              <a:avLst/>
              <a:gdLst/>
              <a:ahLst/>
              <a:cxnLst/>
              <a:rect l="l" t="t" r="r" b="b"/>
              <a:pathLst>
                <a:path w="3394710" h="1753870">
                  <a:moveTo>
                    <a:pt x="0" y="1697266"/>
                  </a:moveTo>
                  <a:lnTo>
                    <a:pt x="3394494" y="1697266"/>
                  </a:lnTo>
                </a:path>
                <a:path w="3394710" h="1753870">
                  <a:moveTo>
                    <a:pt x="1697253" y="1697266"/>
                  </a:moveTo>
                  <a:lnTo>
                    <a:pt x="1697253" y="0"/>
                  </a:lnTo>
                </a:path>
                <a:path w="3394710" h="1753870">
                  <a:moveTo>
                    <a:pt x="1244650" y="1640687"/>
                  </a:moveTo>
                  <a:lnTo>
                    <a:pt x="1244650" y="1753844"/>
                  </a:lnTo>
                </a:path>
                <a:path w="3394710" h="1753870">
                  <a:moveTo>
                    <a:pt x="792048" y="1640687"/>
                  </a:moveTo>
                  <a:lnTo>
                    <a:pt x="792048" y="1753844"/>
                  </a:lnTo>
                </a:path>
                <a:path w="3394710" h="1753870">
                  <a:moveTo>
                    <a:pt x="339445" y="1640687"/>
                  </a:moveTo>
                  <a:lnTo>
                    <a:pt x="339445" y="1753844"/>
                  </a:lnTo>
                </a:path>
                <a:path w="3394710" h="1753870">
                  <a:moveTo>
                    <a:pt x="2149843" y="1640687"/>
                  </a:moveTo>
                  <a:lnTo>
                    <a:pt x="2149843" y="1753844"/>
                  </a:lnTo>
                </a:path>
                <a:path w="3394710" h="1753870">
                  <a:moveTo>
                    <a:pt x="2602433" y="1640687"/>
                  </a:moveTo>
                  <a:lnTo>
                    <a:pt x="2602433" y="1753844"/>
                  </a:lnTo>
                </a:path>
                <a:path w="3394710" h="1753870">
                  <a:moveTo>
                    <a:pt x="3055061" y="1640687"/>
                  </a:moveTo>
                  <a:lnTo>
                    <a:pt x="3055061" y="1753844"/>
                  </a:lnTo>
                </a:path>
                <a:path w="3394710" h="1753870">
                  <a:moveTo>
                    <a:pt x="1640674" y="1244663"/>
                  </a:moveTo>
                  <a:lnTo>
                    <a:pt x="1753844" y="1244663"/>
                  </a:lnTo>
                </a:path>
                <a:path w="3394710" h="1753870">
                  <a:moveTo>
                    <a:pt x="1640674" y="792048"/>
                  </a:moveTo>
                  <a:lnTo>
                    <a:pt x="1753844" y="792048"/>
                  </a:lnTo>
                </a:path>
                <a:path w="3394710" h="1753870">
                  <a:moveTo>
                    <a:pt x="1640674" y="339458"/>
                  </a:moveTo>
                  <a:lnTo>
                    <a:pt x="1753844" y="339458"/>
                  </a:lnTo>
                </a:path>
              </a:pathLst>
            </a:custGeom>
            <a:ln w="9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8318" y="4395089"/>
              <a:ext cx="3394710" cy="1418590"/>
            </a:xfrm>
            <a:custGeom>
              <a:avLst/>
              <a:gdLst/>
              <a:ahLst/>
              <a:cxnLst/>
              <a:rect l="l" t="t" r="r" b="b"/>
              <a:pathLst>
                <a:path w="3394710" h="1418589">
                  <a:moveTo>
                    <a:pt x="0" y="95567"/>
                  </a:moveTo>
                  <a:lnTo>
                    <a:pt x="1257" y="95567"/>
                  </a:lnTo>
                  <a:lnTo>
                    <a:pt x="5029" y="98082"/>
                  </a:lnTo>
                  <a:lnTo>
                    <a:pt x="15087" y="103098"/>
                  </a:lnTo>
                  <a:lnTo>
                    <a:pt x="32689" y="110642"/>
                  </a:lnTo>
                  <a:lnTo>
                    <a:pt x="56578" y="121958"/>
                  </a:lnTo>
                  <a:lnTo>
                    <a:pt x="86741" y="134543"/>
                  </a:lnTo>
                  <a:lnTo>
                    <a:pt x="118173" y="148374"/>
                  </a:lnTo>
                  <a:lnTo>
                    <a:pt x="150863" y="160934"/>
                  </a:lnTo>
                  <a:lnTo>
                    <a:pt x="183553" y="173520"/>
                  </a:lnTo>
                  <a:lnTo>
                    <a:pt x="212471" y="184823"/>
                  </a:lnTo>
                  <a:lnTo>
                    <a:pt x="240131" y="194868"/>
                  </a:lnTo>
                  <a:lnTo>
                    <a:pt x="266522" y="202425"/>
                  </a:lnTo>
                  <a:lnTo>
                    <a:pt x="290410" y="207454"/>
                  </a:lnTo>
                  <a:lnTo>
                    <a:pt x="313042" y="212496"/>
                  </a:lnTo>
                  <a:lnTo>
                    <a:pt x="335673" y="216268"/>
                  </a:lnTo>
                  <a:lnTo>
                    <a:pt x="358305" y="218757"/>
                  </a:lnTo>
                  <a:lnTo>
                    <a:pt x="378421" y="218757"/>
                  </a:lnTo>
                  <a:lnTo>
                    <a:pt x="399796" y="220040"/>
                  </a:lnTo>
                  <a:lnTo>
                    <a:pt x="421170" y="218757"/>
                  </a:lnTo>
                  <a:lnTo>
                    <a:pt x="443801" y="217512"/>
                  </a:lnTo>
                  <a:lnTo>
                    <a:pt x="467677" y="214985"/>
                  </a:lnTo>
                  <a:lnTo>
                    <a:pt x="491566" y="212496"/>
                  </a:lnTo>
                  <a:lnTo>
                    <a:pt x="516712" y="207454"/>
                  </a:lnTo>
                  <a:lnTo>
                    <a:pt x="541858" y="202425"/>
                  </a:lnTo>
                  <a:lnTo>
                    <a:pt x="568261" y="197383"/>
                  </a:lnTo>
                  <a:lnTo>
                    <a:pt x="594664" y="189839"/>
                  </a:lnTo>
                  <a:lnTo>
                    <a:pt x="621068" y="182308"/>
                  </a:lnTo>
                  <a:lnTo>
                    <a:pt x="646214" y="174764"/>
                  </a:lnTo>
                  <a:lnTo>
                    <a:pt x="672604" y="165976"/>
                  </a:lnTo>
                  <a:lnTo>
                    <a:pt x="697750" y="155917"/>
                  </a:lnTo>
                  <a:lnTo>
                    <a:pt x="721652" y="147104"/>
                  </a:lnTo>
                  <a:lnTo>
                    <a:pt x="745540" y="135788"/>
                  </a:lnTo>
                  <a:lnTo>
                    <a:pt x="769416" y="125730"/>
                  </a:lnTo>
                  <a:lnTo>
                    <a:pt x="792048" y="114414"/>
                  </a:lnTo>
                  <a:lnTo>
                    <a:pt x="813422" y="104355"/>
                  </a:lnTo>
                  <a:lnTo>
                    <a:pt x="833539" y="93040"/>
                  </a:lnTo>
                  <a:lnTo>
                    <a:pt x="854900" y="81724"/>
                  </a:lnTo>
                  <a:lnTo>
                    <a:pt x="877544" y="70421"/>
                  </a:lnTo>
                  <a:lnTo>
                    <a:pt x="900176" y="59105"/>
                  </a:lnTo>
                  <a:lnTo>
                    <a:pt x="922807" y="47802"/>
                  </a:lnTo>
                  <a:lnTo>
                    <a:pt x="969314" y="27673"/>
                  </a:lnTo>
                  <a:lnTo>
                    <a:pt x="1018349" y="11315"/>
                  </a:lnTo>
                  <a:lnTo>
                    <a:pt x="1067384" y="1257"/>
                  </a:lnTo>
                  <a:lnTo>
                    <a:pt x="1091272" y="0"/>
                  </a:lnTo>
                  <a:lnTo>
                    <a:pt x="1113904" y="0"/>
                  </a:lnTo>
                  <a:lnTo>
                    <a:pt x="1159154" y="8813"/>
                  </a:lnTo>
                  <a:lnTo>
                    <a:pt x="1203172" y="27673"/>
                  </a:lnTo>
                  <a:lnTo>
                    <a:pt x="1244650" y="57861"/>
                  </a:lnTo>
                  <a:lnTo>
                    <a:pt x="1276083" y="89268"/>
                  </a:lnTo>
                  <a:lnTo>
                    <a:pt x="1310030" y="129489"/>
                  </a:lnTo>
                  <a:lnTo>
                    <a:pt x="1343977" y="177292"/>
                  </a:lnTo>
                  <a:lnTo>
                    <a:pt x="1360309" y="203682"/>
                  </a:lnTo>
                  <a:lnTo>
                    <a:pt x="1379169" y="232587"/>
                  </a:lnTo>
                  <a:lnTo>
                    <a:pt x="1396784" y="262788"/>
                  </a:lnTo>
                  <a:lnTo>
                    <a:pt x="1415630" y="295465"/>
                  </a:lnTo>
                  <a:lnTo>
                    <a:pt x="1433233" y="328155"/>
                  </a:lnTo>
                  <a:lnTo>
                    <a:pt x="1452092" y="363359"/>
                  </a:lnTo>
                  <a:lnTo>
                    <a:pt x="1470952" y="398538"/>
                  </a:lnTo>
                  <a:lnTo>
                    <a:pt x="1489811" y="433743"/>
                  </a:lnTo>
                  <a:lnTo>
                    <a:pt x="1508671" y="470230"/>
                  </a:lnTo>
                  <a:lnTo>
                    <a:pt x="1526273" y="506679"/>
                  </a:lnTo>
                  <a:lnTo>
                    <a:pt x="1545120" y="543140"/>
                  </a:lnTo>
                  <a:lnTo>
                    <a:pt x="1562722" y="579589"/>
                  </a:lnTo>
                  <a:lnTo>
                    <a:pt x="1581569" y="614794"/>
                  </a:lnTo>
                  <a:lnTo>
                    <a:pt x="1597926" y="649998"/>
                  </a:lnTo>
                  <a:lnTo>
                    <a:pt x="1615541" y="683945"/>
                  </a:lnTo>
                  <a:lnTo>
                    <a:pt x="1631861" y="717880"/>
                  </a:lnTo>
                  <a:lnTo>
                    <a:pt x="1649488" y="749312"/>
                  </a:lnTo>
                  <a:lnTo>
                    <a:pt x="1665820" y="780745"/>
                  </a:lnTo>
                  <a:lnTo>
                    <a:pt x="1680895" y="810920"/>
                  </a:lnTo>
                  <a:lnTo>
                    <a:pt x="1697253" y="841095"/>
                  </a:lnTo>
                  <a:lnTo>
                    <a:pt x="1716112" y="873785"/>
                  </a:lnTo>
                  <a:lnTo>
                    <a:pt x="1734959" y="906462"/>
                  </a:lnTo>
                  <a:lnTo>
                    <a:pt x="1755089" y="939165"/>
                  </a:lnTo>
                  <a:lnTo>
                    <a:pt x="1773936" y="970584"/>
                  </a:lnTo>
                  <a:lnTo>
                    <a:pt x="1794065" y="1000772"/>
                  </a:lnTo>
                  <a:lnTo>
                    <a:pt x="1815439" y="1030935"/>
                  </a:lnTo>
                  <a:lnTo>
                    <a:pt x="1836813" y="1059853"/>
                  </a:lnTo>
                  <a:lnTo>
                    <a:pt x="1858187" y="1088771"/>
                  </a:lnTo>
                  <a:lnTo>
                    <a:pt x="1879561" y="1115174"/>
                  </a:lnTo>
                  <a:lnTo>
                    <a:pt x="1900897" y="1141577"/>
                  </a:lnTo>
                  <a:lnTo>
                    <a:pt x="1923554" y="1166723"/>
                  </a:lnTo>
                  <a:lnTo>
                    <a:pt x="1946173" y="1189342"/>
                  </a:lnTo>
                  <a:lnTo>
                    <a:pt x="1967547" y="1210716"/>
                  </a:lnTo>
                  <a:lnTo>
                    <a:pt x="1988921" y="1229588"/>
                  </a:lnTo>
                  <a:lnTo>
                    <a:pt x="2031669" y="1263523"/>
                  </a:lnTo>
                  <a:lnTo>
                    <a:pt x="2073173" y="1289926"/>
                  </a:lnTo>
                  <a:lnTo>
                    <a:pt x="2112149" y="1308785"/>
                  </a:lnTo>
                  <a:lnTo>
                    <a:pt x="2149843" y="1321358"/>
                  </a:lnTo>
                  <a:lnTo>
                    <a:pt x="2196363" y="1328889"/>
                  </a:lnTo>
                  <a:lnTo>
                    <a:pt x="2220264" y="1330147"/>
                  </a:lnTo>
                  <a:lnTo>
                    <a:pt x="2245410" y="1328889"/>
                  </a:lnTo>
                  <a:lnTo>
                    <a:pt x="2270556" y="1326375"/>
                  </a:lnTo>
                  <a:lnTo>
                    <a:pt x="2295690" y="1323873"/>
                  </a:lnTo>
                  <a:lnTo>
                    <a:pt x="2322080" y="1318844"/>
                  </a:lnTo>
                  <a:lnTo>
                    <a:pt x="2349754" y="1313815"/>
                  </a:lnTo>
                  <a:lnTo>
                    <a:pt x="2376144" y="1307528"/>
                  </a:lnTo>
                  <a:lnTo>
                    <a:pt x="2402560" y="1302499"/>
                  </a:lnTo>
                  <a:lnTo>
                    <a:pt x="2430195" y="1296212"/>
                  </a:lnTo>
                  <a:lnTo>
                    <a:pt x="2456624" y="1289926"/>
                  </a:lnTo>
                  <a:lnTo>
                    <a:pt x="2481770" y="1284897"/>
                  </a:lnTo>
                  <a:lnTo>
                    <a:pt x="2506916" y="1279855"/>
                  </a:lnTo>
                  <a:lnTo>
                    <a:pt x="2532049" y="1277340"/>
                  </a:lnTo>
                  <a:lnTo>
                    <a:pt x="2555951" y="1274838"/>
                  </a:lnTo>
                  <a:lnTo>
                    <a:pt x="2579814" y="1273581"/>
                  </a:lnTo>
                  <a:lnTo>
                    <a:pt x="2602433" y="1274838"/>
                  </a:lnTo>
                  <a:lnTo>
                    <a:pt x="2625090" y="1276096"/>
                  </a:lnTo>
                  <a:lnTo>
                    <a:pt x="2648953" y="1279855"/>
                  </a:lnTo>
                  <a:lnTo>
                    <a:pt x="2672854" y="1286154"/>
                  </a:lnTo>
                  <a:lnTo>
                    <a:pt x="2696756" y="1292428"/>
                  </a:lnTo>
                  <a:lnTo>
                    <a:pt x="2721889" y="1301242"/>
                  </a:lnTo>
                  <a:lnTo>
                    <a:pt x="2748280" y="1310043"/>
                  </a:lnTo>
                  <a:lnTo>
                    <a:pt x="2773426" y="1320101"/>
                  </a:lnTo>
                  <a:lnTo>
                    <a:pt x="2799854" y="1330147"/>
                  </a:lnTo>
                  <a:lnTo>
                    <a:pt x="2826245" y="1341462"/>
                  </a:lnTo>
                  <a:lnTo>
                    <a:pt x="2852623" y="1352778"/>
                  </a:lnTo>
                  <a:lnTo>
                    <a:pt x="2877781" y="1364094"/>
                  </a:lnTo>
                  <a:lnTo>
                    <a:pt x="2902915" y="1374152"/>
                  </a:lnTo>
                  <a:lnTo>
                    <a:pt x="2950718" y="1393012"/>
                  </a:lnTo>
                  <a:lnTo>
                    <a:pt x="2994710" y="1406842"/>
                  </a:lnTo>
                  <a:lnTo>
                    <a:pt x="3036176" y="1415643"/>
                  </a:lnTo>
                  <a:lnTo>
                    <a:pt x="3058820" y="1418158"/>
                  </a:lnTo>
                  <a:lnTo>
                    <a:pt x="3081451" y="1418158"/>
                  </a:lnTo>
                  <a:lnTo>
                    <a:pt x="3127971" y="1410627"/>
                  </a:lnTo>
                  <a:lnTo>
                    <a:pt x="3182023" y="1393012"/>
                  </a:lnTo>
                  <a:lnTo>
                    <a:pt x="3210941" y="1380439"/>
                  </a:lnTo>
                  <a:lnTo>
                    <a:pt x="3243656" y="1366608"/>
                  </a:lnTo>
                  <a:lnTo>
                    <a:pt x="3276307" y="1349006"/>
                  </a:lnTo>
                  <a:lnTo>
                    <a:pt x="3307740" y="1332674"/>
                  </a:lnTo>
                  <a:lnTo>
                    <a:pt x="3337928" y="1316316"/>
                  </a:lnTo>
                  <a:lnTo>
                    <a:pt x="3361804" y="1302499"/>
                  </a:lnTo>
                  <a:lnTo>
                    <a:pt x="3379406" y="1292428"/>
                  </a:lnTo>
                  <a:lnTo>
                    <a:pt x="3389464" y="1286154"/>
                  </a:lnTo>
                  <a:lnTo>
                    <a:pt x="3393236" y="1283639"/>
                  </a:lnTo>
                  <a:lnTo>
                    <a:pt x="3394494" y="1283639"/>
                  </a:lnTo>
                </a:path>
              </a:pathLst>
            </a:custGeom>
            <a:ln w="18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91336" y="5418030"/>
            <a:ext cx="1337982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  <a:tabLst>
                <a:tab pos="409596" algn="l"/>
                <a:tab pos="811349" algn="l"/>
                <a:tab pos="1260729" algn="l"/>
              </a:tabLst>
            </a:pPr>
            <a:r>
              <a:rPr sz="1015" spc="-115" dirty="0">
                <a:latin typeface="Cambria"/>
                <a:cs typeface="Cambria"/>
              </a:rPr>
              <a:t>−</a:t>
            </a:r>
            <a:r>
              <a:rPr sz="1015" spc="9" dirty="0">
                <a:latin typeface="Times New Roman"/>
                <a:cs typeface="Times New Roman"/>
              </a:rPr>
              <a:t>3</a:t>
            </a:r>
            <a:r>
              <a:rPr sz="1015" dirty="0">
                <a:latin typeface="Times New Roman"/>
                <a:cs typeface="Times New Roman"/>
              </a:rPr>
              <a:t>	</a:t>
            </a:r>
            <a:r>
              <a:rPr sz="1015" spc="-115" dirty="0">
                <a:latin typeface="Cambria"/>
                <a:cs typeface="Cambria"/>
              </a:rPr>
              <a:t>−</a:t>
            </a:r>
            <a:r>
              <a:rPr sz="1015" spc="9" dirty="0">
                <a:latin typeface="Times New Roman"/>
                <a:cs typeface="Times New Roman"/>
              </a:rPr>
              <a:t>2</a:t>
            </a:r>
            <a:r>
              <a:rPr sz="1015" dirty="0">
                <a:latin typeface="Times New Roman"/>
                <a:cs typeface="Times New Roman"/>
              </a:rPr>
              <a:t>	</a:t>
            </a:r>
            <a:r>
              <a:rPr sz="1015" spc="-115" dirty="0">
                <a:latin typeface="Cambria"/>
                <a:cs typeface="Cambria"/>
              </a:rPr>
              <a:t>−</a:t>
            </a:r>
            <a:r>
              <a:rPr sz="1015" spc="9" dirty="0">
                <a:latin typeface="Times New Roman"/>
                <a:cs typeface="Times New Roman"/>
              </a:rPr>
              <a:t>1</a:t>
            </a:r>
            <a:r>
              <a:rPr sz="1015" dirty="0">
                <a:latin typeface="Times New Roman"/>
                <a:cs typeface="Times New Roman"/>
              </a:rPr>
              <a:t>	</a:t>
            </a:r>
            <a:r>
              <a:rPr sz="1015" spc="9" dirty="0">
                <a:latin typeface="Times New Roman"/>
                <a:cs typeface="Times New Roman"/>
              </a:rPr>
              <a:t>0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39796" y="5418030"/>
            <a:ext cx="88526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latin typeface="Times New Roman"/>
                <a:cs typeface="Times New Roman"/>
              </a:rPr>
              <a:t>1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8694" y="5418030"/>
            <a:ext cx="88526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latin typeface="Times New Roman"/>
                <a:cs typeface="Times New Roman"/>
              </a:rPr>
              <a:t>2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0241" y="5418030"/>
            <a:ext cx="88526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latin typeface="Times New Roman"/>
                <a:cs typeface="Times New Roman"/>
              </a:rPr>
              <a:t>3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90310" y="4918746"/>
            <a:ext cx="88526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latin typeface="Times New Roman"/>
                <a:cs typeface="Times New Roman"/>
              </a:rPr>
              <a:t>1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0310" y="4519835"/>
            <a:ext cx="88526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latin typeface="Times New Roman"/>
                <a:cs typeface="Times New Roman"/>
              </a:rPr>
              <a:t>2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90310" y="4120935"/>
            <a:ext cx="88526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latin typeface="Times New Roman"/>
                <a:cs typeface="Times New Roman"/>
              </a:rPr>
              <a:t>3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86691" y="5273781"/>
            <a:ext cx="71718" cy="22351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368" i="1" dirty="0">
                <a:latin typeface="Times New Roman"/>
                <a:cs typeface="Times New Roman"/>
              </a:rPr>
              <a:t>t</a:t>
            </a:r>
            <a:endParaRPr sz="1368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46374" y="3869699"/>
            <a:ext cx="3012141" cy="1590674"/>
            <a:chOff x="5879624" y="4385659"/>
            <a:chExt cx="3413760" cy="1802764"/>
          </a:xfrm>
        </p:grpSpPr>
        <p:sp>
          <p:nvSpPr>
            <p:cNvPr id="27" name="object 27"/>
            <p:cNvSpPr/>
            <p:nvPr/>
          </p:nvSpPr>
          <p:spPr>
            <a:xfrm>
              <a:off x="5889053" y="4434065"/>
              <a:ext cx="3394710" cy="1753870"/>
            </a:xfrm>
            <a:custGeom>
              <a:avLst/>
              <a:gdLst/>
              <a:ahLst/>
              <a:cxnLst/>
              <a:rect l="l" t="t" r="r" b="b"/>
              <a:pathLst>
                <a:path w="3394709" h="1753870">
                  <a:moveTo>
                    <a:pt x="0" y="1697266"/>
                  </a:moveTo>
                  <a:lnTo>
                    <a:pt x="3394519" y="1697266"/>
                  </a:lnTo>
                </a:path>
                <a:path w="3394709" h="1753870">
                  <a:moveTo>
                    <a:pt x="1697228" y="1697266"/>
                  </a:moveTo>
                  <a:lnTo>
                    <a:pt x="1697228" y="0"/>
                  </a:lnTo>
                </a:path>
                <a:path w="3394709" h="1753870">
                  <a:moveTo>
                    <a:pt x="1244638" y="1640687"/>
                  </a:moveTo>
                  <a:lnTo>
                    <a:pt x="1244638" y="1753844"/>
                  </a:lnTo>
                </a:path>
                <a:path w="3394709" h="1753870">
                  <a:moveTo>
                    <a:pt x="792048" y="1640687"/>
                  </a:moveTo>
                  <a:lnTo>
                    <a:pt x="792048" y="1753844"/>
                  </a:lnTo>
                </a:path>
                <a:path w="3394709" h="1753870">
                  <a:moveTo>
                    <a:pt x="339458" y="1640687"/>
                  </a:moveTo>
                  <a:lnTo>
                    <a:pt x="339458" y="1753844"/>
                  </a:lnTo>
                </a:path>
                <a:path w="3394709" h="1753870">
                  <a:moveTo>
                    <a:pt x="2149843" y="1640687"/>
                  </a:moveTo>
                  <a:lnTo>
                    <a:pt x="2149843" y="1753844"/>
                  </a:lnTo>
                </a:path>
                <a:path w="3394709" h="1753870">
                  <a:moveTo>
                    <a:pt x="2602433" y="1640687"/>
                  </a:moveTo>
                  <a:lnTo>
                    <a:pt x="2602433" y="1753844"/>
                  </a:lnTo>
                </a:path>
                <a:path w="3394709" h="1753870">
                  <a:moveTo>
                    <a:pt x="3055061" y="1640687"/>
                  </a:moveTo>
                  <a:lnTo>
                    <a:pt x="3055061" y="1753844"/>
                  </a:lnTo>
                </a:path>
                <a:path w="3394709" h="1753870">
                  <a:moveTo>
                    <a:pt x="1640674" y="1244663"/>
                  </a:moveTo>
                  <a:lnTo>
                    <a:pt x="1753806" y="1244663"/>
                  </a:lnTo>
                </a:path>
                <a:path w="3394709" h="1753870">
                  <a:moveTo>
                    <a:pt x="1640674" y="792048"/>
                  </a:moveTo>
                  <a:lnTo>
                    <a:pt x="1753806" y="792048"/>
                  </a:lnTo>
                </a:path>
                <a:path w="3394709" h="1753870">
                  <a:moveTo>
                    <a:pt x="1640674" y="339458"/>
                  </a:moveTo>
                  <a:lnTo>
                    <a:pt x="1753806" y="339458"/>
                  </a:lnTo>
                </a:path>
              </a:pathLst>
            </a:custGeom>
            <a:ln w="9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89053" y="4395089"/>
              <a:ext cx="3394710" cy="1418590"/>
            </a:xfrm>
            <a:custGeom>
              <a:avLst/>
              <a:gdLst/>
              <a:ahLst/>
              <a:cxnLst/>
              <a:rect l="l" t="t" r="r" b="b"/>
              <a:pathLst>
                <a:path w="3394709" h="1418589">
                  <a:moveTo>
                    <a:pt x="3394519" y="95567"/>
                  </a:moveTo>
                  <a:lnTo>
                    <a:pt x="3393236" y="95567"/>
                  </a:lnTo>
                  <a:lnTo>
                    <a:pt x="3389477" y="98082"/>
                  </a:lnTo>
                  <a:lnTo>
                    <a:pt x="3379406" y="103098"/>
                  </a:lnTo>
                  <a:lnTo>
                    <a:pt x="3361804" y="110642"/>
                  </a:lnTo>
                  <a:lnTo>
                    <a:pt x="3337928" y="121958"/>
                  </a:lnTo>
                  <a:lnTo>
                    <a:pt x="3307740" y="134543"/>
                  </a:lnTo>
                  <a:lnTo>
                    <a:pt x="3276307" y="148374"/>
                  </a:lnTo>
                  <a:lnTo>
                    <a:pt x="3243656" y="160934"/>
                  </a:lnTo>
                  <a:lnTo>
                    <a:pt x="3210941" y="173520"/>
                  </a:lnTo>
                  <a:lnTo>
                    <a:pt x="3182023" y="184823"/>
                  </a:lnTo>
                  <a:lnTo>
                    <a:pt x="3154387" y="194868"/>
                  </a:lnTo>
                  <a:lnTo>
                    <a:pt x="3127971" y="202425"/>
                  </a:lnTo>
                  <a:lnTo>
                    <a:pt x="3104095" y="207454"/>
                  </a:lnTo>
                  <a:lnTo>
                    <a:pt x="3081451" y="212496"/>
                  </a:lnTo>
                  <a:lnTo>
                    <a:pt x="3058833" y="216268"/>
                  </a:lnTo>
                  <a:lnTo>
                    <a:pt x="3036176" y="218757"/>
                  </a:lnTo>
                  <a:lnTo>
                    <a:pt x="3016084" y="218757"/>
                  </a:lnTo>
                  <a:lnTo>
                    <a:pt x="2994710" y="220040"/>
                  </a:lnTo>
                  <a:lnTo>
                    <a:pt x="2973336" y="218757"/>
                  </a:lnTo>
                  <a:lnTo>
                    <a:pt x="2950718" y="217512"/>
                  </a:lnTo>
                  <a:lnTo>
                    <a:pt x="2926816" y="214985"/>
                  </a:lnTo>
                  <a:lnTo>
                    <a:pt x="2902915" y="212496"/>
                  </a:lnTo>
                  <a:lnTo>
                    <a:pt x="2877781" y="207454"/>
                  </a:lnTo>
                  <a:lnTo>
                    <a:pt x="2852635" y="202425"/>
                  </a:lnTo>
                  <a:lnTo>
                    <a:pt x="2826245" y="197383"/>
                  </a:lnTo>
                  <a:lnTo>
                    <a:pt x="2799854" y="189839"/>
                  </a:lnTo>
                  <a:lnTo>
                    <a:pt x="2773426" y="182308"/>
                  </a:lnTo>
                  <a:lnTo>
                    <a:pt x="2748280" y="174764"/>
                  </a:lnTo>
                  <a:lnTo>
                    <a:pt x="2721889" y="165976"/>
                  </a:lnTo>
                  <a:lnTo>
                    <a:pt x="2696756" y="155917"/>
                  </a:lnTo>
                  <a:lnTo>
                    <a:pt x="2672854" y="147104"/>
                  </a:lnTo>
                  <a:lnTo>
                    <a:pt x="2648953" y="135788"/>
                  </a:lnTo>
                  <a:lnTo>
                    <a:pt x="2625090" y="125730"/>
                  </a:lnTo>
                  <a:lnTo>
                    <a:pt x="2602433" y="114414"/>
                  </a:lnTo>
                  <a:lnTo>
                    <a:pt x="2581097" y="104355"/>
                  </a:lnTo>
                  <a:lnTo>
                    <a:pt x="2560967" y="93040"/>
                  </a:lnTo>
                  <a:lnTo>
                    <a:pt x="2539593" y="81724"/>
                  </a:lnTo>
                  <a:lnTo>
                    <a:pt x="2516974" y="70421"/>
                  </a:lnTo>
                  <a:lnTo>
                    <a:pt x="2494330" y="59105"/>
                  </a:lnTo>
                  <a:lnTo>
                    <a:pt x="2471699" y="47802"/>
                  </a:lnTo>
                  <a:lnTo>
                    <a:pt x="2425179" y="27673"/>
                  </a:lnTo>
                  <a:lnTo>
                    <a:pt x="2376144" y="11315"/>
                  </a:lnTo>
                  <a:lnTo>
                    <a:pt x="2327135" y="1257"/>
                  </a:lnTo>
                  <a:lnTo>
                    <a:pt x="2303233" y="0"/>
                  </a:lnTo>
                  <a:lnTo>
                    <a:pt x="2280589" y="0"/>
                  </a:lnTo>
                  <a:lnTo>
                    <a:pt x="2235339" y="8813"/>
                  </a:lnTo>
                  <a:lnTo>
                    <a:pt x="2191346" y="27673"/>
                  </a:lnTo>
                  <a:lnTo>
                    <a:pt x="2149843" y="57861"/>
                  </a:lnTo>
                  <a:lnTo>
                    <a:pt x="2118410" y="89268"/>
                  </a:lnTo>
                  <a:lnTo>
                    <a:pt x="2084489" y="129489"/>
                  </a:lnTo>
                  <a:lnTo>
                    <a:pt x="2050516" y="177292"/>
                  </a:lnTo>
                  <a:lnTo>
                    <a:pt x="2034197" y="203682"/>
                  </a:lnTo>
                  <a:lnTo>
                    <a:pt x="2015312" y="232587"/>
                  </a:lnTo>
                  <a:lnTo>
                    <a:pt x="1997735" y="262788"/>
                  </a:lnTo>
                  <a:lnTo>
                    <a:pt x="1978863" y="295465"/>
                  </a:lnTo>
                  <a:lnTo>
                    <a:pt x="1961261" y="328155"/>
                  </a:lnTo>
                  <a:lnTo>
                    <a:pt x="1942401" y="363359"/>
                  </a:lnTo>
                  <a:lnTo>
                    <a:pt x="1923554" y="398538"/>
                  </a:lnTo>
                  <a:lnTo>
                    <a:pt x="1904707" y="433743"/>
                  </a:lnTo>
                  <a:lnTo>
                    <a:pt x="1885823" y="470230"/>
                  </a:lnTo>
                  <a:lnTo>
                    <a:pt x="1868220" y="506679"/>
                  </a:lnTo>
                  <a:lnTo>
                    <a:pt x="1849374" y="543140"/>
                  </a:lnTo>
                  <a:lnTo>
                    <a:pt x="1831771" y="579589"/>
                  </a:lnTo>
                  <a:lnTo>
                    <a:pt x="1812912" y="614794"/>
                  </a:lnTo>
                  <a:lnTo>
                    <a:pt x="1796554" y="649998"/>
                  </a:lnTo>
                  <a:lnTo>
                    <a:pt x="1778977" y="683945"/>
                  </a:lnTo>
                  <a:lnTo>
                    <a:pt x="1762633" y="717880"/>
                  </a:lnTo>
                  <a:lnTo>
                    <a:pt x="1745030" y="749312"/>
                  </a:lnTo>
                  <a:lnTo>
                    <a:pt x="1728673" y="780745"/>
                  </a:lnTo>
                  <a:lnTo>
                    <a:pt x="1713585" y="810920"/>
                  </a:lnTo>
                  <a:lnTo>
                    <a:pt x="1697228" y="841095"/>
                  </a:lnTo>
                  <a:lnTo>
                    <a:pt x="1678381" y="873785"/>
                  </a:lnTo>
                  <a:lnTo>
                    <a:pt x="1659534" y="906462"/>
                  </a:lnTo>
                  <a:lnTo>
                    <a:pt x="1639430" y="939165"/>
                  </a:lnTo>
                  <a:lnTo>
                    <a:pt x="1620545" y="970584"/>
                  </a:lnTo>
                  <a:lnTo>
                    <a:pt x="1579079" y="1030935"/>
                  </a:lnTo>
                  <a:lnTo>
                    <a:pt x="1536331" y="1088771"/>
                  </a:lnTo>
                  <a:lnTo>
                    <a:pt x="1514957" y="1115174"/>
                  </a:lnTo>
                  <a:lnTo>
                    <a:pt x="1493583" y="1141577"/>
                  </a:lnTo>
                  <a:lnTo>
                    <a:pt x="1470964" y="1166723"/>
                  </a:lnTo>
                  <a:lnTo>
                    <a:pt x="1448320" y="1189342"/>
                  </a:lnTo>
                  <a:lnTo>
                    <a:pt x="1426946" y="1210716"/>
                  </a:lnTo>
                  <a:lnTo>
                    <a:pt x="1384185" y="1248435"/>
                  </a:lnTo>
                  <a:lnTo>
                    <a:pt x="1341450" y="1277340"/>
                  </a:lnTo>
                  <a:lnTo>
                    <a:pt x="1302499" y="1299984"/>
                  </a:lnTo>
                  <a:lnTo>
                    <a:pt x="1263497" y="1316316"/>
                  </a:lnTo>
                  <a:lnTo>
                    <a:pt x="1222019" y="1326375"/>
                  </a:lnTo>
                  <a:lnTo>
                    <a:pt x="1174229" y="1330147"/>
                  </a:lnTo>
                  <a:lnTo>
                    <a:pt x="1149108" y="1328889"/>
                  </a:lnTo>
                  <a:lnTo>
                    <a:pt x="1123962" y="1326375"/>
                  </a:lnTo>
                  <a:lnTo>
                    <a:pt x="1098829" y="1323873"/>
                  </a:lnTo>
                  <a:lnTo>
                    <a:pt x="1072400" y="1318844"/>
                  </a:lnTo>
                  <a:lnTo>
                    <a:pt x="1044740" y="1313815"/>
                  </a:lnTo>
                  <a:lnTo>
                    <a:pt x="1018349" y="1307528"/>
                  </a:lnTo>
                  <a:lnTo>
                    <a:pt x="991958" y="1302499"/>
                  </a:lnTo>
                  <a:lnTo>
                    <a:pt x="964285" y="1296212"/>
                  </a:lnTo>
                  <a:lnTo>
                    <a:pt x="937895" y="1289926"/>
                  </a:lnTo>
                  <a:lnTo>
                    <a:pt x="912749" y="1284897"/>
                  </a:lnTo>
                  <a:lnTo>
                    <a:pt x="887603" y="1279855"/>
                  </a:lnTo>
                  <a:lnTo>
                    <a:pt x="862469" y="1277340"/>
                  </a:lnTo>
                  <a:lnTo>
                    <a:pt x="838568" y="1274838"/>
                  </a:lnTo>
                  <a:lnTo>
                    <a:pt x="814666" y="1273581"/>
                  </a:lnTo>
                  <a:lnTo>
                    <a:pt x="792048" y="1274838"/>
                  </a:lnTo>
                  <a:lnTo>
                    <a:pt x="769429" y="1276096"/>
                  </a:lnTo>
                  <a:lnTo>
                    <a:pt x="745528" y="1279855"/>
                  </a:lnTo>
                  <a:lnTo>
                    <a:pt x="721639" y="1286154"/>
                  </a:lnTo>
                  <a:lnTo>
                    <a:pt x="697763" y="1292428"/>
                  </a:lnTo>
                  <a:lnTo>
                    <a:pt x="672630" y="1301242"/>
                  </a:lnTo>
                  <a:lnTo>
                    <a:pt x="646201" y="1310043"/>
                  </a:lnTo>
                  <a:lnTo>
                    <a:pt x="621055" y="1320101"/>
                  </a:lnTo>
                  <a:lnTo>
                    <a:pt x="594664" y="1330147"/>
                  </a:lnTo>
                  <a:lnTo>
                    <a:pt x="568248" y="1341462"/>
                  </a:lnTo>
                  <a:lnTo>
                    <a:pt x="541858" y="1352778"/>
                  </a:lnTo>
                  <a:lnTo>
                    <a:pt x="516712" y="1364094"/>
                  </a:lnTo>
                  <a:lnTo>
                    <a:pt x="491566" y="1374152"/>
                  </a:lnTo>
                  <a:lnTo>
                    <a:pt x="443801" y="1393012"/>
                  </a:lnTo>
                  <a:lnTo>
                    <a:pt x="399808" y="1406842"/>
                  </a:lnTo>
                  <a:lnTo>
                    <a:pt x="358305" y="1415643"/>
                  </a:lnTo>
                  <a:lnTo>
                    <a:pt x="335686" y="1418158"/>
                  </a:lnTo>
                  <a:lnTo>
                    <a:pt x="313042" y="1418158"/>
                  </a:lnTo>
                  <a:lnTo>
                    <a:pt x="266522" y="1410627"/>
                  </a:lnTo>
                  <a:lnTo>
                    <a:pt x="212458" y="1393012"/>
                  </a:lnTo>
                  <a:lnTo>
                    <a:pt x="183553" y="1380439"/>
                  </a:lnTo>
                  <a:lnTo>
                    <a:pt x="150863" y="1366608"/>
                  </a:lnTo>
                  <a:lnTo>
                    <a:pt x="118186" y="1349006"/>
                  </a:lnTo>
                  <a:lnTo>
                    <a:pt x="86741" y="1332674"/>
                  </a:lnTo>
                  <a:lnTo>
                    <a:pt x="56591" y="1316316"/>
                  </a:lnTo>
                  <a:lnTo>
                    <a:pt x="32689" y="1302499"/>
                  </a:lnTo>
                  <a:lnTo>
                    <a:pt x="15087" y="1292428"/>
                  </a:lnTo>
                  <a:lnTo>
                    <a:pt x="5016" y="1286154"/>
                  </a:lnTo>
                  <a:lnTo>
                    <a:pt x="1257" y="1283639"/>
                  </a:lnTo>
                  <a:lnTo>
                    <a:pt x="0" y="1283639"/>
                  </a:lnTo>
                </a:path>
              </a:pathLst>
            </a:custGeom>
            <a:ln w="18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59634" y="5418018"/>
            <a:ext cx="1337982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  <a:tabLst>
                <a:tab pos="409596" algn="l"/>
                <a:tab pos="808548" algn="l"/>
                <a:tab pos="1260729" algn="l"/>
              </a:tabLst>
            </a:pPr>
            <a:r>
              <a:rPr sz="1015" spc="-115" dirty="0">
                <a:latin typeface="Cambria"/>
                <a:cs typeface="Cambria"/>
              </a:rPr>
              <a:t>−</a:t>
            </a:r>
            <a:r>
              <a:rPr sz="1015" spc="9" dirty="0">
                <a:latin typeface="Times New Roman"/>
                <a:cs typeface="Times New Roman"/>
              </a:rPr>
              <a:t>3</a:t>
            </a:r>
            <a:r>
              <a:rPr sz="1015" dirty="0">
                <a:latin typeface="Times New Roman"/>
                <a:cs typeface="Times New Roman"/>
              </a:rPr>
              <a:t>	</a:t>
            </a:r>
            <a:r>
              <a:rPr sz="1015" spc="-115" dirty="0">
                <a:latin typeface="Cambria"/>
                <a:cs typeface="Cambria"/>
              </a:rPr>
              <a:t>−</a:t>
            </a:r>
            <a:r>
              <a:rPr sz="1015" spc="9" dirty="0">
                <a:latin typeface="Times New Roman"/>
                <a:cs typeface="Times New Roman"/>
              </a:rPr>
              <a:t>2</a:t>
            </a:r>
            <a:r>
              <a:rPr sz="1015" dirty="0">
                <a:latin typeface="Times New Roman"/>
                <a:cs typeface="Times New Roman"/>
              </a:rPr>
              <a:t>	</a:t>
            </a:r>
            <a:r>
              <a:rPr sz="1015" spc="-115" dirty="0">
                <a:latin typeface="Cambria"/>
                <a:cs typeface="Cambria"/>
              </a:rPr>
              <a:t>−</a:t>
            </a:r>
            <a:r>
              <a:rPr sz="1015" spc="9" dirty="0">
                <a:latin typeface="Times New Roman"/>
                <a:cs typeface="Times New Roman"/>
              </a:rPr>
              <a:t>1</a:t>
            </a:r>
            <a:r>
              <a:rPr sz="1015" dirty="0">
                <a:latin typeface="Times New Roman"/>
                <a:cs typeface="Times New Roman"/>
              </a:rPr>
              <a:t>	</a:t>
            </a:r>
            <a:r>
              <a:rPr sz="1015" spc="9" dirty="0">
                <a:latin typeface="Times New Roman"/>
                <a:cs typeface="Times New Roman"/>
              </a:rPr>
              <a:t>0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08090" y="5418018"/>
            <a:ext cx="88526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latin typeface="Times New Roman"/>
                <a:cs typeface="Times New Roman"/>
              </a:rPr>
              <a:t>1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06987" y="5418018"/>
            <a:ext cx="88526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latin typeface="Times New Roman"/>
                <a:cs typeface="Times New Roman"/>
              </a:rPr>
              <a:t>2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05886" y="5418018"/>
            <a:ext cx="88526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latin typeface="Times New Roman"/>
                <a:cs typeface="Times New Roman"/>
              </a:rPr>
              <a:t>3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58594" y="4918734"/>
            <a:ext cx="88526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latin typeface="Times New Roman"/>
                <a:cs typeface="Times New Roman"/>
              </a:rPr>
              <a:t>1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58594" y="4519823"/>
            <a:ext cx="88526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latin typeface="Times New Roman"/>
                <a:cs typeface="Times New Roman"/>
              </a:rPr>
              <a:t>2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58594" y="4120924"/>
            <a:ext cx="88526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latin typeface="Times New Roman"/>
                <a:cs typeface="Times New Roman"/>
              </a:rPr>
              <a:t>3</a:t>
            </a:r>
            <a:endParaRPr sz="101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954975" y="5273769"/>
            <a:ext cx="71718" cy="22351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368" i="1" dirty="0">
                <a:latin typeface="Times New Roman"/>
                <a:cs typeface="Times New Roman"/>
              </a:rPr>
              <a:t>t</a:t>
            </a:r>
            <a:endParaRPr sz="1368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22181" y="1302820"/>
            <a:ext cx="7829550" cy="2586228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marR="187148" indent="-560">
              <a:lnSpc>
                <a:spcPts val="2612"/>
              </a:lnSpc>
              <a:spcBef>
                <a:spcPts val="97"/>
              </a:spcBef>
            </a:pPr>
            <a:r>
              <a:rPr sz="2074" spc="110" dirty="0">
                <a:solidFill>
                  <a:srgbClr val="00BFFF"/>
                </a:solidFill>
                <a:latin typeface="Calibri"/>
                <a:cs typeface="Calibri"/>
              </a:rPr>
              <a:t>Time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0" dirty="0">
                <a:solidFill>
                  <a:srgbClr val="00BFFF"/>
                </a:solidFill>
                <a:latin typeface="Calibri"/>
                <a:cs typeface="Calibri"/>
              </a:rPr>
              <a:t>reversal</a:t>
            </a:r>
            <a:r>
              <a:rPr sz="2074" spc="132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(also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known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13" dirty="0">
                <a:solidFill>
                  <a:srgbClr val="00BFFF"/>
                </a:solidFill>
                <a:latin typeface="Calibri"/>
                <a:cs typeface="Calibri"/>
              </a:rPr>
              <a:t>reflection</a:t>
            </a:r>
            <a:r>
              <a:rPr sz="1897" spc="13" dirty="0">
                <a:latin typeface="Microsoft Sans Serif"/>
                <a:cs typeface="Microsoft Sans Serif"/>
              </a:rPr>
              <a:t>)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maps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endParaRPr sz="1897">
              <a:latin typeface="Microsoft Sans Serif"/>
              <a:cs typeface="Microsoft Sans Serif"/>
            </a:endParaRPr>
          </a:p>
          <a:p>
            <a:pPr marL="48188" algn="ctr">
              <a:spcBef>
                <a:spcPts val="1752"/>
              </a:spcBef>
            </a:pP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spc="-287" dirty="0">
                <a:latin typeface="Cambria"/>
                <a:cs typeface="Cambria"/>
              </a:rPr>
              <a:t>−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11206" marR="4483">
              <a:lnSpc>
                <a:spcPct val="105000"/>
              </a:lnSpc>
              <a:spcBef>
                <a:spcPts val="1707"/>
              </a:spcBef>
            </a:pPr>
            <a:r>
              <a:rPr sz="1897" spc="-22" dirty="0">
                <a:latin typeface="Microsoft Sans Serif"/>
                <a:cs typeface="Microsoft Sans Serif"/>
              </a:rPr>
              <a:t>Geometrically,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13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reflection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5" dirty="0">
                <a:latin typeface="Times New Roman"/>
                <a:cs typeface="Times New Roman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about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</a:t>
            </a:r>
            <a:r>
              <a:rPr sz="1897" spc="-49" dirty="0">
                <a:latin typeface="Microsoft Sans Serif"/>
                <a:cs typeface="Microsoft Sans Serif"/>
              </a:rPr>
              <a:t>v</a:t>
            </a:r>
            <a:r>
              <a:rPr sz="1897" spc="-18" dirty="0">
                <a:latin typeface="Microsoft Sans Serif"/>
                <a:cs typeface="Microsoft Sans Serif"/>
              </a:rPr>
              <a:t>e</a:t>
            </a:r>
            <a:r>
              <a:rPr sz="1897" spc="57" dirty="0">
                <a:latin typeface="Microsoft Sans Serif"/>
                <a:cs typeface="Microsoft Sans Serif"/>
              </a:rPr>
              <a:t>r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i</a:t>
            </a:r>
            <a:r>
              <a:rPr sz="1897" spc="-4" dirty="0">
                <a:latin typeface="Microsoft Sans Serif"/>
                <a:cs typeface="Microsoft Sans Serif"/>
              </a:rPr>
              <a:t>c</a:t>
            </a:r>
            <a:r>
              <a:rPr sz="1897" spc="-18" dirty="0">
                <a:latin typeface="Microsoft Sans Serif"/>
                <a:cs typeface="Microsoft Sans Serif"/>
              </a:rPr>
              <a:t>al</a:t>
            </a:r>
            <a:r>
              <a:rPr sz="1897" spc="-4" dirty="0">
                <a:latin typeface="Microsoft Sans Serif"/>
                <a:cs typeface="Microsoft Sans Serif"/>
              </a:rPr>
              <a:t>)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lin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75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>
              <a:spcBef>
                <a:spcPts val="18"/>
              </a:spcBef>
            </a:pPr>
            <a:endParaRPr sz="1677">
              <a:latin typeface="Microsoft Sans Serif"/>
              <a:cs typeface="Microsoft Sans Serif"/>
            </a:endParaRPr>
          </a:p>
          <a:p>
            <a:pPr marL="29697" algn="ctr">
              <a:tabLst>
                <a:tab pos="4029290" algn="l"/>
              </a:tabLst>
            </a:pPr>
            <a:r>
              <a:rPr sz="1368" i="1" spc="57" dirty="0">
                <a:latin typeface="Times New Roman"/>
                <a:cs typeface="Times New Roman"/>
              </a:rPr>
              <a:t>x</a:t>
            </a:r>
            <a:r>
              <a:rPr sz="1368" spc="57" dirty="0">
                <a:latin typeface="Lucida Sans Unicode"/>
                <a:cs typeface="Lucida Sans Unicode"/>
              </a:rPr>
              <a:t>(</a:t>
            </a:r>
            <a:r>
              <a:rPr sz="1368" i="1" spc="57" dirty="0">
                <a:latin typeface="Times New Roman"/>
                <a:cs typeface="Times New Roman"/>
              </a:rPr>
              <a:t>t</a:t>
            </a:r>
            <a:r>
              <a:rPr sz="1368" spc="57" dirty="0">
                <a:latin typeface="Lucida Sans Unicode"/>
                <a:cs typeface="Lucida Sans Unicode"/>
              </a:rPr>
              <a:t>)	</a:t>
            </a:r>
            <a:r>
              <a:rPr sz="1368" i="1" spc="13" dirty="0">
                <a:latin typeface="Times New Roman"/>
                <a:cs typeface="Times New Roman"/>
              </a:rPr>
              <a:t>x</a:t>
            </a:r>
            <a:r>
              <a:rPr sz="1368" spc="13" dirty="0">
                <a:latin typeface="Lucida Sans Unicode"/>
                <a:cs typeface="Lucida Sans Unicode"/>
              </a:rPr>
              <a:t>(</a:t>
            </a:r>
            <a:r>
              <a:rPr sz="1368" spc="13" dirty="0">
                <a:latin typeface="Cambria"/>
                <a:cs typeface="Cambria"/>
              </a:rPr>
              <a:t>−</a:t>
            </a:r>
            <a:r>
              <a:rPr sz="1368" i="1" spc="13" dirty="0">
                <a:latin typeface="Times New Roman"/>
                <a:cs typeface="Times New Roman"/>
              </a:rPr>
              <a:t>t</a:t>
            </a:r>
            <a:r>
              <a:rPr sz="1368" spc="13" dirty="0">
                <a:latin typeface="Lucida Sans Unicode"/>
                <a:cs typeface="Lucida Sans Unicode"/>
              </a:rPr>
              <a:t>)</a:t>
            </a:r>
            <a:endParaRPr sz="1368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5" y="92782"/>
            <a:ext cx="5590615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Time</a:t>
            </a:r>
            <a:r>
              <a:rPr sz="2471" spc="31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Compression/Expansion</a:t>
            </a:r>
            <a:r>
              <a:rPr sz="2471" spc="-40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(Dilation)</a:t>
            </a:r>
            <a:endParaRPr sz="2471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093C76F-29C0-4590-A2B4-E523E399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556799"/>
            <a:ext cx="149311" cy="1492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388995"/>
            <a:ext cx="147740" cy="14930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122812"/>
            <a:ext cx="149311" cy="1476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859565"/>
            <a:ext cx="149311" cy="14760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22174" y="1423172"/>
            <a:ext cx="7846919" cy="3690015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 marR="599547">
              <a:lnSpc>
                <a:spcPct val="104000"/>
              </a:lnSpc>
              <a:spcBef>
                <a:spcPts val="13"/>
              </a:spcBef>
            </a:pPr>
            <a:r>
              <a:rPr sz="2074" spc="110" dirty="0">
                <a:solidFill>
                  <a:srgbClr val="00BFFF"/>
                </a:solidFill>
                <a:latin typeface="Calibri"/>
                <a:cs typeface="Calibri"/>
              </a:rPr>
              <a:t>Time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22" dirty="0">
                <a:solidFill>
                  <a:srgbClr val="00BFFF"/>
                </a:solidFill>
                <a:latin typeface="Calibri"/>
                <a:cs typeface="Calibri"/>
              </a:rPr>
              <a:t>compression/expansion</a:t>
            </a:r>
            <a:r>
              <a:rPr sz="2074" spc="146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(also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called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dilation</a:t>
            </a:r>
            <a:r>
              <a:rPr sz="1897" spc="49" dirty="0">
                <a:latin typeface="Microsoft Sans Serif"/>
                <a:cs typeface="Microsoft Sans Serif"/>
              </a:rPr>
              <a:t>) </a:t>
            </a:r>
            <a:r>
              <a:rPr sz="1897" spc="-13" dirty="0">
                <a:latin typeface="Microsoft Sans Serif"/>
                <a:cs typeface="Microsoft Sans Serif"/>
              </a:rPr>
              <a:t>maps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endParaRPr sz="1897">
              <a:latin typeface="Microsoft Sans Serif"/>
              <a:cs typeface="Microsoft Sans Serif"/>
            </a:endParaRPr>
          </a:p>
          <a:p>
            <a:pPr marL="30818" algn="ctr">
              <a:spcBef>
                <a:spcPts val="1857"/>
              </a:spcBef>
            </a:pP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i="1" spc="-44" dirty="0">
                <a:latin typeface="Times New Roman"/>
                <a:cs typeface="Times New Roman"/>
              </a:rPr>
              <a:t>a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spcBef>
                <a:spcPts val="1857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strictly</a:t>
            </a:r>
            <a:r>
              <a:rPr sz="2074" i="1" spc="12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positive</a:t>
            </a:r>
            <a:r>
              <a:rPr sz="2074" i="1" spc="9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number.</a:t>
            </a:r>
            <a:endParaRPr sz="1897">
              <a:latin typeface="Microsoft Sans Serif"/>
              <a:cs typeface="Microsoft Sans Serif"/>
            </a:endParaRPr>
          </a:p>
          <a:p>
            <a:pPr marL="11206" marR="104220">
              <a:lnSpc>
                <a:spcPct val="113700"/>
              </a:lnSpc>
              <a:spcBef>
                <a:spcPts val="565"/>
              </a:spcBef>
            </a:pPr>
            <a:r>
              <a:rPr sz="1897" spc="-9" dirty="0">
                <a:latin typeface="Microsoft Sans Serif"/>
                <a:cs typeface="Microsoft Sans Serif"/>
              </a:rPr>
              <a:t>Such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associated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compression/expansion</a:t>
            </a:r>
            <a:r>
              <a:rPr sz="1897" spc="12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along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axis.</a:t>
            </a:r>
            <a:endParaRPr sz="1897">
              <a:latin typeface="Microsoft Sans Serif"/>
              <a:cs typeface="Microsoft Sans Serif"/>
            </a:endParaRPr>
          </a:p>
          <a:p>
            <a:pPr marL="11206" marR="4483" indent="-560">
              <a:lnSpc>
                <a:spcPct val="105000"/>
              </a:lnSpc>
              <a:spcBef>
                <a:spcPts val="613"/>
              </a:spcBef>
            </a:pPr>
            <a:r>
              <a:rPr sz="1897" dirty="0">
                <a:latin typeface="Microsoft Sans Serif"/>
                <a:cs typeface="Microsoft Sans Serif"/>
              </a:rPr>
              <a:t>If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40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&gt;</a:t>
            </a:r>
            <a:r>
              <a:rPr sz="2074" spc="-212" dirty="0">
                <a:latin typeface="Lucida Sans Unicode"/>
                <a:cs typeface="Lucida Sans Unicode"/>
              </a:rPr>
              <a:t> </a:t>
            </a:r>
            <a:r>
              <a:rPr sz="2074" spc="-4" dirty="0">
                <a:latin typeface="Times New Roman"/>
                <a:cs typeface="Times New Roman"/>
              </a:rPr>
              <a:t>1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solidFill>
                  <a:srgbClr val="FF00FF"/>
                </a:solidFill>
                <a:latin typeface="Calibri"/>
                <a:cs typeface="Calibri"/>
              </a:rPr>
              <a:t>compressed</a:t>
            </a:r>
            <a:r>
              <a:rPr sz="2074" i="1" spc="11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along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horizontal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axis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factor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a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relative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1897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702"/>
              </a:spcBef>
            </a:pPr>
            <a:r>
              <a:rPr sz="1897" dirty="0">
                <a:latin typeface="Microsoft Sans Serif"/>
                <a:cs typeface="Microsoft Sans Serif"/>
              </a:rPr>
              <a:t>If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r>
              <a:rPr sz="2074" spc="-212" dirty="0">
                <a:latin typeface="Lucida Sans Unicode"/>
                <a:cs typeface="Lucida Sans Unicode"/>
              </a:rPr>
              <a:t> </a:t>
            </a:r>
            <a:r>
              <a:rPr sz="2074" spc="-4" dirty="0">
                <a:latin typeface="Times New Roman"/>
                <a:cs typeface="Times New Roman"/>
              </a:rPr>
              <a:t>1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solidFill>
                  <a:srgbClr val="FF00FF"/>
                </a:solidFill>
                <a:latin typeface="Calibri"/>
                <a:cs typeface="Calibri"/>
              </a:rPr>
              <a:t>expanded</a:t>
            </a:r>
            <a:r>
              <a:rPr sz="2074" i="1" spc="12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stretched)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along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horizontal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axis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76142" y="5225801"/>
            <a:ext cx="119903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13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9773" y="5062920"/>
            <a:ext cx="2570629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897" spc="-49" dirty="0">
                <a:latin typeface="Microsoft Sans Serif"/>
                <a:cs typeface="Microsoft Sans Serif"/>
              </a:rPr>
              <a:t>f</a:t>
            </a:r>
            <a:r>
              <a:rPr sz="1897" spc="-18" dirty="0">
                <a:latin typeface="Microsoft Sans Serif"/>
                <a:cs typeface="Microsoft Sans Serif"/>
              </a:rPr>
              <a:t>a</a:t>
            </a:r>
            <a:r>
              <a:rPr sz="1897" spc="-4" dirty="0">
                <a:latin typeface="Microsoft Sans Serif"/>
                <a:cs typeface="Microsoft Sans Serif"/>
              </a:rPr>
              <a:t>c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f</a:t>
            </a:r>
            <a:r>
              <a:rPr sz="1897" spc="238" dirty="0">
                <a:latin typeface="Microsoft Sans Serif"/>
                <a:cs typeface="Microsoft Sans Serif"/>
              </a:rPr>
              <a:t> </a:t>
            </a:r>
            <a:r>
              <a:rPr sz="2250" u="heavy" spc="19" baseline="310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250" spc="-191" baseline="31045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</a:t>
            </a:r>
            <a:r>
              <a:rPr sz="1897" spc="-18" dirty="0">
                <a:latin typeface="Microsoft Sans Serif"/>
                <a:cs typeface="Microsoft Sans Serif"/>
              </a:rPr>
              <a:t>ela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i</a:t>
            </a:r>
            <a:r>
              <a:rPr sz="1897" spc="-49" dirty="0">
                <a:latin typeface="Microsoft Sans Serif"/>
                <a:cs typeface="Microsoft Sans Serif"/>
              </a:rPr>
              <a:t>v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4" dirty="0">
                <a:latin typeface="Microsoft Sans Serif"/>
                <a:cs typeface="Microsoft Sans Serif"/>
              </a:rPr>
              <a:t>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5" y="92782"/>
            <a:ext cx="7013762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Time</a:t>
            </a:r>
            <a:r>
              <a:rPr sz="2471" spc="35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Compression/Expansion</a:t>
            </a:r>
            <a:r>
              <a:rPr sz="2471" spc="-35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(Dilation):</a:t>
            </a:r>
            <a:r>
              <a:rPr sz="2471" spc="180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Example</a:t>
            </a:r>
            <a:endParaRPr sz="2471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75E03778-2AE1-46A4-8840-7FB0DA59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333729" y="1569429"/>
            <a:ext cx="3319743" cy="1429310"/>
            <a:chOff x="3031959" y="1778685"/>
            <a:chExt cx="3762375" cy="1619885"/>
          </a:xfrm>
        </p:grpSpPr>
        <p:sp>
          <p:nvSpPr>
            <p:cNvPr id="14" name="object 14"/>
            <p:cNvSpPr/>
            <p:nvPr/>
          </p:nvSpPr>
          <p:spPr>
            <a:xfrm>
              <a:off x="3031959" y="1778685"/>
              <a:ext cx="3762375" cy="1619885"/>
            </a:xfrm>
            <a:custGeom>
              <a:avLst/>
              <a:gdLst/>
              <a:ahLst/>
              <a:cxnLst/>
              <a:rect l="l" t="t" r="r" b="b"/>
              <a:pathLst>
                <a:path w="3762375" h="1619885">
                  <a:moveTo>
                    <a:pt x="0" y="1567573"/>
                  </a:moveTo>
                  <a:lnTo>
                    <a:pt x="3762133" y="1567573"/>
                  </a:lnTo>
                </a:path>
                <a:path w="3762375" h="1619885">
                  <a:moveTo>
                    <a:pt x="1881060" y="1567573"/>
                  </a:moveTo>
                  <a:lnTo>
                    <a:pt x="1881060" y="0"/>
                  </a:lnTo>
                </a:path>
                <a:path w="3762375" h="1619885">
                  <a:moveTo>
                    <a:pt x="1463065" y="1515313"/>
                  </a:moveTo>
                  <a:lnTo>
                    <a:pt x="1463065" y="1619834"/>
                  </a:lnTo>
                </a:path>
                <a:path w="3762375" h="1619885">
                  <a:moveTo>
                    <a:pt x="1045044" y="1515313"/>
                  </a:moveTo>
                  <a:lnTo>
                    <a:pt x="1045044" y="1619834"/>
                  </a:lnTo>
                </a:path>
                <a:path w="3762375" h="1619885">
                  <a:moveTo>
                    <a:pt x="627024" y="1515313"/>
                  </a:moveTo>
                  <a:lnTo>
                    <a:pt x="627024" y="1619834"/>
                  </a:lnTo>
                </a:path>
                <a:path w="3762375" h="1619885">
                  <a:moveTo>
                    <a:pt x="2299081" y="1515313"/>
                  </a:moveTo>
                  <a:lnTo>
                    <a:pt x="2299081" y="1619834"/>
                  </a:lnTo>
                </a:path>
                <a:path w="3762375" h="1619885">
                  <a:moveTo>
                    <a:pt x="2717101" y="1515313"/>
                  </a:moveTo>
                  <a:lnTo>
                    <a:pt x="2717101" y="1619834"/>
                  </a:lnTo>
                </a:path>
                <a:path w="3762375" h="1619885">
                  <a:moveTo>
                    <a:pt x="3135122" y="1515313"/>
                  </a:moveTo>
                  <a:lnTo>
                    <a:pt x="3135122" y="1619834"/>
                  </a:lnTo>
                </a:path>
                <a:path w="3762375" h="1619885">
                  <a:moveTo>
                    <a:pt x="1828800" y="1149553"/>
                  </a:moveTo>
                  <a:lnTo>
                    <a:pt x="1933308" y="1149553"/>
                  </a:lnTo>
                </a:path>
                <a:path w="3762375" h="1619885">
                  <a:moveTo>
                    <a:pt x="1828800" y="731532"/>
                  </a:moveTo>
                  <a:lnTo>
                    <a:pt x="1933308" y="731532"/>
                  </a:lnTo>
                </a:path>
                <a:path w="3762375" h="1619885">
                  <a:moveTo>
                    <a:pt x="1828800" y="313537"/>
                  </a:moveTo>
                  <a:lnTo>
                    <a:pt x="1933308" y="313537"/>
                  </a:lnTo>
                </a:path>
                <a:path w="3762375" h="1619885">
                  <a:moveTo>
                    <a:pt x="209003" y="1515313"/>
                  </a:moveTo>
                  <a:lnTo>
                    <a:pt x="209003" y="1619834"/>
                  </a:lnTo>
                </a:path>
                <a:path w="3762375" h="1619885">
                  <a:moveTo>
                    <a:pt x="3553117" y="1515313"/>
                  </a:moveTo>
                  <a:lnTo>
                    <a:pt x="3553117" y="1619834"/>
                  </a:lnTo>
                </a:path>
              </a:pathLst>
            </a:custGeom>
            <a:ln w="8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7004" y="2510218"/>
              <a:ext cx="1672589" cy="836294"/>
            </a:xfrm>
            <a:custGeom>
              <a:avLst/>
              <a:gdLst/>
              <a:ahLst/>
              <a:cxnLst/>
              <a:rect l="l" t="t" r="r" b="b"/>
              <a:pathLst>
                <a:path w="1672589" h="836295">
                  <a:moveTo>
                    <a:pt x="0" y="836041"/>
                  </a:moveTo>
                  <a:lnTo>
                    <a:pt x="418020" y="0"/>
                  </a:lnTo>
                  <a:lnTo>
                    <a:pt x="836015" y="418020"/>
                  </a:lnTo>
                  <a:lnTo>
                    <a:pt x="1254036" y="418020"/>
                  </a:lnTo>
                  <a:lnTo>
                    <a:pt x="1672056" y="836041"/>
                  </a:lnTo>
                </a:path>
              </a:pathLst>
            </a:custGeom>
            <a:ln w="17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57192" y="1304291"/>
            <a:ext cx="275104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279" i="1" spc="-4" dirty="0">
                <a:latin typeface="Times New Roman"/>
                <a:cs typeface="Times New Roman"/>
              </a:rPr>
              <a:t>x</a:t>
            </a:r>
            <a:r>
              <a:rPr sz="1279" spc="62" dirty="0">
                <a:latin typeface="Lucida Sans Unicode"/>
                <a:cs typeface="Lucida Sans Unicode"/>
              </a:rPr>
              <a:t>(</a:t>
            </a:r>
            <a:r>
              <a:rPr sz="1279" i="1" spc="79" dirty="0">
                <a:latin typeface="Times New Roman"/>
                <a:cs typeface="Times New Roman"/>
              </a:rPr>
              <a:t>t</a:t>
            </a:r>
            <a:r>
              <a:rPr sz="1279" spc="75" dirty="0">
                <a:latin typeface="Lucida Sans Unicode"/>
                <a:cs typeface="Lucida Sans Unicode"/>
              </a:rPr>
              <a:t>)</a:t>
            </a:r>
            <a:endParaRPr sz="1279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6414" y="2941996"/>
            <a:ext cx="91887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13" dirty="0">
                <a:latin typeface="Times New Roman"/>
                <a:cs typeface="Times New Roman"/>
              </a:rPr>
              <a:t>0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62380" y="2111009"/>
            <a:ext cx="91887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13" dirty="0">
                <a:latin typeface="Times New Roman"/>
                <a:cs typeface="Times New Roman"/>
              </a:rPr>
              <a:t>1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57276" y="2941996"/>
            <a:ext cx="201146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-49" dirty="0">
                <a:latin typeface="Cambria"/>
                <a:cs typeface="Cambria"/>
              </a:rPr>
              <a:t>−</a:t>
            </a:r>
            <a:r>
              <a:rPr sz="1059" spc="-49" dirty="0">
                <a:latin typeface="Times New Roman"/>
                <a:cs typeface="Times New Roman"/>
              </a:rPr>
              <a:t>1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18323" y="2941996"/>
            <a:ext cx="201146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-49" dirty="0">
                <a:latin typeface="Cambria"/>
                <a:cs typeface="Cambria"/>
              </a:rPr>
              <a:t>−</a:t>
            </a:r>
            <a:r>
              <a:rPr sz="1059" spc="-49" dirty="0">
                <a:latin typeface="Times New Roman"/>
                <a:cs typeface="Times New Roman"/>
              </a:rPr>
              <a:t>2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24347" y="2941996"/>
            <a:ext cx="91887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13" dirty="0">
                <a:latin typeface="Times New Roman"/>
                <a:cs typeface="Times New Roman"/>
              </a:rPr>
              <a:t>2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85384" y="2941996"/>
            <a:ext cx="91887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13" dirty="0">
                <a:latin typeface="Times New Roman"/>
                <a:cs typeface="Times New Roman"/>
              </a:rPr>
              <a:t>1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53378" y="2826821"/>
            <a:ext cx="67796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279" i="1" spc="-4" dirty="0">
                <a:latin typeface="Times New Roman"/>
                <a:cs typeface="Times New Roman"/>
              </a:rPr>
              <a:t>t</a:t>
            </a:r>
            <a:endParaRPr sz="1279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35004" y="3873616"/>
            <a:ext cx="3319743" cy="1429310"/>
            <a:chOff x="653404" y="4390097"/>
            <a:chExt cx="3762375" cy="1619885"/>
          </a:xfrm>
        </p:grpSpPr>
        <p:sp>
          <p:nvSpPr>
            <p:cNvPr id="25" name="object 25"/>
            <p:cNvSpPr/>
            <p:nvPr/>
          </p:nvSpPr>
          <p:spPr>
            <a:xfrm>
              <a:off x="653404" y="4390097"/>
              <a:ext cx="3762375" cy="1619885"/>
            </a:xfrm>
            <a:custGeom>
              <a:avLst/>
              <a:gdLst/>
              <a:ahLst/>
              <a:cxnLst/>
              <a:rect l="l" t="t" r="r" b="b"/>
              <a:pathLst>
                <a:path w="3762375" h="1619885">
                  <a:moveTo>
                    <a:pt x="0" y="1567586"/>
                  </a:moveTo>
                  <a:lnTo>
                    <a:pt x="3762143" y="1567586"/>
                  </a:lnTo>
                </a:path>
                <a:path w="3762375" h="1619885">
                  <a:moveTo>
                    <a:pt x="1881057" y="1567586"/>
                  </a:moveTo>
                  <a:lnTo>
                    <a:pt x="1881057" y="0"/>
                  </a:lnTo>
                </a:path>
                <a:path w="3762375" h="1619885">
                  <a:moveTo>
                    <a:pt x="1045042" y="1515325"/>
                  </a:moveTo>
                  <a:lnTo>
                    <a:pt x="1045042" y="1619834"/>
                  </a:lnTo>
                </a:path>
                <a:path w="3762375" h="1619885">
                  <a:moveTo>
                    <a:pt x="627021" y="1515325"/>
                  </a:moveTo>
                  <a:lnTo>
                    <a:pt x="627021" y="1619834"/>
                  </a:lnTo>
                </a:path>
                <a:path w="3762375" h="1619885">
                  <a:moveTo>
                    <a:pt x="2299078" y="1515325"/>
                  </a:moveTo>
                  <a:lnTo>
                    <a:pt x="2299078" y="1619834"/>
                  </a:lnTo>
                </a:path>
                <a:path w="3762375" h="1619885">
                  <a:moveTo>
                    <a:pt x="2717099" y="1515325"/>
                  </a:moveTo>
                  <a:lnTo>
                    <a:pt x="2717099" y="1619834"/>
                  </a:lnTo>
                </a:path>
                <a:path w="3762375" h="1619885">
                  <a:moveTo>
                    <a:pt x="3135119" y="1515325"/>
                  </a:moveTo>
                  <a:lnTo>
                    <a:pt x="3135119" y="1619834"/>
                  </a:lnTo>
                </a:path>
                <a:path w="3762375" h="1619885">
                  <a:moveTo>
                    <a:pt x="1828810" y="1149565"/>
                  </a:moveTo>
                  <a:lnTo>
                    <a:pt x="1933318" y="1149565"/>
                  </a:lnTo>
                </a:path>
                <a:path w="3762375" h="1619885">
                  <a:moveTo>
                    <a:pt x="1828810" y="731545"/>
                  </a:moveTo>
                  <a:lnTo>
                    <a:pt x="1933318" y="731545"/>
                  </a:lnTo>
                </a:path>
                <a:path w="3762375" h="1619885">
                  <a:moveTo>
                    <a:pt x="1828810" y="313537"/>
                  </a:moveTo>
                  <a:lnTo>
                    <a:pt x="1933318" y="313537"/>
                  </a:lnTo>
                </a:path>
                <a:path w="3762375" h="1619885">
                  <a:moveTo>
                    <a:pt x="209014" y="1515325"/>
                  </a:moveTo>
                  <a:lnTo>
                    <a:pt x="209014" y="1619834"/>
                  </a:lnTo>
                </a:path>
                <a:path w="3762375" h="1619885">
                  <a:moveTo>
                    <a:pt x="3553114" y="1515325"/>
                  </a:moveTo>
                  <a:lnTo>
                    <a:pt x="3553114" y="1619834"/>
                  </a:lnTo>
                </a:path>
                <a:path w="3762375" h="1619885">
                  <a:moveTo>
                    <a:pt x="1463050" y="1515325"/>
                  </a:moveTo>
                  <a:lnTo>
                    <a:pt x="1463050" y="1619834"/>
                  </a:lnTo>
                </a:path>
              </a:pathLst>
            </a:custGeom>
            <a:ln w="8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2116454" y="5121643"/>
              <a:ext cx="836294" cy="836294"/>
            </a:xfrm>
            <a:custGeom>
              <a:avLst/>
              <a:gdLst/>
              <a:ahLst/>
              <a:cxnLst/>
              <a:rect l="l" t="t" r="r" b="b"/>
              <a:pathLst>
                <a:path w="836294" h="836295">
                  <a:moveTo>
                    <a:pt x="0" y="836041"/>
                  </a:moveTo>
                  <a:lnTo>
                    <a:pt x="209003" y="0"/>
                  </a:lnTo>
                  <a:lnTo>
                    <a:pt x="418007" y="418020"/>
                  </a:lnTo>
                  <a:lnTo>
                    <a:pt x="627024" y="418020"/>
                  </a:lnTo>
                  <a:lnTo>
                    <a:pt x="836028" y="836041"/>
                  </a:lnTo>
                </a:path>
              </a:pathLst>
            </a:custGeom>
            <a:ln w="17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719434" y="3608488"/>
            <a:ext cx="355787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279" i="1" spc="-4" dirty="0">
                <a:latin typeface="Times New Roman"/>
                <a:cs typeface="Times New Roman"/>
              </a:rPr>
              <a:t>x</a:t>
            </a:r>
            <a:r>
              <a:rPr sz="1279" spc="84" dirty="0">
                <a:latin typeface="Lucida Sans Unicode"/>
                <a:cs typeface="Lucida Sans Unicode"/>
              </a:rPr>
              <a:t>(</a:t>
            </a:r>
            <a:r>
              <a:rPr sz="1279" spc="-31" dirty="0">
                <a:latin typeface="Times New Roman"/>
                <a:cs typeface="Times New Roman"/>
              </a:rPr>
              <a:t>2</a:t>
            </a:r>
            <a:r>
              <a:rPr sz="1279" i="1" spc="79" dirty="0">
                <a:latin typeface="Times New Roman"/>
                <a:cs typeface="Times New Roman"/>
              </a:rPr>
              <a:t>t</a:t>
            </a:r>
            <a:r>
              <a:rPr sz="1279" spc="75" dirty="0">
                <a:latin typeface="Lucida Sans Unicode"/>
                <a:cs typeface="Lucida Sans Unicode"/>
              </a:rPr>
              <a:t>)</a:t>
            </a:r>
            <a:endParaRPr sz="1279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47697" y="5246194"/>
            <a:ext cx="91887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13" dirty="0">
                <a:latin typeface="Times New Roman"/>
                <a:cs typeface="Times New Roman"/>
              </a:rPr>
              <a:t>0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58545" y="5246194"/>
            <a:ext cx="201146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-49" dirty="0">
                <a:latin typeface="Cambria"/>
                <a:cs typeface="Cambria"/>
              </a:rPr>
              <a:t>−</a:t>
            </a:r>
            <a:r>
              <a:rPr sz="1059" spc="-49" dirty="0">
                <a:latin typeface="Times New Roman"/>
                <a:cs typeface="Times New Roman"/>
              </a:rPr>
              <a:t>1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19592" y="5246194"/>
            <a:ext cx="201146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-49" dirty="0">
                <a:latin typeface="Cambria"/>
                <a:cs typeface="Cambria"/>
              </a:rPr>
              <a:t>−</a:t>
            </a:r>
            <a:r>
              <a:rPr sz="1059" spc="-49" dirty="0">
                <a:latin typeface="Times New Roman"/>
                <a:cs typeface="Times New Roman"/>
              </a:rPr>
              <a:t>2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25609" y="5246194"/>
            <a:ext cx="91887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13" dirty="0">
                <a:latin typeface="Times New Roman"/>
                <a:cs typeface="Times New Roman"/>
              </a:rPr>
              <a:t>2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86652" y="5246194"/>
            <a:ext cx="91887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13" dirty="0">
                <a:latin typeface="Times New Roman"/>
                <a:cs typeface="Times New Roman"/>
              </a:rPr>
              <a:t>1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54655" y="5131019"/>
            <a:ext cx="67796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279" i="1" spc="-4" dirty="0">
                <a:latin typeface="Times New Roman"/>
                <a:cs typeface="Times New Roman"/>
              </a:rPr>
              <a:t>t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55673" y="4415208"/>
            <a:ext cx="91887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13" dirty="0">
                <a:latin typeface="Times New Roman"/>
                <a:cs typeface="Times New Roman"/>
              </a:rPr>
              <a:t>1</a:t>
            </a:r>
            <a:endParaRPr sz="1059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432456" y="3873616"/>
            <a:ext cx="3319743" cy="1429310"/>
            <a:chOff x="5410517" y="4390097"/>
            <a:chExt cx="3762375" cy="1619885"/>
          </a:xfrm>
        </p:grpSpPr>
        <p:sp>
          <p:nvSpPr>
            <p:cNvPr id="36" name="object 36"/>
            <p:cNvSpPr/>
            <p:nvPr/>
          </p:nvSpPr>
          <p:spPr>
            <a:xfrm>
              <a:off x="5410517" y="4390097"/>
              <a:ext cx="3762375" cy="1619885"/>
            </a:xfrm>
            <a:custGeom>
              <a:avLst/>
              <a:gdLst/>
              <a:ahLst/>
              <a:cxnLst/>
              <a:rect l="l" t="t" r="r" b="b"/>
              <a:pathLst>
                <a:path w="3762375" h="1619885">
                  <a:moveTo>
                    <a:pt x="0" y="1567586"/>
                  </a:moveTo>
                  <a:lnTo>
                    <a:pt x="3762133" y="1567586"/>
                  </a:lnTo>
                </a:path>
                <a:path w="3762375" h="1619885">
                  <a:moveTo>
                    <a:pt x="1881047" y="1567586"/>
                  </a:moveTo>
                  <a:lnTo>
                    <a:pt x="1881047" y="0"/>
                  </a:lnTo>
                </a:path>
                <a:path w="3762375" h="1619885">
                  <a:moveTo>
                    <a:pt x="1463065" y="1515325"/>
                  </a:moveTo>
                  <a:lnTo>
                    <a:pt x="1463065" y="1619834"/>
                  </a:lnTo>
                </a:path>
                <a:path w="3762375" h="1619885">
                  <a:moveTo>
                    <a:pt x="1045044" y="1515325"/>
                  </a:moveTo>
                  <a:lnTo>
                    <a:pt x="1045044" y="1619834"/>
                  </a:lnTo>
                </a:path>
                <a:path w="3762375" h="1619885">
                  <a:moveTo>
                    <a:pt x="627011" y="1515325"/>
                  </a:moveTo>
                  <a:lnTo>
                    <a:pt x="627011" y="1619834"/>
                  </a:lnTo>
                </a:path>
                <a:path w="3762375" h="1619885">
                  <a:moveTo>
                    <a:pt x="2299081" y="1515325"/>
                  </a:moveTo>
                  <a:lnTo>
                    <a:pt x="2299081" y="1619834"/>
                  </a:lnTo>
                </a:path>
                <a:path w="3762375" h="1619885">
                  <a:moveTo>
                    <a:pt x="2717101" y="1515325"/>
                  </a:moveTo>
                  <a:lnTo>
                    <a:pt x="2717101" y="1619834"/>
                  </a:lnTo>
                </a:path>
                <a:path w="3762375" h="1619885">
                  <a:moveTo>
                    <a:pt x="3135122" y="1515325"/>
                  </a:moveTo>
                  <a:lnTo>
                    <a:pt x="3135122" y="1619834"/>
                  </a:lnTo>
                </a:path>
                <a:path w="3762375" h="1619885">
                  <a:moveTo>
                    <a:pt x="1828800" y="1149565"/>
                  </a:moveTo>
                  <a:lnTo>
                    <a:pt x="1933308" y="1149565"/>
                  </a:lnTo>
                </a:path>
                <a:path w="3762375" h="1619885">
                  <a:moveTo>
                    <a:pt x="1828800" y="731545"/>
                  </a:moveTo>
                  <a:lnTo>
                    <a:pt x="1933308" y="731545"/>
                  </a:lnTo>
                </a:path>
                <a:path w="3762375" h="1619885">
                  <a:moveTo>
                    <a:pt x="1828800" y="313537"/>
                  </a:moveTo>
                  <a:lnTo>
                    <a:pt x="1933308" y="313537"/>
                  </a:lnTo>
                </a:path>
                <a:path w="3762375" h="1619885">
                  <a:moveTo>
                    <a:pt x="209003" y="1515325"/>
                  </a:moveTo>
                  <a:lnTo>
                    <a:pt x="209003" y="1619834"/>
                  </a:lnTo>
                </a:path>
                <a:path w="3762375" h="1619885">
                  <a:moveTo>
                    <a:pt x="3553117" y="1515325"/>
                  </a:moveTo>
                  <a:lnTo>
                    <a:pt x="3553117" y="1619834"/>
                  </a:lnTo>
                </a:path>
              </a:pathLst>
            </a:custGeom>
            <a:ln w="8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5618352" y="5118163"/>
              <a:ext cx="3344545" cy="836294"/>
            </a:xfrm>
            <a:custGeom>
              <a:avLst/>
              <a:gdLst/>
              <a:ahLst/>
              <a:cxnLst/>
              <a:rect l="l" t="t" r="r" b="b"/>
              <a:pathLst>
                <a:path w="3344545" h="836295">
                  <a:moveTo>
                    <a:pt x="0" y="836028"/>
                  </a:moveTo>
                  <a:lnTo>
                    <a:pt x="836041" y="0"/>
                  </a:lnTo>
                  <a:lnTo>
                    <a:pt x="1672056" y="418020"/>
                  </a:lnTo>
                  <a:lnTo>
                    <a:pt x="2508097" y="418020"/>
                  </a:lnTo>
                  <a:lnTo>
                    <a:pt x="3344138" y="836028"/>
                  </a:lnTo>
                </a:path>
              </a:pathLst>
            </a:custGeom>
            <a:ln w="17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875046" y="3608488"/>
            <a:ext cx="437029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279" i="1" spc="26" dirty="0">
                <a:latin typeface="Times New Roman"/>
                <a:cs typeface="Times New Roman"/>
              </a:rPr>
              <a:t>x</a:t>
            </a:r>
            <a:r>
              <a:rPr sz="1279" spc="26" dirty="0">
                <a:latin typeface="Lucida Sans Unicode"/>
                <a:cs typeface="Lucida Sans Unicode"/>
              </a:rPr>
              <a:t>(</a:t>
            </a:r>
            <a:r>
              <a:rPr sz="1279" i="1" spc="26" dirty="0">
                <a:latin typeface="Times New Roman"/>
                <a:cs typeface="Times New Roman"/>
              </a:rPr>
              <a:t>t</a:t>
            </a:r>
            <a:r>
              <a:rPr sz="1279" spc="26" dirty="0">
                <a:latin typeface="Lucida Sans Unicode"/>
                <a:cs typeface="Lucida Sans Unicode"/>
              </a:rPr>
              <a:t>/</a:t>
            </a:r>
            <a:r>
              <a:rPr sz="1279" spc="26" dirty="0">
                <a:latin typeface="Times New Roman"/>
                <a:cs typeface="Times New Roman"/>
              </a:rPr>
              <a:t>2</a:t>
            </a:r>
            <a:r>
              <a:rPr sz="1279" spc="26" dirty="0">
                <a:latin typeface="Lucida Sans Unicode"/>
                <a:cs typeface="Lucida Sans Unicode"/>
              </a:rPr>
              <a:t>)</a:t>
            </a:r>
            <a:endParaRPr sz="1279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45139" y="5246194"/>
            <a:ext cx="91887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13" dirty="0">
                <a:latin typeface="Times New Roman"/>
                <a:cs typeface="Times New Roman"/>
              </a:rPr>
              <a:t>0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61105" y="4415207"/>
            <a:ext cx="91887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13" dirty="0">
                <a:latin typeface="Times New Roman"/>
                <a:cs typeface="Times New Roman"/>
              </a:rPr>
              <a:t>1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53208" y="5246194"/>
            <a:ext cx="201146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-49" dirty="0">
                <a:latin typeface="Cambria"/>
                <a:cs typeface="Cambria"/>
              </a:rPr>
              <a:t>−</a:t>
            </a:r>
            <a:r>
              <a:rPr sz="1059" spc="-49" dirty="0">
                <a:latin typeface="Times New Roman"/>
                <a:cs typeface="Times New Roman"/>
              </a:rPr>
              <a:t>1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17039" y="5246194"/>
            <a:ext cx="201146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-49" dirty="0">
                <a:latin typeface="Cambria"/>
                <a:cs typeface="Cambria"/>
              </a:rPr>
              <a:t>−</a:t>
            </a:r>
            <a:r>
              <a:rPr sz="1059" spc="-49" dirty="0">
                <a:latin typeface="Times New Roman"/>
                <a:cs typeface="Times New Roman"/>
              </a:rPr>
              <a:t>2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23051" y="5246194"/>
            <a:ext cx="91887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13" dirty="0">
                <a:latin typeface="Times New Roman"/>
                <a:cs typeface="Times New Roman"/>
              </a:rPr>
              <a:t>2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84094" y="5246194"/>
            <a:ext cx="91887" cy="178835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059" spc="13" dirty="0">
                <a:latin typeface="Times New Roman"/>
                <a:cs typeface="Times New Roman"/>
              </a:rPr>
              <a:t>1</a:t>
            </a:r>
            <a:endParaRPr sz="105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52096" y="5131019"/>
            <a:ext cx="67796" cy="2075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279" i="1" spc="-4" dirty="0">
                <a:latin typeface="Times New Roman"/>
                <a:cs typeface="Times New Roman"/>
              </a:rPr>
              <a:t>t</a:t>
            </a:r>
            <a:endParaRPr sz="127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1850651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Time</a:t>
            </a:r>
            <a:r>
              <a:rPr sz="2471" spc="-6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Scaling</a:t>
            </a:r>
            <a:endParaRPr sz="2471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79C1711A-DE21-4CF0-988F-69227377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057797"/>
            <a:ext cx="149311" cy="1492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563592"/>
            <a:ext cx="147740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295067"/>
            <a:ext cx="147740" cy="14930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3697202"/>
            <a:ext cx="147740" cy="1475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388564" y="924174"/>
            <a:ext cx="7799294" cy="298436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44266">
              <a:spcBef>
                <a:spcPts val="115"/>
              </a:spcBef>
            </a:pPr>
            <a:r>
              <a:rPr sz="2074" spc="110" dirty="0">
                <a:solidFill>
                  <a:srgbClr val="00BFFF"/>
                </a:solidFill>
                <a:latin typeface="Calibri"/>
                <a:cs typeface="Calibri"/>
              </a:rPr>
              <a:t>Time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62" dirty="0">
                <a:solidFill>
                  <a:srgbClr val="00BFFF"/>
                </a:solidFill>
                <a:latin typeface="Calibri"/>
                <a:cs typeface="Calibri"/>
              </a:rPr>
              <a:t>scaling</a:t>
            </a:r>
            <a:r>
              <a:rPr sz="2074" spc="7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maps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endParaRPr sz="1897">
              <a:latin typeface="Microsoft Sans Serif"/>
              <a:cs typeface="Microsoft Sans Serif"/>
            </a:endParaRPr>
          </a:p>
          <a:p>
            <a:pPr marL="145684" algn="ctr">
              <a:spcBef>
                <a:spcPts val="1835"/>
              </a:spcBef>
            </a:pP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i="1" spc="-44" dirty="0">
                <a:latin typeface="Times New Roman"/>
                <a:cs typeface="Times New Roman"/>
              </a:rPr>
              <a:t>a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44266">
              <a:spcBef>
                <a:spcPts val="1857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nonzero</a:t>
            </a:r>
            <a:r>
              <a:rPr sz="2074" i="1" spc="7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number.</a:t>
            </a:r>
            <a:endParaRPr sz="1897">
              <a:latin typeface="Microsoft Sans Serif"/>
              <a:cs typeface="Microsoft Sans Serif"/>
            </a:endParaRPr>
          </a:p>
          <a:p>
            <a:pPr marL="44826" marR="847209">
              <a:lnSpc>
                <a:spcPct val="114700"/>
              </a:lnSpc>
              <a:spcBef>
                <a:spcPts val="543"/>
              </a:spcBef>
            </a:pPr>
            <a:r>
              <a:rPr sz="1897" spc="-9" dirty="0">
                <a:latin typeface="Microsoft Sans Serif"/>
                <a:cs typeface="Microsoft Sans Serif"/>
              </a:rPr>
              <a:t>Such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associated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dilation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(i.e., 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compression/expansion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along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axis)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and/or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reversal.</a:t>
            </a:r>
            <a:endParaRPr sz="1897">
              <a:latin typeface="Microsoft Sans Serif"/>
              <a:cs typeface="Microsoft Sans Serif"/>
            </a:endParaRPr>
          </a:p>
          <a:p>
            <a:pPr marL="44826" marR="38102">
              <a:lnSpc>
                <a:spcPct val="127299"/>
              </a:lnSpc>
              <a:spcBef>
                <a:spcPts val="57"/>
              </a:spcBef>
            </a:pPr>
            <a:r>
              <a:rPr sz="1897" dirty="0">
                <a:latin typeface="Microsoft Sans Serif"/>
                <a:cs typeface="Microsoft Sans Serif"/>
              </a:rPr>
              <a:t>If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spc="-53" dirty="0">
                <a:latin typeface="Cambria"/>
                <a:cs typeface="Cambria"/>
              </a:rPr>
              <a:t>|</a:t>
            </a:r>
            <a:r>
              <a:rPr sz="2074" i="1" spc="-53" dirty="0">
                <a:latin typeface="Times New Roman"/>
                <a:cs typeface="Times New Roman"/>
              </a:rPr>
              <a:t>a</a:t>
            </a:r>
            <a:r>
              <a:rPr sz="2074" spc="-53" dirty="0">
                <a:latin typeface="Cambria"/>
                <a:cs typeface="Cambria"/>
              </a:rPr>
              <a:t>|</a:t>
            </a:r>
            <a:r>
              <a:rPr sz="2074" spc="26" dirty="0">
                <a:latin typeface="Cambria"/>
                <a:cs typeface="Cambria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&gt;</a:t>
            </a:r>
            <a:r>
              <a:rPr sz="2074" spc="-185" dirty="0">
                <a:latin typeface="Lucida Sans Unicode"/>
                <a:cs typeface="Lucida Sans Unicode"/>
              </a:rPr>
              <a:t> </a:t>
            </a:r>
            <a:r>
              <a:rPr sz="2074" spc="-4" dirty="0">
                <a:latin typeface="Times New Roman"/>
                <a:cs typeface="Times New Roman"/>
              </a:rPr>
              <a:t>1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solidFill>
                  <a:srgbClr val="FF00FF"/>
                </a:solidFill>
                <a:latin typeface="Calibri"/>
                <a:cs typeface="Calibri"/>
              </a:rPr>
              <a:t>compressed</a:t>
            </a:r>
            <a:r>
              <a:rPr sz="2074" i="1" spc="12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along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axis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factor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spc="-35" dirty="0">
                <a:latin typeface="Cambria"/>
                <a:cs typeface="Cambria"/>
              </a:rPr>
              <a:t>|</a:t>
            </a:r>
            <a:r>
              <a:rPr sz="2074" i="1" spc="-35" dirty="0">
                <a:latin typeface="Times New Roman"/>
                <a:cs typeface="Times New Roman"/>
              </a:rPr>
              <a:t>a</a:t>
            </a:r>
            <a:r>
              <a:rPr sz="2074" spc="-35" dirty="0">
                <a:latin typeface="Cambria"/>
                <a:cs typeface="Cambria"/>
              </a:rPr>
              <a:t>|</a:t>
            </a:r>
            <a:r>
              <a:rPr sz="1897" spc="-35" dirty="0">
                <a:latin typeface="Microsoft Sans Serif"/>
                <a:cs typeface="Microsoft Sans Serif"/>
              </a:rPr>
              <a:t>. </a:t>
            </a:r>
            <a:r>
              <a:rPr sz="1897" spc="-31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If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spc="-53" dirty="0">
                <a:latin typeface="Cambria"/>
                <a:cs typeface="Cambria"/>
              </a:rPr>
              <a:t>|</a:t>
            </a:r>
            <a:r>
              <a:rPr sz="2074" i="1" spc="-53" dirty="0">
                <a:latin typeface="Times New Roman"/>
                <a:cs typeface="Times New Roman"/>
              </a:rPr>
              <a:t>a</a:t>
            </a:r>
            <a:r>
              <a:rPr sz="2074" spc="-53" dirty="0">
                <a:latin typeface="Cambria"/>
                <a:cs typeface="Cambria"/>
              </a:rPr>
              <a:t>|</a:t>
            </a:r>
            <a:r>
              <a:rPr sz="2074" spc="26" dirty="0">
                <a:latin typeface="Cambria"/>
                <a:cs typeface="Cambria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r>
              <a:rPr sz="2074" spc="-185" dirty="0">
                <a:latin typeface="Lucida Sans Unicode"/>
                <a:cs typeface="Lucida Sans Unicode"/>
              </a:rPr>
              <a:t> </a:t>
            </a:r>
            <a:r>
              <a:rPr sz="2074" spc="-212" dirty="0">
                <a:latin typeface="Times New Roman"/>
                <a:cs typeface="Times New Roman"/>
              </a:rPr>
              <a:t>1</a:t>
            </a:r>
            <a:r>
              <a:rPr sz="3110" spc="-317" baseline="-22458" dirty="0">
                <a:latin typeface="Tahoma"/>
                <a:cs typeface="Tahoma"/>
              </a:rPr>
              <a:t>.</a:t>
            </a:r>
            <a:r>
              <a:rPr sz="1897" spc="-212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63" dirty="0">
                <a:latin typeface="Microsoft Sans Serif"/>
                <a:cs typeface="Microsoft Sans Serif"/>
              </a:rPr>
              <a:t>th</a:t>
            </a:r>
            <a:r>
              <a:rPr sz="3110" spc="-244" baseline="-22458" dirty="0">
                <a:latin typeface="Tahoma"/>
                <a:cs typeface="Tahoma"/>
              </a:rPr>
              <a:t>.</a:t>
            </a:r>
            <a:r>
              <a:rPr sz="1897" spc="-163" dirty="0">
                <a:latin typeface="Microsoft Sans Serif"/>
                <a:cs typeface="Microsoft Sans Serif"/>
              </a:rPr>
              <a:t>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solidFill>
                  <a:srgbClr val="FF00FF"/>
                </a:solidFill>
                <a:latin typeface="Calibri"/>
                <a:cs typeface="Calibri"/>
              </a:rPr>
              <a:t>expanded</a:t>
            </a:r>
            <a:r>
              <a:rPr sz="2074" i="1" spc="12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stretched)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along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axis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9785" y="3900557"/>
            <a:ext cx="1393451" cy="33377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897" spc="-49" dirty="0">
                <a:latin typeface="Microsoft Sans Serif"/>
                <a:cs typeface="Microsoft Sans Serif"/>
              </a:rPr>
              <a:t>f</a:t>
            </a:r>
            <a:r>
              <a:rPr sz="1897" spc="-18" dirty="0">
                <a:latin typeface="Microsoft Sans Serif"/>
                <a:cs typeface="Microsoft Sans Serif"/>
              </a:rPr>
              <a:t>a</a:t>
            </a:r>
            <a:r>
              <a:rPr sz="1897" spc="-4" dirty="0">
                <a:latin typeface="Microsoft Sans Serif"/>
                <a:cs typeface="Microsoft Sans Serif"/>
              </a:rPr>
              <a:t>c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3110" spc="106" baseline="14184" dirty="0">
                <a:latin typeface="Tahoma"/>
                <a:cs typeface="Tahoma"/>
              </a:rPr>
              <a:t>.</a:t>
            </a:r>
            <a:r>
              <a:rPr sz="3110" spc="-634" baseline="14184" dirty="0">
                <a:latin typeface="Tahoma"/>
                <a:cs typeface="Tahoma"/>
              </a:rPr>
              <a:t> </a:t>
            </a:r>
            <a:r>
              <a:rPr sz="2250" u="heavy" spc="19" baseline="310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250" spc="-224" baseline="31045" dirty="0">
                <a:latin typeface="Times New Roman"/>
                <a:cs typeface="Times New Roman"/>
              </a:rPr>
              <a:t> </a:t>
            </a:r>
            <a:r>
              <a:rPr sz="3110" spc="92" baseline="14184" dirty="0">
                <a:latin typeface="Tahoma"/>
                <a:cs typeface="Tahoma"/>
              </a:rPr>
              <a:t>.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4433955"/>
            <a:ext cx="149311" cy="14759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5575" y="4839025"/>
            <a:ext cx="149311" cy="14759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55575" y="5244096"/>
            <a:ext cx="149311" cy="14759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422182" y="4066362"/>
            <a:ext cx="7049059" cy="139660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056211">
              <a:spcBef>
                <a:spcPts val="124"/>
              </a:spcBef>
            </a:pPr>
            <a:r>
              <a:rPr sz="1500" i="1" spc="13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  <a:p>
            <a:pPr marL="11206">
              <a:spcBef>
                <a:spcPts val="75"/>
              </a:spcBef>
            </a:pPr>
            <a:r>
              <a:rPr sz="1897" dirty="0">
                <a:latin typeface="Microsoft Sans Serif"/>
                <a:cs typeface="Microsoft Sans Serif"/>
              </a:rPr>
              <a:t>If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spc="-53" dirty="0">
                <a:latin typeface="Cambria"/>
                <a:cs typeface="Cambria"/>
              </a:rPr>
              <a:t>|</a:t>
            </a:r>
            <a:r>
              <a:rPr sz="2074" i="1" spc="-53" dirty="0">
                <a:latin typeface="Times New Roman"/>
                <a:cs typeface="Times New Roman"/>
              </a:rPr>
              <a:t>a</a:t>
            </a:r>
            <a:r>
              <a:rPr sz="2074" spc="-53" dirty="0">
                <a:latin typeface="Cambria"/>
                <a:cs typeface="Cambria"/>
              </a:rPr>
              <a:t>|</a:t>
            </a:r>
            <a:r>
              <a:rPr sz="2074" spc="26" dirty="0">
                <a:latin typeface="Cambria"/>
                <a:cs typeface="Cambria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-4" dirty="0">
                <a:latin typeface="Times New Roman"/>
                <a:cs typeface="Times New Roman"/>
              </a:rPr>
              <a:t>1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neither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expanded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nor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compressed.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702"/>
              </a:spcBef>
            </a:pPr>
            <a:r>
              <a:rPr sz="1897" dirty="0">
                <a:latin typeface="Microsoft Sans Serif"/>
                <a:cs typeface="Microsoft Sans Serif"/>
              </a:rPr>
              <a:t>I</a:t>
            </a:r>
            <a:r>
              <a:rPr sz="1897" spc="-4" dirty="0">
                <a:latin typeface="Microsoft Sans Serif"/>
                <a:cs typeface="Microsoft Sans Serif"/>
              </a:rPr>
              <a:t>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r>
              <a:rPr sz="2074" spc="-212" dirty="0">
                <a:latin typeface="Lucida Sans Unicode"/>
                <a:cs typeface="Lucida Sans Unicode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-18" dirty="0">
                <a:latin typeface="Microsoft Sans Serif"/>
                <a:cs typeface="Microsoft Sans Serif"/>
              </a:rPr>
              <a:t>igna</a:t>
            </a:r>
            <a:r>
              <a:rPr sz="1897" spc="-13" dirty="0">
                <a:latin typeface="Microsoft Sans Serif"/>
                <a:cs typeface="Microsoft Sans Serif"/>
              </a:rPr>
              <a:t>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</a:t>
            </a:r>
            <a:r>
              <a:rPr sz="1897" spc="-4" dirty="0">
                <a:latin typeface="Microsoft Sans Serif"/>
                <a:cs typeface="Microsoft Sans Serif"/>
              </a:rPr>
              <a:t>so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i</a:t>
            </a:r>
            <a:r>
              <a:rPr sz="1897" spc="-13" dirty="0">
                <a:latin typeface="Microsoft Sans Serif"/>
                <a:cs typeface="Microsoft Sans Serif"/>
              </a:rPr>
              <a:t>m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</a:t>
            </a:r>
            <a:r>
              <a:rPr sz="1897" spc="-66" dirty="0">
                <a:latin typeface="Microsoft Sans Serif"/>
                <a:cs typeface="Microsoft Sans Serif"/>
              </a:rPr>
              <a:t>e</a:t>
            </a:r>
            <a:r>
              <a:rPr sz="1897" spc="-49" dirty="0">
                <a:latin typeface="Microsoft Sans Serif"/>
                <a:cs typeface="Microsoft Sans Serif"/>
              </a:rPr>
              <a:t>v</a:t>
            </a:r>
            <a:r>
              <a:rPr sz="1897" spc="-18" dirty="0">
                <a:latin typeface="Microsoft Sans Serif"/>
                <a:cs typeface="Microsoft Sans Serif"/>
              </a:rPr>
              <a:t>e</a:t>
            </a:r>
            <a:r>
              <a:rPr sz="1897" spc="-13" dirty="0">
                <a:latin typeface="Microsoft Sans Serif"/>
                <a:cs typeface="Microsoft Sans Serif"/>
              </a:rPr>
              <a:t>r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-18" dirty="0">
                <a:latin typeface="Microsoft Sans Serif"/>
                <a:cs typeface="Microsoft Sans Serif"/>
              </a:rPr>
              <a:t>ed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702"/>
              </a:spcBef>
            </a:pPr>
            <a:r>
              <a:rPr sz="1897" spc="-13" dirty="0">
                <a:latin typeface="Microsoft Sans Serif"/>
                <a:cs typeface="Microsoft Sans Serif"/>
              </a:rPr>
              <a:t>Dilation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expansion/compression)</a:t>
            </a:r>
            <a:r>
              <a:rPr sz="1897" spc="15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reversal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commute</a:t>
            </a:r>
            <a:r>
              <a:rPr sz="1897" spc="-9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55575" y="5649165"/>
            <a:ext cx="149311" cy="14758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422181" y="5520816"/>
            <a:ext cx="7306795" cy="665597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 marR="4483">
              <a:lnSpc>
                <a:spcPct val="104000"/>
              </a:lnSpc>
              <a:spcBef>
                <a:spcPts val="13"/>
              </a:spcBef>
            </a:pP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reversal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special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case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scaling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40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-84" dirty="0">
                <a:latin typeface="Cambria"/>
                <a:cs typeface="Cambria"/>
              </a:rPr>
              <a:t>−</a:t>
            </a:r>
            <a:r>
              <a:rPr sz="2074" spc="-84" dirty="0">
                <a:latin typeface="Times New Roman"/>
                <a:cs typeface="Times New Roman"/>
              </a:rPr>
              <a:t>1</a:t>
            </a:r>
            <a:r>
              <a:rPr sz="1897" spc="-84" dirty="0">
                <a:latin typeface="Microsoft Sans Serif"/>
                <a:cs typeface="Microsoft Sans Serif"/>
              </a:rPr>
              <a:t>;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 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compression/expansion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special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case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scaling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40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&gt;</a:t>
            </a:r>
            <a:r>
              <a:rPr sz="2074" spc="-185" dirty="0">
                <a:latin typeface="Lucida Sans Unicode"/>
                <a:cs typeface="Lucida Sans Unicode"/>
              </a:rPr>
              <a:t> </a:t>
            </a:r>
            <a:r>
              <a:rPr sz="2074" spc="-4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1061197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dirty="0">
                <a:solidFill>
                  <a:srgbClr val="FFFFFF"/>
                </a:solidFill>
              </a:rPr>
              <a:t>Signals</a:t>
            </a:r>
            <a:endParaRPr sz="2471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38F8AB4-72E7-40C8-AC40-7A259797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621368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358122"/>
            <a:ext cx="147740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380187"/>
            <a:ext cx="147740" cy="1493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13282" y="3746563"/>
            <a:ext cx="117614" cy="1244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13282" y="4040091"/>
            <a:ext cx="117614" cy="1169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13282" y="4330681"/>
            <a:ext cx="117614" cy="11693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13282" y="4624208"/>
            <a:ext cx="117614" cy="11693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13282" y="4917736"/>
            <a:ext cx="124448" cy="1169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13282" y="5208326"/>
            <a:ext cx="124448" cy="1169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366153" y="1445346"/>
            <a:ext cx="7854763" cy="3967700"/>
          </a:xfrm>
          <a:prstGeom prst="rect">
            <a:avLst/>
          </a:prstGeom>
        </p:spPr>
        <p:txBody>
          <a:bodyPr vert="horz" wrap="square" lIns="0" tIns="18490" rIns="0" bIns="0" rtlCol="0">
            <a:spAutoFit/>
          </a:bodyPr>
          <a:lstStyle/>
          <a:p>
            <a:pPr marL="67239" marR="240939" indent="-560">
              <a:lnSpc>
                <a:spcPct val="112100"/>
              </a:lnSpc>
              <a:spcBef>
                <a:spcPts val="146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66" dirty="0">
                <a:solidFill>
                  <a:srgbClr val="00BFFF"/>
                </a:solidFill>
                <a:latin typeface="Calibri"/>
                <a:cs typeface="Calibri"/>
              </a:rPr>
              <a:t>signal</a:t>
            </a:r>
            <a:r>
              <a:rPr sz="2074" spc="7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one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more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variables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conveys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information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about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some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(usually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physical)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phenomenon.</a:t>
            </a:r>
            <a:endParaRPr sz="1897" dirty="0">
              <a:latin typeface="Microsoft Sans Serif"/>
              <a:cs typeface="Microsoft Sans Serif"/>
            </a:endParaRPr>
          </a:p>
          <a:p>
            <a:pPr marL="67239" marR="26896">
              <a:lnSpc>
                <a:spcPct val="104500"/>
              </a:lnSpc>
              <a:spcBef>
                <a:spcPts val="627"/>
              </a:spcBef>
              <a:tabLst>
                <a:tab pos="3797876" algn="l"/>
              </a:tabLst>
            </a:pPr>
            <a:r>
              <a:rPr sz="1897" spc="-53" dirty="0">
                <a:latin typeface="Microsoft Sans Serif"/>
                <a:cs typeface="Microsoft Sans Serif"/>
              </a:rPr>
              <a:t>F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f</a:t>
            </a:r>
            <a:r>
              <a:rPr sz="1897" spc="-18" dirty="0">
                <a:latin typeface="Microsoft Sans Serif"/>
                <a:cs typeface="Microsoft Sans Serif"/>
              </a:rPr>
              <a:t>un</a:t>
            </a:r>
            <a:r>
              <a:rPr sz="1897" spc="-4" dirty="0">
                <a:latin typeface="Microsoft Sans Serif"/>
                <a:cs typeface="Microsoft Sans Serif"/>
              </a:rPr>
              <a:t>c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io</a:t>
            </a:r>
            <a:r>
              <a:rPr sz="1897" spc="-4" dirty="0">
                <a:latin typeface="Microsoft Sans Serif"/>
                <a:cs typeface="Microsoft Sans Serif"/>
              </a:rPr>
              <a:t>n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1897" spc="-141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f</a:t>
            </a:r>
            <a:r>
              <a:rPr sz="2074" i="1" spc="-224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</a:t>
            </a:r>
            <a:r>
              <a:rPr sz="1897" spc="-4" dirty="0">
                <a:latin typeface="Microsoft Sans Serif"/>
                <a:cs typeface="Microsoft Sans Serif"/>
              </a:rPr>
              <a:t>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66" dirty="0">
                <a:latin typeface="Microsoft Sans Serif"/>
                <a:cs typeface="Microsoft Sans Serif"/>
              </a:rPr>
              <a:t>e</a:t>
            </a:r>
            <a:r>
              <a:rPr sz="1897" spc="-4" dirty="0">
                <a:latin typeface="Microsoft Sans Serif"/>
                <a:cs typeface="Microsoft Sans Serif"/>
              </a:rPr>
              <a:t>x</a:t>
            </a:r>
            <a:r>
              <a:rPr sz="1897" spc="-18" dirty="0">
                <a:latin typeface="Microsoft Sans Serif"/>
                <a:cs typeface="Microsoft Sans Serif"/>
              </a:rPr>
              <a:t>p</a:t>
            </a:r>
            <a:r>
              <a:rPr sz="1897" spc="-13" dirty="0">
                <a:latin typeface="Microsoft Sans Serif"/>
                <a:cs typeface="Microsoft Sans Serif"/>
              </a:rPr>
              <a:t>r</a:t>
            </a:r>
            <a:r>
              <a:rPr sz="1897" spc="-18" dirty="0">
                <a:latin typeface="Microsoft Sans Serif"/>
                <a:cs typeface="Microsoft Sans Serif"/>
              </a:rPr>
              <a:t>e</a:t>
            </a:r>
            <a:r>
              <a:rPr sz="1897" spc="-4" dirty="0">
                <a:latin typeface="Microsoft Sans Serif"/>
                <a:cs typeface="Microsoft Sans Serif"/>
              </a:rPr>
              <a:t>ss</a:t>
            </a:r>
            <a:r>
              <a:rPr sz="1897" spc="-18" dirty="0">
                <a:latin typeface="Microsoft Sans Serif"/>
                <a:cs typeface="Microsoft Sans Serif"/>
              </a:rPr>
              <a:t>io</a:t>
            </a:r>
            <a:r>
              <a:rPr sz="1897" spc="-4" dirty="0">
                <a:latin typeface="Microsoft Sans Serif"/>
                <a:cs typeface="Microsoft Sans Serif"/>
              </a:rPr>
              <a:t>n</a:t>
            </a:r>
            <a:r>
              <a:rPr sz="1897" dirty="0">
                <a:latin typeface="Microsoft Sans Serif"/>
                <a:cs typeface="Microsoft Sans Serif"/>
              </a:rPr>
              <a:t>	</a:t>
            </a:r>
            <a:r>
              <a:rPr sz="2074" i="1" spc="4" dirty="0">
                <a:latin typeface="Times New Roman"/>
                <a:cs typeface="Times New Roman"/>
              </a:rPr>
              <a:t>f</a:t>
            </a:r>
            <a:r>
              <a:rPr sz="2074" i="1" spc="-224" dirty="0">
                <a:latin typeface="Times New Roman"/>
                <a:cs typeface="Times New Roman"/>
              </a:rPr>
              <a:t> 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46" baseline="-11437" dirty="0">
                <a:latin typeface="Times New Roman"/>
                <a:cs typeface="Times New Roman"/>
              </a:rPr>
              <a:t>1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r>
              <a:rPr sz="2074" spc="-476" dirty="0">
                <a:latin typeface="Lucida Sans Unicode"/>
                <a:cs typeface="Lucida Sans Unicode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84" baseline="-11437" dirty="0">
                <a:latin typeface="Times New Roman"/>
                <a:cs typeface="Times New Roman"/>
              </a:rPr>
              <a:t>2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r>
              <a:rPr sz="2074" spc="-432" dirty="0">
                <a:latin typeface="Lucida Sans Unicode"/>
                <a:cs typeface="Lucida Sans Unicode"/>
              </a:rPr>
              <a:t> 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r>
              <a:rPr sz="2074" spc="-432" dirty="0">
                <a:latin typeface="Lucida Sans Unicode"/>
                <a:cs typeface="Lucida Sans Unicode"/>
              </a:rPr>
              <a:t> 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r>
              <a:rPr sz="2074" spc="-432" dirty="0">
                <a:latin typeface="Lucida Sans Unicode"/>
                <a:cs typeface="Lucida Sans Unicode"/>
              </a:rPr>
              <a:t> 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r>
              <a:rPr sz="2074" spc="-410" dirty="0">
                <a:latin typeface="Lucida Sans Unicode"/>
                <a:cs typeface="Lucida Sans Unicode"/>
              </a:rPr>
              <a:t> 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r>
              <a:rPr sz="2074" spc="-476" dirty="0">
                <a:latin typeface="Lucida Sans Unicode"/>
                <a:cs typeface="Lucida Sans Unicode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i="1" spc="184" baseline="-11437" dirty="0">
                <a:latin typeface="Times New Roman"/>
                <a:cs typeface="Times New Roman"/>
              </a:rPr>
              <a:t>n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ea</a:t>
            </a:r>
            <a:r>
              <a:rPr sz="1897" spc="-4" dirty="0">
                <a:latin typeface="Microsoft Sans Serif"/>
                <a:cs typeface="Microsoft Sans Serif"/>
              </a:rPr>
              <a:t>ch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190" dirty="0">
                <a:latin typeface="Cambria"/>
                <a:cs typeface="Cambria"/>
              </a:rPr>
              <a:t>{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i="1" spc="205" baseline="-11437" dirty="0">
                <a:latin typeface="Times New Roman"/>
                <a:cs typeface="Times New Roman"/>
              </a:rPr>
              <a:t>k</a:t>
            </a:r>
            <a:r>
              <a:rPr sz="2074" spc="247" dirty="0">
                <a:latin typeface="Cambria"/>
                <a:cs typeface="Cambria"/>
              </a:rPr>
              <a:t>}</a:t>
            </a:r>
            <a:r>
              <a:rPr sz="2074" spc="84" dirty="0">
                <a:latin typeface="Cambria"/>
                <a:cs typeface="Cambria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</a:t>
            </a:r>
            <a:r>
              <a:rPr sz="1897" spc="-4" dirty="0">
                <a:latin typeface="Microsoft Sans Serif"/>
                <a:cs typeface="Microsoft Sans Serif"/>
              </a:rPr>
              <a:t>s  </a:t>
            </a:r>
            <a:r>
              <a:rPr sz="1897" spc="-13" dirty="0">
                <a:latin typeface="Microsoft Sans Serif"/>
                <a:cs typeface="Microsoft Sans Serif"/>
              </a:rPr>
              <a:t>called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26" dirty="0">
                <a:solidFill>
                  <a:srgbClr val="00BFFF"/>
                </a:solidFill>
                <a:latin typeface="Calibri"/>
                <a:cs typeface="Calibri"/>
              </a:rPr>
              <a:t>independent</a:t>
            </a:r>
            <a:r>
              <a:rPr sz="2074" spc="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variable</a:t>
            </a:r>
            <a:r>
              <a:rPr sz="1897" spc="57" dirty="0">
                <a:latin typeface="Microsoft Sans Serif"/>
                <a:cs typeface="Microsoft Sans Serif"/>
              </a:rPr>
              <a:t>,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while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value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itself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referred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13" dirty="0">
                <a:solidFill>
                  <a:srgbClr val="00BFFF"/>
                </a:solidFill>
                <a:latin typeface="Calibri"/>
                <a:cs typeface="Calibri"/>
              </a:rPr>
              <a:t>dependent</a:t>
            </a:r>
            <a:r>
              <a:rPr sz="2074" spc="31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variable</a:t>
            </a:r>
            <a:r>
              <a:rPr sz="1897" spc="57" dirty="0">
                <a:latin typeface="Microsoft Sans Serif"/>
                <a:cs typeface="Microsoft Sans Serif"/>
              </a:rPr>
              <a:t>.</a:t>
            </a:r>
            <a:endParaRPr sz="1897" dirty="0">
              <a:latin typeface="Microsoft Sans Serif"/>
              <a:cs typeface="Microsoft Sans Serif"/>
            </a:endParaRPr>
          </a:p>
          <a:p>
            <a:pPr marL="67239">
              <a:spcBef>
                <a:spcPts val="578"/>
              </a:spcBef>
            </a:pPr>
            <a:r>
              <a:rPr sz="1897" spc="-9" dirty="0">
                <a:latin typeface="Microsoft Sans Serif"/>
                <a:cs typeface="Microsoft Sans Serif"/>
              </a:rPr>
              <a:t>Some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examples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signals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include:</a:t>
            </a:r>
            <a:endParaRPr sz="1897" dirty="0">
              <a:latin typeface="Microsoft Sans Serif"/>
              <a:cs typeface="Microsoft Sans Serif"/>
            </a:endParaRPr>
          </a:p>
          <a:p>
            <a:pPr marL="598426">
              <a:spcBef>
                <a:spcPts val="578"/>
              </a:spcBef>
            </a:pP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1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voltage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or</a:t>
            </a:r>
            <a:r>
              <a:rPr sz="172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current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in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an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electronic</a:t>
            </a:r>
            <a:r>
              <a:rPr sz="1721" spc="-57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circuit</a:t>
            </a:r>
          </a:p>
          <a:p>
            <a:pPr marL="598426" marR="2544431">
              <a:lnSpc>
                <a:spcPct val="110800"/>
              </a:lnSpc>
              <a:spcBef>
                <a:spcPts val="26"/>
              </a:spcBef>
            </a:pPr>
            <a:r>
              <a:rPr sz="1721" spc="4" dirty="0">
                <a:latin typeface="Microsoft Sans Serif"/>
                <a:cs typeface="Microsoft Sans Serif"/>
              </a:rPr>
              <a:t>the position, </a:t>
            </a:r>
            <a:r>
              <a:rPr sz="1721" spc="-22" dirty="0">
                <a:latin typeface="Microsoft Sans Serif"/>
                <a:cs typeface="Microsoft Sans Serif"/>
              </a:rPr>
              <a:t>velocity, </a:t>
            </a:r>
            <a:r>
              <a:rPr sz="1721" spc="4" dirty="0">
                <a:latin typeface="Microsoft Sans Serif"/>
                <a:cs typeface="Microsoft Sans Serif"/>
              </a:rPr>
              <a:t>or </a:t>
            </a:r>
            <a:r>
              <a:rPr sz="1721" dirty="0">
                <a:latin typeface="Microsoft Sans Serif"/>
                <a:cs typeface="Microsoft Sans Serif"/>
              </a:rPr>
              <a:t>acceleration </a:t>
            </a:r>
            <a:r>
              <a:rPr sz="1721" spc="4" dirty="0">
                <a:latin typeface="Microsoft Sans Serif"/>
                <a:cs typeface="Microsoft Sans Serif"/>
              </a:rPr>
              <a:t>of an object </a:t>
            </a:r>
            <a:r>
              <a:rPr sz="1721" spc="-44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5" dirty="0">
                <a:latin typeface="Microsoft Sans Serif"/>
                <a:cs typeface="Microsoft Sans Serif"/>
              </a:rPr>
              <a:t> </a:t>
            </a:r>
            <a:r>
              <a:rPr sz="1721" spc="-9" dirty="0">
                <a:latin typeface="Microsoft Sans Serif"/>
                <a:cs typeface="Microsoft Sans Serif"/>
              </a:rPr>
              <a:t>force </a:t>
            </a:r>
            <a:r>
              <a:rPr sz="1721" spc="4" dirty="0">
                <a:latin typeface="Microsoft Sans Serif"/>
                <a:cs typeface="Microsoft Sans Serif"/>
              </a:rPr>
              <a:t>or</a:t>
            </a:r>
            <a:r>
              <a:rPr sz="1721" spc="3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torque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mechanical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system</a:t>
            </a:r>
          </a:p>
          <a:p>
            <a:pPr marL="598426" marR="2398747">
              <a:lnSpc>
                <a:spcPct val="111900"/>
              </a:lnSpc>
            </a:pP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1" dirty="0">
                <a:latin typeface="Microsoft Sans Serif"/>
                <a:cs typeface="Microsoft Sans Serif"/>
              </a:rPr>
              <a:t> </a:t>
            </a:r>
            <a:r>
              <a:rPr sz="1721" spc="-9" dirty="0">
                <a:latin typeface="Microsoft Sans Serif"/>
                <a:cs typeface="Microsoft Sans Serif"/>
              </a:rPr>
              <a:t>flow</a:t>
            </a:r>
            <a:r>
              <a:rPr sz="1721" spc="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rate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liquid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or </a:t>
            </a:r>
            <a:r>
              <a:rPr sz="1721" spc="9" dirty="0">
                <a:latin typeface="Microsoft Sans Serif"/>
                <a:cs typeface="Microsoft Sans Serif"/>
              </a:rPr>
              <a:t>gas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chemical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process </a:t>
            </a:r>
            <a:r>
              <a:rPr sz="1721" spc="-44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digital</a:t>
            </a:r>
            <a:r>
              <a:rPr sz="1721" spc="-35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image,</a:t>
            </a:r>
            <a:r>
              <a:rPr sz="1721" spc="-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digital</a:t>
            </a:r>
            <a:r>
              <a:rPr sz="1721" spc="-35" dirty="0">
                <a:latin typeface="Microsoft Sans Serif"/>
                <a:cs typeface="Microsoft Sans Serif"/>
              </a:rPr>
              <a:t> </a:t>
            </a:r>
            <a:r>
              <a:rPr sz="1721" spc="-9" dirty="0">
                <a:latin typeface="Microsoft Sans Serif"/>
                <a:cs typeface="Microsoft Sans Serif"/>
              </a:rPr>
              <a:t>video,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or</a:t>
            </a:r>
            <a:r>
              <a:rPr sz="172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digital</a:t>
            </a:r>
            <a:r>
              <a:rPr sz="1721" spc="-35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audio</a:t>
            </a:r>
            <a:endParaRPr sz="1721" dirty="0">
              <a:latin typeface="Microsoft Sans Serif"/>
              <a:cs typeface="Microsoft Sans Serif"/>
            </a:endParaRPr>
          </a:p>
          <a:p>
            <a:pPr marL="598426">
              <a:spcBef>
                <a:spcPts val="224"/>
              </a:spcBef>
            </a:pP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stock</a:t>
            </a:r>
            <a:r>
              <a:rPr sz="1721" spc="-18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market</a:t>
            </a:r>
            <a:r>
              <a:rPr sz="1721" spc="-4" dirty="0">
                <a:latin typeface="Microsoft Sans Serif"/>
                <a:cs typeface="Microsoft Sans Serif"/>
              </a:rPr>
              <a:t> index</a:t>
            </a:r>
            <a:endParaRPr sz="1721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6118971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Time</a:t>
            </a:r>
            <a:r>
              <a:rPr sz="2471" spc="31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Scaling </a:t>
            </a:r>
            <a:r>
              <a:rPr sz="2471" dirty="0">
                <a:solidFill>
                  <a:srgbClr val="FFFFFF"/>
                </a:solidFill>
              </a:rPr>
              <a:t>(Dilation/Reflection):</a:t>
            </a:r>
            <a:r>
              <a:rPr sz="2471" spc="141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Example</a:t>
            </a:r>
            <a:endParaRPr sz="2471"/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9FFA18FC-1163-4AF6-BD3D-29F46A62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091854" y="1501476"/>
            <a:ext cx="3494554" cy="1504950"/>
            <a:chOff x="491167" y="1701673"/>
            <a:chExt cx="3960495" cy="1705610"/>
          </a:xfrm>
        </p:grpSpPr>
        <p:sp>
          <p:nvSpPr>
            <p:cNvPr id="14" name="object 14"/>
            <p:cNvSpPr/>
            <p:nvPr/>
          </p:nvSpPr>
          <p:spPr>
            <a:xfrm>
              <a:off x="491167" y="1701673"/>
              <a:ext cx="3960495" cy="1705610"/>
            </a:xfrm>
            <a:custGeom>
              <a:avLst/>
              <a:gdLst/>
              <a:ahLst/>
              <a:cxnLst/>
              <a:rect l="l" t="t" r="r" b="b"/>
              <a:pathLst>
                <a:path w="3960495" h="1705610">
                  <a:moveTo>
                    <a:pt x="0" y="1650072"/>
                  </a:moveTo>
                  <a:lnTo>
                    <a:pt x="3960131" y="1650072"/>
                  </a:lnTo>
                </a:path>
                <a:path w="3960495" h="1705610">
                  <a:moveTo>
                    <a:pt x="1980074" y="1650072"/>
                  </a:moveTo>
                  <a:lnTo>
                    <a:pt x="1980074" y="0"/>
                  </a:lnTo>
                </a:path>
                <a:path w="3960495" h="1705610">
                  <a:moveTo>
                    <a:pt x="1540057" y="1595069"/>
                  </a:moveTo>
                  <a:lnTo>
                    <a:pt x="1540057" y="1705076"/>
                  </a:lnTo>
                </a:path>
                <a:path w="3960495" h="1705610">
                  <a:moveTo>
                    <a:pt x="1100053" y="1595069"/>
                  </a:moveTo>
                  <a:lnTo>
                    <a:pt x="1100053" y="1705076"/>
                  </a:lnTo>
                </a:path>
                <a:path w="3960495" h="1705610">
                  <a:moveTo>
                    <a:pt x="660022" y="1595069"/>
                  </a:moveTo>
                  <a:lnTo>
                    <a:pt x="660022" y="1705076"/>
                  </a:lnTo>
                </a:path>
                <a:path w="3960495" h="1705610">
                  <a:moveTo>
                    <a:pt x="2420091" y="1595069"/>
                  </a:moveTo>
                  <a:lnTo>
                    <a:pt x="2420091" y="1705076"/>
                  </a:lnTo>
                </a:path>
                <a:path w="3960495" h="1705610">
                  <a:moveTo>
                    <a:pt x="2860095" y="1595069"/>
                  </a:moveTo>
                  <a:lnTo>
                    <a:pt x="2860095" y="1705076"/>
                  </a:lnTo>
                </a:path>
                <a:path w="3960495" h="1705610">
                  <a:moveTo>
                    <a:pt x="3300125" y="1595069"/>
                  </a:moveTo>
                  <a:lnTo>
                    <a:pt x="3300125" y="1705076"/>
                  </a:lnTo>
                </a:path>
                <a:path w="3960495" h="1705610">
                  <a:moveTo>
                    <a:pt x="1925071" y="1210068"/>
                  </a:moveTo>
                  <a:lnTo>
                    <a:pt x="2035078" y="1210068"/>
                  </a:lnTo>
                </a:path>
                <a:path w="3960495" h="1705610">
                  <a:moveTo>
                    <a:pt x="1925071" y="770039"/>
                  </a:moveTo>
                  <a:lnTo>
                    <a:pt x="2035078" y="770039"/>
                  </a:lnTo>
                </a:path>
                <a:path w="3960495" h="1705610">
                  <a:moveTo>
                    <a:pt x="1925071" y="330034"/>
                  </a:moveTo>
                  <a:lnTo>
                    <a:pt x="2035078" y="330034"/>
                  </a:lnTo>
                </a:path>
                <a:path w="3960495" h="1705610">
                  <a:moveTo>
                    <a:pt x="220012" y="1595069"/>
                  </a:moveTo>
                  <a:lnTo>
                    <a:pt x="220012" y="1705076"/>
                  </a:lnTo>
                </a:path>
                <a:path w="3960495" h="1705610">
                  <a:moveTo>
                    <a:pt x="3740129" y="1595069"/>
                  </a:moveTo>
                  <a:lnTo>
                    <a:pt x="3740129" y="1705076"/>
                  </a:lnTo>
                </a:path>
              </a:pathLst>
            </a:custGeom>
            <a:ln w="9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591221" y="2471712"/>
              <a:ext cx="1760220" cy="880110"/>
            </a:xfrm>
            <a:custGeom>
              <a:avLst/>
              <a:gdLst/>
              <a:ahLst/>
              <a:cxnLst/>
              <a:rect l="l" t="t" r="r" b="b"/>
              <a:pathLst>
                <a:path w="1760220" h="880110">
                  <a:moveTo>
                    <a:pt x="0" y="880033"/>
                  </a:moveTo>
                  <a:lnTo>
                    <a:pt x="440004" y="0"/>
                  </a:lnTo>
                  <a:lnTo>
                    <a:pt x="880021" y="440029"/>
                  </a:lnTo>
                  <a:lnTo>
                    <a:pt x="1320038" y="440029"/>
                  </a:lnTo>
                  <a:lnTo>
                    <a:pt x="1760042" y="880033"/>
                  </a:lnTo>
                </a:path>
              </a:pathLst>
            </a:custGeom>
            <a:ln w="18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96092" y="1222967"/>
            <a:ext cx="288551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13" dirty="0">
                <a:latin typeface="Times New Roman"/>
                <a:cs typeface="Times New Roman"/>
              </a:rPr>
              <a:t>x</a:t>
            </a:r>
            <a:r>
              <a:rPr sz="1324" spc="75" dirty="0">
                <a:latin typeface="Lucida Sans Unicode"/>
                <a:cs typeface="Lucida Sans Unicode"/>
              </a:rPr>
              <a:t>(</a:t>
            </a:r>
            <a:r>
              <a:rPr sz="1324" i="1" spc="93" dirty="0">
                <a:latin typeface="Times New Roman"/>
                <a:cs typeface="Times New Roman"/>
              </a:rPr>
              <a:t>t</a:t>
            </a:r>
            <a:r>
              <a:rPr sz="1324" spc="88" dirty="0">
                <a:latin typeface="Lucida Sans Unicode"/>
                <a:cs typeface="Lucida Sans Unicode"/>
              </a:rPr>
              <a:t>)</a:t>
            </a:r>
            <a:endParaRPr sz="1324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90016" y="2946866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0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6290" y="2075083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6395" y="2946866"/>
            <a:ext cx="2101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81476" y="2946866"/>
            <a:ext cx="2101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45716" y="2946866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67865" y="2946866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89136" y="2825627"/>
            <a:ext cx="70037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4" dirty="0">
                <a:latin typeface="Times New Roman"/>
                <a:cs typeface="Times New Roman"/>
              </a:rPr>
              <a:t>t</a:t>
            </a:r>
            <a:endParaRPr sz="1324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56628" y="1501476"/>
            <a:ext cx="3494554" cy="1504950"/>
            <a:chOff x="5437911" y="1701673"/>
            <a:chExt cx="3960495" cy="1705610"/>
          </a:xfrm>
        </p:grpSpPr>
        <p:sp>
          <p:nvSpPr>
            <p:cNvPr id="25" name="object 25"/>
            <p:cNvSpPr/>
            <p:nvPr/>
          </p:nvSpPr>
          <p:spPr>
            <a:xfrm>
              <a:off x="5437911" y="1701673"/>
              <a:ext cx="3960495" cy="1705610"/>
            </a:xfrm>
            <a:custGeom>
              <a:avLst/>
              <a:gdLst/>
              <a:ahLst/>
              <a:cxnLst/>
              <a:rect l="l" t="t" r="r" b="b"/>
              <a:pathLst>
                <a:path w="3960495" h="1705610">
                  <a:moveTo>
                    <a:pt x="0" y="1650072"/>
                  </a:moveTo>
                  <a:lnTo>
                    <a:pt x="3960126" y="1650072"/>
                  </a:lnTo>
                </a:path>
                <a:path w="3960495" h="1705610">
                  <a:moveTo>
                    <a:pt x="1980069" y="1650072"/>
                  </a:moveTo>
                  <a:lnTo>
                    <a:pt x="1980069" y="0"/>
                  </a:lnTo>
                </a:path>
                <a:path w="3960495" h="1705610">
                  <a:moveTo>
                    <a:pt x="1100035" y="1595069"/>
                  </a:moveTo>
                  <a:lnTo>
                    <a:pt x="1100035" y="1705076"/>
                  </a:lnTo>
                </a:path>
                <a:path w="3960495" h="1705610">
                  <a:moveTo>
                    <a:pt x="660006" y="1595069"/>
                  </a:moveTo>
                  <a:lnTo>
                    <a:pt x="660006" y="1705076"/>
                  </a:lnTo>
                </a:path>
                <a:path w="3960495" h="1705610">
                  <a:moveTo>
                    <a:pt x="2420073" y="1595069"/>
                  </a:moveTo>
                  <a:lnTo>
                    <a:pt x="2420073" y="1705076"/>
                  </a:lnTo>
                </a:path>
                <a:path w="3960495" h="1705610">
                  <a:moveTo>
                    <a:pt x="2860078" y="1595069"/>
                  </a:moveTo>
                  <a:lnTo>
                    <a:pt x="2860078" y="1705076"/>
                  </a:lnTo>
                </a:path>
                <a:path w="3960495" h="1705610">
                  <a:moveTo>
                    <a:pt x="3300120" y="1595069"/>
                  </a:moveTo>
                  <a:lnTo>
                    <a:pt x="3300120" y="1705076"/>
                  </a:lnTo>
                </a:path>
                <a:path w="3960495" h="1705610">
                  <a:moveTo>
                    <a:pt x="1925078" y="1210068"/>
                  </a:moveTo>
                  <a:lnTo>
                    <a:pt x="2035073" y="1210068"/>
                  </a:lnTo>
                </a:path>
                <a:path w="3960495" h="1705610">
                  <a:moveTo>
                    <a:pt x="1925078" y="770039"/>
                  </a:moveTo>
                  <a:lnTo>
                    <a:pt x="2035073" y="770039"/>
                  </a:lnTo>
                </a:path>
                <a:path w="3960495" h="1705610">
                  <a:moveTo>
                    <a:pt x="1925078" y="330034"/>
                  </a:moveTo>
                  <a:lnTo>
                    <a:pt x="2035073" y="330034"/>
                  </a:lnTo>
                </a:path>
                <a:path w="3960495" h="1705610">
                  <a:moveTo>
                    <a:pt x="220002" y="1595069"/>
                  </a:moveTo>
                  <a:lnTo>
                    <a:pt x="220002" y="1705076"/>
                  </a:lnTo>
                </a:path>
                <a:path w="3960495" h="1705610">
                  <a:moveTo>
                    <a:pt x="3740124" y="1595069"/>
                  </a:moveTo>
                  <a:lnTo>
                    <a:pt x="3740124" y="1705076"/>
                  </a:lnTo>
                </a:path>
                <a:path w="3960495" h="1705610">
                  <a:moveTo>
                    <a:pt x="1540040" y="1595069"/>
                  </a:moveTo>
                  <a:lnTo>
                    <a:pt x="1540040" y="1705076"/>
                  </a:lnTo>
                </a:path>
              </a:pathLst>
            </a:custGeom>
            <a:ln w="9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6977951" y="2471712"/>
              <a:ext cx="880110" cy="880110"/>
            </a:xfrm>
            <a:custGeom>
              <a:avLst/>
              <a:gdLst/>
              <a:ahLst/>
              <a:cxnLst/>
              <a:rect l="l" t="t" r="r" b="b"/>
              <a:pathLst>
                <a:path w="880109" h="880110">
                  <a:moveTo>
                    <a:pt x="0" y="880033"/>
                  </a:moveTo>
                  <a:lnTo>
                    <a:pt x="220002" y="0"/>
                  </a:lnTo>
                  <a:lnTo>
                    <a:pt x="440029" y="440029"/>
                  </a:lnTo>
                  <a:lnTo>
                    <a:pt x="660031" y="440029"/>
                  </a:lnTo>
                  <a:lnTo>
                    <a:pt x="880033" y="880033"/>
                  </a:lnTo>
                </a:path>
              </a:pathLst>
            </a:custGeom>
            <a:ln w="18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19747" y="1222967"/>
            <a:ext cx="373716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13" dirty="0">
                <a:latin typeface="Times New Roman"/>
                <a:cs typeface="Times New Roman"/>
              </a:rPr>
              <a:t>x</a:t>
            </a:r>
            <a:r>
              <a:rPr sz="1324" spc="97" dirty="0">
                <a:latin typeface="Lucida Sans Unicode"/>
                <a:cs typeface="Lucida Sans Unicode"/>
              </a:rPr>
              <a:t>(</a:t>
            </a:r>
            <a:r>
              <a:rPr sz="1324" spc="-18" dirty="0">
                <a:latin typeface="Times New Roman"/>
                <a:cs typeface="Times New Roman"/>
              </a:rPr>
              <a:t>2</a:t>
            </a:r>
            <a:r>
              <a:rPr sz="1324" i="1" spc="93" dirty="0">
                <a:latin typeface="Times New Roman"/>
                <a:cs typeface="Times New Roman"/>
              </a:rPr>
              <a:t>t</a:t>
            </a:r>
            <a:r>
              <a:rPr sz="1324" spc="88" dirty="0">
                <a:latin typeface="Lucida Sans Unicode"/>
                <a:cs typeface="Lucida Sans Unicode"/>
              </a:rPr>
              <a:t>)</a:t>
            </a:r>
            <a:endParaRPr sz="1324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57715" y="2946866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0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24094" y="2946866"/>
            <a:ext cx="2101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46243" y="2946866"/>
            <a:ext cx="2101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10478" y="2946866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32631" y="2946866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56839" y="2825627"/>
            <a:ext cx="70037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4" dirty="0">
                <a:latin typeface="Times New Roman"/>
                <a:cs typeface="Times New Roman"/>
              </a:rPr>
              <a:t>t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57923" y="2075083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91854" y="3908410"/>
            <a:ext cx="3494554" cy="1504950"/>
            <a:chOff x="491167" y="4429531"/>
            <a:chExt cx="3960495" cy="1705610"/>
          </a:xfrm>
        </p:grpSpPr>
        <p:sp>
          <p:nvSpPr>
            <p:cNvPr id="36" name="object 36"/>
            <p:cNvSpPr/>
            <p:nvPr/>
          </p:nvSpPr>
          <p:spPr>
            <a:xfrm>
              <a:off x="491167" y="4429531"/>
              <a:ext cx="3960495" cy="1705610"/>
            </a:xfrm>
            <a:custGeom>
              <a:avLst/>
              <a:gdLst/>
              <a:ahLst/>
              <a:cxnLst/>
              <a:rect l="l" t="t" r="r" b="b"/>
              <a:pathLst>
                <a:path w="3960495" h="1705610">
                  <a:moveTo>
                    <a:pt x="0" y="1650060"/>
                  </a:moveTo>
                  <a:lnTo>
                    <a:pt x="3960131" y="1650060"/>
                  </a:lnTo>
                </a:path>
                <a:path w="3960495" h="1705610">
                  <a:moveTo>
                    <a:pt x="1980074" y="1650060"/>
                  </a:moveTo>
                  <a:lnTo>
                    <a:pt x="1980074" y="0"/>
                  </a:lnTo>
                </a:path>
                <a:path w="3960495" h="1705610">
                  <a:moveTo>
                    <a:pt x="1540057" y="1595069"/>
                  </a:moveTo>
                  <a:lnTo>
                    <a:pt x="1540057" y="1705063"/>
                  </a:lnTo>
                </a:path>
                <a:path w="3960495" h="1705610">
                  <a:moveTo>
                    <a:pt x="1100053" y="1595069"/>
                  </a:moveTo>
                  <a:lnTo>
                    <a:pt x="1100053" y="1705063"/>
                  </a:lnTo>
                </a:path>
                <a:path w="3960495" h="1705610">
                  <a:moveTo>
                    <a:pt x="660022" y="1595069"/>
                  </a:moveTo>
                  <a:lnTo>
                    <a:pt x="660022" y="1705063"/>
                  </a:lnTo>
                </a:path>
                <a:path w="3960495" h="1705610">
                  <a:moveTo>
                    <a:pt x="2420091" y="1595069"/>
                  </a:moveTo>
                  <a:lnTo>
                    <a:pt x="2420091" y="1705063"/>
                  </a:lnTo>
                </a:path>
                <a:path w="3960495" h="1705610">
                  <a:moveTo>
                    <a:pt x="2860095" y="1595069"/>
                  </a:moveTo>
                  <a:lnTo>
                    <a:pt x="2860095" y="1705063"/>
                  </a:lnTo>
                </a:path>
                <a:path w="3960495" h="1705610">
                  <a:moveTo>
                    <a:pt x="3300125" y="1595069"/>
                  </a:moveTo>
                  <a:lnTo>
                    <a:pt x="3300125" y="1705063"/>
                  </a:lnTo>
                </a:path>
                <a:path w="3960495" h="1705610">
                  <a:moveTo>
                    <a:pt x="1925071" y="1210056"/>
                  </a:moveTo>
                  <a:lnTo>
                    <a:pt x="2035078" y="1210056"/>
                  </a:lnTo>
                </a:path>
                <a:path w="3960495" h="1705610">
                  <a:moveTo>
                    <a:pt x="1925071" y="770026"/>
                  </a:moveTo>
                  <a:lnTo>
                    <a:pt x="2035078" y="770026"/>
                  </a:lnTo>
                </a:path>
                <a:path w="3960495" h="1705610">
                  <a:moveTo>
                    <a:pt x="1925071" y="330022"/>
                  </a:moveTo>
                  <a:lnTo>
                    <a:pt x="2035078" y="330022"/>
                  </a:lnTo>
                </a:path>
                <a:path w="3960495" h="1705610">
                  <a:moveTo>
                    <a:pt x="220012" y="1595069"/>
                  </a:moveTo>
                  <a:lnTo>
                    <a:pt x="220012" y="1705063"/>
                  </a:lnTo>
                </a:path>
                <a:path w="3960495" h="1705610">
                  <a:moveTo>
                    <a:pt x="3740129" y="1595069"/>
                  </a:moveTo>
                  <a:lnTo>
                    <a:pt x="3740129" y="1705063"/>
                  </a:lnTo>
                </a:path>
              </a:pathLst>
            </a:custGeom>
            <a:ln w="9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709955" y="5195900"/>
              <a:ext cx="3520440" cy="880110"/>
            </a:xfrm>
            <a:custGeom>
              <a:avLst/>
              <a:gdLst/>
              <a:ahLst/>
              <a:cxnLst/>
              <a:rect l="l" t="t" r="r" b="b"/>
              <a:pathLst>
                <a:path w="3520440" h="880110">
                  <a:moveTo>
                    <a:pt x="0" y="880021"/>
                  </a:moveTo>
                  <a:lnTo>
                    <a:pt x="880033" y="0"/>
                  </a:lnTo>
                  <a:lnTo>
                    <a:pt x="1760054" y="440016"/>
                  </a:lnTo>
                  <a:lnTo>
                    <a:pt x="2640088" y="440016"/>
                  </a:lnTo>
                  <a:lnTo>
                    <a:pt x="3520122" y="880021"/>
                  </a:lnTo>
                </a:path>
              </a:pathLst>
            </a:custGeom>
            <a:ln w="18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10972" y="3629890"/>
            <a:ext cx="458881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13" dirty="0">
                <a:latin typeface="Times New Roman"/>
                <a:cs typeface="Times New Roman"/>
              </a:rPr>
              <a:t>x</a:t>
            </a:r>
            <a:r>
              <a:rPr sz="1324" spc="75" dirty="0">
                <a:latin typeface="Lucida Sans Unicode"/>
                <a:cs typeface="Lucida Sans Unicode"/>
              </a:rPr>
              <a:t>(</a:t>
            </a:r>
            <a:r>
              <a:rPr sz="1324" i="1" spc="93" dirty="0">
                <a:latin typeface="Times New Roman"/>
                <a:cs typeface="Times New Roman"/>
              </a:rPr>
              <a:t>t</a:t>
            </a:r>
            <a:r>
              <a:rPr sz="1324" spc="-31" dirty="0">
                <a:latin typeface="Lucida Sans Unicode"/>
                <a:cs typeface="Lucida Sans Unicode"/>
              </a:rPr>
              <a:t>/</a:t>
            </a:r>
            <a:r>
              <a:rPr sz="1324" spc="4" dirty="0">
                <a:latin typeface="Times New Roman"/>
                <a:cs typeface="Times New Roman"/>
              </a:rPr>
              <a:t>2</a:t>
            </a:r>
            <a:r>
              <a:rPr sz="1324" spc="88" dirty="0">
                <a:latin typeface="Lucida Sans Unicode"/>
                <a:cs typeface="Lucida Sans Unicode"/>
              </a:rPr>
              <a:t>)</a:t>
            </a:r>
            <a:endParaRPr sz="1324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90021" y="5353788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0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96295" y="4479073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56400" y="5353788"/>
            <a:ext cx="2101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81481" y="5353788"/>
            <a:ext cx="2101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45720" y="5353788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67869" y="5353788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89141" y="5232554"/>
            <a:ext cx="70037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4" dirty="0">
                <a:latin typeface="Times New Roman"/>
                <a:cs typeface="Times New Roman"/>
              </a:rPr>
              <a:t>t</a:t>
            </a:r>
            <a:endParaRPr sz="1324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456628" y="3908410"/>
            <a:ext cx="3494554" cy="1504950"/>
            <a:chOff x="5437911" y="4429531"/>
            <a:chExt cx="3960495" cy="1705610"/>
          </a:xfrm>
        </p:grpSpPr>
        <p:sp>
          <p:nvSpPr>
            <p:cNvPr id="47" name="object 47"/>
            <p:cNvSpPr/>
            <p:nvPr/>
          </p:nvSpPr>
          <p:spPr>
            <a:xfrm>
              <a:off x="5437911" y="4429531"/>
              <a:ext cx="3960495" cy="1705610"/>
            </a:xfrm>
            <a:custGeom>
              <a:avLst/>
              <a:gdLst/>
              <a:ahLst/>
              <a:cxnLst/>
              <a:rect l="l" t="t" r="r" b="b"/>
              <a:pathLst>
                <a:path w="3960495" h="1705610">
                  <a:moveTo>
                    <a:pt x="0" y="1650060"/>
                  </a:moveTo>
                  <a:lnTo>
                    <a:pt x="3960126" y="1650060"/>
                  </a:lnTo>
                </a:path>
                <a:path w="3960495" h="1705610">
                  <a:moveTo>
                    <a:pt x="1980069" y="1650060"/>
                  </a:moveTo>
                  <a:lnTo>
                    <a:pt x="1980069" y="0"/>
                  </a:lnTo>
                </a:path>
                <a:path w="3960495" h="1705610">
                  <a:moveTo>
                    <a:pt x="1540040" y="1595069"/>
                  </a:moveTo>
                  <a:lnTo>
                    <a:pt x="1540040" y="1705063"/>
                  </a:lnTo>
                </a:path>
                <a:path w="3960495" h="1705610">
                  <a:moveTo>
                    <a:pt x="1100035" y="1595069"/>
                  </a:moveTo>
                  <a:lnTo>
                    <a:pt x="1100035" y="1705063"/>
                  </a:lnTo>
                </a:path>
                <a:path w="3960495" h="1705610">
                  <a:moveTo>
                    <a:pt x="660006" y="1595069"/>
                  </a:moveTo>
                  <a:lnTo>
                    <a:pt x="660006" y="1705063"/>
                  </a:lnTo>
                </a:path>
                <a:path w="3960495" h="1705610">
                  <a:moveTo>
                    <a:pt x="2420073" y="1595069"/>
                  </a:moveTo>
                  <a:lnTo>
                    <a:pt x="2420073" y="1705063"/>
                  </a:lnTo>
                </a:path>
                <a:path w="3960495" h="1705610">
                  <a:moveTo>
                    <a:pt x="2860078" y="1595069"/>
                  </a:moveTo>
                  <a:lnTo>
                    <a:pt x="2860078" y="1705063"/>
                  </a:lnTo>
                </a:path>
                <a:path w="3960495" h="1705610">
                  <a:moveTo>
                    <a:pt x="3300120" y="1595069"/>
                  </a:moveTo>
                  <a:lnTo>
                    <a:pt x="3300120" y="1705063"/>
                  </a:lnTo>
                </a:path>
                <a:path w="3960495" h="1705610">
                  <a:moveTo>
                    <a:pt x="1925078" y="1210056"/>
                  </a:moveTo>
                  <a:lnTo>
                    <a:pt x="2035073" y="1210056"/>
                  </a:lnTo>
                </a:path>
                <a:path w="3960495" h="1705610">
                  <a:moveTo>
                    <a:pt x="1925078" y="770026"/>
                  </a:moveTo>
                  <a:lnTo>
                    <a:pt x="2035073" y="770026"/>
                  </a:lnTo>
                </a:path>
                <a:path w="3960495" h="1705610">
                  <a:moveTo>
                    <a:pt x="1925078" y="330022"/>
                  </a:moveTo>
                  <a:lnTo>
                    <a:pt x="2035073" y="330022"/>
                  </a:lnTo>
                </a:path>
                <a:path w="3960495" h="1705610">
                  <a:moveTo>
                    <a:pt x="220002" y="1595069"/>
                  </a:moveTo>
                  <a:lnTo>
                    <a:pt x="220002" y="1705063"/>
                  </a:lnTo>
                </a:path>
                <a:path w="3960495" h="1705610">
                  <a:moveTo>
                    <a:pt x="3740124" y="1595069"/>
                  </a:moveTo>
                  <a:lnTo>
                    <a:pt x="3740124" y="1705063"/>
                  </a:lnTo>
                </a:path>
              </a:pathLst>
            </a:custGeom>
            <a:ln w="9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6537947" y="5199557"/>
              <a:ext cx="1760220" cy="880110"/>
            </a:xfrm>
            <a:custGeom>
              <a:avLst/>
              <a:gdLst/>
              <a:ahLst/>
              <a:cxnLst/>
              <a:rect l="l" t="t" r="r" b="b"/>
              <a:pathLst>
                <a:path w="1760220" h="880110">
                  <a:moveTo>
                    <a:pt x="1760042" y="880033"/>
                  </a:moveTo>
                  <a:lnTo>
                    <a:pt x="1320038" y="0"/>
                  </a:lnTo>
                  <a:lnTo>
                    <a:pt x="880033" y="440029"/>
                  </a:lnTo>
                  <a:lnTo>
                    <a:pt x="440004" y="440029"/>
                  </a:lnTo>
                  <a:lnTo>
                    <a:pt x="0" y="880033"/>
                  </a:lnTo>
                </a:path>
              </a:pathLst>
            </a:custGeom>
            <a:ln w="18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157714" y="5353799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0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61047" y="4479080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24097" y="5353799"/>
            <a:ext cx="2101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46247" y="5353799"/>
            <a:ext cx="2101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710475" y="5353799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32628" y="5353799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056835" y="5232561"/>
            <a:ext cx="70037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4" dirty="0">
                <a:latin typeface="Times New Roman"/>
                <a:cs typeface="Times New Roman"/>
              </a:rPr>
              <a:t>t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96276" y="3629896"/>
            <a:ext cx="420780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22" dirty="0">
                <a:latin typeface="Times New Roman"/>
                <a:cs typeface="Times New Roman"/>
              </a:rPr>
              <a:t>x</a:t>
            </a:r>
            <a:r>
              <a:rPr sz="1324" spc="22" dirty="0">
                <a:latin typeface="Lucida Sans Unicode"/>
                <a:cs typeface="Lucida Sans Unicode"/>
              </a:rPr>
              <a:t>(</a:t>
            </a:r>
            <a:r>
              <a:rPr sz="1324" spc="22" dirty="0">
                <a:latin typeface="Cambria"/>
                <a:cs typeface="Cambria"/>
              </a:rPr>
              <a:t>−</a:t>
            </a:r>
            <a:r>
              <a:rPr sz="1324" i="1" spc="22" dirty="0">
                <a:latin typeface="Times New Roman"/>
                <a:cs typeface="Times New Roman"/>
              </a:rPr>
              <a:t>t</a:t>
            </a:r>
            <a:r>
              <a:rPr sz="1324" spc="22" dirty="0">
                <a:latin typeface="Lucida Sans Unicode"/>
                <a:cs typeface="Lucida Sans Unicode"/>
              </a:rPr>
              <a:t>)</a:t>
            </a:r>
            <a:endParaRPr sz="1324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5922309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Combined</a:t>
            </a:r>
            <a:r>
              <a:rPr sz="2471" spc="-9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Time</a:t>
            </a:r>
            <a:r>
              <a:rPr sz="2471" spc="18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Scaling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and</a:t>
            </a:r>
            <a:r>
              <a:rPr sz="2471" spc="18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Time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Shifting</a:t>
            </a:r>
            <a:endParaRPr sz="2471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F807FF36-8C20-48E7-B271-9616E2AB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172270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009710"/>
            <a:ext cx="147740" cy="14930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741230"/>
            <a:ext cx="147740" cy="14759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768574"/>
            <a:ext cx="149311" cy="1475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22174" y="1038654"/>
            <a:ext cx="7860366" cy="395502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13" dirty="0">
                <a:latin typeface="Microsoft Sans Serif"/>
                <a:cs typeface="Microsoft Sans Serif"/>
              </a:rPr>
              <a:t>Consider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maps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124"/>
              </a:spcBef>
            </a:pP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-13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endParaRPr sz="1897">
              <a:latin typeface="Microsoft Sans Serif"/>
              <a:cs typeface="Microsoft Sans Serif"/>
            </a:endParaRPr>
          </a:p>
          <a:p>
            <a:pPr marL="20172" algn="ctr">
              <a:spcBef>
                <a:spcPts val="1857"/>
              </a:spcBef>
            </a:pP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i="1" spc="-44" dirty="0">
                <a:latin typeface="Times New Roman"/>
                <a:cs typeface="Times New Roman"/>
              </a:rPr>
              <a:t>a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b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spcBef>
                <a:spcPts val="1831"/>
              </a:spcBef>
            </a:pPr>
            <a:r>
              <a:rPr sz="1897" spc="-13" dirty="0">
                <a:latin typeface="Microsoft Sans Serif"/>
                <a:cs typeface="Microsoft Sans Serif"/>
              </a:rPr>
              <a:t>w</a:t>
            </a:r>
            <a:r>
              <a:rPr sz="1897" spc="-18" dirty="0">
                <a:latin typeface="Microsoft Sans Serif"/>
                <a:cs typeface="Microsoft Sans Serif"/>
              </a:rPr>
              <a:t>he</a:t>
            </a:r>
            <a:r>
              <a:rPr sz="1897" spc="-13" dirty="0">
                <a:latin typeface="Microsoft Sans Serif"/>
                <a:cs typeface="Microsoft Sans Serif"/>
              </a:rPr>
              <a:t>r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dirty="0">
                <a:latin typeface="Times New Roman"/>
                <a:cs typeface="Times New Roman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an</a:t>
            </a:r>
            <a:r>
              <a:rPr sz="1897" spc="-4" dirty="0">
                <a:latin typeface="Microsoft Sans Serif"/>
                <a:cs typeface="Microsoft Sans Serif"/>
              </a:rPr>
              <a:t>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b</a:t>
            </a:r>
            <a:r>
              <a:rPr sz="2074" i="1" dirty="0">
                <a:latin typeface="Times New Roman"/>
                <a:cs typeface="Times New Roman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</a:t>
            </a:r>
            <a:r>
              <a:rPr sz="1897" spc="-13" dirty="0">
                <a:latin typeface="Microsoft Sans Serif"/>
                <a:cs typeface="Microsoft Sans Serif"/>
              </a:rPr>
              <a:t>r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</a:t>
            </a:r>
            <a:r>
              <a:rPr sz="1897" spc="-18" dirty="0">
                <a:latin typeface="Microsoft Sans Serif"/>
                <a:cs typeface="Microsoft Sans Serif"/>
              </a:rPr>
              <a:t>ea</a:t>
            </a:r>
            <a:r>
              <a:rPr sz="1897" spc="-13" dirty="0">
                <a:latin typeface="Microsoft Sans Serif"/>
                <a:cs typeface="Microsoft Sans Serif"/>
              </a:rPr>
              <a:t>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n</a:t>
            </a:r>
            <a:r>
              <a:rPr sz="1897" spc="-18" dirty="0">
                <a:latin typeface="Microsoft Sans Serif"/>
                <a:cs typeface="Microsoft Sans Serif"/>
              </a:rPr>
              <a:t>u</a:t>
            </a:r>
            <a:r>
              <a:rPr sz="1897" spc="-13" dirty="0">
                <a:latin typeface="Microsoft Sans Serif"/>
                <a:cs typeface="Microsoft Sans Serif"/>
              </a:rPr>
              <a:t>m</a:t>
            </a:r>
            <a:r>
              <a:rPr sz="1897" spc="-18" dirty="0">
                <a:latin typeface="Microsoft Sans Serif"/>
                <a:cs typeface="Microsoft Sans Serif"/>
              </a:rPr>
              <a:t>be</a:t>
            </a:r>
            <a:r>
              <a:rPr sz="1897" spc="-13" dirty="0">
                <a:latin typeface="Microsoft Sans Serif"/>
                <a:cs typeface="Microsoft Sans Serif"/>
              </a:rPr>
              <a:t>r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an</a:t>
            </a:r>
            <a:r>
              <a:rPr sz="1897" spc="-4" dirty="0">
                <a:latin typeface="Microsoft Sans Serif"/>
                <a:cs typeface="Microsoft Sans Serif"/>
              </a:rPr>
              <a:t>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13" dirty="0">
                <a:latin typeface="Cambria"/>
                <a:cs typeface="Cambria"/>
              </a:rPr>
              <a:t>/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11206" marR="745791">
              <a:lnSpc>
                <a:spcPct val="114700"/>
              </a:lnSpc>
              <a:spcBef>
                <a:spcPts val="547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above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combination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time-scaling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operation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time-shifting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operation.</a:t>
            </a:r>
            <a:endParaRPr sz="1897">
              <a:latin typeface="Microsoft Sans Serif"/>
              <a:cs typeface="Microsoft Sans Serif"/>
            </a:endParaRPr>
          </a:p>
          <a:p>
            <a:pPr marL="11206" marR="467310">
              <a:lnSpc>
                <a:spcPct val="113399"/>
              </a:lnSpc>
              <a:spcBef>
                <a:spcPts val="401"/>
              </a:spcBef>
            </a:pPr>
            <a:r>
              <a:rPr sz="1897" spc="-9" dirty="0">
                <a:latin typeface="Microsoft Sans Serif"/>
                <a:cs typeface="Microsoft Sans Serif"/>
              </a:rPr>
              <a:t>Since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scaling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shifting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do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not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commute</a:t>
            </a:r>
            <a:r>
              <a:rPr sz="1897" spc="-9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must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 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particularly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careful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about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order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which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these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transformations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applied.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591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above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has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two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distinct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but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equivalent</a:t>
            </a:r>
            <a:r>
              <a:rPr sz="1897" spc="10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interpretations: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82841" y="5050132"/>
            <a:ext cx="258856" cy="258856"/>
            <a:chOff x="1047620" y="5723483"/>
            <a:chExt cx="293370" cy="293370"/>
          </a:xfrm>
        </p:grpSpPr>
        <p:sp>
          <p:nvSpPr>
            <p:cNvPr id="19" name="object 19"/>
            <p:cNvSpPr/>
            <p:nvPr/>
          </p:nvSpPr>
          <p:spPr>
            <a:xfrm>
              <a:off x="1068892" y="5744756"/>
              <a:ext cx="238760" cy="173990"/>
            </a:xfrm>
            <a:custGeom>
              <a:avLst/>
              <a:gdLst/>
              <a:ahLst/>
              <a:cxnLst/>
              <a:rect l="l" t="t" r="r" b="b"/>
              <a:pathLst>
                <a:path w="238759" h="173989">
                  <a:moveTo>
                    <a:pt x="238576" y="54054"/>
                  </a:moveTo>
                  <a:lnTo>
                    <a:pt x="209997" y="25475"/>
                  </a:lnTo>
                  <a:lnTo>
                    <a:pt x="173755" y="6731"/>
                  </a:lnTo>
                  <a:lnTo>
                    <a:pt x="132025" y="0"/>
                  </a:lnTo>
                  <a:lnTo>
                    <a:pt x="90297" y="6731"/>
                  </a:lnTo>
                  <a:lnTo>
                    <a:pt x="54055" y="25475"/>
                  </a:lnTo>
                  <a:lnTo>
                    <a:pt x="25474" y="54054"/>
                  </a:lnTo>
                  <a:lnTo>
                    <a:pt x="6731" y="90293"/>
                  </a:lnTo>
                  <a:lnTo>
                    <a:pt x="0" y="132016"/>
                  </a:lnTo>
                  <a:lnTo>
                    <a:pt x="6731" y="173751"/>
                  </a:lnTo>
                </a:path>
              </a:pathLst>
            </a:custGeom>
            <a:ln w="424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9668" y="5755220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30" h="240029">
                  <a:moveTo>
                    <a:pt x="239797" y="119900"/>
                  </a:moveTo>
                  <a:lnTo>
                    <a:pt x="230374" y="73230"/>
                  </a:lnTo>
                  <a:lnTo>
                    <a:pt x="204678" y="35118"/>
                  </a:lnTo>
                  <a:lnTo>
                    <a:pt x="166566" y="9422"/>
                  </a:lnTo>
                  <a:lnTo>
                    <a:pt x="119895" y="0"/>
                  </a:lnTo>
                  <a:lnTo>
                    <a:pt x="73225" y="9422"/>
                  </a:lnTo>
                  <a:lnTo>
                    <a:pt x="35115" y="35118"/>
                  </a:lnTo>
                  <a:lnTo>
                    <a:pt x="9421" y="73230"/>
                  </a:lnTo>
                  <a:lnTo>
                    <a:pt x="0" y="119900"/>
                  </a:lnTo>
                  <a:lnTo>
                    <a:pt x="9421" y="166572"/>
                  </a:lnTo>
                  <a:lnTo>
                    <a:pt x="35115" y="204689"/>
                  </a:lnTo>
                  <a:lnTo>
                    <a:pt x="73225" y="230389"/>
                  </a:lnTo>
                  <a:lnTo>
                    <a:pt x="119895" y="239814"/>
                  </a:lnTo>
                  <a:lnTo>
                    <a:pt x="166566" y="230389"/>
                  </a:lnTo>
                  <a:lnTo>
                    <a:pt x="204678" y="204689"/>
                  </a:lnTo>
                  <a:lnTo>
                    <a:pt x="230374" y="166572"/>
                  </a:lnTo>
                  <a:lnTo>
                    <a:pt x="239797" y="119900"/>
                  </a:lnTo>
                </a:path>
              </a:pathLst>
            </a:custGeom>
            <a:ln w="42449">
              <a:solidFill>
                <a:srgbClr val="D1D1D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0443" y="5765698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535" y="107772"/>
                  </a:moveTo>
                  <a:lnTo>
                    <a:pt x="207066" y="65820"/>
                  </a:lnTo>
                  <a:lnTo>
                    <a:pt x="183969" y="31564"/>
                  </a:lnTo>
                  <a:lnTo>
                    <a:pt x="149714" y="8468"/>
                  </a:lnTo>
                  <a:lnTo>
                    <a:pt x="107767" y="0"/>
                  </a:lnTo>
                  <a:lnTo>
                    <a:pt x="65819" y="8468"/>
                  </a:lnTo>
                  <a:lnTo>
                    <a:pt x="31564" y="31564"/>
                  </a:lnTo>
                  <a:lnTo>
                    <a:pt x="8468" y="65820"/>
                  </a:lnTo>
                  <a:lnTo>
                    <a:pt x="0" y="107772"/>
                  </a:lnTo>
                  <a:lnTo>
                    <a:pt x="8468" y="149718"/>
                  </a:lnTo>
                  <a:lnTo>
                    <a:pt x="31564" y="183975"/>
                  </a:lnTo>
                  <a:lnTo>
                    <a:pt x="65819" y="207073"/>
                  </a:lnTo>
                  <a:lnTo>
                    <a:pt x="107767" y="215544"/>
                  </a:lnTo>
                  <a:lnTo>
                    <a:pt x="149714" y="207073"/>
                  </a:lnTo>
                  <a:lnTo>
                    <a:pt x="183969" y="183975"/>
                  </a:lnTo>
                  <a:lnTo>
                    <a:pt x="207066" y="149718"/>
                  </a:lnTo>
                  <a:lnTo>
                    <a:pt x="215535" y="107772"/>
                  </a:lnTo>
                </a:path>
              </a:pathLst>
            </a:custGeom>
            <a:ln w="42449">
              <a:solidFill>
                <a:srgbClr val="A3A3BC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9989" y="5754938"/>
              <a:ext cx="233726" cy="23374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81529" y="575588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225425" h="225425">
                  <a:moveTo>
                    <a:pt x="225237" y="112623"/>
                  </a:moveTo>
                  <a:lnTo>
                    <a:pt x="216385" y="68788"/>
                  </a:lnTo>
                  <a:lnTo>
                    <a:pt x="192249" y="32989"/>
                  </a:lnTo>
                  <a:lnTo>
                    <a:pt x="156452" y="8851"/>
                  </a:lnTo>
                  <a:lnTo>
                    <a:pt x="112622" y="0"/>
                  </a:lnTo>
                  <a:lnTo>
                    <a:pt x="68786" y="8851"/>
                  </a:lnTo>
                  <a:lnTo>
                    <a:pt x="32988" y="32989"/>
                  </a:lnTo>
                  <a:lnTo>
                    <a:pt x="8851" y="68788"/>
                  </a:lnTo>
                  <a:lnTo>
                    <a:pt x="0" y="112623"/>
                  </a:lnTo>
                  <a:lnTo>
                    <a:pt x="8851" y="156456"/>
                  </a:lnTo>
                  <a:lnTo>
                    <a:pt x="32988" y="192251"/>
                  </a:lnTo>
                  <a:lnTo>
                    <a:pt x="68786" y="216384"/>
                  </a:lnTo>
                  <a:lnTo>
                    <a:pt x="112622" y="225234"/>
                  </a:lnTo>
                  <a:lnTo>
                    <a:pt x="156452" y="216384"/>
                  </a:lnTo>
                  <a:lnTo>
                    <a:pt x="192249" y="192251"/>
                  </a:lnTo>
                  <a:lnTo>
                    <a:pt x="216385" y="156456"/>
                  </a:lnTo>
                  <a:lnTo>
                    <a:pt x="225237" y="112623"/>
                  </a:lnTo>
                </a:path>
              </a:pathLst>
            </a:custGeom>
            <a:ln w="42449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0307" y="5752284"/>
              <a:ext cx="206248" cy="20624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670323" y="5076766"/>
            <a:ext cx="95810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015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82884" y="5343702"/>
            <a:ext cx="265019" cy="258296"/>
            <a:chOff x="1047668" y="6056195"/>
            <a:chExt cx="300355" cy="292735"/>
          </a:xfrm>
        </p:grpSpPr>
        <p:sp>
          <p:nvSpPr>
            <p:cNvPr id="27" name="object 27"/>
            <p:cNvSpPr/>
            <p:nvPr/>
          </p:nvSpPr>
          <p:spPr>
            <a:xfrm>
              <a:off x="1068893" y="6077420"/>
              <a:ext cx="257810" cy="173990"/>
            </a:xfrm>
            <a:custGeom>
              <a:avLst/>
              <a:gdLst/>
              <a:ahLst/>
              <a:cxnLst/>
              <a:rect l="l" t="t" r="r" b="b"/>
              <a:pathLst>
                <a:path w="257809" h="173989">
                  <a:moveTo>
                    <a:pt x="257317" y="90293"/>
                  </a:moveTo>
                  <a:lnTo>
                    <a:pt x="238576" y="54054"/>
                  </a:lnTo>
                  <a:lnTo>
                    <a:pt x="209997" y="25475"/>
                  </a:lnTo>
                  <a:lnTo>
                    <a:pt x="173755" y="6731"/>
                  </a:lnTo>
                  <a:lnTo>
                    <a:pt x="132025" y="0"/>
                  </a:lnTo>
                  <a:lnTo>
                    <a:pt x="90297" y="6731"/>
                  </a:lnTo>
                  <a:lnTo>
                    <a:pt x="54055" y="25475"/>
                  </a:lnTo>
                  <a:lnTo>
                    <a:pt x="25474" y="54054"/>
                  </a:lnTo>
                  <a:lnTo>
                    <a:pt x="6731" y="90293"/>
                  </a:lnTo>
                  <a:lnTo>
                    <a:pt x="0" y="132016"/>
                  </a:lnTo>
                  <a:lnTo>
                    <a:pt x="6731" y="173746"/>
                  </a:lnTo>
                </a:path>
              </a:pathLst>
            </a:custGeom>
            <a:ln w="424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79668" y="6087884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30" h="240029">
                  <a:moveTo>
                    <a:pt x="239797" y="119900"/>
                  </a:moveTo>
                  <a:lnTo>
                    <a:pt x="230374" y="73230"/>
                  </a:lnTo>
                  <a:lnTo>
                    <a:pt x="204678" y="35118"/>
                  </a:lnTo>
                  <a:lnTo>
                    <a:pt x="166566" y="9422"/>
                  </a:lnTo>
                  <a:lnTo>
                    <a:pt x="119895" y="0"/>
                  </a:lnTo>
                  <a:lnTo>
                    <a:pt x="73225" y="9422"/>
                  </a:lnTo>
                  <a:lnTo>
                    <a:pt x="35115" y="35118"/>
                  </a:lnTo>
                  <a:lnTo>
                    <a:pt x="9421" y="73230"/>
                  </a:lnTo>
                  <a:lnTo>
                    <a:pt x="0" y="119900"/>
                  </a:lnTo>
                  <a:lnTo>
                    <a:pt x="9421" y="166572"/>
                  </a:lnTo>
                  <a:lnTo>
                    <a:pt x="35115" y="204689"/>
                  </a:lnTo>
                  <a:lnTo>
                    <a:pt x="73225" y="230389"/>
                  </a:lnTo>
                  <a:lnTo>
                    <a:pt x="119895" y="239814"/>
                  </a:lnTo>
                  <a:lnTo>
                    <a:pt x="166566" y="230389"/>
                  </a:lnTo>
                  <a:lnTo>
                    <a:pt x="204678" y="204689"/>
                  </a:lnTo>
                  <a:lnTo>
                    <a:pt x="230374" y="166572"/>
                  </a:lnTo>
                  <a:lnTo>
                    <a:pt x="239797" y="119900"/>
                  </a:lnTo>
                </a:path>
              </a:pathLst>
            </a:custGeom>
            <a:ln w="42449">
              <a:solidFill>
                <a:srgbClr val="D1D1D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1090443" y="609836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535" y="107784"/>
                  </a:moveTo>
                  <a:lnTo>
                    <a:pt x="207066" y="65831"/>
                  </a:lnTo>
                  <a:lnTo>
                    <a:pt x="183969" y="31570"/>
                  </a:lnTo>
                  <a:lnTo>
                    <a:pt x="149714" y="8470"/>
                  </a:lnTo>
                  <a:lnTo>
                    <a:pt x="107767" y="0"/>
                  </a:lnTo>
                  <a:lnTo>
                    <a:pt x="65819" y="8470"/>
                  </a:lnTo>
                  <a:lnTo>
                    <a:pt x="31564" y="31570"/>
                  </a:lnTo>
                  <a:lnTo>
                    <a:pt x="8468" y="65831"/>
                  </a:lnTo>
                  <a:lnTo>
                    <a:pt x="0" y="107784"/>
                  </a:lnTo>
                  <a:lnTo>
                    <a:pt x="8468" y="149729"/>
                  </a:lnTo>
                  <a:lnTo>
                    <a:pt x="31564" y="183981"/>
                  </a:lnTo>
                  <a:lnTo>
                    <a:pt x="65819" y="207075"/>
                  </a:lnTo>
                  <a:lnTo>
                    <a:pt x="107767" y="215544"/>
                  </a:lnTo>
                  <a:lnTo>
                    <a:pt x="149714" y="207075"/>
                  </a:lnTo>
                  <a:lnTo>
                    <a:pt x="183969" y="183981"/>
                  </a:lnTo>
                  <a:lnTo>
                    <a:pt x="207066" y="149729"/>
                  </a:lnTo>
                  <a:lnTo>
                    <a:pt x="215535" y="107784"/>
                  </a:lnTo>
                </a:path>
              </a:pathLst>
            </a:custGeom>
            <a:ln w="42449">
              <a:solidFill>
                <a:srgbClr val="A3A3BC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9989" y="6087602"/>
              <a:ext cx="233726" cy="23374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81529" y="6088545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225425" h="225425">
                  <a:moveTo>
                    <a:pt x="225237" y="112623"/>
                  </a:moveTo>
                  <a:lnTo>
                    <a:pt x="216385" y="68788"/>
                  </a:lnTo>
                  <a:lnTo>
                    <a:pt x="192249" y="32989"/>
                  </a:lnTo>
                  <a:lnTo>
                    <a:pt x="156452" y="8851"/>
                  </a:lnTo>
                  <a:lnTo>
                    <a:pt x="112622" y="0"/>
                  </a:lnTo>
                  <a:lnTo>
                    <a:pt x="68786" y="8851"/>
                  </a:lnTo>
                  <a:lnTo>
                    <a:pt x="32988" y="32989"/>
                  </a:lnTo>
                  <a:lnTo>
                    <a:pt x="8851" y="68788"/>
                  </a:lnTo>
                  <a:lnTo>
                    <a:pt x="0" y="112623"/>
                  </a:lnTo>
                  <a:lnTo>
                    <a:pt x="8851" y="156456"/>
                  </a:lnTo>
                  <a:lnTo>
                    <a:pt x="32988" y="192251"/>
                  </a:lnTo>
                  <a:lnTo>
                    <a:pt x="68786" y="216384"/>
                  </a:lnTo>
                  <a:lnTo>
                    <a:pt x="112622" y="225234"/>
                  </a:lnTo>
                  <a:lnTo>
                    <a:pt x="156452" y="216384"/>
                  </a:lnTo>
                  <a:lnTo>
                    <a:pt x="192249" y="192251"/>
                  </a:lnTo>
                  <a:lnTo>
                    <a:pt x="216385" y="156456"/>
                  </a:lnTo>
                  <a:lnTo>
                    <a:pt x="225237" y="112623"/>
                  </a:lnTo>
                </a:path>
              </a:pathLst>
            </a:custGeom>
            <a:ln w="42449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307" y="6084948"/>
              <a:ext cx="206248" cy="206241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670323" y="5370293"/>
            <a:ext cx="95810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1015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53466" y="5006823"/>
            <a:ext cx="6247839" cy="59632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marR="4483">
              <a:lnSpc>
                <a:spcPct val="100499"/>
              </a:lnSpc>
              <a:spcBef>
                <a:spcPts val="97"/>
              </a:spcBef>
            </a:pPr>
            <a:r>
              <a:rPr sz="1721" spc="-4" dirty="0">
                <a:latin typeface="Microsoft Sans Serif"/>
                <a:cs typeface="Microsoft Sans Serif"/>
              </a:rPr>
              <a:t>first,</a:t>
            </a:r>
            <a:r>
              <a:rPr sz="1721" spc="3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time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shifting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x</a:t>
            </a:r>
            <a:r>
              <a:rPr sz="1897" i="1" spc="13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by</a:t>
            </a:r>
            <a:r>
              <a:rPr sz="1721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b</a:t>
            </a:r>
            <a:r>
              <a:rPr sz="1721" spc="9" dirty="0">
                <a:latin typeface="Microsoft Sans Serif"/>
                <a:cs typeface="Microsoft Sans Serif"/>
              </a:rPr>
              <a:t>,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and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then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time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scaling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result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by </a:t>
            </a:r>
            <a:r>
              <a:rPr sz="1897" i="1" spc="9" dirty="0">
                <a:latin typeface="Times New Roman"/>
                <a:cs typeface="Times New Roman"/>
              </a:rPr>
              <a:t>a</a:t>
            </a:r>
            <a:r>
              <a:rPr sz="1721" spc="9" dirty="0">
                <a:latin typeface="Microsoft Sans Serif"/>
                <a:cs typeface="Microsoft Sans Serif"/>
              </a:rPr>
              <a:t>; 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first,</a:t>
            </a:r>
            <a:r>
              <a:rPr sz="1721" spc="35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time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scaling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x</a:t>
            </a:r>
            <a:r>
              <a:rPr sz="1897" i="1" spc="-9" dirty="0">
                <a:latin typeface="Times New Roman"/>
                <a:cs typeface="Times New Roman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by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a</a:t>
            </a:r>
            <a:r>
              <a:rPr sz="1721" spc="9" dirty="0">
                <a:latin typeface="Microsoft Sans Serif"/>
                <a:cs typeface="Microsoft Sans Serif"/>
              </a:rPr>
              <a:t>,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and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then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time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shifting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result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by</a:t>
            </a:r>
            <a:r>
              <a:rPr sz="1721" dirty="0">
                <a:latin typeface="Microsoft Sans Serif"/>
                <a:cs typeface="Microsoft Sans Serif"/>
              </a:rPr>
              <a:t> </a:t>
            </a:r>
            <a:r>
              <a:rPr sz="1897" i="1" dirty="0">
                <a:latin typeface="Times New Roman"/>
                <a:cs typeface="Times New Roman"/>
              </a:rPr>
              <a:t>b</a:t>
            </a:r>
            <a:r>
              <a:rPr sz="1897" dirty="0">
                <a:latin typeface="Lucida Sans Unicode"/>
                <a:cs typeface="Lucida Sans Unicode"/>
              </a:rPr>
              <a:t>/</a:t>
            </a:r>
            <a:r>
              <a:rPr sz="1897" i="1" dirty="0">
                <a:latin typeface="Times New Roman"/>
                <a:cs typeface="Times New Roman"/>
              </a:rPr>
              <a:t>a</a:t>
            </a:r>
            <a:r>
              <a:rPr sz="1721" dirty="0">
                <a:latin typeface="Microsoft Sans Serif"/>
                <a:cs typeface="Microsoft Sans Serif"/>
              </a:rPr>
              <a:t>.</a:t>
            </a:r>
            <a:endParaRPr sz="1721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55575" y="5807672"/>
            <a:ext cx="149311" cy="14758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422182" y="5706009"/>
            <a:ext cx="6846234" cy="30212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897" spc="-9" dirty="0">
                <a:latin typeface="Microsoft Sans Serif"/>
                <a:cs typeface="Microsoft Sans Serif"/>
              </a:rPr>
              <a:t>Note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shift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same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amount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both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cases.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7348817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Combined</a:t>
            </a:r>
            <a:r>
              <a:rPr sz="2471" spc="-4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Time</a:t>
            </a:r>
            <a:r>
              <a:rPr sz="2471" spc="26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Scaling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and</a:t>
            </a:r>
            <a:r>
              <a:rPr sz="2471" spc="26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Time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Shifting:</a:t>
            </a:r>
            <a:r>
              <a:rPr sz="2471" spc="185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Example</a:t>
            </a:r>
            <a:endParaRPr sz="2471"/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C733B80A-399C-4C63-AE13-CC7A37DF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382935" y="3442772"/>
            <a:ext cx="2218765" cy="1331259"/>
            <a:chOff x="821060" y="3901808"/>
            <a:chExt cx="2514600" cy="1508760"/>
          </a:xfrm>
        </p:grpSpPr>
        <p:sp>
          <p:nvSpPr>
            <p:cNvPr id="14" name="object 14"/>
            <p:cNvSpPr/>
            <p:nvPr/>
          </p:nvSpPr>
          <p:spPr>
            <a:xfrm>
              <a:off x="821060" y="3901808"/>
              <a:ext cx="2514600" cy="1508760"/>
            </a:xfrm>
            <a:custGeom>
              <a:avLst/>
              <a:gdLst/>
              <a:ahLst/>
              <a:cxnLst/>
              <a:rect l="l" t="t" r="r" b="b"/>
              <a:pathLst>
                <a:path w="2514600" h="1508760">
                  <a:moveTo>
                    <a:pt x="0" y="754341"/>
                  </a:moveTo>
                  <a:lnTo>
                    <a:pt x="2514455" y="754341"/>
                  </a:lnTo>
                </a:path>
                <a:path w="2514600" h="1508760">
                  <a:moveTo>
                    <a:pt x="754336" y="691464"/>
                  </a:moveTo>
                  <a:lnTo>
                    <a:pt x="754336" y="817219"/>
                  </a:lnTo>
                </a:path>
                <a:path w="2514600" h="1508760">
                  <a:moveTo>
                    <a:pt x="251449" y="691464"/>
                  </a:moveTo>
                  <a:lnTo>
                    <a:pt x="251449" y="817219"/>
                  </a:lnTo>
                </a:path>
                <a:path w="2514600" h="1508760">
                  <a:moveTo>
                    <a:pt x="1760113" y="691464"/>
                  </a:moveTo>
                  <a:lnTo>
                    <a:pt x="1760113" y="817219"/>
                  </a:lnTo>
                </a:path>
                <a:path w="2514600" h="1508760">
                  <a:moveTo>
                    <a:pt x="2262995" y="691464"/>
                  </a:moveTo>
                  <a:lnTo>
                    <a:pt x="2262995" y="817219"/>
                  </a:lnTo>
                </a:path>
                <a:path w="2514600" h="1508760">
                  <a:moveTo>
                    <a:pt x="1194353" y="251434"/>
                  </a:moveTo>
                  <a:lnTo>
                    <a:pt x="1320083" y="251434"/>
                  </a:lnTo>
                </a:path>
                <a:path w="2514600" h="1508760">
                  <a:moveTo>
                    <a:pt x="1257218" y="0"/>
                  </a:moveTo>
                  <a:lnTo>
                    <a:pt x="1257218" y="1508671"/>
                  </a:lnTo>
                </a:path>
                <a:path w="2514600" h="1508760">
                  <a:moveTo>
                    <a:pt x="1194353" y="1257223"/>
                  </a:moveTo>
                  <a:lnTo>
                    <a:pt x="1320083" y="1257223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2509" y="4153242"/>
              <a:ext cx="2011680" cy="1005840"/>
            </a:xfrm>
            <a:custGeom>
              <a:avLst/>
              <a:gdLst/>
              <a:ahLst/>
              <a:cxnLst/>
              <a:rect l="l" t="t" r="r" b="b"/>
              <a:pathLst>
                <a:path w="2011680" h="1005839">
                  <a:moveTo>
                    <a:pt x="0" y="502907"/>
                  </a:moveTo>
                  <a:lnTo>
                    <a:pt x="502886" y="1005789"/>
                  </a:lnTo>
                  <a:lnTo>
                    <a:pt x="1005768" y="502907"/>
                  </a:lnTo>
                  <a:lnTo>
                    <a:pt x="1508663" y="0"/>
                  </a:lnTo>
                  <a:lnTo>
                    <a:pt x="2011545" y="502907"/>
                  </a:lnTo>
                </a:path>
              </a:pathLst>
            </a:custGeom>
            <a:ln w="20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01425" y="4115101"/>
            <a:ext cx="653303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453862" algn="l"/>
              </a:tabLst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2	</a:t>
            </a: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9811" y="4115101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3034" y="4115101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23500" y="3560331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4796" y="4449725"/>
            <a:ext cx="2101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20494" y="3957762"/>
            <a:ext cx="767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4465" y="2221568"/>
            <a:ext cx="2246779" cy="1152910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 marR="4483" indent="22972">
              <a:lnSpc>
                <a:spcPct val="104000"/>
              </a:lnSpc>
              <a:spcBef>
                <a:spcPts val="13"/>
              </a:spcBef>
            </a:pPr>
            <a:r>
              <a:rPr sz="1897" spc="-18" dirty="0">
                <a:latin typeface="Microsoft Sans Serif"/>
                <a:cs typeface="Microsoft Sans Serif"/>
              </a:rPr>
              <a:t>Given </a:t>
            </a: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 </a:t>
            </a:r>
            <a:r>
              <a:rPr sz="1897" spc="-13" dirty="0">
                <a:latin typeface="Microsoft Sans Serif"/>
                <a:cs typeface="Microsoft Sans Serif"/>
              </a:rPr>
              <a:t>as </a:t>
            </a:r>
            <a:r>
              <a:rPr sz="1897" spc="-18" dirty="0">
                <a:latin typeface="Microsoft Sans Serif"/>
                <a:cs typeface="Microsoft Sans Serif"/>
              </a:rPr>
              <a:t>shown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bel</a:t>
            </a:r>
            <a:r>
              <a:rPr sz="1897" spc="-40" dirty="0">
                <a:latin typeface="Microsoft Sans Serif"/>
                <a:cs typeface="Microsoft Sans Serif"/>
              </a:rPr>
              <a:t>o</a:t>
            </a:r>
            <a:r>
              <a:rPr sz="1897" spc="-128" dirty="0">
                <a:latin typeface="Microsoft Sans Serif"/>
                <a:cs typeface="Microsoft Sans Serif"/>
              </a:rPr>
              <a:t>w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fi</a:t>
            </a:r>
            <a:r>
              <a:rPr sz="1897" spc="-18" dirty="0">
                <a:latin typeface="Microsoft Sans Serif"/>
                <a:cs typeface="Microsoft Sans Serif"/>
              </a:rPr>
              <a:t>n</a:t>
            </a:r>
            <a:r>
              <a:rPr sz="1897" spc="-4" dirty="0">
                <a:latin typeface="Microsoft Sans Serif"/>
                <a:cs typeface="Microsoft Sans Serif"/>
              </a:rPr>
              <a:t>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spc="-44" dirty="0">
                <a:latin typeface="Times New Roman"/>
                <a:cs typeface="Times New Roman"/>
              </a:rPr>
              <a:t>2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1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R="163054" algn="ctr">
              <a:spcBef>
                <a:spcPts val="2038"/>
              </a:spcBef>
            </a:pPr>
            <a:r>
              <a:rPr sz="1500" i="1" spc="71" dirty="0">
                <a:latin typeface="Times New Roman"/>
                <a:cs typeface="Times New Roman"/>
              </a:rPr>
              <a:t>x</a:t>
            </a:r>
            <a:r>
              <a:rPr sz="1500" spc="71" dirty="0">
                <a:latin typeface="Lucida Sans Unicode"/>
                <a:cs typeface="Lucida Sans Unicode"/>
              </a:rPr>
              <a:t>(</a:t>
            </a:r>
            <a:r>
              <a:rPr sz="1500" i="1" spc="71" dirty="0">
                <a:latin typeface="Times New Roman"/>
                <a:cs typeface="Times New Roman"/>
              </a:rPr>
              <a:t>t</a:t>
            </a:r>
            <a:r>
              <a:rPr sz="1500" spc="71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02393" y="1505487"/>
            <a:ext cx="2218765" cy="1331259"/>
            <a:chOff x="3676446" y="1706219"/>
            <a:chExt cx="2514600" cy="1508760"/>
          </a:xfrm>
        </p:grpSpPr>
        <p:sp>
          <p:nvSpPr>
            <p:cNvPr id="24" name="object 24"/>
            <p:cNvSpPr/>
            <p:nvPr/>
          </p:nvSpPr>
          <p:spPr>
            <a:xfrm>
              <a:off x="3676446" y="1706219"/>
              <a:ext cx="2514600" cy="1508760"/>
            </a:xfrm>
            <a:custGeom>
              <a:avLst/>
              <a:gdLst/>
              <a:ahLst/>
              <a:cxnLst/>
              <a:rect l="l" t="t" r="r" b="b"/>
              <a:pathLst>
                <a:path w="2514600" h="1508760">
                  <a:moveTo>
                    <a:pt x="0" y="754341"/>
                  </a:moveTo>
                  <a:lnTo>
                    <a:pt x="2514447" y="754341"/>
                  </a:lnTo>
                </a:path>
                <a:path w="2514600" h="1508760">
                  <a:moveTo>
                    <a:pt x="251434" y="691476"/>
                  </a:moveTo>
                  <a:lnTo>
                    <a:pt x="251434" y="817219"/>
                  </a:lnTo>
                </a:path>
                <a:path w="2514600" h="1508760">
                  <a:moveTo>
                    <a:pt x="1257223" y="691476"/>
                  </a:moveTo>
                  <a:lnTo>
                    <a:pt x="1257223" y="817219"/>
                  </a:lnTo>
                </a:path>
                <a:path w="2514600" h="1508760">
                  <a:moveTo>
                    <a:pt x="1760105" y="691476"/>
                  </a:moveTo>
                  <a:lnTo>
                    <a:pt x="1760105" y="817219"/>
                  </a:lnTo>
                </a:path>
                <a:path w="2514600" h="1508760">
                  <a:moveTo>
                    <a:pt x="2263000" y="691476"/>
                  </a:moveTo>
                  <a:lnTo>
                    <a:pt x="2263000" y="817219"/>
                  </a:lnTo>
                </a:path>
                <a:path w="2514600" h="1508760">
                  <a:moveTo>
                    <a:pt x="691464" y="251434"/>
                  </a:moveTo>
                  <a:lnTo>
                    <a:pt x="817194" y="251434"/>
                  </a:lnTo>
                </a:path>
                <a:path w="2514600" h="1508760">
                  <a:moveTo>
                    <a:pt x="754341" y="0"/>
                  </a:moveTo>
                  <a:lnTo>
                    <a:pt x="754341" y="1508696"/>
                  </a:lnTo>
                </a:path>
                <a:path w="2514600" h="1508760">
                  <a:moveTo>
                    <a:pt x="691464" y="1257223"/>
                  </a:moveTo>
                  <a:lnTo>
                    <a:pt x="817194" y="1257223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927881" y="1957654"/>
              <a:ext cx="2011680" cy="1005840"/>
            </a:xfrm>
            <a:custGeom>
              <a:avLst/>
              <a:gdLst/>
              <a:ahLst/>
              <a:cxnLst/>
              <a:rect l="l" t="t" r="r" b="b"/>
              <a:pathLst>
                <a:path w="2011679" h="1005839">
                  <a:moveTo>
                    <a:pt x="0" y="502907"/>
                  </a:moveTo>
                  <a:lnTo>
                    <a:pt x="502907" y="1005789"/>
                  </a:lnTo>
                  <a:lnTo>
                    <a:pt x="1005789" y="502907"/>
                  </a:lnTo>
                  <a:lnTo>
                    <a:pt x="1508671" y="0"/>
                  </a:lnTo>
                  <a:lnTo>
                    <a:pt x="2011565" y="502907"/>
                  </a:lnTo>
                </a:path>
              </a:pathLst>
            </a:custGeom>
            <a:ln w="20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19900" y="2180753"/>
            <a:ext cx="2101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62120" y="2180753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08277" y="2180753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51499" y="2180753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3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0047" y="2512443"/>
            <a:ext cx="2101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38975" y="2020476"/>
            <a:ext cx="767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419885" y="1505487"/>
            <a:ext cx="2218765" cy="1331259"/>
            <a:chOff x="6529603" y="1706219"/>
            <a:chExt cx="2514600" cy="1508760"/>
          </a:xfrm>
        </p:grpSpPr>
        <p:sp>
          <p:nvSpPr>
            <p:cNvPr id="33" name="object 33"/>
            <p:cNvSpPr/>
            <p:nvPr/>
          </p:nvSpPr>
          <p:spPr>
            <a:xfrm>
              <a:off x="6529603" y="1706219"/>
              <a:ext cx="2514600" cy="1508760"/>
            </a:xfrm>
            <a:custGeom>
              <a:avLst/>
              <a:gdLst/>
              <a:ahLst/>
              <a:cxnLst/>
              <a:rect l="l" t="t" r="r" b="b"/>
              <a:pathLst>
                <a:path w="2514600" h="1508760">
                  <a:moveTo>
                    <a:pt x="0" y="754341"/>
                  </a:moveTo>
                  <a:lnTo>
                    <a:pt x="2514422" y="754341"/>
                  </a:lnTo>
                </a:path>
                <a:path w="2514600" h="1508760">
                  <a:moveTo>
                    <a:pt x="754316" y="691476"/>
                  </a:moveTo>
                  <a:lnTo>
                    <a:pt x="754316" y="817219"/>
                  </a:lnTo>
                </a:path>
                <a:path w="2514600" h="1508760">
                  <a:moveTo>
                    <a:pt x="251434" y="691476"/>
                  </a:moveTo>
                  <a:lnTo>
                    <a:pt x="251434" y="817219"/>
                  </a:lnTo>
                </a:path>
                <a:path w="2514600" h="1508760">
                  <a:moveTo>
                    <a:pt x="1760105" y="691476"/>
                  </a:moveTo>
                  <a:lnTo>
                    <a:pt x="1760105" y="817219"/>
                  </a:lnTo>
                </a:path>
                <a:path w="2514600" h="1508760">
                  <a:moveTo>
                    <a:pt x="2262974" y="691476"/>
                  </a:moveTo>
                  <a:lnTo>
                    <a:pt x="2262974" y="817219"/>
                  </a:lnTo>
                </a:path>
                <a:path w="2514600" h="1508760">
                  <a:moveTo>
                    <a:pt x="1194346" y="251434"/>
                  </a:moveTo>
                  <a:lnTo>
                    <a:pt x="1320063" y="251434"/>
                  </a:lnTo>
                </a:path>
                <a:path w="2514600" h="1508760">
                  <a:moveTo>
                    <a:pt x="1257223" y="0"/>
                  </a:moveTo>
                  <a:lnTo>
                    <a:pt x="1257223" y="1508696"/>
                  </a:lnTo>
                </a:path>
                <a:path w="2514600" h="1508760">
                  <a:moveTo>
                    <a:pt x="1194346" y="1257223"/>
                  </a:moveTo>
                  <a:lnTo>
                    <a:pt x="1320063" y="1257223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7535367" y="1957654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40" h="1005839">
                  <a:moveTo>
                    <a:pt x="0" y="502907"/>
                  </a:moveTo>
                  <a:lnTo>
                    <a:pt x="251460" y="1005789"/>
                  </a:lnTo>
                  <a:lnTo>
                    <a:pt x="502894" y="502907"/>
                  </a:lnTo>
                  <a:lnTo>
                    <a:pt x="754341" y="0"/>
                  </a:lnTo>
                  <a:lnTo>
                    <a:pt x="1005776" y="502907"/>
                  </a:lnTo>
                </a:path>
              </a:pathLst>
            </a:custGeom>
            <a:ln w="20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538367" y="2180753"/>
            <a:ext cx="653303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453862" algn="l"/>
              </a:tabLst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2	</a:t>
            </a: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26755" y="2180753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69977" y="2180753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01739" y="2512443"/>
            <a:ext cx="2101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22079" y="1923334"/>
            <a:ext cx="83484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u="sng" spc="1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58772" y="1957673"/>
            <a:ext cx="2695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147" spc="-256" dirty="0">
                <a:latin typeface="Cambria"/>
                <a:cs typeface="Cambria"/>
              </a:rPr>
              <a:t>—</a:t>
            </a:r>
            <a:r>
              <a:rPr sz="1147" spc="-40" dirty="0">
                <a:latin typeface="Cambria"/>
                <a:cs typeface="Cambria"/>
              </a:rPr>
              <a:t> </a:t>
            </a:r>
            <a:r>
              <a:rPr sz="1390" spc="19" baseline="-23809" dirty="0">
                <a:latin typeface="Times New Roman"/>
                <a:cs typeface="Times New Roman"/>
              </a:rPr>
              <a:t>2</a:t>
            </a:r>
            <a:endParaRPr sz="1390" baseline="-2380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52773" y="2146417"/>
            <a:ext cx="83484" cy="27175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lnSpc>
                <a:spcPts val="997"/>
              </a:lnSpc>
              <a:spcBef>
                <a:spcPts val="119"/>
              </a:spcBef>
            </a:pPr>
            <a:r>
              <a:rPr sz="927" u="sng" spc="1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endParaRPr sz="927">
              <a:latin typeface="Times New Roman"/>
              <a:cs typeface="Times New Roman"/>
            </a:endParaRPr>
          </a:p>
          <a:p>
            <a:pPr marL="11206">
              <a:lnSpc>
                <a:spcPts val="997"/>
              </a:lnSpc>
            </a:pPr>
            <a:r>
              <a:rPr sz="927" spc="13" dirty="0">
                <a:latin typeface="Times New Roman"/>
                <a:cs typeface="Times New Roman"/>
              </a:rPr>
              <a:t>2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757449" y="2020477"/>
            <a:ext cx="767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87623" y="630647"/>
            <a:ext cx="4450416" cy="119009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295851">
              <a:spcBef>
                <a:spcPts val="115"/>
              </a:spcBef>
            </a:pP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shift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1</a:t>
            </a:r>
            <a:r>
              <a:rPr sz="2074" spc="-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scale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2</a:t>
            </a:r>
            <a:endParaRPr sz="2074">
              <a:latin typeface="Times New Roman"/>
              <a:cs typeface="Times New Roman"/>
            </a:endParaRPr>
          </a:p>
          <a:p>
            <a:pPr marL="11206">
              <a:spcBef>
                <a:spcPts val="1897"/>
              </a:spcBef>
              <a:tabLst>
                <a:tab pos="2875583" algn="l"/>
              </a:tabLst>
            </a:pPr>
            <a:r>
              <a:rPr sz="1500" i="1" spc="4" dirty="0">
                <a:latin typeface="Times New Roman"/>
                <a:cs typeface="Times New Roman"/>
              </a:rPr>
              <a:t>p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r>
              <a:rPr sz="1500" spc="-15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=</a:t>
            </a:r>
            <a:r>
              <a:rPr sz="1500" spc="-119" dirty="0">
                <a:latin typeface="Lucida Sans Unicode"/>
                <a:cs typeface="Lucida Sans Unicode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9" dirty="0">
                <a:latin typeface="Times New Roman"/>
                <a:cs typeface="Times New Roman"/>
              </a:rPr>
              <a:t>t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spc="-172" dirty="0">
                <a:latin typeface="Cambria"/>
                <a:cs typeface="Cambria"/>
              </a:rPr>
              <a:t>−</a:t>
            </a:r>
            <a:r>
              <a:rPr sz="1500" spc="-115" dirty="0">
                <a:latin typeface="Cambria"/>
                <a:cs typeface="Cambria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1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r>
              <a:rPr sz="1500" dirty="0">
                <a:latin typeface="Lucida Sans Unicode"/>
                <a:cs typeface="Lucida Sans Unicode"/>
              </a:rPr>
              <a:t>	</a:t>
            </a:r>
            <a:r>
              <a:rPr sz="1500" i="1" spc="4" dirty="0">
                <a:latin typeface="Times New Roman"/>
                <a:cs typeface="Times New Roman"/>
              </a:rPr>
              <a:t>p</a:t>
            </a:r>
            <a:r>
              <a:rPr sz="1500" spc="110" dirty="0">
                <a:latin typeface="Lucida Sans Unicode"/>
                <a:cs typeface="Lucida Sans Unicode"/>
              </a:rPr>
              <a:t>(</a:t>
            </a:r>
            <a:r>
              <a:rPr sz="1500" spc="-40" dirty="0">
                <a:latin typeface="Times New Roman"/>
                <a:cs typeface="Times New Roman"/>
              </a:rPr>
              <a:t>2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r>
              <a:rPr sz="1500" spc="-124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=</a:t>
            </a:r>
            <a:r>
              <a:rPr sz="1500" spc="-146" dirty="0">
                <a:latin typeface="Lucida Sans Unicode"/>
                <a:cs typeface="Lucida Sans Unicode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spc="110" dirty="0">
                <a:latin typeface="Lucida Sans Unicode"/>
                <a:cs typeface="Lucida Sans Unicode"/>
              </a:rPr>
              <a:t>(</a:t>
            </a:r>
            <a:r>
              <a:rPr sz="1500" spc="-40" dirty="0">
                <a:latin typeface="Times New Roman"/>
                <a:cs typeface="Times New Roman"/>
              </a:rPr>
              <a:t>2</a:t>
            </a:r>
            <a:r>
              <a:rPr sz="1500" i="1" spc="9" dirty="0">
                <a:latin typeface="Times New Roman"/>
                <a:cs typeface="Times New Roman"/>
              </a:rPr>
              <a:t>t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spc="-172" dirty="0">
                <a:latin typeface="Cambria"/>
                <a:cs typeface="Cambria"/>
              </a:rPr>
              <a:t>−</a:t>
            </a:r>
            <a:r>
              <a:rPr sz="1500" spc="-115" dirty="0">
                <a:latin typeface="Cambria"/>
                <a:cs typeface="Cambria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1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  <a:p>
            <a:pPr marL="322186">
              <a:spcBef>
                <a:spcPts val="1628"/>
              </a:spcBef>
              <a:tabLst>
                <a:tab pos="3284059" algn="l"/>
              </a:tabLst>
            </a:pPr>
            <a:r>
              <a:rPr sz="1147" dirty="0">
                <a:latin typeface="Times New Roman"/>
                <a:cs typeface="Times New Roman"/>
              </a:rPr>
              <a:t>1	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653776" y="1923335"/>
            <a:ext cx="83484" cy="27175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lnSpc>
                <a:spcPts val="997"/>
              </a:lnSpc>
              <a:spcBef>
                <a:spcPts val="119"/>
              </a:spcBef>
            </a:pPr>
            <a:r>
              <a:rPr sz="927" u="sng" spc="1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927">
              <a:latin typeface="Times New Roman"/>
              <a:cs typeface="Times New Roman"/>
            </a:endParaRPr>
          </a:p>
          <a:p>
            <a:pPr marL="11206">
              <a:lnSpc>
                <a:spcPts val="997"/>
              </a:lnSpc>
            </a:pPr>
            <a:r>
              <a:rPr sz="927" spc="13" dirty="0">
                <a:latin typeface="Times New Roman"/>
                <a:cs typeface="Times New Roman"/>
              </a:rPr>
              <a:t>2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089521" y="3373158"/>
            <a:ext cx="4535021" cy="0"/>
          </a:xfrm>
          <a:custGeom>
            <a:avLst/>
            <a:gdLst/>
            <a:ahLst/>
            <a:cxnLst/>
            <a:rect l="l" t="t" r="r" b="b"/>
            <a:pathLst>
              <a:path w="5139690">
                <a:moveTo>
                  <a:pt x="0" y="0"/>
                </a:moveTo>
                <a:lnTo>
                  <a:pt x="5139677" y="0"/>
                </a:lnTo>
              </a:path>
            </a:pathLst>
          </a:custGeom>
          <a:ln w="29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 txBox="1"/>
          <p:nvPr/>
        </p:nvSpPr>
        <p:spPr>
          <a:xfrm>
            <a:off x="5241114" y="3926970"/>
            <a:ext cx="4201085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scale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2</a:t>
            </a:r>
            <a:r>
              <a:rPr sz="2074" spc="-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shift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278" dirty="0">
                <a:latin typeface="Microsoft Sans Serif"/>
                <a:cs typeface="Microsoft Sans Serif"/>
              </a:rPr>
              <a:t> </a:t>
            </a:r>
            <a:r>
              <a:rPr sz="2250" u="heavy" spc="19" baseline="294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250" baseline="29411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99538" y="4092785"/>
            <a:ext cx="119903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13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01396" y="4928033"/>
            <a:ext cx="2218765" cy="1331259"/>
            <a:chOff x="3675316" y="5585104"/>
            <a:chExt cx="2514600" cy="1508760"/>
          </a:xfrm>
        </p:grpSpPr>
        <p:sp>
          <p:nvSpPr>
            <p:cNvPr id="49" name="object 49"/>
            <p:cNvSpPr/>
            <p:nvPr/>
          </p:nvSpPr>
          <p:spPr>
            <a:xfrm>
              <a:off x="3675316" y="5585104"/>
              <a:ext cx="2514600" cy="1508760"/>
            </a:xfrm>
            <a:custGeom>
              <a:avLst/>
              <a:gdLst/>
              <a:ahLst/>
              <a:cxnLst/>
              <a:rect l="l" t="t" r="r" b="b"/>
              <a:pathLst>
                <a:path w="2514600" h="1508759">
                  <a:moveTo>
                    <a:pt x="0" y="754329"/>
                  </a:moveTo>
                  <a:lnTo>
                    <a:pt x="2514473" y="754329"/>
                  </a:lnTo>
                </a:path>
                <a:path w="2514600" h="1508759">
                  <a:moveTo>
                    <a:pt x="754341" y="691464"/>
                  </a:moveTo>
                  <a:lnTo>
                    <a:pt x="754341" y="817194"/>
                  </a:lnTo>
                </a:path>
                <a:path w="2514600" h="1508759">
                  <a:moveTo>
                    <a:pt x="251460" y="691464"/>
                  </a:moveTo>
                  <a:lnTo>
                    <a:pt x="251460" y="817194"/>
                  </a:lnTo>
                </a:path>
                <a:path w="2514600" h="1508759">
                  <a:moveTo>
                    <a:pt x="1760131" y="691464"/>
                  </a:moveTo>
                  <a:lnTo>
                    <a:pt x="1760131" y="817194"/>
                  </a:lnTo>
                </a:path>
                <a:path w="2514600" h="1508759">
                  <a:moveTo>
                    <a:pt x="2263000" y="691464"/>
                  </a:moveTo>
                  <a:lnTo>
                    <a:pt x="2263000" y="817194"/>
                  </a:lnTo>
                </a:path>
                <a:path w="2514600" h="1508759">
                  <a:moveTo>
                    <a:pt x="1194371" y="251447"/>
                  </a:moveTo>
                  <a:lnTo>
                    <a:pt x="1320088" y="251447"/>
                  </a:lnTo>
                </a:path>
                <a:path w="2514600" h="1508759">
                  <a:moveTo>
                    <a:pt x="1257249" y="0"/>
                  </a:moveTo>
                  <a:lnTo>
                    <a:pt x="1257249" y="1508658"/>
                  </a:lnTo>
                </a:path>
                <a:path w="2514600" h="1508759">
                  <a:moveTo>
                    <a:pt x="1194371" y="1257211"/>
                  </a:moveTo>
                  <a:lnTo>
                    <a:pt x="1320088" y="1257211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4429658" y="5836551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40">
                  <a:moveTo>
                    <a:pt x="0" y="502881"/>
                  </a:moveTo>
                  <a:lnTo>
                    <a:pt x="251434" y="1005763"/>
                  </a:lnTo>
                  <a:lnTo>
                    <a:pt x="502907" y="502881"/>
                  </a:lnTo>
                  <a:lnTo>
                    <a:pt x="754341" y="0"/>
                  </a:lnTo>
                  <a:lnTo>
                    <a:pt x="1005789" y="502881"/>
                  </a:lnTo>
                </a:path>
              </a:pathLst>
            </a:custGeom>
            <a:ln w="20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408290" y="5600351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51513" y="5600351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38967" y="5443011"/>
            <a:ext cx="767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24758" y="4609391"/>
            <a:ext cx="969869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4" dirty="0">
                <a:latin typeface="Times New Roman"/>
                <a:cs typeface="Times New Roman"/>
              </a:rPr>
              <a:t>q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r>
              <a:rPr sz="1500" spc="-124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=</a:t>
            </a:r>
            <a:r>
              <a:rPr sz="1500" spc="-119" dirty="0">
                <a:latin typeface="Lucida Sans Unicode"/>
                <a:cs typeface="Lucida Sans Unicode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spc="110" dirty="0">
                <a:latin typeface="Lucida Sans Unicode"/>
                <a:cs typeface="Lucida Sans Unicode"/>
              </a:rPr>
              <a:t>(</a:t>
            </a:r>
            <a:r>
              <a:rPr sz="1500" spc="-40" dirty="0">
                <a:latin typeface="Times New Roman"/>
                <a:cs typeface="Times New Roman"/>
              </a:rPr>
              <a:t>2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19899" y="5600351"/>
            <a:ext cx="597834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398389" algn="l"/>
              </a:tabLst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2	</a:t>
            </a: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97744" y="5045589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39041" y="5990744"/>
            <a:ext cx="2101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419885" y="5010206"/>
            <a:ext cx="2218765" cy="1331259"/>
            <a:chOff x="6529603" y="5678233"/>
            <a:chExt cx="2514600" cy="1508760"/>
          </a:xfrm>
        </p:grpSpPr>
        <p:sp>
          <p:nvSpPr>
            <p:cNvPr id="59" name="object 59"/>
            <p:cNvSpPr/>
            <p:nvPr/>
          </p:nvSpPr>
          <p:spPr>
            <a:xfrm>
              <a:off x="6529603" y="5678233"/>
              <a:ext cx="2514600" cy="1508760"/>
            </a:xfrm>
            <a:custGeom>
              <a:avLst/>
              <a:gdLst/>
              <a:ahLst/>
              <a:cxnLst/>
              <a:rect l="l" t="t" r="r" b="b"/>
              <a:pathLst>
                <a:path w="2514600" h="1508759">
                  <a:moveTo>
                    <a:pt x="0" y="754354"/>
                  </a:moveTo>
                  <a:lnTo>
                    <a:pt x="2514422" y="754354"/>
                  </a:lnTo>
                </a:path>
                <a:path w="2514600" h="1508759">
                  <a:moveTo>
                    <a:pt x="754316" y="691489"/>
                  </a:moveTo>
                  <a:lnTo>
                    <a:pt x="754316" y="817206"/>
                  </a:lnTo>
                </a:path>
                <a:path w="2514600" h="1508759">
                  <a:moveTo>
                    <a:pt x="251434" y="691489"/>
                  </a:moveTo>
                  <a:lnTo>
                    <a:pt x="251434" y="817206"/>
                  </a:lnTo>
                </a:path>
                <a:path w="2514600" h="1508759">
                  <a:moveTo>
                    <a:pt x="1760105" y="691489"/>
                  </a:moveTo>
                  <a:lnTo>
                    <a:pt x="1760105" y="817206"/>
                  </a:lnTo>
                </a:path>
                <a:path w="2514600" h="1508759">
                  <a:moveTo>
                    <a:pt x="2262974" y="691489"/>
                  </a:moveTo>
                  <a:lnTo>
                    <a:pt x="2262974" y="817206"/>
                  </a:lnTo>
                </a:path>
                <a:path w="2514600" h="1508759">
                  <a:moveTo>
                    <a:pt x="1194346" y="251460"/>
                  </a:moveTo>
                  <a:lnTo>
                    <a:pt x="1320063" y="251460"/>
                  </a:lnTo>
                </a:path>
                <a:path w="2514600" h="1508759">
                  <a:moveTo>
                    <a:pt x="1257223" y="0"/>
                  </a:moveTo>
                  <a:lnTo>
                    <a:pt x="1257223" y="1508683"/>
                  </a:lnTo>
                </a:path>
                <a:path w="2514600" h="1508759">
                  <a:moveTo>
                    <a:pt x="1194346" y="1257236"/>
                  </a:moveTo>
                  <a:lnTo>
                    <a:pt x="1320063" y="1257236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7535367" y="5929693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40" h="1005840">
                  <a:moveTo>
                    <a:pt x="0" y="502894"/>
                  </a:moveTo>
                  <a:lnTo>
                    <a:pt x="251460" y="1005776"/>
                  </a:lnTo>
                  <a:lnTo>
                    <a:pt x="502894" y="502894"/>
                  </a:lnTo>
                  <a:lnTo>
                    <a:pt x="754341" y="0"/>
                  </a:lnTo>
                  <a:lnTo>
                    <a:pt x="1005776" y="502894"/>
                  </a:lnTo>
                </a:path>
              </a:pathLst>
            </a:custGeom>
            <a:ln w="20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538367" y="5685471"/>
            <a:ext cx="653303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453862" algn="l"/>
              </a:tabLst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2	</a:t>
            </a: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926755" y="5685471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369977" y="5685471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22083" y="5430989"/>
            <a:ext cx="83484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u="sng" spc="1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158771" y="5462396"/>
            <a:ext cx="2695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147" spc="-256" dirty="0">
                <a:latin typeface="Cambria"/>
                <a:cs typeface="Cambria"/>
              </a:rPr>
              <a:t>—</a:t>
            </a:r>
            <a:r>
              <a:rPr sz="1147" spc="-40" dirty="0">
                <a:latin typeface="Cambria"/>
                <a:cs typeface="Cambria"/>
              </a:rPr>
              <a:t> </a:t>
            </a:r>
            <a:r>
              <a:rPr sz="1390" spc="19" baseline="-23809" dirty="0">
                <a:latin typeface="Times New Roman"/>
                <a:cs typeface="Times New Roman"/>
              </a:rPr>
              <a:t>2</a:t>
            </a:r>
            <a:endParaRPr sz="1390" baseline="-23809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152773" y="5651135"/>
            <a:ext cx="83484" cy="27175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lnSpc>
                <a:spcPts val="997"/>
              </a:lnSpc>
              <a:spcBef>
                <a:spcPts val="119"/>
              </a:spcBef>
            </a:pPr>
            <a:r>
              <a:rPr sz="927" u="sng" spc="1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endParaRPr sz="927">
              <a:latin typeface="Times New Roman"/>
              <a:cs typeface="Times New Roman"/>
            </a:endParaRPr>
          </a:p>
          <a:p>
            <a:pPr marL="11206">
              <a:lnSpc>
                <a:spcPts val="997"/>
              </a:lnSpc>
            </a:pPr>
            <a:r>
              <a:rPr sz="927" spc="13" dirty="0">
                <a:latin typeface="Times New Roman"/>
                <a:cs typeface="Times New Roman"/>
              </a:rPr>
              <a:t>2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757449" y="5525203"/>
            <a:ext cx="767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069664" y="4691582"/>
            <a:ext cx="920002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dirty="0">
                <a:latin typeface="Lucida Sans Unicode"/>
                <a:cs typeface="Lucida Sans Unicode"/>
              </a:rPr>
              <a:t>=</a:t>
            </a:r>
            <a:r>
              <a:rPr sz="1500" spc="-119" dirty="0">
                <a:latin typeface="Lucida Sans Unicode"/>
                <a:cs typeface="Lucida Sans Unicode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spc="110" dirty="0">
                <a:latin typeface="Lucida Sans Unicode"/>
                <a:cs typeface="Lucida Sans Unicode"/>
              </a:rPr>
              <a:t>(</a:t>
            </a:r>
            <a:r>
              <a:rPr sz="1500" spc="-40" dirty="0">
                <a:latin typeface="Times New Roman"/>
                <a:cs typeface="Times New Roman"/>
              </a:rPr>
              <a:t>2</a:t>
            </a:r>
            <a:r>
              <a:rPr sz="1500" i="1" spc="9" dirty="0">
                <a:latin typeface="Times New Roman"/>
                <a:cs typeface="Times New Roman"/>
              </a:rPr>
              <a:t>t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spc="-172" dirty="0">
                <a:latin typeface="Cambria"/>
                <a:cs typeface="Cambria"/>
              </a:rPr>
              <a:t>−</a:t>
            </a:r>
            <a:r>
              <a:rPr sz="1500" spc="-115" dirty="0">
                <a:latin typeface="Cambria"/>
                <a:cs typeface="Cambria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1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653774" y="5430995"/>
            <a:ext cx="83484" cy="27175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lnSpc>
                <a:spcPts val="984"/>
              </a:lnSpc>
              <a:spcBef>
                <a:spcPts val="119"/>
              </a:spcBef>
            </a:pPr>
            <a:r>
              <a:rPr sz="927" u="sng" spc="1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927">
              <a:latin typeface="Times New Roman"/>
              <a:cs typeface="Times New Roman"/>
            </a:endParaRPr>
          </a:p>
          <a:p>
            <a:pPr marL="11206">
              <a:lnSpc>
                <a:spcPts val="984"/>
              </a:lnSpc>
            </a:pPr>
            <a:r>
              <a:rPr sz="927" spc="13" dirty="0">
                <a:latin typeface="Times New Roman"/>
                <a:cs typeface="Times New Roman"/>
              </a:rPr>
              <a:t>2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257517" y="6017163"/>
            <a:ext cx="2101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316221" y="5130703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09016" y="4527203"/>
            <a:ext cx="2041712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4" dirty="0">
                <a:latin typeface="Times New Roman"/>
                <a:cs typeface="Times New Roman"/>
              </a:rPr>
              <a:t>q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9" dirty="0">
                <a:latin typeface="Times New Roman"/>
                <a:cs typeface="Times New Roman"/>
              </a:rPr>
              <a:t>t</a:t>
            </a:r>
            <a:r>
              <a:rPr sz="1500" i="1" spc="-66" dirty="0">
                <a:latin typeface="Times New Roman"/>
                <a:cs typeface="Times New Roman"/>
              </a:rPr>
              <a:t> </a:t>
            </a:r>
            <a:r>
              <a:rPr sz="1500" spc="-172" dirty="0">
                <a:latin typeface="Cambria"/>
                <a:cs typeface="Cambria"/>
              </a:rPr>
              <a:t>−</a:t>
            </a:r>
            <a:r>
              <a:rPr sz="1500" spc="-115" dirty="0">
                <a:latin typeface="Cambria"/>
                <a:cs typeface="Cambria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1</a:t>
            </a:r>
            <a:r>
              <a:rPr sz="1500" spc="-31" dirty="0">
                <a:latin typeface="Lucida Sans Unicode"/>
                <a:cs typeface="Lucida Sans Unicode"/>
              </a:rPr>
              <a:t>/</a:t>
            </a:r>
            <a:r>
              <a:rPr sz="1500" spc="4" dirty="0">
                <a:latin typeface="Times New Roman"/>
                <a:cs typeface="Times New Roman"/>
              </a:rPr>
              <a:t>2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r>
              <a:rPr sz="1500" spc="-124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=</a:t>
            </a:r>
            <a:r>
              <a:rPr sz="1500" spc="-119" dirty="0">
                <a:latin typeface="Lucida Sans Unicode"/>
                <a:cs typeface="Lucida Sans Unicode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spc="110" dirty="0">
                <a:latin typeface="Lucida Sans Unicode"/>
                <a:cs typeface="Lucida Sans Unicode"/>
              </a:rPr>
              <a:t>(</a:t>
            </a:r>
            <a:r>
              <a:rPr sz="1500" spc="4" dirty="0">
                <a:latin typeface="Times New Roman"/>
                <a:cs typeface="Times New Roman"/>
              </a:rPr>
              <a:t>2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9" dirty="0">
                <a:latin typeface="Times New Roman"/>
                <a:cs typeface="Times New Roman"/>
              </a:rPr>
              <a:t>t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spc="-172" dirty="0">
                <a:latin typeface="Cambria"/>
                <a:cs typeface="Cambria"/>
              </a:rPr>
              <a:t>−</a:t>
            </a:r>
            <a:r>
              <a:rPr sz="1500" spc="-115" dirty="0">
                <a:latin typeface="Cambria"/>
                <a:cs typeface="Cambria"/>
              </a:rPr>
              <a:t> </a:t>
            </a:r>
            <a:r>
              <a:rPr sz="1500" spc="4" dirty="0">
                <a:latin typeface="Times New Roman"/>
                <a:cs typeface="Times New Roman"/>
              </a:rPr>
              <a:t>1</a:t>
            </a:r>
            <a:r>
              <a:rPr sz="1500" spc="-31" dirty="0">
                <a:latin typeface="Lucida Sans Unicode"/>
                <a:cs typeface="Lucida Sans Unicode"/>
              </a:rPr>
              <a:t>/</a:t>
            </a:r>
            <a:r>
              <a:rPr sz="1500" spc="4" dirty="0">
                <a:latin typeface="Times New Roman"/>
                <a:cs typeface="Times New Roman"/>
              </a:rPr>
              <a:t>2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8308601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97" dirty="0">
                <a:solidFill>
                  <a:srgbClr val="FFFFFF"/>
                </a:solidFill>
              </a:rPr>
              <a:t>Two</a:t>
            </a:r>
            <a:r>
              <a:rPr sz="2471" spc="26" dirty="0">
                <a:solidFill>
                  <a:srgbClr val="FFFFFF"/>
                </a:solidFill>
              </a:rPr>
              <a:t> </a:t>
            </a:r>
            <a:r>
              <a:rPr sz="2471" spc="-9" dirty="0">
                <a:solidFill>
                  <a:srgbClr val="FFFFFF"/>
                </a:solidFill>
              </a:rPr>
              <a:t>Perspectives</a:t>
            </a:r>
            <a:r>
              <a:rPr sz="2471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on</a:t>
            </a:r>
            <a:r>
              <a:rPr sz="2471" spc="26" dirty="0">
                <a:solidFill>
                  <a:srgbClr val="FFFFFF"/>
                </a:solidFill>
              </a:rPr>
              <a:t> </a:t>
            </a:r>
            <a:r>
              <a:rPr sz="2471" spc="-4" dirty="0">
                <a:solidFill>
                  <a:srgbClr val="FFFFFF"/>
                </a:solidFill>
              </a:rPr>
              <a:t>Independent-Variable</a:t>
            </a:r>
            <a:r>
              <a:rPr sz="2471" spc="-22" dirty="0">
                <a:solidFill>
                  <a:srgbClr val="FFFFFF"/>
                </a:solidFill>
              </a:rPr>
              <a:t> </a:t>
            </a:r>
            <a:r>
              <a:rPr sz="2471" spc="-18" dirty="0">
                <a:solidFill>
                  <a:srgbClr val="FFFFFF"/>
                </a:solidFill>
              </a:rPr>
              <a:t>Transformations</a:t>
            </a:r>
            <a:endParaRPr sz="2471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B99C56AE-FEAA-4896-ADFC-A4D7ECE7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219234"/>
            <a:ext cx="149311" cy="14926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22181" y="1112304"/>
            <a:ext cx="7524750" cy="30212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independent</a:t>
            </a:r>
            <a:r>
              <a:rPr sz="1897" spc="12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variable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viewed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terms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2883" y="1504791"/>
            <a:ext cx="258549" cy="55471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670323" y="1522149"/>
            <a:ext cx="95810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015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0323" y="1815675"/>
            <a:ext cx="95810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1015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3466" y="1452193"/>
            <a:ext cx="5878045" cy="59802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effect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that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transformation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has</a:t>
            </a:r>
            <a:r>
              <a:rPr sz="172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on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897" i="1" spc="35" dirty="0">
                <a:solidFill>
                  <a:srgbClr val="FF00FF"/>
                </a:solidFill>
                <a:latin typeface="Calibri"/>
                <a:cs typeface="Calibri"/>
              </a:rPr>
              <a:t>signal</a:t>
            </a:r>
            <a:r>
              <a:rPr sz="1721" spc="35" dirty="0">
                <a:latin typeface="Microsoft Sans Serif"/>
                <a:cs typeface="Microsoft Sans Serif"/>
              </a:rPr>
              <a:t>;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or</a:t>
            </a:r>
            <a:endParaRPr sz="1721">
              <a:latin typeface="Microsoft Sans Serif"/>
              <a:cs typeface="Microsoft Sans Serif"/>
            </a:endParaRPr>
          </a:p>
          <a:p>
            <a:pPr marL="11206">
              <a:spcBef>
                <a:spcPts val="9"/>
              </a:spcBef>
            </a:pP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effect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that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transformation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has</a:t>
            </a:r>
            <a:r>
              <a:rPr sz="1721" spc="4" dirty="0">
                <a:latin typeface="Microsoft Sans Serif"/>
                <a:cs typeface="Microsoft Sans Serif"/>
              </a:rPr>
              <a:t> on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897" i="1" spc="31" dirty="0">
                <a:solidFill>
                  <a:srgbClr val="FF00FF"/>
                </a:solidFill>
                <a:latin typeface="Calibri"/>
                <a:cs typeface="Calibri"/>
              </a:rPr>
              <a:t>horizontal</a:t>
            </a:r>
            <a:r>
              <a:rPr sz="1897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i="1" spc="44" dirty="0">
                <a:solidFill>
                  <a:srgbClr val="FF00FF"/>
                </a:solidFill>
                <a:latin typeface="Calibri"/>
                <a:cs typeface="Calibri"/>
              </a:rPr>
              <a:t>axis</a:t>
            </a:r>
            <a:r>
              <a:rPr sz="1721" spc="44" dirty="0">
                <a:latin typeface="Microsoft Sans Serif"/>
                <a:cs typeface="Microsoft Sans Serif"/>
              </a:rPr>
              <a:t>.</a:t>
            </a:r>
            <a:endParaRPr sz="1721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2258322"/>
            <a:ext cx="147740" cy="14926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2953938"/>
            <a:ext cx="147740" cy="14930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422182" y="2082308"/>
            <a:ext cx="7733179" cy="1376979"/>
          </a:xfrm>
          <a:prstGeom prst="rect">
            <a:avLst/>
          </a:prstGeom>
        </p:spPr>
        <p:txBody>
          <a:bodyPr vert="horz" wrap="square" lIns="0" tIns="57149" rIns="0" bIns="0" rtlCol="0">
            <a:spAutoFit/>
          </a:bodyPr>
          <a:lstStyle/>
          <a:p>
            <a:pPr marL="11206">
              <a:spcBef>
                <a:spcPts val="449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distinction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important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because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such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has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spc="-26" dirty="0">
                <a:solidFill>
                  <a:srgbClr val="FF00FF"/>
                </a:solidFill>
                <a:latin typeface="Calibri"/>
                <a:cs typeface="Calibri"/>
              </a:rPr>
              <a:t>opposite</a:t>
            </a:r>
            <a:endParaRPr sz="2074">
              <a:latin typeface="Calibri"/>
              <a:cs typeface="Calibri"/>
            </a:endParaRPr>
          </a:p>
          <a:p>
            <a:pPr marL="11206">
              <a:spcBef>
                <a:spcPts val="300"/>
              </a:spcBef>
            </a:pPr>
            <a:r>
              <a:rPr sz="1897" spc="-13" dirty="0">
                <a:latin typeface="Microsoft Sans Serif"/>
                <a:cs typeface="Microsoft Sans Serif"/>
              </a:rPr>
              <a:t>effects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horizontal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axis.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lnSpc>
                <a:spcPts val="2400"/>
              </a:lnSpc>
              <a:spcBef>
                <a:spcPts val="410"/>
              </a:spcBef>
            </a:pPr>
            <a:r>
              <a:rPr sz="1897" spc="-26" dirty="0">
                <a:latin typeface="Microsoft Sans Serif"/>
                <a:cs typeface="Microsoft Sans Serif"/>
              </a:rPr>
              <a:t>For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example,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(time-shifting)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replaces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150" dirty="0">
                <a:latin typeface="Times New Roman"/>
                <a:cs typeface="Times New Roman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-13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84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b</a:t>
            </a:r>
            <a:endParaRPr sz="2074">
              <a:latin typeface="Times New Roman"/>
              <a:cs typeface="Times New Roman"/>
            </a:endParaRPr>
          </a:p>
          <a:p>
            <a:pPr marL="11206">
              <a:lnSpc>
                <a:spcPts val="2400"/>
              </a:lnSpc>
            </a:pPr>
            <a:r>
              <a:rPr sz="1897" spc="-13" dirty="0">
                <a:latin typeface="Microsoft Sans Serif"/>
                <a:cs typeface="Microsoft Sans Serif"/>
              </a:rPr>
              <a:t>(where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b</a:t>
            </a:r>
            <a:r>
              <a:rPr sz="2074" i="1" spc="26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number)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10" dirty="0">
                <a:latin typeface="Lucida Sans Unicode"/>
                <a:cs typeface="Lucida Sans Unicode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viewed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82841" y="3523779"/>
            <a:ext cx="258856" cy="258856"/>
            <a:chOff x="1047620" y="3993616"/>
            <a:chExt cx="293370" cy="293370"/>
          </a:xfrm>
        </p:grpSpPr>
        <p:sp>
          <p:nvSpPr>
            <p:cNvPr id="23" name="object 23"/>
            <p:cNvSpPr/>
            <p:nvPr/>
          </p:nvSpPr>
          <p:spPr>
            <a:xfrm>
              <a:off x="1068892" y="4014889"/>
              <a:ext cx="173990" cy="238760"/>
            </a:xfrm>
            <a:custGeom>
              <a:avLst/>
              <a:gdLst/>
              <a:ahLst/>
              <a:cxnLst/>
              <a:rect l="l" t="t" r="r" b="b"/>
              <a:pathLst>
                <a:path w="173990" h="238760">
                  <a:moveTo>
                    <a:pt x="173755" y="6732"/>
                  </a:moveTo>
                  <a:lnTo>
                    <a:pt x="132025" y="0"/>
                  </a:lnTo>
                  <a:lnTo>
                    <a:pt x="90297" y="6732"/>
                  </a:lnTo>
                  <a:lnTo>
                    <a:pt x="54055" y="25480"/>
                  </a:lnTo>
                  <a:lnTo>
                    <a:pt x="25474" y="54065"/>
                  </a:lnTo>
                  <a:lnTo>
                    <a:pt x="6731" y="90311"/>
                  </a:lnTo>
                  <a:lnTo>
                    <a:pt x="0" y="132041"/>
                  </a:lnTo>
                  <a:lnTo>
                    <a:pt x="6731" y="173767"/>
                  </a:lnTo>
                  <a:lnTo>
                    <a:pt x="25474" y="210012"/>
                  </a:lnTo>
                  <a:lnTo>
                    <a:pt x="54055" y="238599"/>
                  </a:lnTo>
                </a:path>
              </a:pathLst>
            </a:custGeom>
            <a:ln w="424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9668" y="4025366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30" h="240029">
                  <a:moveTo>
                    <a:pt x="239797" y="119900"/>
                  </a:moveTo>
                  <a:lnTo>
                    <a:pt x="230374" y="73225"/>
                  </a:lnTo>
                  <a:lnTo>
                    <a:pt x="204678" y="35113"/>
                  </a:lnTo>
                  <a:lnTo>
                    <a:pt x="166566" y="9420"/>
                  </a:lnTo>
                  <a:lnTo>
                    <a:pt x="119895" y="0"/>
                  </a:lnTo>
                  <a:lnTo>
                    <a:pt x="73225" y="9420"/>
                  </a:lnTo>
                  <a:lnTo>
                    <a:pt x="35115" y="35113"/>
                  </a:lnTo>
                  <a:lnTo>
                    <a:pt x="9421" y="73225"/>
                  </a:lnTo>
                  <a:lnTo>
                    <a:pt x="0" y="119900"/>
                  </a:lnTo>
                  <a:lnTo>
                    <a:pt x="9421" y="166568"/>
                  </a:lnTo>
                  <a:lnTo>
                    <a:pt x="35115" y="204676"/>
                  </a:lnTo>
                  <a:lnTo>
                    <a:pt x="73225" y="230368"/>
                  </a:lnTo>
                  <a:lnTo>
                    <a:pt x="119895" y="239788"/>
                  </a:lnTo>
                  <a:lnTo>
                    <a:pt x="166566" y="230368"/>
                  </a:lnTo>
                  <a:lnTo>
                    <a:pt x="204678" y="204676"/>
                  </a:lnTo>
                  <a:lnTo>
                    <a:pt x="230374" y="166568"/>
                  </a:lnTo>
                  <a:lnTo>
                    <a:pt x="239797" y="119900"/>
                  </a:lnTo>
                </a:path>
              </a:pathLst>
            </a:custGeom>
            <a:ln w="42449">
              <a:solidFill>
                <a:srgbClr val="D1D1D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0443" y="40358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535" y="107784"/>
                  </a:moveTo>
                  <a:lnTo>
                    <a:pt x="207066" y="65831"/>
                  </a:lnTo>
                  <a:lnTo>
                    <a:pt x="183969" y="31570"/>
                  </a:lnTo>
                  <a:lnTo>
                    <a:pt x="149714" y="8470"/>
                  </a:lnTo>
                  <a:lnTo>
                    <a:pt x="107767" y="0"/>
                  </a:lnTo>
                  <a:lnTo>
                    <a:pt x="65819" y="8470"/>
                  </a:lnTo>
                  <a:lnTo>
                    <a:pt x="31564" y="31570"/>
                  </a:lnTo>
                  <a:lnTo>
                    <a:pt x="8468" y="65831"/>
                  </a:lnTo>
                  <a:lnTo>
                    <a:pt x="0" y="107784"/>
                  </a:lnTo>
                  <a:lnTo>
                    <a:pt x="8468" y="149729"/>
                  </a:lnTo>
                  <a:lnTo>
                    <a:pt x="31564" y="183981"/>
                  </a:lnTo>
                  <a:lnTo>
                    <a:pt x="65819" y="207075"/>
                  </a:lnTo>
                  <a:lnTo>
                    <a:pt x="107767" y="215544"/>
                  </a:lnTo>
                  <a:lnTo>
                    <a:pt x="149714" y="207075"/>
                  </a:lnTo>
                  <a:lnTo>
                    <a:pt x="183969" y="183981"/>
                  </a:lnTo>
                  <a:lnTo>
                    <a:pt x="207066" y="149729"/>
                  </a:lnTo>
                  <a:lnTo>
                    <a:pt x="215535" y="107784"/>
                  </a:lnTo>
                </a:path>
              </a:pathLst>
            </a:custGeom>
            <a:ln w="42449">
              <a:solidFill>
                <a:srgbClr val="A3A3BC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9989" y="4025097"/>
              <a:ext cx="233726" cy="23373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81529" y="4026027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225425" h="225425">
                  <a:moveTo>
                    <a:pt x="225237" y="112610"/>
                  </a:moveTo>
                  <a:lnTo>
                    <a:pt x="216385" y="68783"/>
                  </a:lnTo>
                  <a:lnTo>
                    <a:pt x="192249" y="32988"/>
                  </a:lnTo>
                  <a:lnTo>
                    <a:pt x="156452" y="8851"/>
                  </a:lnTo>
                  <a:lnTo>
                    <a:pt x="112622" y="0"/>
                  </a:lnTo>
                  <a:lnTo>
                    <a:pt x="68786" y="8851"/>
                  </a:lnTo>
                  <a:lnTo>
                    <a:pt x="32988" y="32988"/>
                  </a:lnTo>
                  <a:lnTo>
                    <a:pt x="8851" y="68783"/>
                  </a:lnTo>
                  <a:lnTo>
                    <a:pt x="0" y="112610"/>
                  </a:lnTo>
                  <a:lnTo>
                    <a:pt x="8851" y="156452"/>
                  </a:lnTo>
                  <a:lnTo>
                    <a:pt x="32988" y="192255"/>
                  </a:lnTo>
                  <a:lnTo>
                    <a:pt x="68786" y="216395"/>
                  </a:lnTo>
                  <a:lnTo>
                    <a:pt x="112622" y="225247"/>
                  </a:lnTo>
                  <a:lnTo>
                    <a:pt x="156452" y="216395"/>
                  </a:lnTo>
                  <a:lnTo>
                    <a:pt x="192249" y="192255"/>
                  </a:lnTo>
                  <a:lnTo>
                    <a:pt x="216385" y="156452"/>
                  </a:lnTo>
                  <a:lnTo>
                    <a:pt x="225237" y="112610"/>
                  </a:lnTo>
                </a:path>
              </a:pathLst>
            </a:custGeom>
            <a:ln w="42449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0307" y="4022404"/>
              <a:ext cx="206248" cy="20626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670323" y="3550425"/>
            <a:ext cx="95810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015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82883" y="3817348"/>
            <a:ext cx="258856" cy="258296"/>
            <a:chOff x="1047668" y="4326328"/>
            <a:chExt cx="293370" cy="292735"/>
          </a:xfrm>
        </p:grpSpPr>
        <p:sp>
          <p:nvSpPr>
            <p:cNvPr id="31" name="object 31"/>
            <p:cNvSpPr/>
            <p:nvPr/>
          </p:nvSpPr>
          <p:spPr>
            <a:xfrm>
              <a:off x="1068893" y="4347552"/>
              <a:ext cx="210185" cy="238760"/>
            </a:xfrm>
            <a:custGeom>
              <a:avLst/>
              <a:gdLst/>
              <a:ahLst/>
              <a:cxnLst/>
              <a:rect l="l" t="t" r="r" b="b"/>
              <a:pathLst>
                <a:path w="210184" h="238760">
                  <a:moveTo>
                    <a:pt x="209997" y="25480"/>
                  </a:moveTo>
                  <a:lnTo>
                    <a:pt x="173755" y="6732"/>
                  </a:lnTo>
                  <a:lnTo>
                    <a:pt x="132025" y="0"/>
                  </a:lnTo>
                  <a:lnTo>
                    <a:pt x="90297" y="6732"/>
                  </a:lnTo>
                  <a:lnTo>
                    <a:pt x="54055" y="25480"/>
                  </a:lnTo>
                  <a:lnTo>
                    <a:pt x="25474" y="54065"/>
                  </a:lnTo>
                  <a:lnTo>
                    <a:pt x="6731" y="90311"/>
                  </a:lnTo>
                  <a:lnTo>
                    <a:pt x="0" y="132041"/>
                  </a:lnTo>
                  <a:lnTo>
                    <a:pt x="6731" y="173767"/>
                  </a:lnTo>
                  <a:lnTo>
                    <a:pt x="25474" y="210012"/>
                  </a:lnTo>
                  <a:lnTo>
                    <a:pt x="54054" y="238599"/>
                  </a:lnTo>
                </a:path>
              </a:pathLst>
            </a:custGeom>
            <a:ln w="424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1079668" y="4358030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30" h="240029">
                  <a:moveTo>
                    <a:pt x="239797" y="119900"/>
                  </a:moveTo>
                  <a:lnTo>
                    <a:pt x="230374" y="73225"/>
                  </a:lnTo>
                  <a:lnTo>
                    <a:pt x="204678" y="35113"/>
                  </a:lnTo>
                  <a:lnTo>
                    <a:pt x="166566" y="9420"/>
                  </a:lnTo>
                  <a:lnTo>
                    <a:pt x="119895" y="0"/>
                  </a:lnTo>
                  <a:lnTo>
                    <a:pt x="73225" y="9420"/>
                  </a:lnTo>
                  <a:lnTo>
                    <a:pt x="35115" y="35113"/>
                  </a:lnTo>
                  <a:lnTo>
                    <a:pt x="9421" y="73225"/>
                  </a:lnTo>
                  <a:lnTo>
                    <a:pt x="0" y="119900"/>
                  </a:lnTo>
                  <a:lnTo>
                    <a:pt x="9421" y="166570"/>
                  </a:lnTo>
                  <a:lnTo>
                    <a:pt x="35115" y="204682"/>
                  </a:lnTo>
                  <a:lnTo>
                    <a:pt x="73225" y="230378"/>
                  </a:lnTo>
                  <a:lnTo>
                    <a:pt x="119895" y="239801"/>
                  </a:lnTo>
                  <a:lnTo>
                    <a:pt x="166566" y="230378"/>
                  </a:lnTo>
                  <a:lnTo>
                    <a:pt x="204678" y="204682"/>
                  </a:lnTo>
                  <a:lnTo>
                    <a:pt x="230374" y="166570"/>
                  </a:lnTo>
                  <a:lnTo>
                    <a:pt x="239797" y="119900"/>
                  </a:lnTo>
                </a:path>
              </a:pathLst>
            </a:custGeom>
            <a:ln w="42449">
              <a:solidFill>
                <a:srgbClr val="D1D1D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1090443" y="4368507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535" y="107784"/>
                  </a:moveTo>
                  <a:lnTo>
                    <a:pt x="207066" y="65831"/>
                  </a:lnTo>
                  <a:lnTo>
                    <a:pt x="183969" y="31570"/>
                  </a:lnTo>
                  <a:lnTo>
                    <a:pt x="149714" y="8470"/>
                  </a:lnTo>
                  <a:lnTo>
                    <a:pt x="107767" y="0"/>
                  </a:lnTo>
                  <a:lnTo>
                    <a:pt x="65819" y="8470"/>
                  </a:lnTo>
                  <a:lnTo>
                    <a:pt x="31564" y="31570"/>
                  </a:lnTo>
                  <a:lnTo>
                    <a:pt x="8468" y="65831"/>
                  </a:lnTo>
                  <a:lnTo>
                    <a:pt x="0" y="107784"/>
                  </a:lnTo>
                  <a:lnTo>
                    <a:pt x="8468" y="149729"/>
                  </a:lnTo>
                  <a:lnTo>
                    <a:pt x="31564" y="183981"/>
                  </a:lnTo>
                  <a:lnTo>
                    <a:pt x="65819" y="207075"/>
                  </a:lnTo>
                  <a:lnTo>
                    <a:pt x="107767" y="215544"/>
                  </a:lnTo>
                  <a:lnTo>
                    <a:pt x="149714" y="207075"/>
                  </a:lnTo>
                  <a:lnTo>
                    <a:pt x="183969" y="183981"/>
                  </a:lnTo>
                  <a:lnTo>
                    <a:pt x="207066" y="149729"/>
                  </a:lnTo>
                  <a:lnTo>
                    <a:pt x="215535" y="107784"/>
                  </a:lnTo>
                </a:path>
              </a:pathLst>
            </a:custGeom>
            <a:ln w="42449">
              <a:solidFill>
                <a:srgbClr val="A3A3BC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9989" y="4357760"/>
              <a:ext cx="233726" cy="23373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81529" y="4358690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225425" h="225425">
                  <a:moveTo>
                    <a:pt x="225237" y="112610"/>
                  </a:moveTo>
                  <a:lnTo>
                    <a:pt x="216385" y="68783"/>
                  </a:lnTo>
                  <a:lnTo>
                    <a:pt x="192249" y="32988"/>
                  </a:lnTo>
                  <a:lnTo>
                    <a:pt x="156452" y="8851"/>
                  </a:lnTo>
                  <a:lnTo>
                    <a:pt x="112622" y="0"/>
                  </a:lnTo>
                  <a:lnTo>
                    <a:pt x="68786" y="8851"/>
                  </a:lnTo>
                  <a:lnTo>
                    <a:pt x="32988" y="32988"/>
                  </a:lnTo>
                  <a:lnTo>
                    <a:pt x="8851" y="68783"/>
                  </a:lnTo>
                  <a:lnTo>
                    <a:pt x="0" y="112610"/>
                  </a:lnTo>
                  <a:lnTo>
                    <a:pt x="8851" y="156452"/>
                  </a:lnTo>
                  <a:lnTo>
                    <a:pt x="32988" y="192255"/>
                  </a:lnTo>
                  <a:lnTo>
                    <a:pt x="68786" y="216395"/>
                  </a:lnTo>
                  <a:lnTo>
                    <a:pt x="112622" y="225247"/>
                  </a:lnTo>
                  <a:lnTo>
                    <a:pt x="156452" y="216395"/>
                  </a:lnTo>
                  <a:lnTo>
                    <a:pt x="192249" y="192255"/>
                  </a:lnTo>
                  <a:lnTo>
                    <a:pt x="216385" y="156452"/>
                  </a:lnTo>
                  <a:lnTo>
                    <a:pt x="225237" y="112610"/>
                  </a:lnTo>
                </a:path>
              </a:pathLst>
            </a:custGeom>
            <a:ln w="42449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0307" y="4355080"/>
              <a:ext cx="206248" cy="20625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670323" y="3843952"/>
            <a:ext cx="95810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1015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53466" y="3477534"/>
            <a:ext cx="3805518" cy="58843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75"/>
              </a:spcBef>
            </a:pPr>
            <a:r>
              <a:rPr sz="1721" dirty="0">
                <a:latin typeface="Microsoft Sans Serif"/>
                <a:cs typeface="Microsoft Sans Serif"/>
              </a:rPr>
              <a:t>shifts </a:t>
            </a:r>
            <a:r>
              <a:rPr sz="1721" spc="4" dirty="0">
                <a:latin typeface="Microsoft Sans Serif"/>
                <a:cs typeface="Microsoft Sans Serif"/>
              </a:rPr>
              <a:t>the </a:t>
            </a:r>
            <a:r>
              <a:rPr sz="1721" dirty="0">
                <a:latin typeface="Microsoft Sans Serif"/>
                <a:cs typeface="Microsoft Sans Serif"/>
              </a:rPr>
              <a:t>signal </a:t>
            </a:r>
            <a:r>
              <a:rPr sz="1897" i="1" spc="9" dirty="0">
                <a:latin typeface="Times New Roman"/>
                <a:cs typeface="Times New Roman"/>
              </a:rPr>
              <a:t>x </a:t>
            </a:r>
            <a:r>
              <a:rPr sz="1897" i="1" spc="31" dirty="0">
                <a:solidFill>
                  <a:srgbClr val="FF00FF"/>
                </a:solidFill>
                <a:latin typeface="Calibri"/>
                <a:cs typeface="Calibri"/>
              </a:rPr>
              <a:t>right </a:t>
            </a:r>
            <a:r>
              <a:rPr sz="1721" spc="-4" dirty="0">
                <a:latin typeface="Microsoft Sans Serif"/>
                <a:cs typeface="Microsoft Sans Serif"/>
              </a:rPr>
              <a:t>by </a:t>
            </a:r>
            <a:r>
              <a:rPr sz="1897" i="1" spc="9" dirty="0">
                <a:latin typeface="Times New Roman"/>
                <a:cs typeface="Times New Roman"/>
              </a:rPr>
              <a:t>b </a:t>
            </a:r>
            <a:r>
              <a:rPr sz="1721" spc="4" dirty="0">
                <a:latin typeface="Microsoft Sans Serif"/>
                <a:cs typeface="Microsoft Sans Serif"/>
              </a:rPr>
              <a:t>units; or 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shifts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horizontal</a:t>
            </a:r>
            <a:r>
              <a:rPr sz="1721" spc="-40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axis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897" i="1" dirty="0">
                <a:solidFill>
                  <a:srgbClr val="FF00FF"/>
                </a:solidFill>
                <a:latin typeface="Calibri"/>
                <a:cs typeface="Calibri"/>
              </a:rPr>
              <a:t>left</a:t>
            </a:r>
            <a:r>
              <a:rPr sz="1897" i="1" spc="2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by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b</a:t>
            </a:r>
            <a:r>
              <a:rPr sz="1897" i="1" spc="-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units.</a:t>
            </a:r>
            <a:endParaRPr sz="1721">
              <a:latin typeface="Microsoft Sans Serif"/>
              <a:cs typeface="Microsoft Sans Serif"/>
            </a:endParaRPr>
          </a:p>
        </p:txBody>
      </p:sp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55575" y="4281319"/>
            <a:ext cx="149311" cy="14759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55575" y="5015147"/>
            <a:ext cx="149311" cy="147581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2422182" y="4164530"/>
            <a:ext cx="7354981" cy="1700556"/>
          </a:xfrm>
          <a:prstGeom prst="rect">
            <a:avLst/>
          </a:prstGeom>
        </p:spPr>
        <p:txBody>
          <a:bodyPr vert="horz" wrap="square" lIns="0" tIns="5043" rIns="0" bIns="0" rtlCol="0">
            <a:spAutoFit/>
          </a:bodyPr>
          <a:lstStyle/>
          <a:p>
            <a:pPr marL="11206" marR="4483" algn="just">
              <a:lnSpc>
                <a:spcPct val="107000"/>
              </a:lnSpc>
              <a:spcBef>
                <a:spcPts val="40"/>
              </a:spcBef>
            </a:pPr>
            <a:r>
              <a:rPr sz="1897" spc="-4" dirty="0">
                <a:latin typeface="Microsoft Sans Serif"/>
                <a:cs typeface="Microsoft Sans Serif"/>
              </a:rPr>
              <a:t>In </a:t>
            </a:r>
            <a:r>
              <a:rPr sz="1897" spc="-13" dirty="0">
                <a:latin typeface="Microsoft Sans Serif"/>
                <a:cs typeface="Microsoft Sans Serif"/>
              </a:rPr>
              <a:t>our treatment of </a:t>
            </a:r>
            <a:r>
              <a:rPr sz="1897" spc="-18" dirty="0">
                <a:latin typeface="Microsoft Sans Serif"/>
                <a:cs typeface="Microsoft Sans Serif"/>
              </a:rPr>
              <a:t>independent-variable </a:t>
            </a:r>
            <a:r>
              <a:rPr sz="1897" spc="-13" dirty="0">
                <a:latin typeface="Microsoft Sans Serif"/>
                <a:cs typeface="Microsoft Sans Serif"/>
              </a:rPr>
              <a:t>transformations, </a:t>
            </a:r>
            <a:r>
              <a:rPr sz="1897" spc="-18" dirty="0">
                <a:latin typeface="Microsoft Sans Serif"/>
                <a:cs typeface="Microsoft Sans Serif"/>
              </a:rPr>
              <a:t>we </a:t>
            </a:r>
            <a:r>
              <a:rPr sz="1897" spc="-13" dirty="0">
                <a:latin typeface="Microsoft Sans Serif"/>
                <a:cs typeface="Microsoft Sans Serif"/>
              </a:rPr>
              <a:t>are </a:t>
            </a:r>
            <a:r>
              <a:rPr sz="1897" spc="-18" dirty="0">
                <a:latin typeface="Microsoft Sans Serif"/>
                <a:cs typeface="Microsoft Sans Serif"/>
              </a:rPr>
              <a:t>only </a:t>
            </a:r>
            <a:r>
              <a:rPr sz="1897" spc="-13" dirty="0">
                <a:latin typeface="Microsoft Sans Serif"/>
                <a:cs typeface="Microsoft Sans Serif"/>
              </a:rPr>
              <a:t> interested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effect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35" dirty="0">
                <a:solidFill>
                  <a:srgbClr val="FF00FF"/>
                </a:solidFill>
                <a:latin typeface="Calibri"/>
                <a:cs typeface="Calibri"/>
              </a:rPr>
              <a:t>signal</a:t>
            </a:r>
            <a:r>
              <a:rPr sz="1897" spc="35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11206" marR="318824" algn="just">
              <a:lnSpc>
                <a:spcPct val="114700"/>
              </a:lnSpc>
              <a:spcBef>
                <a:spcPts val="521"/>
              </a:spcBef>
            </a:pPr>
            <a:r>
              <a:rPr sz="1897" dirty="0">
                <a:latin typeface="Microsoft Sans Serif"/>
                <a:cs typeface="Microsoft Sans Serif"/>
              </a:rPr>
              <a:t>If </a:t>
            </a:r>
            <a:r>
              <a:rPr sz="1897" spc="-13" dirty="0">
                <a:latin typeface="Microsoft Sans Serif"/>
                <a:cs typeface="Microsoft Sans Serif"/>
              </a:rPr>
              <a:t>one is not careful </a:t>
            </a:r>
            <a:r>
              <a:rPr sz="1897" spc="-4" dirty="0">
                <a:latin typeface="Microsoft Sans Serif"/>
                <a:cs typeface="Microsoft Sans Serif"/>
              </a:rPr>
              <a:t>to </a:t>
            </a:r>
            <a:r>
              <a:rPr sz="1897" spc="-13" dirty="0">
                <a:latin typeface="Microsoft Sans Serif"/>
                <a:cs typeface="Microsoft Sans Serif"/>
              </a:rPr>
              <a:t>consider </a:t>
            </a:r>
            <a:r>
              <a:rPr sz="1897" spc="-9" dirty="0">
                <a:latin typeface="Microsoft Sans Serif"/>
                <a:cs typeface="Microsoft Sans Serif"/>
              </a:rPr>
              <a:t>that </a:t>
            </a:r>
            <a:r>
              <a:rPr sz="1897" spc="-18" dirty="0">
                <a:latin typeface="Microsoft Sans Serif"/>
                <a:cs typeface="Microsoft Sans Serif"/>
              </a:rPr>
              <a:t>we </a:t>
            </a:r>
            <a:r>
              <a:rPr sz="1897" spc="-13" dirty="0">
                <a:latin typeface="Microsoft Sans Serif"/>
                <a:cs typeface="Microsoft Sans Serif"/>
              </a:rPr>
              <a:t>are interested in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18" dirty="0">
                <a:latin typeface="Microsoft Sans Serif"/>
                <a:cs typeface="Microsoft Sans Serif"/>
              </a:rPr>
              <a:t>signal </a:t>
            </a:r>
            <a:r>
              <a:rPr sz="1897" spc="-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perspective </a:t>
            </a:r>
            <a:r>
              <a:rPr sz="1897" spc="-13" dirty="0">
                <a:latin typeface="Microsoft Sans Serif"/>
                <a:cs typeface="Microsoft Sans Serif"/>
              </a:rPr>
              <a:t>(as opposed </a:t>
            </a:r>
            <a:r>
              <a:rPr sz="1897" spc="-4" dirty="0">
                <a:latin typeface="Microsoft Sans Serif"/>
                <a:cs typeface="Microsoft Sans Serif"/>
              </a:rPr>
              <a:t>to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13" dirty="0">
                <a:latin typeface="Microsoft Sans Serif"/>
                <a:cs typeface="Microsoft Sans Serif"/>
              </a:rPr>
              <a:t>axis </a:t>
            </a:r>
            <a:r>
              <a:rPr sz="1897" spc="-18" dirty="0">
                <a:latin typeface="Microsoft Sans Serif"/>
                <a:cs typeface="Microsoft Sans Serif"/>
              </a:rPr>
              <a:t>perspective), many </a:t>
            </a:r>
            <a:r>
              <a:rPr sz="1897" spc="-9" dirty="0">
                <a:latin typeface="Microsoft Sans Serif"/>
                <a:cs typeface="Microsoft Sans Serif"/>
              </a:rPr>
              <a:t>aspects </a:t>
            </a:r>
            <a:r>
              <a:rPr sz="1897" spc="-13" dirty="0">
                <a:latin typeface="Microsoft Sans Serif"/>
                <a:cs typeface="Microsoft Sans Serif"/>
              </a:rPr>
              <a:t>of 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independent-variable</a:t>
            </a:r>
            <a:r>
              <a:rPr sz="1897" spc="15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will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make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sense.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552140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Amplitude</a:t>
            </a:r>
            <a:r>
              <a:rPr sz="2471" spc="-88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Scaling</a:t>
            </a:r>
            <a:endParaRPr sz="2471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758DF0A4-105D-4E14-825A-313BEC56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911035"/>
            <a:ext cx="149311" cy="1492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437380"/>
            <a:ext cx="147740" cy="14925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781580" y="3202002"/>
            <a:ext cx="1941979" cy="1387288"/>
            <a:chOff x="1272857" y="3628936"/>
            <a:chExt cx="2200910" cy="1572260"/>
          </a:xfrm>
        </p:grpSpPr>
        <p:sp>
          <p:nvSpPr>
            <p:cNvPr id="16" name="object 16"/>
            <p:cNvSpPr/>
            <p:nvPr/>
          </p:nvSpPr>
          <p:spPr>
            <a:xfrm>
              <a:off x="1272857" y="3628936"/>
              <a:ext cx="2200910" cy="1572260"/>
            </a:xfrm>
            <a:custGeom>
              <a:avLst/>
              <a:gdLst/>
              <a:ahLst/>
              <a:cxnLst/>
              <a:rect l="l" t="t" r="r" b="b"/>
              <a:pathLst>
                <a:path w="2200910" h="1572260">
                  <a:moveTo>
                    <a:pt x="0" y="785926"/>
                  </a:moveTo>
                  <a:lnTo>
                    <a:pt x="2200579" y="785926"/>
                  </a:lnTo>
                </a:path>
                <a:path w="2200910" h="1572260">
                  <a:moveTo>
                    <a:pt x="785914" y="746620"/>
                  </a:moveTo>
                  <a:lnTo>
                    <a:pt x="785914" y="825233"/>
                  </a:lnTo>
                </a:path>
                <a:path w="2200910" h="1572260">
                  <a:moveTo>
                    <a:pt x="471551" y="746620"/>
                  </a:moveTo>
                  <a:lnTo>
                    <a:pt x="471551" y="825233"/>
                  </a:lnTo>
                </a:path>
                <a:path w="2200910" h="1572260">
                  <a:moveTo>
                    <a:pt x="157187" y="746620"/>
                  </a:moveTo>
                  <a:lnTo>
                    <a:pt x="157187" y="825233"/>
                  </a:lnTo>
                </a:path>
                <a:path w="2200910" h="1572260">
                  <a:moveTo>
                    <a:pt x="1414653" y="746620"/>
                  </a:moveTo>
                  <a:lnTo>
                    <a:pt x="1414653" y="825233"/>
                  </a:lnTo>
                </a:path>
                <a:path w="2200910" h="1572260">
                  <a:moveTo>
                    <a:pt x="1729028" y="746620"/>
                  </a:moveTo>
                  <a:lnTo>
                    <a:pt x="1729028" y="825233"/>
                  </a:lnTo>
                </a:path>
                <a:path w="2200910" h="1572260">
                  <a:moveTo>
                    <a:pt x="2043391" y="746620"/>
                  </a:moveTo>
                  <a:lnTo>
                    <a:pt x="2043391" y="825233"/>
                  </a:lnTo>
                </a:path>
                <a:path w="2200910" h="1572260">
                  <a:moveTo>
                    <a:pt x="1060996" y="471551"/>
                  </a:moveTo>
                  <a:lnTo>
                    <a:pt x="1139596" y="471551"/>
                  </a:lnTo>
                </a:path>
                <a:path w="2200910" h="1572260">
                  <a:moveTo>
                    <a:pt x="1060996" y="157187"/>
                  </a:moveTo>
                  <a:lnTo>
                    <a:pt x="1139596" y="157187"/>
                  </a:lnTo>
                </a:path>
                <a:path w="2200910" h="1572260">
                  <a:moveTo>
                    <a:pt x="1100289" y="0"/>
                  </a:moveTo>
                  <a:lnTo>
                    <a:pt x="1100289" y="1571853"/>
                  </a:lnTo>
                </a:path>
                <a:path w="2200910" h="1572260">
                  <a:moveTo>
                    <a:pt x="1060996" y="1100289"/>
                  </a:moveTo>
                  <a:lnTo>
                    <a:pt x="1139596" y="1100289"/>
                  </a:lnTo>
                </a:path>
                <a:path w="2200910" h="1572260">
                  <a:moveTo>
                    <a:pt x="1060996" y="1414665"/>
                  </a:moveTo>
                  <a:lnTo>
                    <a:pt x="1139596" y="1414665"/>
                  </a:lnTo>
                </a:path>
              </a:pathLst>
            </a:custGeom>
            <a:ln w="6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0045" y="4100487"/>
              <a:ext cx="1886585" cy="629285"/>
            </a:xfrm>
            <a:custGeom>
              <a:avLst/>
              <a:gdLst/>
              <a:ahLst/>
              <a:cxnLst/>
              <a:rect l="l" t="t" r="r" b="b"/>
              <a:pathLst>
                <a:path w="1886585" h="629285">
                  <a:moveTo>
                    <a:pt x="0" y="314375"/>
                  </a:moveTo>
                  <a:lnTo>
                    <a:pt x="1739" y="311759"/>
                  </a:lnTo>
                  <a:lnTo>
                    <a:pt x="6108" y="306501"/>
                  </a:lnTo>
                  <a:lnTo>
                    <a:pt x="13093" y="296913"/>
                  </a:lnTo>
                  <a:lnTo>
                    <a:pt x="23571" y="282054"/>
                  </a:lnTo>
                  <a:lnTo>
                    <a:pt x="37553" y="263728"/>
                  </a:lnTo>
                  <a:lnTo>
                    <a:pt x="54140" y="241020"/>
                  </a:lnTo>
                  <a:lnTo>
                    <a:pt x="94310" y="188620"/>
                  </a:lnTo>
                  <a:lnTo>
                    <a:pt x="137096" y="136232"/>
                  </a:lnTo>
                  <a:lnTo>
                    <a:pt x="158051" y="111785"/>
                  </a:lnTo>
                  <a:lnTo>
                    <a:pt x="177279" y="89077"/>
                  </a:lnTo>
                  <a:lnTo>
                    <a:pt x="213944" y="52400"/>
                  </a:lnTo>
                  <a:lnTo>
                    <a:pt x="246253" y="25336"/>
                  </a:lnTo>
                  <a:lnTo>
                    <a:pt x="288175" y="3492"/>
                  </a:lnTo>
                  <a:lnTo>
                    <a:pt x="314363" y="0"/>
                  </a:lnTo>
                  <a:lnTo>
                    <a:pt x="327469" y="863"/>
                  </a:lnTo>
                  <a:lnTo>
                    <a:pt x="367639" y="13970"/>
                  </a:lnTo>
                  <a:lnTo>
                    <a:pt x="411302" y="41922"/>
                  </a:lnTo>
                  <a:lnTo>
                    <a:pt x="440994" y="68122"/>
                  </a:lnTo>
                  <a:lnTo>
                    <a:pt x="455841" y="83832"/>
                  </a:lnTo>
                  <a:lnTo>
                    <a:pt x="471551" y="100418"/>
                  </a:lnTo>
                  <a:lnTo>
                    <a:pt x="487273" y="117906"/>
                  </a:lnTo>
                  <a:lnTo>
                    <a:pt x="502119" y="136232"/>
                  </a:lnTo>
                  <a:lnTo>
                    <a:pt x="516953" y="155448"/>
                  </a:lnTo>
                  <a:lnTo>
                    <a:pt x="531799" y="175514"/>
                  </a:lnTo>
                  <a:lnTo>
                    <a:pt x="546646" y="194716"/>
                  </a:lnTo>
                  <a:lnTo>
                    <a:pt x="561492" y="214820"/>
                  </a:lnTo>
                  <a:lnTo>
                    <a:pt x="575462" y="234899"/>
                  </a:lnTo>
                  <a:lnTo>
                    <a:pt x="588568" y="254990"/>
                  </a:lnTo>
                  <a:lnTo>
                    <a:pt x="602538" y="275069"/>
                  </a:lnTo>
                  <a:lnTo>
                    <a:pt x="615632" y="294271"/>
                  </a:lnTo>
                  <a:lnTo>
                    <a:pt x="628726" y="314375"/>
                  </a:lnTo>
                  <a:lnTo>
                    <a:pt x="641832" y="334441"/>
                  </a:lnTo>
                  <a:lnTo>
                    <a:pt x="654939" y="353682"/>
                  </a:lnTo>
                  <a:lnTo>
                    <a:pt x="668909" y="373748"/>
                  </a:lnTo>
                  <a:lnTo>
                    <a:pt x="682002" y="393827"/>
                  </a:lnTo>
                  <a:lnTo>
                    <a:pt x="695985" y="413918"/>
                  </a:lnTo>
                  <a:lnTo>
                    <a:pt x="710831" y="433997"/>
                  </a:lnTo>
                  <a:lnTo>
                    <a:pt x="725665" y="453212"/>
                  </a:lnTo>
                  <a:lnTo>
                    <a:pt x="740511" y="473303"/>
                  </a:lnTo>
                  <a:lnTo>
                    <a:pt x="755357" y="492518"/>
                  </a:lnTo>
                  <a:lnTo>
                    <a:pt x="770204" y="510870"/>
                  </a:lnTo>
                  <a:lnTo>
                    <a:pt x="785926" y="528332"/>
                  </a:lnTo>
                  <a:lnTo>
                    <a:pt x="801636" y="544906"/>
                  </a:lnTo>
                  <a:lnTo>
                    <a:pt x="816483" y="560628"/>
                  </a:lnTo>
                  <a:lnTo>
                    <a:pt x="846175" y="586828"/>
                  </a:lnTo>
                  <a:lnTo>
                    <a:pt x="889838" y="614768"/>
                  </a:lnTo>
                  <a:lnTo>
                    <a:pt x="929995" y="627849"/>
                  </a:lnTo>
                  <a:lnTo>
                    <a:pt x="943102" y="628738"/>
                  </a:lnTo>
                  <a:lnTo>
                    <a:pt x="956195" y="627849"/>
                  </a:lnTo>
                  <a:lnTo>
                    <a:pt x="996378" y="614768"/>
                  </a:lnTo>
                  <a:lnTo>
                    <a:pt x="1040041" y="586828"/>
                  </a:lnTo>
                  <a:lnTo>
                    <a:pt x="1069733" y="560628"/>
                  </a:lnTo>
                  <a:lnTo>
                    <a:pt x="1084567" y="544906"/>
                  </a:lnTo>
                  <a:lnTo>
                    <a:pt x="1100289" y="528332"/>
                  </a:lnTo>
                  <a:lnTo>
                    <a:pt x="1116012" y="510870"/>
                  </a:lnTo>
                  <a:lnTo>
                    <a:pt x="1130846" y="492518"/>
                  </a:lnTo>
                  <a:lnTo>
                    <a:pt x="1145692" y="473303"/>
                  </a:lnTo>
                  <a:lnTo>
                    <a:pt x="1160538" y="453212"/>
                  </a:lnTo>
                  <a:lnTo>
                    <a:pt x="1175385" y="433997"/>
                  </a:lnTo>
                  <a:lnTo>
                    <a:pt x="1190231" y="413918"/>
                  </a:lnTo>
                  <a:lnTo>
                    <a:pt x="1204201" y="393827"/>
                  </a:lnTo>
                  <a:lnTo>
                    <a:pt x="1217307" y="373748"/>
                  </a:lnTo>
                  <a:lnTo>
                    <a:pt x="1231277" y="353682"/>
                  </a:lnTo>
                  <a:lnTo>
                    <a:pt x="1244371" y="334441"/>
                  </a:lnTo>
                  <a:lnTo>
                    <a:pt x="1257465" y="314375"/>
                  </a:lnTo>
                  <a:lnTo>
                    <a:pt x="1270571" y="294271"/>
                  </a:lnTo>
                  <a:lnTo>
                    <a:pt x="1283665" y="275069"/>
                  </a:lnTo>
                  <a:lnTo>
                    <a:pt x="1297647" y="254990"/>
                  </a:lnTo>
                  <a:lnTo>
                    <a:pt x="1310741" y="234899"/>
                  </a:lnTo>
                  <a:lnTo>
                    <a:pt x="1324698" y="214820"/>
                  </a:lnTo>
                  <a:lnTo>
                    <a:pt x="1339557" y="194716"/>
                  </a:lnTo>
                  <a:lnTo>
                    <a:pt x="1354391" y="175514"/>
                  </a:lnTo>
                  <a:lnTo>
                    <a:pt x="1369250" y="155448"/>
                  </a:lnTo>
                  <a:lnTo>
                    <a:pt x="1384109" y="136232"/>
                  </a:lnTo>
                  <a:lnTo>
                    <a:pt x="1398943" y="117906"/>
                  </a:lnTo>
                  <a:lnTo>
                    <a:pt x="1414653" y="100418"/>
                  </a:lnTo>
                  <a:lnTo>
                    <a:pt x="1430375" y="83832"/>
                  </a:lnTo>
                  <a:lnTo>
                    <a:pt x="1445234" y="68122"/>
                  </a:lnTo>
                  <a:lnTo>
                    <a:pt x="1474927" y="41922"/>
                  </a:lnTo>
                  <a:lnTo>
                    <a:pt x="1518589" y="13970"/>
                  </a:lnTo>
                  <a:lnTo>
                    <a:pt x="1558759" y="863"/>
                  </a:lnTo>
                  <a:lnTo>
                    <a:pt x="1571840" y="0"/>
                  </a:lnTo>
                  <a:lnTo>
                    <a:pt x="1584921" y="863"/>
                  </a:lnTo>
                  <a:lnTo>
                    <a:pt x="1625981" y="15722"/>
                  </a:lnTo>
                  <a:lnTo>
                    <a:pt x="1672247" y="52400"/>
                  </a:lnTo>
                  <a:lnTo>
                    <a:pt x="1708924" y="89077"/>
                  </a:lnTo>
                  <a:lnTo>
                    <a:pt x="1728139" y="111785"/>
                  </a:lnTo>
                  <a:lnTo>
                    <a:pt x="1749120" y="136232"/>
                  </a:lnTo>
                  <a:lnTo>
                    <a:pt x="1791893" y="188620"/>
                  </a:lnTo>
                  <a:lnTo>
                    <a:pt x="1832063" y="241020"/>
                  </a:lnTo>
                  <a:lnTo>
                    <a:pt x="1848637" y="263728"/>
                  </a:lnTo>
                  <a:lnTo>
                    <a:pt x="1862645" y="282054"/>
                  </a:lnTo>
                  <a:lnTo>
                    <a:pt x="1873097" y="296913"/>
                  </a:lnTo>
                  <a:lnTo>
                    <a:pt x="1880108" y="306501"/>
                  </a:lnTo>
                  <a:lnTo>
                    <a:pt x="1884464" y="311759"/>
                  </a:lnTo>
                  <a:lnTo>
                    <a:pt x="1886204" y="314375"/>
                  </a:lnTo>
                </a:path>
              </a:pathLst>
            </a:custGeom>
            <a:ln w="13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30180" y="3804308"/>
            <a:ext cx="870137" cy="711263"/>
          </a:xfrm>
          <a:prstGeom prst="rect">
            <a:avLst/>
          </a:prstGeom>
        </p:spPr>
        <p:txBody>
          <a:bodyPr vert="horz" wrap="square" lIns="0" tIns="77321" rIns="0" bIns="0" rtlCol="0">
            <a:spAutoFit/>
          </a:bodyPr>
          <a:lstStyle/>
          <a:p>
            <a:pPr marL="11206">
              <a:spcBef>
                <a:spcPts val="609"/>
              </a:spcBef>
              <a:tabLst>
                <a:tab pos="289688" algn="l"/>
                <a:tab pos="565927" algn="l"/>
              </a:tabLst>
            </a:pP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3	</a:t>
            </a: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2	</a:t>
            </a: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1</a:t>
            </a:r>
            <a:endParaRPr sz="927">
              <a:latin typeface="Times New Roman"/>
              <a:cs typeface="Times New Roman"/>
            </a:endParaRPr>
          </a:p>
          <a:p>
            <a:pPr marL="703767">
              <a:spcBef>
                <a:spcPts val="529"/>
              </a:spcBef>
            </a:pP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1</a:t>
            </a:r>
            <a:endParaRPr sz="927">
              <a:latin typeface="Times New Roman"/>
              <a:cs typeface="Times New Roman"/>
            </a:endParaRPr>
          </a:p>
          <a:p>
            <a:pPr marL="703767">
              <a:spcBef>
                <a:spcPts val="1085"/>
              </a:spcBef>
            </a:pP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2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58663" y="3798976"/>
            <a:ext cx="56590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i="1" spc="9" dirty="0">
                <a:latin typeface="Times New Roman"/>
                <a:cs typeface="Times New Roman"/>
              </a:rPr>
              <a:t>t</a:t>
            </a:r>
            <a:endParaRPr sz="927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02911" y="3202002"/>
            <a:ext cx="1941979" cy="1387288"/>
            <a:chOff x="5830366" y="3628936"/>
            <a:chExt cx="2200910" cy="1572260"/>
          </a:xfrm>
        </p:grpSpPr>
        <p:sp>
          <p:nvSpPr>
            <p:cNvPr id="21" name="object 21"/>
            <p:cNvSpPr/>
            <p:nvPr/>
          </p:nvSpPr>
          <p:spPr>
            <a:xfrm>
              <a:off x="5830366" y="3628936"/>
              <a:ext cx="2200910" cy="1572260"/>
            </a:xfrm>
            <a:custGeom>
              <a:avLst/>
              <a:gdLst/>
              <a:ahLst/>
              <a:cxnLst/>
              <a:rect l="l" t="t" r="r" b="b"/>
              <a:pathLst>
                <a:path w="2200909" h="1572260">
                  <a:moveTo>
                    <a:pt x="0" y="785926"/>
                  </a:moveTo>
                  <a:lnTo>
                    <a:pt x="2200579" y="785926"/>
                  </a:lnTo>
                </a:path>
                <a:path w="2200909" h="1572260">
                  <a:moveTo>
                    <a:pt x="785926" y="746620"/>
                  </a:moveTo>
                  <a:lnTo>
                    <a:pt x="785926" y="825233"/>
                  </a:lnTo>
                </a:path>
                <a:path w="2200909" h="1572260">
                  <a:moveTo>
                    <a:pt x="471551" y="746620"/>
                  </a:moveTo>
                  <a:lnTo>
                    <a:pt x="471551" y="825233"/>
                  </a:lnTo>
                </a:path>
                <a:path w="2200909" h="1572260">
                  <a:moveTo>
                    <a:pt x="157187" y="746620"/>
                  </a:moveTo>
                  <a:lnTo>
                    <a:pt x="157187" y="825233"/>
                  </a:lnTo>
                </a:path>
                <a:path w="2200909" h="1572260">
                  <a:moveTo>
                    <a:pt x="1414665" y="746620"/>
                  </a:moveTo>
                  <a:lnTo>
                    <a:pt x="1414665" y="825233"/>
                  </a:lnTo>
                </a:path>
                <a:path w="2200909" h="1572260">
                  <a:moveTo>
                    <a:pt x="1729028" y="746620"/>
                  </a:moveTo>
                  <a:lnTo>
                    <a:pt x="1729028" y="825233"/>
                  </a:lnTo>
                </a:path>
                <a:path w="2200909" h="1572260">
                  <a:moveTo>
                    <a:pt x="2043391" y="746620"/>
                  </a:moveTo>
                  <a:lnTo>
                    <a:pt x="2043391" y="825233"/>
                  </a:lnTo>
                </a:path>
                <a:path w="2200909" h="1572260">
                  <a:moveTo>
                    <a:pt x="1061008" y="471551"/>
                  </a:moveTo>
                  <a:lnTo>
                    <a:pt x="1139596" y="471551"/>
                  </a:lnTo>
                </a:path>
                <a:path w="2200909" h="1572260">
                  <a:moveTo>
                    <a:pt x="1061008" y="157187"/>
                  </a:moveTo>
                  <a:lnTo>
                    <a:pt x="1139596" y="157187"/>
                  </a:lnTo>
                </a:path>
                <a:path w="2200909" h="1572260">
                  <a:moveTo>
                    <a:pt x="1100289" y="0"/>
                  </a:moveTo>
                  <a:lnTo>
                    <a:pt x="1100289" y="1571853"/>
                  </a:lnTo>
                </a:path>
                <a:path w="2200909" h="1572260">
                  <a:moveTo>
                    <a:pt x="1061008" y="1100289"/>
                  </a:moveTo>
                  <a:lnTo>
                    <a:pt x="1139596" y="1100289"/>
                  </a:lnTo>
                </a:path>
                <a:path w="2200909" h="1572260">
                  <a:moveTo>
                    <a:pt x="1061008" y="1414665"/>
                  </a:moveTo>
                  <a:lnTo>
                    <a:pt x="1139596" y="1414665"/>
                  </a:lnTo>
                </a:path>
              </a:pathLst>
            </a:custGeom>
            <a:ln w="6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987554" y="3786124"/>
              <a:ext cx="1886585" cy="1257935"/>
            </a:xfrm>
            <a:custGeom>
              <a:avLst/>
              <a:gdLst/>
              <a:ahLst/>
              <a:cxnLst/>
              <a:rect l="l" t="t" r="r" b="b"/>
              <a:pathLst>
                <a:path w="1886584" h="1257935">
                  <a:moveTo>
                    <a:pt x="0" y="628738"/>
                  </a:moveTo>
                  <a:lnTo>
                    <a:pt x="863" y="626122"/>
                  </a:lnTo>
                  <a:lnTo>
                    <a:pt x="2603" y="620864"/>
                  </a:lnTo>
                  <a:lnTo>
                    <a:pt x="6096" y="610387"/>
                  </a:lnTo>
                  <a:lnTo>
                    <a:pt x="12217" y="594690"/>
                  </a:lnTo>
                  <a:lnTo>
                    <a:pt x="20066" y="573709"/>
                  </a:lnTo>
                  <a:lnTo>
                    <a:pt x="29692" y="546646"/>
                  </a:lnTo>
                  <a:lnTo>
                    <a:pt x="41910" y="515213"/>
                  </a:lnTo>
                  <a:lnTo>
                    <a:pt x="55880" y="478536"/>
                  </a:lnTo>
                  <a:lnTo>
                    <a:pt x="70713" y="439254"/>
                  </a:lnTo>
                  <a:lnTo>
                    <a:pt x="86461" y="397306"/>
                  </a:lnTo>
                  <a:lnTo>
                    <a:pt x="103047" y="354533"/>
                  </a:lnTo>
                  <a:lnTo>
                    <a:pt x="120510" y="312623"/>
                  </a:lnTo>
                  <a:lnTo>
                    <a:pt x="137083" y="271564"/>
                  </a:lnTo>
                  <a:lnTo>
                    <a:pt x="153695" y="233172"/>
                  </a:lnTo>
                  <a:lnTo>
                    <a:pt x="169405" y="196469"/>
                  </a:lnTo>
                  <a:lnTo>
                    <a:pt x="199097" y="133616"/>
                  </a:lnTo>
                  <a:lnTo>
                    <a:pt x="226148" y="82969"/>
                  </a:lnTo>
                  <a:lnTo>
                    <a:pt x="250609" y="44551"/>
                  </a:lnTo>
                  <a:lnTo>
                    <a:pt x="282930" y="10477"/>
                  </a:lnTo>
                  <a:lnTo>
                    <a:pt x="314363" y="0"/>
                  </a:lnTo>
                  <a:lnTo>
                    <a:pt x="324840" y="889"/>
                  </a:lnTo>
                  <a:lnTo>
                    <a:pt x="366763" y="26200"/>
                  </a:lnTo>
                  <a:lnTo>
                    <a:pt x="400799" y="67221"/>
                  </a:lnTo>
                  <a:lnTo>
                    <a:pt x="423532" y="104787"/>
                  </a:lnTo>
                  <a:lnTo>
                    <a:pt x="447103" y="149313"/>
                  </a:lnTo>
                  <a:lnTo>
                    <a:pt x="471551" y="200850"/>
                  </a:lnTo>
                  <a:lnTo>
                    <a:pt x="495998" y="256730"/>
                  </a:lnTo>
                  <a:lnTo>
                    <a:pt x="507339" y="286423"/>
                  </a:lnTo>
                  <a:lnTo>
                    <a:pt x="519557" y="316979"/>
                  </a:lnTo>
                  <a:lnTo>
                    <a:pt x="530936" y="347548"/>
                  </a:lnTo>
                  <a:lnTo>
                    <a:pt x="542264" y="378993"/>
                  </a:lnTo>
                  <a:lnTo>
                    <a:pt x="554520" y="410425"/>
                  </a:lnTo>
                  <a:lnTo>
                    <a:pt x="564997" y="441858"/>
                  </a:lnTo>
                  <a:lnTo>
                    <a:pt x="576338" y="473303"/>
                  </a:lnTo>
                  <a:lnTo>
                    <a:pt x="586816" y="504736"/>
                  </a:lnTo>
                  <a:lnTo>
                    <a:pt x="597293" y="536168"/>
                  </a:lnTo>
                  <a:lnTo>
                    <a:pt x="607783" y="566724"/>
                  </a:lnTo>
                  <a:lnTo>
                    <a:pt x="618261" y="598157"/>
                  </a:lnTo>
                  <a:lnTo>
                    <a:pt x="628738" y="628738"/>
                  </a:lnTo>
                  <a:lnTo>
                    <a:pt x="639216" y="659282"/>
                  </a:lnTo>
                  <a:lnTo>
                    <a:pt x="649693" y="690727"/>
                  </a:lnTo>
                  <a:lnTo>
                    <a:pt x="660171" y="721296"/>
                  </a:lnTo>
                  <a:lnTo>
                    <a:pt x="670648" y="752741"/>
                  </a:lnTo>
                  <a:lnTo>
                    <a:pt x="681126" y="784174"/>
                  </a:lnTo>
                  <a:lnTo>
                    <a:pt x="692467" y="815606"/>
                  </a:lnTo>
                  <a:lnTo>
                    <a:pt x="703834" y="847051"/>
                  </a:lnTo>
                  <a:lnTo>
                    <a:pt x="715200" y="878484"/>
                  </a:lnTo>
                  <a:lnTo>
                    <a:pt x="726541" y="909916"/>
                  </a:lnTo>
                  <a:lnTo>
                    <a:pt x="737870" y="940473"/>
                  </a:lnTo>
                  <a:lnTo>
                    <a:pt x="750100" y="971042"/>
                  </a:lnTo>
                  <a:lnTo>
                    <a:pt x="761466" y="1000734"/>
                  </a:lnTo>
                  <a:lnTo>
                    <a:pt x="785926" y="1056627"/>
                  </a:lnTo>
                  <a:lnTo>
                    <a:pt x="810374" y="1108138"/>
                  </a:lnTo>
                  <a:lnTo>
                    <a:pt x="833958" y="1152690"/>
                  </a:lnTo>
                  <a:lnTo>
                    <a:pt x="856640" y="1190231"/>
                  </a:lnTo>
                  <a:lnTo>
                    <a:pt x="890701" y="1231265"/>
                  </a:lnTo>
                  <a:lnTo>
                    <a:pt x="922147" y="1253096"/>
                  </a:lnTo>
                  <a:lnTo>
                    <a:pt x="943102" y="1257477"/>
                  </a:lnTo>
                  <a:lnTo>
                    <a:pt x="953579" y="1256601"/>
                  </a:lnTo>
                  <a:lnTo>
                    <a:pt x="995489" y="1231265"/>
                  </a:lnTo>
                  <a:lnTo>
                    <a:pt x="1029538" y="1190231"/>
                  </a:lnTo>
                  <a:lnTo>
                    <a:pt x="1052271" y="1152690"/>
                  </a:lnTo>
                  <a:lnTo>
                    <a:pt x="1075842" y="1108138"/>
                  </a:lnTo>
                  <a:lnTo>
                    <a:pt x="1100289" y="1056627"/>
                  </a:lnTo>
                  <a:lnTo>
                    <a:pt x="1124737" y="1000734"/>
                  </a:lnTo>
                  <a:lnTo>
                    <a:pt x="1136078" y="971042"/>
                  </a:lnTo>
                  <a:lnTo>
                    <a:pt x="1148308" y="940473"/>
                  </a:lnTo>
                  <a:lnTo>
                    <a:pt x="1159662" y="909916"/>
                  </a:lnTo>
                  <a:lnTo>
                    <a:pt x="1171028" y="878484"/>
                  </a:lnTo>
                  <a:lnTo>
                    <a:pt x="1183259" y="847051"/>
                  </a:lnTo>
                  <a:lnTo>
                    <a:pt x="1193711" y="815606"/>
                  </a:lnTo>
                  <a:lnTo>
                    <a:pt x="1205077" y="784174"/>
                  </a:lnTo>
                  <a:lnTo>
                    <a:pt x="1215555" y="752741"/>
                  </a:lnTo>
                  <a:lnTo>
                    <a:pt x="1226032" y="721296"/>
                  </a:lnTo>
                  <a:lnTo>
                    <a:pt x="1236510" y="690727"/>
                  </a:lnTo>
                  <a:lnTo>
                    <a:pt x="1246987" y="659282"/>
                  </a:lnTo>
                  <a:lnTo>
                    <a:pt x="1257477" y="628738"/>
                  </a:lnTo>
                  <a:lnTo>
                    <a:pt x="1267955" y="598157"/>
                  </a:lnTo>
                  <a:lnTo>
                    <a:pt x="1278432" y="566724"/>
                  </a:lnTo>
                  <a:lnTo>
                    <a:pt x="1288910" y="536168"/>
                  </a:lnTo>
                  <a:lnTo>
                    <a:pt x="1299387" y="504736"/>
                  </a:lnTo>
                  <a:lnTo>
                    <a:pt x="1309865" y="473303"/>
                  </a:lnTo>
                  <a:lnTo>
                    <a:pt x="1321231" y="441858"/>
                  </a:lnTo>
                  <a:lnTo>
                    <a:pt x="1332572" y="410425"/>
                  </a:lnTo>
                  <a:lnTo>
                    <a:pt x="1343939" y="378993"/>
                  </a:lnTo>
                  <a:lnTo>
                    <a:pt x="1355267" y="347548"/>
                  </a:lnTo>
                  <a:lnTo>
                    <a:pt x="1366608" y="316979"/>
                  </a:lnTo>
                  <a:lnTo>
                    <a:pt x="1378839" y="286423"/>
                  </a:lnTo>
                  <a:lnTo>
                    <a:pt x="1390205" y="256730"/>
                  </a:lnTo>
                  <a:lnTo>
                    <a:pt x="1414653" y="200850"/>
                  </a:lnTo>
                  <a:lnTo>
                    <a:pt x="1439113" y="149313"/>
                  </a:lnTo>
                  <a:lnTo>
                    <a:pt x="1462697" y="104787"/>
                  </a:lnTo>
                  <a:lnTo>
                    <a:pt x="1485379" y="67221"/>
                  </a:lnTo>
                  <a:lnTo>
                    <a:pt x="1519440" y="26200"/>
                  </a:lnTo>
                  <a:lnTo>
                    <a:pt x="1550885" y="4356"/>
                  </a:lnTo>
                  <a:lnTo>
                    <a:pt x="1571840" y="0"/>
                  </a:lnTo>
                  <a:lnTo>
                    <a:pt x="1582318" y="889"/>
                  </a:lnTo>
                  <a:lnTo>
                    <a:pt x="1624241" y="30543"/>
                  </a:lnTo>
                  <a:lnTo>
                    <a:pt x="1647799" y="61988"/>
                  </a:lnTo>
                  <a:lnTo>
                    <a:pt x="1673136" y="106540"/>
                  </a:lnTo>
                  <a:lnTo>
                    <a:pt x="1701965" y="163309"/>
                  </a:lnTo>
                  <a:lnTo>
                    <a:pt x="1732521" y="233172"/>
                  </a:lnTo>
                  <a:lnTo>
                    <a:pt x="1749094" y="271564"/>
                  </a:lnTo>
                  <a:lnTo>
                    <a:pt x="1765706" y="312623"/>
                  </a:lnTo>
                  <a:lnTo>
                    <a:pt x="1783168" y="354533"/>
                  </a:lnTo>
                  <a:lnTo>
                    <a:pt x="1799767" y="397306"/>
                  </a:lnTo>
                  <a:lnTo>
                    <a:pt x="1815465" y="439254"/>
                  </a:lnTo>
                  <a:lnTo>
                    <a:pt x="1830324" y="478536"/>
                  </a:lnTo>
                  <a:lnTo>
                    <a:pt x="1844294" y="515213"/>
                  </a:lnTo>
                  <a:lnTo>
                    <a:pt x="1856511" y="546646"/>
                  </a:lnTo>
                  <a:lnTo>
                    <a:pt x="1866112" y="573709"/>
                  </a:lnTo>
                  <a:lnTo>
                    <a:pt x="1873986" y="594690"/>
                  </a:lnTo>
                  <a:lnTo>
                    <a:pt x="1880082" y="610387"/>
                  </a:lnTo>
                  <a:lnTo>
                    <a:pt x="1883575" y="620864"/>
                  </a:lnTo>
                  <a:lnTo>
                    <a:pt x="1885315" y="626122"/>
                  </a:lnTo>
                  <a:lnTo>
                    <a:pt x="1886204" y="628738"/>
                  </a:lnTo>
                </a:path>
              </a:pathLst>
            </a:custGeom>
            <a:ln w="13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007999" y="3866495"/>
            <a:ext cx="638175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289688" algn="l"/>
                <a:tab pos="565927" algn="l"/>
              </a:tabLst>
            </a:pPr>
            <a:r>
              <a:rPr sz="927" spc="13" dirty="0">
                <a:latin typeface="Times New Roman"/>
                <a:cs typeface="Times New Roman"/>
              </a:rPr>
              <a:t>1	2	3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86667" y="3804308"/>
            <a:ext cx="3734921" cy="711263"/>
          </a:xfrm>
          <a:prstGeom prst="rect">
            <a:avLst/>
          </a:prstGeom>
        </p:spPr>
        <p:txBody>
          <a:bodyPr vert="horz" wrap="square" lIns="0" tIns="77321" rIns="0" bIns="0" rtlCol="0">
            <a:spAutoFit/>
          </a:bodyPr>
          <a:lstStyle/>
          <a:p>
            <a:pPr marL="11206">
              <a:spcBef>
                <a:spcPts val="609"/>
              </a:spcBef>
              <a:tabLst>
                <a:tab pos="289688" algn="l"/>
                <a:tab pos="565927" algn="l"/>
                <a:tab pos="2876142" algn="l"/>
                <a:tab pos="3154624" algn="l"/>
                <a:tab pos="3430863" algn="l"/>
              </a:tabLst>
            </a:pPr>
            <a:r>
              <a:rPr sz="927" spc="13" dirty="0">
                <a:latin typeface="Times New Roman"/>
                <a:cs typeface="Times New Roman"/>
              </a:rPr>
              <a:t>1	2	3	</a:t>
            </a: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3	</a:t>
            </a: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2	</a:t>
            </a: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1</a:t>
            </a:r>
            <a:endParaRPr sz="927">
              <a:latin typeface="Times New Roman"/>
              <a:cs typeface="Times New Roman"/>
            </a:endParaRPr>
          </a:p>
          <a:p>
            <a:pPr marL="3568704">
              <a:spcBef>
                <a:spcPts val="529"/>
              </a:spcBef>
            </a:pP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1</a:t>
            </a:r>
            <a:endParaRPr sz="927">
              <a:latin typeface="Times New Roman"/>
              <a:cs typeface="Times New Roman"/>
            </a:endParaRPr>
          </a:p>
          <a:p>
            <a:pPr marL="3568704">
              <a:spcBef>
                <a:spcPts val="1085"/>
              </a:spcBef>
            </a:pP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2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22171" y="734999"/>
            <a:ext cx="7846919" cy="2973069"/>
          </a:xfrm>
          <a:prstGeom prst="rect">
            <a:avLst/>
          </a:prstGeom>
        </p:spPr>
        <p:txBody>
          <a:bodyPr vert="horz" wrap="square" lIns="0" tIns="18490" rIns="0" bIns="0" rtlCol="0">
            <a:spAutoFit/>
          </a:bodyPr>
          <a:lstStyle/>
          <a:p>
            <a:pPr marL="11206" marR="4483">
              <a:lnSpc>
                <a:spcPct val="112100"/>
              </a:lnSpc>
              <a:spcBef>
                <a:spcPts val="146"/>
              </a:spcBef>
            </a:pP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Amplitude</a:t>
            </a:r>
            <a:r>
              <a:rPr sz="2074" spc="3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62" dirty="0">
                <a:solidFill>
                  <a:srgbClr val="00BFFF"/>
                </a:solidFill>
                <a:latin typeface="Calibri"/>
                <a:cs typeface="Calibri"/>
              </a:rPr>
              <a:t>scaling</a:t>
            </a:r>
            <a:r>
              <a:rPr sz="2074" spc="7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maps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13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endParaRPr sz="1897" dirty="0">
              <a:latin typeface="Microsoft Sans Serif"/>
              <a:cs typeface="Microsoft Sans Serif"/>
            </a:endParaRPr>
          </a:p>
          <a:p>
            <a:pPr marL="31378" algn="ctr">
              <a:spcBef>
                <a:spcPts val="899"/>
              </a:spcBef>
            </a:pP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ax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 dirty="0">
              <a:latin typeface="Lucida Sans Unicode"/>
              <a:cs typeface="Lucida Sans Unicode"/>
            </a:endParaRPr>
          </a:p>
          <a:p>
            <a:pPr marL="11206">
              <a:spcBef>
                <a:spcPts val="865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9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number.</a:t>
            </a:r>
            <a:endParaRPr sz="1897" dirty="0">
              <a:latin typeface="Microsoft Sans Serif"/>
              <a:cs typeface="Microsoft Sans Serif"/>
            </a:endParaRPr>
          </a:p>
          <a:p>
            <a:pPr marL="11206" marR="239258">
              <a:lnSpc>
                <a:spcPct val="105000"/>
              </a:lnSpc>
              <a:spcBef>
                <a:spcPts val="88"/>
              </a:spcBef>
            </a:pPr>
            <a:r>
              <a:rPr sz="1897" spc="-22" dirty="0">
                <a:latin typeface="Microsoft Sans Serif"/>
                <a:cs typeface="Microsoft Sans Serif"/>
              </a:rPr>
              <a:t>Geometrically,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-18" dirty="0">
                <a:solidFill>
                  <a:srgbClr val="FF00FF"/>
                </a:solidFill>
                <a:latin typeface="Calibri"/>
                <a:cs typeface="Calibri"/>
              </a:rPr>
              <a:t>expanded/compressed</a:t>
            </a:r>
            <a:r>
              <a:rPr sz="2074" i="1" spc="19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amplitude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and/or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reflected</a:t>
            </a:r>
            <a:r>
              <a:rPr sz="2074" i="1" spc="9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about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horizontal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axis.</a:t>
            </a:r>
            <a:endParaRPr sz="1897" dirty="0">
              <a:latin typeface="Microsoft Sans Serif"/>
              <a:cs typeface="Microsoft Sans Serif"/>
            </a:endParaRPr>
          </a:p>
          <a:p>
            <a:pPr marL="1234954">
              <a:spcBef>
                <a:spcPts val="671"/>
              </a:spcBef>
              <a:tabLst>
                <a:tab pos="5227263" algn="l"/>
              </a:tabLst>
            </a:pPr>
            <a:r>
              <a:rPr sz="927" i="1" spc="49" dirty="0">
                <a:latin typeface="Times New Roman"/>
                <a:cs typeface="Times New Roman"/>
              </a:rPr>
              <a:t>x</a:t>
            </a:r>
            <a:r>
              <a:rPr sz="927" spc="49" dirty="0">
                <a:latin typeface="Lucida Sans Unicode"/>
                <a:cs typeface="Lucida Sans Unicode"/>
              </a:rPr>
              <a:t>(</a:t>
            </a:r>
            <a:r>
              <a:rPr sz="927" i="1" spc="49" dirty="0">
                <a:latin typeface="Times New Roman"/>
                <a:cs typeface="Times New Roman"/>
              </a:rPr>
              <a:t>t</a:t>
            </a:r>
            <a:r>
              <a:rPr sz="927" spc="49" dirty="0">
                <a:latin typeface="Lucida Sans Unicode"/>
                <a:cs typeface="Lucida Sans Unicode"/>
              </a:rPr>
              <a:t>)	</a:t>
            </a:r>
            <a:r>
              <a:rPr sz="927" spc="44" dirty="0">
                <a:latin typeface="Times New Roman"/>
                <a:cs typeface="Times New Roman"/>
              </a:rPr>
              <a:t>2</a:t>
            </a:r>
            <a:r>
              <a:rPr sz="927" i="1" spc="44" dirty="0">
                <a:latin typeface="Times New Roman"/>
                <a:cs typeface="Times New Roman"/>
              </a:rPr>
              <a:t>x</a:t>
            </a:r>
            <a:r>
              <a:rPr sz="927" spc="44" dirty="0">
                <a:latin typeface="Lucida Sans Unicode"/>
                <a:cs typeface="Lucida Sans Unicode"/>
              </a:rPr>
              <a:t>(</a:t>
            </a:r>
            <a:r>
              <a:rPr sz="927" i="1" spc="44" dirty="0">
                <a:latin typeface="Times New Roman"/>
                <a:cs typeface="Times New Roman"/>
              </a:rPr>
              <a:t>t</a:t>
            </a:r>
            <a:r>
              <a:rPr sz="927" spc="44" dirty="0">
                <a:latin typeface="Lucida Sans Unicode"/>
                <a:cs typeface="Lucida Sans Unicode"/>
              </a:rPr>
              <a:t>)</a:t>
            </a:r>
            <a:endParaRPr sz="927" dirty="0">
              <a:latin typeface="Lucida Sans Unicode"/>
              <a:cs typeface="Lucida Sans Unicode"/>
            </a:endParaRPr>
          </a:p>
          <a:p>
            <a:pPr marL="1158750">
              <a:spcBef>
                <a:spcPts val="529"/>
              </a:spcBef>
              <a:tabLst>
                <a:tab pos="5180195" algn="l"/>
              </a:tabLst>
            </a:pPr>
            <a:r>
              <a:rPr sz="927" spc="13" dirty="0">
                <a:latin typeface="Times New Roman"/>
                <a:cs typeface="Times New Roman"/>
              </a:rPr>
              <a:t>2	2</a:t>
            </a:r>
            <a:endParaRPr sz="927" dirty="0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882" dirty="0">
              <a:latin typeface="Times New Roman"/>
              <a:cs typeface="Times New Roman"/>
            </a:endParaRPr>
          </a:p>
          <a:p>
            <a:pPr marL="1158750">
              <a:spcBef>
                <a:spcPts val="4"/>
              </a:spcBef>
              <a:tabLst>
                <a:tab pos="5180195" algn="l"/>
              </a:tabLst>
            </a:pPr>
            <a:r>
              <a:rPr sz="927" spc="13" dirty="0">
                <a:latin typeface="Times New Roman"/>
                <a:cs typeface="Times New Roman"/>
              </a:rPr>
              <a:t>1	1</a:t>
            </a:r>
            <a:endParaRPr sz="927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79995" y="3798976"/>
            <a:ext cx="56590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i="1" spc="9" dirty="0">
                <a:latin typeface="Times New Roman"/>
                <a:cs typeface="Times New Roman"/>
              </a:rPr>
              <a:t>t</a:t>
            </a:r>
            <a:endParaRPr sz="927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81580" y="5021882"/>
            <a:ext cx="1941979" cy="1387288"/>
            <a:chOff x="1272857" y="5691466"/>
            <a:chExt cx="2200910" cy="1572260"/>
          </a:xfrm>
        </p:grpSpPr>
        <p:sp>
          <p:nvSpPr>
            <p:cNvPr id="28" name="object 28"/>
            <p:cNvSpPr/>
            <p:nvPr/>
          </p:nvSpPr>
          <p:spPr>
            <a:xfrm>
              <a:off x="1272857" y="5691466"/>
              <a:ext cx="2200910" cy="1572260"/>
            </a:xfrm>
            <a:custGeom>
              <a:avLst/>
              <a:gdLst/>
              <a:ahLst/>
              <a:cxnLst/>
              <a:rect l="l" t="t" r="r" b="b"/>
              <a:pathLst>
                <a:path w="2200910" h="1572259">
                  <a:moveTo>
                    <a:pt x="0" y="785914"/>
                  </a:moveTo>
                  <a:lnTo>
                    <a:pt x="2200579" y="785914"/>
                  </a:lnTo>
                </a:path>
                <a:path w="2200910" h="1572259">
                  <a:moveTo>
                    <a:pt x="785914" y="746620"/>
                  </a:moveTo>
                  <a:lnTo>
                    <a:pt x="785914" y="825220"/>
                  </a:lnTo>
                </a:path>
                <a:path w="2200910" h="1572259">
                  <a:moveTo>
                    <a:pt x="471551" y="746620"/>
                  </a:moveTo>
                  <a:lnTo>
                    <a:pt x="471551" y="825220"/>
                  </a:lnTo>
                </a:path>
                <a:path w="2200910" h="1572259">
                  <a:moveTo>
                    <a:pt x="157187" y="746620"/>
                  </a:moveTo>
                  <a:lnTo>
                    <a:pt x="157187" y="825220"/>
                  </a:lnTo>
                </a:path>
                <a:path w="2200910" h="1572259">
                  <a:moveTo>
                    <a:pt x="1414653" y="746620"/>
                  </a:moveTo>
                  <a:lnTo>
                    <a:pt x="1414653" y="825220"/>
                  </a:lnTo>
                </a:path>
                <a:path w="2200910" h="1572259">
                  <a:moveTo>
                    <a:pt x="1729028" y="746620"/>
                  </a:moveTo>
                  <a:lnTo>
                    <a:pt x="1729028" y="825220"/>
                  </a:lnTo>
                </a:path>
                <a:path w="2200910" h="1572259">
                  <a:moveTo>
                    <a:pt x="2043391" y="746620"/>
                  </a:moveTo>
                  <a:lnTo>
                    <a:pt x="2043391" y="825220"/>
                  </a:lnTo>
                </a:path>
                <a:path w="2200910" h="1572259">
                  <a:moveTo>
                    <a:pt x="1060996" y="471538"/>
                  </a:moveTo>
                  <a:lnTo>
                    <a:pt x="1139596" y="471538"/>
                  </a:lnTo>
                </a:path>
                <a:path w="2200910" h="1572259">
                  <a:moveTo>
                    <a:pt x="1060996" y="157175"/>
                  </a:moveTo>
                  <a:lnTo>
                    <a:pt x="1139596" y="157175"/>
                  </a:lnTo>
                </a:path>
                <a:path w="2200910" h="1572259">
                  <a:moveTo>
                    <a:pt x="1100289" y="0"/>
                  </a:moveTo>
                  <a:lnTo>
                    <a:pt x="1100289" y="1571840"/>
                  </a:lnTo>
                </a:path>
                <a:path w="2200910" h="1572259">
                  <a:moveTo>
                    <a:pt x="1060996" y="1100277"/>
                  </a:moveTo>
                  <a:lnTo>
                    <a:pt x="1139596" y="1100277"/>
                  </a:lnTo>
                </a:path>
                <a:path w="2200910" h="1572259">
                  <a:moveTo>
                    <a:pt x="1060996" y="1414665"/>
                  </a:moveTo>
                  <a:lnTo>
                    <a:pt x="1139596" y="1414665"/>
                  </a:lnTo>
                </a:path>
              </a:pathLst>
            </a:custGeom>
            <a:ln w="6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30045" y="6320205"/>
              <a:ext cx="1886585" cy="314960"/>
            </a:xfrm>
            <a:custGeom>
              <a:avLst/>
              <a:gdLst/>
              <a:ahLst/>
              <a:cxnLst/>
              <a:rect l="l" t="t" r="r" b="b"/>
              <a:pathLst>
                <a:path w="1886585" h="314959">
                  <a:moveTo>
                    <a:pt x="0" y="157175"/>
                  </a:moveTo>
                  <a:lnTo>
                    <a:pt x="2628" y="155422"/>
                  </a:lnTo>
                  <a:lnTo>
                    <a:pt x="7848" y="151942"/>
                  </a:lnTo>
                  <a:lnTo>
                    <a:pt x="16598" y="145821"/>
                  </a:lnTo>
                  <a:lnTo>
                    <a:pt x="29679" y="137096"/>
                  </a:lnTo>
                  <a:lnTo>
                    <a:pt x="47142" y="124866"/>
                  </a:lnTo>
                  <a:lnTo>
                    <a:pt x="67233" y="111760"/>
                  </a:lnTo>
                  <a:lnTo>
                    <a:pt x="89941" y="96926"/>
                  </a:lnTo>
                  <a:lnTo>
                    <a:pt x="113525" y="82080"/>
                  </a:lnTo>
                  <a:lnTo>
                    <a:pt x="137096" y="68097"/>
                  </a:lnTo>
                  <a:lnTo>
                    <a:pt x="159804" y="54127"/>
                  </a:lnTo>
                  <a:lnTo>
                    <a:pt x="181635" y="42786"/>
                  </a:lnTo>
                  <a:lnTo>
                    <a:pt x="201714" y="32296"/>
                  </a:lnTo>
                  <a:lnTo>
                    <a:pt x="220929" y="22694"/>
                  </a:lnTo>
                  <a:lnTo>
                    <a:pt x="270700" y="5232"/>
                  </a:lnTo>
                  <a:lnTo>
                    <a:pt x="314363" y="0"/>
                  </a:lnTo>
                  <a:lnTo>
                    <a:pt x="329209" y="863"/>
                  </a:lnTo>
                  <a:lnTo>
                    <a:pt x="373748" y="8724"/>
                  </a:lnTo>
                  <a:lnTo>
                    <a:pt x="420903" y="25311"/>
                  </a:lnTo>
                  <a:lnTo>
                    <a:pt x="437489" y="32296"/>
                  </a:lnTo>
                  <a:lnTo>
                    <a:pt x="454952" y="41033"/>
                  </a:lnTo>
                  <a:lnTo>
                    <a:pt x="471551" y="49771"/>
                  </a:lnTo>
                  <a:lnTo>
                    <a:pt x="488137" y="60248"/>
                  </a:lnTo>
                  <a:lnTo>
                    <a:pt x="505599" y="69850"/>
                  </a:lnTo>
                  <a:lnTo>
                    <a:pt x="522198" y="80327"/>
                  </a:lnTo>
                  <a:lnTo>
                    <a:pt x="537921" y="91681"/>
                  </a:lnTo>
                  <a:lnTo>
                    <a:pt x="554507" y="102158"/>
                  </a:lnTo>
                  <a:lnTo>
                    <a:pt x="569353" y="113512"/>
                  </a:lnTo>
                  <a:lnTo>
                    <a:pt x="585063" y="124866"/>
                  </a:lnTo>
                  <a:lnTo>
                    <a:pt x="599909" y="135343"/>
                  </a:lnTo>
                  <a:lnTo>
                    <a:pt x="613892" y="146697"/>
                  </a:lnTo>
                  <a:lnTo>
                    <a:pt x="628726" y="157175"/>
                  </a:lnTo>
                  <a:lnTo>
                    <a:pt x="643572" y="167652"/>
                  </a:lnTo>
                  <a:lnTo>
                    <a:pt x="657555" y="179006"/>
                  </a:lnTo>
                  <a:lnTo>
                    <a:pt x="672388" y="189484"/>
                  </a:lnTo>
                  <a:lnTo>
                    <a:pt x="688111" y="200837"/>
                  </a:lnTo>
                  <a:lnTo>
                    <a:pt x="703821" y="212191"/>
                  </a:lnTo>
                  <a:lnTo>
                    <a:pt x="719556" y="222669"/>
                  </a:lnTo>
                  <a:lnTo>
                    <a:pt x="735266" y="234022"/>
                  </a:lnTo>
                  <a:lnTo>
                    <a:pt x="751865" y="244500"/>
                  </a:lnTo>
                  <a:lnTo>
                    <a:pt x="769327" y="254114"/>
                  </a:lnTo>
                  <a:lnTo>
                    <a:pt x="785926" y="264579"/>
                  </a:lnTo>
                  <a:lnTo>
                    <a:pt x="802513" y="273316"/>
                  </a:lnTo>
                  <a:lnTo>
                    <a:pt x="819988" y="282054"/>
                  </a:lnTo>
                  <a:lnTo>
                    <a:pt x="836561" y="289039"/>
                  </a:lnTo>
                  <a:lnTo>
                    <a:pt x="852284" y="296024"/>
                  </a:lnTo>
                  <a:lnTo>
                    <a:pt x="899439" y="309994"/>
                  </a:lnTo>
                  <a:lnTo>
                    <a:pt x="943102" y="314363"/>
                  </a:lnTo>
                  <a:lnTo>
                    <a:pt x="957948" y="313486"/>
                  </a:lnTo>
                  <a:lnTo>
                    <a:pt x="1002487" y="305638"/>
                  </a:lnTo>
                  <a:lnTo>
                    <a:pt x="1049642" y="289039"/>
                  </a:lnTo>
                  <a:lnTo>
                    <a:pt x="1066228" y="282054"/>
                  </a:lnTo>
                  <a:lnTo>
                    <a:pt x="1083691" y="273316"/>
                  </a:lnTo>
                  <a:lnTo>
                    <a:pt x="1100289" y="264579"/>
                  </a:lnTo>
                  <a:lnTo>
                    <a:pt x="1116876" y="254114"/>
                  </a:lnTo>
                  <a:lnTo>
                    <a:pt x="1134338" y="244500"/>
                  </a:lnTo>
                  <a:lnTo>
                    <a:pt x="1150937" y="234022"/>
                  </a:lnTo>
                  <a:lnTo>
                    <a:pt x="1166660" y="222669"/>
                  </a:lnTo>
                  <a:lnTo>
                    <a:pt x="1183246" y="212191"/>
                  </a:lnTo>
                  <a:lnTo>
                    <a:pt x="1198092" y="200837"/>
                  </a:lnTo>
                  <a:lnTo>
                    <a:pt x="1213802" y="189484"/>
                  </a:lnTo>
                  <a:lnTo>
                    <a:pt x="1228648" y="179006"/>
                  </a:lnTo>
                  <a:lnTo>
                    <a:pt x="1242618" y="167652"/>
                  </a:lnTo>
                  <a:lnTo>
                    <a:pt x="1257465" y="157175"/>
                  </a:lnTo>
                  <a:lnTo>
                    <a:pt x="1272311" y="146697"/>
                  </a:lnTo>
                  <a:lnTo>
                    <a:pt x="1286281" y="135343"/>
                  </a:lnTo>
                  <a:lnTo>
                    <a:pt x="1301127" y="124866"/>
                  </a:lnTo>
                  <a:lnTo>
                    <a:pt x="1316850" y="113512"/>
                  </a:lnTo>
                  <a:lnTo>
                    <a:pt x="1332572" y="102158"/>
                  </a:lnTo>
                  <a:lnTo>
                    <a:pt x="1348282" y="91681"/>
                  </a:lnTo>
                  <a:lnTo>
                    <a:pt x="1364005" y="80327"/>
                  </a:lnTo>
                  <a:lnTo>
                    <a:pt x="1380578" y="69850"/>
                  </a:lnTo>
                  <a:lnTo>
                    <a:pt x="1398054" y="60248"/>
                  </a:lnTo>
                  <a:lnTo>
                    <a:pt x="1414653" y="49771"/>
                  </a:lnTo>
                  <a:lnTo>
                    <a:pt x="1431264" y="41033"/>
                  </a:lnTo>
                  <a:lnTo>
                    <a:pt x="1448701" y="32296"/>
                  </a:lnTo>
                  <a:lnTo>
                    <a:pt x="1465300" y="25311"/>
                  </a:lnTo>
                  <a:lnTo>
                    <a:pt x="1481023" y="18326"/>
                  </a:lnTo>
                  <a:lnTo>
                    <a:pt x="1528178" y="4356"/>
                  </a:lnTo>
                  <a:lnTo>
                    <a:pt x="1571840" y="0"/>
                  </a:lnTo>
                  <a:lnTo>
                    <a:pt x="1586674" y="863"/>
                  </a:lnTo>
                  <a:lnTo>
                    <a:pt x="1631226" y="9601"/>
                  </a:lnTo>
                  <a:lnTo>
                    <a:pt x="1684477" y="32296"/>
                  </a:lnTo>
                  <a:lnTo>
                    <a:pt x="1704568" y="42786"/>
                  </a:lnTo>
                  <a:lnTo>
                    <a:pt x="1726412" y="54127"/>
                  </a:lnTo>
                  <a:lnTo>
                    <a:pt x="1749120" y="68097"/>
                  </a:lnTo>
                  <a:lnTo>
                    <a:pt x="1772691" y="82080"/>
                  </a:lnTo>
                  <a:lnTo>
                    <a:pt x="1796249" y="96926"/>
                  </a:lnTo>
                  <a:lnTo>
                    <a:pt x="1818982" y="111760"/>
                  </a:lnTo>
                  <a:lnTo>
                    <a:pt x="1839048" y="124866"/>
                  </a:lnTo>
                  <a:lnTo>
                    <a:pt x="1856511" y="137096"/>
                  </a:lnTo>
                  <a:lnTo>
                    <a:pt x="1869630" y="145821"/>
                  </a:lnTo>
                  <a:lnTo>
                    <a:pt x="1878330" y="151942"/>
                  </a:lnTo>
                  <a:lnTo>
                    <a:pt x="1883575" y="155422"/>
                  </a:lnTo>
                  <a:lnTo>
                    <a:pt x="1886204" y="157175"/>
                  </a:lnTo>
                </a:path>
              </a:pathLst>
            </a:custGeom>
            <a:ln w="13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986668" y="5686364"/>
            <a:ext cx="638175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289688" algn="l"/>
                <a:tab pos="565927" algn="l"/>
              </a:tabLst>
            </a:pPr>
            <a:r>
              <a:rPr sz="927" spc="13" dirty="0">
                <a:latin typeface="Times New Roman"/>
                <a:cs typeface="Times New Roman"/>
              </a:rPr>
              <a:t>1	2	3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69877" y="5339996"/>
            <a:ext cx="83484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spc="13" dirty="0">
                <a:latin typeface="Times New Roman"/>
                <a:cs typeface="Times New Roman"/>
              </a:rPr>
              <a:t>1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30180" y="5624177"/>
            <a:ext cx="870137" cy="711263"/>
          </a:xfrm>
          <a:prstGeom prst="rect">
            <a:avLst/>
          </a:prstGeom>
        </p:spPr>
        <p:txBody>
          <a:bodyPr vert="horz" wrap="square" lIns="0" tIns="77321" rIns="0" bIns="0" rtlCol="0">
            <a:spAutoFit/>
          </a:bodyPr>
          <a:lstStyle/>
          <a:p>
            <a:pPr marL="11206">
              <a:spcBef>
                <a:spcPts val="609"/>
              </a:spcBef>
              <a:tabLst>
                <a:tab pos="289688" algn="l"/>
                <a:tab pos="565927" algn="l"/>
              </a:tabLst>
            </a:pP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3	</a:t>
            </a: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2	</a:t>
            </a: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1</a:t>
            </a:r>
            <a:endParaRPr sz="927">
              <a:latin typeface="Times New Roman"/>
              <a:cs typeface="Times New Roman"/>
            </a:endParaRPr>
          </a:p>
          <a:p>
            <a:pPr marL="703767">
              <a:spcBef>
                <a:spcPts val="529"/>
              </a:spcBef>
            </a:pP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1</a:t>
            </a:r>
            <a:endParaRPr sz="927">
              <a:latin typeface="Times New Roman"/>
              <a:cs typeface="Times New Roman"/>
            </a:endParaRPr>
          </a:p>
          <a:p>
            <a:pPr marL="703767">
              <a:spcBef>
                <a:spcPts val="1085"/>
              </a:spcBef>
            </a:pP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2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69877" y="4914391"/>
            <a:ext cx="130549" cy="31343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57713">
              <a:spcBef>
                <a:spcPts val="119"/>
              </a:spcBef>
            </a:pPr>
            <a:r>
              <a:rPr sz="927" spc="13" dirty="0">
                <a:latin typeface="Times New Roman"/>
                <a:cs typeface="Times New Roman"/>
              </a:rPr>
              <a:t>2</a:t>
            </a:r>
            <a:endParaRPr sz="927">
              <a:latin typeface="Times New Roman"/>
              <a:cs typeface="Times New Roman"/>
            </a:endParaRPr>
          </a:p>
          <a:p>
            <a:pPr marL="11206">
              <a:spcBef>
                <a:spcPts val="66"/>
              </a:spcBef>
            </a:pPr>
            <a:r>
              <a:rPr sz="927" spc="13" dirty="0">
                <a:latin typeface="Times New Roman"/>
                <a:cs typeface="Times New Roman"/>
              </a:rPr>
              <a:t>2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94425" y="4855683"/>
            <a:ext cx="343460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</a:pPr>
            <a:r>
              <a:rPr sz="1390" u="sng" spc="19" baseline="2116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390" spc="-86" baseline="21164" dirty="0">
                <a:latin typeface="Times New Roman"/>
                <a:cs typeface="Times New Roman"/>
              </a:rPr>
              <a:t> </a:t>
            </a:r>
            <a:r>
              <a:rPr sz="927" i="1" spc="49" dirty="0">
                <a:latin typeface="Times New Roman"/>
                <a:cs typeface="Times New Roman"/>
              </a:rPr>
              <a:t>x</a:t>
            </a:r>
            <a:r>
              <a:rPr sz="927" spc="49" dirty="0">
                <a:latin typeface="Lucida Sans Unicode"/>
                <a:cs typeface="Lucida Sans Unicode"/>
              </a:rPr>
              <a:t>(</a:t>
            </a:r>
            <a:r>
              <a:rPr sz="927" i="1" spc="49" dirty="0">
                <a:latin typeface="Times New Roman"/>
                <a:cs typeface="Times New Roman"/>
              </a:rPr>
              <a:t>t</a:t>
            </a:r>
            <a:r>
              <a:rPr sz="927" spc="49" dirty="0">
                <a:latin typeface="Lucida Sans Unicode"/>
                <a:cs typeface="Lucida Sans Unicode"/>
              </a:rPr>
              <a:t>)</a:t>
            </a:r>
            <a:endParaRPr sz="927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58660" y="5618855"/>
            <a:ext cx="56590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i="1" spc="9" dirty="0">
                <a:latin typeface="Times New Roman"/>
                <a:cs typeface="Times New Roman"/>
              </a:rPr>
              <a:t>t</a:t>
            </a:r>
            <a:endParaRPr sz="927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802911" y="5039487"/>
            <a:ext cx="1941979" cy="1387288"/>
            <a:chOff x="5830366" y="5711418"/>
            <a:chExt cx="2200910" cy="1572260"/>
          </a:xfrm>
        </p:grpSpPr>
        <p:sp>
          <p:nvSpPr>
            <p:cNvPr id="37" name="object 37"/>
            <p:cNvSpPr/>
            <p:nvPr/>
          </p:nvSpPr>
          <p:spPr>
            <a:xfrm>
              <a:off x="5830366" y="5711418"/>
              <a:ext cx="2200910" cy="1572260"/>
            </a:xfrm>
            <a:custGeom>
              <a:avLst/>
              <a:gdLst/>
              <a:ahLst/>
              <a:cxnLst/>
              <a:rect l="l" t="t" r="r" b="b"/>
              <a:pathLst>
                <a:path w="2200909" h="1572259">
                  <a:moveTo>
                    <a:pt x="0" y="785926"/>
                  </a:moveTo>
                  <a:lnTo>
                    <a:pt x="2200579" y="785926"/>
                  </a:lnTo>
                </a:path>
                <a:path w="2200909" h="1572259">
                  <a:moveTo>
                    <a:pt x="785926" y="746620"/>
                  </a:moveTo>
                  <a:lnTo>
                    <a:pt x="785926" y="825220"/>
                  </a:lnTo>
                </a:path>
                <a:path w="2200909" h="1572259">
                  <a:moveTo>
                    <a:pt x="471551" y="746620"/>
                  </a:moveTo>
                  <a:lnTo>
                    <a:pt x="471551" y="825220"/>
                  </a:lnTo>
                </a:path>
                <a:path w="2200909" h="1572259">
                  <a:moveTo>
                    <a:pt x="157187" y="746620"/>
                  </a:moveTo>
                  <a:lnTo>
                    <a:pt x="157187" y="825220"/>
                  </a:lnTo>
                </a:path>
                <a:path w="2200909" h="1572259">
                  <a:moveTo>
                    <a:pt x="1414665" y="746620"/>
                  </a:moveTo>
                  <a:lnTo>
                    <a:pt x="1414665" y="825220"/>
                  </a:lnTo>
                </a:path>
                <a:path w="2200909" h="1572259">
                  <a:moveTo>
                    <a:pt x="1729028" y="746620"/>
                  </a:moveTo>
                  <a:lnTo>
                    <a:pt x="1729028" y="825220"/>
                  </a:lnTo>
                </a:path>
                <a:path w="2200909" h="1572259">
                  <a:moveTo>
                    <a:pt x="2043391" y="746620"/>
                  </a:moveTo>
                  <a:lnTo>
                    <a:pt x="2043391" y="825220"/>
                  </a:lnTo>
                </a:path>
                <a:path w="2200909" h="1572259">
                  <a:moveTo>
                    <a:pt x="1061008" y="471563"/>
                  </a:moveTo>
                  <a:lnTo>
                    <a:pt x="1139596" y="471563"/>
                  </a:lnTo>
                </a:path>
                <a:path w="2200909" h="1572259">
                  <a:moveTo>
                    <a:pt x="1061008" y="157187"/>
                  </a:moveTo>
                  <a:lnTo>
                    <a:pt x="1139596" y="157187"/>
                  </a:lnTo>
                </a:path>
                <a:path w="2200909" h="1572259">
                  <a:moveTo>
                    <a:pt x="1100289" y="0"/>
                  </a:moveTo>
                  <a:lnTo>
                    <a:pt x="1100289" y="1571840"/>
                  </a:lnTo>
                </a:path>
                <a:path w="2200909" h="1572259">
                  <a:moveTo>
                    <a:pt x="1061008" y="1100289"/>
                  </a:moveTo>
                  <a:lnTo>
                    <a:pt x="1139596" y="1100289"/>
                  </a:lnTo>
                </a:path>
                <a:path w="2200909" h="1572259">
                  <a:moveTo>
                    <a:pt x="1061008" y="1414665"/>
                  </a:moveTo>
                  <a:lnTo>
                    <a:pt x="1139596" y="1414665"/>
                  </a:lnTo>
                </a:path>
              </a:pathLst>
            </a:custGeom>
            <a:ln w="6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5987554" y="5868606"/>
              <a:ext cx="1886585" cy="1257935"/>
            </a:xfrm>
            <a:custGeom>
              <a:avLst/>
              <a:gdLst/>
              <a:ahLst/>
              <a:cxnLst/>
              <a:rect l="l" t="t" r="r" b="b"/>
              <a:pathLst>
                <a:path w="1886584" h="1257934">
                  <a:moveTo>
                    <a:pt x="0" y="628738"/>
                  </a:moveTo>
                  <a:lnTo>
                    <a:pt x="863" y="631355"/>
                  </a:lnTo>
                  <a:lnTo>
                    <a:pt x="2603" y="636600"/>
                  </a:lnTo>
                  <a:lnTo>
                    <a:pt x="6096" y="647065"/>
                  </a:lnTo>
                  <a:lnTo>
                    <a:pt x="12217" y="662787"/>
                  </a:lnTo>
                  <a:lnTo>
                    <a:pt x="20066" y="683742"/>
                  </a:lnTo>
                  <a:lnTo>
                    <a:pt x="29692" y="710819"/>
                  </a:lnTo>
                  <a:lnTo>
                    <a:pt x="41910" y="742251"/>
                  </a:lnTo>
                  <a:lnTo>
                    <a:pt x="55880" y="778941"/>
                  </a:lnTo>
                  <a:lnTo>
                    <a:pt x="70713" y="818235"/>
                  </a:lnTo>
                  <a:lnTo>
                    <a:pt x="86461" y="860145"/>
                  </a:lnTo>
                  <a:lnTo>
                    <a:pt x="103047" y="902931"/>
                  </a:lnTo>
                  <a:lnTo>
                    <a:pt x="120510" y="944854"/>
                  </a:lnTo>
                  <a:lnTo>
                    <a:pt x="137083" y="985901"/>
                  </a:lnTo>
                  <a:lnTo>
                    <a:pt x="153695" y="1024318"/>
                  </a:lnTo>
                  <a:lnTo>
                    <a:pt x="169405" y="1060996"/>
                  </a:lnTo>
                  <a:lnTo>
                    <a:pt x="199097" y="1123861"/>
                  </a:lnTo>
                  <a:lnTo>
                    <a:pt x="226148" y="1174521"/>
                  </a:lnTo>
                  <a:lnTo>
                    <a:pt x="250609" y="1212938"/>
                  </a:lnTo>
                  <a:lnTo>
                    <a:pt x="282930" y="1247000"/>
                  </a:lnTo>
                  <a:lnTo>
                    <a:pt x="314363" y="1257477"/>
                  </a:lnTo>
                  <a:lnTo>
                    <a:pt x="324840" y="1256588"/>
                  </a:lnTo>
                  <a:lnTo>
                    <a:pt x="366763" y="1231277"/>
                  </a:lnTo>
                  <a:lnTo>
                    <a:pt x="400799" y="1190231"/>
                  </a:lnTo>
                  <a:lnTo>
                    <a:pt x="423532" y="1152677"/>
                  </a:lnTo>
                  <a:lnTo>
                    <a:pt x="447103" y="1108138"/>
                  </a:lnTo>
                  <a:lnTo>
                    <a:pt x="471551" y="1056627"/>
                  </a:lnTo>
                  <a:lnTo>
                    <a:pt x="495998" y="1000734"/>
                  </a:lnTo>
                  <a:lnTo>
                    <a:pt x="507339" y="971042"/>
                  </a:lnTo>
                  <a:lnTo>
                    <a:pt x="519557" y="940473"/>
                  </a:lnTo>
                  <a:lnTo>
                    <a:pt x="530936" y="909916"/>
                  </a:lnTo>
                  <a:lnTo>
                    <a:pt x="542264" y="878484"/>
                  </a:lnTo>
                  <a:lnTo>
                    <a:pt x="554520" y="847051"/>
                  </a:lnTo>
                  <a:lnTo>
                    <a:pt x="564997" y="815606"/>
                  </a:lnTo>
                  <a:lnTo>
                    <a:pt x="576338" y="784174"/>
                  </a:lnTo>
                  <a:lnTo>
                    <a:pt x="586816" y="752741"/>
                  </a:lnTo>
                  <a:lnTo>
                    <a:pt x="597293" y="721309"/>
                  </a:lnTo>
                  <a:lnTo>
                    <a:pt x="607783" y="690727"/>
                  </a:lnTo>
                  <a:lnTo>
                    <a:pt x="618261" y="659295"/>
                  </a:lnTo>
                  <a:lnTo>
                    <a:pt x="628738" y="628738"/>
                  </a:lnTo>
                  <a:lnTo>
                    <a:pt x="639216" y="598182"/>
                  </a:lnTo>
                  <a:lnTo>
                    <a:pt x="649693" y="566737"/>
                  </a:lnTo>
                  <a:lnTo>
                    <a:pt x="660171" y="536168"/>
                  </a:lnTo>
                  <a:lnTo>
                    <a:pt x="670648" y="504736"/>
                  </a:lnTo>
                  <a:lnTo>
                    <a:pt x="681126" y="473303"/>
                  </a:lnTo>
                  <a:lnTo>
                    <a:pt x="692467" y="441858"/>
                  </a:lnTo>
                  <a:lnTo>
                    <a:pt x="703834" y="410425"/>
                  </a:lnTo>
                  <a:lnTo>
                    <a:pt x="715200" y="378993"/>
                  </a:lnTo>
                  <a:lnTo>
                    <a:pt x="726541" y="347548"/>
                  </a:lnTo>
                  <a:lnTo>
                    <a:pt x="737870" y="316979"/>
                  </a:lnTo>
                  <a:lnTo>
                    <a:pt x="750100" y="286423"/>
                  </a:lnTo>
                  <a:lnTo>
                    <a:pt x="761466" y="256730"/>
                  </a:lnTo>
                  <a:lnTo>
                    <a:pt x="773696" y="227914"/>
                  </a:lnTo>
                  <a:lnTo>
                    <a:pt x="798144" y="174637"/>
                  </a:lnTo>
                  <a:lnTo>
                    <a:pt x="821728" y="126619"/>
                  </a:lnTo>
                  <a:lnTo>
                    <a:pt x="845299" y="85572"/>
                  </a:lnTo>
                  <a:lnTo>
                    <a:pt x="868857" y="51523"/>
                  </a:lnTo>
                  <a:lnTo>
                    <a:pt x="901192" y="16586"/>
                  </a:lnTo>
                  <a:lnTo>
                    <a:pt x="943102" y="0"/>
                  </a:lnTo>
                  <a:lnTo>
                    <a:pt x="953579" y="876"/>
                  </a:lnTo>
                  <a:lnTo>
                    <a:pt x="995489" y="26187"/>
                  </a:lnTo>
                  <a:lnTo>
                    <a:pt x="1029538" y="67233"/>
                  </a:lnTo>
                  <a:lnTo>
                    <a:pt x="1052271" y="104787"/>
                  </a:lnTo>
                  <a:lnTo>
                    <a:pt x="1075842" y="149326"/>
                  </a:lnTo>
                  <a:lnTo>
                    <a:pt x="1100289" y="200837"/>
                  </a:lnTo>
                  <a:lnTo>
                    <a:pt x="1124737" y="256730"/>
                  </a:lnTo>
                  <a:lnTo>
                    <a:pt x="1136078" y="286423"/>
                  </a:lnTo>
                  <a:lnTo>
                    <a:pt x="1148308" y="316979"/>
                  </a:lnTo>
                  <a:lnTo>
                    <a:pt x="1159662" y="347548"/>
                  </a:lnTo>
                  <a:lnTo>
                    <a:pt x="1171028" y="378993"/>
                  </a:lnTo>
                  <a:lnTo>
                    <a:pt x="1183259" y="410425"/>
                  </a:lnTo>
                  <a:lnTo>
                    <a:pt x="1193711" y="441858"/>
                  </a:lnTo>
                  <a:lnTo>
                    <a:pt x="1205077" y="473303"/>
                  </a:lnTo>
                  <a:lnTo>
                    <a:pt x="1215555" y="504736"/>
                  </a:lnTo>
                  <a:lnTo>
                    <a:pt x="1226032" y="536168"/>
                  </a:lnTo>
                  <a:lnTo>
                    <a:pt x="1236510" y="566737"/>
                  </a:lnTo>
                  <a:lnTo>
                    <a:pt x="1246987" y="598182"/>
                  </a:lnTo>
                  <a:lnTo>
                    <a:pt x="1257477" y="628738"/>
                  </a:lnTo>
                  <a:lnTo>
                    <a:pt x="1267955" y="659295"/>
                  </a:lnTo>
                  <a:lnTo>
                    <a:pt x="1278432" y="690727"/>
                  </a:lnTo>
                  <a:lnTo>
                    <a:pt x="1288910" y="721309"/>
                  </a:lnTo>
                  <a:lnTo>
                    <a:pt x="1299387" y="752741"/>
                  </a:lnTo>
                  <a:lnTo>
                    <a:pt x="1309865" y="784174"/>
                  </a:lnTo>
                  <a:lnTo>
                    <a:pt x="1321231" y="815606"/>
                  </a:lnTo>
                  <a:lnTo>
                    <a:pt x="1332572" y="847051"/>
                  </a:lnTo>
                  <a:lnTo>
                    <a:pt x="1343939" y="878484"/>
                  </a:lnTo>
                  <a:lnTo>
                    <a:pt x="1355267" y="909916"/>
                  </a:lnTo>
                  <a:lnTo>
                    <a:pt x="1366608" y="940473"/>
                  </a:lnTo>
                  <a:lnTo>
                    <a:pt x="1378839" y="971042"/>
                  </a:lnTo>
                  <a:lnTo>
                    <a:pt x="1390205" y="1000734"/>
                  </a:lnTo>
                  <a:lnTo>
                    <a:pt x="1414653" y="1056627"/>
                  </a:lnTo>
                  <a:lnTo>
                    <a:pt x="1439113" y="1108138"/>
                  </a:lnTo>
                  <a:lnTo>
                    <a:pt x="1462697" y="1152677"/>
                  </a:lnTo>
                  <a:lnTo>
                    <a:pt x="1485379" y="1190231"/>
                  </a:lnTo>
                  <a:lnTo>
                    <a:pt x="1519440" y="1231277"/>
                  </a:lnTo>
                  <a:lnTo>
                    <a:pt x="1550885" y="1253109"/>
                  </a:lnTo>
                  <a:lnTo>
                    <a:pt x="1571840" y="1257477"/>
                  </a:lnTo>
                  <a:lnTo>
                    <a:pt x="1582318" y="1256588"/>
                  </a:lnTo>
                  <a:lnTo>
                    <a:pt x="1624241" y="1226908"/>
                  </a:lnTo>
                  <a:lnTo>
                    <a:pt x="1647799" y="1195476"/>
                  </a:lnTo>
                  <a:lnTo>
                    <a:pt x="1673136" y="1150937"/>
                  </a:lnTo>
                  <a:lnTo>
                    <a:pt x="1701965" y="1094168"/>
                  </a:lnTo>
                  <a:lnTo>
                    <a:pt x="1732521" y="1024318"/>
                  </a:lnTo>
                  <a:lnTo>
                    <a:pt x="1749094" y="985901"/>
                  </a:lnTo>
                  <a:lnTo>
                    <a:pt x="1765706" y="944854"/>
                  </a:lnTo>
                  <a:lnTo>
                    <a:pt x="1783168" y="902931"/>
                  </a:lnTo>
                  <a:lnTo>
                    <a:pt x="1799767" y="860145"/>
                  </a:lnTo>
                  <a:lnTo>
                    <a:pt x="1815465" y="818235"/>
                  </a:lnTo>
                  <a:lnTo>
                    <a:pt x="1830324" y="778941"/>
                  </a:lnTo>
                  <a:lnTo>
                    <a:pt x="1844294" y="742251"/>
                  </a:lnTo>
                  <a:lnTo>
                    <a:pt x="1856511" y="710819"/>
                  </a:lnTo>
                  <a:lnTo>
                    <a:pt x="1866112" y="683742"/>
                  </a:lnTo>
                  <a:lnTo>
                    <a:pt x="1873986" y="662787"/>
                  </a:lnTo>
                  <a:lnTo>
                    <a:pt x="1880082" y="647065"/>
                  </a:lnTo>
                  <a:lnTo>
                    <a:pt x="1883575" y="636600"/>
                  </a:lnTo>
                  <a:lnTo>
                    <a:pt x="1885315" y="631355"/>
                  </a:lnTo>
                  <a:lnTo>
                    <a:pt x="1886204" y="628738"/>
                  </a:lnTo>
                </a:path>
              </a:pathLst>
            </a:custGeom>
            <a:ln w="13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007999" y="5703979"/>
            <a:ext cx="638175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289688" algn="l"/>
                <a:tab pos="565927" algn="l"/>
              </a:tabLst>
            </a:pPr>
            <a:r>
              <a:rPr sz="927" spc="13" dirty="0">
                <a:latin typeface="Times New Roman"/>
                <a:cs typeface="Times New Roman"/>
              </a:rPr>
              <a:t>1	2	3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91209" y="5357613"/>
            <a:ext cx="83484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spc="13" dirty="0">
                <a:latin typeface="Times New Roman"/>
                <a:cs typeface="Times New Roman"/>
              </a:rPr>
              <a:t>1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91209" y="5081694"/>
            <a:ext cx="83484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spc="13" dirty="0">
                <a:latin typeface="Times New Roman"/>
                <a:cs typeface="Times New Roman"/>
              </a:rPr>
              <a:t>2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51512" y="5641792"/>
            <a:ext cx="870137" cy="711263"/>
          </a:xfrm>
          <a:prstGeom prst="rect">
            <a:avLst/>
          </a:prstGeom>
        </p:spPr>
        <p:txBody>
          <a:bodyPr vert="horz" wrap="square" lIns="0" tIns="77321" rIns="0" bIns="0" rtlCol="0">
            <a:spAutoFit/>
          </a:bodyPr>
          <a:lstStyle/>
          <a:p>
            <a:pPr marL="11206">
              <a:spcBef>
                <a:spcPts val="609"/>
              </a:spcBef>
              <a:tabLst>
                <a:tab pos="289688" algn="l"/>
                <a:tab pos="565927" algn="l"/>
              </a:tabLst>
            </a:pP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3	</a:t>
            </a: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2	</a:t>
            </a: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1</a:t>
            </a:r>
            <a:endParaRPr sz="927">
              <a:latin typeface="Times New Roman"/>
              <a:cs typeface="Times New Roman"/>
            </a:endParaRPr>
          </a:p>
          <a:p>
            <a:pPr marL="703767">
              <a:spcBef>
                <a:spcPts val="529"/>
              </a:spcBef>
            </a:pP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1</a:t>
            </a:r>
            <a:endParaRPr sz="927">
              <a:latin typeface="Times New Roman"/>
              <a:cs typeface="Times New Roman"/>
            </a:endParaRPr>
          </a:p>
          <a:p>
            <a:pPr marL="703767">
              <a:spcBef>
                <a:spcPts val="1085"/>
              </a:spcBef>
            </a:pPr>
            <a:r>
              <a:rPr sz="927" spc="-49" dirty="0">
                <a:latin typeface="Cambria"/>
                <a:cs typeface="Cambria"/>
              </a:rPr>
              <a:t>−</a:t>
            </a:r>
            <a:r>
              <a:rPr sz="927" spc="-49" dirty="0">
                <a:latin typeface="Times New Roman"/>
                <a:cs typeface="Times New Roman"/>
              </a:rPr>
              <a:t>2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779992" y="5636464"/>
            <a:ext cx="56590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i="1" spc="9" dirty="0">
                <a:latin typeface="Times New Roman"/>
                <a:cs typeface="Times New Roman"/>
              </a:rPr>
              <a:t>t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91205" y="4838075"/>
            <a:ext cx="366432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spc="18" dirty="0">
                <a:latin typeface="Cambria"/>
                <a:cs typeface="Cambria"/>
              </a:rPr>
              <a:t>−</a:t>
            </a:r>
            <a:r>
              <a:rPr sz="927" spc="18" dirty="0">
                <a:latin typeface="Times New Roman"/>
                <a:cs typeface="Times New Roman"/>
              </a:rPr>
              <a:t>2</a:t>
            </a:r>
            <a:r>
              <a:rPr sz="927" i="1" spc="18" dirty="0">
                <a:latin typeface="Times New Roman"/>
                <a:cs typeface="Times New Roman"/>
              </a:rPr>
              <a:t>x</a:t>
            </a:r>
            <a:r>
              <a:rPr sz="927" spc="18" dirty="0">
                <a:latin typeface="Lucida Sans Unicode"/>
                <a:cs typeface="Lucida Sans Unicode"/>
              </a:rPr>
              <a:t>(</a:t>
            </a:r>
            <a:r>
              <a:rPr sz="927" i="1" spc="18" dirty="0">
                <a:latin typeface="Times New Roman"/>
                <a:cs typeface="Times New Roman"/>
              </a:rPr>
              <a:t>t</a:t>
            </a:r>
            <a:r>
              <a:rPr sz="927" spc="18" dirty="0">
                <a:latin typeface="Lucida Sans Unicode"/>
                <a:cs typeface="Lucida Sans Unicode"/>
              </a:rPr>
              <a:t>)</a:t>
            </a:r>
            <a:endParaRPr sz="927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570069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Amplitude</a:t>
            </a:r>
            <a:r>
              <a:rPr sz="2471" spc="-62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Shifting</a:t>
            </a:r>
            <a:endParaRPr sz="2471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45343E01-5E6B-44E2-8915-39070EF7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342521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174716"/>
            <a:ext cx="147740" cy="14931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22171" y="1166487"/>
            <a:ext cx="7287184" cy="2245242"/>
          </a:xfrm>
          <a:prstGeom prst="rect">
            <a:avLst/>
          </a:prstGeom>
        </p:spPr>
        <p:txBody>
          <a:bodyPr vert="horz" wrap="square" lIns="0" tIns="18490" rIns="0" bIns="0" rtlCol="0">
            <a:spAutoFit/>
          </a:bodyPr>
          <a:lstStyle/>
          <a:p>
            <a:pPr marL="11206" marR="4483">
              <a:lnSpc>
                <a:spcPct val="112100"/>
              </a:lnSpc>
              <a:spcBef>
                <a:spcPts val="146"/>
              </a:spcBef>
            </a:pP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Amplitude</a:t>
            </a:r>
            <a:r>
              <a:rPr sz="2074" spc="3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62" dirty="0">
                <a:solidFill>
                  <a:srgbClr val="00BFFF"/>
                </a:solidFill>
                <a:latin typeface="Calibri"/>
                <a:cs typeface="Calibri"/>
              </a:rPr>
              <a:t>shifting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maps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 </a:t>
            </a:r>
            <a:r>
              <a:rPr sz="1897" spc="-13" dirty="0">
                <a:latin typeface="Microsoft Sans Serif"/>
                <a:cs typeface="Microsoft Sans Serif"/>
              </a:rPr>
              <a:t>as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endParaRPr sz="1897">
              <a:latin typeface="Microsoft Sans Serif"/>
              <a:cs typeface="Microsoft Sans Serif"/>
            </a:endParaRPr>
          </a:p>
          <a:p>
            <a:pPr>
              <a:spcBef>
                <a:spcPts val="22"/>
              </a:spcBef>
            </a:pPr>
            <a:endParaRPr sz="1632">
              <a:latin typeface="Microsoft Sans Serif"/>
              <a:cs typeface="Microsoft Sans Serif"/>
            </a:endParaRPr>
          </a:p>
          <a:p>
            <a:pPr marL="593383" algn="ctr"/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366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b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spcBef>
                <a:spcPts val="1857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b</a:t>
            </a:r>
            <a:r>
              <a:rPr sz="2074" i="1" spc="-9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number.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702"/>
              </a:spcBef>
            </a:pPr>
            <a:r>
              <a:rPr sz="1897" spc="-22" dirty="0">
                <a:latin typeface="Microsoft Sans Serif"/>
                <a:cs typeface="Microsoft Sans Serif"/>
              </a:rPr>
              <a:t>Geometrically,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amplitude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shifting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adds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vertical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dirty="0">
                <a:solidFill>
                  <a:srgbClr val="FF00FF"/>
                </a:solidFill>
                <a:latin typeface="Calibri"/>
                <a:cs typeface="Calibri"/>
              </a:rPr>
              <a:t>displacement</a:t>
            </a:r>
            <a:r>
              <a:rPr sz="2074" i="1" spc="128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1897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72663" y="3781257"/>
            <a:ext cx="2929778" cy="2080372"/>
            <a:chOff x="696084" y="4285424"/>
            <a:chExt cx="3320415" cy="2357755"/>
          </a:xfrm>
        </p:grpSpPr>
        <p:sp>
          <p:nvSpPr>
            <p:cNvPr id="17" name="object 17"/>
            <p:cNvSpPr/>
            <p:nvPr/>
          </p:nvSpPr>
          <p:spPr>
            <a:xfrm>
              <a:off x="705906" y="4285424"/>
              <a:ext cx="3300729" cy="2357755"/>
            </a:xfrm>
            <a:custGeom>
              <a:avLst/>
              <a:gdLst/>
              <a:ahLst/>
              <a:cxnLst/>
              <a:rect l="l" t="t" r="r" b="b"/>
              <a:pathLst>
                <a:path w="3300729" h="2357754">
                  <a:moveTo>
                    <a:pt x="0" y="1178636"/>
                  </a:moveTo>
                  <a:lnTo>
                    <a:pt x="3300156" y="1178636"/>
                  </a:lnTo>
                </a:path>
                <a:path w="3300729" h="2357754">
                  <a:moveTo>
                    <a:pt x="1178633" y="1119708"/>
                  </a:moveTo>
                  <a:lnTo>
                    <a:pt x="1178633" y="1237576"/>
                  </a:lnTo>
                </a:path>
                <a:path w="3300729" h="2357754">
                  <a:moveTo>
                    <a:pt x="707171" y="1119708"/>
                  </a:moveTo>
                  <a:lnTo>
                    <a:pt x="707171" y="1237576"/>
                  </a:lnTo>
                </a:path>
                <a:path w="3300729" h="2357754">
                  <a:moveTo>
                    <a:pt x="235723" y="1119708"/>
                  </a:moveTo>
                  <a:lnTo>
                    <a:pt x="235723" y="1237576"/>
                  </a:lnTo>
                </a:path>
                <a:path w="3300729" h="2357754">
                  <a:moveTo>
                    <a:pt x="2121545" y="1119708"/>
                  </a:moveTo>
                  <a:lnTo>
                    <a:pt x="2121545" y="1237576"/>
                  </a:lnTo>
                </a:path>
                <a:path w="3300729" h="2357754">
                  <a:moveTo>
                    <a:pt x="2592994" y="1119708"/>
                  </a:moveTo>
                  <a:lnTo>
                    <a:pt x="2592994" y="1237576"/>
                  </a:lnTo>
                </a:path>
                <a:path w="3300729" h="2357754">
                  <a:moveTo>
                    <a:pt x="3064431" y="1119708"/>
                  </a:moveTo>
                  <a:lnTo>
                    <a:pt x="3064431" y="1237576"/>
                  </a:lnTo>
                </a:path>
                <a:path w="3300729" h="2357754">
                  <a:moveTo>
                    <a:pt x="1591155" y="707199"/>
                  </a:moveTo>
                  <a:lnTo>
                    <a:pt x="1709011" y="707199"/>
                  </a:lnTo>
                </a:path>
                <a:path w="3300729" h="2357754">
                  <a:moveTo>
                    <a:pt x="1591155" y="235724"/>
                  </a:moveTo>
                  <a:lnTo>
                    <a:pt x="1709011" y="235724"/>
                  </a:lnTo>
                </a:path>
                <a:path w="3300729" h="2357754">
                  <a:moveTo>
                    <a:pt x="1650083" y="0"/>
                  </a:moveTo>
                  <a:lnTo>
                    <a:pt x="1650083" y="2357272"/>
                  </a:lnTo>
                </a:path>
                <a:path w="3300729" h="2357754">
                  <a:moveTo>
                    <a:pt x="1591155" y="1650098"/>
                  </a:moveTo>
                  <a:lnTo>
                    <a:pt x="1709011" y="1650098"/>
                  </a:lnTo>
                </a:path>
                <a:path w="3300729" h="2357754">
                  <a:moveTo>
                    <a:pt x="1591155" y="2121547"/>
                  </a:moveTo>
                  <a:lnTo>
                    <a:pt x="1709011" y="2121547"/>
                  </a:lnTo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05906" y="4521149"/>
              <a:ext cx="3300729" cy="925194"/>
            </a:xfrm>
            <a:custGeom>
              <a:avLst/>
              <a:gdLst/>
              <a:ahLst/>
              <a:cxnLst/>
              <a:rect l="l" t="t" r="r" b="b"/>
              <a:pathLst>
                <a:path w="3300729" h="925195">
                  <a:moveTo>
                    <a:pt x="0" y="825055"/>
                  </a:moveTo>
                  <a:lnTo>
                    <a:pt x="3929" y="822439"/>
                  </a:lnTo>
                  <a:lnTo>
                    <a:pt x="10472" y="815886"/>
                  </a:lnTo>
                  <a:lnTo>
                    <a:pt x="23575" y="805408"/>
                  </a:lnTo>
                  <a:lnTo>
                    <a:pt x="61550" y="776592"/>
                  </a:lnTo>
                  <a:lnTo>
                    <a:pt x="109998" y="743864"/>
                  </a:lnTo>
                  <a:lnTo>
                    <a:pt x="155837" y="720280"/>
                  </a:lnTo>
                  <a:lnTo>
                    <a:pt x="197747" y="707186"/>
                  </a:lnTo>
                  <a:lnTo>
                    <a:pt x="216079" y="704570"/>
                  </a:lnTo>
                  <a:lnTo>
                    <a:pt x="235723" y="705878"/>
                  </a:lnTo>
                  <a:lnTo>
                    <a:pt x="275009" y="717664"/>
                  </a:lnTo>
                  <a:lnTo>
                    <a:pt x="312985" y="736003"/>
                  </a:lnTo>
                  <a:lnTo>
                    <a:pt x="354895" y="762190"/>
                  </a:lnTo>
                  <a:lnTo>
                    <a:pt x="377160" y="777900"/>
                  </a:lnTo>
                  <a:lnTo>
                    <a:pt x="400734" y="793635"/>
                  </a:lnTo>
                  <a:lnTo>
                    <a:pt x="450493" y="827671"/>
                  </a:lnTo>
                  <a:lnTo>
                    <a:pt x="502885" y="861720"/>
                  </a:lnTo>
                  <a:lnTo>
                    <a:pt x="530378" y="876122"/>
                  </a:lnTo>
                  <a:lnTo>
                    <a:pt x="556572" y="890536"/>
                  </a:lnTo>
                  <a:lnTo>
                    <a:pt x="608949" y="911491"/>
                  </a:lnTo>
                  <a:lnTo>
                    <a:pt x="658721" y="923277"/>
                  </a:lnTo>
                  <a:lnTo>
                    <a:pt x="683613" y="924585"/>
                  </a:lnTo>
                  <a:lnTo>
                    <a:pt x="707171" y="923277"/>
                  </a:lnTo>
                  <a:lnTo>
                    <a:pt x="746452" y="914107"/>
                  </a:lnTo>
                  <a:lnTo>
                    <a:pt x="787054" y="895769"/>
                  </a:lnTo>
                  <a:lnTo>
                    <a:pt x="830272" y="869581"/>
                  </a:lnTo>
                  <a:lnTo>
                    <a:pt x="874798" y="834224"/>
                  </a:lnTo>
                  <a:lnTo>
                    <a:pt x="919325" y="791006"/>
                  </a:lnTo>
                  <a:lnTo>
                    <a:pt x="942908" y="767435"/>
                  </a:lnTo>
                  <a:lnTo>
                    <a:pt x="966467" y="741235"/>
                  </a:lnTo>
                  <a:lnTo>
                    <a:pt x="988730" y="715060"/>
                  </a:lnTo>
                  <a:lnTo>
                    <a:pt x="1010993" y="687552"/>
                  </a:lnTo>
                  <a:lnTo>
                    <a:pt x="1033269" y="660044"/>
                  </a:lnTo>
                  <a:lnTo>
                    <a:pt x="1055532" y="632548"/>
                  </a:lnTo>
                  <a:lnTo>
                    <a:pt x="1077795" y="603732"/>
                  </a:lnTo>
                  <a:lnTo>
                    <a:pt x="1098737" y="574929"/>
                  </a:lnTo>
                  <a:lnTo>
                    <a:pt x="1118384" y="546112"/>
                  </a:lnTo>
                  <a:lnTo>
                    <a:pt x="1139339" y="518604"/>
                  </a:lnTo>
                  <a:lnTo>
                    <a:pt x="1158986" y="489800"/>
                  </a:lnTo>
                  <a:lnTo>
                    <a:pt x="1178633" y="462292"/>
                  </a:lnTo>
                  <a:lnTo>
                    <a:pt x="1198280" y="433489"/>
                  </a:lnTo>
                  <a:lnTo>
                    <a:pt x="1217914" y="404672"/>
                  </a:lnTo>
                  <a:lnTo>
                    <a:pt x="1238869" y="375869"/>
                  </a:lnTo>
                  <a:lnTo>
                    <a:pt x="1258516" y="347052"/>
                  </a:lnTo>
                  <a:lnTo>
                    <a:pt x="1301734" y="288112"/>
                  </a:lnTo>
                  <a:lnTo>
                    <a:pt x="1346260" y="230505"/>
                  </a:lnTo>
                  <a:lnTo>
                    <a:pt x="1368524" y="203009"/>
                  </a:lnTo>
                  <a:lnTo>
                    <a:pt x="1390774" y="175501"/>
                  </a:lnTo>
                  <a:lnTo>
                    <a:pt x="1437929" y="124421"/>
                  </a:lnTo>
                  <a:lnTo>
                    <a:pt x="1482468" y="81191"/>
                  </a:lnTo>
                  <a:lnTo>
                    <a:pt x="1526981" y="45847"/>
                  </a:lnTo>
                  <a:lnTo>
                    <a:pt x="1570200" y="20955"/>
                  </a:lnTo>
                  <a:lnTo>
                    <a:pt x="1610789" y="5270"/>
                  </a:lnTo>
                  <a:lnTo>
                    <a:pt x="1650083" y="0"/>
                  </a:lnTo>
                  <a:lnTo>
                    <a:pt x="1669717" y="1320"/>
                  </a:lnTo>
                  <a:lnTo>
                    <a:pt x="1710319" y="11811"/>
                  </a:lnTo>
                  <a:lnTo>
                    <a:pt x="1750921" y="31432"/>
                  </a:lnTo>
                  <a:lnTo>
                    <a:pt x="1795447" y="62865"/>
                  </a:lnTo>
                  <a:lnTo>
                    <a:pt x="1839973" y="102146"/>
                  </a:lnTo>
                  <a:lnTo>
                    <a:pt x="1885807" y="149313"/>
                  </a:lnTo>
                  <a:lnTo>
                    <a:pt x="1931642" y="203009"/>
                  </a:lnTo>
                  <a:lnTo>
                    <a:pt x="1953905" y="230505"/>
                  </a:lnTo>
                  <a:lnTo>
                    <a:pt x="1976168" y="259308"/>
                  </a:lnTo>
                  <a:lnTo>
                    <a:pt x="1998444" y="288112"/>
                  </a:lnTo>
                  <a:lnTo>
                    <a:pt x="2020694" y="318249"/>
                  </a:lnTo>
                  <a:lnTo>
                    <a:pt x="2041649" y="347052"/>
                  </a:lnTo>
                  <a:lnTo>
                    <a:pt x="2061296" y="375869"/>
                  </a:lnTo>
                  <a:lnTo>
                    <a:pt x="2082238" y="404672"/>
                  </a:lnTo>
                  <a:lnTo>
                    <a:pt x="2101898" y="433489"/>
                  </a:lnTo>
                  <a:lnTo>
                    <a:pt x="2121545" y="462292"/>
                  </a:lnTo>
                  <a:lnTo>
                    <a:pt x="2141179" y="489800"/>
                  </a:lnTo>
                  <a:lnTo>
                    <a:pt x="2160838" y="518604"/>
                  </a:lnTo>
                  <a:lnTo>
                    <a:pt x="2181793" y="546112"/>
                  </a:lnTo>
                  <a:lnTo>
                    <a:pt x="2201415" y="574929"/>
                  </a:lnTo>
                  <a:lnTo>
                    <a:pt x="2222370" y="603732"/>
                  </a:lnTo>
                  <a:lnTo>
                    <a:pt x="2244633" y="632548"/>
                  </a:lnTo>
                  <a:lnTo>
                    <a:pt x="2266896" y="660044"/>
                  </a:lnTo>
                  <a:lnTo>
                    <a:pt x="2289159" y="687552"/>
                  </a:lnTo>
                  <a:lnTo>
                    <a:pt x="2333685" y="741235"/>
                  </a:lnTo>
                  <a:lnTo>
                    <a:pt x="2380828" y="791006"/>
                  </a:lnTo>
                  <a:lnTo>
                    <a:pt x="2425354" y="834224"/>
                  </a:lnTo>
                  <a:lnTo>
                    <a:pt x="2469880" y="869581"/>
                  </a:lnTo>
                  <a:lnTo>
                    <a:pt x="2513098" y="895769"/>
                  </a:lnTo>
                  <a:lnTo>
                    <a:pt x="2553713" y="914107"/>
                  </a:lnTo>
                  <a:lnTo>
                    <a:pt x="2592994" y="923277"/>
                  </a:lnTo>
                  <a:lnTo>
                    <a:pt x="2616553" y="924585"/>
                  </a:lnTo>
                  <a:lnTo>
                    <a:pt x="2641419" y="923277"/>
                  </a:lnTo>
                  <a:lnTo>
                    <a:pt x="2691216" y="911491"/>
                  </a:lnTo>
                  <a:lnTo>
                    <a:pt x="2743578" y="890536"/>
                  </a:lnTo>
                  <a:lnTo>
                    <a:pt x="2769778" y="876122"/>
                  </a:lnTo>
                  <a:lnTo>
                    <a:pt x="2797274" y="861720"/>
                  </a:lnTo>
                  <a:lnTo>
                    <a:pt x="2823474" y="844702"/>
                  </a:lnTo>
                  <a:lnTo>
                    <a:pt x="2849674" y="827671"/>
                  </a:lnTo>
                  <a:lnTo>
                    <a:pt x="2874540" y="810653"/>
                  </a:lnTo>
                  <a:lnTo>
                    <a:pt x="2899432" y="793635"/>
                  </a:lnTo>
                  <a:lnTo>
                    <a:pt x="2922991" y="777900"/>
                  </a:lnTo>
                  <a:lnTo>
                    <a:pt x="2945254" y="762190"/>
                  </a:lnTo>
                  <a:lnTo>
                    <a:pt x="2967517" y="747788"/>
                  </a:lnTo>
                  <a:lnTo>
                    <a:pt x="3006824" y="725525"/>
                  </a:lnTo>
                  <a:lnTo>
                    <a:pt x="3044784" y="709815"/>
                  </a:lnTo>
                  <a:lnTo>
                    <a:pt x="3084090" y="704570"/>
                  </a:lnTo>
                  <a:lnTo>
                    <a:pt x="3102417" y="707186"/>
                  </a:lnTo>
                  <a:lnTo>
                    <a:pt x="3144327" y="720280"/>
                  </a:lnTo>
                  <a:lnTo>
                    <a:pt x="3190161" y="743864"/>
                  </a:lnTo>
                  <a:lnTo>
                    <a:pt x="3238611" y="776592"/>
                  </a:lnTo>
                  <a:lnTo>
                    <a:pt x="3276584" y="805408"/>
                  </a:lnTo>
                  <a:lnTo>
                    <a:pt x="3296244" y="822439"/>
                  </a:lnTo>
                  <a:lnTo>
                    <a:pt x="3300156" y="825055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86959" y="4819570"/>
            <a:ext cx="1041026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427527" algn="l"/>
                <a:tab pos="841606" algn="l"/>
              </a:tabLst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3	</a:t>
            </a: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2	</a:t>
            </a: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7026" y="4819570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3833" y="4819570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40639" y="4819570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3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84746" y="4300028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84746" y="3883213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6038" y="5133655"/>
            <a:ext cx="210110" cy="61608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632">
              <a:latin typeface="Times New Roman"/>
              <a:cs typeface="Times New Roman"/>
            </a:endParaRPr>
          </a:p>
          <a:p>
            <a:pPr marL="11206"/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78678" y="3523339"/>
            <a:ext cx="321609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51786" y="4668098"/>
            <a:ext cx="767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94004" y="3807681"/>
            <a:ext cx="2929778" cy="2080372"/>
            <a:chOff x="5253604" y="4315371"/>
            <a:chExt cx="3320415" cy="2357755"/>
          </a:xfrm>
        </p:grpSpPr>
        <p:sp>
          <p:nvSpPr>
            <p:cNvPr id="29" name="object 29"/>
            <p:cNvSpPr/>
            <p:nvPr/>
          </p:nvSpPr>
          <p:spPr>
            <a:xfrm>
              <a:off x="5263426" y="4315371"/>
              <a:ext cx="3300729" cy="2357755"/>
            </a:xfrm>
            <a:custGeom>
              <a:avLst/>
              <a:gdLst/>
              <a:ahLst/>
              <a:cxnLst/>
              <a:rect l="l" t="t" r="r" b="b"/>
              <a:pathLst>
                <a:path w="3300729" h="2357754">
                  <a:moveTo>
                    <a:pt x="0" y="1178636"/>
                  </a:moveTo>
                  <a:lnTo>
                    <a:pt x="3300145" y="1178636"/>
                  </a:lnTo>
                </a:path>
                <a:path w="3300729" h="2357754">
                  <a:moveTo>
                    <a:pt x="1178623" y="1119708"/>
                  </a:moveTo>
                  <a:lnTo>
                    <a:pt x="1178623" y="1237564"/>
                  </a:lnTo>
                </a:path>
                <a:path w="3300729" h="2357754">
                  <a:moveTo>
                    <a:pt x="707161" y="1119708"/>
                  </a:moveTo>
                  <a:lnTo>
                    <a:pt x="707161" y="1237564"/>
                  </a:lnTo>
                </a:path>
                <a:path w="3300729" h="2357754">
                  <a:moveTo>
                    <a:pt x="235724" y="1119708"/>
                  </a:moveTo>
                  <a:lnTo>
                    <a:pt x="235724" y="1237564"/>
                  </a:lnTo>
                </a:path>
                <a:path w="3300729" h="2357754">
                  <a:moveTo>
                    <a:pt x="2121535" y="1119708"/>
                  </a:moveTo>
                  <a:lnTo>
                    <a:pt x="2121535" y="1237564"/>
                  </a:lnTo>
                </a:path>
                <a:path w="3300729" h="2357754">
                  <a:moveTo>
                    <a:pt x="2592984" y="1119708"/>
                  </a:moveTo>
                  <a:lnTo>
                    <a:pt x="2592984" y="1237564"/>
                  </a:lnTo>
                </a:path>
                <a:path w="3300729" h="2357754">
                  <a:moveTo>
                    <a:pt x="3064421" y="1119708"/>
                  </a:moveTo>
                  <a:lnTo>
                    <a:pt x="3064421" y="1237564"/>
                  </a:lnTo>
                </a:path>
                <a:path w="3300729" h="2357754">
                  <a:moveTo>
                    <a:pt x="1591132" y="707186"/>
                  </a:moveTo>
                  <a:lnTo>
                    <a:pt x="1709013" y="707186"/>
                  </a:lnTo>
                </a:path>
                <a:path w="3300729" h="2357754">
                  <a:moveTo>
                    <a:pt x="1591132" y="235737"/>
                  </a:moveTo>
                  <a:lnTo>
                    <a:pt x="1709013" y="235737"/>
                  </a:lnTo>
                </a:path>
                <a:path w="3300729" h="2357754">
                  <a:moveTo>
                    <a:pt x="1650072" y="0"/>
                  </a:moveTo>
                  <a:lnTo>
                    <a:pt x="1650072" y="2357272"/>
                  </a:lnTo>
                </a:path>
                <a:path w="3300729" h="2357754">
                  <a:moveTo>
                    <a:pt x="1591132" y="1650085"/>
                  </a:moveTo>
                  <a:lnTo>
                    <a:pt x="1709013" y="1650085"/>
                  </a:lnTo>
                </a:path>
                <a:path w="3300729" h="2357754">
                  <a:moveTo>
                    <a:pt x="1591132" y="2121547"/>
                  </a:moveTo>
                  <a:lnTo>
                    <a:pt x="1709013" y="2121547"/>
                  </a:lnTo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263426" y="5494007"/>
              <a:ext cx="3300729" cy="925194"/>
            </a:xfrm>
            <a:custGeom>
              <a:avLst/>
              <a:gdLst/>
              <a:ahLst/>
              <a:cxnLst/>
              <a:rect l="l" t="t" r="r" b="b"/>
              <a:pathLst>
                <a:path w="3300729" h="925195">
                  <a:moveTo>
                    <a:pt x="0" y="825042"/>
                  </a:moveTo>
                  <a:lnTo>
                    <a:pt x="3911" y="822426"/>
                  </a:lnTo>
                  <a:lnTo>
                    <a:pt x="10452" y="815873"/>
                  </a:lnTo>
                  <a:lnTo>
                    <a:pt x="23558" y="805408"/>
                  </a:lnTo>
                  <a:lnTo>
                    <a:pt x="61544" y="776592"/>
                  </a:lnTo>
                  <a:lnTo>
                    <a:pt x="109994" y="743851"/>
                  </a:lnTo>
                  <a:lnTo>
                    <a:pt x="155829" y="720280"/>
                  </a:lnTo>
                  <a:lnTo>
                    <a:pt x="197739" y="707186"/>
                  </a:lnTo>
                  <a:lnTo>
                    <a:pt x="216065" y="704570"/>
                  </a:lnTo>
                  <a:lnTo>
                    <a:pt x="235724" y="705878"/>
                  </a:lnTo>
                  <a:lnTo>
                    <a:pt x="274993" y="717651"/>
                  </a:lnTo>
                  <a:lnTo>
                    <a:pt x="312978" y="735990"/>
                  </a:lnTo>
                  <a:lnTo>
                    <a:pt x="354901" y="762190"/>
                  </a:lnTo>
                  <a:lnTo>
                    <a:pt x="377151" y="777900"/>
                  </a:lnTo>
                  <a:lnTo>
                    <a:pt x="400723" y="793610"/>
                  </a:lnTo>
                  <a:lnTo>
                    <a:pt x="450481" y="827659"/>
                  </a:lnTo>
                  <a:lnTo>
                    <a:pt x="502869" y="861707"/>
                  </a:lnTo>
                  <a:lnTo>
                    <a:pt x="530377" y="876109"/>
                  </a:lnTo>
                  <a:lnTo>
                    <a:pt x="556577" y="890524"/>
                  </a:lnTo>
                  <a:lnTo>
                    <a:pt x="608939" y="911466"/>
                  </a:lnTo>
                  <a:lnTo>
                    <a:pt x="658698" y="923264"/>
                  </a:lnTo>
                  <a:lnTo>
                    <a:pt x="683602" y="924572"/>
                  </a:lnTo>
                  <a:lnTo>
                    <a:pt x="707161" y="923264"/>
                  </a:lnTo>
                  <a:lnTo>
                    <a:pt x="746442" y="914095"/>
                  </a:lnTo>
                  <a:lnTo>
                    <a:pt x="787057" y="895756"/>
                  </a:lnTo>
                  <a:lnTo>
                    <a:pt x="830275" y="869569"/>
                  </a:lnTo>
                  <a:lnTo>
                    <a:pt x="874801" y="834212"/>
                  </a:lnTo>
                  <a:lnTo>
                    <a:pt x="919314" y="790994"/>
                  </a:lnTo>
                  <a:lnTo>
                    <a:pt x="942911" y="767410"/>
                  </a:lnTo>
                  <a:lnTo>
                    <a:pt x="966470" y="741235"/>
                  </a:lnTo>
                  <a:lnTo>
                    <a:pt x="988733" y="715035"/>
                  </a:lnTo>
                  <a:lnTo>
                    <a:pt x="1010996" y="687527"/>
                  </a:lnTo>
                  <a:lnTo>
                    <a:pt x="1033259" y="660031"/>
                  </a:lnTo>
                  <a:lnTo>
                    <a:pt x="1055522" y="632536"/>
                  </a:lnTo>
                  <a:lnTo>
                    <a:pt x="1077772" y="603732"/>
                  </a:lnTo>
                  <a:lnTo>
                    <a:pt x="1098727" y="574916"/>
                  </a:lnTo>
                  <a:lnTo>
                    <a:pt x="1118387" y="546100"/>
                  </a:lnTo>
                  <a:lnTo>
                    <a:pt x="1139342" y="518604"/>
                  </a:lnTo>
                  <a:lnTo>
                    <a:pt x="1158976" y="489775"/>
                  </a:lnTo>
                  <a:lnTo>
                    <a:pt x="1178623" y="462292"/>
                  </a:lnTo>
                  <a:lnTo>
                    <a:pt x="1198257" y="433463"/>
                  </a:lnTo>
                  <a:lnTo>
                    <a:pt x="1217904" y="404672"/>
                  </a:lnTo>
                  <a:lnTo>
                    <a:pt x="1238872" y="375856"/>
                  </a:lnTo>
                  <a:lnTo>
                    <a:pt x="1258506" y="347052"/>
                  </a:lnTo>
                  <a:lnTo>
                    <a:pt x="1279461" y="318236"/>
                  </a:lnTo>
                  <a:lnTo>
                    <a:pt x="1301711" y="288099"/>
                  </a:lnTo>
                  <a:lnTo>
                    <a:pt x="1323975" y="259295"/>
                  </a:lnTo>
                  <a:lnTo>
                    <a:pt x="1346238" y="230479"/>
                  </a:lnTo>
                  <a:lnTo>
                    <a:pt x="1390764" y="175488"/>
                  </a:lnTo>
                  <a:lnTo>
                    <a:pt x="1437906" y="124409"/>
                  </a:lnTo>
                  <a:lnTo>
                    <a:pt x="1482432" y="81203"/>
                  </a:lnTo>
                  <a:lnTo>
                    <a:pt x="1526959" y="45847"/>
                  </a:lnTo>
                  <a:lnTo>
                    <a:pt x="1570177" y="20955"/>
                  </a:lnTo>
                  <a:lnTo>
                    <a:pt x="1610791" y="5245"/>
                  </a:lnTo>
                  <a:lnTo>
                    <a:pt x="1650072" y="0"/>
                  </a:lnTo>
                  <a:lnTo>
                    <a:pt x="1669732" y="1308"/>
                  </a:lnTo>
                  <a:lnTo>
                    <a:pt x="1710309" y="11785"/>
                  </a:lnTo>
                  <a:lnTo>
                    <a:pt x="1750898" y="31419"/>
                  </a:lnTo>
                  <a:lnTo>
                    <a:pt x="1795449" y="62865"/>
                  </a:lnTo>
                  <a:lnTo>
                    <a:pt x="1839963" y="102158"/>
                  </a:lnTo>
                  <a:lnTo>
                    <a:pt x="1885784" y="149288"/>
                  </a:lnTo>
                  <a:lnTo>
                    <a:pt x="1931644" y="202984"/>
                  </a:lnTo>
                  <a:lnTo>
                    <a:pt x="1976158" y="259295"/>
                  </a:lnTo>
                  <a:lnTo>
                    <a:pt x="1998433" y="288099"/>
                  </a:lnTo>
                  <a:lnTo>
                    <a:pt x="2020684" y="318236"/>
                  </a:lnTo>
                  <a:lnTo>
                    <a:pt x="2041652" y="347052"/>
                  </a:lnTo>
                  <a:lnTo>
                    <a:pt x="2061298" y="375856"/>
                  </a:lnTo>
                  <a:lnTo>
                    <a:pt x="2082228" y="404672"/>
                  </a:lnTo>
                  <a:lnTo>
                    <a:pt x="2101888" y="433463"/>
                  </a:lnTo>
                  <a:lnTo>
                    <a:pt x="2121535" y="462292"/>
                  </a:lnTo>
                  <a:lnTo>
                    <a:pt x="2141169" y="489775"/>
                  </a:lnTo>
                  <a:lnTo>
                    <a:pt x="2160828" y="518604"/>
                  </a:lnTo>
                  <a:lnTo>
                    <a:pt x="2181783" y="546100"/>
                  </a:lnTo>
                  <a:lnTo>
                    <a:pt x="2201405" y="574916"/>
                  </a:lnTo>
                  <a:lnTo>
                    <a:pt x="2222360" y="603732"/>
                  </a:lnTo>
                  <a:lnTo>
                    <a:pt x="2244623" y="632536"/>
                  </a:lnTo>
                  <a:lnTo>
                    <a:pt x="2266886" y="660031"/>
                  </a:lnTo>
                  <a:lnTo>
                    <a:pt x="2289149" y="687527"/>
                  </a:lnTo>
                  <a:lnTo>
                    <a:pt x="2333663" y="741235"/>
                  </a:lnTo>
                  <a:lnTo>
                    <a:pt x="2380830" y="790994"/>
                  </a:lnTo>
                  <a:lnTo>
                    <a:pt x="2425344" y="834212"/>
                  </a:lnTo>
                  <a:lnTo>
                    <a:pt x="2469870" y="869569"/>
                  </a:lnTo>
                  <a:lnTo>
                    <a:pt x="2513088" y="895756"/>
                  </a:lnTo>
                  <a:lnTo>
                    <a:pt x="2553703" y="914095"/>
                  </a:lnTo>
                  <a:lnTo>
                    <a:pt x="2592984" y="923264"/>
                  </a:lnTo>
                  <a:lnTo>
                    <a:pt x="2616542" y="924572"/>
                  </a:lnTo>
                  <a:lnTo>
                    <a:pt x="2641409" y="923264"/>
                  </a:lnTo>
                  <a:lnTo>
                    <a:pt x="2691206" y="911466"/>
                  </a:lnTo>
                  <a:lnTo>
                    <a:pt x="2743568" y="890524"/>
                  </a:lnTo>
                  <a:lnTo>
                    <a:pt x="2769768" y="876109"/>
                  </a:lnTo>
                  <a:lnTo>
                    <a:pt x="2797263" y="861707"/>
                  </a:lnTo>
                  <a:lnTo>
                    <a:pt x="2823464" y="844689"/>
                  </a:lnTo>
                  <a:lnTo>
                    <a:pt x="2849664" y="827659"/>
                  </a:lnTo>
                  <a:lnTo>
                    <a:pt x="2874530" y="810641"/>
                  </a:lnTo>
                  <a:lnTo>
                    <a:pt x="2899422" y="793610"/>
                  </a:lnTo>
                  <a:lnTo>
                    <a:pt x="2922981" y="777900"/>
                  </a:lnTo>
                  <a:lnTo>
                    <a:pt x="2945244" y="762190"/>
                  </a:lnTo>
                  <a:lnTo>
                    <a:pt x="2967507" y="747776"/>
                  </a:lnTo>
                  <a:lnTo>
                    <a:pt x="3006813" y="725525"/>
                  </a:lnTo>
                  <a:lnTo>
                    <a:pt x="3044774" y="709790"/>
                  </a:lnTo>
                  <a:lnTo>
                    <a:pt x="3084080" y="704570"/>
                  </a:lnTo>
                  <a:lnTo>
                    <a:pt x="3102406" y="707186"/>
                  </a:lnTo>
                  <a:lnTo>
                    <a:pt x="3144316" y="720280"/>
                  </a:lnTo>
                  <a:lnTo>
                    <a:pt x="3190151" y="743851"/>
                  </a:lnTo>
                  <a:lnTo>
                    <a:pt x="3238601" y="776592"/>
                  </a:lnTo>
                  <a:lnTo>
                    <a:pt x="3276574" y="805408"/>
                  </a:lnTo>
                  <a:lnTo>
                    <a:pt x="3296234" y="822426"/>
                  </a:lnTo>
                  <a:lnTo>
                    <a:pt x="3300145" y="825042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408291" y="4845982"/>
            <a:ext cx="1041026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427527" algn="l"/>
                <a:tab pos="841606" algn="l"/>
              </a:tabLst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3	</a:t>
            </a: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2	</a:t>
            </a: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28362" y="4845982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45169" y="4845982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61975" y="4845982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3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06077" y="4326445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06077" y="3909630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47370" y="5160061"/>
            <a:ext cx="210110" cy="61608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632">
              <a:latin typeface="Times New Roman"/>
              <a:cs typeface="Times New Roman"/>
            </a:endParaRPr>
          </a:p>
          <a:p>
            <a:pPr marL="11206"/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73121" y="4694511"/>
            <a:ext cx="767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47370" y="3496917"/>
            <a:ext cx="625288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dirty="0">
                <a:latin typeface="Times New Roman"/>
                <a:cs typeface="Times New Roman"/>
              </a:rPr>
              <a:t>x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r>
              <a:rPr sz="1500" spc="-265" dirty="0">
                <a:latin typeface="Lucida Sans Unicode"/>
                <a:cs typeface="Lucida Sans Unicode"/>
              </a:rPr>
              <a:t> </a:t>
            </a:r>
            <a:r>
              <a:rPr sz="1500" spc="-172" dirty="0">
                <a:latin typeface="Cambria"/>
                <a:cs typeface="Cambria"/>
              </a:rPr>
              <a:t>−</a:t>
            </a:r>
            <a:r>
              <a:rPr sz="1500" spc="-115" dirty="0">
                <a:latin typeface="Cambria"/>
                <a:cs typeface="Cambria"/>
              </a:rPr>
              <a:t> </a:t>
            </a:r>
            <a:r>
              <a:rPr sz="1500" spc="13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7328087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Combined</a:t>
            </a:r>
            <a:r>
              <a:rPr sz="2471" spc="-9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Amplitude</a:t>
            </a:r>
            <a:r>
              <a:rPr sz="2471" spc="-9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Scaling</a:t>
            </a:r>
            <a:r>
              <a:rPr sz="2471" spc="18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and</a:t>
            </a:r>
            <a:r>
              <a:rPr sz="2471" spc="18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Amplitude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Shifting</a:t>
            </a:r>
            <a:endParaRPr sz="2471"/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AB3F6A08-F642-4B14-83EA-88B317E7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087150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1823904"/>
            <a:ext cx="149311" cy="14926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22182" y="936717"/>
            <a:ext cx="7860366" cy="19866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1233273">
              <a:lnSpc>
                <a:spcPct val="114700"/>
              </a:lnSpc>
              <a:spcBef>
                <a:spcPts val="88"/>
              </a:spcBef>
            </a:pPr>
            <a:r>
              <a:rPr sz="1897" spc="-35" dirty="0">
                <a:latin typeface="Microsoft Sans Serif"/>
                <a:cs typeface="Microsoft Sans Serif"/>
              </a:rPr>
              <a:t>We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also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combine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amplitude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scaling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amplitude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shifting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transformations.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737"/>
              </a:spcBef>
            </a:pPr>
            <a:r>
              <a:rPr sz="1897" spc="-13" dirty="0">
                <a:latin typeface="Microsoft Sans Serif"/>
                <a:cs typeface="Microsoft Sans Serif"/>
              </a:rPr>
              <a:t>Consider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maps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124"/>
              </a:spcBef>
            </a:pP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1897" dirty="0">
                <a:latin typeface="Microsoft Sans Serif"/>
                <a:cs typeface="Microsoft Sans Serif"/>
              </a:rPr>
              <a:t>,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endParaRPr sz="1897">
              <a:latin typeface="Microsoft Sans Serif"/>
              <a:cs typeface="Microsoft Sans Serif"/>
            </a:endParaRPr>
          </a:p>
          <a:p>
            <a:pPr marL="17370" algn="ctr">
              <a:spcBef>
                <a:spcPts val="1857"/>
              </a:spcBef>
            </a:pP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ax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366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b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656098"/>
            <a:ext cx="147740" cy="14760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22182" y="2998776"/>
            <a:ext cx="6336366" cy="1211128"/>
          </a:xfrm>
          <a:prstGeom prst="rect">
            <a:avLst/>
          </a:prstGeom>
        </p:spPr>
        <p:txBody>
          <a:bodyPr vert="horz" wrap="square" lIns="0" tIns="138393" rIns="0" bIns="0" rtlCol="0">
            <a:spAutoFit/>
          </a:bodyPr>
          <a:lstStyle/>
          <a:p>
            <a:pPr marL="11206">
              <a:spcBef>
                <a:spcPts val="1090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9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b</a:t>
            </a:r>
            <a:r>
              <a:rPr sz="2074" i="1" spc="-9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numbers.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877"/>
              </a:spcBef>
            </a:pPr>
            <a:r>
              <a:rPr sz="1897" spc="-31" dirty="0">
                <a:latin typeface="Microsoft Sans Serif"/>
                <a:cs typeface="Microsoft Sans Serif"/>
              </a:rPr>
              <a:t>Equivalently,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above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expressed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endParaRPr sz="1897">
              <a:latin typeface="Microsoft Sans Serif"/>
              <a:cs typeface="Microsoft Sans Serif"/>
            </a:endParaRPr>
          </a:p>
          <a:p>
            <a:pPr marL="1376156" algn="ctr">
              <a:spcBef>
                <a:spcPts val="180"/>
              </a:spcBef>
            </a:pPr>
            <a:r>
              <a:rPr sz="2074" spc="224" dirty="0">
                <a:latin typeface="Tahoma"/>
                <a:cs typeface="Tahoma"/>
              </a:rPr>
              <a:t> </a:t>
            </a:r>
            <a:endParaRPr sz="2074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25765" y="3862384"/>
            <a:ext cx="304800" cy="407450"/>
          </a:xfrm>
          <a:prstGeom prst="rect">
            <a:avLst/>
          </a:prstGeom>
        </p:spPr>
        <p:txBody>
          <a:bodyPr vert="horz" wrap="square" lIns="0" tIns="87406" rIns="0" bIns="0" rtlCol="0">
            <a:spAutoFit/>
          </a:bodyPr>
          <a:lstStyle/>
          <a:p>
            <a:pPr marL="33619">
              <a:spcBef>
                <a:spcPts val="688"/>
              </a:spcBef>
            </a:pPr>
            <a:r>
              <a:rPr sz="2250" i="1" u="heavy" spc="19" baseline="-326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250" i="1" spc="-224" baseline="-32679" dirty="0">
                <a:latin typeface="Times New Roman"/>
                <a:cs typeface="Times New Roman"/>
              </a:rPr>
              <a:t> </a:t>
            </a:r>
            <a:r>
              <a:rPr sz="2074" spc="224" dirty="0">
                <a:latin typeface="Tahoma"/>
                <a:cs typeface="Tahoma"/>
              </a:rPr>
              <a:t> </a:t>
            </a:r>
            <a:endParaRPr sz="2074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718674"/>
            <a:ext cx="149311" cy="14759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399770" y="4079608"/>
            <a:ext cx="5034803" cy="843848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2924891">
              <a:spcBef>
                <a:spcPts val="115"/>
              </a:spcBef>
              <a:tabLst>
                <a:tab pos="3937397" algn="l"/>
                <a:tab pos="4926929" algn="l"/>
              </a:tabLst>
            </a:pPr>
            <a:r>
              <a:rPr sz="2074" i="1" spc="93" dirty="0">
                <a:latin typeface="Times New Roman"/>
                <a:cs typeface="Times New Roman"/>
              </a:rPr>
              <a:t>y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212" dirty="0">
                <a:latin typeface="Lucida Sans Unicode"/>
                <a:cs typeface="Lucida Sans Unicode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	</a:t>
            </a: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366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115" dirty="0">
                <a:latin typeface="Lucida Sans Unicode"/>
                <a:cs typeface="Lucida Sans Unicode"/>
              </a:rPr>
              <a:t> </a:t>
            </a:r>
            <a:r>
              <a:rPr sz="2250" i="1" spc="19" baseline="-26143" dirty="0">
                <a:latin typeface="Times New Roman"/>
                <a:cs typeface="Times New Roman"/>
              </a:rPr>
              <a:t>a	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33619">
              <a:spcBef>
                <a:spcPts val="1712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above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equivalent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to: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82883" y="5000275"/>
            <a:ext cx="258856" cy="258296"/>
            <a:chOff x="1047668" y="5666978"/>
            <a:chExt cx="293370" cy="292735"/>
          </a:xfrm>
        </p:grpSpPr>
        <p:sp>
          <p:nvSpPr>
            <p:cNvPr id="22" name="object 22"/>
            <p:cNvSpPr/>
            <p:nvPr/>
          </p:nvSpPr>
          <p:spPr>
            <a:xfrm>
              <a:off x="1068893" y="5688203"/>
              <a:ext cx="238760" cy="173990"/>
            </a:xfrm>
            <a:custGeom>
              <a:avLst/>
              <a:gdLst/>
              <a:ahLst/>
              <a:cxnLst/>
              <a:rect l="l" t="t" r="r" b="b"/>
              <a:pathLst>
                <a:path w="238759" h="173989">
                  <a:moveTo>
                    <a:pt x="238576" y="54057"/>
                  </a:moveTo>
                  <a:lnTo>
                    <a:pt x="209997" y="25475"/>
                  </a:lnTo>
                  <a:lnTo>
                    <a:pt x="173755" y="6731"/>
                  </a:lnTo>
                  <a:lnTo>
                    <a:pt x="132025" y="0"/>
                  </a:lnTo>
                  <a:lnTo>
                    <a:pt x="90297" y="6731"/>
                  </a:lnTo>
                  <a:lnTo>
                    <a:pt x="54055" y="25475"/>
                  </a:lnTo>
                  <a:lnTo>
                    <a:pt x="25474" y="54057"/>
                  </a:lnTo>
                  <a:lnTo>
                    <a:pt x="6731" y="90300"/>
                  </a:lnTo>
                  <a:lnTo>
                    <a:pt x="0" y="132029"/>
                  </a:lnTo>
                  <a:lnTo>
                    <a:pt x="6731" y="173757"/>
                  </a:lnTo>
                </a:path>
              </a:pathLst>
            </a:custGeom>
            <a:ln w="424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9668" y="5698667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30" h="240029">
                  <a:moveTo>
                    <a:pt x="239797" y="119900"/>
                  </a:moveTo>
                  <a:lnTo>
                    <a:pt x="230374" y="73230"/>
                  </a:lnTo>
                  <a:lnTo>
                    <a:pt x="204678" y="35118"/>
                  </a:lnTo>
                  <a:lnTo>
                    <a:pt x="166566" y="9422"/>
                  </a:lnTo>
                  <a:lnTo>
                    <a:pt x="119895" y="0"/>
                  </a:lnTo>
                  <a:lnTo>
                    <a:pt x="73225" y="9422"/>
                  </a:lnTo>
                  <a:lnTo>
                    <a:pt x="35115" y="35118"/>
                  </a:lnTo>
                  <a:lnTo>
                    <a:pt x="9421" y="73230"/>
                  </a:lnTo>
                  <a:lnTo>
                    <a:pt x="0" y="119900"/>
                  </a:lnTo>
                  <a:lnTo>
                    <a:pt x="9421" y="166576"/>
                  </a:lnTo>
                  <a:lnTo>
                    <a:pt x="35115" y="204687"/>
                  </a:lnTo>
                  <a:lnTo>
                    <a:pt x="73225" y="230380"/>
                  </a:lnTo>
                  <a:lnTo>
                    <a:pt x="119895" y="239801"/>
                  </a:lnTo>
                  <a:lnTo>
                    <a:pt x="166566" y="230380"/>
                  </a:lnTo>
                  <a:lnTo>
                    <a:pt x="204678" y="204687"/>
                  </a:lnTo>
                  <a:lnTo>
                    <a:pt x="230374" y="166576"/>
                  </a:lnTo>
                  <a:lnTo>
                    <a:pt x="239797" y="119900"/>
                  </a:lnTo>
                </a:path>
              </a:pathLst>
            </a:custGeom>
            <a:ln w="42449">
              <a:solidFill>
                <a:srgbClr val="D1D1D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90443" y="5709145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535" y="107772"/>
                  </a:moveTo>
                  <a:lnTo>
                    <a:pt x="207066" y="65826"/>
                  </a:lnTo>
                  <a:lnTo>
                    <a:pt x="183969" y="31569"/>
                  </a:lnTo>
                  <a:lnTo>
                    <a:pt x="149714" y="8470"/>
                  </a:lnTo>
                  <a:lnTo>
                    <a:pt x="107767" y="0"/>
                  </a:lnTo>
                  <a:lnTo>
                    <a:pt x="65819" y="8470"/>
                  </a:lnTo>
                  <a:lnTo>
                    <a:pt x="31564" y="31569"/>
                  </a:lnTo>
                  <a:lnTo>
                    <a:pt x="8468" y="65826"/>
                  </a:lnTo>
                  <a:lnTo>
                    <a:pt x="0" y="107772"/>
                  </a:lnTo>
                  <a:lnTo>
                    <a:pt x="8468" y="149718"/>
                  </a:lnTo>
                  <a:lnTo>
                    <a:pt x="31564" y="183975"/>
                  </a:lnTo>
                  <a:lnTo>
                    <a:pt x="65819" y="207073"/>
                  </a:lnTo>
                  <a:lnTo>
                    <a:pt x="107767" y="215544"/>
                  </a:lnTo>
                  <a:lnTo>
                    <a:pt x="149714" y="207073"/>
                  </a:lnTo>
                  <a:lnTo>
                    <a:pt x="183969" y="183975"/>
                  </a:lnTo>
                  <a:lnTo>
                    <a:pt x="207066" y="149718"/>
                  </a:lnTo>
                  <a:lnTo>
                    <a:pt x="215535" y="107772"/>
                  </a:lnTo>
                </a:path>
              </a:pathLst>
            </a:custGeom>
            <a:ln w="42449">
              <a:solidFill>
                <a:srgbClr val="A3A3BC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9989" y="5698398"/>
              <a:ext cx="233726" cy="2337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81529" y="569934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225425" h="225425">
                  <a:moveTo>
                    <a:pt x="225237" y="112610"/>
                  </a:moveTo>
                  <a:lnTo>
                    <a:pt x="216385" y="68778"/>
                  </a:lnTo>
                  <a:lnTo>
                    <a:pt x="192249" y="32983"/>
                  </a:lnTo>
                  <a:lnTo>
                    <a:pt x="156452" y="8849"/>
                  </a:lnTo>
                  <a:lnTo>
                    <a:pt x="112622" y="0"/>
                  </a:lnTo>
                  <a:lnTo>
                    <a:pt x="68786" y="8849"/>
                  </a:lnTo>
                  <a:lnTo>
                    <a:pt x="32988" y="32983"/>
                  </a:lnTo>
                  <a:lnTo>
                    <a:pt x="8851" y="68778"/>
                  </a:lnTo>
                  <a:lnTo>
                    <a:pt x="0" y="112610"/>
                  </a:lnTo>
                  <a:lnTo>
                    <a:pt x="8851" y="156440"/>
                  </a:lnTo>
                  <a:lnTo>
                    <a:pt x="32988" y="192239"/>
                  </a:lnTo>
                  <a:lnTo>
                    <a:pt x="68786" y="216381"/>
                  </a:lnTo>
                  <a:lnTo>
                    <a:pt x="112622" y="225234"/>
                  </a:lnTo>
                  <a:lnTo>
                    <a:pt x="156452" y="216381"/>
                  </a:lnTo>
                  <a:lnTo>
                    <a:pt x="192249" y="192239"/>
                  </a:lnTo>
                  <a:lnTo>
                    <a:pt x="216385" y="156440"/>
                  </a:lnTo>
                  <a:lnTo>
                    <a:pt x="225237" y="112610"/>
                  </a:lnTo>
                </a:path>
              </a:pathLst>
            </a:custGeom>
            <a:ln w="42449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0307" y="5695731"/>
              <a:ext cx="206248" cy="20625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670323" y="5026867"/>
            <a:ext cx="95810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015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82884" y="5584393"/>
            <a:ext cx="265019" cy="258296"/>
            <a:chOff x="1047668" y="6328978"/>
            <a:chExt cx="300355" cy="292735"/>
          </a:xfrm>
        </p:grpSpPr>
        <p:sp>
          <p:nvSpPr>
            <p:cNvPr id="30" name="object 30"/>
            <p:cNvSpPr/>
            <p:nvPr/>
          </p:nvSpPr>
          <p:spPr>
            <a:xfrm>
              <a:off x="1068893" y="6350203"/>
              <a:ext cx="257810" cy="173990"/>
            </a:xfrm>
            <a:custGeom>
              <a:avLst/>
              <a:gdLst/>
              <a:ahLst/>
              <a:cxnLst/>
              <a:rect l="l" t="t" r="r" b="b"/>
              <a:pathLst>
                <a:path w="257809" h="173990">
                  <a:moveTo>
                    <a:pt x="257317" y="90306"/>
                  </a:moveTo>
                  <a:lnTo>
                    <a:pt x="238576" y="54060"/>
                  </a:lnTo>
                  <a:lnTo>
                    <a:pt x="209997" y="25476"/>
                  </a:lnTo>
                  <a:lnTo>
                    <a:pt x="173755" y="6731"/>
                  </a:lnTo>
                  <a:lnTo>
                    <a:pt x="132025" y="0"/>
                  </a:lnTo>
                  <a:lnTo>
                    <a:pt x="90297" y="6731"/>
                  </a:lnTo>
                  <a:lnTo>
                    <a:pt x="54055" y="25476"/>
                  </a:lnTo>
                  <a:lnTo>
                    <a:pt x="25474" y="54060"/>
                  </a:lnTo>
                  <a:lnTo>
                    <a:pt x="6731" y="90306"/>
                  </a:lnTo>
                  <a:lnTo>
                    <a:pt x="0" y="132041"/>
                  </a:lnTo>
                  <a:lnTo>
                    <a:pt x="6731" y="173769"/>
                  </a:lnTo>
                </a:path>
              </a:pathLst>
            </a:custGeom>
            <a:ln w="424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9668" y="6360680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30" h="240029">
                  <a:moveTo>
                    <a:pt x="239797" y="119900"/>
                  </a:moveTo>
                  <a:lnTo>
                    <a:pt x="230374" y="73230"/>
                  </a:lnTo>
                  <a:lnTo>
                    <a:pt x="204678" y="35118"/>
                  </a:lnTo>
                  <a:lnTo>
                    <a:pt x="166566" y="9422"/>
                  </a:lnTo>
                  <a:lnTo>
                    <a:pt x="119895" y="0"/>
                  </a:lnTo>
                  <a:lnTo>
                    <a:pt x="73225" y="9422"/>
                  </a:lnTo>
                  <a:lnTo>
                    <a:pt x="35115" y="35118"/>
                  </a:lnTo>
                  <a:lnTo>
                    <a:pt x="9421" y="73230"/>
                  </a:lnTo>
                  <a:lnTo>
                    <a:pt x="0" y="119900"/>
                  </a:lnTo>
                  <a:lnTo>
                    <a:pt x="9421" y="166570"/>
                  </a:lnTo>
                  <a:lnTo>
                    <a:pt x="35115" y="204682"/>
                  </a:lnTo>
                  <a:lnTo>
                    <a:pt x="73225" y="230378"/>
                  </a:lnTo>
                  <a:lnTo>
                    <a:pt x="119895" y="239801"/>
                  </a:lnTo>
                  <a:lnTo>
                    <a:pt x="166566" y="230378"/>
                  </a:lnTo>
                  <a:lnTo>
                    <a:pt x="204678" y="204682"/>
                  </a:lnTo>
                  <a:lnTo>
                    <a:pt x="230374" y="166570"/>
                  </a:lnTo>
                  <a:lnTo>
                    <a:pt x="239797" y="119900"/>
                  </a:lnTo>
                </a:path>
              </a:pathLst>
            </a:custGeom>
            <a:ln w="42449">
              <a:solidFill>
                <a:srgbClr val="D1D1D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1090443" y="6371158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535" y="107759"/>
                  </a:moveTo>
                  <a:lnTo>
                    <a:pt x="207066" y="65815"/>
                  </a:lnTo>
                  <a:lnTo>
                    <a:pt x="183969" y="31562"/>
                  </a:lnTo>
                  <a:lnTo>
                    <a:pt x="149714" y="8468"/>
                  </a:lnTo>
                  <a:lnTo>
                    <a:pt x="107767" y="0"/>
                  </a:lnTo>
                  <a:lnTo>
                    <a:pt x="65819" y="8468"/>
                  </a:lnTo>
                  <a:lnTo>
                    <a:pt x="31564" y="31562"/>
                  </a:lnTo>
                  <a:lnTo>
                    <a:pt x="8468" y="65815"/>
                  </a:lnTo>
                  <a:lnTo>
                    <a:pt x="0" y="107759"/>
                  </a:lnTo>
                  <a:lnTo>
                    <a:pt x="8468" y="149710"/>
                  </a:lnTo>
                  <a:lnTo>
                    <a:pt x="31564" y="183967"/>
                  </a:lnTo>
                  <a:lnTo>
                    <a:pt x="65819" y="207062"/>
                  </a:lnTo>
                  <a:lnTo>
                    <a:pt x="107767" y="215531"/>
                  </a:lnTo>
                  <a:lnTo>
                    <a:pt x="149714" y="207062"/>
                  </a:lnTo>
                  <a:lnTo>
                    <a:pt x="183969" y="183967"/>
                  </a:lnTo>
                  <a:lnTo>
                    <a:pt x="207066" y="149710"/>
                  </a:lnTo>
                  <a:lnTo>
                    <a:pt x="215535" y="107759"/>
                  </a:lnTo>
                </a:path>
              </a:pathLst>
            </a:custGeom>
            <a:ln w="42449">
              <a:solidFill>
                <a:srgbClr val="A3A3BC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9989" y="6360398"/>
              <a:ext cx="233726" cy="2337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81529" y="636134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225425" h="225425">
                  <a:moveTo>
                    <a:pt x="225237" y="112610"/>
                  </a:moveTo>
                  <a:lnTo>
                    <a:pt x="216385" y="68778"/>
                  </a:lnTo>
                  <a:lnTo>
                    <a:pt x="192249" y="32983"/>
                  </a:lnTo>
                  <a:lnTo>
                    <a:pt x="156452" y="8849"/>
                  </a:lnTo>
                  <a:lnTo>
                    <a:pt x="112622" y="0"/>
                  </a:lnTo>
                  <a:lnTo>
                    <a:pt x="68786" y="8849"/>
                  </a:lnTo>
                  <a:lnTo>
                    <a:pt x="32988" y="32983"/>
                  </a:lnTo>
                  <a:lnTo>
                    <a:pt x="8851" y="68778"/>
                  </a:lnTo>
                  <a:lnTo>
                    <a:pt x="0" y="112610"/>
                  </a:lnTo>
                  <a:lnTo>
                    <a:pt x="8851" y="156443"/>
                  </a:lnTo>
                  <a:lnTo>
                    <a:pt x="32988" y="192238"/>
                  </a:lnTo>
                  <a:lnTo>
                    <a:pt x="68786" y="216372"/>
                  </a:lnTo>
                  <a:lnTo>
                    <a:pt x="112622" y="225221"/>
                  </a:lnTo>
                  <a:lnTo>
                    <a:pt x="156452" y="216372"/>
                  </a:lnTo>
                  <a:lnTo>
                    <a:pt x="192249" y="192238"/>
                  </a:lnTo>
                  <a:lnTo>
                    <a:pt x="216385" y="156443"/>
                  </a:lnTo>
                  <a:lnTo>
                    <a:pt x="225237" y="112610"/>
                  </a:lnTo>
                </a:path>
              </a:pathLst>
            </a:custGeom>
            <a:ln w="42449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307" y="6357731"/>
              <a:ext cx="206248" cy="20625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670323" y="5610996"/>
            <a:ext cx="95810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1015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53457" y="4953976"/>
            <a:ext cx="7022166" cy="118327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206" marR="247663">
              <a:lnSpc>
                <a:spcPct val="101499"/>
              </a:lnSpc>
              <a:spcBef>
                <a:spcPts val="75"/>
              </a:spcBef>
            </a:pPr>
            <a:r>
              <a:rPr sz="1721" spc="-4" dirty="0">
                <a:latin typeface="Microsoft Sans Serif"/>
                <a:cs typeface="Microsoft Sans Serif"/>
              </a:rPr>
              <a:t>first </a:t>
            </a:r>
            <a:r>
              <a:rPr sz="1721" spc="4" dirty="0">
                <a:latin typeface="Microsoft Sans Serif"/>
                <a:cs typeface="Microsoft Sans Serif"/>
              </a:rPr>
              <a:t>amplitude </a:t>
            </a:r>
            <a:r>
              <a:rPr sz="1721" dirty="0">
                <a:latin typeface="Microsoft Sans Serif"/>
                <a:cs typeface="Microsoft Sans Serif"/>
              </a:rPr>
              <a:t>scaling </a:t>
            </a:r>
            <a:r>
              <a:rPr sz="1897" i="1" spc="9" dirty="0">
                <a:latin typeface="Times New Roman"/>
                <a:cs typeface="Times New Roman"/>
              </a:rPr>
              <a:t>x </a:t>
            </a:r>
            <a:r>
              <a:rPr sz="1721" spc="-4" dirty="0">
                <a:latin typeface="Microsoft Sans Serif"/>
                <a:cs typeface="Microsoft Sans Serif"/>
              </a:rPr>
              <a:t>by </a:t>
            </a:r>
            <a:r>
              <a:rPr sz="1897" i="1" spc="9" dirty="0">
                <a:latin typeface="Times New Roman"/>
                <a:cs typeface="Times New Roman"/>
              </a:rPr>
              <a:t>a</a:t>
            </a:r>
            <a:r>
              <a:rPr sz="1721" spc="9" dirty="0">
                <a:latin typeface="Microsoft Sans Serif"/>
                <a:cs typeface="Microsoft Sans Serif"/>
              </a:rPr>
              <a:t>, and </a:t>
            </a:r>
            <a:r>
              <a:rPr sz="1721" spc="4" dirty="0">
                <a:latin typeface="Microsoft Sans Serif"/>
                <a:cs typeface="Microsoft Sans Serif"/>
              </a:rPr>
              <a:t>then amplitude </a:t>
            </a:r>
            <a:r>
              <a:rPr sz="1721" dirty="0">
                <a:latin typeface="Microsoft Sans Serif"/>
                <a:cs typeface="Microsoft Sans Serif"/>
              </a:rPr>
              <a:t>shifting </a:t>
            </a:r>
            <a:r>
              <a:rPr sz="1721" spc="4" dirty="0">
                <a:latin typeface="Microsoft Sans Serif"/>
                <a:cs typeface="Microsoft Sans Serif"/>
              </a:rPr>
              <a:t>the resulting </a:t>
            </a:r>
            <a:r>
              <a:rPr sz="1721" spc="-44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signal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by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b</a:t>
            </a:r>
            <a:r>
              <a:rPr sz="1721" spc="9" dirty="0">
                <a:latin typeface="Microsoft Sans Serif"/>
                <a:cs typeface="Microsoft Sans Serif"/>
              </a:rPr>
              <a:t>; </a:t>
            </a:r>
            <a:r>
              <a:rPr sz="1721" spc="4" dirty="0">
                <a:latin typeface="Microsoft Sans Serif"/>
                <a:cs typeface="Microsoft Sans Serif"/>
              </a:rPr>
              <a:t>or</a:t>
            </a:r>
            <a:endParaRPr sz="1721">
              <a:latin typeface="Microsoft Sans Serif"/>
              <a:cs typeface="Microsoft Sans Serif"/>
            </a:endParaRPr>
          </a:p>
          <a:p>
            <a:pPr marL="11206" marR="4483">
              <a:lnSpc>
                <a:spcPct val="100499"/>
              </a:lnSpc>
              <a:spcBef>
                <a:spcPts val="22"/>
              </a:spcBef>
            </a:pPr>
            <a:r>
              <a:rPr sz="1721" spc="-4" dirty="0">
                <a:latin typeface="Microsoft Sans Serif"/>
                <a:cs typeface="Microsoft Sans Serif"/>
              </a:rPr>
              <a:t>first </a:t>
            </a:r>
            <a:r>
              <a:rPr sz="1721" spc="4" dirty="0">
                <a:latin typeface="Microsoft Sans Serif"/>
                <a:cs typeface="Microsoft Sans Serif"/>
              </a:rPr>
              <a:t>amplitude </a:t>
            </a:r>
            <a:r>
              <a:rPr sz="1721" dirty="0">
                <a:latin typeface="Microsoft Sans Serif"/>
                <a:cs typeface="Microsoft Sans Serif"/>
              </a:rPr>
              <a:t>shifting </a:t>
            </a:r>
            <a:r>
              <a:rPr sz="1897" i="1" spc="9" dirty="0">
                <a:latin typeface="Times New Roman"/>
                <a:cs typeface="Times New Roman"/>
              </a:rPr>
              <a:t>x </a:t>
            </a:r>
            <a:r>
              <a:rPr sz="1721" spc="-4" dirty="0">
                <a:latin typeface="Microsoft Sans Serif"/>
                <a:cs typeface="Microsoft Sans Serif"/>
              </a:rPr>
              <a:t>by </a:t>
            </a:r>
            <a:r>
              <a:rPr sz="1897" i="1" dirty="0">
                <a:latin typeface="Times New Roman"/>
                <a:cs typeface="Times New Roman"/>
              </a:rPr>
              <a:t>b</a:t>
            </a:r>
            <a:r>
              <a:rPr sz="1897" dirty="0">
                <a:latin typeface="Lucida Sans Unicode"/>
                <a:cs typeface="Lucida Sans Unicode"/>
              </a:rPr>
              <a:t>/</a:t>
            </a:r>
            <a:r>
              <a:rPr sz="1897" i="1" dirty="0">
                <a:latin typeface="Times New Roman"/>
                <a:cs typeface="Times New Roman"/>
              </a:rPr>
              <a:t>a</a:t>
            </a:r>
            <a:r>
              <a:rPr sz="1721" dirty="0">
                <a:latin typeface="Microsoft Sans Serif"/>
                <a:cs typeface="Microsoft Sans Serif"/>
              </a:rPr>
              <a:t>, </a:t>
            </a:r>
            <a:r>
              <a:rPr sz="1721" spc="9" dirty="0">
                <a:latin typeface="Microsoft Sans Serif"/>
                <a:cs typeface="Microsoft Sans Serif"/>
              </a:rPr>
              <a:t>and </a:t>
            </a:r>
            <a:r>
              <a:rPr sz="1721" spc="4" dirty="0">
                <a:latin typeface="Microsoft Sans Serif"/>
                <a:cs typeface="Microsoft Sans Serif"/>
              </a:rPr>
              <a:t>then amplitude </a:t>
            </a:r>
            <a:r>
              <a:rPr sz="1721" dirty="0">
                <a:latin typeface="Microsoft Sans Serif"/>
                <a:cs typeface="Microsoft Sans Serif"/>
              </a:rPr>
              <a:t>scaling </a:t>
            </a:r>
            <a:r>
              <a:rPr sz="1721" spc="4" dirty="0">
                <a:latin typeface="Microsoft Sans Serif"/>
                <a:cs typeface="Microsoft Sans Serif"/>
              </a:rPr>
              <a:t>the resulting </a:t>
            </a:r>
            <a:r>
              <a:rPr sz="1721" spc="-44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signal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by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a</a:t>
            </a:r>
            <a:r>
              <a:rPr sz="1721" spc="9" dirty="0">
                <a:latin typeface="Microsoft Sans Serif"/>
                <a:cs typeface="Microsoft Sans Serif"/>
              </a:rPr>
              <a:t>.</a:t>
            </a:r>
            <a:endParaRPr sz="1721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0A220-4623-499F-9455-034A226E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01314" y="2734437"/>
            <a:ext cx="8693524" cy="774887"/>
            <a:chOff x="161890" y="3099028"/>
            <a:chExt cx="9852660" cy="878205"/>
          </a:xfrm>
        </p:grpSpPr>
        <p:sp>
          <p:nvSpPr>
            <p:cNvPr id="23" name="object 23"/>
            <p:cNvSpPr/>
            <p:nvPr/>
          </p:nvSpPr>
          <p:spPr>
            <a:xfrm>
              <a:off x="161890" y="3099028"/>
              <a:ext cx="9736455" cy="180340"/>
            </a:xfrm>
            <a:custGeom>
              <a:avLst/>
              <a:gdLst/>
              <a:ahLst/>
              <a:cxnLst/>
              <a:rect l="l" t="t" r="r" b="b"/>
              <a:pathLst>
                <a:path w="9736455" h="180339">
                  <a:moveTo>
                    <a:pt x="9736083" y="179844"/>
                  </a:moveTo>
                  <a:lnTo>
                    <a:pt x="9736083" y="110896"/>
                  </a:lnTo>
                  <a:lnTo>
                    <a:pt x="9727333" y="67835"/>
                  </a:lnTo>
                  <a:lnTo>
                    <a:pt x="9703510" y="32573"/>
                  </a:lnTo>
                  <a:lnTo>
                    <a:pt x="9668253" y="8749"/>
                  </a:lnTo>
                  <a:lnTo>
                    <a:pt x="9625199" y="0"/>
                  </a:lnTo>
                  <a:lnTo>
                    <a:pt x="110891" y="0"/>
                  </a:lnTo>
                  <a:lnTo>
                    <a:pt x="67834" y="8749"/>
                  </a:lnTo>
                  <a:lnTo>
                    <a:pt x="32574" y="32573"/>
                  </a:lnTo>
                  <a:lnTo>
                    <a:pt x="8750" y="67835"/>
                  </a:lnTo>
                  <a:lnTo>
                    <a:pt x="0" y="110896"/>
                  </a:lnTo>
                  <a:lnTo>
                    <a:pt x="0" y="179844"/>
                  </a:lnTo>
                  <a:lnTo>
                    <a:pt x="9736083" y="17984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844" y="3197377"/>
              <a:ext cx="128219" cy="2460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53" y="3731171"/>
              <a:ext cx="239110" cy="2390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759365" y="3962271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0" y="0"/>
                  </a:moveTo>
                  <a:lnTo>
                    <a:pt x="27724" y="2795"/>
                  </a:lnTo>
                </a:path>
              </a:pathLst>
            </a:custGeom>
            <a:ln w="242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9365" y="3715562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570" y="27736"/>
                  </a:moveTo>
                  <a:lnTo>
                    <a:pt x="239375" y="0"/>
                  </a:lnTo>
                </a:path>
                <a:path w="242570" h="242570">
                  <a:moveTo>
                    <a:pt x="0" y="239376"/>
                  </a:moveTo>
                  <a:lnTo>
                    <a:pt x="76983" y="236895"/>
                  </a:lnTo>
                  <a:lnTo>
                    <a:pt x="122203" y="220733"/>
                  </a:lnTo>
                  <a:lnTo>
                    <a:pt x="162094" y="195371"/>
                  </a:lnTo>
                  <a:lnTo>
                    <a:pt x="195367" y="162101"/>
                  </a:lnTo>
                  <a:lnTo>
                    <a:pt x="220731" y="122212"/>
                  </a:lnTo>
                  <a:lnTo>
                    <a:pt x="236895" y="76994"/>
                  </a:lnTo>
                  <a:lnTo>
                    <a:pt x="242570" y="27736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9365" y="3715562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36" y="27736"/>
                  </a:moveTo>
                  <a:lnTo>
                    <a:pt x="232441" y="0"/>
                  </a:lnTo>
                </a:path>
                <a:path w="236220" h="236220">
                  <a:moveTo>
                    <a:pt x="0" y="232455"/>
                  </a:moveTo>
                  <a:lnTo>
                    <a:pt x="75395" y="230157"/>
                  </a:lnTo>
                  <a:lnTo>
                    <a:pt x="119156" y="214515"/>
                  </a:lnTo>
                  <a:lnTo>
                    <a:pt x="157760" y="189970"/>
                  </a:lnTo>
                  <a:lnTo>
                    <a:pt x="189958" y="157772"/>
                  </a:lnTo>
                  <a:lnTo>
                    <a:pt x="214503" y="119168"/>
                  </a:lnTo>
                  <a:lnTo>
                    <a:pt x="230145" y="75407"/>
                  </a:lnTo>
                  <a:lnTo>
                    <a:pt x="235636" y="27736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7236" y="3703434"/>
              <a:ext cx="252959" cy="2529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3667" y="3824249"/>
              <a:ext cx="9405620" cy="40640"/>
            </a:xfrm>
            <a:custGeom>
              <a:avLst/>
              <a:gdLst/>
              <a:ahLst/>
              <a:cxnLst/>
              <a:rect l="l" t="t" r="r" b="b"/>
              <a:pathLst>
                <a:path w="9405620" h="40639">
                  <a:moveTo>
                    <a:pt x="9404998" y="0"/>
                  </a:moveTo>
                  <a:lnTo>
                    <a:pt x="0" y="0"/>
                  </a:lnTo>
                  <a:lnTo>
                    <a:pt x="0" y="5676"/>
                  </a:lnTo>
                  <a:lnTo>
                    <a:pt x="0" y="12611"/>
                  </a:lnTo>
                  <a:lnTo>
                    <a:pt x="0" y="19532"/>
                  </a:lnTo>
                  <a:lnTo>
                    <a:pt x="0" y="26466"/>
                  </a:lnTo>
                  <a:lnTo>
                    <a:pt x="0" y="40322"/>
                  </a:lnTo>
                  <a:lnTo>
                    <a:pt x="9404998" y="40322"/>
                  </a:lnTo>
                  <a:lnTo>
                    <a:pt x="9404998" y="26466"/>
                  </a:lnTo>
                  <a:lnTo>
                    <a:pt x="9404998" y="19532"/>
                  </a:lnTo>
                  <a:lnTo>
                    <a:pt x="9404998" y="12611"/>
                  </a:lnTo>
                  <a:lnTo>
                    <a:pt x="9404998" y="5676"/>
                  </a:lnTo>
                  <a:lnTo>
                    <a:pt x="94049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78" y="385763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678" y="387151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678" y="388537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678" y="389924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83678" y="391310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678" y="3926961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678" y="3940812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678" y="3954672"/>
              <a:ext cx="9404985" cy="11430"/>
            </a:xfrm>
            <a:custGeom>
              <a:avLst/>
              <a:gdLst/>
              <a:ahLst/>
              <a:cxnLst/>
              <a:rect l="l" t="t" r="r" b="b"/>
              <a:pathLst>
                <a:path w="9404985" h="11429">
                  <a:moveTo>
                    <a:pt x="0" y="0"/>
                  </a:moveTo>
                  <a:lnTo>
                    <a:pt x="0" y="10945"/>
                  </a:lnTo>
                  <a:lnTo>
                    <a:pt x="9404986" y="10945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896780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11658" y="0"/>
                  </a:moveTo>
                  <a:lnTo>
                    <a:pt x="0" y="0"/>
                  </a:lnTo>
                  <a:lnTo>
                    <a:pt x="0" y="424154"/>
                  </a:lnTo>
                  <a:lnTo>
                    <a:pt x="11658" y="424154"/>
                  </a:lnTo>
                  <a:lnTo>
                    <a:pt x="116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99014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530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29222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3048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9568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997079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998462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9998447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0" y="0"/>
                  </a:moveTo>
                  <a:lnTo>
                    <a:pt x="0" y="424145"/>
                  </a:lnTo>
                  <a:lnTo>
                    <a:pt x="11992" y="424145"/>
                  </a:lnTo>
                  <a:lnTo>
                    <a:pt x="11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90" y="3196094"/>
              <a:ext cx="9736455" cy="658495"/>
            </a:xfrm>
            <a:custGeom>
              <a:avLst/>
              <a:gdLst/>
              <a:ahLst/>
              <a:cxnLst/>
              <a:rect l="l" t="t" r="r" b="b"/>
              <a:pathLst>
                <a:path w="9736455" h="658495">
                  <a:moveTo>
                    <a:pt x="9736083" y="547204"/>
                  </a:moveTo>
                  <a:lnTo>
                    <a:pt x="9736083" y="0"/>
                  </a:lnTo>
                  <a:lnTo>
                    <a:pt x="0" y="0"/>
                  </a:lnTo>
                  <a:lnTo>
                    <a:pt x="0" y="547204"/>
                  </a:lnTo>
                  <a:lnTo>
                    <a:pt x="8750" y="590258"/>
                  </a:lnTo>
                  <a:lnTo>
                    <a:pt x="32574" y="625516"/>
                  </a:lnTo>
                  <a:lnTo>
                    <a:pt x="67834" y="649339"/>
                  </a:lnTo>
                  <a:lnTo>
                    <a:pt x="110891" y="658088"/>
                  </a:lnTo>
                  <a:lnTo>
                    <a:pt x="9625199" y="658088"/>
                  </a:lnTo>
                  <a:lnTo>
                    <a:pt x="9668253" y="649339"/>
                  </a:lnTo>
                  <a:lnTo>
                    <a:pt x="9703510" y="625516"/>
                  </a:lnTo>
                  <a:lnTo>
                    <a:pt x="9727333" y="590258"/>
                  </a:lnTo>
                  <a:lnTo>
                    <a:pt x="9736083" y="54720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9897973" y="3292665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4922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9897973" y="3264941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7973" y="323723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9897973" y="3209505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9897973" y="3167926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767464" y="2885666"/>
            <a:ext cx="2658035" cy="3299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Properties</a:t>
            </a:r>
            <a:r>
              <a:rPr sz="2074" b="1" spc="-53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sz="2074" b="1" spc="-53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Signals</a:t>
            </a:r>
            <a:endParaRPr sz="2074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5217459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18" dirty="0">
                <a:solidFill>
                  <a:srgbClr val="FFFFFF"/>
                </a:solidFill>
              </a:rPr>
              <a:t>Symmetry</a:t>
            </a:r>
            <a:r>
              <a:rPr sz="2471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and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Addition/Multiplication</a:t>
            </a:r>
            <a:endParaRPr sz="2471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FECB0384-DF25-49C0-AA7B-887DF714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412961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3282" y="1778754"/>
            <a:ext cx="117614" cy="1239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13282" y="2069346"/>
            <a:ext cx="117614" cy="1239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13282" y="2362873"/>
            <a:ext cx="117614" cy="12397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3033186"/>
            <a:ext cx="147740" cy="14930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5575" y="3726549"/>
            <a:ext cx="147740" cy="1476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13282" y="4092926"/>
            <a:ext cx="117614" cy="11694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13282" y="4386442"/>
            <a:ext cx="117614" cy="1169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13282" y="4677045"/>
            <a:ext cx="117614" cy="11694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55575" y="5056228"/>
            <a:ext cx="149311" cy="14760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422174" y="1225946"/>
            <a:ext cx="7831791" cy="4381173"/>
          </a:xfrm>
          <a:prstGeom prst="rect">
            <a:avLst/>
          </a:prstGeom>
        </p:spPr>
        <p:txBody>
          <a:bodyPr vert="horz" wrap="square" lIns="0" tIns="90207" rIns="0" bIns="0" rtlCol="0">
            <a:spAutoFit/>
          </a:bodyPr>
          <a:lstStyle/>
          <a:p>
            <a:pPr marL="11206">
              <a:spcBef>
                <a:spcPts val="710"/>
              </a:spcBef>
            </a:pPr>
            <a:r>
              <a:rPr sz="1897" spc="-9" dirty="0">
                <a:latin typeface="Microsoft Sans Serif"/>
                <a:cs typeface="Microsoft Sans Serif"/>
              </a:rPr>
              <a:t>Sums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involving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even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odd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have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following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properties:</a:t>
            </a:r>
            <a:endParaRPr sz="1897">
              <a:latin typeface="Microsoft Sans Serif"/>
              <a:cs typeface="Microsoft Sans Serif"/>
            </a:endParaRPr>
          </a:p>
          <a:p>
            <a:pPr marL="542394" marR="3514352">
              <a:lnSpc>
                <a:spcPct val="110800"/>
              </a:lnSpc>
              <a:spcBef>
                <a:spcPts val="357"/>
              </a:spcBef>
            </a:pP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sum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two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-22" dirty="0">
                <a:latin typeface="Microsoft Sans Serif"/>
                <a:cs typeface="Microsoft Sans Serif"/>
              </a:rPr>
              <a:t>even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functions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-13" dirty="0">
                <a:latin typeface="Microsoft Sans Serif"/>
                <a:cs typeface="Microsoft Sans Serif"/>
              </a:rPr>
              <a:t>even. </a:t>
            </a:r>
            <a:r>
              <a:rPr sz="1721" spc="-44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sum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two</a:t>
            </a:r>
            <a:r>
              <a:rPr sz="1721" spc="9" dirty="0">
                <a:latin typeface="Microsoft Sans Serif"/>
                <a:cs typeface="Microsoft Sans Serif"/>
              </a:rPr>
              <a:t> odd </a:t>
            </a:r>
            <a:r>
              <a:rPr sz="1721" spc="4" dirty="0">
                <a:latin typeface="Microsoft Sans Serif"/>
                <a:cs typeface="Microsoft Sans Serif"/>
              </a:rPr>
              <a:t>functions</a:t>
            </a:r>
            <a:r>
              <a:rPr sz="1721" spc="-5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odd.</a:t>
            </a:r>
            <a:endParaRPr sz="1721">
              <a:latin typeface="Microsoft Sans Serif"/>
              <a:cs typeface="Microsoft Sans Serif"/>
            </a:endParaRPr>
          </a:p>
          <a:p>
            <a:pPr marL="542394" marR="499249">
              <a:lnSpc>
                <a:spcPct val="111900"/>
              </a:lnSpc>
              <a:spcBef>
                <a:spcPts val="4"/>
              </a:spcBef>
            </a:pP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sum</a:t>
            </a:r>
            <a:r>
              <a:rPr sz="1721" spc="2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-22" dirty="0">
                <a:latin typeface="Microsoft Sans Serif"/>
                <a:cs typeface="Microsoft Sans Serif"/>
              </a:rPr>
              <a:t>even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function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and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odd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function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neither</a:t>
            </a:r>
            <a:r>
              <a:rPr sz="1721" spc="-40" dirty="0">
                <a:latin typeface="Microsoft Sans Serif"/>
                <a:cs typeface="Microsoft Sans Serif"/>
              </a:rPr>
              <a:t> </a:t>
            </a:r>
            <a:r>
              <a:rPr sz="1721" spc="-22" dirty="0">
                <a:latin typeface="Microsoft Sans Serif"/>
                <a:cs typeface="Microsoft Sans Serif"/>
              </a:rPr>
              <a:t>even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nor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odd, </a:t>
            </a:r>
            <a:r>
              <a:rPr sz="1721" spc="-44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provided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that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neither</a:t>
            </a:r>
            <a:r>
              <a:rPr sz="1721" spc="-40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functions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identically</a:t>
            </a:r>
            <a:r>
              <a:rPr sz="1721" spc="-53" dirty="0">
                <a:latin typeface="Microsoft Sans Serif"/>
                <a:cs typeface="Microsoft Sans Serif"/>
              </a:rPr>
              <a:t> </a:t>
            </a:r>
            <a:r>
              <a:rPr sz="1721" spc="-18" dirty="0">
                <a:latin typeface="Microsoft Sans Serif"/>
                <a:cs typeface="Microsoft Sans Serif"/>
              </a:rPr>
              <a:t>zero.</a:t>
            </a:r>
            <a:endParaRPr sz="1721">
              <a:latin typeface="Microsoft Sans Serif"/>
              <a:cs typeface="Microsoft Sans Serif"/>
            </a:endParaRPr>
          </a:p>
          <a:p>
            <a:pPr marL="11206">
              <a:spcBef>
                <a:spcPts val="745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35" dirty="0">
                <a:solidFill>
                  <a:srgbClr val="FF00FF"/>
                </a:solidFill>
                <a:latin typeface="Calibri"/>
                <a:cs typeface="Calibri"/>
              </a:rPr>
              <a:t>sum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same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53" dirty="0">
                <a:solidFill>
                  <a:srgbClr val="FF00FF"/>
                </a:solidFill>
                <a:latin typeface="Calibri"/>
                <a:cs typeface="Calibri"/>
              </a:rPr>
              <a:t>type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symmetry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also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has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124"/>
              </a:spcBef>
            </a:pP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same</a:t>
            </a:r>
            <a:r>
              <a:rPr sz="2074" i="1" spc="4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53" dirty="0">
                <a:solidFill>
                  <a:srgbClr val="FF00FF"/>
                </a:solidFill>
                <a:latin typeface="Calibri"/>
                <a:cs typeface="Calibri"/>
              </a:rPr>
              <a:t>type</a:t>
            </a:r>
            <a:r>
              <a:rPr sz="2074" i="1" spc="62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074" i="1" spc="6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symmetry</a:t>
            </a:r>
            <a:r>
              <a:rPr sz="1897" spc="-13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578"/>
              </a:spcBef>
            </a:pPr>
            <a:r>
              <a:rPr sz="1897" spc="-9" dirty="0">
                <a:latin typeface="Microsoft Sans Serif"/>
                <a:cs typeface="Microsoft Sans Serif"/>
              </a:rPr>
              <a:t>Products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involving</a:t>
            </a:r>
            <a:r>
              <a:rPr sz="1897" spc="93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even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odd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have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following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properties:</a:t>
            </a:r>
            <a:endParaRPr sz="1897">
              <a:latin typeface="Microsoft Sans Serif"/>
              <a:cs typeface="Microsoft Sans Serif"/>
            </a:endParaRPr>
          </a:p>
          <a:p>
            <a:pPr marL="542394" marR="3197209">
              <a:lnSpc>
                <a:spcPct val="111900"/>
              </a:lnSpc>
              <a:spcBef>
                <a:spcPts val="335"/>
              </a:spcBef>
            </a:pPr>
            <a:r>
              <a:rPr sz="1721" spc="4" dirty="0">
                <a:latin typeface="Microsoft Sans Serif"/>
                <a:cs typeface="Microsoft Sans Serif"/>
              </a:rPr>
              <a:t>The product of </a:t>
            </a:r>
            <a:r>
              <a:rPr sz="1721" spc="-4" dirty="0">
                <a:latin typeface="Microsoft Sans Serif"/>
                <a:cs typeface="Microsoft Sans Serif"/>
              </a:rPr>
              <a:t>two </a:t>
            </a:r>
            <a:r>
              <a:rPr sz="1721" spc="-22" dirty="0">
                <a:latin typeface="Microsoft Sans Serif"/>
                <a:cs typeface="Microsoft Sans Serif"/>
              </a:rPr>
              <a:t>even </a:t>
            </a:r>
            <a:r>
              <a:rPr sz="1721" spc="4" dirty="0">
                <a:latin typeface="Microsoft Sans Serif"/>
                <a:cs typeface="Microsoft Sans Serif"/>
              </a:rPr>
              <a:t>functions </a:t>
            </a:r>
            <a:r>
              <a:rPr sz="1721" dirty="0">
                <a:latin typeface="Microsoft Sans Serif"/>
                <a:cs typeface="Microsoft Sans Serif"/>
              </a:rPr>
              <a:t>is </a:t>
            </a:r>
            <a:r>
              <a:rPr sz="1721" spc="-13" dirty="0">
                <a:latin typeface="Microsoft Sans Serif"/>
                <a:cs typeface="Microsoft Sans Serif"/>
              </a:rPr>
              <a:t>even. </a:t>
            </a:r>
            <a:r>
              <a:rPr sz="1721" spc="-44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product</a:t>
            </a:r>
            <a:r>
              <a:rPr sz="1721" spc="-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 </a:t>
            </a:r>
            <a:r>
              <a:rPr sz="1721" spc="-4" dirty="0">
                <a:latin typeface="Microsoft Sans Serif"/>
                <a:cs typeface="Microsoft Sans Serif"/>
              </a:rPr>
              <a:t>two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odd </a:t>
            </a:r>
            <a:r>
              <a:rPr sz="1721" spc="4" dirty="0">
                <a:latin typeface="Microsoft Sans Serif"/>
                <a:cs typeface="Microsoft Sans Serif"/>
              </a:rPr>
              <a:t>functions</a:t>
            </a:r>
            <a:r>
              <a:rPr sz="1721" spc="-5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-13" dirty="0">
                <a:latin typeface="Microsoft Sans Serif"/>
                <a:cs typeface="Microsoft Sans Serif"/>
              </a:rPr>
              <a:t>even.</a:t>
            </a:r>
            <a:endParaRPr sz="1721">
              <a:latin typeface="Microsoft Sans Serif"/>
              <a:cs typeface="Microsoft Sans Serif"/>
            </a:endParaRPr>
          </a:p>
          <a:p>
            <a:pPr marL="542394">
              <a:spcBef>
                <a:spcPts val="224"/>
              </a:spcBef>
            </a:pP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product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-22" dirty="0">
                <a:latin typeface="Microsoft Sans Serif"/>
                <a:cs typeface="Microsoft Sans Serif"/>
              </a:rPr>
              <a:t>even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function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and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odd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function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odd.</a:t>
            </a:r>
            <a:endParaRPr sz="1721">
              <a:latin typeface="Microsoft Sans Serif"/>
              <a:cs typeface="Microsoft Sans Serif"/>
            </a:endParaRPr>
          </a:p>
          <a:p>
            <a:pPr marL="11206" marR="106462">
              <a:lnSpc>
                <a:spcPct val="105000"/>
              </a:lnSpc>
              <a:spcBef>
                <a:spcPts val="649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product</a:t>
            </a:r>
            <a:r>
              <a:rPr sz="2074" i="1" spc="10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same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53" dirty="0">
                <a:solidFill>
                  <a:srgbClr val="FF00FF"/>
                </a:solidFill>
                <a:latin typeface="Calibri"/>
                <a:cs typeface="Calibri"/>
              </a:rPr>
              <a:t>type</a:t>
            </a:r>
            <a:r>
              <a:rPr sz="2074" i="1" spc="8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074" i="1" spc="8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symmetry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even</a:t>
            </a:r>
            <a:r>
              <a:rPr sz="1897" spc="-13" dirty="0">
                <a:latin typeface="Microsoft Sans Serif"/>
                <a:cs typeface="Microsoft Sans Serif"/>
              </a:rPr>
              <a:t>,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while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product</a:t>
            </a:r>
            <a:r>
              <a:rPr sz="2074" i="1" spc="10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-26" dirty="0">
                <a:solidFill>
                  <a:srgbClr val="FF00FF"/>
                </a:solidFill>
                <a:latin typeface="Calibri"/>
                <a:cs typeface="Calibri"/>
              </a:rPr>
              <a:t>opposite</a:t>
            </a:r>
            <a:r>
              <a:rPr sz="2074" i="1" spc="128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44" dirty="0">
                <a:solidFill>
                  <a:srgbClr val="FF00FF"/>
                </a:solidFill>
                <a:latin typeface="Calibri"/>
                <a:cs typeface="Calibri"/>
              </a:rPr>
              <a:t>types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symmetry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odd</a:t>
            </a:r>
            <a:r>
              <a:rPr sz="1897" spc="-22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7213787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Decomposition</a:t>
            </a:r>
            <a:r>
              <a:rPr sz="2471" spc="-31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of</a:t>
            </a:r>
            <a:r>
              <a:rPr sz="2471" spc="44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</a:t>
            </a:r>
            <a:r>
              <a:rPr sz="2471" spc="44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</a:t>
            </a:r>
            <a:r>
              <a:rPr sz="2471" spc="18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into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-9" dirty="0">
                <a:solidFill>
                  <a:srgbClr val="FFFFFF"/>
                </a:solidFill>
              </a:rPr>
              <a:t>Even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and</a:t>
            </a:r>
            <a:r>
              <a:rPr sz="2471" spc="44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Odd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Parts</a:t>
            </a:r>
            <a:endParaRPr sz="2471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3B7AEBC-D9D1-4F67-9EEA-A931B75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553864"/>
            <a:ext cx="149311" cy="1492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054376"/>
            <a:ext cx="147740" cy="15454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388564" y="1420236"/>
            <a:ext cx="6576172" cy="181514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44826">
              <a:spcBef>
                <a:spcPts val="115"/>
              </a:spcBef>
            </a:pPr>
            <a:r>
              <a:rPr sz="1897" spc="-9" dirty="0">
                <a:latin typeface="Microsoft Sans Serif"/>
                <a:cs typeface="Microsoft Sans Serif"/>
              </a:rPr>
              <a:t>Every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26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unique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representation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form</a:t>
            </a:r>
            <a:endParaRPr sz="1897">
              <a:latin typeface="Microsoft Sans Serif"/>
              <a:cs typeface="Microsoft Sans Serif"/>
            </a:endParaRPr>
          </a:p>
          <a:p>
            <a:pPr marL="2906401">
              <a:spcBef>
                <a:spcPts val="1835"/>
              </a:spcBef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250" spc="-6" baseline="-11437" dirty="0">
                <a:latin typeface="Microsoft Sans Serif"/>
                <a:cs typeface="Microsoft Sans Serif"/>
              </a:rPr>
              <a:t>e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366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250" spc="125" baseline="-11437" dirty="0">
                <a:latin typeface="Microsoft Sans Serif"/>
                <a:cs typeface="Microsoft Sans Serif"/>
              </a:rPr>
              <a:t>o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44826" marR="38102">
              <a:lnSpc>
                <a:spcPct val="128200"/>
              </a:lnSpc>
              <a:spcBef>
                <a:spcPts val="1152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-53" dirty="0">
                <a:latin typeface="Times New Roman"/>
                <a:cs typeface="Times New Roman"/>
              </a:rPr>
              <a:t>x</a:t>
            </a:r>
            <a:r>
              <a:rPr sz="2250" spc="-79" baseline="-11437" dirty="0">
                <a:latin typeface="Microsoft Sans Serif"/>
                <a:cs typeface="Microsoft Sans Serif"/>
              </a:rPr>
              <a:t>e</a:t>
            </a:r>
            <a:r>
              <a:rPr sz="2250" spc="337" baseline="-1143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-9" dirty="0">
                <a:latin typeface="Times New Roman"/>
                <a:cs typeface="Times New Roman"/>
              </a:rPr>
              <a:t>x</a:t>
            </a:r>
            <a:r>
              <a:rPr sz="2250" spc="-13" baseline="-11437" dirty="0">
                <a:latin typeface="Microsoft Sans Serif"/>
                <a:cs typeface="Microsoft Sans Serif"/>
              </a:rPr>
              <a:t>o</a:t>
            </a:r>
            <a:r>
              <a:rPr sz="2250" spc="331" baseline="-1143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-18" dirty="0">
                <a:solidFill>
                  <a:srgbClr val="FF00FF"/>
                </a:solidFill>
                <a:latin typeface="Calibri"/>
                <a:cs typeface="Calibri"/>
              </a:rPr>
              <a:t>even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odd</a:t>
            </a:r>
            <a:r>
              <a:rPr sz="1897" spc="-22" dirty="0">
                <a:latin typeface="Microsoft Sans Serif"/>
                <a:cs typeface="Microsoft Sans Serif"/>
              </a:rPr>
              <a:t>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respectively.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In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particular,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-53" dirty="0">
                <a:latin typeface="Times New Roman"/>
                <a:cs typeface="Times New Roman"/>
              </a:rPr>
              <a:t>x</a:t>
            </a:r>
            <a:r>
              <a:rPr sz="2250" spc="-79" baseline="-11437" dirty="0">
                <a:latin typeface="Microsoft Sans Serif"/>
                <a:cs typeface="Microsoft Sans Serif"/>
              </a:rPr>
              <a:t>e</a:t>
            </a:r>
            <a:r>
              <a:rPr sz="2250" spc="357" baseline="-1143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-9" dirty="0">
                <a:latin typeface="Times New Roman"/>
                <a:cs typeface="Times New Roman"/>
              </a:rPr>
              <a:t>x</a:t>
            </a:r>
            <a:r>
              <a:rPr sz="2250" spc="-13" baseline="-11437" dirty="0">
                <a:latin typeface="Microsoft Sans Serif"/>
                <a:cs typeface="Microsoft Sans Serif"/>
              </a:rPr>
              <a:t>o</a:t>
            </a:r>
            <a:r>
              <a:rPr sz="2250" spc="364" baseline="-1143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0075" y="3587924"/>
            <a:ext cx="1148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-110" dirty="0">
                <a:latin typeface="Microsoft Sans Serif"/>
                <a:cs typeface="Microsoft Sans Serif"/>
              </a:rPr>
              <a:t>e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2668" y="3474937"/>
            <a:ext cx="2037229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1035479" algn="l"/>
              </a:tabLst>
            </a:pPr>
            <a:r>
              <a:rPr sz="2074" i="1" spc="9" dirty="0">
                <a:latin typeface="Times New Roman"/>
                <a:cs typeface="Times New Roman"/>
              </a:rPr>
              <a:t>x </a:t>
            </a:r>
            <a:r>
              <a:rPr sz="2074" i="1" spc="-238" dirty="0">
                <a:latin typeface="Times New Roman"/>
                <a:cs typeface="Times New Roman"/>
              </a:rPr>
              <a:t> 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dirty="0">
                <a:latin typeface="Lucida Sans Unicode"/>
                <a:cs typeface="Lucida Sans Unicode"/>
              </a:rPr>
              <a:t>	</a:t>
            </a:r>
            <a:r>
              <a:rPr sz="2074" spc="-75" dirty="0">
                <a:latin typeface="Lucida Sans Unicode"/>
                <a:cs typeface="Lucida Sans Unicode"/>
              </a:rPr>
              <a:t>[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366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137" dirty="0">
                <a:latin typeface="Lucida Sans Unicode"/>
                <a:cs typeface="Lucida Sans Unicode"/>
              </a:rPr>
              <a:t>(</a:t>
            </a:r>
            <a:endParaRPr sz="2074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66195" y="3587922"/>
            <a:ext cx="126066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-22" dirty="0">
                <a:latin typeface="Microsoft Sans Serif"/>
                <a:cs typeface="Microsoft Sans Serif"/>
              </a:rPr>
              <a:t>o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1503" y="3444091"/>
            <a:ext cx="3530974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  <a:tabLst>
                <a:tab pos="3421899" algn="l"/>
              </a:tabLst>
            </a:pPr>
            <a:r>
              <a:rPr sz="1500" u="heavy" spc="1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500" spc="13" dirty="0">
                <a:latin typeface="Times New Roman"/>
                <a:cs typeface="Times New Roman"/>
              </a:rPr>
              <a:t>	</a:t>
            </a:r>
            <a:r>
              <a:rPr sz="1500" u="heavy" spc="1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21502" y="3640752"/>
            <a:ext cx="3530974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  <a:tabLst>
                <a:tab pos="3421899" algn="l"/>
              </a:tabLst>
            </a:pPr>
            <a:r>
              <a:rPr sz="1500" spc="13" dirty="0">
                <a:latin typeface="Times New Roman"/>
                <a:cs typeface="Times New Roman"/>
              </a:rPr>
              <a:t>2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6266" y="3474939"/>
            <a:ext cx="3431241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753636" algn="l"/>
                <a:tab pos="1393526" algn="l"/>
                <a:tab pos="1628302" algn="l"/>
                <a:tab pos="2432366" algn="l"/>
              </a:tabLst>
            </a:pPr>
            <a:r>
              <a:rPr sz="2074" spc="-287" dirty="0">
                <a:latin typeface="Cambria"/>
                <a:cs typeface="Cambria"/>
              </a:rPr>
              <a:t>−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93" dirty="0">
                <a:latin typeface="Lucida Sans Unicode"/>
                <a:cs typeface="Lucida Sans Unicode"/>
              </a:rPr>
              <a:t>]</a:t>
            </a:r>
            <a:r>
              <a:rPr sz="2074" dirty="0">
                <a:latin typeface="Lucida Sans Unicode"/>
                <a:cs typeface="Lucida Sans Unicode"/>
              </a:rPr>
              <a:t>	</a:t>
            </a:r>
            <a:r>
              <a:rPr sz="1897" spc="-18" dirty="0">
                <a:latin typeface="Microsoft Sans Serif"/>
                <a:cs typeface="Microsoft Sans Serif"/>
              </a:rPr>
              <a:t>an</a:t>
            </a:r>
            <a:r>
              <a:rPr sz="1897" spc="-4" dirty="0">
                <a:latin typeface="Microsoft Sans Serif"/>
                <a:cs typeface="Microsoft Sans Serif"/>
              </a:rPr>
              <a:t>d</a:t>
            </a:r>
            <a:r>
              <a:rPr sz="1897" dirty="0">
                <a:latin typeface="Microsoft Sans Serif"/>
                <a:cs typeface="Microsoft Sans Serif"/>
              </a:rPr>
              <a:t>	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dirty="0">
                <a:latin typeface="Times New Roman"/>
                <a:cs typeface="Times New Roman"/>
              </a:rPr>
              <a:t>	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dirty="0">
                <a:latin typeface="Lucida Sans Unicode"/>
                <a:cs typeface="Lucida Sans Unicode"/>
              </a:rPr>
              <a:t>	</a:t>
            </a:r>
            <a:r>
              <a:rPr sz="2074" spc="-97" dirty="0">
                <a:latin typeface="Lucida Sans Unicode"/>
                <a:cs typeface="Lucida Sans Unicode"/>
              </a:rPr>
              <a:t>[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366" dirty="0">
                <a:latin typeface="Lucida Sans Unicode"/>
                <a:cs typeface="Lucida Sans Unicode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137" dirty="0">
                <a:latin typeface="Lucida Sans Unicode"/>
                <a:cs typeface="Lucida Sans Unicode"/>
              </a:rPr>
              <a:t>(</a:t>
            </a:r>
            <a:endParaRPr sz="2074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74118" y="3474939"/>
            <a:ext cx="601196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spc="-287" dirty="0">
                <a:latin typeface="Cambria"/>
                <a:cs typeface="Cambria"/>
              </a:rPr>
              <a:t>−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93" dirty="0">
                <a:latin typeface="Lucida Sans Unicode"/>
                <a:cs typeface="Lucida Sans Unicode"/>
              </a:rPr>
              <a:t>]</a:t>
            </a:r>
            <a:r>
              <a:rPr sz="2074" spc="-383" dirty="0">
                <a:latin typeface="Lucida Sans Unicode"/>
                <a:cs typeface="Lucida Sans Unicode"/>
              </a:rPr>
              <a:t> 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155107"/>
            <a:ext cx="149311" cy="14759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891860"/>
            <a:ext cx="149311" cy="14759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399762" y="3984362"/>
            <a:ext cx="7246284" cy="1389559"/>
          </a:xfrm>
          <a:prstGeom prst="rect">
            <a:avLst/>
          </a:prstGeom>
        </p:spPr>
        <p:txBody>
          <a:bodyPr vert="horz" wrap="square" lIns="0" tIns="18490" rIns="0" bIns="0" rtlCol="0">
            <a:spAutoFit/>
          </a:bodyPr>
          <a:lstStyle/>
          <a:p>
            <a:pPr marL="33619" marR="26896">
              <a:lnSpc>
                <a:spcPct val="112100"/>
              </a:lnSpc>
              <a:spcBef>
                <a:spcPts val="146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2074" i="1" spc="-53" dirty="0">
                <a:latin typeface="Times New Roman"/>
                <a:cs typeface="Times New Roman"/>
              </a:rPr>
              <a:t>x</a:t>
            </a:r>
            <a:r>
              <a:rPr sz="2250" spc="-79" baseline="-11437" dirty="0">
                <a:latin typeface="Microsoft Sans Serif"/>
                <a:cs typeface="Microsoft Sans Serif"/>
              </a:rPr>
              <a:t>e</a:t>
            </a:r>
            <a:r>
              <a:rPr sz="2250" spc="317" baseline="-1143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-9" dirty="0">
                <a:latin typeface="Times New Roman"/>
                <a:cs typeface="Times New Roman"/>
              </a:rPr>
              <a:t>x</a:t>
            </a:r>
            <a:r>
              <a:rPr sz="2250" spc="-13" baseline="-11437" dirty="0">
                <a:latin typeface="Microsoft Sans Serif"/>
                <a:cs typeface="Microsoft Sans Serif"/>
              </a:rPr>
              <a:t>o</a:t>
            </a:r>
            <a:r>
              <a:rPr sz="2250" spc="357" baseline="-1143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called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-22" dirty="0">
                <a:solidFill>
                  <a:srgbClr val="00BFFF"/>
                </a:solidFill>
                <a:latin typeface="Calibri"/>
                <a:cs typeface="Calibri"/>
              </a:rPr>
              <a:t>even</a:t>
            </a:r>
            <a:r>
              <a:rPr sz="2074" spc="71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part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spc="35" dirty="0">
                <a:solidFill>
                  <a:srgbClr val="00BFFF"/>
                </a:solidFill>
                <a:latin typeface="Calibri"/>
                <a:cs typeface="Calibri"/>
              </a:rPr>
              <a:t>odd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part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1897" dirty="0">
                <a:latin typeface="Microsoft Sans Serif"/>
                <a:cs typeface="Microsoft Sans Serif"/>
              </a:rPr>
              <a:t>,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respectively.</a:t>
            </a:r>
            <a:endParaRPr sz="1897" dirty="0">
              <a:latin typeface="Microsoft Sans Serif"/>
              <a:cs typeface="Microsoft Sans Serif"/>
            </a:endParaRPr>
          </a:p>
          <a:p>
            <a:pPr marL="33619">
              <a:spcBef>
                <a:spcPts val="737"/>
              </a:spcBef>
            </a:pPr>
            <a:r>
              <a:rPr sz="1897" spc="-31" dirty="0">
                <a:latin typeface="Microsoft Sans Serif"/>
                <a:cs typeface="Microsoft Sans Serif"/>
              </a:rPr>
              <a:t>For convenience, the even and odd parts of x are often denoted as</a:t>
            </a:r>
          </a:p>
          <a:p>
            <a:pPr marL="33619">
              <a:spcBef>
                <a:spcPts val="124"/>
              </a:spcBef>
            </a:pPr>
            <a:r>
              <a:rPr sz="1897" spc="-31" dirty="0">
                <a:latin typeface="Microsoft Sans Serif"/>
                <a:cs typeface="Microsoft Sans Serif"/>
              </a:rPr>
              <a:t>Even{x} and Odd{x}, respectively.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5" y="92782"/>
            <a:ext cx="3359524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dirty="0">
                <a:solidFill>
                  <a:srgbClr val="FFFFFF"/>
                </a:solidFill>
              </a:rPr>
              <a:t>Classification</a:t>
            </a:r>
            <a:r>
              <a:rPr sz="2471" spc="-31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of</a:t>
            </a:r>
            <a:r>
              <a:rPr sz="2471" spc="35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Signals</a:t>
            </a:r>
            <a:endParaRPr sz="2471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EABE9763-9B71-4FA4-857F-60A11337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790685"/>
            <a:ext cx="149311" cy="1492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3282" y="1135918"/>
            <a:ext cx="124448" cy="12397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13282" y="1720047"/>
            <a:ext cx="117614" cy="1239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2319965"/>
            <a:ext cx="147740" cy="14926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13282" y="2667659"/>
            <a:ext cx="117614" cy="12444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13282" y="3247566"/>
            <a:ext cx="117614" cy="12866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55575" y="3846901"/>
            <a:ext cx="147740" cy="14759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13282" y="4192727"/>
            <a:ext cx="117614" cy="1169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13282" y="4779780"/>
            <a:ext cx="117614" cy="11694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55575" y="5417271"/>
            <a:ext cx="149311" cy="14759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55575" y="6121740"/>
            <a:ext cx="149311" cy="14759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422174" y="655939"/>
            <a:ext cx="7844678" cy="57122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1206">
              <a:spcBef>
                <a:spcPts val="300"/>
              </a:spcBef>
            </a:pPr>
            <a:r>
              <a:rPr sz="1897" spc="-13" dirty="0">
                <a:latin typeface="Microsoft Sans Serif"/>
                <a:cs typeface="Microsoft Sans Serif"/>
              </a:rPr>
              <a:t>Number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independent</a:t>
            </a:r>
            <a:r>
              <a:rPr sz="1897" spc="12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variables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dimensionality):</a:t>
            </a:r>
            <a:endParaRPr sz="1897">
              <a:latin typeface="Microsoft Sans Serif"/>
              <a:cs typeface="Microsoft Sans Serif"/>
            </a:endParaRPr>
          </a:p>
          <a:p>
            <a:pPr marL="542394" marR="4483">
              <a:lnSpc>
                <a:spcPct val="108300"/>
              </a:lnSpc>
              <a:spcBef>
                <a:spcPts val="53"/>
              </a:spcBef>
            </a:pP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signal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with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solidFill>
                  <a:srgbClr val="FF00FF"/>
                </a:solidFill>
                <a:latin typeface="Calibri"/>
                <a:cs typeface="Calibri"/>
              </a:rPr>
              <a:t>one</a:t>
            </a:r>
            <a:r>
              <a:rPr sz="1897" i="1" spc="4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independent</a:t>
            </a:r>
            <a:r>
              <a:rPr sz="1721" spc="-84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variable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said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solidFill>
                  <a:srgbClr val="00BFFF"/>
                </a:solidFill>
                <a:latin typeface="Calibri"/>
                <a:cs typeface="Calibri"/>
              </a:rPr>
              <a:t>one</a:t>
            </a:r>
            <a:r>
              <a:rPr sz="1897" spc="40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44" dirty="0">
                <a:solidFill>
                  <a:srgbClr val="00BFFF"/>
                </a:solidFill>
                <a:latin typeface="Calibri"/>
                <a:cs typeface="Calibri"/>
              </a:rPr>
              <a:t>dimensional</a:t>
            </a:r>
            <a:r>
              <a:rPr sz="1897" spc="5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(e.g., </a:t>
            </a:r>
            <a:r>
              <a:rPr sz="1721" spc="-44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audio).</a:t>
            </a:r>
            <a:endParaRPr sz="1721">
              <a:latin typeface="Microsoft Sans Serif"/>
              <a:cs typeface="Microsoft Sans Serif"/>
            </a:endParaRPr>
          </a:p>
          <a:p>
            <a:pPr marL="542394">
              <a:spcBef>
                <a:spcPts val="71"/>
              </a:spcBef>
            </a:pP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signal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with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897" i="1" spc="4" dirty="0">
                <a:solidFill>
                  <a:srgbClr val="FF00FF"/>
                </a:solidFill>
                <a:latin typeface="Calibri"/>
                <a:cs typeface="Calibri"/>
              </a:rPr>
              <a:t>more</a:t>
            </a:r>
            <a:r>
              <a:rPr sz="1897" i="1" spc="4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i="1" spc="13" dirty="0">
                <a:solidFill>
                  <a:srgbClr val="FF00FF"/>
                </a:solidFill>
                <a:latin typeface="Calibri"/>
                <a:cs typeface="Calibri"/>
              </a:rPr>
              <a:t>than</a:t>
            </a:r>
            <a:r>
              <a:rPr sz="1897" i="1" spc="3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i="1" spc="9" dirty="0">
                <a:solidFill>
                  <a:srgbClr val="FF00FF"/>
                </a:solidFill>
                <a:latin typeface="Calibri"/>
                <a:cs typeface="Calibri"/>
              </a:rPr>
              <a:t>one</a:t>
            </a:r>
            <a:r>
              <a:rPr sz="1897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independent</a:t>
            </a:r>
            <a:r>
              <a:rPr sz="1721" spc="-79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variable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 said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</a:t>
            </a:r>
            <a:endParaRPr sz="1721">
              <a:latin typeface="Microsoft Sans Serif"/>
              <a:cs typeface="Microsoft Sans Serif"/>
            </a:endParaRPr>
          </a:p>
          <a:p>
            <a:pPr marL="542394">
              <a:spcBef>
                <a:spcPts val="35"/>
              </a:spcBef>
            </a:pPr>
            <a:r>
              <a:rPr sz="1897" spc="49" dirty="0">
                <a:solidFill>
                  <a:srgbClr val="00BFFF"/>
                </a:solidFill>
                <a:latin typeface="Calibri"/>
                <a:cs typeface="Calibri"/>
              </a:rPr>
              <a:t>multi-dimensional</a:t>
            </a:r>
            <a:r>
              <a:rPr sz="1897" spc="5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(e.g.,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image).</a:t>
            </a:r>
            <a:endParaRPr sz="1721">
              <a:latin typeface="Microsoft Sans Serif"/>
              <a:cs typeface="Microsoft Sans Serif"/>
            </a:endParaRPr>
          </a:p>
          <a:p>
            <a:pPr marL="11206">
              <a:spcBef>
                <a:spcPts val="335"/>
              </a:spcBef>
            </a:pPr>
            <a:r>
              <a:rPr sz="1897" spc="-18" dirty="0">
                <a:latin typeface="Microsoft Sans Serif"/>
                <a:cs typeface="Microsoft Sans Serif"/>
              </a:rPr>
              <a:t>Continuous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discrete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independent</a:t>
            </a:r>
            <a:r>
              <a:rPr sz="1897" spc="12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variables:</a:t>
            </a:r>
            <a:endParaRPr sz="1897">
              <a:latin typeface="Microsoft Sans Serif"/>
              <a:cs typeface="Microsoft Sans Serif"/>
            </a:endParaRPr>
          </a:p>
          <a:p>
            <a:pPr marL="542394" marR="246543">
              <a:lnSpc>
                <a:spcPct val="100499"/>
              </a:lnSpc>
              <a:spcBef>
                <a:spcPts val="256"/>
              </a:spcBef>
            </a:pP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5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signal with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i="1" spc="35" dirty="0">
                <a:solidFill>
                  <a:srgbClr val="FF00FF"/>
                </a:solidFill>
                <a:latin typeface="Calibri"/>
                <a:cs typeface="Calibri"/>
              </a:rPr>
              <a:t>continuous </a:t>
            </a:r>
            <a:r>
              <a:rPr sz="1721" spc="9" dirty="0">
                <a:latin typeface="Microsoft Sans Serif"/>
                <a:cs typeface="Microsoft Sans Serif"/>
              </a:rPr>
              <a:t>independent</a:t>
            </a:r>
            <a:r>
              <a:rPr sz="1721" spc="-79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variables</a:t>
            </a:r>
            <a:r>
              <a:rPr sz="1721" spc="-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2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said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897" spc="35" dirty="0">
                <a:solidFill>
                  <a:srgbClr val="00BFFF"/>
                </a:solidFill>
                <a:latin typeface="Calibri"/>
                <a:cs typeface="Calibri"/>
              </a:rPr>
              <a:t>continuous </a:t>
            </a:r>
            <a:r>
              <a:rPr sz="1897" spc="-41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22" dirty="0">
                <a:solidFill>
                  <a:srgbClr val="00BFFF"/>
                </a:solidFill>
                <a:latin typeface="Calibri"/>
                <a:cs typeface="Calibri"/>
              </a:rPr>
              <a:t>time</a:t>
            </a:r>
            <a:r>
              <a:rPr sz="1897" spc="5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212" dirty="0">
                <a:solidFill>
                  <a:srgbClr val="00BFFF"/>
                </a:solidFill>
                <a:latin typeface="Calibri"/>
                <a:cs typeface="Calibri"/>
              </a:rPr>
              <a:t>(CT)</a:t>
            </a:r>
            <a:r>
              <a:rPr sz="1897" spc="40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(e.g.,</a:t>
            </a:r>
            <a:r>
              <a:rPr sz="1721" spc="-18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voltage</a:t>
            </a:r>
            <a:r>
              <a:rPr sz="1721" spc="-9" dirty="0">
                <a:latin typeface="Microsoft Sans Serif"/>
                <a:cs typeface="Microsoft Sans Serif"/>
              </a:rPr>
              <a:t> waveform).</a:t>
            </a:r>
            <a:endParaRPr sz="1721">
              <a:latin typeface="Microsoft Sans Serif"/>
              <a:cs typeface="Microsoft Sans Serif"/>
            </a:endParaRPr>
          </a:p>
          <a:p>
            <a:pPr marL="542394" marR="409037">
              <a:lnSpc>
                <a:spcPct val="100499"/>
              </a:lnSpc>
              <a:spcBef>
                <a:spcPts val="22"/>
              </a:spcBef>
            </a:pP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5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signal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with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897" i="1" dirty="0">
                <a:solidFill>
                  <a:srgbClr val="FF00FF"/>
                </a:solidFill>
                <a:latin typeface="Calibri"/>
                <a:cs typeface="Calibri"/>
              </a:rPr>
              <a:t>discrete</a:t>
            </a:r>
            <a:r>
              <a:rPr sz="1897" i="1" spc="4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independent</a:t>
            </a:r>
            <a:r>
              <a:rPr sz="1721" spc="-79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variables</a:t>
            </a:r>
            <a:r>
              <a:rPr sz="1721" spc="-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said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spc="22" dirty="0">
                <a:solidFill>
                  <a:srgbClr val="00BFFF"/>
                </a:solidFill>
                <a:latin typeface="Calibri"/>
                <a:cs typeface="Calibri"/>
              </a:rPr>
              <a:t>discrete</a:t>
            </a:r>
            <a:r>
              <a:rPr sz="1897" spc="40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22" dirty="0">
                <a:solidFill>
                  <a:srgbClr val="00BFFF"/>
                </a:solidFill>
                <a:latin typeface="Calibri"/>
                <a:cs typeface="Calibri"/>
              </a:rPr>
              <a:t>time </a:t>
            </a:r>
            <a:r>
              <a:rPr sz="1897" spc="-41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172" dirty="0">
                <a:solidFill>
                  <a:srgbClr val="00BFFF"/>
                </a:solidFill>
                <a:latin typeface="Calibri"/>
                <a:cs typeface="Calibri"/>
              </a:rPr>
              <a:t>(DT)</a:t>
            </a:r>
            <a:r>
              <a:rPr sz="1897" spc="5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(e.g.,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stock </a:t>
            </a:r>
            <a:r>
              <a:rPr sz="1721" dirty="0">
                <a:latin typeface="Microsoft Sans Serif"/>
                <a:cs typeface="Microsoft Sans Serif"/>
              </a:rPr>
              <a:t>market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index).</a:t>
            </a:r>
            <a:endParaRPr sz="1721">
              <a:latin typeface="Microsoft Sans Serif"/>
              <a:cs typeface="Microsoft Sans Serif"/>
            </a:endParaRPr>
          </a:p>
          <a:p>
            <a:pPr marL="11206">
              <a:spcBef>
                <a:spcPts val="357"/>
              </a:spcBef>
            </a:pPr>
            <a:r>
              <a:rPr sz="1897" spc="-18" dirty="0">
                <a:latin typeface="Microsoft Sans Serif"/>
                <a:cs typeface="Microsoft Sans Serif"/>
              </a:rPr>
              <a:t>Continuous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discrete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dependent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variable:</a:t>
            </a:r>
            <a:endParaRPr sz="1897">
              <a:latin typeface="Microsoft Sans Serif"/>
              <a:cs typeface="Microsoft Sans Serif"/>
            </a:endParaRPr>
          </a:p>
          <a:p>
            <a:pPr marL="542394" marR="342918">
              <a:lnSpc>
                <a:spcPct val="101499"/>
              </a:lnSpc>
              <a:spcBef>
                <a:spcPts val="207"/>
              </a:spcBef>
            </a:pP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5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signal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with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897" i="1" spc="35" dirty="0">
                <a:solidFill>
                  <a:srgbClr val="FF00FF"/>
                </a:solidFill>
                <a:latin typeface="Calibri"/>
                <a:cs typeface="Calibri"/>
              </a:rPr>
              <a:t>continuous</a:t>
            </a:r>
            <a:r>
              <a:rPr sz="1897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dependent</a:t>
            </a:r>
            <a:r>
              <a:rPr sz="1721" spc="-57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variable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 said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spc="35" dirty="0">
                <a:solidFill>
                  <a:srgbClr val="00BFFF"/>
                </a:solidFill>
                <a:latin typeface="Calibri"/>
                <a:cs typeface="Calibri"/>
              </a:rPr>
              <a:t>continuous </a:t>
            </a:r>
            <a:r>
              <a:rPr sz="1897" spc="-41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44" dirty="0">
                <a:solidFill>
                  <a:srgbClr val="00BFFF"/>
                </a:solidFill>
                <a:latin typeface="Calibri"/>
                <a:cs typeface="Calibri"/>
              </a:rPr>
              <a:t>valued</a:t>
            </a:r>
            <a:r>
              <a:rPr sz="1897" spc="4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(e.g.,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voltage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spc="-9" dirty="0">
                <a:latin typeface="Microsoft Sans Serif"/>
                <a:cs typeface="Microsoft Sans Serif"/>
              </a:rPr>
              <a:t>waveform).</a:t>
            </a:r>
            <a:endParaRPr sz="1721">
              <a:latin typeface="Microsoft Sans Serif"/>
              <a:cs typeface="Microsoft Sans Serif"/>
            </a:endParaRPr>
          </a:p>
          <a:p>
            <a:pPr marL="542394">
              <a:spcBef>
                <a:spcPts val="35"/>
              </a:spcBef>
            </a:pP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5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signal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with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i="1" dirty="0">
                <a:solidFill>
                  <a:srgbClr val="FF00FF"/>
                </a:solidFill>
                <a:latin typeface="Calibri"/>
                <a:cs typeface="Calibri"/>
              </a:rPr>
              <a:t>discrete</a:t>
            </a:r>
            <a:r>
              <a:rPr sz="1897" i="1" spc="6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dependent</a:t>
            </a:r>
            <a:r>
              <a:rPr sz="1721" spc="-79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variable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said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897" spc="22" dirty="0">
                <a:solidFill>
                  <a:srgbClr val="00BFFF"/>
                </a:solidFill>
                <a:latin typeface="Calibri"/>
                <a:cs typeface="Calibri"/>
              </a:rPr>
              <a:t>discrete</a:t>
            </a:r>
            <a:r>
              <a:rPr sz="1897" spc="40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44" dirty="0">
                <a:solidFill>
                  <a:srgbClr val="00BFFF"/>
                </a:solidFill>
                <a:latin typeface="Calibri"/>
                <a:cs typeface="Calibri"/>
              </a:rPr>
              <a:t>valued</a:t>
            </a:r>
            <a:endParaRPr sz="1897">
              <a:latin typeface="Calibri"/>
              <a:cs typeface="Calibri"/>
            </a:endParaRPr>
          </a:p>
          <a:p>
            <a:pPr marL="542394">
              <a:spcBef>
                <a:spcPts val="190"/>
              </a:spcBef>
            </a:pPr>
            <a:r>
              <a:rPr sz="1721" dirty="0">
                <a:latin typeface="Microsoft Sans Serif"/>
                <a:cs typeface="Microsoft Sans Serif"/>
              </a:rPr>
              <a:t>(e.g.,</a:t>
            </a:r>
            <a:r>
              <a:rPr sz="1721" spc="-35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digital</a:t>
            </a:r>
            <a:r>
              <a:rPr sz="1721" spc="-5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image).</a:t>
            </a:r>
            <a:endParaRPr sz="1721">
              <a:latin typeface="Microsoft Sans Serif"/>
              <a:cs typeface="Microsoft Sans Serif"/>
            </a:endParaRPr>
          </a:p>
          <a:p>
            <a:pPr marL="11206" marR="838804">
              <a:lnSpc>
                <a:spcPct val="112100"/>
              </a:lnSpc>
              <a:spcBef>
                <a:spcPts val="216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31" dirty="0">
                <a:solidFill>
                  <a:srgbClr val="FF00FF"/>
                </a:solidFill>
                <a:latin typeface="Calibri"/>
                <a:cs typeface="Calibri"/>
              </a:rPr>
              <a:t>continuous-valued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96" dirty="0">
                <a:solidFill>
                  <a:srgbClr val="FF00FF"/>
                </a:solidFill>
                <a:latin typeface="Calibri"/>
                <a:cs typeface="Calibri"/>
              </a:rPr>
              <a:t>CT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analog</a:t>
            </a:r>
            <a:r>
              <a:rPr sz="2074" spc="101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(e.g.,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voltage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waveform).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481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discrete-valued</a:t>
            </a:r>
            <a:r>
              <a:rPr sz="2074" i="1" spc="15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56" dirty="0">
                <a:solidFill>
                  <a:srgbClr val="FF00FF"/>
                </a:solidFill>
                <a:latin typeface="Calibri"/>
                <a:cs typeface="Calibri"/>
              </a:rPr>
              <a:t>DT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spc="71" dirty="0">
                <a:solidFill>
                  <a:srgbClr val="00BFFF"/>
                </a:solidFill>
                <a:latin typeface="Calibri"/>
                <a:cs typeface="Calibri"/>
              </a:rPr>
              <a:t>digital</a:t>
            </a: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(e.g.,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digital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audio).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3700182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9" dirty="0">
                <a:solidFill>
                  <a:srgbClr val="FFFFFF"/>
                </a:solidFill>
              </a:rPr>
              <a:t>Sum</a:t>
            </a:r>
            <a:r>
              <a:rPr sz="2471" spc="4" dirty="0">
                <a:solidFill>
                  <a:srgbClr val="FFFFFF"/>
                </a:solidFill>
              </a:rPr>
              <a:t> of</a:t>
            </a:r>
            <a:r>
              <a:rPr sz="2471" spc="18" dirty="0">
                <a:solidFill>
                  <a:srgbClr val="FFFFFF"/>
                </a:solidFill>
              </a:rPr>
              <a:t> </a:t>
            </a:r>
            <a:r>
              <a:rPr sz="2471" spc="-4" dirty="0">
                <a:solidFill>
                  <a:srgbClr val="FFFFFF"/>
                </a:solidFill>
              </a:rPr>
              <a:t>Periodic</a:t>
            </a:r>
            <a:r>
              <a:rPr sz="2471" spc="-44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Functions</a:t>
            </a:r>
            <a:endParaRPr sz="2471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853B789-E8C8-4831-BFA0-A3AD064E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806287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4193264"/>
            <a:ext cx="149311" cy="14759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399754" y="1672671"/>
            <a:ext cx="7926481" cy="372038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3619" marR="26896">
              <a:lnSpc>
                <a:spcPts val="2612"/>
              </a:lnSpc>
              <a:spcBef>
                <a:spcPts val="97"/>
              </a:spcBef>
              <a:tabLst>
                <a:tab pos="3209535" algn="l"/>
              </a:tabLst>
            </a:pPr>
            <a:r>
              <a:rPr sz="1897" b="1" spc="-4" dirty="0">
                <a:latin typeface="Arial"/>
                <a:cs typeface="Arial"/>
              </a:rPr>
              <a:t>Sum</a:t>
            </a:r>
            <a:r>
              <a:rPr sz="1897" b="1" spc="-9" dirty="0">
                <a:latin typeface="Arial"/>
                <a:cs typeface="Arial"/>
              </a:rPr>
              <a:t> </a:t>
            </a:r>
            <a:r>
              <a:rPr sz="1897" b="1" spc="-4" dirty="0">
                <a:latin typeface="Arial"/>
                <a:cs typeface="Arial"/>
              </a:rPr>
              <a:t>of</a:t>
            </a:r>
            <a:r>
              <a:rPr sz="1897" b="1" spc="4" dirty="0">
                <a:latin typeface="Arial"/>
                <a:cs typeface="Arial"/>
              </a:rPr>
              <a:t> </a:t>
            </a:r>
            <a:r>
              <a:rPr sz="1897" b="1" spc="-4" dirty="0">
                <a:latin typeface="Arial"/>
                <a:cs typeface="Arial"/>
              </a:rPr>
              <a:t>periodic</a:t>
            </a:r>
            <a:r>
              <a:rPr sz="1897" b="1" dirty="0">
                <a:latin typeface="Arial"/>
                <a:cs typeface="Arial"/>
              </a:rPr>
              <a:t> </a:t>
            </a:r>
            <a:r>
              <a:rPr sz="1897" b="1" spc="-9" dirty="0">
                <a:latin typeface="Arial"/>
                <a:cs typeface="Arial"/>
              </a:rPr>
              <a:t>functions.	</a:t>
            </a:r>
            <a:r>
              <a:rPr sz="1897" spc="-13" dirty="0">
                <a:latin typeface="Microsoft Sans Serif"/>
                <a:cs typeface="Microsoft Sans Serif"/>
              </a:rPr>
              <a:t>Let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250" spc="13" baseline="-11437" dirty="0">
                <a:latin typeface="Times New Roman"/>
                <a:cs typeface="Times New Roman"/>
              </a:rPr>
              <a:t>1</a:t>
            </a:r>
            <a:r>
              <a:rPr sz="2250" spc="357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250" spc="13" baseline="-11437" dirty="0">
                <a:latin typeface="Times New Roman"/>
                <a:cs typeface="Times New Roman"/>
              </a:rPr>
              <a:t>2</a:t>
            </a:r>
            <a:r>
              <a:rPr sz="2250" spc="364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periodic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 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fundamental periods </a:t>
            </a:r>
            <a:r>
              <a:rPr sz="2074" i="1" spc="-62" dirty="0">
                <a:latin typeface="Times New Roman"/>
                <a:cs typeface="Times New Roman"/>
              </a:rPr>
              <a:t>T</a:t>
            </a:r>
            <a:r>
              <a:rPr sz="2250" spc="-92" baseline="-11437" dirty="0">
                <a:latin typeface="Times New Roman"/>
                <a:cs typeface="Times New Roman"/>
              </a:rPr>
              <a:t>1</a:t>
            </a:r>
            <a:r>
              <a:rPr sz="2250" spc="-86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 </a:t>
            </a:r>
            <a:r>
              <a:rPr sz="2074" i="1" spc="-13" dirty="0">
                <a:latin typeface="Times New Roman"/>
                <a:cs typeface="Times New Roman"/>
              </a:rPr>
              <a:t>T</a:t>
            </a:r>
            <a:r>
              <a:rPr sz="2250" spc="-19" baseline="-11437" dirty="0">
                <a:latin typeface="Times New Roman"/>
                <a:cs typeface="Times New Roman"/>
              </a:rPr>
              <a:t>2</a:t>
            </a:r>
            <a:r>
              <a:rPr sz="1897" spc="-13" dirty="0">
                <a:latin typeface="Microsoft Sans Serif"/>
                <a:cs typeface="Microsoft Sans Serif"/>
              </a:rPr>
              <a:t>, </a:t>
            </a:r>
            <a:r>
              <a:rPr sz="1897" spc="-31" dirty="0">
                <a:latin typeface="Microsoft Sans Serif"/>
                <a:cs typeface="Microsoft Sans Serif"/>
              </a:rPr>
              <a:t>respectively. </a:t>
            </a:r>
            <a:r>
              <a:rPr sz="1897" spc="-13" dirty="0">
                <a:latin typeface="Microsoft Sans Serif"/>
                <a:cs typeface="Microsoft Sans Serif"/>
              </a:rPr>
              <a:t>Then, </a:t>
            </a:r>
            <a:r>
              <a:rPr sz="1897" spc="-9" dirty="0">
                <a:latin typeface="Microsoft Sans Serif"/>
                <a:cs typeface="Microsoft Sans Serif"/>
              </a:rPr>
              <a:t>the sum </a:t>
            </a:r>
            <a:r>
              <a:rPr sz="2074" i="1" spc="9" dirty="0">
                <a:latin typeface="Times New Roman"/>
                <a:cs typeface="Times New Roman"/>
              </a:rPr>
              <a:t>y </a:t>
            </a:r>
            <a:r>
              <a:rPr sz="2074" spc="-18" dirty="0">
                <a:latin typeface="Lucida Sans Unicode"/>
                <a:cs typeface="Lucida Sans Unicode"/>
              </a:rPr>
              <a:t>=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250" spc="13" baseline="-11437" dirty="0">
                <a:latin typeface="Times New Roman"/>
                <a:cs typeface="Times New Roman"/>
              </a:rPr>
              <a:t>1 </a:t>
            </a:r>
            <a:r>
              <a:rPr sz="2074" spc="-18" dirty="0">
                <a:latin typeface="Lucida Sans Unicode"/>
                <a:cs typeface="Lucida Sans Unicode"/>
              </a:rPr>
              <a:t>+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250" spc="13" baseline="-11437" dirty="0">
                <a:latin typeface="Times New Roman"/>
                <a:cs typeface="Times New Roman"/>
              </a:rPr>
              <a:t>2  </a:t>
            </a:r>
            <a:r>
              <a:rPr sz="1897" spc="-13" dirty="0">
                <a:latin typeface="Microsoft Sans Serif"/>
                <a:cs typeface="Microsoft Sans Serif"/>
              </a:rPr>
              <a:t>is 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periodic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only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ratio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-44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2250" spc="-66" baseline="-11437" dirty="0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r>
              <a:rPr sz="2074" spc="-44" dirty="0">
                <a:solidFill>
                  <a:srgbClr val="FF00FF"/>
                </a:solidFill>
                <a:latin typeface="Lucida Sans Unicode"/>
                <a:cs typeface="Lucida Sans Unicode"/>
              </a:rPr>
              <a:t>/</a:t>
            </a:r>
            <a:r>
              <a:rPr sz="2074" i="1" spc="-44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2250" spc="-66" baseline="-11437" dirty="0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r>
              <a:rPr sz="2250" spc="403" baseline="-114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is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8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rational</a:t>
            </a:r>
            <a:r>
              <a:rPr sz="2074" i="1" spc="10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35" dirty="0">
                <a:solidFill>
                  <a:srgbClr val="FF00FF"/>
                </a:solidFill>
                <a:latin typeface="Calibri"/>
                <a:cs typeface="Calibri"/>
              </a:rPr>
              <a:t>number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endParaRPr sz="1897" dirty="0">
              <a:latin typeface="Microsoft Sans Serif"/>
              <a:cs typeface="Microsoft Sans Serif"/>
            </a:endParaRPr>
          </a:p>
          <a:p>
            <a:pPr marL="33619" marR="26896">
              <a:lnSpc>
                <a:spcPts val="2585"/>
              </a:lnSpc>
              <a:spcBef>
                <a:spcPts val="22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quotient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two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integers).</a:t>
            </a:r>
            <a:r>
              <a:rPr sz="1897" spc="19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Suppose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-44" dirty="0">
                <a:latin typeface="Times New Roman"/>
                <a:cs typeface="Times New Roman"/>
              </a:rPr>
              <a:t>T</a:t>
            </a:r>
            <a:r>
              <a:rPr sz="2250" spc="-66" baseline="-11437" dirty="0">
                <a:latin typeface="Times New Roman"/>
                <a:cs typeface="Times New Roman"/>
              </a:rPr>
              <a:t>1</a:t>
            </a:r>
            <a:r>
              <a:rPr sz="2074" spc="-44" dirty="0">
                <a:latin typeface="Lucida Sans Unicode"/>
                <a:cs typeface="Lucida Sans Unicode"/>
              </a:rPr>
              <a:t>/</a:t>
            </a:r>
            <a:r>
              <a:rPr sz="2074" i="1" spc="-44" dirty="0">
                <a:latin typeface="Times New Roman"/>
                <a:cs typeface="Times New Roman"/>
              </a:rPr>
              <a:t>T</a:t>
            </a:r>
            <a:r>
              <a:rPr sz="2250" spc="-66" baseline="-11437" dirty="0">
                <a:latin typeface="Times New Roman"/>
                <a:cs typeface="Times New Roman"/>
              </a:rPr>
              <a:t>2</a:t>
            </a:r>
            <a:r>
              <a:rPr sz="2250" spc="258" baseline="-11437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207" dirty="0">
                <a:latin typeface="Lucida Sans Unicode"/>
                <a:cs typeface="Lucida Sans Unicode"/>
              </a:rPr>
              <a:t> </a:t>
            </a:r>
            <a:r>
              <a:rPr sz="2074" i="1" spc="-13" dirty="0">
                <a:latin typeface="Times New Roman"/>
                <a:cs typeface="Times New Roman"/>
              </a:rPr>
              <a:t>q</a:t>
            </a:r>
            <a:r>
              <a:rPr sz="2074" spc="-13" dirty="0">
                <a:latin typeface="Lucida Sans Unicode"/>
                <a:cs typeface="Lucida Sans Unicode"/>
              </a:rPr>
              <a:t>/</a:t>
            </a:r>
            <a:r>
              <a:rPr sz="2074" i="1" spc="-13" dirty="0">
                <a:latin typeface="Times New Roman"/>
                <a:cs typeface="Times New Roman"/>
              </a:rPr>
              <a:t>r</a:t>
            </a:r>
            <a:r>
              <a:rPr sz="2074" i="1" spc="7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q</a:t>
            </a:r>
            <a:r>
              <a:rPr sz="2074" i="1" spc="-18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r</a:t>
            </a:r>
            <a:r>
              <a:rPr sz="2074" i="1" spc="53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integers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coprime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have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common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factors),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endParaRPr sz="1897" dirty="0">
              <a:latin typeface="Microsoft Sans Serif"/>
              <a:cs typeface="Microsoft Sans Serif"/>
            </a:endParaRPr>
          </a:p>
          <a:p>
            <a:pPr marL="33619" marR="598426">
              <a:lnSpc>
                <a:spcPts val="2612"/>
              </a:lnSpc>
              <a:spcBef>
                <a:spcPts val="9"/>
              </a:spcBef>
            </a:pPr>
            <a:r>
              <a:rPr sz="1897" spc="-13" dirty="0">
                <a:latin typeface="Microsoft Sans Serif"/>
                <a:cs typeface="Microsoft Sans Serif"/>
              </a:rPr>
              <a:t>fundamental</a:t>
            </a:r>
            <a:r>
              <a:rPr sz="1897" spc="9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-26" dirty="0">
                <a:solidFill>
                  <a:srgbClr val="FF00FF"/>
                </a:solidFill>
                <a:latin typeface="Times New Roman"/>
                <a:cs typeface="Times New Roman"/>
              </a:rPr>
              <a:t>rT</a:t>
            </a:r>
            <a:r>
              <a:rPr sz="2250" spc="-39" baseline="-11437" dirty="0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r>
              <a:rPr sz="2250" spc="370" baseline="-11437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(or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equivalently,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qT</a:t>
            </a:r>
            <a:r>
              <a:rPr sz="2250" spc="-6" baseline="-11437" dirty="0">
                <a:latin typeface="Times New Roman"/>
                <a:cs typeface="Times New Roman"/>
              </a:rPr>
              <a:t>2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since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-26" dirty="0">
                <a:latin typeface="Times New Roman"/>
                <a:cs typeface="Times New Roman"/>
              </a:rPr>
              <a:t>rT</a:t>
            </a:r>
            <a:r>
              <a:rPr sz="2250" spc="-39" baseline="-11437" dirty="0">
                <a:latin typeface="Times New Roman"/>
                <a:cs typeface="Times New Roman"/>
              </a:rPr>
              <a:t>1</a:t>
            </a:r>
            <a:r>
              <a:rPr sz="2250" spc="297" baseline="-11437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212" dirty="0">
                <a:latin typeface="Lucida Sans Unicode"/>
                <a:cs typeface="Lucida Sans Unicode"/>
              </a:rPr>
              <a:t> </a:t>
            </a:r>
            <a:r>
              <a:rPr sz="2074" i="1" spc="-9" dirty="0">
                <a:latin typeface="Times New Roman"/>
                <a:cs typeface="Times New Roman"/>
              </a:rPr>
              <a:t>qT</a:t>
            </a:r>
            <a:r>
              <a:rPr sz="2250" spc="-13" baseline="-11437" dirty="0">
                <a:latin typeface="Times New Roman"/>
                <a:cs typeface="Times New Roman"/>
              </a:rPr>
              <a:t>2</a:t>
            </a:r>
            <a:r>
              <a:rPr sz="1897" spc="-9" dirty="0">
                <a:latin typeface="Microsoft Sans Serif"/>
                <a:cs typeface="Microsoft Sans Serif"/>
              </a:rPr>
              <a:t>).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(Note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-26" dirty="0">
                <a:latin typeface="Times New Roman"/>
                <a:cs typeface="Times New Roman"/>
              </a:rPr>
              <a:t>rT</a:t>
            </a:r>
            <a:r>
              <a:rPr sz="2250" spc="-39" baseline="-11437" dirty="0">
                <a:latin typeface="Times New Roman"/>
                <a:cs typeface="Times New Roman"/>
              </a:rPr>
              <a:t>1</a:t>
            </a:r>
            <a:r>
              <a:rPr sz="2250" spc="370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simply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least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common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multiple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-62" dirty="0">
                <a:latin typeface="Times New Roman"/>
                <a:cs typeface="Times New Roman"/>
              </a:rPr>
              <a:t>T</a:t>
            </a:r>
            <a:r>
              <a:rPr sz="2250" spc="-92" baseline="-11437" dirty="0">
                <a:latin typeface="Times New Roman"/>
                <a:cs typeface="Times New Roman"/>
              </a:rPr>
              <a:t>1</a:t>
            </a:r>
            <a:r>
              <a:rPr sz="2250" spc="370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-13" dirty="0">
                <a:latin typeface="Times New Roman"/>
                <a:cs typeface="Times New Roman"/>
              </a:rPr>
              <a:t>T</a:t>
            </a:r>
            <a:r>
              <a:rPr sz="2250" spc="-19" baseline="-11437" dirty="0">
                <a:latin typeface="Times New Roman"/>
                <a:cs typeface="Times New Roman"/>
              </a:rPr>
              <a:t>2</a:t>
            </a:r>
            <a:r>
              <a:rPr sz="1897" spc="-13" dirty="0">
                <a:latin typeface="Microsoft Sans Serif"/>
                <a:cs typeface="Microsoft Sans Serif"/>
              </a:rPr>
              <a:t>.)</a:t>
            </a:r>
            <a:endParaRPr lang="en-US" sz="1897" spc="-13" dirty="0">
              <a:latin typeface="Microsoft Sans Serif"/>
              <a:cs typeface="Microsoft Sans Serif"/>
            </a:endParaRPr>
          </a:p>
          <a:p>
            <a:pPr marL="33619" marR="598426">
              <a:lnSpc>
                <a:spcPts val="2612"/>
              </a:lnSpc>
              <a:spcBef>
                <a:spcPts val="9"/>
              </a:spcBef>
            </a:pPr>
            <a:endParaRPr sz="1897" dirty="0">
              <a:latin typeface="Microsoft Sans Serif"/>
              <a:cs typeface="Microsoft Sans Serif"/>
            </a:endParaRPr>
          </a:p>
          <a:p>
            <a:pPr marL="33619" marR="28576">
              <a:lnSpc>
                <a:spcPct val="106000"/>
              </a:lnSpc>
              <a:spcBef>
                <a:spcPts val="635"/>
              </a:spcBef>
            </a:pPr>
            <a:r>
              <a:rPr sz="1897" spc="-13" dirty="0">
                <a:latin typeface="Microsoft Sans Serif"/>
                <a:cs typeface="Microsoft Sans Serif"/>
              </a:rPr>
              <a:t>Although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above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theorem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only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directly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addresses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case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sum 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two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case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18" dirty="0">
                <a:latin typeface="Times New Roman"/>
                <a:cs typeface="Times New Roman"/>
              </a:rPr>
              <a:t>N</a:t>
            </a:r>
            <a:r>
              <a:rPr sz="2074" i="1" spc="14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(where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18" dirty="0">
                <a:latin typeface="Times New Roman"/>
                <a:cs typeface="Times New Roman"/>
              </a:rPr>
              <a:t>N</a:t>
            </a:r>
            <a:r>
              <a:rPr sz="2074" i="1" spc="71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&gt;</a:t>
            </a:r>
            <a:r>
              <a:rPr sz="2074" spc="-185" dirty="0">
                <a:latin typeface="Lucida Sans Unicode"/>
                <a:cs typeface="Lucida Sans Unicode"/>
              </a:rPr>
              <a:t> </a:t>
            </a:r>
            <a:r>
              <a:rPr sz="2074" spc="-4" dirty="0">
                <a:latin typeface="Times New Roman"/>
                <a:cs typeface="Times New Roman"/>
              </a:rPr>
              <a:t>2</a:t>
            </a:r>
            <a:r>
              <a:rPr sz="1897" spc="-4" dirty="0">
                <a:latin typeface="Microsoft Sans Serif"/>
                <a:cs typeface="Microsoft Sans Serif"/>
              </a:rPr>
              <a:t>)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handled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appl</a:t>
            </a:r>
            <a:r>
              <a:rPr sz="1897" spc="-4" dirty="0">
                <a:latin typeface="Microsoft Sans Serif"/>
                <a:cs typeface="Microsoft Sans Serif"/>
              </a:rPr>
              <a:t>y</a:t>
            </a:r>
            <a:r>
              <a:rPr sz="1897" spc="-18" dirty="0">
                <a:latin typeface="Microsoft Sans Serif"/>
                <a:cs typeface="Microsoft Sans Serif"/>
              </a:rPr>
              <a:t>in</a:t>
            </a:r>
            <a:r>
              <a:rPr sz="1897" spc="-4" dirty="0">
                <a:latin typeface="Microsoft Sans Serif"/>
                <a:cs typeface="Microsoft Sans Serif"/>
              </a:rPr>
              <a:t>g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heo</a:t>
            </a:r>
            <a:r>
              <a:rPr sz="1897" spc="-13" dirty="0">
                <a:latin typeface="Microsoft Sans Serif"/>
                <a:cs typeface="Microsoft Sans Serif"/>
              </a:rPr>
              <a:t>r</a:t>
            </a:r>
            <a:r>
              <a:rPr sz="1897" spc="-18" dirty="0">
                <a:latin typeface="Microsoft Sans Serif"/>
                <a:cs typeface="Microsoft Sans Serif"/>
              </a:rPr>
              <a:t>e</a:t>
            </a:r>
            <a:r>
              <a:rPr sz="1897" spc="-9" dirty="0">
                <a:latin typeface="Microsoft Sans Serif"/>
                <a:cs typeface="Microsoft Sans Serif"/>
              </a:rPr>
              <a:t>m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</a:t>
            </a:r>
            <a:r>
              <a:rPr sz="1897" spc="-18" dirty="0">
                <a:latin typeface="Microsoft Sans Serif"/>
                <a:cs typeface="Microsoft Sans Serif"/>
              </a:rPr>
              <a:t>epea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edl</a:t>
            </a:r>
            <a:r>
              <a:rPr sz="1897" spc="-4" dirty="0">
                <a:latin typeface="Microsoft Sans Serif"/>
                <a:cs typeface="Microsoft Sans Serif"/>
              </a:rPr>
              <a:t>y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2074" i="1" spc="18" dirty="0">
                <a:latin typeface="Times New Roman"/>
                <a:cs typeface="Times New Roman"/>
              </a:rPr>
              <a:t>N</a:t>
            </a:r>
            <a:r>
              <a:rPr sz="2074" i="1" spc="-97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1</a:t>
            </a:r>
            <a:r>
              <a:rPr sz="2074" spc="-22" dirty="0">
                <a:latin typeface="Times New Roman"/>
                <a:cs typeface="Times New Roman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i</a:t>
            </a:r>
            <a:r>
              <a:rPr sz="1897" spc="-13" dirty="0">
                <a:latin typeface="Microsoft Sans Serif"/>
                <a:cs typeface="Microsoft Sans Serif"/>
              </a:rPr>
              <a:t>m</a:t>
            </a:r>
            <a:r>
              <a:rPr sz="1897" spc="-18" dirty="0">
                <a:latin typeface="Microsoft Sans Serif"/>
                <a:cs typeface="Microsoft Sans Serif"/>
              </a:rPr>
              <a:t>e</a:t>
            </a:r>
            <a:r>
              <a:rPr sz="1897" spc="-26" dirty="0">
                <a:latin typeface="Microsoft Sans Serif"/>
                <a:cs typeface="Microsoft Sans Serif"/>
              </a:rPr>
              <a:t>s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798669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Right-Sided</a:t>
            </a:r>
            <a:r>
              <a:rPr sz="2471" spc="-57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Signals</a:t>
            </a:r>
            <a:endParaRPr sz="2471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503293C5-9AE6-432F-99D1-7F161491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831779"/>
            <a:ext cx="149311" cy="1492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428573"/>
            <a:ext cx="147740" cy="14926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323780" y="3084184"/>
            <a:ext cx="2404782" cy="1006288"/>
            <a:chOff x="4154017" y="3495408"/>
            <a:chExt cx="2725420" cy="1140460"/>
          </a:xfrm>
        </p:grpSpPr>
        <p:sp>
          <p:nvSpPr>
            <p:cNvPr id="16" name="object 16"/>
            <p:cNvSpPr/>
            <p:nvPr/>
          </p:nvSpPr>
          <p:spPr>
            <a:xfrm>
              <a:off x="4154017" y="3495408"/>
              <a:ext cx="2725420" cy="1136015"/>
            </a:xfrm>
            <a:custGeom>
              <a:avLst/>
              <a:gdLst/>
              <a:ahLst/>
              <a:cxnLst/>
              <a:rect l="l" t="t" r="r" b="b"/>
              <a:pathLst>
                <a:path w="2725420" h="1136014">
                  <a:moveTo>
                    <a:pt x="0" y="1135430"/>
                  </a:moveTo>
                  <a:lnTo>
                    <a:pt x="2725077" y="1135430"/>
                  </a:lnTo>
                </a:path>
                <a:path w="2725420" h="1136014">
                  <a:moveTo>
                    <a:pt x="1135468" y="0"/>
                  </a:moveTo>
                  <a:lnTo>
                    <a:pt x="1135468" y="1135430"/>
                  </a:lnTo>
                </a:path>
              </a:pathLst>
            </a:custGeom>
            <a:ln w="9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835283" y="3949598"/>
              <a:ext cx="1590040" cy="681355"/>
            </a:xfrm>
            <a:custGeom>
              <a:avLst/>
              <a:gdLst/>
              <a:ahLst/>
              <a:cxnLst/>
              <a:rect l="l" t="t" r="r" b="b"/>
              <a:pathLst>
                <a:path w="1590039" h="681354">
                  <a:moveTo>
                    <a:pt x="0" y="681240"/>
                  </a:moveTo>
                  <a:lnTo>
                    <a:pt x="0" y="0"/>
                  </a:lnTo>
                </a:path>
                <a:path w="1590039" h="681354">
                  <a:moveTo>
                    <a:pt x="0" y="0"/>
                  </a:moveTo>
                  <a:lnTo>
                    <a:pt x="1589608" y="0"/>
                  </a:lnTo>
                </a:path>
              </a:pathLst>
            </a:custGeom>
            <a:ln w="189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31163" y="3937385"/>
            <a:ext cx="74519" cy="23648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456" i="1" dirty="0">
                <a:latin typeface="Times New Roman"/>
                <a:cs typeface="Times New Roman"/>
              </a:rPr>
              <a:t>t</a:t>
            </a:r>
            <a:endParaRPr sz="1456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54946" y="655762"/>
            <a:ext cx="7960659" cy="2866053"/>
          </a:xfrm>
          <a:prstGeom prst="rect">
            <a:avLst/>
          </a:prstGeom>
        </p:spPr>
        <p:txBody>
          <a:bodyPr vert="horz" wrap="square" lIns="0" tIns="18490" rIns="0" bIns="0" rtlCol="0">
            <a:spAutoFit/>
          </a:bodyPr>
          <a:lstStyle/>
          <a:p>
            <a:pPr marL="78445" marR="71721">
              <a:lnSpc>
                <a:spcPct val="112100"/>
              </a:lnSpc>
              <a:spcBef>
                <a:spcPts val="146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spc="88" dirty="0">
                <a:solidFill>
                  <a:srgbClr val="00BFFF"/>
                </a:solidFill>
                <a:latin typeface="Calibri"/>
                <a:cs typeface="Calibri"/>
              </a:rPr>
              <a:t>right</a:t>
            </a: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31" dirty="0">
                <a:solidFill>
                  <a:srgbClr val="00BFFF"/>
                </a:solidFill>
                <a:latin typeface="Calibri"/>
                <a:cs typeface="Calibri"/>
              </a:rPr>
              <a:t>sided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if,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some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(finite)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constant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40" dirty="0">
                <a:latin typeface="Times New Roman"/>
                <a:cs typeface="Times New Roman"/>
              </a:rPr>
              <a:t>t</a:t>
            </a:r>
            <a:r>
              <a:rPr sz="2250" spc="59" baseline="-11437" dirty="0">
                <a:latin typeface="Times New Roman"/>
                <a:cs typeface="Times New Roman"/>
              </a:rPr>
              <a:t>0</a:t>
            </a:r>
            <a:r>
              <a:rPr sz="1897" spc="40" dirty="0">
                <a:latin typeface="Microsoft Sans Serif"/>
                <a:cs typeface="Microsoft Sans Serif"/>
              </a:rPr>
              <a:t>,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following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condition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holds:</a:t>
            </a:r>
            <a:endParaRPr sz="1897">
              <a:latin typeface="Microsoft Sans Serif"/>
              <a:cs typeface="Microsoft Sans Serif"/>
            </a:endParaRPr>
          </a:p>
          <a:p>
            <a:pPr marL="2834679">
              <a:spcBef>
                <a:spcPts val="1129"/>
              </a:spcBef>
              <a:tabLst>
                <a:tab pos="3946922" algn="l"/>
              </a:tabLst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0</a:t>
            </a:r>
            <a:r>
              <a:rPr sz="2074" dirty="0">
                <a:latin typeface="Times New Roman"/>
                <a:cs typeface="Times New Roman"/>
              </a:rPr>
              <a:t>	</a:t>
            </a:r>
            <a:r>
              <a:rPr sz="1897" spc="-49" dirty="0">
                <a:latin typeface="Microsoft Sans Serif"/>
                <a:cs typeface="Microsoft Sans Serif"/>
              </a:rPr>
              <a:t>f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r </a:t>
            </a:r>
            <a:r>
              <a:rPr sz="1897" spc="-18" dirty="0">
                <a:latin typeface="Microsoft Sans Serif"/>
                <a:cs typeface="Microsoft Sans Serif"/>
              </a:rPr>
              <a:t>al</a:t>
            </a:r>
            <a:r>
              <a:rPr sz="1897" spc="-13" dirty="0">
                <a:latin typeface="Microsoft Sans Serif"/>
                <a:cs typeface="Microsoft Sans Serif"/>
              </a:rPr>
              <a:t>l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75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r>
              <a:rPr sz="2074" spc="-234" dirty="0">
                <a:latin typeface="Lucida Sans Unicode"/>
                <a:cs typeface="Lucida Sans Unicode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9" baseline="-11437" dirty="0">
                <a:latin typeface="Times New Roman"/>
                <a:cs typeface="Times New Roman"/>
              </a:rPr>
              <a:t>0</a:t>
            </a:r>
            <a:endParaRPr sz="2250" baseline="-11437">
              <a:latin typeface="Times New Roman"/>
              <a:cs typeface="Times New Roman"/>
            </a:endParaRPr>
          </a:p>
          <a:p>
            <a:pPr marL="78445" marR="2304613">
              <a:lnSpc>
                <a:spcPct val="119500"/>
              </a:lnSpc>
              <a:spcBef>
                <a:spcPts val="609"/>
              </a:spcBef>
            </a:pP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only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dirty="0">
                <a:solidFill>
                  <a:srgbClr val="FF00FF"/>
                </a:solidFill>
                <a:latin typeface="Calibri"/>
                <a:cs typeface="Calibri"/>
              </a:rPr>
              <a:t>potentially</a:t>
            </a:r>
            <a:r>
              <a:rPr sz="2074" i="1" spc="12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nonzero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71" dirty="0">
                <a:solidFill>
                  <a:srgbClr val="FF00FF"/>
                </a:solidFill>
                <a:latin typeface="Calibri"/>
                <a:cs typeface="Calibri"/>
              </a:rPr>
              <a:t>to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31" dirty="0">
                <a:solidFill>
                  <a:srgbClr val="FF00FF"/>
                </a:solidFill>
                <a:latin typeface="Calibri"/>
                <a:cs typeface="Calibri"/>
              </a:rPr>
              <a:t>right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074" i="1" spc="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2" dirty="0">
                <a:latin typeface="Times New Roman"/>
                <a:cs typeface="Times New Roman"/>
              </a:rPr>
              <a:t>t</a:t>
            </a:r>
            <a:r>
              <a:rPr sz="2250" spc="33" baseline="-11437" dirty="0">
                <a:latin typeface="Times New Roman"/>
                <a:cs typeface="Times New Roman"/>
              </a:rPr>
              <a:t>0</a:t>
            </a:r>
            <a:r>
              <a:rPr sz="1897" spc="22" dirty="0">
                <a:latin typeface="Microsoft Sans Serif"/>
                <a:cs typeface="Microsoft Sans Serif"/>
              </a:rPr>
              <a:t>).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An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example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right-sided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  <a:p>
            <a:pPr marR="15129" algn="ctr">
              <a:spcBef>
                <a:spcPts val="1390"/>
              </a:spcBef>
            </a:pPr>
            <a:r>
              <a:rPr sz="1456" i="1" spc="62" dirty="0">
                <a:latin typeface="Times New Roman"/>
                <a:cs typeface="Times New Roman"/>
              </a:rPr>
              <a:t>x</a:t>
            </a:r>
            <a:r>
              <a:rPr sz="1456" spc="62" dirty="0">
                <a:latin typeface="Lucida Sans Unicode"/>
                <a:cs typeface="Lucida Sans Unicode"/>
              </a:rPr>
              <a:t>(</a:t>
            </a:r>
            <a:r>
              <a:rPr sz="1456" i="1" spc="62" dirty="0">
                <a:latin typeface="Times New Roman"/>
                <a:cs typeface="Times New Roman"/>
              </a:rPr>
              <a:t>t</a:t>
            </a:r>
            <a:r>
              <a:rPr sz="1456" spc="62" dirty="0">
                <a:latin typeface="Lucida Sans Unicode"/>
                <a:cs typeface="Lucida Sans Unicode"/>
              </a:rPr>
              <a:t>)</a:t>
            </a:r>
            <a:endParaRPr sz="1456">
              <a:latin typeface="Lucida Sans Unicode"/>
              <a:cs typeface="Lucida Sans Unicode"/>
            </a:endParaRPr>
          </a:p>
          <a:p>
            <a:pPr>
              <a:spcBef>
                <a:spcPts val="44"/>
              </a:spcBef>
            </a:pPr>
            <a:endParaRPr sz="1544">
              <a:latin typeface="Lucida Sans Unicode"/>
              <a:cs typeface="Lucida Sans Unicode"/>
            </a:endParaRPr>
          </a:p>
          <a:p>
            <a:pPr marL="5100629"/>
            <a:r>
              <a:rPr sz="1632" spc="-13" dirty="0">
                <a:latin typeface="Cambria"/>
                <a:cs typeface="Cambria"/>
              </a:rPr>
              <a:t>·</a:t>
            </a:r>
            <a:r>
              <a:rPr sz="1632" spc="-185" dirty="0">
                <a:latin typeface="Cambria"/>
                <a:cs typeface="Cambria"/>
              </a:rPr>
              <a:t> </a:t>
            </a:r>
            <a:r>
              <a:rPr sz="1632" spc="-13" dirty="0">
                <a:latin typeface="Cambria"/>
                <a:cs typeface="Cambria"/>
              </a:rPr>
              <a:t>·</a:t>
            </a:r>
            <a:r>
              <a:rPr sz="1632" spc="-185" dirty="0">
                <a:latin typeface="Cambria"/>
                <a:cs typeface="Cambria"/>
              </a:rPr>
              <a:t> </a:t>
            </a:r>
            <a:r>
              <a:rPr sz="1632" spc="-13" dirty="0">
                <a:latin typeface="Cambria"/>
                <a:cs typeface="Cambria"/>
              </a:rPr>
              <a:t>·</a:t>
            </a:r>
            <a:endParaRPr sz="1632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7709" y="4078614"/>
            <a:ext cx="159124" cy="18670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619">
              <a:spcBef>
                <a:spcPts val="79"/>
              </a:spcBef>
            </a:pPr>
            <a:r>
              <a:rPr sz="1147" i="1" dirty="0">
                <a:latin typeface="Times New Roman"/>
                <a:cs typeface="Times New Roman"/>
              </a:rPr>
              <a:t>t</a:t>
            </a:r>
            <a:r>
              <a:rPr sz="1191" baseline="-12345" dirty="0">
                <a:latin typeface="Times New Roman"/>
                <a:cs typeface="Times New Roman"/>
              </a:rPr>
              <a:t>0</a:t>
            </a:r>
            <a:endParaRPr sz="1191" baseline="-12345"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545497"/>
            <a:ext cx="149311" cy="14758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5455437"/>
            <a:ext cx="149311" cy="14758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5810597"/>
            <a:ext cx="149311" cy="14759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422182" y="4282403"/>
            <a:ext cx="7644093" cy="2057554"/>
          </a:xfrm>
          <a:prstGeom prst="rect">
            <a:avLst/>
          </a:prstGeom>
        </p:spPr>
        <p:txBody>
          <a:bodyPr vert="horz" wrap="square" lIns="0" tIns="149038" rIns="0" bIns="0" rtlCol="0">
            <a:spAutoFit/>
          </a:bodyPr>
          <a:lstStyle/>
          <a:p>
            <a:pPr marL="11206">
              <a:spcBef>
                <a:spcPts val="1174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26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causal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endParaRPr sz="1897">
              <a:latin typeface="Microsoft Sans Serif"/>
              <a:cs typeface="Microsoft Sans Serif"/>
            </a:endParaRPr>
          </a:p>
          <a:p>
            <a:pPr marL="2752872">
              <a:spcBef>
                <a:spcPts val="1094"/>
              </a:spcBef>
              <a:tabLst>
                <a:tab pos="3862313" algn="l"/>
              </a:tabLst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0</a:t>
            </a:r>
            <a:r>
              <a:rPr sz="2074" dirty="0">
                <a:latin typeface="Times New Roman"/>
                <a:cs typeface="Times New Roman"/>
              </a:rPr>
              <a:t>	</a:t>
            </a:r>
            <a:r>
              <a:rPr sz="1897" spc="-49" dirty="0">
                <a:latin typeface="Microsoft Sans Serif"/>
                <a:cs typeface="Microsoft Sans Serif"/>
              </a:rPr>
              <a:t>f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</a:t>
            </a:r>
            <a:r>
              <a:rPr sz="1897" spc="-13" dirty="0">
                <a:latin typeface="Microsoft Sans Serif"/>
                <a:cs typeface="Microsoft Sans Serif"/>
              </a:rPr>
              <a:t>l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75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0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spcBef>
                <a:spcPts val="1094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causal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special</a:t>
            </a:r>
            <a:r>
              <a:rPr sz="2074" i="1" spc="10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case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right-sided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signal.</a:t>
            </a:r>
            <a:endParaRPr sz="1897">
              <a:latin typeface="Microsoft Sans Serif"/>
              <a:cs typeface="Microsoft Sans Serif"/>
            </a:endParaRPr>
          </a:p>
          <a:p>
            <a:pPr marL="11206" marR="4483">
              <a:lnSpc>
                <a:spcPct val="114700"/>
              </a:lnSpc>
              <a:spcBef>
                <a:spcPts val="154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causal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confused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causal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system.</a:t>
            </a:r>
            <a:r>
              <a:rPr sz="1897" spc="15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these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two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contexts,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word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“causal”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very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different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meanings.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1" name="object 21"/>
          <p:cNvGrpSpPr/>
          <p:nvPr/>
        </p:nvGrpSpPr>
        <p:grpSpPr>
          <a:xfrm>
            <a:off x="1658471" y="101497"/>
            <a:ext cx="8874499" cy="446554"/>
            <a:chOff x="0" y="115029"/>
            <a:chExt cx="10057765" cy="506095"/>
          </a:xfrm>
        </p:grpSpPr>
        <p:sp>
          <p:nvSpPr>
            <p:cNvPr id="22" name="object 22"/>
            <p:cNvSpPr/>
            <p:nvPr/>
          </p:nvSpPr>
          <p:spPr>
            <a:xfrm>
              <a:off x="9992804" y="115036"/>
              <a:ext cx="64769" cy="506095"/>
            </a:xfrm>
            <a:custGeom>
              <a:avLst/>
              <a:gdLst/>
              <a:ahLst/>
              <a:cxnLst/>
              <a:rect l="l" t="t" r="r" b="b"/>
              <a:pathLst>
                <a:path w="64770" h="506095">
                  <a:moveTo>
                    <a:pt x="64744" y="0"/>
                  </a:moveTo>
                  <a:lnTo>
                    <a:pt x="64744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4744" y="505650"/>
                  </a:lnTo>
                  <a:lnTo>
                    <a:pt x="64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993735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192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9812617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0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975716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0172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64627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6968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0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952153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946608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941063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934133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0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928588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923044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917500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9105696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0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905026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99481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93936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870061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1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81461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75917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70372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8634425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1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857897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1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852352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1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846809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8398789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1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834334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828789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1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823245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8163153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1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810770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805225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7982953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792750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2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787206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781662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776117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2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7691870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763643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758098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752553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7456234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740079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734535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728990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7220598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716514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710971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7040410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3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698496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692951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687406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80476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674932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669387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663842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6569126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3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81"/>
            <p:cNvSpPr/>
            <p:nvPr/>
          </p:nvSpPr>
          <p:spPr>
            <a:xfrm>
              <a:off x="651367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82"/>
            <p:cNvSpPr/>
            <p:nvPr/>
          </p:nvSpPr>
          <p:spPr>
            <a:xfrm>
              <a:off x="645824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3" name="object 83"/>
            <p:cNvSpPr/>
            <p:nvPr/>
          </p:nvSpPr>
          <p:spPr>
            <a:xfrm>
              <a:off x="640279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4" name="object 84"/>
            <p:cNvSpPr/>
            <p:nvPr/>
          </p:nvSpPr>
          <p:spPr>
            <a:xfrm>
              <a:off x="634735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5" name="object 85"/>
            <p:cNvSpPr/>
            <p:nvPr/>
          </p:nvSpPr>
          <p:spPr>
            <a:xfrm>
              <a:off x="6278054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3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6" name="object 86"/>
            <p:cNvSpPr/>
            <p:nvPr/>
          </p:nvSpPr>
          <p:spPr>
            <a:xfrm>
              <a:off x="622260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7" name="object 87"/>
            <p:cNvSpPr/>
            <p:nvPr/>
          </p:nvSpPr>
          <p:spPr>
            <a:xfrm>
              <a:off x="616715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8" name="object 88"/>
            <p:cNvSpPr/>
            <p:nvPr/>
          </p:nvSpPr>
          <p:spPr>
            <a:xfrm>
              <a:off x="6097854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4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9" name="object 89"/>
            <p:cNvSpPr/>
            <p:nvPr/>
          </p:nvSpPr>
          <p:spPr>
            <a:xfrm>
              <a:off x="604240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0" name="object 90"/>
            <p:cNvSpPr/>
            <p:nvPr/>
          </p:nvSpPr>
          <p:spPr>
            <a:xfrm>
              <a:off x="598697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1" name="object 91"/>
            <p:cNvSpPr/>
            <p:nvPr/>
          </p:nvSpPr>
          <p:spPr>
            <a:xfrm>
              <a:off x="593152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2" name="object 92"/>
            <p:cNvSpPr/>
            <p:nvPr/>
          </p:nvSpPr>
          <p:spPr>
            <a:xfrm>
              <a:off x="5862218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3" name="object 93"/>
            <p:cNvSpPr/>
            <p:nvPr/>
          </p:nvSpPr>
          <p:spPr>
            <a:xfrm>
              <a:off x="580677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4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4" name="object 94"/>
            <p:cNvSpPr/>
            <p:nvPr/>
          </p:nvSpPr>
          <p:spPr>
            <a:xfrm>
              <a:off x="575132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4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5" name="object 95"/>
            <p:cNvSpPr/>
            <p:nvPr/>
          </p:nvSpPr>
          <p:spPr>
            <a:xfrm>
              <a:off x="569588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6" name="object 96"/>
            <p:cNvSpPr/>
            <p:nvPr/>
          </p:nvSpPr>
          <p:spPr>
            <a:xfrm>
              <a:off x="562658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4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7" name="object 97"/>
            <p:cNvSpPr/>
            <p:nvPr/>
          </p:nvSpPr>
          <p:spPr>
            <a:xfrm>
              <a:off x="557113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8" name="object 98"/>
            <p:cNvSpPr/>
            <p:nvPr/>
          </p:nvSpPr>
          <p:spPr>
            <a:xfrm>
              <a:off x="551568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9" name="object 99"/>
            <p:cNvSpPr/>
            <p:nvPr/>
          </p:nvSpPr>
          <p:spPr>
            <a:xfrm>
              <a:off x="546025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390934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4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33549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8005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10746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15529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5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9986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04441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8896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1966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86422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80877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5333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684026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62857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5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7314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1769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48391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39294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5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33750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268190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21275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15730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10185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6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32555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97711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92167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86622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6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796919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74147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6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68603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63058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57515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505835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5039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39495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325647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7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27019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21476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15931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090011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7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03456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97911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7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92367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854375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7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79892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74349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68805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1875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56330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494000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43855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369248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31380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25836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20291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13361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8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07816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8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02271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8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96728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897976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8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84252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8708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8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73164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662328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60689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55144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49599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42669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37125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31580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6036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0491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35608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8017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02472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6928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9997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453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8908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3364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64337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0890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5345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9800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A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28701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7325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1781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6236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93065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A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3761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216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673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0" y="115036"/>
              <a:ext cx="33655" cy="506095"/>
            </a:xfrm>
            <a:custGeom>
              <a:avLst/>
              <a:gdLst/>
              <a:ahLst/>
              <a:cxnLst/>
              <a:rect l="l" t="t" r="r" b="b"/>
              <a:pathLst>
                <a:path w="33655" h="506095">
                  <a:moveTo>
                    <a:pt x="33655" y="0"/>
                  </a:moveTo>
                  <a:lnTo>
                    <a:pt x="19799" y="0"/>
                  </a:lnTo>
                  <a:lnTo>
                    <a:pt x="1286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12865" y="505650"/>
                  </a:lnTo>
                  <a:lnTo>
                    <a:pt x="19799" y="505650"/>
                  </a:lnTo>
                  <a:lnTo>
                    <a:pt x="33655" y="505650"/>
                  </a:lnTo>
                  <a:lnTo>
                    <a:pt x="33655" y="0"/>
                  </a:lnTo>
                  <a:close/>
                </a:path>
              </a:pathLst>
            </a:custGeom>
            <a:solidFill>
              <a:srgbClr val="0000A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3" name="object 193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587438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Left-Sided</a:t>
            </a:r>
            <a:r>
              <a:rPr sz="2471" spc="-53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Signals</a:t>
            </a:r>
            <a:endParaRPr sz="247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B1B88-8762-4ABB-9BD8-6CAD3866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194" name="object 194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195" name="object 195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204" name="object 20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822973"/>
            <a:ext cx="149311" cy="149260"/>
          </a:xfrm>
          <a:prstGeom prst="rect">
            <a:avLst/>
          </a:prstGeom>
        </p:spPr>
      </p:pic>
      <p:pic>
        <p:nvPicPr>
          <p:cNvPr id="205" name="object 20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387481"/>
            <a:ext cx="147740" cy="149251"/>
          </a:xfrm>
          <a:prstGeom prst="rect">
            <a:avLst/>
          </a:prstGeom>
        </p:spPr>
      </p:pic>
      <p:graphicFrame>
        <p:nvGraphicFramePr>
          <p:cNvPr id="206" name="object 206"/>
          <p:cNvGraphicFramePr>
            <a:graphicFrameLocks noGrp="1"/>
          </p:cNvGraphicFramePr>
          <p:nvPr/>
        </p:nvGraphicFramePr>
        <p:xfrm>
          <a:off x="5267331" y="3050091"/>
          <a:ext cx="2545975" cy="1060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310">
                <a:tc row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20"/>
                        </a:spcBef>
                      </a:pPr>
                      <a:r>
                        <a:rPr sz="1700" dirty="0">
                          <a:latin typeface="Cambria"/>
                          <a:cs typeface="Cambria"/>
                        </a:rPr>
                        <a:t>·</a:t>
                      </a:r>
                      <a:r>
                        <a:rPr sz="1700" spc="-2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700" dirty="0">
                          <a:latin typeface="Cambria"/>
                          <a:cs typeface="Cambria"/>
                        </a:rPr>
                        <a:t>·</a:t>
                      </a:r>
                      <a:r>
                        <a:rPr sz="1700" spc="-2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700" dirty="0">
                          <a:latin typeface="Cambria"/>
                          <a:cs typeface="Cambria"/>
                        </a:rPr>
                        <a:t>·</a:t>
                      </a:r>
                      <a:endParaRPr sz="1700">
                        <a:latin typeface="Cambria"/>
                        <a:cs typeface="Cambria"/>
                      </a:endParaRPr>
                    </a:p>
                  </a:txBody>
                  <a:tcPr marL="0" marR="0" marT="259976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4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464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object 207"/>
          <p:cNvSpPr txBox="1"/>
          <p:nvPr/>
        </p:nvSpPr>
        <p:spPr>
          <a:xfrm>
            <a:off x="7093873" y="4110725"/>
            <a:ext cx="164726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1191" i="1" spc="4" dirty="0">
                <a:latin typeface="Times New Roman"/>
                <a:cs typeface="Times New Roman"/>
              </a:rPr>
              <a:t>t</a:t>
            </a:r>
            <a:r>
              <a:rPr sz="1257" spc="6" baseline="-11695" dirty="0">
                <a:latin typeface="Times New Roman"/>
                <a:cs typeface="Times New Roman"/>
              </a:rPr>
              <a:t>0</a:t>
            </a:r>
            <a:endParaRPr sz="1257" baseline="-11695">
              <a:latin typeface="Times New Roman"/>
              <a:cs typeface="Times New Roman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7874467" y="3961191"/>
            <a:ext cx="77321" cy="25007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544" i="1" dirty="0">
                <a:latin typeface="Times New Roman"/>
                <a:cs typeface="Times New Roman"/>
              </a:rPr>
              <a:t>t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2366151" y="646942"/>
            <a:ext cx="7744385" cy="2352964"/>
          </a:xfrm>
          <a:prstGeom prst="rect">
            <a:avLst/>
          </a:prstGeom>
        </p:spPr>
        <p:txBody>
          <a:bodyPr vert="horz" wrap="square" lIns="0" tIns="18490" rIns="0" bIns="0" rtlCol="0">
            <a:spAutoFit/>
          </a:bodyPr>
          <a:lstStyle/>
          <a:p>
            <a:pPr marL="67239" marR="60515">
              <a:lnSpc>
                <a:spcPct val="112100"/>
              </a:lnSpc>
              <a:spcBef>
                <a:spcPts val="146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spc="13" dirty="0">
                <a:solidFill>
                  <a:srgbClr val="00BFFF"/>
                </a:solidFill>
                <a:latin typeface="Calibri"/>
                <a:cs typeface="Calibri"/>
              </a:rPr>
              <a:t>left</a:t>
            </a: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31" dirty="0">
                <a:solidFill>
                  <a:srgbClr val="00BFFF"/>
                </a:solidFill>
                <a:latin typeface="Calibri"/>
                <a:cs typeface="Calibri"/>
              </a:rPr>
              <a:t>sided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if,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some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(finite)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constant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t</a:t>
            </a:r>
            <a:r>
              <a:rPr sz="2250" spc="46" baseline="-11437" dirty="0">
                <a:latin typeface="Times New Roman"/>
                <a:cs typeface="Times New Roman"/>
              </a:rPr>
              <a:t>0</a:t>
            </a:r>
            <a:r>
              <a:rPr sz="1897" spc="31" dirty="0">
                <a:latin typeface="Microsoft Sans Serif"/>
                <a:cs typeface="Microsoft Sans Serif"/>
              </a:rPr>
              <a:t>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following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condition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holds:</a:t>
            </a:r>
            <a:endParaRPr sz="1897">
              <a:latin typeface="Microsoft Sans Serif"/>
              <a:cs typeface="Microsoft Sans Serif"/>
            </a:endParaRPr>
          </a:p>
          <a:p>
            <a:pPr marL="2823473">
              <a:spcBef>
                <a:spcPts val="1037"/>
              </a:spcBef>
              <a:tabLst>
                <a:tab pos="3935716" algn="l"/>
              </a:tabLst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0</a:t>
            </a:r>
            <a:r>
              <a:rPr sz="2074" dirty="0">
                <a:latin typeface="Times New Roman"/>
                <a:cs typeface="Times New Roman"/>
              </a:rPr>
              <a:t>	</a:t>
            </a:r>
            <a:r>
              <a:rPr sz="1897" spc="-49" dirty="0">
                <a:latin typeface="Microsoft Sans Serif"/>
                <a:cs typeface="Microsoft Sans Serif"/>
              </a:rPr>
              <a:t>f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r </a:t>
            </a:r>
            <a:r>
              <a:rPr sz="1897" spc="-18" dirty="0">
                <a:latin typeface="Microsoft Sans Serif"/>
                <a:cs typeface="Microsoft Sans Serif"/>
              </a:rPr>
              <a:t>al</a:t>
            </a:r>
            <a:r>
              <a:rPr sz="1897" spc="-13" dirty="0">
                <a:latin typeface="Microsoft Sans Serif"/>
                <a:cs typeface="Microsoft Sans Serif"/>
              </a:rPr>
              <a:t>l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75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&gt;</a:t>
            </a:r>
            <a:r>
              <a:rPr sz="2074" spc="-234" dirty="0">
                <a:latin typeface="Lucida Sans Unicode"/>
                <a:cs typeface="Lucida Sans Unicode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9" baseline="-11437" dirty="0">
                <a:latin typeface="Times New Roman"/>
                <a:cs typeface="Times New Roman"/>
              </a:rPr>
              <a:t>0</a:t>
            </a:r>
            <a:endParaRPr sz="2250" baseline="-11437">
              <a:latin typeface="Times New Roman"/>
              <a:cs typeface="Times New Roman"/>
            </a:endParaRPr>
          </a:p>
          <a:p>
            <a:pPr marL="67239" marR="2278838">
              <a:lnSpc>
                <a:spcPct val="117600"/>
              </a:lnSpc>
              <a:spcBef>
                <a:spcPts val="543"/>
              </a:spcBef>
            </a:pP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only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dirty="0">
                <a:solidFill>
                  <a:srgbClr val="FF00FF"/>
                </a:solidFill>
                <a:latin typeface="Calibri"/>
                <a:cs typeface="Calibri"/>
              </a:rPr>
              <a:t>potentially</a:t>
            </a:r>
            <a:r>
              <a:rPr sz="2074" i="1" spc="12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nonzero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71" dirty="0">
                <a:solidFill>
                  <a:srgbClr val="FF00FF"/>
                </a:solidFill>
                <a:latin typeface="Calibri"/>
                <a:cs typeface="Calibri"/>
              </a:rPr>
              <a:t>to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left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2" dirty="0">
                <a:latin typeface="Times New Roman"/>
                <a:cs typeface="Times New Roman"/>
              </a:rPr>
              <a:t>t</a:t>
            </a:r>
            <a:r>
              <a:rPr sz="2250" spc="33" baseline="-11437" dirty="0">
                <a:latin typeface="Times New Roman"/>
                <a:cs typeface="Times New Roman"/>
              </a:rPr>
              <a:t>0</a:t>
            </a:r>
            <a:r>
              <a:rPr sz="1897" spc="22" dirty="0">
                <a:latin typeface="Microsoft Sans Serif"/>
                <a:cs typeface="Microsoft Sans Serif"/>
              </a:rPr>
              <a:t>).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An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example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left-sided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  <a:p>
            <a:pPr marL="824796" algn="ctr">
              <a:spcBef>
                <a:spcPts val="1363"/>
              </a:spcBef>
            </a:pPr>
            <a:r>
              <a:rPr sz="1544" i="1" spc="66" dirty="0">
                <a:latin typeface="Times New Roman"/>
                <a:cs typeface="Times New Roman"/>
              </a:rPr>
              <a:t>x</a:t>
            </a:r>
            <a:r>
              <a:rPr sz="1544" spc="66" dirty="0">
                <a:latin typeface="Lucida Sans Unicode"/>
                <a:cs typeface="Lucida Sans Unicode"/>
              </a:rPr>
              <a:t>(</a:t>
            </a:r>
            <a:r>
              <a:rPr sz="1544" i="1" spc="66" dirty="0">
                <a:latin typeface="Times New Roman"/>
                <a:cs typeface="Times New Roman"/>
              </a:rPr>
              <a:t>t</a:t>
            </a:r>
            <a:r>
              <a:rPr sz="1544" spc="66" dirty="0">
                <a:latin typeface="Lucida Sans Unicode"/>
                <a:cs typeface="Lucida Sans Unicode"/>
              </a:rPr>
              <a:t>)</a:t>
            </a:r>
            <a:endParaRPr sz="1544">
              <a:latin typeface="Lucida Sans Unicode"/>
              <a:cs typeface="Lucida Sans Unicode"/>
            </a:endParaRPr>
          </a:p>
        </p:txBody>
      </p:sp>
      <p:pic>
        <p:nvPicPr>
          <p:cNvPr id="210" name="object 2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586590"/>
            <a:ext cx="149311" cy="147592"/>
          </a:xfrm>
          <a:prstGeom prst="rect">
            <a:avLst/>
          </a:prstGeom>
        </p:spPr>
      </p:pic>
      <p:pic>
        <p:nvPicPr>
          <p:cNvPr id="211" name="object 2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5470117"/>
            <a:ext cx="149311" cy="147581"/>
          </a:xfrm>
          <a:prstGeom prst="rect">
            <a:avLst/>
          </a:prstGeom>
        </p:spPr>
      </p:pic>
      <p:pic>
        <p:nvPicPr>
          <p:cNvPr id="212" name="object 2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5819406"/>
            <a:ext cx="149311" cy="147592"/>
          </a:xfrm>
          <a:prstGeom prst="rect">
            <a:avLst/>
          </a:prstGeom>
        </p:spPr>
      </p:pic>
      <p:sp>
        <p:nvSpPr>
          <p:cNvPr id="213" name="object 213"/>
          <p:cNvSpPr txBox="1"/>
          <p:nvPr/>
        </p:nvSpPr>
        <p:spPr>
          <a:xfrm>
            <a:off x="2422182" y="4338173"/>
            <a:ext cx="7594226" cy="2004373"/>
          </a:xfrm>
          <a:prstGeom prst="rect">
            <a:avLst/>
          </a:prstGeom>
        </p:spPr>
        <p:txBody>
          <a:bodyPr vert="horz" wrap="square" lIns="0" tIns="134471" rIns="0" bIns="0" rtlCol="0">
            <a:spAutoFit/>
          </a:bodyPr>
          <a:lstStyle/>
          <a:p>
            <a:pPr marL="11206">
              <a:spcBef>
                <a:spcPts val="1059"/>
              </a:spcBef>
            </a:pPr>
            <a:r>
              <a:rPr sz="1897" spc="-31" dirty="0">
                <a:latin typeface="Microsoft Sans Serif"/>
                <a:cs typeface="Microsoft Sans Serif"/>
              </a:rPr>
              <a:t>Similarly,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anticausal</a:t>
            </a: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endParaRPr sz="1897">
              <a:latin typeface="Microsoft Sans Serif"/>
              <a:cs typeface="Microsoft Sans Serif"/>
            </a:endParaRPr>
          </a:p>
          <a:p>
            <a:pPr marL="2752872">
              <a:spcBef>
                <a:spcPts val="979"/>
              </a:spcBef>
              <a:tabLst>
                <a:tab pos="3862313" algn="l"/>
              </a:tabLst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0</a:t>
            </a:r>
            <a:r>
              <a:rPr sz="2074" dirty="0">
                <a:latin typeface="Times New Roman"/>
                <a:cs typeface="Times New Roman"/>
              </a:rPr>
              <a:t>	</a:t>
            </a:r>
            <a:r>
              <a:rPr sz="1897" spc="-49" dirty="0">
                <a:latin typeface="Microsoft Sans Serif"/>
                <a:cs typeface="Microsoft Sans Serif"/>
              </a:rPr>
              <a:t>f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</a:t>
            </a:r>
            <a:r>
              <a:rPr sz="1897" spc="-13" dirty="0">
                <a:latin typeface="Microsoft Sans Serif"/>
                <a:cs typeface="Microsoft Sans Serif"/>
              </a:rPr>
              <a:t>l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75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&gt;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0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spcBef>
                <a:spcPts val="1002"/>
              </a:spcBef>
            </a:pPr>
            <a:r>
              <a:rPr sz="1897" dirty="0">
                <a:latin typeface="Microsoft Sans Serif"/>
                <a:cs typeface="Microsoft Sans Serif"/>
              </a:rPr>
              <a:t>An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anticausal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special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case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left-sided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signal.</a:t>
            </a:r>
            <a:endParaRPr sz="1897">
              <a:latin typeface="Microsoft Sans Serif"/>
              <a:cs typeface="Microsoft Sans Serif"/>
            </a:endParaRPr>
          </a:p>
          <a:p>
            <a:pPr marL="11206" marR="4483">
              <a:lnSpc>
                <a:spcPct val="114700"/>
              </a:lnSpc>
              <a:spcBef>
                <a:spcPts val="106"/>
              </a:spcBef>
            </a:pPr>
            <a:r>
              <a:rPr sz="1897" dirty="0">
                <a:latin typeface="Microsoft Sans Serif"/>
                <a:cs typeface="Microsoft Sans Serif"/>
              </a:rPr>
              <a:t>An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anticausal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confused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anticausal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system.</a:t>
            </a:r>
            <a:r>
              <a:rPr sz="1897" spc="15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In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these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two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contexts,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word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“anticausal”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has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very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44" dirty="0">
                <a:latin typeface="Microsoft Sans Serif"/>
                <a:cs typeface="Microsoft Sans Serif"/>
              </a:rPr>
              <a:t>different</a:t>
            </a:r>
            <a:r>
              <a:rPr sz="1897" u="heavy" spc="296" dirty="0">
                <a:uFill>
                  <a:solidFill>
                    <a:srgbClr val="D6D6E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97" spc="-159" dirty="0">
                <a:latin typeface="Microsoft Sans Serif"/>
                <a:cs typeface="Microsoft Sans Serif"/>
              </a:rPr>
              <a:t>mea</a:t>
            </a:r>
            <a:r>
              <a:rPr sz="1897" u="heavy" spc="-79" dirty="0">
                <a:uFill>
                  <a:solidFill>
                    <a:srgbClr val="ADADE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ning</a:t>
            </a:r>
            <a:r>
              <a:rPr sz="1897" u="heavy" spc="-18" dirty="0">
                <a:uFill>
                  <a:solidFill>
                    <a:srgbClr val="ADADE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1897" spc="-18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D15BDF-D940-8652-7E1F-72F2F19ED031}"/>
              </a:ext>
            </a:extLst>
          </p:cNvPr>
          <p:cNvCxnSpPr/>
          <p:nvPr/>
        </p:nvCxnSpPr>
        <p:spPr>
          <a:xfrm>
            <a:off x="6657957" y="3471464"/>
            <a:ext cx="5748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5387788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dirty="0">
                <a:solidFill>
                  <a:srgbClr val="FFFFFF"/>
                </a:solidFill>
              </a:rPr>
              <a:t>Finite-Duration</a:t>
            </a:r>
            <a:r>
              <a:rPr sz="2471" spc="-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and</a:t>
            </a:r>
            <a:r>
              <a:rPr sz="2471" spc="26" dirty="0">
                <a:solidFill>
                  <a:srgbClr val="FFFFFF"/>
                </a:solidFill>
              </a:rPr>
              <a:t> </a:t>
            </a:r>
            <a:r>
              <a:rPr sz="2471" spc="-31" dirty="0">
                <a:solidFill>
                  <a:srgbClr val="FFFFFF"/>
                </a:solidFill>
              </a:rPr>
              <a:t>Two-Sided</a:t>
            </a:r>
            <a:r>
              <a:rPr sz="2471" spc="26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Signals</a:t>
            </a:r>
            <a:endParaRPr sz="2471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D2848F98-EEAA-4846-802F-AA100E2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899290"/>
            <a:ext cx="149311" cy="1492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1562661"/>
            <a:ext cx="149311" cy="14926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390635" y="2323013"/>
            <a:ext cx="2357718" cy="1188944"/>
            <a:chOff x="4229786" y="2632748"/>
            <a:chExt cx="2672080" cy="1347470"/>
          </a:xfrm>
        </p:grpSpPr>
        <p:sp>
          <p:nvSpPr>
            <p:cNvPr id="16" name="object 16"/>
            <p:cNvSpPr/>
            <p:nvPr/>
          </p:nvSpPr>
          <p:spPr>
            <a:xfrm>
              <a:off x="4229786" y="2632748"/>
              <a:ext cx="2672080" cy="1336040"/>
            </a:xfrm>
            <a:custGeom>
              <a:avLst/>
              <a:gdLst/>
              <a:ahLst/>
              <a:cxnLst/>
              <a:rect l="l" t="t" r="r" b="b"/>
              <a:pathLst>
                <a:path w="2672079" h="1336039">
                  <a:moveTo>
                    <a:pt x="0" y="1335786"/>
                  </a:moveTo>
                  <a:lnTo>
                    <a:pt x="2671622" y="1335786"/>
                  </a:lnTo>
                </a:path>
                <a:path w="2672079" h="1336039">
                  <a:moveTo>
                    <a:pt x="1068654" y="0"/>
                  </a:moveTo>
                  <a:lnTo>
                    <a:pt x="1068654" y="1335786"/>
                  </a:lnTo>
                </a:path>
              </a:pathLst>
            </a:custGeom>
            <a:ln w="11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4087" y="3167062"/>
              <a:ext cx="1603375" cy="802005"/>
            </a:xfrm>
            <a:custGeom>
              <a:avLst/>
              <a:gdLst/>
              <a:ahLst/>
              <a:cxnLst/>
              <a:rect l="l" t="t" r="r" b="b"/>
              <a:pathLst>
                <a:path w="1603375" h="802004">
                  <a:moveTo>
                    <a:pt x="0" y="801471"/>
                  </a:moveTo>
                  <a:lnTo>
                    <a:pt x="0" y="0"/>
                  </a:lnTo>
                  <a:lnTo>
                    <a:pt x="1603006" y="0"/>
                  </a:lnTo>
                  <a:lnTo>
                    <a:pt x="1603006" y="801471"/>
                  </a:lnTo>
                </a:path>
              </a:pathLst>
            </a:custGeom>
            <a:ln w="22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55318" y="3497806"/>
            <a:ext cx="1612526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44826">
              <a:spcBef>
                <a:spcPts val="106"/>
              </a:spcBef>
              <a:tabLst>
                <a:tab pos="1459644" algn="l"/>
              </a:tabLst>
            </a:pPr>
            <a:r>
              <a:rPr sz="1324" i="1" spc="9" dirty="0">
                <a:latin typeface="Times New Roman"/>
                <a:cs typeface="Times New Roman"/>
              </a:rPr>
              <a:t>t</a:t>
            </a:r>
            <a:r>
              <a:rPr sz="1390" spc="13" baseline="-13227" dirty="0">
                <a:latin typeface="Times New Roman"/>
                <a:cs typeface="Times New Roman"/>
              </a:rPr>
              <a:t>0	</a:t>
            </a:r>
            <a:r>
              <a:rPr sz="1324" i="1" spc="9" dirty="0">
                <a:latin typeface="Times New Roman"/>
                <a:cs typeface="Times New Roman"/>
              </a:rPr>
              <a:t>t</a:t>
            </a:r>
            <a:r>
              <a:rPr sz="1390" spc="13" baseline="-13227" dirty="0">
                <a:latin typeface="Times New Roman"/>
                <a:cs typeface="Times New Roman"/>
              </a:rPr>
              <a:t>1</a:t>
            </a:r>
            <a:endParaRPr sz="1390" baseline="-1322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14275" y="3331655"/>
            <a:ext cx="83484" cy="27669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21" i="1" dirty="0">
                <a:latin typeface="Times New Roman"/>
                <a:cs typeface="Times New Roman"/>
              </a:rPr>
              <a:t>t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22181" y="765668"/>
            <a:ext cx="7840756" cy="1505503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both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left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sided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right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sided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22" dirty="0">
                <a:solidFill>
                  <a:srgbClr val="00BFFF"/>
                </a:solidFill>
                <a:latin typeface="Calibri"/>
                <a:cs typeface="Calibri"/>
              </a:rPr>
              <a:t>finite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66" dirty="0">
                <a:solidFill>
                  <a:srgbClr val="00BFFF"/>
                </a:solidFill>
                <a:latin typeface="Calibri"/>
                <a:cs typeface="Calibri"/>
              </a:rPr>
              <a:t>duration</a:t>
            </a:r>
            <a:endParaRPr sz="2074">
              <a:latin typeface="Calibri"/>
              <a:cs typeface="Calibri"/>
            </a:endParaRPr>
          </a:p>
          <a:p>
            <a:pPr marL="11206">
              <a:spcBef>
                <a:spcPts val="124"/>
              </a:spcBef>
            </a:pPr>
            <a:r>
              <a:rPr sz="1897" spc="-13" dirty="0">
                <a:latin typeface="Microsoft Sans Serif"/>
                <a:cs typeface="Microsoft Sans Serif"/>
              </a:rPr>
              <a:t>(or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2074" spc="22" dirty="0">
                <a:solidFill>
                  <a:srgbClr val="00BFFF"/>
                </a:solidFill>
                <a:latin typeface="Calibri"/>
                <a:cs typeface="Calibri"/>
              </a:rPr>
              <a:t>time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0" dirty="0">
                <a:solidFill>
                  <a:srgbClr val="00BFFF"/>
                </a:solidFill>
                <a:latin typeface="Calibri"/>
                <a:cs typeface="Calibri"/>
              </a:rPr>
              <a:t>limited</a:t>
            </a:r>
            <a:r>
              <a:rPr sz="1897" spc="40" dirty="0">
                <a:latin typeface="Microsoft Sans Serif"/>
                <a:cs typeface="Microsoft Sans Serif"/>
              </a:rPr>
              <a:t>).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300"/>
              </a:spcBef>
            </a:pPr>
            <a:r>
              <a:rPr sz="1897" dirty="0">
                <a:latin typeface="Microsoft Sans Serif"/>
                <a:cs typeface="Microsoft Sans Serif"/>
              </a:rPr>
              <a:t>An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example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finite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duration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  <a:p>
            <a:pPr>
              <a:spcBef>
                <a:spcPts val="31"/>
              </a:spcBef>
            </a:pPr>
            <a:endParaRPr sz="1588">
              <a:latin typeface="Microsoft Sans Serif"/>
              <a:cs typeface="Microsoft Sans Serif"/>
            </a:endParaRPr>
          </a:p>
          <a:p>
            <a:pPr marR="12327" algn="ctr"/>
            <a:r>
              <a:rPr sz="1721" i="1" spc="71" dirty="0">
                <a:latin typeface="Times New Roman"/>
                <a:cs typeface="Times New Roman"/>
              </a:rPr>
              <a:t>x</a:t>
            </a:r>
            <a:r>
              <a:rPr sz="1721" spc="71" dirty="0">
                <a:latin typeface="Lucida Sans Unicode"/>
                <a:cs typeface="Lucida Sans Unicode"/>
              </a:rPr>
              <a:t>(</a:t>
            </a:r>
            <a:r>
              <a:rPr sz="1721" i="1" spc="71" dirty="0">
                <a:latin typeface="Times New Roman"/>
                <a:cs typeface="Times New Roman"/>
              </a:rPr>
              <a:t>t</a:t>
            </a:r>
            <a:r>
              <a:rPr sz="1721" spc="71" dirty="0">
                <a:latin typeface="Lucida Sans Unicode"/>
                <a:cs typeface="Lucida Sans Unicode"/>
              </a:rPr>
              <a:t>)</a:t>
            </a:r>
            <a:endParaRPr sz="1721">
              <a:latin typeface="Lucida Sans Unicode"/>
              <a:cs typeface="Lucida Sans Unicode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920277"/>
            <a:ext cx="147740" cy="14759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251970"/>
            <a:ext cx="149311" cy="147581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950658" y="5017098"/>
            <a:ext cx="3300693" cy="1183901"/>
            <a:chOff x="3731145" y="5686044"/>
            <a:chExt cx="3740785" cy="1341755"/>
          </a:xfrm>
        </p:grpSpPr>
        <p:sp>
          <p:nvSpPr>
            <p:cNvPr id="24" name="object 24"/>
            <p:cNvSpPr/>
            <p:nvPr/>
          </p:nvSpPr>
          <p:spPr>
            <a:xfrm>
              <a:off x="3731145" y="5686044"/>
              <a:ext cx="3740785" cy="1336040"/>
            </a:xfrm>
            <a:custGeom>
              <a:avLst/>
              <a:gdLst/>
              <a:ahLst/>
              <a:cxnLst/>
              <a:rect l="l" t="t" r="r" b="b"/>
              <a:pathLst>
                <a:path w="3740784" h="1336040">
                  <a:moveTo>
                    <a:pt x="0" y="1335811"/>
                  </a:moveTo>
                  <a:lnTo>
                    <a:pt x="3740264" y="1335811"/>
                  </a:lnTo>
                </a:path>
                <a:path w="3740784" h="1336040">
                  <a:moveTo>
                    <a:pt x="1870125" y="0"/>
                  </a:moveTo>
                  <a:lnTo>
                    <a:pt x="1870125" y="1335811"/>
                  </a:lnTo>
                </a:path>
              </a:pathLst>
            </a:custGeom>
            <a:ln w="11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864711" y="5953201"/>
              <a:ext cx="3340100" cy="467995"/>
            </a:xfrm>
            <a:custGeom>
              <a:avLst/>
              <a:gdLst/>
              <a:ahLst/>
              <a:cxnLst/>
              <a:rect l="l" t="t" r="r" b="b"/>
              <a:pathLst>
                <a:path w="3340100" h="467995">
                  <a:moveTo>
                    <a:pt x="3072371" y="0"/>
                  </a:moveTo>
                  <a:lnTo>
                    <a:pt x="3339541" y="0"/>
                  </a:lnTo>
                </a:path>
                <a:path w="3340100" h="467995">
                  <a:moveTo>
                    <a:pt x="400748" y="467537"/>
                  </a:moveTo>
                  <a:lnTo>
                    <a:pt x="0" y="467537"/>
                  </a:lnTo>
                </a:path>
              </a:pathLst>
            </a:custGeom>
            <a:ln w="22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65460" y="5953201"/>
              <a:ext cx="2672080" cy="562610"/>
            </a:xfrm>
            <a:custGeom>
              <a:avLst/>
              <a:gdLst/>
              <a:ahLst/>
              <a:cxnLst/>
              <a:rect l="l" t="t" r="r" b="b"/>
              <a:pathLst>
                <a:path w="2672079" h="562609">
                  <a:moveTo>
                    <a:pt x="2671622" y="0"/>
                  </a:moveTo>
                  <a:lnTo>
                    <a:pt x="2650871" y="0"/>
                  </a:lnTo>
                  <a:lnTo>
                    <a:pt x="2628582" y="1485"/>
                  </a:lnTo>
                  <a:lnTo>
                    <a:pt x="2595943" y="1485"/>
                  </a:lnTo>
                  <a:lnTo>
                    <a:pt x="2557335" y="2959"/>
                  </a:lnTo>
                  <a:lnTo>
                    <a:pt x="2515768" y="5943"/>
                  </a:lnTo>
                  <a:lnTo>
                    <a:pt x="2474226" y="7429"/>
                  </a:lnTo>
                  <a:lnTo>
                    <a:pt x="2434158" y="10401"/>
                  </a:lnTo>
                  <a:lnTo>
                    <a:pt x="2362923" y="16319"/>
                  </a:lnTo>
                  <a:lnTo>
                    <a:pt x="2306497" y="25234"/>
                  </a:lnTo>
                  <a:lnTo>
                    <a:pt x="2259012" y="37109"/>
                  </a:lnTo>
                  <a:lnTo>
                    <a:pt x="2214460" y="53441"/>
                  </a:lnTo>
                  <a:lnTo>
                    <a:pt x="2167001" y="77190"/>
                  </a:lnTo>
                  <a:lnTo>
                    <a:pt x="2120988" y="106870"/>
                  </a:lnTo>
                  <a:lnTo>
                    <a:pt x="2076462" y="141008"/>
                  </a:lnTo>
                  <a:lnTo>
                    <a:pt x="2034882" y="179590"/>
                  </a:lnTo>
                  <a:lnTo>
                    <a:pt x="1996287" y="219671"/>
                  </a:lnTo>
                  <a:lnTo>
                    <a:pt x="1979993" y="238963"/>
                  </a:lnTo>
                  <a:lnTo>
                    <a:pt x="1963635" y="258254"/>
                  </a:lnTo>
                  <a:lnTo>
                    <a:pt x="1948802" y="279031"/>
                  </a:lnTo>
                  <a:lnTo>
                    <a:pt x="1932482" y="298335"/>
                  </a:lnTo>
                  <a:lnTo>
                    <a:pt x="1917649" y="319112"/>
                  </a:lnTo>
                  <a:lnTo>
                    <a:pt x="1884984" y="360667"/>
                  </a:lnTo>
                  <a:lnTo>
                    <a:pt x="1847862" y="403720"/>
                  </a:lnTo>
                  <a:lnTo>
                    <a:pt x="1828571" y="423011"/>
                  </a:lnTo>
                  <a:lnTo>
                    <a:pt x="1809280" y="442302"/>
                  </a:lnTo>
                  <a:lnTo>
                    <a:pt x="1764753" y="474954"/>
                  </a:lnTo>
                  <a:lnTo>
                    <a:pt x="1718741" y="498703"/>
                  </a:lnTo>
                  <a:lnTo>
                    <a:pt x="1669783" y="512064"/>
                  </a:lnTo>
                  <a:lnTo>
                    <a:pt x="1620799" y="516521"/>
                  </a:lnTo>
                  <a:lnTo>
                    <a:pt x="1594065" y="515035"/>
                  </a:lnTo>
                  <a:lnTo>
                    <a:pt x="1564386" y="513549"/>
                  </a:lnTo>
                  <a:lnTo>
                    <a:pt x="1534693" y="509104"/>
                  </a:lnTo>
                  <a:lnTo>
                    <a:pt x="1503527" y="503161"/>
                  </a:lnTo>
                  <a:lnTo>
                    <a:pt x="1470875" y="494245"/>
                  </a:lnTo>
                  <a:lnTo>
                    <a:pt x="1438224" y="485355"/>
                  </a:lnTo>
                  <a:lnTo>
                    <a:pt x="1372908" y="463092"/>
                  </a:lnTo>
                  <a:lnTo>
                    <a:pt x="1312087" y="436372"/>
                  </a:lnTo>
                  <a:lnTo>
                    <a:pt x="1258633" y="408165"/>
                  </a:lnTo>
                  <a:lnTo>
                    <a:pt x="1214120" y="378472"/>
                  </a:lnTo>
                  <a:lnTo>
                    <a:pt x="1168095" y="341376"/>
                  </a:lnTo>
                  <a:lnTo>
                    <a:pt x="1148803" y="322084"/>
                  </a:lnTo>
                  <a:lnTo>
                    <a:pt x="1128001" y="302780"/>
                  </a:lnTo>
                  <a:lnTo>
                    <a:pt x="1110208" y="282003"/>
                  </a:lnTo>
                  <a:lnTo>
                    <a:pt x="1090917" y="261226"/>
                  </a:lnTo>
                  <a:lnTo>
                    <a:pt x="1073086" y="240449"/>
                  </a:lnTo>
                  <a:lnTo>
                    <a:pt x="1055293" y="219671"/>
                  </a:lnTo>
                  <a:lnTo>
                    <a:pt x="1038961" y="201853"/>
                  </a:lnTo>
                  <a:lnTo>
                    <a:pt x="1022642" y="184048"/>
                  </a:lnTo>
                  <a:lnTo>
                    <a:pt x="989977" y="154368"/>
                  </a:lnTo>
                  <a:lnTo>
                    <a:pt x="957326" y="133578"/>
                  </a:lnTo>
                  <a:lnTo>
                    <a:pt x="906868" y="117259"/>
                  </a:lnTo>
                  <a:lnTo>
                    <a:pt x="866787" y="112801"/>
                  </a:lnTo>
                  <a:lnTo>
                    <a:pt x="844524" y="114287"/>
                  </a:lnTo>
                  <a:lnTo>
                    <a:pt x="822261" y="115773"/>
                  </a:lnTo>
                  <a:lnTo>
                    <a:pt x="774776" y="126161"/>
                  </a:lnTo>
                  <a:lnTo>
                    <a:pt x="728751" y="142481"/>
                  </a:lnTo>
                  <a:lnTo>
                    <a:pt x="684225" y="166230"/>
                  </a:lnTo>
                  <a:lnTo>
                    <a:pt x="642683" y="194437"/>
                  </a:lnTo>
                  <a:lnTo>
                    <a:pt x="604088" y="230060"/>
                  </a:lnTo>
                  <a:lnTo>
                    <a:pt x="586257" y="249351"/>
                  </a:lnTo>
                  <a:lnTo>
                    <a:pt x="566966" y="270141"/>
                  </a:lnTo>
                  <a:lnTo>
                    <a:pt x="547674" y="293878"/>
                  </a:lnTo>
                  <a:lnTo>
                    <a:pt x="528383" y="317627"/>
                  </a:lnTo>
                  <a:lnTo>
                    <a:pt x="509079" y="342861"/>
                  </a:lnTo>
                  <a:lnTo>
                    <a:pt x="488327" y="369582"/>
                  </a:lnTo>
                  <a:lnTo>
                    <a:pt x="469023" y="394804"/>
                  </a:lnTo>
                  <a:lnTo>
                    <a:pt x="449732" y="420039"/>
                  </a:lnTo>
                  <a:lnTo>
                    <a:pt x="430415" y="443788"/>
                  </a:lnTo>
                  <a:lnTo>
                    <a:pt x="411137" y="466051"/>
                  </a:lnTo>
                  <a:lnTo>
                    <a:pt x="393319" y="486829"/>
                  </a:lnTo>
                  <a:lnTo>
                    <a:pt x="374027" y="504634"/>
                  </a:lnTo>
                  <a:lnTo>
                    <a:pt x="339902" y="534327"/>
                  </a:lnTo>
                  <a:lnTo>
                    <a:pt x="302780" y="555117"/>
                  </a:lnTo>
                  <a:lnTo>
                    <a:pt x="259727" y="562533"/>
                  </a:lnTo>
                  <a:lnTo>
                    <a:pt x="235991" y="561047"/>
                  </a:lnTo>
                  <a:lnTo>
                    <a:pt x="176618" y="546201"/>
                  </a:lnTo>
                  <a:lnTo>
                    <a:pt x="108331" y="519480"/>
                  </a:lnTo>
                  <a:lnTo>
                    <a:pt x="44513" y="489800"/>
                  </a:lnTo>
                  <a:lnTo>
                    <a:pt x="7429" y="470509"/>
                  </a:lnTo>
                  <a:lnTo>
                    <a:pt x="1473" y="467537"/>
                  </a:lnTo>
                  <a:lnTo>
                    <a:pt x="0" y="467537"/>
                  </a:lnTo>
                </a:path>
              </a:pathLst>
            </a:custGeom>
            <a:ln w="22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22182" y="3749528"/>
            <a:ext cx="7556687" cy="2586746"/>
          </a:xfrm>
          <a:prstGeom prst="rect">
            <a:avLst/>
          </a:prstGeom>
        </p:spPr>
        <p:txBody>
          <a:bodyPr vert="horz" wrap="square" lIns="0" tIns="18490" rIns="0" bIns="0" rtlCol="0">
            <a:spAutoFit/>
          </a:bodyPr>
          <a:lstStyle/>
          <a:p>
            <a:pPr marL="11206" marR="4483">
              <a:lnSpc>
                <a:spcPct val="112100"/>
              </a:lnSpc>
              <a:spcBef>
                <a:spcPts val="146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neither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left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sided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nor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right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sided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-13" dirty="0">
                <a:solidFill>
                  <a:srgbClr val="00BFFF"/>
                </a:solidFill>
                <a:latin typeface="Calibri"/>
                <a:cs typeface="Calibri"/>
              </a:rPr>
              <a:t>two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26" dirty="0">
                <a:solidFill>
                  <a:srgbClr val="00BFFF"/>
                </a:solidFill>
                <a:latin typeface="Calibri"/>
                <a:cs typeface="Calibri"/>
              </a:rPr>
              <a:t>sided</a:t>
            </a:r>
            <a:r>
              <a:rPr sz="1897" spc="26" dirty="0">
                <a:latin typeface="Microsoft Sans Serif"/>
                <a:cs typeface="Microsoft Sans Serif"/>
              </a:rPr>
              <a:t>.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An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example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two-sided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  <a:p>
            <a:pPr>
              <a:spcBef>
                <a:spcPts val="9"/>
              </a:spcBef>
            </a:pPr>
            <a:endParaRPr sz="1588">
              <a:latin typeface="Microsoft Sans Serif"/>
              <a:cs typeface="Microsoft Sans Serif"/>
            </a:endParaRPr>
          </a:p>
          <a:p>
            <a:pPr marL="799022" algn="ctr"/>
            <a:r>
              <a:rPr sz="1721" i="1" spc="71" dirty="0">
                <a:latin typeface="Times New Roman"/>
                <a:cs typeface="Times New Roman"/>
              </a:rPr>
              <a:t>x</a:t>
            </a:r>
            <a:r>
              <a:rPr sz="1721" spc="71" dirty="0">
                <a:latin typeface="Lucida Sans Unicode"/>
                <a:cs typeface="Lucida Sans Unicode"/>
              </a:rPr>
              <a:t>(</a:t>
            </a:r>
            <a:r>
              <a:rPr sz="1721" i="1" spc="71" dirty="0">
                <a:latin typeface="Times New Roman"/>
                <a:cs typeface="Times New Roman"/>
              </a:rPr>
              <a:t>t</a:t>
            </a:r>
            <a:r>
              <a:rPr sz="1721" spc="71" dirty="0">
                <a:latin typeface="Lucida Sans Unicode"/>
                <a:cs typeface="Lucida Sans Unicode"/>
              </a:rPr>
              <a:t>)</a:t>
            </a:r>
            <a:endParaRPr sz="1721">
              <a:latin typeface="Lucida Sans Unicode"/>
              <a:cs typeface="Lucida Sans Unicode"/>
            </a:endParaRPr>
          </a:p>
          <a:p>
            <a:pPr marL="5626213">
              <a:spcBef>
                <a:spcPts val="1019"/>
              </a:spcBef>
            </a:pPr>
            <a:r>
              <a:rPr sz="1897" spc="-4" dirty="0">
                <a:latin typeface="Cambria"/>
                <a:cs typeface="Cambria"/>
              </a:rPr>
              <a:t>·</a:t>
            </a:r>
            <a:r>
              <a:rPr sz="1897" spc="-212" dirty="0">
                <a:latin typeface="Cambria"/>
                <a:cs typeface="Cambria"/>
              </a:rPr>
              <a:t> </a:t>
            </a:r>
            <a:r>
              <a:rPr sz="1897" spc="-4" dirty="0">
                <a:latin typeface="Cambria"/>
                <a:cs typeface="Cambria"/>
              </a:rPr>
              <a:t>·</a:t>
            </a:r>
            <a:r>
              <a:rPr sz="1897" spc="-212" dirty="0">
                <a:latin typeface="Cambria"/>
                <a:cs typeface="Cambria"/>
              </a:rPr>
              <a:t> </a:t>
            </a:r>
            <a:r>
              <a:rPr sz="1897" spc="-4" dirty="0">
                <a:latin typeface="Cambria"/>
                <a:cs typeface="Cambria"/>
              </a:rPr>
              <a:t>·</a:t>
            </a:r>
            <a:endParaRPr sz="1897">
              <a:latin typeface="Cambria"/>
              <a:cs typeface="Cambria"/>
            </a:endParaRPr>
          </a:p>
          <a:p>
            <a:pPr marL="2327026">
              <a:spcBef>
                <a:spcPts val="957"/>
              </a:spcBef>
            </a:pPr>
            <a:r>
              <a:rPr sz="1897" spc="-4" dirty="0">
                <a:latin typeface="Cambria"/>
                <a:cs typeface="Cambria"/>
              </a:rPr>
              <a:t>·</a:t>
            </a:r>
            <a:r>
              <a:rPr sz="1897" spc="-212" dirty="0">
                <a:latin typeface="Cambria"/>
                <a:cs typeface="Cambria"/>
              </a:rPr>
              <a:t> </a:t>
            </a:r>
            <a:r>
              <a:rPr sz="1897" spc="-4" dirty="0">
                <a:latin typeface="Cambria"/>
                <a:cs typeface="Cambria"/>
              </a:rPr>
              <a:t>·</a:t>
            </a:r>
            <a:r>
              <a:rPr sz="1897" spc="-212" dirty="0">
                <a:latin typeface="Cambria"/>
                <a:cs typeface="Cambria"/>
              </a:rPr>
              <a:t> </a:t>
            </a:r>
            <a:r>
              <a:rPr sz="1897" spc="-4" dirty="0">
                <a:latin typeface="Cambria"/>
                <a:cs typeface="Cambria"/>
              </a:rPr>
              <a:t>·</a:t>
            </a:r>
            <a:endParaRPr sz="1897">
              <a:latin typeface="Cambria"/>
              <a:cs typeface="Cambria"/>
            </a:endParaRPr>
          </a:p>
          <a:p>
            <a:pPr marR="1583476" algn="r">
              <a:spcBef>
                <a:spcPts val="2087"/>
              </a:spcBef>
            </a:pPr>
            <a:r>
              <a:rPr sz="1721" i="1" dirty="0">
                <a:latin typeface="Times New Roman"/>
                <a:cs typeface="Times New Roman"/>
              </a:rPr>
              <a:t>t</a:t>
            </a:r>
            <a:endParaRPr sz="172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41150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9" dirty="0">
                <a:solidFill>
                  <a:srgbClr val="FFFFFF"/>
                </a:solidFill>
              </a:rPr>
              <a:t>Bounded</a:t>
            </a:r>
            <a:r>
              <a:rPr sz="2471" spc="-66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Signals</a:t>
            </a:r>
            <a:endParaRPr sz="2471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941A7CA-905E-4DBA-9CAE-BF1A602E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2000015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832222"/>
            <a:ext cx="147740" cy="1475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237291"/>
            <a:ext cx="149311" cy="14759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422175" y="1866398"/>
            <a:ext cx="7728137" cy="289490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marR="4483">
              <a:lnSpc>
                <a:spcPts val="2612"/>
              </a:lnSpc>
              <a:spcBef>
                <a:spcPts val="97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5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2074" spc="35" dirty="0">
                <a:solidFill>
                  <a:srgbClr val="00BFFF"/>
                </a:solidFill>
                <a:latin typeface="Calibri"/>
                <a:cs typeface="Calibri"/>
              </a:rPr>
              <a:t>bounded</a:t>
            </a:r>
            <a:r>
              <a:rPr sz="2074" spc="31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there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exists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some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9" dirty="0">
                <a:latin typeface="Microsoft Sans Serif"/>
                <a:cs typeface="Microsoft Sans Serif"/>
              </a:rPr>
              <a:t>(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finite</a:t>
            </a:r>
            <a:r>
              <a:rPr sz="1897" spc="9" dirty="0">
                <a:latin typeface="Microsoft Sans Serif"/>
                <a:cs typeface="Microsoft Sans Serif"/>
              </a:rPr>
              <a:t>)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positive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constant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dirty="0">
                <a:latin typeface="Times New Roman"/>
                <a:cs typeface="Times New Roman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such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endParaRPr sz="1897">
              <a:latin typeface="Microsoft Sans Serif"/>
              <a:cs typeface="Microsoft Sans Serif"/>
            </a:endParaRPr>
          </a:p>
          <a:p>
            <a:pPr marL="135038" algn="ctr">
              <a:spcBef>
                <a:spcPts val="1730"/>
              </a:spcBef>
              <a:tabLst>
                <a:tab pos="1426585" algn="l"/>
              </a:tabLst>
            </a:pPr>
            <a:r>
              <a:rPr sz="2074" spc="35" dirty="0">
                <a:latin typeface="Cambria"/>
                <a:cs typeface="Cambria"/>
              </a:rPr>
              <a:t>|</a:t>
            </a:r>
            <a:r>
              <a:rPr sz="2074" i="1" spc="35" dirty="0">
                <a:latin typeface="Times New Roman"/>
                <a:cs typeface="Times New Roman"/>
              </a:rPr>
              <a:t>x</a:t>
            </a:r>
            <a:r>
              <a:rPr sz="2074" spc="35" dirty="0">
                <a:latin typeface="Lucida Sans Unicode"/>
                <a:cs typeface="Lucida Sans Unicode"/>
              </a:rPr>
              <a:t>(</a:t>
            </a:r>
            <a:r>
              <a:rPr sz="2074" i="1" spc="35" dirty="0">
                <a:latin typeface="Times New Roman"/>
                <a:cs typeface="Times New Roman"/>
              </a:rPr>
              <a:t>t</a:t>
            </a:r>
            <a:r>
              <a:rPr sz="2074" spc="35" dirty="0">
                <a:latin typeface="Lucida Sans Unicode"/>
                <a:cs typeface="Lucida Sans Unicode"/>
              </a:rPr>
              <a:t>)</a:t>
            </a:r>
            <a:r>
              <a:rPr sz="2074" spc="35" dirty="0">
                <a:latin typeface="Cambria"/>
                <a:cs typeface="Cambria"/>
              </a:rPr>
              <a:t>|</a:t>
            </a:r>
            <a:r>
              <a:rPr sz="2074" spc="26" dirty="0">
                <a:latin typeface="Cambria"/>
                <a:cs typeface="Cambria"/>
              </a:rPr>
              <a:t> </a:t>
            </a:r>
            <a:r>
              <a:rPr sz="2074" spc="481" dirty="0">
                <a:latin typeface="Cambria"/>
                <a:cs typeface="Cambria"/>
              </a:rPr>
              <a:t>≤</a:t>
            </a:r>
            <a:r>
              <a:rPr sz="2074" spc="18" dirty="0">
                <a:latin typeface="Cambria"/>
                <a:cs typeface="Cambria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	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-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all</a:t>
            </a:r>
            <a:r>
              <a:rPr sz="1897" spc="-22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endParaRPr sz="2074">
              <a:latin typeface="Times New Roman"/>
              <a:cs typeface="Times New Roman"/>
            </a:endParaRPr>
          </a:p>
          <a:p>
            <a:pPr marL="11206">
              <a:spcBef>
                <a:spcPts val="1857"/>
              </a:spcBef>
            </a:pP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15" dirty="0">
                <a:latin typeface="Lucida Sans Unicode"/>
                <a:cs typeface="Lucida Sans Unicode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finite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all</a:t>
            </a:r>
            <a:r>
              <a:rPr sz="1897" spc="-31" dirty="0">
                <a:latin typeface="Microsoft Sans Serif"/>
                <a:cs typeface="Microsoft Sans Serif"/>
              </a:rPr>
              <a:t> </a:t>
            </a:r>
            <a:r>
              <a:rPr sz="2074" i="1" spc="40" dirty="0">
                <a:latin typeface="Times New Roman"/>
                <a:cs typeface="Times New Roman"/>
              </a:rPr>
              <a:t>t</a:t>
            </a:r>
            <a:r>
              <a:rPr sz="1897" spc="40" dirty="0">
                <a:latin typeface="Microsoft Sans Serif"/>
                <a:cs typeface="Microsoft Sans Serif"/>
              </a:rPr>
              <a:t>).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874"/>
              </a:spcBef>
            </a:pPr>
            <a:r>
              <a:rPr sz="1897" spc="-13" dirty="0">
                <a:latin typeface="Microsoft Sans Serif"/>
                <a:cs typeface="Microsoft Sans Serif"/>
              </a:rPr>
              <a:t>Examples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bounded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include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sine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cosine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functions.</a:t>
            </a:r>
            <a:endParaRPr sz="1897">
              <a:latin typeface="Microsoft Sans Serif"/>
              <a:cs typeface="Microsoft Sans Serif"/>
            </a:endParaRPr>
          </a:p>
          <a:p>
            <a:pPr marL="11206" marR="862339">
              <a:lnSpc>
                <a:spcPct val="112100"/>
              </a:lnSpc>
              <a:spcBef>
                <a:spcPts val="437"/>
              </a:spcBef>
            </a:pPr>
            <a:r>
              <a:rPr sz="1897" spc="-13" dirty="0">
                <a:latin typeface="Microsoft Sans Serif"/>
                <a:cs typeface="Microsoft Sans Serif"/>
              </a:rPr>
              <a:t>Examples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unbounded</a:t>
            </a:r>
            <a:r>
              <a:rPr sz="1897" spc="10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signals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include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4" dirty="0">
                <a:latin typeface="Times New Roman"/>
                <a:cs typeface="Times New Roman"/>
              </a:rPr>
              <a:t>tan</a:t>
            </a:r>
            <a:r>
              <a:rPr sz="2074" spc="18" dirty="0">
                <a:latin typeface="Times New Roman"/>
                <a:cs typeface="Times New Roman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nonconstant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polynomial</a:t>
            </a:r>
            <a:r>
              <a:rPr sz="1897" spc="9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5" y="92782"/>
            <a:ext cx="3565151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dirty="0">
                <a:solidFill>
                  <a:srgbClr val="FFFFFF"/>
                </a:solidFill>
              </a:rPr>
              <a:t>Signal</a:t>
            </a:r>
            <a:r>
              <a:rPr sz="2471" spc="-4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Energy</a:t>
            </a:r>
            <a:r>
              <a:rPr sz="2471" spc="-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and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-26" dirty="0">
                <a:solidFill>
                  <a:srgbClr val="FFFFFF"/>
                </a:solidFill>
              </a:rPr>
              <a:t>Power</a:t>
            </a:r>
            <a:endParaRPr sz="2471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2B04A1CA-E8A7-462B-B860-ABA7BCBB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9729" y="1938366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9729" y="3221663"/>
            <a:ext cx="147740" cy="15454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9729" y="3626733"/>
            <a:ext cx="147740" cy="14760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380307" y="1804738"/>
            <a:ext cx="6285940" cy="188688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67239">
              <a:spcBef>
                <a:spcPts val="115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spc="35" dirty="0">
                <a:solidFill>
                  <a:srgbClr val="00BFFF"/>
                </a:solidFill>
                <a:latin typeface="Calibri"/>
                <a:cs typeface="Calibri"/>
              </a:rPr>
              <a:t>energy</a:t>
            </a:r>
            <a:r>
              <a:rPr sz="2074" spc="9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E</a:t>
            </a:r>
            <a:r>
              <a:rPr sz="2074" i="1" spc="159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contained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26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endParaRPr sz="1897" dirty="0">
              <a:latin typeface="Microsoft Sans Serif"/>
              <a:cs typeface="Microsoft Sans Serif"/>
            </a:endParaRPr>
          </a:p>
          <a:p>
            <a:pPr marL="1126251" algn="ctr">
              <a:lnSpc>
                <a:spcPts val="2157"/>
              </a:lnSpc>
              <a:spcBef>
                <a:spcPts val="71"/>
              </a:spcBef>
            </a:pPr>
            <a:endParaRPr sz="2250" baseline="-22875" dirty="0">
              <a:latin typeface="Calibri"/>
              <a:cs typeface="Calibri"/>
            </a:endParaRPr>
          </a:p>
          <a:p>
            <a:pPr marL="3005578">
              <a:lnSpc>
                <a:spcPts val="1799"/>
              </a:lnSpc>
              <a:tabLst>
                <a:tab pos="3651071" algn="l"/>
                <a:tab pos="4681507" algn="l"/>
              </a:tabLst>
            </a:pPr>
            <a:endParaRPr sz="2074" dirty="0">
              <a:latin typeface="Lucida Sans Unicode"/>
              <a:cs typeface="Lucida Sans Unicode"/>
            </a:endParaRPr>
          </a:p>
          <a:p>
            <a:pPr marL="67239" marR="15689">
              <a:lnSpc>
                <a:spcPct val="128200"/>
              </a:lnSpc>
              <a:spcBef>
                <a:spcPts val="1941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finite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energy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35" dirty="0">
                <a:solidFill>
                  <a:srgbClr val="00BFFF"/>
                </a:solidFill>
                <a:latin typeface="Calibri"/>
                <a:cs typeface="Calibri"/>
              </a:rPr>
              <a:t>energy</a:t>
            </a:r>
            <a:r>
              <a:rPr sz="2074" spc="7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signal</a:t>
            </a:r>
            <a:r>
              <a:rPr sz="1897" spc="53" dirty="0">
                <a:latin typeface="Microsoft Sans Serif"/>
                <a:cs typeface="Microsoft Sans Serif"/>
              </a:rPr>
              <a:t>. 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22" dirty="0">
                <a:solidFill>
                  <a:srgbClr val="00BFFF"/>
                </a:solidFill>
                <a:latin typeface="Calibri"/>
                <a:cs typeface="Calibri"/>
              </a:rPr>
              <a:t>average</a:t>
            </a:r>
            <a:r>
              <a:rPr sz="2074" spc="128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26" dirty="0">
                <a:solidFill>
                  <a:srgbClr val="00BFFF"/>
                </a:solidFill>
                <a:latin typeface="Calibri"/>
                <a:cs typeface="Calibri"/>
              </a:rPr>
              <a:t>power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P</a:t>
            </a:r>
            <a:r>
              <a:rPr sz="2074" i="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contained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endParaRPr sz="1897" dirty="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9729" y="5015121"/>
            <a:ext cx="149311" cy="14759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436336" y="4886782"/>
            <a:ext cx="7791450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(nonzero)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finite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average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power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spc="26" dirty="0">
                <a:solidFill>
                  <a:srgbClr val="00BFFF"/>
                </a:solidFill>
                <a:latin typeface="Calibri"/>
                <a:cs typeface="Calibri"/>
              </a:rPr>
              <a:t>power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signal</a:t>
            </a:r>
            <a:r>
              <a:rPr sz="1897" spc="53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CD02DF-A235-E493-26FD-BF99D4CFF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473" y="3774338"/>
            <a:ext cx="4336388" cy="10146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9CAB531-F157-AF5E-5686-BA6CE1DE14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666" y="2153275"/>
            <a:ext cx="1885606" cy="86852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DC4A6C-06D8-6404-868B-FAD1E082B57A}"/>
              </a:ext>
            </a:extLst>
          </p:cNvPr>
          <p:cNvSpPr txBox="1"/>
          <p:nvPr/>
        </p:nvSpPr>
        <p:spPr>
          <a:xfrm>
            <a:off x="1870275" y="663105"/>
            <a:ext cx="8343356" cy="1069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588" dirty="0">
                <a:solidFill>
                  <a:srgbClr val="000000"/>
                </a:solidFill>
                <a:latin typeface="Heebo" panose="020B0604020202020204" pitchFamily="2" charset="-79"/>
                <a:cs typeface="Heebo" panose="020B0604020202020204" pitchFamily="2" charset="-79"/>
              </a:rPr>
              <a:t>Energy Signal</a:t>
            </a:r>
          </a:p>
          <a:p>
            <a:pPr algn="just"/>
            <a:r>
              <a:rPr lang="en-US" sz="1588" dirty="0">
                <a:solidFill>
                  <a:srgbClr val="000000"/>
                </a:solidFill>
                <a:latin typeface="Nunito" pitchFamily="2" charset="0"/>
              </a:rPr>
              <a:t>A signal is said to be an energy signal if and only if its total energy E is finite, i.e., 0 &lt; 𝐸 &lt; ∞. For an energy signal, the average power P = 0. The nonperiodic signals are the examples of energy signals.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D31A30-C228-580E-2EF7-F9CD4EE2C368}"/>
              </a:ext>
            </a:extLst>
          </p:cNvPr>
          <p:cNvSpPr txBox="1"/>
          <p:nvPr/>
        </p:nvSpPr>
        <p:spPr>
          <a:xfrm>
            <a:off x="1971291" y="5296033"/>
            <a:ext cx="8343356" cy="1069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588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Power Signal</a:t>
            </a:r>
          </a:p>
          <a:p>
            <a:pPr algn="just"/>
            <a:r>
              <a:rPr lang="en-US" sz="1588" dirty="0">
                <a:solidFill>
                  <a:srgbClr val="000000"/>
                </a:solidFill>
                <a:latin typeface="Nunito" pitchFamily="2" charset="0"/>
              </a:rPr>
              <a:t>A signal is said to be a power signal if its average power P is finite, i.e., 0 &lt; 𝑃 &lt; ∞. For a power signal, the total energy E = ∞. The periodic signals are the examples of power signals.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2CCF8-D97C-EEB6-815A-E744DF94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B018E-AF38-215A-ACF5-3C03D0F5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24" y="1387108"/>
            <a:ext cx="8239789" cy="4572000"/>
          </a:xfrm>
          <a:prstGeom prst="rect">
            <a:avLst/>
          </a:prstGeom>
        </p:spPr>
      </p:pic>
      <p:grpSp>
        <p:nvGrpSpPr>
          <p:cNvPr id="7" name="object 22">
            <a:extLst>
              <a:ext uri="{FF2B5EF4-FFF2-40B4-BE49-F238E27FC236}">
                <a16:creationId xmlns:a16="http://schemas.microsoft.com/office/drawing/2014/main" id="{C502ABD3-ACCC-ACA6-775D-109554EE507D}"/>
              </a:ext>
            </a:extLst>
          </p:cNvPr>
          <p:cNvGrpSpPr/>
          <p:nvPr/>
        </p:nvGrpSpPr>
        <p:grpSpPr>
          <a:xfrm>
            <a:off x="1749238" y="403412"/>
            <a:ext cx="8784291" cy="774887"/>
            <a:chOff x="161890" y="3099028"/>
            <a:chExt cx="9852660" cy="878205"/>
          </a:xfrm>
        </p:grpSpPr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F58E6A12-70A1-7B5E-D42B-FF358D51EEB4}"/>
                </a:ext>
              </a:extLst>
            </p:cNvPr>
            <p:cNvSpPr/>
            <p:nvPr/>
          </p:nvSpPr>
          <p:spPr>
            <a:xfrm>
              <a:off x="161890" y="3099028"/>
              <a:ext cx="9736455" cy="180340"/>
            </a:xfrm>
            <a:custGeom>
              <a:avLst/>
              <a:gdLst/>
              <a:ahLst/>
              <a:cxnLst/>
              <a:rect l="l" t="t" r="r" b="b"/>
              <a:pathLst>
                <a:path w="9736455" h="180339">
                  <a:moveTo>
                    <a:pt x="9736083" y="179844"/>
                  </a:moveTo>
                  <a:lnTo>
                    <a:pt x="9736083" y="110896"/>
                  </a:lnTo>
                  <a:lnTo>
                    <a:pt x="9727333" y="67835"/>
                  </a:lnTo>
                  <a:lnTo>
                    <a:pt x="9703510" y="32573"/>
                  </a:lnTo>
                  <a:lnTo>
                    <a:pt x="9668253" y="8749"/>
                  </a:lnTo>
                  <a:lnTo>
                    <a:pt x="9625199" y="0"/>
                  </a:lnTo>
                  <a:lnTo>
                    <a:pt x="110891" y="0"/>
                  </a:lnTo>
                  <a:lnTo>
                    <a:pt x="67834" y="8749"/>
                  </a:lnTo>
                  <a:lnTo>
                    <a:pt x="32574" y="32573"/>
                  </a:lnTo>
                  <a:lnTo>
                    <a:pt x="8750" y="67835"/>
                  </a:lnTo>
                  <a:lnTo>
                    <a:pt x="0" y="110896"/>
                  </a:lnTo>
                  <a:lnTo>
                    <a:pt x="0" y="179844"/>
                  </a:lnTo>
                  <a:lnTo>
                    <a:pt x="9736083" y="17984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pic>
          <p:nvPicPr>
            <p:cNvPr id="9" name="object 24">
              <a:extLst>
                <a:ext uri="{FF2B5EF4-FFF2-40B4-BE49-F238E27FC236}">
                  <a16:creationId xmlns:a16="http://schemas.microsoft.com/office/drawing/2014/main" id="{7C02EFFA-D7BE-4F10-3DC9-BCFD816B0E8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5844" y="3197377"/>
              <a:ext cx="128219" cy="246036"/>
            </a:xfrm>
            <a:prstGeom prst="rect">
              <a:avLst/>
            </a:prstGeom>
          </p:spPr>
        </p:pic>
        <p:pic>
          <p:nvPicPr>
            <p:cNvPr id="10" name="object 25">
              <a:extLst>
                <a:ext uri="{FF2B5EF4-FFF2-40B4-BE49-F238E27FC236}">
                  <a16:creationId xmlns:a16="http://schemas.microsoft.com/office/drawing/2014/main" id="{C9D6A65F-DDC4-1F23-161A-FDC8C66D8AB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653" y="3731171"/>
              <a:ext cx="239110" cy="239090"/>
            </a:xfrm>
            <a:prstGeom prst="rect">
              <a:avLst/>
            </a:prstGeom>
          </p:spPr>
        </p:pic>
        <p:sp>
          <p:nvSpPr>
            <p:cNvPr id="11" name="object 26">
              <a:extLst>
                <a:ext uri="{FF2B5EF4-FFF2-40B4-BE49-F238E27FC236}">
                  <a16:creationId xmlns:a16="http://schemas.microsoft.com/office/drawing/2014/main" id="{5CF4D114-5E08-7A0B-5C4F-46B1468BD2F0}"/>
                </a:ext>
              </a:extLst>
            </p:cNvPr>
            <p:cNvSpPr/>
            <p:nvPr/>
          </p:nvSpPr>
          <p:spPr>
            <a:xfrm>
              <a:off x="9759365" y="3962271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0" y="0"/>
                  </a:moveTo>
                  <a:lnTo>
                    <a:pt x="27724" y="2795"/>
                  </a:lnTo>
                </a:path>
              </a:pathLst>
            </a:custGeom>
            <a:ln w="242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12" name="object 27">
              <a:extLst>
                <a:ext uri="{FF2B5EF4-FFF2-40B4-BE49-F238E27FC236}">
                  <a16:creationId xmlns:a16="http://schemas.microsoft.com/office/drawing/2014/main" id="{F82C005E-9120-8AD5-43F6-2D7B1B295DC9}"/>
                </a:ext>
              </a:extLst>
            </p:cNvPr>
            <p:cNvSpPr/>
            <p:nvPr/>
          </p:nvSpPr>
          <p:spPr>
            <a:xfrm>
              <a:off x="9759365" y="3715562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570" y="27736"/>
                  </a:moveTo>
                  <a:lnTo>
                    <a:pt x="239375" y="0"/>
                  </a:lnTo>
                </a:path>
                <a:path w="242570" h="242570">
                  <a:moveTo>
                    <a:pt x="0" y="239376"/>
                  </a:moveTo>
                  <a:lnTo>
                    <a:pt x="76983" y="236895"/>
                  </a:lnTo>
                  <a:lnTo>
                    <a:pt x="122203" y="220733"/>
                  </a:lnTo>
                  <a:lnTo>
                    <a:pt x="162094" y="195371"/>
                  </a:lnTo>
                  <a:lnTo>
                    <a:pt x="195367" y="162101"/>
                  </a:lnTo>
                  <a:lnTo>
                    <a:pt x="220731" y="122212"/>
                  </a:lnTo>
                  <a:lnTo>
                    <a:pt x="236895" y="76994"/>
                  </a:lnTo>
                  <a:lnTo>
                    <a:pt x="242570" y="27736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13" name="object 28">
              <a:extLst>
                <a:ext uri="{FF2B5EF4-FFF2-40B4-BE49-F238E27FC236}">
                  <a16:creationId xmlns:a16="http://schemas.microsoft.com/office/drawing/2014/main" id="{C208371D-D7C3-154F-EC44-C9F32649EC6F}"/>
                </a:ext>
              </a:extLst>
            </p:cNvPr>
            <p:cNvSpPr/>
            <p:nvPr/>
          </p:nvSpPr>
          <p:spPr>
            <a:xfrm>
              <a:off x="9759365" y="3715562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36" y="27736"/>
                  </a:moveTo>
                  <a:lnTo>
                    <a:pt x="232441" y="0"/>
                  </a:lnTo>
                </a:path>
                <a:path w="236220" h="236220">
                  <a:moveTo>
                    <a:pt x="0" y="232455"/>
                  </a:moveTo>
                  <a:lnTo>
                    <a:pt x="75395" y="230157"/>
                  </a:lnTo>
                  <a:lnTo>
                    <a:pt x="119156" y="214515"/>
                  </a:lnTo>
                  <a:lnTo>
                    <a:pt x="157760" y="189970"/>
                  </a:lnTo>
                  <a:lnTo>
                    <a:pt x="189958" y="157772"/>
                  </a:lnTo>
                  <a:lnTo>
                    <a:pt x="214503" y="119168"/>
                  </a:lnTo>
                  <a:lnTo>
                    <a:pt x="230145" y="75407"/>
                  </a:lnTo>
                  <a:lnTo>
                    <a:pt x="235636" y="27736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pic>
          <p:nvPicPr>
            <p:cNvPr id="14" name="object 29">
              <a:extLst>
                <a:ext uri="{FF2B5EF4-FFF2-40B4-BE49-F238E27FC236}">
                  <a16:creationId xmlns:a16="http://schemas.microsoft.com/office/drawing/2014/main" id="{6F023D79-3288-8914-7DBC-EDE25DC9B69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7236" y="3703434"/>
              <a:ext cx="252959" cy="252971"/>
            </a:xfrm>
            <a:prstGeom prst="rect">
              <a:avLst/>
            </a:prstGeom>
          </p:spPr>
        </p:pic>
        <p:sp>
          <p:nvSpPr>
            <p:cNvPr id="15" name="object 30">
              <a:extLst>
                <a:ext uri="{FF2B5EF4-FFF2-40B4-BE49-F238E27FC236}">
                  <a16:creationId xmlns:a16="http://schemas.microsoft.com/office/drawing/2014/main" id="{421FC4F4-18E6-CF25-302E-7EC16169258C}"/>
                </a:ext>
              </a:extLst>
            </p:cNvPr>
            <p:cNvSpPr/>
            <p:nvPr/>
          </p:nvSpPr>
          <p:spPr>
            <a:xfrm>
              <a:off x="383667" y="3824249"/>
              <a:ext cx="9405620" cy="40640"/>
            </a:xfrm>
            <a:custGeom>
              <a:avLst/>
              <a:gdLst/>
              <a:ahLst/>
              <a:cxnLst/>
              <a:rect l="l" t="t" r="r" b="b"/>
              <a:pathLst>
                <a:path w="9405620" h="40639">
                  <a:moveTo>
                    <a:pt x="9404998" y="0"/>
                  </a:moveTo>
                  <a:lnTo>
                    <a:pt x="0" y="0"/>
                  </a:lnTo>
                  <a:lnTo>
                    <a:pt x="0" y="5676"/>
                  </a:lnTo>
                  <a:lnTo>
                    <a:pt x="0" y="12611"/>
                  </a:lnTo>
                  <a:lnTo>
                    <a:pt x="0" y="19532"/>
                  </a:lnTo>
                  <a:lnTo>
                    <a:pt x="0" y="26466"/>
                  </a:lnTo>
                  <a:lnTo>
                    <a:pt x="0" y="40322"/>
                  </a:lnTo>
                  <a:lnTo>
                    <a:pt x="9404998" y="40322"/>
                  </a:lnTo>
                  <a:lnTo>
                    <a:pt x="9404998" y="26466"/>
                  </a:lnTo>
                  <a:lnTo>
                    <a:pt x="9404998" y="19532"/>
                  </a:lnTo>
                  <a:lnTo>
                    <a:pt x="9404998" y="12611"/>
                  </a:lnTo>
                  <a:lnTo>
                    <a:pt x="9404998" y="5676"/>
                  </a:lnTo>
                  <a:lnTo>
                    <a:pt x="94049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16" name="object 31">
              <a:extLst>
                <a:ext uri="{FF2B5EF4-FFF2-40B4-BE49-F238E27FC236}">
                  <a16:creationId xmlns:a16="http://schemas.microsoft.com/office/drawing/2014/main" id="{41CC6845-DE15-675D-8581-45AC50486B00}"/>
                </a:ext>
              </a:extLst>
            </p:cNvPr>
            <p:cNvSpPr/>
            <p:nvPr/>
          </p:nvSpPr>
          <p:spPr>
            <a:xfrm>
              <a:off x="383678" y="385763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17" name="object 32">
              <a:extLst>
                <a:ext uri="{FF2B5EF4-FFF2-40B4-BE49-F238E27FC236}">
                  <a16:creationId xmlns:a16="http://schemas.microsoft.com/office/drawing/2014/main" id="{C8C220DB-9FC3-D0AB-91E7-85B3F703037D}"/>
                </a:ext>
              </a:extLst>
            </p:cNvPr>
            <p:cNvSpPr/>
            <p:nvPr/>
          </p:nvSpPr>
          <p:spPr>
            <a:xfrm>
              <a:off x="383678" y="387151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18" name="object 33">
              <a:extLst>
                <a:ext uri="{FF2B5EF4-FFF2-40B4-BE49-F238E27FC236}">
                  <a16:creationId xmlns:a16="http://schemas.microsoft.com/office/drawing/2014/main" id="{9C254A52-4133-9A70-2EBE-8A5AA039394D}"/>
                </a:ext>
              </a:extLst>
            </p:cNvPr>
            <p:cNvSpPr/>
            <p:nvPr/>
          </p:nvSpPr>
          <p:spPr>
            <a:xfrm>
              <a:off x="383678" y="388537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19" name="object 34">
              <a:extLst>
                <a:ext uri="{FF2B5EF4-FFF2-40B4-BE49-F238E27FC236}">
                  <a16:creationId xmlns:a16="http://schemas.microsoft.com/office/drawing/2014/main" id="{864F7604-3CA8-59B5-CB16-6EA0842E13DB}"/>
                </a:ext>
              </a:extLst>
            </p:cNvPr>
            <p:cNvSpPr/>
            <p:nvPr/>
          </p:nvSpPr>
          <p:spPr>
            <a:xfrm>
              <a:off x="383678" y="389924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20" name="object 35">
              <a:extLst>
                <a:ext uri="{FF2B5EF4-FFF2-40B4-BE49-F238E27FC236}">
                  <a16:creationId xmlns:a16="http://schemas.microsoft.com/office/drawing/2014/main" id="{34739818-AF8B-3EE9-3AEF-692B52F2593A}"/>
                </a:ext>
              </a:extLst>
            </p:cNvPr>
            <p:cNvSpPr/>
            <p:nvPr/>
          </p:nvSpPr>
          <p:spPr>
            <a:xfrm>
              <a:off x="383678" y="391310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21" name="object 36">
              <a:extLst>
                <a:ext uri="{FF2B5EF4-FFF2-40B4-BE49-F238E27FC236}">
                  <a16:creationId xmlns:a16="http://schemas.microsoft.com/office/drawing/2014/main" id="{6D7B478B-49D5-BC7D-7747-528DB0F9CEC0}"/>
                </a:ext>
              </a:extLst>
            </p:cNvPr>
            <p:cNvSpPr/>
            <p:nvPr/>
          </p:nvSpPr>
          <p:spPr>
            <a:xfrm>
              <a:off x="383678" y="3926961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22" name="object 37">
              <a:extLst>
                <a:ext uri="{FF2B5EF4-FFF2-40B4-BE49-F238E27FC236}">
                  <a16:creationId xmlns:a16="http://schemas.microsoft.com/office/drawing/2014/main" id="{D8A4000A-00C4-C817-88B7-F00568FA33A1}"/>
                </a:ext>
              </a:extLst>
            </p:cNvPr>
            <p:cNvSpPr/>
            <p:nvPr/>
          </p:nvSpPr>
          <p:spPr>
            <a:xfrm>
              <a:off x="383678" y="3940812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23" name="object 38">
              <a:extLst>
                <a:ext uri="{FF2B5EF4-FFF2-40B4-BE49-F238E27FC236}">
                  <a16:creationId xmlns:a16="http://schemas.microsoft.com/office/drawing/2014/main" id="{D8679BEE-B2CB-06FA-D2E4-E40769D5E2B0}"/>
                </a:ext>
              </a:extLst>
            </p:cNvPr>
            <p:cNvSpPr/>
            <p:nvPr/>
          </p:nvSpPr>
          <p:spPr>
            <a:xfrm>
              <a:off x="383678" y="3954672"/>
              <a:ext cx="9404985" cy="11430"/>
            </a:xfrm>
            <a:custGeom>
              <a:avLst/>
              <a:gdLst/>
              <a:ahLst/>
              <a:cxnLst/>
              <a:rect l="l" t="t" r="r" b="b"/>
              <a:pathLst>
                <a:path w="9404985" h="11429">
                  <a:moveTo>
                    <a:pt x="0" y="0"/>
                  </a:moveTo>
                  <a:lnTo>
                    <a:pt x="0" y="10945"/>
                  </a:lnTo>
                  <a:lnTo>
                    <a:pt x="9404986" y="10945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24" name="object 39">
              <a:extLst>
                <a:ext uri="{FF2B5EF4-FFF2-40B4-BE49-F238E27FC236}">
                  <a16:creationId xmlns:a16="http://schemas.microsoft.com/office/drawing/2014/main" id="{409E7843-2377-C1EA-883B-49C6EE5F0287}"/>
                </a:ext>
              </a:extLst>
            </p:cNvPr>
            <p:cNvSpPr/>
            <p:nvPr/>
          </p:nvSpPr>
          <p:spPr>
            <a:xfrm>
              <a:off x="9896780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11658" y="0"/>
                  </a:moveTo>
                  <a:lnTo>
                    <a:pt x="0" y="0"/>
                  </a:lnTo>
                  <a:lnTo>
                    <a:pt x="0" y="424154"/>
                  </a:lnTo>
                  <a:lnTo>
                    <a:pt x="11658" y="424154"/>
                  </a:lnTo>
                  <a:lnTo>
                    <a:pt x="116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25" name="object 40">
              <a:extLst>
                <a:ext uri="{FF2B5EF4-FFF2-40B4-BE49-F238E27FC236}">
                  <a16:creationId xmlns:a16="http://schemas.microsoft.com/office/drawing/2014/main" id="{D917AAD4-3B23-582E-F228-CBCCDFD84ED8}"/>
                </a:ext>
              </a:extLst>
            </p:cNvPr>
            <p:cNvSpPr/>
            <p:nvPr/>
          </p:nvSpPr>
          <p:spPr>
            <a:xfrm>
              <a:off x="99014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26" name="object 41">
              <a:extLst>
                <a:ext uri="{FF2B5EF4-FFF2-40B4-BE49-F238E27FC236}">
                  <a16:creationId xmlns:a16="http://schemas.microsoft.com/office/drawing/2014/main" id="{971F2E5E-BC0B-CC09-675F-4FCD0AD5F674}"/>
                </a:ext>
              </a:extLst>
            </p:cNvPr>
            <p:cNvSpPr/>
            <p:nvPr/>
          </p:nvSpPr>
          <p:spPr>
            <a:xfrm>
              <a:off x="991530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27" name="object 42">
              <a:extLst>
                <a:ext uri="{FF2B5EF4-FFF2-40B4-BE49-F238E27FC236}">
                  <a16:creationId xmlns:a16="http://schemas.microsoft.com/office/drawing/2014/main" id="{B4320F09-BD07-8740-FB5A-98B9138F67A9}"/>
                </a:ext>
              </a:extLst>
            </p:cNvPr>
            <p:cNvSpPr/>
            <p:nvPr/>
          </p:nvSpPr>
          <p:spPr>
            <a:xfrm>
              <a:off x="9929222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28" name="object 43">
              <a:extLst>
                <a:ext uri="{FF2B5EF4-FFF2-40B4-BE49-F238E27FC236}">
                  <a16:creationId xmlns:a16="http://schemas.microsoft.com/office/drawing/2014/main" id="{88B1B6C1-B794-2B3A-1636-7EBBBEB4EE53}"/>
                </a:ext>
              </a:extLst>
            </p:cNvPr>
            <p:cNvSpPr/>
            <p:nvPr/>
          </p:nvSpPr>
          <p:spPr>
            <a:xfrm>
              <a:off x="9943048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29" name="object 44">
              <a:extLst>
                <a:ext uri="{FF2B5EF4-FFF2-40B4-BE49-F238E27FC236}">
                  <a16:creationId xmlns:a16="http://schemas.microsoft.com/office/drawing/2014/main" id="{4ABF62FE-0E9A-2B40-4274-705BBFDBD559}"/>
                </a:ext>
              </a:extLst>
            </p:cNvPr>
            <p:cNvSpPr/>
            <p:nvPr/>
          </p:nvSpPr>
          <p:spPr>
            <a:xfrm>
              <a:off x="99568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30" name="object 45">
              <a:extLst>
                <a:ext uri="{FF2B5EF4-FFF2-40B4-BE49-F238E27FC236}">
                  <a16:creationId xmlns:a16="http://schemas.microsoft.com/office/drawing/2014/main" id="{216AB15D-CFDE-30BD-BF44-BBDD3CC02D48}"/>
                </a:ext>
              </a:extLst>
            </p:cNvPr>
            <p:cNvSpPr/>
            <p:nvPr/>
          </p:nvSpPr>
          <p:spPr>
            <a:xfrm>
              <a:off x="997079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31" name="object 46">
              <a:extLst>
                <a:ext uri="{FF2B5EF4-FFF2-40B4-BE49-F238E27FC236}">
                  <a16:creationId xmlns:a16="http://schemas.microsoft.com/office/drawing/2014/main" id="{A59F39AD-F675-1DA5-B0F6-0861FD11E4CD}"/>
                </a:ext>
              </a:extLst>
            </p:cNvPr>
            <p:cNvSpPr/>
            <p:nvPr/>
          </p:nvSpPr>
          <p:spPr>
            <a:xfrm>
              <a:off x="998462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32" name="object 47">
              <a:extLst>
                <a:ext uri="{FF2B5EF4-FFF2-40B4-BE49-F238E27FC236}">
                  <a16:creationId xmlns:a16="http://schemas.microsoft.com/office/drawing/2014/main" id="{63EE416C-2620-3955-6D02-266BE17010D6}"/>
                </a:ext>
              </a:extLst>
            </p:cNvPr>
            <p:cNvSpPr/>
            <p:nvPr/>
          </p:nvSpPr>
          <p:spPr>
            <a:xfrm>
              <a:off x="9998447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0" y="0"/>
                  </a:moveTo>
                  <a:lnTo>
                    <a:pt x="0" y="424145"/>
                  </a:lnTo>
                  <a:lnTo>
                    <a:pt x="11992" y="424145"/>
                  </a:lnTo>
                  <a:lnTo>
                    <a:pt x="11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33" name="object 48">
              <a:extLst>
                <a:ext uri="{FF2B5EF4-FFF2-40B4-BE49-F238E27FC236}">
                  <a16:creationId xmlns:a16="http://schemas.microsoft.com/office/drawing/2014/main" id="{DD8843F4-F814-380A-B3DA-4362A8FCF144}"/>
                </a:ext>
              </a:extLst>
            </p:cNvPr>
            <p:cNvSpPr/>
            <p:nvPr/>
          </p:nvSpPr>
          <p:spPr>
            <a:xfrm>
              <a:off x="161890" y="3196094"/>
              <a:ext cx="9736455" cy="658495"/>
            </a:xfrm>
            <a:custGeom>
              <a:avLst/>
              <a:gdLst/>
              <a:ahLst/>
              <a:cxnLst/>
              <a:rect l="l" t="t" r="r" b="b"/>
              <a:pathLst>
                <a:path w="9736455" h="658495">
                  <a:moveTo>
                    <a:pt x="9736083" y="547204"/>
                  </a:moveTo>
                  <a:lnTo>
                    <a:pt x="9736083" y="0"/>
                  </a:lnTo>
                  <a:lnTo>
                    <a:pt x="0" y="0"/>
                  </a:lnTo>
                  <a:lnTo>
                    <a:pt x="0" y="547204"/>
                  </a:lnTo>
                  <a:lnTo>
                    <a:pt x="8750" y="590258"/>
                  </a:lnTo>
                  <a:lnTo>
                    <a:pt x="32574" y="625516"/>
                  </a:lnTo>
                  <a:lnTo>
                    <a:pt x="67834" y="649339"/>
                  </a:lnTo>
                  <a:lnTo>
                    <a:pt x="110891" y="658088"/>
                  </a:lnTo>
                  <a:lnTo>
                    <a:pt x="9625199" y="658088"/>
                  </a:lnTo>
                  <a:lnTo>
                    <a:pt x="9668253" y="649339"/>
                  </a:lnTo>
                  <a:lnTo>
                    <a:pt x="9703510" y="625516"/>
                  </a:lnTo>
                  <a:lnTo>
                    <a:pt x="9727333" y="590258"/>
                  </a:lnTo>
                  <a:lnTo>
                    <a:pt x="9736083" y="54720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r>
                <a:rPr lang="en-US" sz="2471" dirty="0">
                  <a:solidFill>
                    <a:schemeClr val="bg1"/>
                  </a:solidFill>
                </a:rPr>
                <a:t>   Properties of Energy and Power Signals</a:t>
              </a:r>
              <a:endParaRPr sz="2471" dirty="0">
                <a:solidFill>
                  <a:schemeClr val="bg1"/>
                </a:solidFill>
              </a:endParaRPr>
            </a:p>
          </p:txBody>
        </p:sp>
        <p:sp>
          <p:nvSpPr>
            <p:cNvPr id="34" name="object 49">
              <a:extLst>
                <a:ext uri="{FF2B5EF4-FFF2-40B4-BE49-F238E27FC236}">
                  <a16:creationId xmlns:a16="http://schemas.microsoft.com/office/drawing/2014/main" id="{8A340401-920E-2D9C-27DE-394CC29CC897}"/>
                </a:ext>
              </a:extLst>
            </p:cNvPr>
            <p:cNvSpPr/>
            <p:nvPr/>
          </p:nvSpPr>
          <p:spPr>
            <a:xfrm>
              <a:off x="9897973" y="3292665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4922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35" name="object 50">
              <a:extLst>
                <a:ext uri="{FF2B5EF4-FFF2-40B4-BE49-F238E27FC236}">
                  <a16:creationId xmlns:a16="http://schemas.microsoft.com/office/drawing/2014/main" id="{9733F6A2-0AEB-3318-0E0C-0F8EE9D38D95}"/>
                </a:ext>
              </a:extLst>
            </p:cNvPr>
            <p:cNvSpPr/>
            <p:nvPr/>
          </p:nvSpPr>
          <p:spPr>
            <a:xfrm>
              <a:off x="9897973" y="3264941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36" name="object 51">
              <a:extLst>
                <a:ext uri="{FF2B5EF4-FFF2-40B4-BE49-F238E27FC236}">
                  <a16:creationId xmlns:a16="http://schemas.microsoft.com/office/drawing/2014/main" id="{7BB649FE-9D11-4A23-F5CE-6B5B90E6C7ED}"/>
                </a:ext>
              </a:extLst>
            </p:cNvPr>
            <p:cNvSpPr/>
            <p:nvPr/>
          </p:nvSpPr>
          <p:spPr>
            <a:xfrm>
              <a:off x="9897973" y="323723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37" name="object 52">
              <a:extLst>
                <a:ext uri="{FF2B5EF4-FFF2-40B4-BE49-F238E27FC236}">
                  <a16:creationId xmlns:a16="http://schemas.microsoft.com/office/drawing/2014/main" id="{20CF5D69-E939-4CA0-8968-A95174698443}"/>
                </a:ext>
              </a:extLst>
            </p:cNvPr>
            <p:cNvSpPr/>
            <p:nvPr/>
          </p:nvSpPr>
          <p:spPr>
            <a:xfrm>
              <a:off x="9897973" y="3209505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  <p:sp>
          <p:nvSpPr>
            <p:cNvPr id="38" name="object 53">
              <a:extLst>
                <a:ext uri="{FF2B5EF4-FFF2-40B4-BE49-F238E27FC236}">
                  <a16:creationId xmlns:a16="http://schemas.microsoft.com/office/drawing/2014/main" id="{AA1A8C4D-68FB-0129-18A6-79F3BA28B6F1}"/>
                </a:ext>
              </a:extLst>
            </p:cNvPr>
            <p:cNvSpPr/>
            <p:nvPr/>
          </p:nvSpPr>
          <p:spPr>
            <a:xfrm>
              <a:off x="9897973" y="3167926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7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972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E52A6-F98E-43B8-95B9-58F1DE62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01314" y="2734437"/>
            <a:ext cx="8693524" cy="774887"/>
            <a:chOff x="161890" y="3099028"/>
            <a:chExt cx="9852660" cy="878205"/>
          </a:xfrm>
        </p:grpSpPr>
        <p:sp>
          <p:nvSpPr>
            <p:cNvPr id="23" name="object 23"/>
            <p:cNvSpPr/>
            <p:nvPr/>
          </p:nvSpPr>
          <p:spPr>
            <a:xfrm>
              <a:off x="161890" y="3099028"/>
              <a:ext cx="9736455" cy="180340"/>
            </a:xfrm>
            <a:custGeom>
              <a:avLst/>
              <a:gdLst/>
              <a:ahLst/>
              <a:cxnLst/>
              <a:rect l="l" t="t" r="r" b="b"/>
              <a:pathLst>
                <a:path w="9736455" h="180339">
                  <a:moveTo>
                    <a:pt x="9736083" y="179844"/>
                  </a:moveTo>
                  <a:lnTo>
                    <a:pt x="9736083" y="110896"/>
                  </a:lnTo>
                  <a:lnTo>
                    <a:pt x="9727333" y="67835"/>
                  </a:lnTo>
                  <a:lnTo>
                    <a:pt x="9703510" y="32573"/>
                  </a:lnTo>
                  <a:lnTo>
                    <a:pt x="9668253" y="8749"/>
                  </a:lnTo>
                  <a:lnTo>
                    <a:pt x="9625199" y="0"/>
                  </a:lnTo>
                  <a:lnTo>
                    <a:pt x="110891" y="0"/>
                  </a:lnTo>
                  <a:lnTo>
                    <a:pt x="67834" y="8749"/>
                  </a:lnTo>
                  <a:lnTo>
                    <a:pt x="32574" y="32573"/>
                  </a:lnTo>
                  <a:lnTo>
                    <a:pt x="8750" y="67835"/>
                  </a:lnTo>
                  <a:lnTo>
                    <a:pt x="0" y="110896"/>
                  </a:lnTo>
                  <a:lnTo>
                    <a:pt x="0" y="179844"/>
                  </a:lnTo>
                  <a:lnTo>
                    <a:pt x="9736083" y="17984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844" y="3197377"/>
              <a:ext cx="128219" cy="2460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53" y="3731171"/>
              <a:ext cx="239110" cy="2390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759365" y="3962271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0" y="0"/>
                  </a:moveTo>
                  <a:lnTo>
                    <a:pt x="27724" y="2795"/>
                  </a:lnTo>
                </a:path>
              </a:pathLst>
            </a:custGeom>
            <a:ln w="242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9365" y="3715562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570" y="27736"/>
                  </a:moveTo>
                  <a:lnTo>
                    <a:pt x="239375" y="0"/>
                  </a:lnTo>
                </a:path>
                <a:path w="242570" h="242570">
                  <a:moveTo>
                    <a:pt x="0" y="239376"/>
                  </a:moveTo>
                  <a:lnTo>
                    <a:pt x="76983" y="236895"/>
                  </a:lnTo>
                  <a:lnTo>
                    <a:pt x="122203" y="220733"/>
                  </a:lnTo>
                  <a:lnTo>
                    <a:pt x="162094" y="195371"/>
                  </a:lnTo>
                  <a:lnTo>
                    <a:pt x="195367" y="162101"/>
                  </a:lnTo>
                  <a:lnTo>
                    <a:pt x="220731" y="122212"/>
                  </a:lnTo>
                  <a:lnTo>
                    <a:pt x="236895" y="76994"/>
                  </a:lnTo>
                  <a:lnTo>
                    <a:pt x="242570" y="27736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9365" y="3715562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36" y="27736"/>
                  </a:moveTo>
                  <a:lnTo>
                    <a:pt x="232441" y="0"/>
                  </a:lnTo>
                </a:path>
                <a:path w="236220" h="236220">
                  <a:moveTo>
                    <a:pt x="0" y="232455"/>
                  </a:moveTo>
                  <a:lnTo>
                    <a:pt x="75395" y="230157"/>
                  </a:lnTo>
                  <a:lnTo>
                    <a:pt x="119156" y="214515"/>
                  </a:lnTo>
                  <a:lnTo>
                    <a:pt x="157760" y="189970"/>
                  </a:lnTo>
                  <a:lnTo>
                    <a:pt x="189958" y="157772"/>
                  </a:lnTo>
                  <a:lnTo>
                    <a:pt x="214503" y="119168"/>
                  </a:lnTo>
                  <a:lnTo>
                    <a:pt x="230145" y="75407"/>
                  </a:lnTo>
                  <a:lnTo>
                    <a:pt x="235636" y="27736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7236" y="3703434"/>
              <a:ext cx="252959" cy="2529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3667" y="3824249"/>
              <a:ext cx="9405620" cy="40640"/>
            </a:xfrm>
            <a:custGeom>
              <a:avLst/>
              <a:gdLst/>
              <a:ahLst/>
              <a:cxnLst/>
              <a:rect l="l" t="t" r="r" b="b"/>
              <a:pathLst>
                <a:path w="9405620" h="40639">
                  <a:moveTo>
                    <a:pt x="9404998" y="0"/>
                  </a:moveTo>
                  <a:lnTo>
                    <a:pt x="0" y="0"/>
                  </a:lnTo>
                  <a:lnTo>
                    <a:pt x="0" y="5676"/>
                  </a:lnTo>
                  <a:lnTo>
                    <a:pt x="0" y="12611"/>
                  </a:lnTo>
                  <a:lnTo>
                    <a:pt x="0" y="19532"/>
                  </a:lnTo>
                  <a:lnTo>
                    <a:pt x="0" y="26466"/>
                  </a:lnTo>
                  <a:lnTo>
                    <a:pt x="0" y="40322"/>
                  </a:lnTo>
                  <a:lnTo>
                    <a:pt x="9404998" y="40322"/>
                  </a:lnTo>
                  <a:lnTo>
                    <a:pt x="9404998" y="26466"/>
                  </a:lnTo>
                  <a:lnTo>
                    <a:pt x="9404998" y="19532"/>
                  </a:lnTo>
                  <a:lnTo>
                    <a:pt x="9404998" y="12611"/>
                  </a:lnTo>
                  <a:lnTo>
                    <a:pt x="9404998" y="5676"/>
                  </a:lnTo>
                  <a:lnTo>
                    <a:pt x="94049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78" y="385763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678" y="387151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678" y="388537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678" y="389924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83678" y="391310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678" y="3926961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678" y="3940812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678" y="3954672"/>
              <a:ext cx="9404985" cy="11430"/>
            </a:xfrm>
            <a:custGeom>
              <a:avLst/>
              <a:gdLst/>
              <a:ahLst/>
              <a:cxnLst/>
              <a:rect l="l" t="t" r="r" b="b"/>
              <a:pathLst>
                <a:path w="9404985" h="11429">
                  <a:moveTo>
                    <a:pt x="0" y="0"/>
                  </a:moveTo>
                  <a:lnTo>
                    <a:pt x="0" y="10945"/>
                  </a:lnTo>
                  <a:lnTo>
                    <a:pt x="9404986" y="10945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896780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11658" y="0"/>
                  </a:moveTo>
                  <a:lnTo>
                    <a:pt x="0" y="0"/>
                  </a:lnTo>
                  <a:lnTo>
                    <a:pt x="0" y="424154"/>
                  </a:lnTo>
                  <a:lnTo>
                    <a:pt x="11658" y="424154"/>
                  </a:lnTo>
                  <a:lnTo>
                    <a:pt x="116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99014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530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29222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3048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9568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997079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998462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9998447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0" y="0"/>
                  </a:moveTo>
                  <a:lnTo>
                    <a:pt x="0" y="424145"/>
                  </a:lnTo>
                  <a:lnTo>
                    <a:pt x="11992" y="424145"/>
                  </a:lnTo>
                  <a:lnTo>
                    <a:pt x="11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90" y="3196094"/>
              <a:ext cx="9736455" cy="658495"/>
            </a:xfrm>
            <a:custGeom>
              <a:avLst/>
              <a:gdLst/>
              <a:ahLst/>
              <a:cxnLst/>
              <a:rect l="l" t="t" r="r" b="b"/>
              <a:pathLst>
                <a:path w="9736455" h="658495">
                  <a:moveTo>
                    <a:pt x="9736083" y="547204"/>
                  </a:moveTo>
                  <a:lnTo>
                    <a:pt x="9736083" y="0"/>
                  </a:lnTo>
                  <a:lnTo>
                    <a:pt x="0" y="0"/>
                  </a:lnTo>
                  <a:lnTo>
                    <a:pt x="0" y="547204"/>
                  </a:lnTo>
                  <a:lnTo>
                    <a:pt x="8750" y="590258"/>
                  </a:lnTo>
                  <a:lnTo>
                    <a:pt x="32574" y="625516"/>
                  </a:lnTo>
                  <a:lnTo>
                    <a:pt x="67834" y="649339"/>
                  </a:lnTo>
                  <a:lnTo>
                    <a:pt x="110891" y="658088"/>
                  </a:lnTo>
                  <a:lnTo>
                    <a:pt x="9625199" y="658088"/>
                  </a:lnTo>
                  <a:lnTo>
                    <a:pt x="9668253" y="649339"/>
                  </a:lnTo>
                  <a:lnTo>
                    <a:pt x="9703510" y="625516"/>
                  </a:lnTo>
                  <a:lnTo>
                    <a:pt x="9727333" y="590258"/>
                  </a:lnTo>
                  <a:lnTo>
                    <a:pt x="9736083" y="54720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9897973" y="3292665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4922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9897973" y="3264941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7973" y="323723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9897973" y="3209505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9897973" y="3167926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870200" y="2885666"/>
            <a:ext cx="2455769" cy="3299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Elementary</a:t>
            </a:r>
            <a:r>
              <a:rPr sz="2074" b="1" spc="-88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Signals</a:t>
            </a:r>
            <a:endParaRPr sz="2074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129678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Real</a:t>
            </a:r>
            <a:r>
              <a:rPr sz="2471" spc="-49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Sinusoids</a:t>
            </a:r>
            <a:endParaRPr sz="2471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BA475D4C-8AAE-4859-83BC-9E49C38E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899290"/>
            <a:ext cx="149311" cy="1492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041117"/>
            <a:ext cx="149311" cy="14925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565720" y="2073318"/>
            <a:ext cx="264459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-66" dirty="0">
                <a:latin typeface="Cambria"/>
                <a:cs typeface="Cambria"/>
              </a:rPr>
              <a:t>|</a:t>
            </a:r>
            <a:r>
              <a:rPr sz="1500" spc="13" dirty="0">
                <a:latin typeface="Calibri"/>
                <a:cs typeface="Calibri"/>
              </a:rPr>
              <a:t>ω</a:t>
            </a:r>
            <a:r>
              <a:rPr sz="1500" spc="-53" dirty="0">
                <a:latin typeface="Cambria"/>
                <a:cs typeface="Cambria"/>
              </a:rPr>
              <a:t>|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88558" y="680806"/>
            <a:ext cx="6957732" cy="1569261"/>
          </a:xfrm>
          <a:prstGeom prst="rect">
            <a:avLst/>
          </a:prstGeom>
        </p:spPr>
        <p:txBody>
          <a:bodyPr vert="horz" wrap="square" lIns="0" tIns="99172" rIns="0" bIns="0" rtlCol="0">
            <a:spAutoFit/>
          </a:bodyPr>
          <a:lstStyle/>
          <a:p>
            <a:pPr marL="44826">
              <a:spcBef>
                <a:spcPts val="781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(CT)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real</a:t>
            </a:r>
            <a:r>
              <a:rPr sz="2074" spc="9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sinusoid</a:t>
            </a:r>
            <a:r>
              <a:rPr sz="2074" spc="66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form</a:t>
            </a:r>
            <a:endParaRPr sz="1897">
              <a:latin typeface="Microsoft Sans Serif"/>
              <a:cs typeface="Microsoft Sans Serif"/>
            </a:endParaRPr>
          </a:p>
          <a:p>
            <a:pPr marL="2844765">
              <a:spcBef>
                <a:spcPts val="702"/>
              </a:spcBef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278" dirty="0">
                <a:latin typeface="Times New Roman"/>
                <a:cs typeface="Times New Roman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co</a:t>
            </a:r>
            <a:r>
              <a:rPr sz="2074" spc="22" dirty="0">
                <a:latin typeface="Times New Roman"/>
                <a:cs typeface="Times New Roman"/>
              </a:rPr>
              <a:t>s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spc="-62" dirty="0">
                <a:latin typeface="Calibri"/>
                <a:cs typeface="Calibri"/>
              </a:rPr>
              <a:t>ω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88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Calibri"/>
                <a:cs typeface="Calibri"/>
              </a:rPr>
              <a:t>θ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44826">
              <a:spcBef>
                <a:spcPts val="702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, </a:t>
            </a:r>
            <a:r>
              <a:rPr sz="2074" spc="-9" dirty="0">
                <a:latin typeface="Calibri"/>
                <a:cs typeface="Calibri"/>
              </a:rPr>
              <a:t>ω</a:t>
            </a:r>
            <a:r>
              <a:rPr sz="1897" spc="-9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spc="-9" dirty="0">
                <a:latin typeface="Calibri"/>
                <a:cs typeface="Calibri"/>
              </a:rPr>
              <a:t>θ</a:t>
            </a:r>
            <a:r>
              <a:rPr sz="2074" spc="53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real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constants.</a:t>
            </a:r>
            <a:endParaRPr sz="1897">
              <a:latin typeface="Microsoft Sans Serif"/>
              <a:cs typeface="Microsoft Sans Serif"/>
            </a:endParaRPr>
          </a:p>
          <a:p>
            <a:pPr marL="44826">
              <a:spcBef>
                <a:spcPts val="124"/>
              </a:spcBef>
              <a:tabLst>
                <a:tab pos="6526094" algn="l"/>
              </a:tabLst>
            </a:pPr>
            <a:r>
              <a:rPr sz="1897" spc="-9" dirty="0">
                <a:latin typeface="Microsoft Sans Serif"/>
                <a:cs typeface="Microsoft Sans Serif"/>
              </a:rPr>
              <a:t>Such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periodic</a:t>
            </a:r>
            <a:r>
              <a:rPr sz="1897" spc="10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fundamental</a:t>
            </a:r>
            <a:r>
              <a:rPr sz="2074" i="1" spc="62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period</a:t>
            </a:r>
            <a:r>
              <a:rPr sz="2074" i="1" spc="128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T</a:t>
            </a:r>
            <a:r>
              <a:rPr sz="2074" i="1" spc="216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194" dirty="0">
                <a:latin typeface="Lucida Sans Unicode"/>
                <a:cs typeface="Lucida Sans Unicode"/>
              </a:rPr>
              <a:t> </a:t>
            </a:r>
            <a:r>
              <a:rPr sz="2250" u="heavy" spc="13" baseline="310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250" u="heavy" spc="13" baseline="310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r>
              <a:rPr sz="2250" spc="13" baseline="31045" dirty="0">
                <a:latin typeface="Calibri"/>
                <a:cs typeface="Calibri"/>
              </a:rPr>
              <a:t>	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2739715"/>
            <a:ext cx="147740" cy="149261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038676" y="3427308"/>
            <a:ext cx="2985397" cy="3002055"/>
            <a:chOff x="3830899" y="3884282"/>
            <a:chExt cx="3383450" cy="3402329"/>
          </a:xfrm>
        </p:grpSpPr>
        <p:sp>
          <p:nvSpPr>
            <p:cNvPr id="19" name="object 19"/>
            <p:cNvSpPr/>
            <p:nvPr/>
          </p:nvSpPr>
          <p:spPr>
            <a:xfrm>
              <a:off x="3941559" y="3884282"/>
              <a:ext cx="3272790" cy="3402329"/>
            </a:xfrm>
            <a:custGeom>
              <a:avLst/>
              <a:gdLst/>
              <a:ahLst/>
              <a:cxnLst/>
              <a:rect l="l" t="t" r="r" b="b"/>
              <a:pathLst>
                <a:path w="3272790" h="3402329">
                  <a:moveTo>
                    <a:pt x="0" y="1701177"/>
                  </a:moveTo>
                  <a:lnTo>
                    <a:pt x="3272663" y="1701177"/>
                  </a:lnTo>
                </a:path>
                <a:path w="3272790" h="3402329">
                  <a:moveTo>
                    <a:pt x="1636979" y="3402330"/>
                  </a:moveTo>
                  <a:lnTo>
                    <a:pt x="1636979" y="0"/>
                  </a:lnTo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0899" y="4224641"/>
              <a:ext cx="3272790" cy="2721610"/>
            </a:xfrm>
            <a:custGeom>
              <a:avLst/>
              <a:gdLst/>
              <a:ahLst/>
              <a:cxnLst/>
              <a:rect l="l" t="t" r="r" b="b"/>
              <a:pathLst>
                <a:path w="3272790" h="2721609">
                  <a:moveTo>
                    <a:pt x="0" y="679678"/>
                  </a:moveTo>
                  <a:lnTo>
                    <a:pt x="6527" y="650862"/>
                  </a:lnTo>
                  <a:lnTo>
                    <a:pt x="13106" y="622058"/>
                  </a:lnTo>
                  <a:lnTo>
                    <a:pt x="19646" y="593229"/>
                  </a:lnTo>
                  <a:lnTo>
                    <a:pt x="26187" y="565734"/>
                  </a:lnTo>
                  <a:lnTo>
                    <a:pt x="32727" y="536930"/>
                  </a:lnTo>
                  <a:lnTo>
                    <a:pt x="39281" y="510730"/>
                  </a:lnTo>
                  <a:lnTo>
                    <a:pt x="45821" y="484530"/>
                  </a:lnTo>
                  <a:lnTo>
                    <a:pt x="52387" y="458355"/>
                  </a:lnTo>
                  <a:lnTo>
                    <a:pt x="58928" y="432155"/>
                  </a:lnTo>
                  <a:lnTo>
                    <a:pt x="65468" y="408571"/>
                  </a:lnTo>
                  <a:lnTo>
                    <a:pt x="72021" y="383705"/>
                  </a:lnTo>
                  <a:lnTo>
                    <a:pt x="78587" y="360133"/>
                  </a:lnTo>
                  <a:lnTo>
                    <a:pt x="85128" y="337883"/>
                  </a:lnTo>
                  <a:lnTo>
                    <a:pt x="91668" y="315620"/>
                  </a:lnTo>
                  <a:lnTo>
                    <a:pt x="98209" y="293331"/>
                  </a:lnTo>
                  <a:lnTo>
                    <a:pt x="104749" y="272402"/>
                  </a:lnTo>
                  <a:lnTo>
                    <a:pt x="111302" y="252742"/>
                  </a:lnTo>
                  <a:lnTo>
                    <a:pt x="117868" y="233083"/>
                  </a:lnTo>
                  <a:lnTo>
                    <a:pt x="124409" y="213461"/>
                  </a:lnTo>
                  <a:lnTo>
                    <a:pt x="130949" y="196443"/>
                  </a:lnTo>
                  <a:lnTo>
                    <a:pt x="137502" y="178092"/>
                  </a:lnTo>
                  <a:lnTo>
                    <a:pt x="144030" y="162394"/>
                  </a:lnTo>
                  <a:lnTo>
                    <a:pt x="150609" y="146659"/>
                  </a:lnTo>
                  <a:lnTo>
                    <a:pt x="157149" y="130962"/>
                  </a:lnTo>
                  <a:lnTo>
                    <a:pt x="163690" y="116547"/>
                  </a:lnTo>
                  <a:lnTo>
                    <a:pt x="183349" y="78562"/>
                  </a:lnTo>
                  <a:lnTo>
                    <a:pt x="196430" y="57607"/>
                  </a:lnTo>
                  <a:lnTo>
                    <a:pt x="202971" y="47129"/>
                  </a:lnTo>
                  <a:lnTo>
                    <a:pt x="209511" y="39281"/>
                  </a:lnTo>
                  <a:lnTo>
                    <a:pt x="216090" y="31407"/>
                  </a:lnTo>
                  <a:lnTo>
                    <a:pt x="222631" y="24866"/>
                  </a:lnTo>
                  <a:lnTo>
                    <a:pt x="229171" y="18326"/>
                  </a:lnTo>
                  <a:lnTo>
                    <a:pt x="235712" y="13081"/>
                  </a:lnTo>
                  <a:lnTo>
                    <a:pt x="242252" y="9156"/>
                  </a:lnTo>
                  <a:lnTo>
                    <a:pt x="248831" y="5207"/>
                  </a:lnTo>
                  <a:lnTo>
                    <a:pt x="255371" y="2603"/>
                  </a:lnTo>
                  <a:lnTo>
                    <a:pt x="261912" y="1308"/>
                  </a:lnTo>
                  <a:lnTo>
                    <a:pt x="268452" y="0"/>
                  </a:lnTo>
                  <a:lnTo>
                    <a:pt x="281571" y="0"/>
                  </a:lnTo>
                  <a:lnTo>
                    <a:pt x="288112" y="2603"/>
                  </a:lnTo>
                  <a:lnTo>
                    <a:pt x="294652" y="5207"/>
                  </a:lnTo>
                  <a:lnTo>
                    <a:pt x="327393" y="30111"/>
                  </a:lnTo>
                  <a:lnTo>
                    <a:pt x="333933" y="37985"/>
                  </a:lnTo>
                  <a:lnTo>
                    <a:pt x="340499" y="45834"/>
                  </a:lnTo>
                  <a:lnTo>
                    <a:pt x="347052" y="55003"/>
                  </a:lnTo>
                  <a:lnTo>
                    <a:pt x="353593" y="65481"/>
                  </a:lnTo>
                  <a:lnTo>
                    <a:pt x="360133" y="77266"/>
                  </a:lnTo>
                  <a:lnTo>
                    <a:pt x="366674" y="89052"/>
                  </a:lnTo>
                  <a:lnTo>
                    <a:pt x="373240" y="100825"/>
                  </a:lnTo>
                  <a:lnTo>
                    <a:pt x="379780" y="113944"/>
                  </a:lnTo>
                  <a:lnTo>
                    <a:pt x="386334" y="128333"/>
                  </a:lnTo>
                  <a:lnTo>
                    <a:pt x="392874" y="144043"/>
                  </a:lnTo>
                  <a:lnTo>
                    <a:pt x="399415" y="159766"/>
                  </a:lnTo>
                  <a:lnTo>
                    <a:pt x="405955" y="175488"/>
                  </a:lnTo>
                  <a:lnTo>
                    <a:pt x="420370" y="210832"/>
                  </a:lnTo>
                  <a:lnTo>
                    <a:pt x="433476" y="248805"/>
                  </a:lnTo>
                  <a:lnTo>
                    <a:pt x="440029" y="269760"/>
                  </a:lnTo>
                  <a:lnTo>
                    <a:pt x="446570" y="289420"/>
                  </a:lnTo>
                  <a:lnTo>
                    <a:pt x="453110" y="311683"/>
                  </a:lnTo>
                  <a:lnTo>
                    <a:pt x="459676" y="333946"/>
                  </a:lnTo>
                  <a:lnTo>
                    <a:pt x="466191" y="356209"/>
                  </a:lnTo>
                  <a:lnTo>
                    <a:pt x="472770" y="379768"/>
                  </a:lnTo>
                  <a:lnTo>
                    <a:pt x="479310" y="403352"/>
                  </a:lnTo>
                  <a:lnTo>
                    <a:pt x="485851" y="428231"/>
                  </a:lnTo>
                  <a:lnTo>
                    <a:pt x="492391" y="454418"/>
                  </a:lnTo>
                  <a:lnTo>
                    <a:pt x="498957" y="479323"/>
                  </a:lnTo>
                  <a:lnTo>
                    <a:pt x="505510" y="505485"/>
                  </a:lnTo>
                  <a:lnTo>
                    <a:pt x="512051" y="532993"/>
                  </a:lnTo>
                  <a:lnTo>
                    <a:pt x="518591" y="560514"/>
                  </a:lnTo>
                  <a:lnTo>
                    <a:pt x="525132" y="587984"/>
                  </a:lnTo>
                  <a:lnTo>
                    <a:pt x="531698" y="616813"/>
                  </a:lnTo>
                  <a:lnTo>
                    <a:pt x="538251" y="645617"/>
                  </a:lnTo>
                  <a:lnTo>
                    <a:pt x="544779" y="675741"/>
                  </a:lnTo>
                  <a:lnTo>
                    <a:pt x="551332" y="704557"/>
                  </a:lnTo>
                  <a:lnTo>
                    <a:pt x="557872" y="734669"/>
                  </a:lnTo>
                  <a:lnTo>
                    <a:pt x="564413" y="766102"/>
                  </a:lnTo>
                  <a:lnTo>
                    <a:pt x="570979" y="797534"/>
                  </a:lnTo>
                  <a:lnTo>
                    <a:pt x="577532" y="828967"/>
                  </a:lnTo>
                  <a:lnTo>
                    <a:pt x="584073" y="860399"/>
                  </a:lnTo>
                  <a:lnTo>
                    <a:pt x="590613" y="891832"/>
                  </a:lnTo>
                  <a:lnTo>
                    <a:pt x="597179" y="924560"/>
                  </a:lnTo>
                  <a:lnTo>
                    <a:pt x="603719" y="957300"/>
                  </a:lnTo>
                  <a:lnTo>
                    <a:pt x="610260" y="990041"/>
                  </a:lnTo>
                  <a:lnTo>
                    <a:pt x="616813" y="1022781"/>
                  </a:lnTo>
                  <a:lnTo>
                    <a:pt x="623354" y="1056843"/>
                  </a:lnTo>
                  <a:lnTo>
                    <a:pt x="629920" y="1089571"/>
                  </a:lnTo>
                  <a:lnTo>
                    <a:pt x="636460" y="1123619"/>
                  </a:lnTo>
                  <a:lnTo>
                    <a:pt x="643001" y="1157681"/>
                  </a:lnTo>
                  <a:lnTo>
                    <a:pt x="649554" y="1191717"/>
                  </a:lnTo>
                  <a:lnTo>
                    <a:pt x="656094" y="1225765"/>
                  </a:lnTo>
                  <a:lnTo>
                    <a:pt x="662635" y="1259827"/>
                  </a:lnTo>
                  <a:lnTo>
                    <a:pt x="669201" y="1293876"/>
                  </a:lnTo>
                  <a:lnTo>
                    <a:pt x="675741" y="1327912"/>
                  </a:lnTo>
                  <a:lnTo>
                    <a:pt x="682282" y="1361960"/>
                  </a:lnTo>
                  <a:lnTo>
                    <a:pt x="688835" y="1396022"/>
                  </a:lnTo>
                  <a:lnTo>
                    <a:pt x="695401" y="1430070"/>
                  </a:lnTo>
                  <a:lnTo>
                    <a:pt x="701941" y="1465427"/>
                  </a:lnTo>
                  <a:lnTo>
                    <a:pt x="708482" y="1499476"/>
                  </a:lnTo>
                  <a:lnTo>
                    <a:pt x="715035" y="1533525"/>
                  </a:lnTo>
                  <a:lnTo>
                    <a:pt x="721575" y="1567573"/>
                  </a:lnTo>
                  <a:lnTo>
                    <a:pt x="728116" y="1600314"/>
                  </a:lnTo>
                  <a:lnTo>
                    <a:pt x="734682" y="1634363"/>
                  </a:lnTo>
                  <a:lnTo>
                    <a:pt x="741222" y="1668411"/>
                  </a:lnTo>
                  <a:lnTo>
                    <a:pt x="747763" y="1701152"/>
                  </a:lnTo>
                  <a:lnTo>
                    <a:pt x="754316" y="1733892"/>
                  </a:lnTo>
                  <a:lnTo>
                    <a:pt x="760857" y="1766633"/>
                  </a:lnTo>
                  <a:lnTo>
                    <a:pt x="767422" y="1799374"/>
                  </a:lnTo>
                  <a:lnTo>
                    <a:pt x="773963" y="1832114"/>
                  </a:lnTo>
                  <a:lnTo>
                    <a:pt x="780503" y="1863534"/>
                  </a:lnTo>
                  <a:lnTo>
                    <a:pt x="787057" y="1894979"/>
                  </a:lnTo>
                  <a:lnTo>
                    <a:pt x="793623" y="1926399"/>
                  </a:lnTo>
                  <a:lnTo>
                    <a:pt x="800163" y="1957832"/>
                  </a:lnTo>
                  <a:lnTo>
                    <a:pt x="806704" y="1987956"/>
                  </a:lnTo>
                  <a:lnTo>
                    <a:pt x="813244" y="2019388"/>
                  </a:lnTo>
                  <a:lnTo>
                    <a:pt x="819785" y="2048192"/>
                  </a:lnTo>
                  <a:lnTo>
                    <a:pt x="826338" y="2078316"/>
                  </a:lnTo>
                  <a:lnTo>
                    <a:pt x="832904" y="2107120"/>
                  </a:lnTo>
                  <a:lnTo>
                    <a:pt x="839444" y="2134628"/>
                  </a:lnTo>
                  <a:lnTo>
                    <a:pt x="845985" y="2163432"/>
                  </a:lnTo>
                  <a:lnTo>
                    <a:pt x="852538" y="2190940"/>
                  </a:lnTo>
                  <a:lnTo>
                    <a:pt x="859104" y="2217140"/>
                  </a:lnTo>
                  <a:lnTo>
                    <a:pt x="865644" y="2243315"/>
                  </a:lnTo>
                  <a:lnTo>
                    <a:pt x="872185" y="2269515"/>
                  </a:lnTo>
                  <a:lnTo>
                    <a:pt x="878725" y="2294407"/>
                  </a:lnTo>
                  <a:lnTo>
                    <a:pt x="885266" y="2319286"/>
                  </a:lnTo>
                  <a:lnTo>
                    <a:pt x="891844" y="2342845"/>
                  </a:lnTo>
                  <a:lnTo>
                    <a:pt x="898385" y="2366416"/>
                  </a:lnTo>
                  <a:lnTo>
                    <a:pt x="904925" y="2390000"/>
                  </a:lnTo>
                  <a:lnTo>
                    <a:pt x="911466" y="2412263"/>
                  </a:lnTo>
                  <a:lnTo>
                    <a:pt x="918006" y="2433218"/>
                  </a:lnTo>
                  <a:lnTo>
                    <a:pt x="924547" y="2454173"/>
                  </a:lnTo>
                  <a:lnTo>
                    <a:pt x="931125" y="2473820"/>
                  </a:lnTo>
                  <a:lnTo>
                    <a:pt x="937666" y="2493454"/>
                  </a:lnTo>
                  <a:lnTo>
                    <a:pt x="944206" y="2511793"/>
                  </a:lnTo>
                  <a:lnTo>
                    <a:pt x="950747" y="2530132"/>
                  </a:lnTo>
                  <a:lnTo>
                    <a:pt x="957326" y="2547150"/>
                  </a:lnTo>
                  <a:lnTo>
                    <a:pt x="963866" y="2562860"/>
                  </a:lnTo>
                  <a:lnTo>
                    <a:pt x="970407" y="2578582"/>
                  </a:lnTo>
                  <a:lnTo>
                    <a:pt x="990053" y="2621788"/>
                  </a:lnTo>
                  <a:lnTo>
                    <a:pt x="1009688" y="2655849"/>
                  </a:lnTo>
                  <a:lnTo>
                    <a:pt x="1035888" y="2691206"/>
                  </a:lnTo>
                  <a:lnTo>
                    <a:pt x="1042428" y="2699054"/>
                  </a:lnTo>
                  <a:lnTo>
                    <a:pt x="1048969" y="2704299"/>
                  </a:lnTo>
                  <a:lnTo>
                    <a:pt x="1055535" y="2709545"/>
                  </a:lnTo>
                  <a:lnTo>
                    <a:pt x="1062088" y="2713469"/>
                  </a:lnTo>
                  <a:lnTo>
                    <a:pt x="1068628" y="2717406"/>
                  </a:lnTo>
                  <a:lnTo>
                    <a:pt x="1075169" y="2718701"/>
                  </a:lnTo>
                  <a:lnTo>
                    <a:pt x="1081709" y="2721317"/>
                  </a:lnTo>
                  <a:lnTo>
                    <a:pt x="1094816" y="2721317"/>
                  </a:lnTo>
                  <a:lnTo>
                    <a:pt x="1101356" y="2720009"/>
                  </a:lnTo>
                  <a:lnTo>
                    <a:pt x="1107909" y="2718701"/>
                  </a:lnTo>
                  <a:lnTo>
                    <a:pt x="1114450" y="2716085"/>
                  </a:lnTo>
                  <a:lnTo>
                    <a:pt x="1120990" y="2712161"/>
                  </a:lnTo>
                  <a:lnTo>
                    <a:pt x="1127556" y="2708224"/>
                  </a:lnTo>
                  <a:lnTo>
                    <a:pt x="1134110" y="2702991"/>
                  </a:lnTo>
                  <a:lnTo>
                    <a:pt x="1140637" y="2696451"/>
                  </a:lnTo>
                  <a:lnTo>
                    <a:pt x="1147191" y="2689898"/>
                  </a:lnTo>
                  <a:lnTo>
                    <a:pt x="1153756" y="2682036"/>
                  </a:lnTo>
                  <a:lnTo>
                    <a:pt x="1160297" y="2672867"/>
                  </a:lnTo>
                  <a:lnTo>
                    <a:pt x="1166837" y="2663698"/>
                  </a:lnTo>
                  <a:lnTo>
                    <a:pt x="1173391" y="2653233"/>
                  </a:lnTo>
                  <a:lnTo>
                    <a:pt x="1179931" y="2641434"/>
                  </a:lnTo>
                  <a:lnTo>
                    <a:pt x="1186472" y="2629649"/>
                  </a:lnTo>
                  <a:lnTo>
                    <a:pt x="1193038" y="2616555"/>
                  </a:lnTo>
                  <a:lnTo>
                    <a:pt x="1199578" y="2603461"/>
                  </a:lnTo>
                  <a:lnTo>
                    <a:pt x="1206131" y="2589060"/>
                  </a:lnTo>
                  <a:lnTo>
                    <a:pt x="1212672" y="2573337"/>
                  </a:lnTo>
                  <a:lnTo>
                    <a:pt x="1219212" y="2557627"/>
                  </a:lnTo>
                  <a:lnTo>
                    <a:pt x="1225778" y="2541905"/>
                  </a:lnTo>
                  <a:lnTo>
                    <a:pt x="1233627" y="2523578"/>
                  </a:lnTo>
                  <a:lnTo>
                    <a:pt x="1240167" y="2505240"/>
                  </a:lnTo>
                  <a:lnTo>
                    <a:pt x="1253286" y="2467267"/>
                  </a:lnTo>
                  <a:lnTo>
                    <a:pt x="1266367" y="2426665"/>
                  </a:lnTo>
                  <a:lnTo>
                    <a:pt x="1279448" y="2382139"/>
                  </a:lnTo>
                  <a:lnTo>
                    <a:pt x="1292567" y="2334996"/>
                  </a:lnTo>
                  <a:lnTo>
                    <a:pt x="1305648" y="2286546"/>
                  </a:lnTo>
                  <a:lnTo>
                    <a:pt x="1312214" y="2261654"/>
                  </a:lnTo>
                  <a:lnTo>
                    <a:pt x="1318755" y="2235466"/>
                  </a:lnTo>
                  <a:lnTo>
                    <a:pt x="1325308" y="2207958"/>
                  </a:lnTo>
                  <a:lnTo>
                    <a:pt x="1331849" y="2181771"/>
                  </a:lnTo>
                  <a:lnTo>
                    <a:pt x="1338414" y="2154275"/>
                  </a:lnTo>
                  <a:lnTo>
                    <a:pt x="1344930" y="2125459"/>
                  </a:lnTo>
                  <a:lnTo>
                    <a:pt x="1351495" y="2096655"/>
                  </a:lnTo>
                  <a:lnTo>
                    <a:pt x="1358036" y="2067839"/>
                  </a:lnTo>
                  <a:lnTo>
                    <a:pt x="1364589" y="2039035"/>
                  </a:lnTo>
                  <a:lnTo>
                    <a:pt x="1371130" y="2008911"/>
                  </a:lnTo>
                  <a:lnTo>
                    <a:pt x="1377696" y="1978787"/>
                  </a:lnTo>
                  <a:lnTo>
                    <a:pt x="1384236" y="1947354"/>
                  </a:lnTo>
                  <a:lnTo>
                    <a:pt x="1390789" y="1915922"/>
                  </a:lnTo>
                  <a:lnTo>
                    <a:pt x="1397317" y="1884489"/>
                  </a:lnTo>
                  <a:lnTo>
                    <a:pt x="1403870" y="1853069"/>
                  </a:lnTo>
                  <a:lnTo>
                    <a:pt x="1410436" y="1821624"/>
                  </a:lnTo>
                  <a:lnTo>
                    <a:pt x="1416977" y="1788896"/>
                  </a:lnTo>
                  <a:lnTo>
                    <a:pt x="1423517" y="1756156"/>
                  </a:lnTo>
                  <a:lnTo>
                    <a:pt x="1430070" y="1723415"/>
                  </a:lnTo>
                  <a:lnTo>
                    <a:pt x="1436636" y="1690674"/>
                  </a:lnTo>
                  <a:lnTo>
                    <a:pt x="1443151" y="1656626"/>
                  </a:lnTo>
                  <a:lnTo>
                    <a:pt x="1449717" y="1622577"/>
                  </a:lnTo>
                  <a:lnTo>
                    <a:pt x="1456258" y="1589836"/>
                  </a:lnTo>
                  <a:lnTo>
                    <a:pt x="1462798" y="1555788"/>
                  </a:lnTo>
                  <a:lnTo>
                    <a:pt x="1469339" y="1521726"/>
                  </a:lnTo>
                  <a:lnTo>
                    <a:pt x="1475917" y="1487690"/>
                  </a:lnTo>
                  <a:lnTo>
                    <a:pt x="1482458" y="1453642"/>
                  </a:lnTo>
                  <a:lnTo>
                    <a:pt x="1488998" y="1419593"/>
                  </a:lnTo>
                  <a:lnTo>
                    <a:pt x="1495539" y="1385544"/>
                  </a:lnTo>
                  <a:lnTo>
                    <a:pt x="1502092" y="1350187"/>
                  </a:lnTo>
                  <a:lnTo>
                    <a:pt x="1508658" y="1316139"/>
                  </a:lnTo>
                  <a:lnTo>
                    <a:pt x="1515198" y="1282077"/>
                  </a:lnTo>
                  <a:lnTo>
                    <a:pt x="1521739" y="1248029"/>
                  </a:lnTo>
                  <a:lnTo>
                    <a:pt x="1534820" y="1179944"/>
                  </a:lnTo>
                  <a:lnTo>
                    <a:pt x="1547939" y="1111834"/>
                  </a:lnTo>
                  <a:lnTo>
                    <a:pt x="1554480" y="1079106"/>
                  </a:lnTo>
                  <a:lnTo>
                    <a:pt x="1561020" y="1045044"/>
                  </a:lnTo>
                  <a:lnTo>
                    <a:pt x="1567561" y="1012304"/>
                  </a:lnTo>
                  <a:lnTo>
                    <a:pt x="1574139" y="978255"/>
                  </a:lnTo>
                  <a:lnTo>
                    <a:pt x="1580680" y="945515"/>
                  </a:lnTo>
                  <a:lnTo>
                    <a:pt x="1587220" y="914095"/>
                  </a:lnTo>
                  <a:lnTo>
                    <a:pt x="1593761" y="881354"/>
                  </a:lnTo>
                  <a:lnTo>
                    <a:pt x="1600301" y="849922"/>
                  </a:lnTo>
                  <a:lnTo>
                    <a:pt x="1606880" y="818489"/>
                  </a:lnTo>
                  <a:lnTo>
                    <a:pt x="1613420" y="787057"/>
                  </a:lnTo>
                  <a:lnTo>
                    <a:pt x="1619961" y="755624"/>
                  </a:lnTo>
                  <a:lnTo>
                    <a:pt x="1626501" y="725500"/>
                  </a:lnTo>
                  <a:lnTo>
                    <a:pt x="1633042" y="695388"/>
                  </a:lnTo>
                  <a:lnTo>
                    <a:pt x="1639595" y="665264"/>
                  </a:lnTo>
                  <a:lnTo>
                    <a:pt x="1646161" y="636447"/>
                  </a:lnTo>
                  <a:lnTo>
                    <a:pt x="1652701" y="607644"/>
                  </a:lnTo>
                  <a:lnTo>
                    <a:pt x="1665782" y="551332"/>
                  </a:lnTo>
                  <a:lnTo>
                    <a:pt x="1678901" y="497636"/>
                  </a:lnTo>
                  <a:lnTo>
                    <a:pt x="1685442" y="471449"/>
                  </a:lnTo>
                  <a:lnTo>
                    <a:pt x="1691982" y="445249"/>
                  </a:lnTo>
                  <a:lnTo>
                    <a:pt x="1698523" y="420382"/>
                  </a:lnTo>
                  <a:lnTo>
                    <a:pt x="1705089" y="395490"/>
                  </a:lnTo>
                  <a:lnTo>
                    <a:pt x="1711642" y="371919"/>
                  </a:lnTo>
                  <a:lnTo>
                    <a:pt x="1718183" y="348335"/>
                  </a:lnTo>
                  <a:lnTo>
                    <a:pt x="1724723" y="326072"/>
                  </a:lnTo>
                  <a:lnTo>
                    <a:pt x="1731264" y="303809"/>
                  </a:lnTo>
                  <a:lnTo>
                    <a:pt x="1737829" y="282879"/>
                  </a:lnTo>
                  <a:lnTo>
                    <a:pt x="1750923" y="242265"/>
                  </a:lnTo>
                  <a:lnTo>
                    <a:pt x="1764004" y="204279"/>
                  </a:lnTo>
                  <a:lnTo>
                    <a:pt x="1770570" y="187261"/>
                  </a:lnTo>
                  <a:lnTo>
                    <a:pt x="1777111" y="170243"/>
                  </a:lnTo>
                  <a:lnTo>
                    <a:pt x="1783664" y="154533"/>
                  </a:lnTo>
                  <a:lnTo>
                    <a:pt x="1790204" y="138811"/>
                  </a:lnTo>
                  <a:lnTo>
                    <a:pt x="1796770" y="123088"/>
                  </a:lnTo>
                  <a:lnTo>
                    <a:pt x="1803285" y="110007"/>
                  </a:lnTo>
                  <a:lnTo>
                    <a:pt x="1809864" y="96926"/>
                  </a:lnTo>
                  <a:lnTo>
                    <a:pt x="1816392" y="83807"/>
                  </a:lnTo>
                  <a:lnTo>
                    <a:pt x="1822945" y="73329"/>
                  </a:lnTo>
                  <a:lnTo>
                    <a:pt x="1829485" y="62852"/>
                  </a:lnTo>
                  <a:lnTo>
                    <a:pt x="1836051" y="52374"/>
                  </a:lnTo>
                  <a:lnTo>
                    <a:pt x="1842592" y="43218"/>
                  </a:lnTo>
                  <a:lnTo>
                    <a:pt x="1849145" y="35356"/>
                  </a:lnTo>
                  <a:lnTo>
                    <a:pt x="1855685" y="27508"/>
                  </a:lnTo>
                  <a:lnTo>
                    <a:pt x="1862226" y="20955"/>
                  </a:lnTo>
                  <a:lnTo>
                    <a:pt x="1868792" y="15722"/>
                  </a:lnTo>
                  <a:lnTo>
                    <a:pt x="1875332" y="10477"/>
                  </a:lnTo>
                  <a:lnTo>
                    <a:pt x="1881873" y="6553"/>
                  </a:lnTo>
                  <a:lnTo>
                    <a:pt x="1888426" y="3937"/>
                  </a:lnTo>
                  <a:lnTo>
                    <a:pt x="1894992" y="1308"/>
                  </a:lnTo>
                  <a:lnTo>
                    <a:pt x="1901507" y="0"/>
                  </a:lnTo>
                  <a:lnTo>
                    <a:pt x="1914613" y="0"/>
                  </a:lnTo>
                  <a:lnTo>
                    <a:pt x="1921167" y="1308"/>
                  </a:lnTo>
                  <a:lnTo>
                    <a:pt x="1927694" y="3937"/>
                  </a:lnTo>
                  <a:lnTo>
                    <a:pt x="1934273" y="6553"/>
                  </a:lnTo>
                  <a:lnTo>
                    <a:pt x="1940814" y="10477"/>
                  </a:lnTo>
                  <a:lnTo>
                    <a:pt x="1947354" y="14389"/>
                  </a:lnTo>
                  <a:lnTo>
                    <a:pt x="1953895" y="20955"/>
                  </a:lnTo>
                  <a:lnTo>
                    <a:pt x="1980095" y="51066"/>
                  </a:lnTo>
                  <a:lnTo>
                    <a:pt x="1999729" y="82499"/>
                  </a:lnTo>
                  <a:lnTo>
                    <a:pt x="2006295" y="94284"/>
                  </a:lnTo>
                  <a:lnTo>
                    <a:pt x="2025916" y="136207"/>
                  </a:lnTo>
                  <a:lnTo>
                    <a:pt x="2039035" y="167614"/>
                  </a:lnTo>
                  <a:lnTo>
                    <a:pt x="2046884" y="184632"/>
                  </a:lnTo>
                  <a:lnTo>
                    <a:pt x="2053450" y="201676"/>
                  </a:lnTo>
                  <a:lnTo>
                    <a:pt x="2059965" y="220002"/>
                  </a:lnTo>
                  <a:lnTo>
                    <a:pt x="2066544" y="239661"/>
                  </a:lnTo>
                  <a:lnTo>
                    <a:pt x="2073071" y="259283"/>
                  </a:lnTo>
                  <a:lnTo>
                    <a:pt x="2079625" y="278942"/>
                  </a:lnTo>
                  <a:lnTo>
                    <a:pt x="2086165" y="301205"/>
                  </a:lnTo>
                  <a:lnTo>
                    <a:pt x="2092731" y="322160"/>
                  </a:lnTo>
                  <a:lnTo>
                    <a:pt x="2099271" y="344424"/>
                  </a:lnTo>
                  <a:lnTo>
                    <a:pt x="2105812" y="367982"/>
                  </a:lnTo>
                  <a:lnTo>
                    <a:pt x="2112365" y="391553"/>
                  </a:lnTo>
                  <a:lnTo>
                    <a:pt x="2118906" y="416445"/>
                  </a:lnTo>
                  <a:lnTo>
                    <a:pt x="2125472" y="441337"/>
                  </a:lnTo>
                  <a:lnTo>
                    <a:pt x="2132012" y="466204"/>
                  </a:lnTo>
                  <a:lnTo>
                    <a:pt x="2138553" y="492404"/>
                  </a:lnTo>
                  <a:lnTo>
                    <a:pt x="2145093" y="519899"/>
                  </a:lnTo>
                  <a:lnTo>
                    <a:pt x="2151646" y="546100"/>
                  </a:lnTo>
                  <a:lnTo>
                    <a:pt x="2158187" y="574903"/>
                  </a:lnTo>
                  <a:lnTo>
                    <a:pt x="2164753" y="602411"/>
                  </a:lnTo>
                  <a:lnTo>
                    <a:pt x="2171293" y="631215"/>
                  </a:lnTo>
                  <a:lnTo>
                    <a:pt x="2177846" y="660031"/>
                  </a:lnTo>
                  <a:lnTo>
                    <a:pt x="2184374" y="690143"/>
                  </a:lnTo>
                  <a:lnTo>
                    <a:pt x="2190953" y="720267"/>
                  </a:lnTo>
                  <a:lnTo>
                    <a:pt x="2197493" y="750392"/>
                  </a:lnTo>
                  <a:lnTo>
                    <a:pt x="2204034" y="781824"/>
                  </a:lnTo>
                  <a:lnTo>
                    <a:pt x="2210574" y="813244"/>
                  </a:lnTo>
                  <a:lnTo>
                    <a:pt x="2217153" y="844677"/>
                  </a:lnTo>
                  <a:lnTo>
                    <a:pt x="2223693" y="876109"/>
                  </a:lnTo>
                  <a:lnTo>
                    <a:pt x="2230234" y="907542"/>
                  </a:lnTo>
                  <a:lnTo>
                    <a:pt x="2236774" y="940282"/>
                  </a:lnTo>
                  <a:lnTo>
                    <a:pt x="2243315" y="973023"/>
                  </a:lnTo>
                  <a:lnTo>
                    <a:pt x="2249855" y="1005751"/>
                  </a:lnTo>
                  <a:lnTo>
                    <a:pt x="2256434" y="1039812"/>
                  </a:lnTo>
                  <a:lnTo>
                    <a:pt x="2262974" y="1072553"/>
                  </a:lnTo>
                  <a:lnTo>
                    <a:pt x="2269515" y="1106601"/>
                  </a:lnTo>
                  <a:lnTo>
                    <a:pt x="2276055" y="1140650"/>
                  </a:lnTo>
                  <a:lnTo>
                    <a:pt x="2282596" y="1174699"/>
                  </a:lnTo>
                  <a:lnTo>
                    <a:pt x="2289175" y="1208747"/>
                  </a:lnTo>
                  <a:lnTo>
                    <a:pt x="2295715" y="1242796"/>
                  </a:lnTo>
                  <a:lnTo>
                    <a:pt x="2302256" y="1276845"/>
                  </a:lnTo>
                  <a:lnTo>
                    <a:pt x="2308796" y="1310894"/>
                  </a:lnTo>
                  <a:lnTo>
                    <a:pt x="2315362" y="1344942"/>
                  </a:lnTo>
                  <a:lnTo>
                    <a:pt x="2321915" y="1379004"/>
                  </a:lnTo>
                  <a:lnTo>
                    <a:pt x="2328456" y="1413040"/>
                  </a:lnTo>
                  <a:lnTo>
                    <a:pt x="2334996" y="1447088"/>
                  </a:lnTo>
                  <a:lnTo>
                    <a:pt x="2341537" y="1482445"/>
                  </a:lnTo>
                  <a:lnTo>
                    <a:pt x="2348077" y="1516507"/>
                  </a:lnTo>
                  <a:lnTo>
                    <a:pt x="2354643" y="1550555"/>
                  </a:lnTo>
                  <a:lnTo>
                    <a:pt x="2361196" y="1583283"/>
                  </a:lnTo>
                  <a:lnTo>
                    <a:pt x="2367737" y="1617345"/>
                  </a:lnTo>
                  <a:lnTo>
                    <a:pt x="2374277" y="1651393"/>
                  </a:lnTo>
                  <a:lnTo>
                    <a:pt x="2380818" y="1684121"/>
                  </a:lnTo>
                  <a:lnTo>
                    <a:pt x="2387396" y="1718183"/>
                  </a:lnTo>
                  <a:lnTo>
                    <a:pt x="2393937" y="1750923"/>
                  </a:lnTo>
                  <a:lnTo>
                    <a:pt x="2400477" y="1783651"/>
                  </a:lnTo>
                  <a:lnTo>
                    <a:pt x="2407018" y="1816404"/>
                  </a:lnTo>
                  <a:lnTo>
                    <a:pt x="2413584" y="1847824"/>
                  </a:lnTo>
                  <a:lnTo>
                    <a:pt x="2420099" y="1879257"/>
                  </a:lnTo>
                  <a:lnTo>
                    <a:pt x="2426677" y="1910689"/>
                  </a:lnTo>
                  <a:lnTo>
                    <a:pt x="2433218" y="1942109"/>
                  </a:lnTo>
                  <a:lnTo>
                    <a:pt x="2439758" y="1973554"/>
                  </a:lnTo>
                  <a:lnTo>
                    <a:pt x="2446299" y="2003666"/>
                  </a:lnTo>
                  <a:lnTo>
                    <a:pt x="2452865" y="2033790"/>
                  </a:lnTo>
                  <a:lnTo>
                    <a:pt x="2459418" y="2063902"/>
                  </a:lnTo>
                  <a:lnTo>
                    <a:pt x="2465959" y="2092718"/>
                  </a:lnTo>
                  <a:lnTo>
                    <a:pt x="2472499" y="2121522"/>
                  </a:lnTo>
                  <a:lnTo>
                    <a:pt x="2479040" y="2149030"/>
                  </a:lnTo>
                  <a:lnTo>
                    <a:pt x="2485605" y="2176538"/>
                  </a:lnTo>
                  <a:lnTo>
                    <a:pt x="2492146" y="2204034"/>
                  </a:lnTo>
                  <a:lnTo>
                    <a:pt x="2498699" y="2230234"/>
                  </a:lnTo>
                  <a:lnTo>
                    <a:pt x="2505240" y="2256421"/>
                  </a:lnTo>
                  <a:lnTo>
                    <a:pt x="2511806" y="2282609"/>
                  </a:lnTo>
                  <a:lnTo>
                    <a:pt x="2518321" y="2307488"/>
                  </a:lnTo>
                  <a:lnTo>
                    <a:pt x="2524899" y="2331059"/>
                  </a:lnTo>
                  <a:lnTo>
                    <a:pt x="2531427" y="2354643"/>
                  </a:lnTo>
                  <a:lnTo>
                    <a:pt x="2544521" y="2400477"/>
                  </a:lnTo>
                  <a:lnTo>
                    <a:pt x="2557627" y="2443683"/>
                  </a:lnTo>
                  <a:lnTo>
                    <a:pt x="2570721" y="2484285"/>
                  </a:lnTo>
                  <a:lnTo>
                    <a:pt x="2583827" y="2520950"/>
                  </a:lnTo>
                  <a:lnTo>
                    <a:pt x="2603449" y="2570721"/>
                  </a:lnTo>
                  <a:lnTo>
                    <a:pt x="2623108" y="2615247"/>
                  </a:lnTo>
                  <a:lnTo>
                    <a:pt x="2642743" y="2650604"/>
                  </a:lnTo>
                  <a:lnTo>
                    <a:pt x="2649308" y="2661081"/>
                  </a:lnTo>
                  <a:lnTo>
                    <a:pt x="2655849" y="2671559"/>
                  </a:lnTo>
                  <a:lnTo>
                    <a:pt x="2662389" y="2679407"/>
                  </a:lnTo>
                  <a:lnTo>
                    <a:pt x="2668930" y="2688590"/>
                  </a:lnTo>
                  <a:lnTo>
                    <a:pt x="2675509" y="2695130"/>
                  </a:lnTo>
                  <a:lnTo>
                    <a:pt x="2682049" y="2701671"/>
                  </a:lnTo>
                  <a:lnTo>
                    <a:pt x="2688590" y="2706916"/>
                  </a:lnTo>
                  <a:lnTo>
                    <a:pt x="2695130" y="2712161"/>
                  </a:lnTo>
                  <a:lnTo>
                    <a:pt x="2701671" y="2714777"/>
                  </a:lnTo>
                  <a:lnTo>
                    <a:pt x="2708224" y="2718701"/>
                  </a:lnTo>
                  <a:lnTo>
                    <a:pt x="2714790" y="2720009"/>
                  </a:lnTo>
                  <a:lnTo>
                    <a:pt x="2721330" y="2721317"/>
                  </a:lnTo>
                  <a:lnTo>
                    <a:pt x="2734411" y="2721317"/>
                  </a:lnTo>
                  <a:lnTo>
                    <a:pt x="2740952" y="2720009"/>
                  </a:lnTo>
                  <a:lnTo>
                    <a:pt x="2747530" y="2717406"/>
                  </a:lnTo>
                  <a:lnTo>
                    <a:pt x="2754071" y="2713469"/>
                  </a:lnTo>
                  <a:lnTo>
                    <a:pt x="2760611" y="2709545"/>
                  </a:lnTo>
                  <a:lnTo>
                    <a:pt x="2767152" y="2705608"/>
                  </a:lnTo>
                  <a:lnTo>
                    <a:pt x="2773730" y="2699054"/>
                  </a:lnTo>
                  <a:lnTo>
                    <a:pt x="2780233" y="2692514"/>
                  </a:lnTo>
                  <a:lnTo>
                    <a:pt x="2786811" y="2685961"/>
                  </a:lnTo>
                  <a:lnTo>
                    <a:pt x="2793352" y="2676804"/>
                  </a:lnTo>
                  <a:lnTo>
                    <a:pt x="2799892" y="2667635"/>
                  </a:lnTo>
                  <a:lnTo>
                    <a:pt x="2806433" y="2658465"/>
                  </a:lnTo>
                  <a:lnTo>
                    <a:pt x="2813011" y="2647988"/>
                  </a:lnTo>
                  <a:lnTo>
                    <a:pt x="2819552" y="2636202"/>
                  </a:lnTo>
                  <a:lnTo>
                    <a:pt x="2826092" y="2623096"/>
                  </a:lnTo>
                  <a:lnTo>
                    <a:pt x="2832633" y="2610002"/>
                  </a:lnTo>
                  <a:lnTo>
                    <a:pt x="2839173" y="2596921"/>
                  </a:lnTo>
                  <a:lnTo>
                    <a:pt x="2845752" y="2581198"/>
                  </a:lnTo>
                  <a:lnTo>
                    <a:pt x="2852293" y="2565488"/>
                  </a:lnTo>
                  <a:lnTo>
                    <a:pt x="2858833" y="2549766"/>
                  </a:lnTo>
                  <a:lnTo>
                    <a:pt x="2866682" y="2532748"/>
                  </a:lnTo>
                  <a:lnTo>
                    <a:pt x="2873248" y="2514409"/>
                  </a:lnTo>
                  <a:lnTo>
                    <a:pt x="2879788" y="2496083"/>
                  </a:lnTo>
                  <a:lnTo>
                    <a:pt x="2886329" y="2477744"/>
                  </a:lnTo>
                  <a:lnTo>
                    <a:pt x="2892882" y="2456789"/>
                  </a:lnTo>
                  <a:lnTo>
                    <a:pt x="2899422" y="2437155"/>
                  </a:lnTo>
                  <a:lnTo>
                    <a:pt x="2905988" y="2414879"/>
                  </a:lnTo>
                  <a:lnTo>
                    <a:pt x="2912529" y="2393924"/>
                  </a:lnTo>
                  <a:lnTo>
                    <a:pt x="2919069" y="2370353"/>
                  </a:lnTo>
                  <a:lnTo>
                    <a:pt x="2925610" y="2346782"/>
                  </a:lnTo>
                  <a:lnTo>
                    <a:pt x="2932188" y="2323211"/>
                  </a:lnTo>
                  <a:lnTo>
                    <a:pt x="2938729" y="2298331"/>
                  </a:lnTo>
                  <a:lnTo>
                    <a:pt x="2945269" y="2273452"/>
                  </a:lnTo>
                  <a:lnTo>
                    <a:pt x="2951810" y="2248560"/>
                  </a:lnTo>
                  <a:lnTo>
                    <a:pt x="2958350" y="2222360"/>
                  </a:lnTo>
                  <a:lnTo>
                    <a:pt x="2964903" y="2194877"/>
                  </a:lnTo>
                  <a:lnTo>
                    <a:pt x="2971469" y="2167369"/>
                  </a:lnTo>
                  <a:lnTo>
                    <a:pt x="2978010" y="2139873"/>
                  </a:lnTo>
                  <a:lnTo>
                    <a:pt x="2984550" y="2111057"/>
                  </a:lnTo>
                  <a:lnTo>
                    <a:pt x="2991091" y="2082241"/>
                  </a:lnTo>
                  <a:lnTo>
                    <a:pt x="2997631" y="2053437"/>
                  </a:lnTo>
                  <a:lnTo>
                    <a:pt x="3004210" y="2023313"/>
                  </a:lnTo>
                  <a:lnTo>
                    <a:pt x="3010750" y="1993188"/>
                  </a:lnTo>
                  <a:lnTo>
                    <a:pt x="3017291" y="1963064"/>
                  </a:lnTo>
                  <a:lnTo>
                    <a:pt x="3023831" y="1931644"/>
                  </a:lnTo>
                  <a:lnTo>
                    <a:pt x="3030397" y="1900212"/>
                  </a:lnTo>
                  <a:lnTo>
                    <a:pt x="3036912" y="1868779"/>
                  </a:lnTo>
                  <a:lnTo>
                    <a:pt x="3043491" y="1837359"/>
                  </a:lnTo>
                  <a:lnTo>
                    <a:pt x="3050032" y="1804606"/>
                  </a:lnTo>
                  <a:lnTo>
                    <a:pt x="3056572" y="1771878"/>
                  </a:lnTo>
                  <a:lnTo>
                    <a:pt x="3063113" y="1739138"/>
                  </a:lnTo>
                  <a:lnTo>
                    <a:pt x="3069691" y="1706384"/>
                  </a:lnTo>
                  <a:lnTo>
                    <a:pt x="3076232" y="1673656"/>
                  </a:lnTo>
                  <a:lnTo>
                    <a:pt x="3082772" y="1639608"/>
                  </a:lnTo>
                  <a:lnTo>
                    <a:pt x="3089313" y="1606867"/>
                  </a:lnTo>
                  <a:lnTo>
                    <a:pt x="3095853" y="1572818"/>
                  </a:lnTo>
                  <a:lnTo>
                    <a:pt x="3102432" y="1538770"/>
                  </a:lnTo>
                  <a:lnTo>
                    <a:pt x="3108972" y="1504708"/>
                  </a:lnTo>
                  <a:lnTo>
                    <a:pt x="3115513" y="1470660"/>
                  </a:lnTo>
                  <a:lnTo>
                    <a:pt x="3122053" y="1436611"/>
                  </a:lnTo>
                  <a:lnTo>
                    <a:pt x="3128619" y="1402562"/>
                  </a:lnTo>
                  <a:lnTo>
                    <a:pt x="3135172" y="1367205"/>
                  </a:lnTo>
                  <a:lnTo>
                    <a:pt x="3141713" y="1333157"/>
                  </a:lnTo>
                  <a:lnTo>
                    <a:pt x="3148253" y="1299108"/>
                  </a:lnTo>
                  <a:lnTo>
                    <a:pt x="3154794" y="1265047"/>
                  </a:lnTo>
                  <a:lnTo>
                    <a:pt x="3161334" y="1231011"/>
                  </a:lnTo>
                  <a:lnTo>
                    <a:pt x="3167900" y="1196962"/>
                  </a:lnTo>
                  <a:lnTo>
                    <a:pt x="3174453" y="1162913"/>
                  </a:lnTo>
                  <a:lnTo>
                    <a:pt x="3180994" y="1128864"/>
                  </a:lnTo>
                  <a:lnTo>
                    <a:pt x="3187534" y="1094816"/>
                  </a:lnTo>
                  <a:lnTo>
                    <a:pt x="3194100" y="1062075"/>
                  </a:lnTo>
                  <a:lnTo>
                    <a:pt x="3200654" y="1028014"/>
                  </a:lnTo>
                  <a:lnTo>
                    <a:pt x="3207181" y="995286"/>
                  </a:lnTo>
                  <a:lnTo>
                    <a:pt x="3213735" y="962545"/>
                  </a:lnTo>
                  <a:lnTo>
                    <a:pt x="3220275" y="929805"/>
                  </a:lnTo>
                  <a:lnTo>
                    <a:pt x="3226816" y="897064"/>
                  </a:lnTo>
                  <a:lnTo>
                    <a:pt x="3233381" y="865632"/>
                  </a:lnTo>
                  <a:lnTo>
                    <a:pt x="3239922" y="834199"/>
                  </a:lnTo>
                  <a:lnTo>
                    <a:pt x="3246475" y="802779"/>
                  </a:lnTo>
                  <a:lnTo>
                    <a:pt x="3253016" y="771334"/>
                  </a:lnTo>
                  <a:lnTo>
                    <a:pt x="3259556" y="739914"/>
                  </a:lnTo>
                  <a:lnTo>
                    <a:pt x="3266122" y="709790"/>
                  </a:lnTo>
                  <a:lnTo>
                    <a:pt x="3272663" y="679678"/>
                  </a:lnTo>
                </a:path>
              </a:pathLst>
            </a:custGeom>
            <a:ln w="19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84326" y="4767896"/>
            <a:ext cx="767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182" y="2232007"/>
            <a:ext cx="5901578" cy="1189299"/>
          </a:xfrm>
          <a:prstGeom prst="rect">
            <a:avLst/>
          </a:prstGeom>
        </p:spPr>
        <p:txBody>
          <a:bodyPr vert="horz" wrap="square" lIns="0" tIns="57149" rIns="0" bIns="0" rtlCol="0">
            <a:spAutoFit/>
          </a:bodyPr>
          <a:lstStyle/>
          <a:p>
            <a:pPr marL="11206">
              <a:spcBef>
                <a:spcPts val="449"/>
              </a:spcBef>
            </a:pP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fundamental</a:t>
            </a:r>
            <a:r>
              <a:rPr sz="2074" i="1" spc="4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31" dirty="0">
                <a:solidFill>
                  <a:srgbClr val="FF00FF"/>
                </a:solidFill>
                <a:latin typeface="Calibri"/>
                <a:cs typeface="Calibri"/>
              </a:rPr>
              <a:t>frequency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spc="-44" dirty="0">
                <a:latin typeface="Cambria"/>
                <a:cs typeface="Cambria"/>
              </a:rPr>
              <a:t>|</a:t>
            </a:r>
            <a:r>
              <a:rPr sz="2074" spc="-44" dirty="0">
                <a:latin typeface="Calibri"/>
                <a:cs typeface="Calibri"/>
              </a:rPr>
              <a:t>ω</a:t>
            </a:r>
            <a:r>
              <a:rPr sz="2074" spc="-44" dirty="0">
                <a:latin typeface="Cambria"/>
                <a:cs typeface="Cambria"/>
              </a:rPr>
              <a:t>|</a:t>
            </a:r>
            <a:r>
              <a:rPr sz="1897" spc="-4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300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sinusoid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has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plot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resembling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  <a:p>
            <a:pPr>
              <a:spcBef>
                <a:spcPts val="13"/>
              </a:spcBef>
            </a:pPr>
            <a:endParaRPr sz="1632">
              <a:latin typeface="Microsoft Sans Serif"/>
              <a:cs typeface="Microsoft Sans Serif"/>
            </a:endParaRPr>
          </a:p>
          <a:p>
            <a:pPr marL="3674604">
              <a:spcBef>
                <a:spcPts val="4"/>
              </a:spcBef>
            </a:pPr>
            <a:r>
              <a:rPr sz="1500" i="1" spc="18" dirty="0">
                <a:latin typeface="Times New Roman"/>
                <a:cs typeface="Times New Roman"/>
              </a:rPr>
              <a:t>A</a:t>
            </a:r>
            <a:r>
              <a:rPr sz="1500" i="1" spc="-20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</a:t>
            </a:r>
            <a:r>
              <a:rPr sz="1500" spc="4" dirty="0">
                <a:latin typeface="Times New Roman"/>
                <a:cs typeface="Times New Roman"/>
              </a:rPr>
              <a:t>o</a:t>
            </a:r>
            <a:r>
              <a:rPr sz="1500" spc="13" dirty="0">
                <a:latin typeface="Times New Roman"/>
                <a:cs typeface="Times New Roman"/>
              </a:rPr>
              <a:t>s</a:t>
            </a:r>
            <a:r>
              <a:rPr sz="1500" spc="110" dirty="0">
                <a:latin typeface="Lucida Sans Unicode"/>
                <a:cs typeface="Lucida Sans Unicode"/>
              </a:rPr>
              <a:t>(</a:t>
            </a:r>
            <a:r>
              <a:rPr sz="1500" spc="-35" dirty="0">
                <a:latin typeface="Calibri"/>
                <a:cs typeface="Calibri"/>
              </a:rPr>
              <a:t>ω</a:t>
            </a:r>
            <a:r>
              <a:rPr sz="1500" i="1" spc="9" dirty="0">
                <a:latin typeface="Times New Roman"/>
                <a:cs typeface="Times New Roman"/>
              </a:rPr>
              <a:t>t</a:t>
            </a:r>
            <a:r>
              <a:rPr sz="1500" i="1" spc="-6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+</a:t>
            </a:r>
            <a:r>
              <a:rPr sz="1500" spc="-260" dirty="0">
                <a:latin typeface="Lucida Sans Unicode"/>
                <a:cs typeface="Lucida Sans Unicode"/>
              </a:rPr>
              <a:t> </a:t>
            </a:r>
            <a:r>
              <a:rPr sz="1500" spc="9" dirty="0">
                <a:latin typeface="Calibri"/>
                <a:cs typeface="Calibri"/>
              </a:rPr>
              <a:t>θ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5707" y="4195511"/>
            <a:ext cx="546847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18" dirty="0">
                <a:latin typeface="Times New Roman"/>
                <a:cs typeface="Times New Roman"/>
              </a:rPr>
              <a:t>A</a:t>
            </a:r>
            <a:r>
              <a:rPr sz="1500" i="1" spc="-207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</a:t>
            </a:r>
            <a:r>
              <a:rPr sz="1500" spc="4" dirty="0">
                <a:latin typeface="Times New Roman"/>
                <a:cs typeface="Times New Roman"/>
              </a:rPr>
              <a:t>o</a:t>
            </a:r>
            <a:r>
              <a:rPr sz="1500" spc="199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Calibri"/>
                <a:cs typeface="Calibri"/>
              </a:rPr>
              <a:t>θ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3160059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4" dirty="0">
                <a:solidFill>
                  <a:srgbClr val="FFFFFF"/>
                </a:solidFill>
              </a:rPr>
              <a:t>Complex</a:t>
            </a:r>
            <a:r>
              <a:rPr sz="2471" spc="-57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Exponentials</a:t>
            </a:r>
            <a:endParaRPr sz="2471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8D12776-A67B-4875-A0D3-89DDAC7C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2000015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500538"/>
            <a:ext cx="147740" cy="1475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237291"/>
            <a:ext cx="149311" cy="14759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388556" y="1866398"/>
            <a:ext cx="7696200" cy="289985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44826">
              <a:spcBef>
                <a:spcPts val="115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(CT)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spc="44" dirty="0">
                <a:solidFill>
                  <a:srgbClr val="00BFFF"/>
                </a:solidFill>
                <a:latin typeface="Calibri"/>
                <a:cs typeface="Calibri"/>
              </a:rPr>
              <a:t>complex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31" dirty="0">
                <a:solidFill>
                  <a:srgbClr val="00BFFF"/>
                </a:solidFill>
                <a:latin typeface="Calibri"/>
                <a:cs typeface="Calibri"/>
              </a:rPr>
              <a:t>exponential</a:t>
            </a:r>
            <a:r>
              <a:rPr sz="2074" spc="7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form</a:t>
            </a:r>
            <a:endParaRPr sz="1897">
              <a:latin typeface="Microsoft Sans Serif"/>
              <a:cs typeface="Microsoft Sans Serif"/>
            </a:endParaRPr>
          </a:p>
          <a:p>
            <a:pPr marL="254947" algn="ctr">
              <a:spcBef>
                <a:spcPts val="1857"/>
              </a:spcBef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22" dirty="0">
                <a:latin typeface="Times New Roman"/>
                <a:cs typeface="Times New Roman"/>
              </a:rPr>
              <a:t>A</a:t>
            </a:r>
            <a:r>
              <a:rPr sz="2074" i="1" dirty="0">
                <a:latin typeface="Times New Roman"/>
                <a:cs typeface="Times New Roman"/>
              </a:rPr>
              <a:t>e</a:t>
            </a:r>
            <a:r>
              <a:rPr sz="2250" spc="132" baseline="32679" dirty="0">
                <a:latin typeface="Calibri"/>
                <a:cs typeface="Calibri"/>
              </a:rPr>
              <a:t>λ</a:t>
            </a:r>
            <a:r>
              <a:rPr sz="2250" i="1" spc="13" baseline="32679" dirty="0">
                <a:latin typeface="Times New Roman"/>
                <a:cs typeface="Times New Roman"/>
              </a:rPr>
              <a:t>t</a:t>
            </a:r>
            <a:r>
              <a:rPr sz="2250" i="1" spc="-238" baseline="32679" dirty="0">
                <a:latin typeface="Times New Roman"/>
                <a:cs typeface="Times New Roman"/>
              </a:rPr>
              <a:t> 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44826">
              <a:spcBef>
                <a:spcPts val="1835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spc="190" dirty="0">
                <a:latin typeface="Calibri"/>
                <a:cs typeface="Calibri"/>
              </a:rPr>
              <a:t>λ</a:t>
            </a:r>
            <a:r>
              <a:rPr sz="2074" spc="35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complex</a:t>
            </a:r>
            <a:r>
              <a:rPr sz="2074" i="1" spc="9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constants.</a:t>
            </a:r>
            <a:endParaRPr sz="1897">
              <a:latin typeface="Microsoft Sans Serif"/>
              <a:cs typeface="Microsoft Sans Serif"/>
            </a:endParaRPr>
          </a:p>
          <a:p>
            <a:pPr marL="44826" marR="38102">
              <a:lnSpc>
                <a:spcPct val="105000"/>
              </a:lnSpc>
              <a:spcBef>
                <a:spcPts val="574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exponential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exhibit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one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number</a:t>
            </a:r>
            <a:r>
              <a:rPr sz="1897" spc="9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distinct</a:t>
            </a:r>
            <a:r>
              <a:rPr sz="2074" i="1" spc="8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26" dirty="0">
                <a:solidFill>
                  <a:srgbClr val="FF00FF"/>
                </a:solidFill>
                <a:latin typeface="Calibri"/>
                <a:cs typeface="Calibri"/>
              </a:rPr>
              <a:t>modes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of </a:t>
            </a:r>
            <a:r>
              <a:rPr sz="2074" i="1" spc="-45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behavior</a:t>
            </a:r>
            <a:r>
              <a:rPr sz="1897" spc="13" dirty="0">
                <a:latin typeface="Microsoft Sans Serif"/>
                <a:cs typeface="Microsoft Sans Serif"/>
              </a:rPr>
              <a:t>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depending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values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its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parameters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93" dirty="0">
                <a:latin typeface="Calibri"/>
                <a:cs typeface="Calibri"/>
              </a:rPr>
              <a:t>λ</a:t>
            </a:r>
            <a:r>
              <a:rPr sz="1897" spc="93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44826" marR="716094">
              <a:lnSpc>
                <a:spcPct val="114700"/>
              </a:lnSpc>
              <a:spcBef>
                <a:spcPts val="543"/>
              </a:spcBef>
            </a:pPr>
            <a:r>
              <a:rPr sz="1897" spc="-26" dirty="0">
                <a:latin typeface="Microsoft Sans Serif"/>
                <a:cs typeface="Microsoft Sans Serif"/>
              </a:rPr>
              <a:t>For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example,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special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cases,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exponentials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include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exponentials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sinusoids.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5076825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dirty="0">
                <a:solidFill>
                  <a:srgbClr val="FFFFFF"/>
                </a:solidFill>
              </a:rPr>
              <a:t>Graphical</a:t>
            </a:r>
            <a:r>
              <a:rPr sz="2471" spc="-9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Representation</a:t>
            </a:r>
            <a:r>
              <a:rPr sz="2471" spc="-4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of</a:t>
            </a:r>
            <a:r>
              <a:rPr sz="2471" spc="18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Signals</a:t>
            </a:r>
            <a:endParaRPr sz="2471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FAC67FCD-8CF5-48F2-BFD7-A4C853767F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68847" y="2184979"/>
            <a:ext cx="3345516" cy="1716181"/>
            <a:chOff x="578426" y="2476309"/>
            <a:chExt cx="3791585" cy="1945005"/>
          </a:xfrm>
        </p:grpSpPr>
        <p:sp>
          <p:nvSpPr>
            <p:cNvPr id="14" name="object 14"/>
            <p:cNvSpPr/>
            <p:nvPr/>
          </p:nvSpPr>
          <p:spPr>
            <a:xfrm>
              <a:off x="588248" y="2476309"/>
              <a:ext cx="3771900" cy="1945005"/>
            </a:xfrm>
            <a:custGeom>
              <a:avLst/>
              <a:gdLst/>
              <a:ahLst/>
              <a:cxnLst/>
              <a:rect l="l" t="t" r="r" b="b"/>
              <a:pathLst>
                <a:path w="3771900" h="1945004">
                  <a:moveTo>
                    <a:pt x="0" y="1885911"/>
                  </a:moveTo>
                  <a:lnTo>
                    <a:pt x="3771826" y="1885911"/>
                  </a:lnTo>
                </a:path>
                <a:path w="3771900" h="1945004">
                  <a:moveTo>
                    <a:pt x="1885914" y="1885911"/>
                  </a:moveTo>
                  <a:lnTo>
                    <a:pt x="1885914" y="0"/>
                  </a:lnTo>
                </a:path>
                <a:path w="3771900" h="1945004">
                  <a:moveTo>
                    <a:pt x="1414426" y="1826971"/>
                  </a:moveTo>
                  <a:lnTo>
                    <a:pt x="1414426" y="1944839"/>
                  </a:lnTo>
                </a:path>
                <a:path w="3771900" h="1945004">
                  <a:moveTo>
                    <a:pt x="1885914" y="1826971"/>
                  </a:moveTo>
                  <a:lnTo>
                    <a:pt x="1885914" y="1944839"/>
                  </a:lnTo>
                </a:path>
                <a:path w="3771900" h="1945004">
                  <a:moveTo>
                    <a:pt x="942964" y="1826971"/>
                  </a:moveTo>
                  <a:lnTo>
                    <a:pt x="942964" y="1944839"/>
                  </a:lnTo>
                </a:path>
                <a:path w="3771900" h="1945004">
                  <a:moveTo>
                    <a:pt x="471482" y="1826971"/>
                  </a:moveTo>
                  <a:lnTo>
                    <a:pt x="471482" y="1944839"/>
                  </a:lnTo>
                </a:path>
                <a:path w="3771900" h="1945004">
                  <a:moveTo>
                    <a:pt x="2357389" y="1826971"/>
                  </a:moveTo>
                  <a:lnTo>
                    <a:pt x="2357389" y="1944839"/>
                  </a:lnTo>
                </a:path>
                <a:path w="3771900" h="1945004">
                  <a:moveTo>
                    <a:pt x="2828889" y="1826971"/>
                  </a:moveTo>
                  <a:lnTo>
                    <a:pt x="2828889" y="1944839"/>
                  </a:lnTo>
                </a:path>
                <a:path w="3771900" h="1945004">
                  <a:moveTo>
                    <a:pt x="3300351" y="1826971"/>
                  </a:moveTo>
                  <a:lnTo>
                    <a:pt x="3300351" y="1944839"/>
                  </a:lnTo>
                </a:path>
                <a:path w="3771900" h="1945004">
                  <a:moveTo>
                    <a:pt x="1826986" y="1414437"/>
                  </a:moveTo>
                  <a:lnTo>
                    <a:pt x="1944842" y="1414437"/>
                  </a:lnTo>
                </a:path>
                <a:path w="3771900" h="1945004">
                  <a:moveTo>
                    <a:pt x="1826986" y="942936"/>
                  </a:moveTo>
                  <a:lnTo>
                    <a:pt x="1944842" y="942936"/>
                  </a:lnTo>
                </a:path>
                <a:path w="3771900" h="1945004">
                  <a:moveTo>
                    <a:pt x="1826986" y="471474"/>
                  </a:moveTo>
                  <a:lnTo>
                    <a:pt x="1944842" y="471474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88248" y="2932061"/>
              <a:ext cx="3771900" cy="1032510"/>
            </a:xfrm>
            <a:custGeom>
              <a:avLst/>
              <a:gdLst/>
              <a:ahLst/>
              <a:cxnLst/>
              <a:rect l="l" t="t" r="r" b="b"/>
              <a:pathLst>
                <a:path w="3771900" h="1032510">
                  <a:moveTo>
                    <a:pt x="0" y="958684"/>
                  </a:moveTo>
                  <a:lnTo>
                    <a:pt x="1309" y="959993"/>
                  </a:lnTo>
                  <a:lnTo>
                    <a:pt x="5242" y="962621"/>
                  </a:lnTo>
                  <a:lnTo>
                    <a:pt x="11791" y="967854"/>
                  </a:lnTo>
                  <a:lnTo>
                    <a:pt x="22264" y="975702"/>
                  </a:lnTo>
                  <a:lnTo>
                    <a:pt x="35365" y="983551"/>
                  </a:lnTo>
                  <a:lnTo>
                    <a:pt x="51081" y="994054"/>
                  </a:lnTo>
                  <a:lnTo>
                    <a:pt x="68103" y="1003211"/>
                  </a:lnTo>
                  <a:lnTo>
                    <a:pt x="85139" y="1012380"/>
                  </a:lnTo>
                  <a:lnTo>
                    <a:pt x="102160" y="1020229"/>
                  </a:lnTo>
                  <a:lnTo>
                    <a:pt x="120495" y="1026769"/>
                  </a:lnTo>
                  <a:lnTo>
                    <a:pt x="136207" y="1030706"/>
                  </a:lnTo>
                  <a:lnTo>
                    <a:pt x="151932" y="1032040"/>
                  </a:lnTo>
                  <a:lnTo>
                    <a:pt x="165025" y="1030706"/>
                  </a:lnTo>
                  <a:lnTo>
                    <a:pt x="203000" y="1008443"/>
                  </a:lnTo>
                  <a:lnTo>
                    <a:pt x="235747" y="958684"/>
                  </a:lnTo>
                  <a:lnTo>
                    <a:pt x="255388" y="914158"/>
                  </a:lnTo>
                  <a:lnTo>
                    <a:pt x="265860" y="887958"/>
                  </a:lnTo>
                  <a:lnTo>
                    <a:pt x="276343" y="860463"/>
                  </a:lnTo>
                  <a:lnTo>
                    <a:pt x="286815" y="830338"/>
                  </a:lnTo>
                  <a:lnTo>
                    <a:pt x="297298" y="797585"/>
                  </a:lnTo>
                  <a:lnTo>
                    <a:pt x="307770" y="763549"/>
                  </a:lnTo>
                  <a:lnTo>
                    <a:pt x="319563" y="728179"/>
                  </a:lnTo>
                  <a:lnTo>
                    <a:pt x="330036" y="692835"/>
                  </a:lnTo>
                  <a:lnTo>
                    <a:pt x="341828" y="657453"/>
                  </a:lnTo>
                  <a:lnTo>
                    <a:pt x="353609" y="620776"/>
                  </a:lnTo>
                  <a:lnTo>
                    <a:pt x="365401" y="586740"/>
                  </a:lnTo>
                  <a:lnTo>
                    <a:pt x="377184" y="552691"/>
                  </a:lnTo>
                  <a:lnTo>
                    <a:pt x="387667" y="521258"/>
                  </a:lnTo>
                  <a:lnTo>
                    <a:pt x="399449" y="491121"/>
                  </a:lnTo>
                  <a:lnTo>
                    <a:pt x="420404" y="440055"/>
                  </a:lnTo>
                  <a:lnTo>
                    <a:pt x="441354" y="400748"/>
                  </a:lnTo>
                  <a:lnTo>
                    <a:pt x="471482" y="369341"/>
                  </a:lnTo>
                  <a:lnTo>
                    <a:pt x="484573" y="366712"/>
                  </a:lnTo>
                  <a:lnTo>
                    <a:pt x="498985" y="369341"/>
                  </a:lnTo>
                  <a:lnTo>
                    <a:pt x="542204" y="413867"/>
                  </a:lnTo>
                  <a:lnTo>
                    <a:pt x="573632" y="464921"/>
                  </a:lnTo>
                  <a:lnTo>
                    <a:pt x="605064" y="521258"/>
                  </a:lnTo>
                  <a:lnTo>
                    <a:pt x="620781" y="548754"/>
                  </a:lnTo>
                  <a:lnTo>
                    <a:pt x="650904" y="598512"/>
                  </a:lnTo>
                  <a:lnTo>
                    <a:pt x="679721" y="632587"/>
                  </a:lnTo>
                  <a:lnTo>
                    <a:pt x="707214" y="644372"/>
                  </a:lnTo>
                  <a:lnTo>
                    <a:pt x="720321" y="641743"/>
                  </a:lnTo>
                  <a:lnTo>
                    <a:pt x="763539" y="598512"/>
                  </a:lnTo>
                  <a:lnTo>
                    <a:pt x="793650" y="548754"/>
                  </a:lnTo>
                  <a:lnTo>
                    <a:pt x="825083" y="492429"/>
                  </a:lnTo>
                  <a:lnTo>
                    <a:pt x="840806" y="464921"/>
                  </a:lnTo>
                  <a:lnTo>
                    <a:pt x="872238" y="413867"/>
                  </a:lnTo>
                  <a:lnTo>
                    <a:pt x="901054" y="379818"/>
                  </a:lnTo>
                  <a:lnTo>
                    <a:pt x="929858" y="366712"/>
                  </a:lnTo>
                  <a:lnTo>
                    <a:pt x="942964" y="369341"/>
                  </a:lnTo>
                  <a:lnTo>
                    <a:pt x="979629" y="411264"/>
                  </a:lnTo>
                  <a:lnTo>
                    <a:pt x="1005829" y="462318"/>
                  </a:lnTo>
                  <a:lnTo>
                    <a:pt x="1018910" y="492429"/>
                  </a:lnTo>
                  <a:lnTo>
                    <a:pt x="1033325" y="525195"/>
                  </a:lnTo>
                  <a:lnTo>
                    <a:pt x="1046419" y="559231"/>
                  </a:lnTo>
                  <a:lnTo>
                    <a:pt x="1060820" y="594614"/>
                  </a:lnTo>
                  <a:lnTo>
                    <a:pt x="1075235" y="627316"/>
                  </a:lnTo>
                  <a:lnTo>
                    <a:pt x="1088329" y="660082"/>
                  </a:lnTo>
                  <a:lnTo>
                    <a:pt x="1115837" y="713765"/>
                  </a:lnTo>
                  <a:lnTo>
                    <a:pt x="1142037" y="750443"/>
                  </a:lnTo>
                  <a:lnTo>
                    <a:pt x="1166916" y="764857"/>
                  </a:lnTo>
                  <a:lnTo>
                    <a:pt x="1178702" y="762215"/>
                  </a:lnTo>
                  <a:lnTo>
                    <a:pt x="1208826" y="726871"/>
                  </a:lnTo>
                  <a:lnTo>
                    <a:pt x="1229781" y="682358"/>
                  </a:lnTo>
                  <a:lnTo>
                    <a:pt x="1250736" y="623417"/>
                  </a:lnTo>
                  <a:lnTo>
                    <a:pt x="1262509" y="589368"/>
                  </a:lnTo>
                  <a:lnTo>
                    <a:pt x="1272999" y="553999"/>
                  </a:lnTo>
                  <a:lnTo>
                    <a:pt x="1284772" y="516013"/>
                  </a:lnTo>
                  <a:lnTo>
                    <a:pt x="1296570" y="476732"/>
                  </a:lnTo>
                  <a:lnTo>
                    <a:pt x="1308356" y="436118"/>
                  </a:lnTo>
                  <a:lnTo>
                    <a:pt x="1320142" y="396836"/>
                  </a:lnTo>
                  <a:lnTo>
                    <a:pt x="1330619" y="358863"/>
                  </a:lnTo>
                  <a:lnTo>
                    <a:pt x="1342405" y="320890"/>
                  </a:lnTo>
                  <a:lnTo>
                    <a:pt x="1352882" y="285508"/>
                  </a:lnTo>
                  <a:lnTo>
                    <a:pt x="1363360" y="252768"/>
                  </a:lnTo>
                  <a:lnTo>
                    <a:pt x="1384315" y="195160"/>
                  </a:lnTo>
                  <a:lnTo>
                    <a:pt x="1403962" y="150609"/>
                  </a:lnTo>
                  <a:lnTo>
                    <a:pt x="1427533" y="116573"/>
                  </a:lnTo>
                  <a:lnTo>
                    <a:pt x="1456349" y="102158"/>
                  </a:lnTo>
                  <a:lnTo>
                    <a:pt x="1470751" y="104787"/>
                  </a:lnTo>
                  <a:lnTo>
                    <a:pt x="1516598" y="136194"/>
                  </a:lnTo>
                  <a:lnTo>
                    <a:pt x="1548018" y="171564"/>
                  </a:lnTo>
                  <a:lnTo>
                    <a:pt x="1563740" y="191223"/>
                  </a:lnTo>
                  <a:lnTo>
                    <a:pt x="1579450" y="209550"/>
                  </a:lnTo>
                  <a:lnTo>
                    <a:pt x="1608267" y="243598"/>
                  </a:lnTo>
                  <a:lnTo>
                    <a:pt x="1650177" y="271094"/>
                  </a:lnTo>
                  <a:lnTo>
                    <a:pt x="1665886" y="272427"/>
                  </a:lnTo>
                  <a:lnTo>
                    <a:pt x="1681609" y="268490"/>
                  </a:lnTo>
                  <a:lnTo>
                    <a:pt x="1697332" y="259308"/>
                  </a:lnTo>
                  <a:lnTo>
                    <a:pt x="1714350" y="244919"/>
                  </a:lnTo>
                  <a:lnTo>
                    <a:pt x="1732688" y="229209"/>
                  </a:lnTo>
                  <a:lnTo>
                    <a:pt x="1749706" y="209550"/>
                  </a:lnTo>
                  <a:lnTo>
                    <a:pt x="1768045" y="188595"/>
                  </a:lnTo>
                  <a:lnTo>
                    <a:pt x="1786384" y="167640"/>
                  </a:lnTo>
                  <a:lnTo>
                    <a:pt x="1803415" y="146710"/>
                  </a:lnTo>
                  <a:lnTo>
                    <a:pt x="1821741" y="127050"/>
                  </a:lnTo>
                  <a:lnTo>
                    <a:pt x="1838772" y="111328"/>
                  </a:lnTo>
                  <a:lnTo>
                    <a:pt x="1854481" y="98247"/>
                  </a:lnTo>
                  <a:lnTo>
                    <a:pt x="1870204" y="89065"/>
                  </a:lnTo>
                  <a:lnTo>
                    <a:pt x="1885914" y="85140"/>
                  </a:lnTo>
                  <a:lnTo>
                    <a:pt x="1901624" y="85140"/>
                  </a:lnTo>
                  <a:lnTo>
                    <a:pt x="1950087" y="111328"/>
                  </a:lnTo>
                  <a:lnTo>
                    <a:pt x="1985457" y="144068"/>
                  </a:lnTo>
                  <a:lnTo>
                    <a:pt x="2003783" y="163728"/>
                  </a:lnTo>
                  <a:lnTo>
                    <a:pt x="2022121" y="182054"/>
                  </a:lnTo>
                  <a:lnTo>
                    <a:pt x="2057478" y="214795"/>
                  </a:lnTo>
                  <a:lnTo>
                    <a:pt x="2090232" y="235750"/>
                  </a:lnTo>
                  <a:lnTo>
                    <a:pt x="2121651" y="242290"/>
                  </a:lnTo>
                  <a:lnTo>
                    <a:pt x="2137374" y="237045"/>
                  </a:lnTo>
                  <a:lnTo>
                    <a:pt x="2168794" y="214795"/>
                  </a:lnTo>
                  <a:lnTo>
                    <a:pt x="2204163" y="176809"/>
                  </a:lnTo>
                  <a:lnTo>
                    <a:pt x="2221194" y="154546"/>
                  </a:lnTo>
                  <a:lnTo>
                    <a:pt x="2239520" y="130987"/>
                  </a:lnTo>
                  <a:lnTo>
                    <a:pt x="2257872" y="106095"/>
                  </a:lnTo>
                  <a:lnTo>
                    <a:pt x="2274890" y="82524"/>
                  </a:lnTo>
                  <a:lnTo>
                    <a:pt x="2293216" y="61569"/>
                  </a:lnTo>
                  <a:lnTo>
                    <a:pt x="2325944" y="26200"/>
                  </a:lnTo>
                  <a:lnTo>
                    <a:pt x="2375740" y="2641"/>
                  </a:lnTo>
                  <a:lnTo>
                    <a:pt x="2394066" y="3937"/>
                  </a:lnTo>
                  <a:lnTo>
                    <a:pt x="2413713" y="9169"/>
                  </a:lnTo>
                  <a:lnTo>
                    <a:pt x="2433347" y="19659"/>
                  </a:lnTo>
                  <a:lnTo>
                    <a:pt x="2454302" y="32740"/>
                  </a:lnTo>
                  <a:lnTo>
                    <a:pt x="2475257" y="47155"/>
                  </a:lnTo>
                  <a:lnTo>
                    <a:pt x="2496212" y="61569"/>
                  </a:lnTo>
                  <a:lnTo>
                    <a:pt x="2517180" y="74650"/>
                  </a:lnTo>
                  <a:lnTo>
                    <a:pt x="2536840" y="85140"/>
                  </a:lnTo>
                  <a:lnTo>
                    <a:pt x="2556461" y="92976"/>
                  </a:lnTo>
                  <a:lnTo>
                    <a:pt x="2574787" y="95618"/>
                  </a:lnTo>
                  <a:lnTo>
                    <a:pt x="2593139" y="94310"/>
                  </a:lnTo>
                  <a:lnTo>
                    <a:pt x="2603616" y="90373"/>
                  </a:lnTo>
                  <a:lnTo>
                    <a:pt x="2612760" y="86461"/>
                  </a:lnTo>
                  <a:lnTo>
                    <a:pt x="2623238" y="79895"/>
                  </a:lnTo>
                  <a:lnTo>
                    <a:pt x="2633715" y="73355"/>
                  </a:lnTo>
                  <a:lnTo>
                    <a:pt x="2644193" y="64173"/>
                  </a:lnTo>
                  <a:lnTo>
                    <a:pt x="2654683" y="56337"/>
                  </a:lnTo>
                  <a:lnTo>
                    <a:pt x="2665161" y="47155"/>
                  </a:lnTo>
                  <a:lnTo>
                    <a:pt x="2676946" y="37973"/>
                  </a:lnTo>
                  <a:lnTo>
                    <a:pt x="2687424" y="28829"/>
                  </a:lnTo>
                  <a:lnTo>
                    <a:pt x="2699197" y="20955"/>
                  </a:lnTo>
                  <a:lnTo>
                    <a:pt x="2734579" y="2641"/>
                  </a:lnTo>
                  <a:lnTo>
                    <a:pt x="2756842" y="0"/>
                  </a:lnTo>
                  <a:lnTo>
                    <a:pt x="2767319" y="2641"/>
                  </a:lnTo>
                  <a:lnTo>
                    <a:pt x="2798752" y="24892"/>
                  </a:lnTo>
                  <a:lnTo>
                    <a:pt x="2828889" y="74650"/>
                  </a:lnTo>
                  <a:lnTo>
                    <a:pt x="2845907" y="117868"/>
                  </a:lnTo>
                  <a:lnTo>
                    <a:pt x="2853756" y="142773"/>
                  </a:lnTo>
                  <a:lnTo>
                    <a:pt x="2862925" y="171564"/>
                  </a:lnTo>
                  <a:lnTo>
                    <a:pt x="2870774" y="201714"/>
                  </a:lnTo>
                  <a:lnTo>
                    <a:pt x="2879943" y="235750"/>
                  </a:lnTo>
                  <a:lnTo>
                    <a:pt x="2889125" y="271094"/>
                  </a:lnTo>
                  <a:lnTo>
                    <a:pt x="2898269" y="307797"/>
                  </a:lnTo>
                  <a:lnTo>
                    <a:pt x="2907451" y="347078"/>
                  </a:lnTo>
                  <a:lnTo>
                    <a:pt x="2917929" y="387667"/>
                  </a:lnTo>
                  <a:lnTo>
                    <a:pt x="2927111" y="429577"/>
                  </a:lnTo>
                  <a:lnTo>
                    <a:pt x="2937588" y="471500"/>
                  </a:lnTo>
                  <a:lnTo>
                    <a:pt x="2946732" y="513384"/>
                  </a:lnTo>
                  <a:lnTo>
                    <a:pt x="2955914" y="556602"/>
                  </a:lnTo>
                  <a:lnTo>
                    <a:pt x="2966392" y="598512"/>
                  </a:lnTo>
                  <a:lnTo>
                    <a:pt x="2975561" y="639127"/>
                  </a:lnTo>
                  <a:lnTo>
                    <a:pt x="2986013" y="679716"/>
                  </a:lnTo>
                  <a:lnTo>
                    <a:pt x="2995195" y="717689"/>
                  </a:lnTo>
                  <a:lnTo>
                    <a:pt x="3004365" y="754367"/>
                  </a:lnTo>
                  <a:lnTo>
                    <a:pt x="3013534" y="788416"/>
                  </a:lnTo>
                  <a:lnTo>
                    <a:pt x="3022691" y="819848"/>
                  </a:lnTo>
                  <a:lnTo>
                    <a:pt x="3030565" y="849985"/>
                  </a:lnTo>
                  <a:lnTo>
                    <a:pt x="3039734" y="876185"/>
                  </a:lnTo>
                  <a:lnTo>
                    <a:pt x="3047583" y="899744"/>
                  </a:lnTo>
                  <a:lnTo>
                    <a:pt x="3056765" y="920711"/>
                  </a:lnTo>
                  <a:lnTo>
                    <a:pt x="3075091" y="958684"/>
                  </a:lnTo>
                  <a:lnTo>
                    <a:pt x="3109127" y="990117"/>
                  </a:lnTo>
                  <a:lnTo>
                    <a:pt x="3120913" y="992733"/>
                  </a:lnTo>
                  <a:lnTo>
                    <a:pt x="3132711" y="991425"/>
                  </a:lnTo>
                  <a:lnTo>
                    <a:pt x="3169363" y="971765"/>
                  </a:lnTo>
                  <a:lnTo>
                    <a:pt x="3207349" y="933792"/>
                  </a:lnTo>
                  <a:lnTo>
                    <a:pt x="3220455" y="920711"/>
                  </a:lnTo>
                  <a:lnTo>
                    <a:pt x="3232241" y="906284"/>
                  </a:lnTo>
                  <a:lnTo>
                    <a:pt x="3244027" y="891870"/>
                  </a:lnTo>
                  <a:lnTo>
                    <a:pt x="3255799" y="878789"/>
                  </a:lnTo>
                  <a:lnTo>
                    <a:pt x="3267610" y="867003"/>
                  </a:lnTo>
                  <a:lnTo>
                    <a:pt x="3278088" y="856526"/>
                  </a:lnTo>
                  <a:lnTo>
                    <a:pt x="3289874" y="847356"/>
                  </a:lnTo>
                  <a:lnTo>
                    <a:pt x="3300351" y="840816"/>
                  </a:lnTo>
                  <a:lnTo>
                    <a:pt x="3316074" y="835571"/>
                  </a:lnTo>
                  <a:lnTo>
                    <a:pt x="3331784" y="834263"/>
                  </a:lnTo>
                  <a:lnTo>
                    <a:pt x="3347481" y="836879"/>
                  </a:lnTo>
                  <a:lnTo>
                    <a:pt x="3382863" y="853922"/>
                  </a:lnTo>
                  <a:lnTo>
                    <a:pt x="3418232" y="882726"/>
                  </a:lnTo>
                  <a:lnTo>
                    <a:pt x="3453577" y="916762"/>
                  </a:lnTo>
                  <a:lnTo>
                    <a:pt x="3471890" y="933792"/>
                  </a:lnTo>
                  <a:lnTo>
                    <a:pt x="3504669" y="963930"/>
                  </a:lnTo>
                  <a:lnTo>
                    <a:pt x="3536101" y="988822"/>
                  </a:lnTo>
                  <a:lnTo>
                    <a:pt x="3572753" y="1003211"/>
                  </a:lnTo>
                  <a:lnTo>
                    <a:pt x="3593708" y="1005840"/>
                  </a:lnTo>
                  <a:lnTo>
                    <a:pt x="3615971" y="1005840"/>
                  </a:lnTo>
                  <a:lnTo>
                    <a:pt x="3640863" y="1001903"/>
                  </a:lnTo>
                  <a:lnTo>
                    <a:pt x="3669667" y="995337"/>
                  </a:lnTo>
                  <a:lnTo>
                    <a:pt x="3698471" y="986180"/>
                  </a:lnTo>
                  <a:lnTo>
                    <a:pt x="3726004" y="975702"/>
                  </a:lnTo>
                  <a:lnTo>
                    <a:pt x="3749563" y="967854"/>
                  </a:lnTo>
                  <a:lnTo>
                    <a:pt x="3763977" y="961288"/>
                  </a:lnTo>
                  <a:lnTo>
                    <a:pt x="3770518" y="958684"/>
                  </a:lnTo>
                  <a:lnTo>
                    <a:pt x="3771826" y="958684"/>
                  </a:lnTo>
                </a:path>
              </a:pathLst>
            </a:custGeom>
            <a:ln w="19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88023" y="1887360"/>
            <a:ext cx="304800" cy="23201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412" i="1" spc="9" dirty="0">
                <a:latin typeface="Times New Roman"/>
                <a:cs typeface="Times New Roman"/>
              </a:rPr>
              <a:t>x</a:t>
            </a:r>
            <a:r>
              <a:rPr sz="1412" spc="57" dirty="0">
                <a:latin typeface="Lucida Sans Unicode"/>
                <a:cs typeface="Lucida Sans Unicode"/>
              </a:rPr>
              <a:t>(</a:t>
            </a:r>
            <a:r>
              <a:rPr sz="1412" i="1" spc="106" dirty="0">
                <a:latin typeface="Times New Roman"/>
                <a:cs typeface="Times New Roman"/>
              </a:rPr>
              <a:t>t</a:t>
            </a:r>
            <a:r>
              <a:rPr sz="1412" spc="97" dirty="0">
                <a:latin typeface="Lucida Sans Unicode"/>
                <a:cs typeface="Lucida Sans Unicode"/>
              </a:rPr>
              <a:t>)</a:t>
            </a:r>
            <a:endParaRPr sz="1412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88022" y="3328448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8022" y="2912368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8022" y="2496288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3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63663" y="3707958"/>
            <a:ext cx="73399" cy="23201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412" i="1" spc="4" dirty="0">
                <a:latin typeface="Times New Roman"/>
                <a:cs typeface="Times New Roman"/>
              </a:rPr>
              <a:t>t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48797" y="3847998"/>
            <a:ext cx="3125881" cy="72470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3185">
              <a:spcBef>
                <a:spcPts val="93"/>
              </a:spcBef>
              <a:tabLst>
                <a:tab pos="528946" algn="l"/>
                <a:tab pos="945267" algn="l"/>
                <a:tab pos="1455722" algn="l"/>
                <a:tab pos="1834500" algn="l"/>
                <a:tab pos="2250822" algn="l"/>
                <a:tab pos="2666582" algn="l"/>
              </a:tabLst>
            </a:pPr>
            <a:r>
              <a:rPr sz="1147" spc="-49" dirty="0">
                <a:latin typeface="Cambria"/>
                <a:cs typeface="Cambria"/>
              </a:rPr>
              <a:t>−</a:t>
            </a:r>
            <a:r>
              <a:rPr sz="1147" spc="-49" dirty="0">
                <a:latin typeface="Times New Roman"/>
                <a:cs typeface="Times New Roman"/>
              </a:rPr>
              <a:t>30	</a:t>
            </a:r>
            <a:r>
              <a:rPr sz="1147" spc="-49" dirty="0">
                <a:latin typeface="Cambria"/>
                <a:cs typeface="Cambria"/>
              </a:rPr>
              <a:t>−</a:t>
            </a:r>
            <a:r>
              <a:rPr sz="1147" spc="-49" dirty="0">
                <a:latin typeface="Times New Roman"/>
                <a:cs typeface="Times New Roman"/>
              </a:rPr>
              <a:t>20	</a:t>
            </a:r>
            <a:r>
              <a:rPr sz="1147" spc="-49" dirty="0">
                <a:latin typeface="Cambria"/>
                <a:cs typeface="Cambria"/>
              </a:rPr>
              <a:t>−</a:t>
            </a:r>
            <a:r>
              <a:rPr sz="1147" spc="-49" dirty="0">
                <a:latin typeface="Times New Roman"/>
                <a:cs typeface="Times New Roman"/>
              </a:rPr>
              <a:t>10	</a:t>
            </a:r>
            <a:r>
              <a:rPr sz="1147" dirty="0">
                <a:latin typeface="Times New Roman"/>
                <a:cs typeface="Times New Roman"/>
              </a:rPr>
              <a:t>0	</a:t>
            </a:r>
            <a:r>
              <a:rPr sz="1147" spc="-4" dirty="0">
                <a:latin typeface="Times New Roman"/>
                <a:cs typeface="Times New Roman"/>
              </a:rPr>
              <a:t>10	20	30</a:t>
            </a:r>
            <a:endParaRPr sz="1147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1588">
              <a:latin typeface="Times New Roman"/>
              <a:cs typeface="Times New Roman"/>
            </a:endParaRPr>
          </a:p>
          <a:p>
            <a:pPr marL="11206"/>
            <a:r>
              <a:rPr sz="1897" spc="-13" dirty="0">
                <a:latin typeface="Microsoft Sans Serif"/>
                <a:cs typeface="Microsoft Sans Serif"/>
              </a:rPr>
              <a:t>Continuous-Time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(CT)</a:t>
            </a:r>
            <a:r>
              <a:rPr sz="1897" spc="-13" dirty="0">
                <a:latin typeface="Microsoft Sans Serif"/>
                <a:cs typeface="Microsoft Sans Serif"/>
              </a:rPr>
              <a:t> Signal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35315" y="2182413"/>
            <a:ext cx="3328147" cy="1668556"/>
            <a:chOff x="5527090" y="2473401"/>
            <a:chExt cx="3771900" cy="189103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5004" y="3617065"/>
              <a:ext cx="70071" cy="700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3517" y="4088540"/>
              <a:ext cx="70083" cy="7005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27090" y="4359300"/>
              <a:ext cx="3771900" cy="0"/>
            </a:xfrm>
            <a:custGeom>
              <a:avLst/>
              <a:gdLst/>
              <a:ahLst/>
              <a:cxnLst/>
              <a:rect l="l" t="t" r="r" b="b"/>
              <a:pathLst>
                <a:path w="3771900">
                  <a:moveTo>
                    <a:pt x="0" y="0"/>
                  </a:moveTo>
                  <a:lnTo>
                    <a:pt x="3771811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5998553" y="3652088"/>
              <a:ext cx="471805" cy="707390"/>
            </a:xfrm>
            <a:custGeom>
              <a:avLst/>
              <a:gdLst/>
              <a:ahLst/>
              <a:cxnLst/>
              <a:rect l="l" t="t" r="r" b="b"/>
              <a:pathLst>
                <a:path w="471804" h="707389">
                  <a:moveTo>
                    <a:pt x="0" y="707212"/>
                  </a:moveTo>
                  <a:lnTo>
                    <a:pt x="0" y="471500"/>
                  </a:lnTo>
                </a:path>
                <a:path w="471804" h="707389">
                  <a:moveTo>
                    <a:pt x="471474" y="707212"/>
                  </a:moveTo>
                  <a:lnTo>
                    <a:pt x="471474" y="0"/>
                  </a:lnTo>
                </a:path>
              </a:pathLst>
            </a:custGeom>
            <a:ln w="19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6479" y="3617065"/>
              <a:ext cx="70058" cy="7007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941502" y="3652088"/>
              <a:ext cx="0" cy="707390"/>
            </a:xfrm>
            <a:custGeom>
              <a:avLst/>
              <a:gdLst/>
              <a:ahLst/>
              <a:cxnLst/>
              <a:rect l="l" t="t" r="r" b="b"/>
              <a:pathLst>
                <a:path h="707389">
                  <a:moveTo>
                    <a:pt x="0" y="707212"/>
                  </a:moveTo>
                  <a:lnTo>
                    <a:pt x="0" y="0"/>
                  </a:lnTo>
                </a:path>
              </a:pathLst>
            </a:custGeom>
            <a:ln w="19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9454" y="3027721"/>
              <a:ext cx="70045" cy="700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884465" y="3062744"/>
              <a:ext cx="0" cy="1296670"/>
            </a:xfrm>
            <a:custGeom>
              <a:avLst/>
              <a:gdLst/>
              <a:ahLst/>
              <a:cxnLst/>
              <a:rect l="l" t="t" r="r" b="b"/>
              <a:pathLst>
                <a:path h="1296670">
                  <a:moveTo>
                    <a:pt x="0" y="1296555"/>
                  </a:moveTo>
                  <a:lnTo>
                    <a:pt x="0" y="0"/>
                  </a:lnTo>
                </a:path>
              </a:pathLst>
            </a:custGeom>
            <a:ln w="19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0916" y="3852789"/>
              <a:ext cx="70058" cy="7005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355926" y="3887838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4">
                  <a:moveTo>
                    <a:pt x="0" y="471462"/>
                  </a:moveTo>
                  <a:lnTo>
                    <a:pt x="0" y="0"/>
                  </a:lnTo>
                </a:path>
              </a:pathLst>
            </a:custGeom>
            <a:ln w="19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92378" y="3617065"/>
              <a:ext cx="70096" cy="7007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827427" y="3652088"/>
              <a:ext cx="0" cy="707390"/>
            </a:xfrm>
            <a:custGeom>
              <a:avLst/>
              <a:gdLst/>
              <a:ahLst/>
              <a:cxnLst/>
              <a:rect l="l" t="t" r="r" b="b"/>
              <a:pathLst>
                <a:path h="707389">
                  <a:moveTo>
                    <a:pt x="0" y="707212"/>
                  </a:moveTo>
                  <a:lnTo>
                    <a:pt x="0" y="0"/>
                  </a:lnTo>
                </a:path>
              </a:pathLst>
            </a:custGeom>
            <a:ln w="19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7354062" y="3416363"/>
              <a:ext cx="118110" cy="471805"/>
            </a:xfrm>
            <a:custGeom>
              <a:avLst/>
              <a:gdLst/>
              <a:ahLst/>
              <a:cxnLst/>
              <a:rect l="l" t="t" r="r" b="b"/>
              <a:pathLst>
                <a:path w="118109" h="471804">
                  <a:moveTo>
                    <a:pt x="0" y="471474"/>
                  </a:moveTo>
                  <a:lnTo>
                    <a:pt x="117868" y="471474"/>
                  </a:lnTo>
                </a:path>
                <a:path w="118109" h="471804">
                  <a:moveTo>
                    <a:pt x="0" y="0"/>
                  </a:moveTo>
                  <a:lnTo>
                    <a:pt x="117868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77954" y="3145577"/>
              <a:ext cx="70083" cy="7008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354062" y="2473401"/>
              <a:ext cx="118110" cy="1885950"/>
            </a:xfrm>
            <a:custGeom>
              <a:avLst/>
              <a:gdLst/>
              <a:ahLst/>
              <a:cxnLst/>
              <a:rect l="l" t="t" r="r" b="b"/>
              <a:pathLst>
                <a:path w="118109" h="1885950">
                  <a:moveTo>
                    <a:pt x="0" y="471462"/>
                  </a:moveTo>
                  <a:lnTo>
                    <a:pt x="117868" y="471462"/>
                  </a:lnTo>
                </a:path>
                <a:path w="118109" h="1885950">
                  <a:moveTo>
                    <a:pt x="58928" y="1885899"/>
                  </a:moveTo>
                  <a:lnTo>
                    <a:pt x="58928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7412990" y="3180613"/>
              <a:ext cx="0" cy="1179195"/>
            </a:xfrm>
            <a:custGeom>
              <a:avLst/>
              <a:gdLst/>
              <a:ahLst/>
              <a:cxnLst/>
              <a:rect l="l" t="t" r="r" b="b"/>
              <a:pathLst>
                <a:path h="1179195">
                  <a:moveTo>
                    <a:pt x="0" y="1178687"/>
                  </a:moveTo>
                  <a:lnTo>
                    <a:pt x="0" y="0"/>
                  </a:lnTo>
                </a:path>
              </a:pathLst>
            </a:custGeom>
            <a:ln w="19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912261" y="3704298"/>
            <a:ext cx="114299" cy="23201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412" i="1" spc="13" dirty="0">
                <a:latin typeface="Times New Roman"/>
                <a:cs typeface="Times New Roman"/>
              </a:rPr>
              <a:t>n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32217" y="1883690"/>
            <a:ext cx="337857" cy="23201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412" i="1" spc="9" dirty="0">
                <a:latin typeface="Times New Roman"/>
                <a:cs typeface="Times New Roman"/>
              </a:rPr>
              <a:t>x</a:t>
            </a:r>
            <a:r>
              <a:rPr sz="1412" spc="93" dirty="0">
                <a:latin typeface="Lucida Sans Unicode"/>
                <a:cs typeface="Lucida Sans Unicode"/>
              </a:rPr>
              <a:t>(</a:t>
            </a:r>
            <a:r>
              <a:rPr sz="1412" i="1" spc="18" dirty="0">
                <a:latin typeface="Times New Roman"/>
                <a:cs typeface="Times New Roman"/>
              </a:rPr>
              <a:t>n</a:t>
            </a:r>
            <a:r>
              <a:rPr sz="1412" spc="97" dirty="0">
                <a:latin typeface="Lucida Sans Unicode"/>
                <a:cs typeface="Lucida Sans Unicode"/>
              </a:rPr>
              <a:t>)</a:t>
            </a:r>
            <a:endParaRPr sz="1412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47629" y="3324778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47629" y="2908697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47629" y="2492613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Times New Roman"/>
                <a:cs typeface="Times New Roman"/>
              </a:rPr>
              <a:t>3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47833" y="3844322"/>
            <a:ext cx="2827244" cy="731501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426967" algn="l"/>
                <a:tab pos="843288" algn="l"/>
                <a:tab pos="1316201" algn="l"/>
                <a:tab pos="1732522" algn="l"/>
                <a:tab pos="2148843" algn="l"/>
                <a:tab pos="2564603" algn="l"/>
              </a:tabLst>
            </a:pP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3	</a:t>
            </a: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2	</a:t>
            </a:r>
            <a:r>
              <a:rPr sz="1147" spc="-71" dirty="0">
                <a:latin typeface="Cambria"/>
                <a:cs typeface="Cambria"/>
              </a:rPr>
              <a:t>−</a:t>
            </a:r>
            <a:r>
              <a:rPr sz="1147" spc="-71" dirty="0">
                <a:latin typeface="Times New Roman"/>
                <a:cs typeface="Times New Roman"/>
              </a:rPr>
              <a:t>1	</a:t>
            </a:r>
            <a:r>
              <a:rPr sz="1147" dirty="0">
                <a:latin typeface="Times New Roman"/>
                <a:cs typeface="Times New Roman"/>
              </a:rPr>
              <a:t>0	1	2	3</a:t>
            </a:r>
            <a:endParaRPr sz="1147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1632">
              <a:latin typeface="Times New Roman"/>
              <a:cs typeface="Times New Roman"/>
            </a:endParaRPr>
          </a:p>
          <a:p>
            <a:pPr marL="43705"/>
            <a:r>
              <a:rPr sz="1897" spc="-13" dirty="0">
                <a:latin typeface="Microsoft Sans Serif"/>
                <a:cs typeface="Microsoft Sans Serif"/>
              </a:rPr>
              <a:t>Discrete-Time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(DT)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1" name="object 21"/>
          <p:cNvGrpSpPr/>
          <p:nvPr/>
        </p:nvGrpSpPr>
        <p:grpSpPr>
          <a:xfrm>
            <a:off x="1658471" y="101497"/>
            <a:ext cx="8874499" cy="446554"/>
            <a:chOff x="0" y="115029"/>
            <a:chExt cx="10057765" cy="506095"/>
          </a:xfrm>
        </p:grpSpPr>
        <p:sp>
          <p:nvSpPr>
            <p:cNvPr id="22" name="object 22"/>
            <p:cNvSpPr/>
            <p:nvPr/>
          </p:nvSpPr>
          <p:spPr>
            <a:xfrm>
              <a:off x="9992804" y="115036"/>
              <a:ext cx="64769" cy="506095"/>
            </a:xfrm>
            <a:custGeom>
              <a:avLst/>
              <a:gdLst/>
              <a:ahLst/>
              <a:cxnLst/>
              <a:rect l="l" t="t" r="r" b="b"/>
              <a:pathLst>
                <a:path w="64770" h="506095">
                  <a:moveTo>
                    <a:pt x="64744" y="0"/>
                  </a:moveTo>
                  <a:lnTo>
                    <a:pt x="64744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4744" y="505650"/>
                  </a:lnTo>
                  <a:lnTo>
                    <a:pt x="64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993735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192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9812617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0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975716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0172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64627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6968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0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952153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946608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941063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934133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0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928588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923044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917500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9105696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0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905026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99481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93936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870061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1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81461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75917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70372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8634425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1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857897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1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852352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1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846809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8398789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1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834334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828789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1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823245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8163153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1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810770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805225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7982953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792750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2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787206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781662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776117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2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7691870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763643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758098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752553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7456234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740079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734535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728990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7220598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716514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710971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7040410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3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698496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692951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687406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80476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674932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669387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663842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6569126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3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81"/>
            <p:cNvSpPr/>
            <p:nvPr/>
          </p:nvSpPr>
          <p:spPr>
            <a:xfrm>
              <a:off x="651367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82"/>
            <p:cNvSpPr/>
            <p:nvPr/>
          </p:nvSpPr>
          <p:spPr>
            <a:xfrm>
              <a:off x="645824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3" name="object 83"/>
            <p:cNvSpPr/>
            <p:nvPr/>
          </p:nvSpPr>
          <p:spPr>
            <a:xfrm>
              <a:off x="640279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4" name="object 84"/>
            <p:cNvSpPr/>
            <p:nvPr/>
          </p:nvSpPr>
          <p:spPr>
            <a:xfrm>
              <a:off x="634735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5" name="object 85"/>
            <p:cNvSpPr/>
            <p:nvPr/>
          </p:nvSpPr>
          <p:spPr>
            <a:xfrm>
              <a:off x="6278054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3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6" name="object 86"/>
            <p:cNvSpPr/>
            <p:nvPr/>
          </p:nvSpPr>
          <p:spPr>
            <a:xfrm>
              <a:off x="622260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7" name="object 87"/>
            <p:cNvSpPr/>
            <p:nvPr/>
          </p:nvSpPr>
          <p:spPr>
            <a:xfrm>
              <a:off x="616715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8" name="object 88"/>
            <p:cNvSpPr/>
            <p:nvPr/>
          </p:nvSpPr>
          <p:spPr>
            <a:xfrm>
              <a:off x="6097854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4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9" name="object 89"/>
            <p:cNvSpPr/>
            <p:nvPr/>
          </p:nvSpPr>
          <p:spPr>
            <a:xfrm>
              <a:off x="604240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0" name="object 90"/>
            <p:cNvSpPr/>
            <p:nvPr/>
          </p:nvSpPr>
          <p:spPr>
            <a:xfrm>
              <a:off x="598697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1" name="object 91"/>
            <p:cNvSpPr/>
            <p:nvPr/>
          </p:nvSpPr>
          <p:spPr>
            <a:xfrm>
              <a:off x="593152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2" name="object 92"/>
            <p:cNvSpPr/>
            <p:nvPr/>
          </p:nvSpPr>
          <p:spPr>
            <a:xfrm>
              <a:off x="5862218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3" name="object 93"/>
            <p:cNvSpPr/>
            <p:nvPr/>
          </p:nvSpPr>
          <p:spPr>
            <a:xfrm>
              <a:off x="580677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4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4" name="object 94"/>
            <p:cNvSpPr/>
            <p:nvPr/>
          </p:nvSpPr>
          <p:spPr>
            <a:xfrm>
              <a:off x="575132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4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5" name="object 95"/>
            <p:cNvSpPr/>
            <p:nvPr/>
          </p:nvSpPr>
          <p:spPr>
            <a:xfrm>
              <a:off x="569588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6" name="object 96"/>
            <p:cNvSpPr/>
            <p:nvPr/>
          </p:nvSpPr>
          <p:spPr>
            <a:xfrm>
              <a:off x="562658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4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7" name="object 97"/>
            <p:cNvSpPr/>
            <p:nvPr/>
          </p:nvSpPr>
          <p:spPr>
            <a:xfrm>
              <a:off x="557113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8" name="object 98"/>
            <p:cNvSpPr/>
            <p:nvPr/>
          </p:nvSpPr>
          <p:spPr>
            <a:xfrm>
              <a:off x="551568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9" name="object 99"/>
            <p:cNvSpPr/>
            <p:nvPr/>
          </p:nvSpPr>
          <p:spPr>
            <a:xfrm>
              <a:off x="546025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390934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4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33549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8005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10746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15529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5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9986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04441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8896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1966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86422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80877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5333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684026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62857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5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7314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1769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48391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39294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5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33750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268190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21275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15730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10185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6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32555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97711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92167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86622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6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796919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74147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6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68603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63058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57515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505835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5039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39495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325647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7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27019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21476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15931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090011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7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03456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97911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7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92367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854375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7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79892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74349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68805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1875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56330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494000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43855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369248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31380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25836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20291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13361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8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07816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8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02271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8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96728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897976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25" y="505650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8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84252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8708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8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73164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662328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60689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55144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495996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42669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37125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315808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6036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04912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35608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8017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024724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6928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99972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453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8908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33640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64337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08901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5345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98005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A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28701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4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7325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1781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6236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93065" y="115036"/>
              <a:ext cx="76835" cy="506095"/>
            </a:xfrm>
            <a:custGeom>
              <a:avLst/>
              <a:gdLst/>
              <a:ahLst/>
              <a:cxnLst/>
              <a:rect l="l" t="t" r="r" b="b"/>
              <a:pathLst>
                <a:path w="76835" h="50609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76238" y="505650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A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37617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4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2169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82" y="505650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6733" y="115036"/>
              <a:ext cx="62865" cy="506095"/>
            </a:xfrm>
            <a:custGeom>
              <a:avLst/>
              <a:gdLst/>
              <a:ahLst/>
              <a:cxnLst/>
              <a:rect l="l" t="t" r="r" b="b"/>
              <a:pathLst>
                <a:path w="62865" h="50609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62369" y="505650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0" y="115036"/>
              <a:ext cx="33655" cy="506095"/>
            </a:xfrm>
            <a:custGeom>
              <a:avLst/>
              <a:gdLst/>
              <a:ahLst/>
              <a:cxnLst/>
              <a:rect l="l" t="t" r="r" b="b"/>
              <a:pathLst>
                <a:path w="33655" h="506095">
                  <a:moveTo>
                    <a:pt x="33655" y="0"/>
                  </a:moveTo>
                  <a:lnTo>
                    <a:pt x="19799" y="0"/>
                  </a:lnTo>
                  <a:lnTo>
                    <a:pt x="12865" y="0"/>
                  </a:lnTo>
                  <a:lnTo>
                    <a:pt x="0" y="0"/>
                  </a:lnTo>
                  <a:lnTo>
                    <a:pt x="0" y="505650"/>
                  </a:lnTo>
                  <a:lnTo>
                    <a:pt x="12865" y="505650"/>
                  </a:lnTo>
                  <a:lnTo>
                    <a:pt x="19799" y="505650"/>
                  </a:lnTo>
                  <a:lnTo>
                    <a:pt x="33655" y="505650"/>
                  </a:lnTo>
                  <a:lnTo>
                    <a:pt x="33655" y="0"/>
                  </a:lnTo>
                  <a:close/>
                </a:path>
              </a:pathLst>
            </a:custGeom>
            <a:solidFill>
              <a:srgbClr val="0000A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3" name="object 193"/>
          <p:cNvSpPr txBox="1">
            <a:spLocks noGrp="1"/>
          </p:cNvSpPr>
          <p:nvPr>
            <p:ph type="title"/>
          </p:nvPr>
        </p:nvSpPr>
        <p:spPr>
          <a:xfrm>
            <a:off x="1943725" y="92782"/>
            <a:ext cx="2572871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Real</a:t>
            </a:r>
            <a:r>
              <a:rPr sz="2471" spc="-57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Exponentials</a:t>
            </a:r>
            <a:endParaRPr sz="247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5D0B2-8A53-4DDF-A5D7-9AD93017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194" name="object 194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195" name="object 195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204" name="object 20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957998"/>
            <a:ext cx="149311" cy="149255"/>
          </a:xfrm>
          <a:prstGeom prst="rect">
            <a:avLst/>
          </a:prstGeom>
        </p:spPr>
      </p:pic>
      <p:pic>
        <p:nvPicPr>
          <p:cNvPr id="205" name="object 20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1668332"/>
            <a:ext cx="149311" cy="149261"/>
          </a:xfrm>
          <a:prstGeom prst="rect">
            <a:avLst/>
          </a:prstGeom>
        </p:spPr>
      </p:pic>
      <p:pic>
        <p:nvPicPr>
          <p:cNvPr id="206" name="object 20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2381609"/>
            <a:ext cx="147740" cy="149251"/>
          </a:xfrm>
          <a:prstGeom prst="rect">
            <a:avLst/>
          </a:prstGeom>
        </p:spPr>
      </p:pic>
      <p:pic>
        <p:nvPicPr>
          <p:cNvPr id="207" name="object 20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2763191"/>
            <a:ext cx="147740" cy="149261"/>
          </a:xfrm>
          <a:prstGeom prst="rect">
            <a:avLst/>
          </a:prstGeom>
        </p:spPr>
      </p:pic>
      <p:pic>
        <p:nvPicPr>
          <p:cNvPr id="208" name="object 20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3136560"/>
            <a:ext cx="147740" cy="149308"/>
          </a:xfrm>
          <a:prstGeom prst="rect">
            <a:avLst/>
          </a:prstGeom>
        </p:spPr>
      </p:pic>
      <p:sp>
        <p:nvSpPr>
          <p:cNvPr id="209" name="object 209"/>
          <p:cNvSpPr txBox="1"/>
          <p:nvPr/>
        </p:nvSpPr>
        <p:spPr>
          <a:xfrm>
            <a:off x="2399762" y="824378"/>
            <a:ext cx="7481047" cy="252071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real</a:t>
            </a:r>
            <a:r>
              <a:rPr sz="2074" spc="84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31" dirty="0">
                <a:solidFill>
                  <a:srgbClr val="00BFFF"/>
                </a:solidFill>
                <a:latin typeface="Calibri"/>
                <a:cs typeface="Calibri"/>
              </a:rPr>
              <a:t>exponential</a:t>
            </a:r>
            <a:r>
              <a:rPr sz="2074" spc="106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special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case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exponential</a:t>
            </a:r>
            <a:endParaRPr sz="1897">
              <a:latin typeface="Microsoft Sans Serif"/>
              <a:cs typeface="Microsoft Sans Serif"/>
            </a:endParaRPr>
          </a:p>
          <a:p>
            <a:pPr marL="33619">
              <a:spcBef>
                <a:spcPts val="124"/>
              </a:spcBef>
            </a:pP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Ae</a:t>
            </a:r>
            <a:r>
              <a:rPr sz="2250" spc="46" baseline="27777" dirty="0">
                <a:latin typeface="Calibri"/>
                <a:cs typeface="Calibri"/>
              </a:rPr>
              <a:t>λ</a:t>
            </a:r>
            <a:r>
              <a:rPr sz="2250" i="1" spc="46" baseline="27777" dirty="0">
                <a:latin typeface="Times New Roman"/>
                <a:cs typeface="Times New Roman"/>
              </a:rPr>
              <a:t>t</a:t>
            </a:r>
            <a:r>
              <a:rPr sz="2250" i="1" spc="-238" baseline="27777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190" dirty="0">
                <a:latin typeface="Calibri"/>
                <a:cs typeface="Calibri"/>
              </a:rPr>
              <a:t>λ</a:t>
            </a:r>
            <a:r>
              <a:rPr sz="2074" spc="62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restricted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real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numbers.</a:t>
            </a:r>
            <a:endParaRPr sz="1897">
              <a:latin typeface="Microsoft Sans Serif"/>
              <a:cs typeface="Microsoft Sans Serif"/>
            </a:endParaRPr>
          </a:p>
          <a:p>
            <a:pPr marL="33619" marR="26896">
              <a:lnSpc>
                <a:spcPct val="105000"/>
              </a:lnSpc>
              <a:spcBef>
                <a:spcPts val="371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exponential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exhibit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one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three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distinct</a:t>
            </a:r>
            <a:r>
              <a:rPr sz="2074" i="1" spc="1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26" dirty="0">
                <a:solidFill>
                  <a:srgbClr val="FF00FF"/>
                </a:solidFill>
                <a:latin typeface="Calibri"/>
                <a:cs typeface="Calibri"/>
              </a:rPr>
              <a:t>modes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behavior,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depending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value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spc="93" dirty="0">
                <a:latin typeface="Calibri"/>
                <a:cs typeface="Calibri"/>
              </a:rPr>
              <a:t>λ</a:t>
            </a:r>
            <a:r>
              <a:rPr sz="1897" spc="93" dirty="0">
                <a:latin typeface="Microsoft Sans Serif"/>
                <a:cs typeface="Microsoft Sans Serif"/>
              </a:rPr>
              <a:t>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illustrated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  <a:p>
            <a:pPr marL="33619" marR="135038">
              <a:lnSpc>
                <a:spcPct val="120300"/>
              </a:lnSpc>
              <a:spcBef>
                <a:spcPts val="9"/>
              </a:spcBef>
            </a:pPr>
            <a:r>
              <a:rPr sz="1897" dirty="0">
                <a:latin typeface="Microsoft Sans Serif"/>
                <a:cs typeface="Microsoft Sans Serif"/>
              </a:rPr>
              <a:t>If </a:t>
            </a:r>
            <a:r>
              <a:rPr sz="2074" spc="190" dirty="0">
                <a:latin typeface="Calibri"/>
                <a:cs typeface="Calibri"/>
              </a:rPr>
              <a:t>λ </a:t>
            </a:r>
            <a:r>
              <a:rPr sz="2074" spc="-18" dirty="0">
                <a:latin typeface="Lucida Sans Unicode"/>
                <a:cs typeface="Lucida Sans Unicode"/>
              </a:rPr>
              <a:t>&gt; </a:t>
            </a:r>
            <a:r>
              <a:rPr sz="2074" spc="-4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, </a:t>
            </a: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increases </a:t>
            </a:r>
            <a:r>
              <a:rPr sz="1897" spc="-18" dirty="0">
                <a:latin typeface="Microsoft Sans Serif"/>
                <a:cs typeface="Microsoft Sans Serif"/>
              </a:rPr>
              <a:t>exponentially </a:t>
            </a:r>
            <a:r>
              <a:rPr sz="1897" spc="-13" dirty="0">
                <a:latin typeface="Microsoft Sans Serif"/>
                <a:cs typeface="Microsoft Sans Serif"/>
              </a:rPr>
              <a:t>as </a:t>
            </a:r>
            <a:r>
              <a:rPr sz="2074" i="1" spc="4" dirty="0">
                <a:latin typeface="Times New Roman"/>
                <a:cs typeface="Times New Roman"/>
              </a:rPr>
              <a:t>t </a:t>
            </a:r>
            <a:r>
              <a:rPr sz="1897" spc="-13" dirty="0">
                <a:latin typeface="Microsoft Sans Serif"/>
                <a:cs typeface="Microsoft Sans Serif"/>
              </a:rPr>
              <a:t>increases </a:t>
            </a:r>
            <a:r>
              <a:rPr sz="1015" spc="-4" dirty="0">
                <a:latin typeface="Microsoft Sans Serif"/>
                <a:cs typeface="Microsoft Sans Serif"/>
              </a:rPr>
              <a:t>(i.e., </a:t>
            </a:r>
            <a:r>
              <a:rPr sz="1015" spc="9" dirty="0">
                <a:latin typeface="Microsoft Sans Serif"/>
                <a:cs typeface="Microsoft Sans Serif"/>
              </a:rPr>
              <a:t>a </a:t>
            </a:r>
            <a:r>
              <a:rPr sz="1015" spc="4" dirty="0">
                <a:latin typeface="Microsoft Sans Serif"/>
                <a:cs typeface="Microsoft Sans Serif"/>
              </a:rPr>
              <a:t>growing </a:t>
            </a:r>
            <a:r>
              <a:rPr sz="1015" dirty="0">
                <a:latin typeface="Microsoft Sans Serif"/>
                <a:cs typeface="Microsoft Sans Serif"/>
              </a:rPr>
              <a:t>exponential)</a:t>
            </a:r>
            <a:r>
              <a:rPr sz="1897" dirty="0">
                <a:latin typeface="Microsoft Sans Serif"/>
                <a:cs typeface="Microsoft Sans Serif"/>
              </a:rPr>
              <a:t>. 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If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190" dirty="0">
                <a:latin typeface="Calibri"/>
                <a:cs typeface="Calibri"/>
              </a:rPr>
              <a:t>λ</a:t>
            </a:r>
            <a:r>
              <a:rPr sz="2074" spc="4" dirty="0">
                <a:latin typeface="Calibri"/>
                <a:cs typeface="Calibri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r>
              <a:rPr sz="2074" spc="-185" dirty="0">
                <a:latin typeface="Lucida Sans Unicode"/>
                <a:cs typeface="Lucida Sans Unicode"/>
              </a:rPr>
              <a:t> </a:t>
            </a:r>
            <a:r>
              <a:rPr sz="2074" spc="-4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01" dirty="0">
                <a:latin typeface="Lucida Sans Unicode"/>
                <a:cs typeface="Lucida Sans Unicode"/>
              </a:rPr>
              <a:t> 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decreases</a:t>
            </a:r>
            <a:r>
              <a:rPr sz="2074" i="1" spc="132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exponentially</a:t>
            </a:r>
            <a:r>
              <a:rPr sz="1897" spc="10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15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increases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015" spc="-4" dirty="0">
                <a:latin typeface="Microsoft Sans Serif"/>
                <a:cs typeface="Microsoft Sans Serif"/>
              </a:rPr>
              <a:t>(i.e.,</a:t>
            </a:r>
            <a:r>
              <a:rPr sz="1015" spc="44" dirty="0">
                <a:latin typeface="Microsoft Sans Serif"/>
                <a:cs typeface="Microsoft Sans Serif"/>
              </a:rPr>
              <a:t> </a:t>
            </a:r>
            <a:r>
              <a:rPr sz="1015" spc="9" dirty="0">
                <a:latin typeface="Microsoft Sans Serif"/>
                <a:cs typeface="Microsoft Sans Serif"/>
              </a:rPr>
              <a:t>a</a:t>
            </a:r>
            <a:r>
              <a:rPr sz="1015" spc="13" dirty="0">
                <a:latin typeface="Microsoft Sans Serif"/>
                <a:cs typeface="Microsoft Sans Serif"/>
              </a:rPr>
              <a:t> </a:t>
            </a:r>
            <a:r>
              <a:rPr sz="1015" dirty="0">
                <a:latin typeface="Microsoft Sans Serif"/>
                <a:cs typeface="Microsoft Sans Serif"/>
              </a:rPr>
              <a:t>decaying</a:t>
            </a:r>
            <a:r>
              <a:rPr sz="1015" spc="35" dirty="0">
                <a:latin typeface="Microsoft Sans Serif"/>
                <a:cs typeface="Microsoft Sans Serif"/>
              </a:rPr>
              <a:t> </a:t>
            </a:r>
            <a:r>
              <a:rPr sz="1015" dirty="0">
                <a:latin typeface="Microsoft Sans Serif"/>
                <a:cs typeface="Microsoft Sans Serif"/>
              </a:rPr>
              <a:t>exponential)</a:t>
            </a:r>
            <a:r>
              <a:rPr sz="1897" dirty="0">
                <a:latin typeface="Microsoft Sans Serif"/>
                <a:cs typeface="Microsoft Sans Serif"/>
              </a:rPr>
              <a:t>.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If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spc="190" dirty="0">
                <a:latin typeface="Calibri"/>
                <a:cs typeface="Calibri"/>
              </a:rPr>
              <a:t>λ</a:t>
            </a:r>
            <a:r>
              <a:rPr sz="2074" spc="-4" dirty="0">
                <a:latin typeface="Calibri"/>
                <a:cs typeface="Calibri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-4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10" dirty="0">
                <a:latin typeface="Lucida Sans Unicode"/>
                <a:cs typeface="Lucida Sans Unicode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simply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equals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solidFill>
                  <a:srgbClr val="FF00FF"/>
                </a:solidFill>
                <a:latin typeface="Calibri"/>
                <a:cs typeface="Calibri"/>
              </a:rPr>
              <a:t>constant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210" name="object 210"/>
          <p:cNvGrpSpPr/>
          <p:nvPr/>
        </p:nvGrpSpPr>
        <p:grpSpPr>
          <a:xfrm>
            <a:off x="2814202" y="3842508"/>
            <a:ext cx="1888191" cy="1969434"/>
            <a:chOff x="1309829" y="4354842"/>
            <a:chExt cx="2139950" cy="2232025"/>
          </a:xfrm>
        </p:grpSpPr>
        <p:sp>
          <p:nvSpPr>
            <p:cNvPr id="211" name="object 211"/>
            <p:cNvSpPr/>
            <p:nvPr/>
          </p:nvSpPr>
          <p:spPr>
            <a:xfrm>
              <a:off x="1317688" y="4354842"/>
              <a:ext cx="2124710" cy="2228215"/>
            </a:xfrm>
            <a:custGeom>
              <a:avLst/>
              <a:gdLst/>
              <a:ahLst/>
              <a:cxnLst/>
              <a:rect l="l" t="t" r="r" b="b"/>
              <a:pathLst>
                <a:path w="2124710" h="2228215">
                  <a:moveTo>
                    <a:pt x="0" y="2227834"/>
                  </a:moveTo>
                  <a:lnTo>
                    <a:pt x="2124087" y="2227834"/>
                  </a:lnTo>
                </a:path>
                <a:path w="2124710" h="2228215">
                  <a:moveTo>
                    <a:pt x="1062570" y="2227834"/>
                  </a:moveTo>
                  <a:lnTo>
                    <a:pt x="1062570" y="0"/>
                  </a:lnTo>
                </a:path>
              </a:pathLst>
            </a:custGeom>
            <a:ln w="7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317688" y="4524616"/>
              <a:ext cx="2124710" cy="2020570"/>
            </a:xfrm>
            <a:custGeom>
              <a:avLst/>
              <a:gdLst/>
              <a:ahLst/>
              <a:cxnLst/>
              <a:rect l="l" t="t" r="r" b="b"/>
              <a:pathLst>
                <a:path w="2124710" h="2020570">
                  <a:moveTo>
                    <a:pt x="0" y="2020341"/>
                  </a:moveTo>
                  <a:lnTo>
                    <a:pt x="4216" y="2020341"/>
                  </a:lnTo>
                  <a:lnTo>
                    <a:pt x="8407" y="2019287"/>
                  </a:lnTo>
                  <a:lnTo>
                    <a:pt x="20980" y="2019287"/>
                  </a:lnTo>
                  <a:lnTo>
                    <a:pt x="25158" y="2018245"/>
                  </a:lnTo>
                  <a:lnTo>
                    <a:pt x="33540" y="2018245"/>
                  </a:lnTo>
                  <a:lnTo>
                    <a:pt x="38785" y="2017191"/>
                  </a:lnTo>
                  <a:lnTo>
                    <a:pt x="47167" y="2017191"/>
                  </a:lnTo>
                  <a:lnTo>
                    <a:pt x="51358" y="2016137"/>
                  </a:lnTo>
                  <a:lnTo>
                    <a:pt x="59740" y="2016137"/>
                  </a:lnTo>
                  <a:lnTo>
                    <a:pt x="63931" y="2015096"/>
                  </a:lnTo>
                  <a:lnTo>
                    <a:pt x="72313" y="2015096"/>
                  </a:lnTo>
                  <a:lnTo>
                    <a:pt x="76517" y="2014042"/>
                  </a:lnTo>
                  <a:lnTo>
                    <a:pt x="84899" y="2014042"/>
                  </a:lnTo>
                  <a:lnTo>
                    <a:pt x="89090" y="2013000"/>
                  </a:lnTo>
                  <a:lnTo>
                    <a:pt x="97472" y="2013000"/>
                  </a:lnTo>
                  <a:lnTo>
                    <a:pt x="101663" y="2011946"/>
                  </a:lnTo>
                  <a:lnTo>
                    <a:pt x="111086" y="2011946"/>
                  </a:lnTo>
                  <a:lnTo>
                    <a:pt x="115277" y="2010905"/>
                  </a:lnTo>
                  <a:lnTo>
                    <a:pt x="123672" y="2010905"/>
                  </a:lnTo>
                  <a:lnTo>
                    <a:pt x="127850" y="2009863"/>
                  </a:lnTo>
                  <a:lnTo>
                    <a:pt x="136232" y="2009863"/>
                  </a:lnTo>
                  <a:lnTo>
                    <a:pt x="140436" y="2008809"/>
                  </a:lnTo>
                  <a:lnTo>
                    <a:pt x="144614" y="2008809"/>
                  </a:lnTo>
                  <a:lnTo>
                    <a:pt x="148818" y="2007755"/>
                  </a:lnTo>
                  <a:lnTo>
                    <a:pt x="157200" y="2007755"/>
                  </a:lnTo>
                  <a:lnTo>
                    <a:pt x="161391" y="2006727"/>
                  </a:lnTo>
                  <a:lnTo>
                    <a:pt x="165582" y="2006727"/>
                  </a:lnTo>
                  <a:lnTo>
                    <a:pt x="169773" y="2005672"/>
                  </a:lnTo>
                  <a:lnTo>
                    <a:pt x="179209" y="2005672"/>
                  </a:lnTo>
                  <a:lnTo>
                    <a:pt x="183400" y="2004618"/>
                  </a:lnTo>
                  <a:lnTo>
                    <a:pt x="187591" y="2004618"/>
                  </a:lnTo>
                  <a:lnTo>
                    <a:pt x="191782" y="2003564"/>
                  </a:lnTo>
                  <a:lnTo>
                    <a:pt x="200164" y="2003564"/>
                  </a:lnTo>
                  <a:lnTo>
                    <a:pt x="204355" y="2002510"/>
                  </a:lnTo>
                  <a:lnTo>
                    <a:pt x="208546" y="2002510"/>
                  </a:lnTo>
                  <a:lnTo>
                    <a:pt x="212737" y="2001481"/>
                  </a:lnTo>
                  <a:lnTo>
                    <a:pt x="216928" y="2001481"/>
                  </a:lnTo>
                  <a:lnTo>
                    <a:pt x="221119" y="2000427"/>
                  </a:lnTo>
                  <a:lnTo>
                    <a:pt x="229501" y="2000427"/>
                  </a:lnTo>
                  <a:lnTo>
                    <a:pt x="233692" y="1999373"/>
                  </a:lnTo>
                  <a:lnTo>
                    <a:pt x="237883" y="1999373"/>
                  </a:lnTo>
                  <a:lnTo>
                    <a:pt x="243128" y="1998332"/>
                  </a:lnTo>
                  <a:lnTo>
                    <a:pt x="247319" y="1998332"/>
                  </a:lnTo>
                  <a:lnTo>
                    <a:pt x="251510" y="1997290"/>
                  </a:lnTo>
                  <a:lnTo>
                    <a:pt x="255701" y="1997290"/>
                  </a:lnTo>
                  <a:lnTo>
                    <a:pt x="259892" y="1996236"/>
                  </a:lnTo>
                  <a:lnTo>
                    <a:pt x="264083" y="1996236"/>
                  </a:lnTo>
                  <a:lnTo>
                    <a:pt x="268274" y="1995182"/>
                  </a:lnTo>
                  <a:lnTo>
                    <a:pt x="272465" y="1995182"/>
                  </a:lnTo>
                  <a:lnTo>
                    <a:pt x="276656" y="1994141"/>
                  </a:lnTo>
                  <a:lnTo>
                    <a:pt x="280847" y="1994141"/>
                  </a:lnTo>
                  <a:lnTo>
                    <a:pt x="285038" y="1993099"/>
                  </a:lnTo>
                  <a:lnTo>
                    <a:pt x="289229" y="1993099"/>
                  </a:lnTo>
                  <a:lnTo>
                    <a:pt x="293433" y="1992045"/>
                  </a:lnTo>
                  <a:lnTo>
                    <a:pt x="297624" y="1992045"/>
                  </a:lnTo>
                  <a:lnTo>
                    <a:pt x="301815" y="1990991"/>
                  </a:lnTo>
                  <a:lnTo>
                    <a:pt x="306006" y="1990991"/>
                  </a:lnTo>
                  <a:lnTo>
                    <a:pt x="311251" y="1989937"/>
                  </a:lnTo>
                  <a:lnTo>
                    <a:pt x="315429" y="1989937"/>
                  </a:lnTo>
                  <a:lnTo>
                    <a:pt x="319620" y="1988896"/>
                  </a:lnTo>
                  <a:lnTo>
                    <a:pt x="323811" y="1988896"/>
                  </a:lnTo>
                  <a:lnTo>
                    <a:pt x="328002" y="1987854"/>
                  </a:lnTo>
                  <a:lnTo>
                    <a:pt x="332193" y="1987854"/>
                  </a:lnTo>
                  <a:lnTo>
                    <a:pt x="336384" y="1986800"/>
                  </a:lnTo>
                  <a:lnTo>
                    <a:pt x="340575" y="1986800"/>
                  </a:lnTo>
                  <a:lnTo>
                    <a:pt x="344766" y="1985746"/>
                  </a:lnTo>
                  <a:lnTo>
                    <a:pt x="348957" y="1985746"/>
                  </a:lnTo>
                  <a:lnTo>
                    <a:pt x="353148" y="1984705"/>
                  </a:lnTo>
                  <a:lnTo>
                    <a:pt x="357339" y="1983663"/>
                  </a:lnTo>
                  <a:lnTo>
                    <a:pt x="361530" y="1983663"/>
                  </a:lnTo>
                  <a:lnTo>
                    <a:pt x="365734" y="1982609"/>
                  </a:lnTo>
                  <a:lnTo>
                    <a:pt x="369925" y="1982609"/>
                  </a:lnTo>
                  <a:lnTo>
                    <a:pt x="374116" y="1981555"/>
                  </a:lnTo>
                  <a:lnTo>
                    <a:pt x="379349" y="1981555"/>
                  </a:lnTo>
                  <a:lnTo>
                    <a:pt x="383552" y="1980514"/>
                  </a:lnTo>
                  <a:lnTo>
                    <a:pt x="387743" y="1979472"/>
                  </a:lnTo>
                  <a:lnTo>
                    <a:pt x="391934" y="1979472"/>
                  </a:lnTo>
                  <a:lnTo>
                    <a:pt x="396125" y="1978418"/>
                  </a:lnTo>
                  <a:lnTo>
                    <a:pt x="400316" y="1978418"/>
                  </a:lnTo>
                  <a:lnTo>
                    <a:pt x="404495" y="1977377"/>
                  </a:lnTo>
                  <a:lnTo>
                    <a:pt x="408698" y="1976323"/>
                  </a:lnTo>
                  <a:lnTo>
                    <a:pt x="412889" y="1976323"/>
                  </a:lnTo>
                  <a:lnTo>
                    <a:pt x="417080" y="1975269"/>
                  </a:lnTo>
                  <a:lnTo>
                    <a:pt x="421259" y="1974227"/>
                  </a:lnTo>
                  <a:lnTo>
                    <a:pt x="425450" y="1974227"/>
                  </a:lnTo>
                  <a:lnTo>
                    <a:pt x="429653" y="1973186"/>
                  </a:lnTo>
                  <a:lnTo>
                    <a:pt x="433832" y="1973186"/>
                  </a:lnTo>
                  <a:lnTo>
                    <a:pt x="438035" y="1972132"/>
                  </a:lnTo>
                  <a:lnTo>
                    <a:pt x="442226" y="1971078"/>
                  </a:lnTo>
                  <a:lnTo>
                    <a:pt x="447459" y="1971078"/>
                  </a:lnTo>
                  <a:lnTo>
                    <a:pt x="451650" y="1970036"/>
                  </a:lnTo>
                  <a:lnTo>
                    <a:pt x="455853" y="1968982"/>
                  </a:lnTo>
                  <a:lnTo>
                    <a:pt x="460044" y="1968982"/>
                  </a:lnTo>
                  <a:lnTo>
                    <a:pt x="464235" y="1967941"/>
                  </a:lnTo>
                  <a:lnTo>
                    <a:pt x="468426" y="1966887"/>
                  </a:lnTo>
                  <a:lnTo>
                    <a:pt x="472617" y="1965858"/>
                  </a:lnTo>
                  <a:lnTo>
                    <a:pt x="476808" y="1965858"/>
                  </a:lnTo>
                  <a:lnTo>
                    <a:pt x="480999" y="1964804"/>
                  </a:lnTo>
                  <a:lnTo>
                    <a:pt x="485190" y="1963750"/>
                  </a:lnTo>
                  <a:lnTo>
                    <a:pt x="489381" y="1963750"/>
                  </a:lnTo>
                  <a:lnTo>
                    <a:pt x="493572" y="1962696"/>
                  </a:lnTo>
                  <a:lnTo>
                    <a:pt x="497763" y="1961654"/>
                  </a:lnTo>
                  <a:lnTo>
                    <a:pt x="501954" y="1960613"/>
                  </a:lnTo>
                  <a:lnTo>
                    <a:pt x="506145" y="1960613"/>
                  </a:lnTo>
                  <a:lnTo>
                    <a:pt x="510336" y="1959559"/>
                  </a:lnTo>
                  <a:lnTo>
                    <a:pt x="515581" y="1958505"/>
                  </a:lnTo>
                  <a:lnTo>
                    <a:pt x="519772" y="1957463"/>
                  </a:lnTo>
                  <a:lnTo>
                    <a:pt x="523951" y="1957463"/>
                  </a:lnTo>
                  <a:lnTo>
                    <a:pt x="528154" y="1956422"/>
                  </a:lnTo>
                  <a:lnTo>
                    <a:pt x="532345" y="1955368"/>
                  </a:lnTo>
                  <a:lnTo>
                    <a:pt x="536536" y="1954314"/>
                  </a:lnTo>
                  <a:lnTo>
                    <a:pt x="540727" y="1953272"/>
                  </a:lnTo>
                  <a:lnTo>
                    <a:pt x="544918" y="1953272"/>
                  </a:lnTo>
                  <a:lnTo>
                    <a:pt x="549109" y="1952231"/>
                  </a:lnTo>
                  <a:lnTo>
                    <a:pt x="553300" y="1951177"/>
                  </a:lnTo>
                  <a:lnTo>
                    <a:pt x="557491" y="1950123"/>
                  </a:lnTo>
                  <a:lnTo>
                    <a:pt x="561682" y="1949069"/>
                  </a:lnTo>
                  <a:lnTo>
                    <a:pt x="565873" y="1949069"/>
                  </a:lnTo>
                  <a:lnTo>
                    <a:pt x="570064" y="1948040"/>
                  </a:lnTo>
                  <a:lnTo>
                    <a:pt x="574255" y="1946986"/>
                  </a:lnTo>
                  <a:lnTo>
                    <a:pt x="578446" y="1945932"/>
                  </a:lnTo>
                  <a:lnTo>
                    <a:pt x="583692" y="1944878"/>
                  </a:lnTo>
                  <a:lnTo>
                    <a:pt x="587883" y="1943836"/>
                  </a:lnTo>
                  <a:lnTo>
                    <a:pt x="592074" y="1942795"/>
                  </a:lnTo>
                  <a:lnTo>
                    <a:pt x="596265" y="1942795"/>
                  </a:lnTo>
                  <a:lnTo>
                    <a:pt x="600468" y="1941741"/>
                  </a:lnTo>
                  <a:lnTo>
                    <a:pt x="604659" y="1940687"/>
                  </a:lnTo>
                  <a:lnTo>
                    <a:pt x="608838" y="1939645"/>
                  </a:lnTo>
                  <a:lnTo>
                    <a:pt x="613029" y="1938604"/>
                  </a:lnTo>
                  <a:lnTo>
                    <a:pt x="617220" y="1937550"/>
                  </a:lnTo>
                  <a:lnTo>
                    <a:pt x="621411" y="1936508"/>
                  </a:lnTo>
                  <a:lnTo>
                    <a:pt x="625602" y="1935454"/>
                  </a:lnTo>
                  <a:lnTo>
                    <a:pt x="629793" y="1934413"/>
                  </a:lnTo>
                  <a:lnTo>
                    <a:pt x="633984" y="1933359"/>
                  </a:lnTo>
                  <a:lnTo>
                    <a:pt x="638175" y="1932317"/>
                  </a:lnTo>
                  <a:lnTo>
                    <a:pt x="642366" y="1931263"/>
                  </a:lnTo>
                  <a:lnTo>
                    <a:pt x="646557" y="1930209"/>
                  </a:lnTo>
                  <a:lnTo>
                    <a:pt x="651802" y="1929168"/>
                  </a:lnTo>
                  <a:lnTo>
                    <a:pt x="655993" y="1928114"/>
                  </a:lnTo>
                  <a:lnTo>
                    <a:pt x="660184" y="1927072"/>
                  </a:lnTo>
                  <a:lnTo>
                    <a:pt x="664375" y="1926018"/>
                  </a:lnTo>
                  <a:lnTo>
                    <a:pt x="668566" y="1924977"/>
                  </a:lnTo>
                  <a:lnTo>
                    <a:pt x="672769" y="1923923"/>
                  </a:lnTo>
                  <a:lnTo>
                    <a:pt x="676960" y="1922881"/>
                  </a:lnTo>
                  <a:lnTo>
                    <a:pt x="681151" y="1921827"/>
                  </a:lnTo>
                  <a:lnTo>
                    <a:pt x="685342" y="1920798"/>
                  </a:lnTo>
                  <a:lnTo>
                    <a:pt x="689533" y="1919744"/>
                  </a:lnTo>
                  <a:lnTo>
                    <a:pt x="693724" y="1918690"/>
                  </a:lnTo>
                  <a:lnTo>
                    <a:pt x="697915" y="1917636"/>
                  </a:lnTo>
                  <a:lnTo>
                    <a:pt x="702106" y="1916595"/>
                  </a:lnTo>
                  <a:lnTo>
                    <a:pt x="706297" y="1915553"/>
                  </a:lnTo>
                  <a:lnTo>
                    <a:pt x="710476" y="1914499"/>
                  </a:lnTo>
                  <a:lnTo>
                    <a:pt x="714679" y="1913445"/>
                  </a:lnTo>
                  <a:lnTo>
                    <a:pt x="718870" y="1912404"/>
                  </a:lnTo>
                  <a:lnTo>
                    <a:pt x="724103" y="1910308"/>
                  </a:lnTo>
                  <a:lnTo>
                    <a:pt x="728294" y="1909254"/>
                  </a:lnTo>
                  <a:lnTo>
                    <a:pt x="732485" y="1908200"/>
                  </a:lnTo>
                  <a:lnTo>
                    <a:pt x="736676" y="1907171"/>
                  </a:lnTo>
                  <a:lnTo>
                    <a:pt x="740867" y="1906117"/>
                  </a:lnTo>
                  <a:lnTo>
                    <a:pt x="745070" y="1905063"/>
                  </a:lnTo>
                  <a:lnTo>
                    <a:pt x="749261" y="1904009"/>
                  </a:lnTo>
                  <a:lnTo>
                    <a:pt x="753452" y="1901926"/>
                  </a:lnTo>
                  <a:lnTo>
                    <a:pt x="757643" y="1900872"/>
                  </a:lnTo>
                  <a:lnTo>
                    <a:pt x="761834" y="1899831"/>
                  </a:lnTo>
                  <a:lnTo>
                    <a:pt x="766025" y="1898777"/>
                  </a:lnTo>
                  <a:lnTo>
                    <a:pt x="770216" y="1897735"/>
                  </a:lnTo>
                  <a:lnTo>
                    <a:pt x="774407" y="1895640"/>
                  </a:lnTo>
                  <a:lnTo>
                    <a:pt x="778598" y="1894586"/>
                  </a:lnTo>
                  <a:lnTo>
                    <a:pt x="782789" y="1893544"/>
                  </a:lnTo>
                  <a:lnTo>
                    <a:pt x="786980" y="1892490"/>
                  </a:lnTo>
                  <a:lnTo>
                    <a:pt x="792226" y="1890395"/>
                  </a:lnTo>
                  <a:lnTo>
                    <a:pt x="796404" y="1889353"/>
                  </a:lnTo>
                  <a:lnTo>
                    <a:pt x="800608" y="1888299"/>
                  </a:lnTo>
                  <a:lnTo>
                    <a:pt x="804799" y="1886204"/>
                  </a:lnTo>
                  <a:lnTo>
                    <a:pt x="808990" y="1885149"/>
                  </a:lnTo>
                  <a:lnTo>
                    <a:pt x="813168" y="1884108"/>
                  </a:lnTo>
                  <a:lnTo>
                    <a:pt x="817372" y="1882013"/>
                  </a:lnTo>
                  <a:lnTo>
                    <a:pt x="821563" y="1880958"/>
                  </a:lnTo>
                  <a:lnTo>
                    <a:pt x="825754" y="1879917"/>
                  </a:lnTo>
                  <a:lnTo>
                    <a:pt x="829945" y="1877822"/>
                  </a:lnTo>
                  <a:lnTo>
                    <a:pt x="834148" y="1876767"/>
                  </a:lnTo>
                  <a:lnTo>
                    <a:pt x="838327" y="1875726"/>
                  </a:lnTo>
                  <a:lnTo>
                    <a:pt x="842518" y="1873631"/>
                  </a:lnTo>
                  <a:lnTo>
                    <a:pt x="846709" y="1872576"/>
                  </a:lnTo>
                  <a:lnTo>
                    <a:pt x="850900" y="1870494"/>
                  </a:lnTo>
                  <a:lnTo>
                    <a:pt x="855091" y="1869440"/>
                  </a:lnTo>
                  <a:lnTo>
                    <a:pt x="860336" y="1867344"/>
                  </a:lnTo>
                  <a:lnTo>
                    <a:pt x="864527" y="1866290"/>
                  </a:lnTo>
                  <a:lnTo>
                    <a:pt x="868718" y="1864194"/>
                  </a:lnTo>
                  <a:lnTo>
                    <a:pt x="872909" y="1863153"/>
                  </a:lnTo>
                  <a:lnTo>
                    <a:pt x="877100" y="1861058"/>
                  </a:lnTo>
                  <a:lnTo>
                    <a:pt x="881291" y="1860003"/>
                  </a:lnTo>
                  <a:lnTo>
                    <a:pt x="885482" y="1857908"/>
                  </a:lnTo>
                  <a:lnTo>
                    <a:pt x="889685" y="1856867"/>
                  </a:lnTo>
                  <a:lnTo>
                    <a:pt x="893876" y="1854771"/>
                  </a:lnTo>
                  <a:lnTo>
                    <a:pt x="898067" y="1853717"/>
                  </a:lnTo>
                  <a:lnTo>
                    <a:pt x="902246" y="1851621"/>
                  </a:lnTo>
                  <a:lnTo>
                    <a:pt x="906449" y="1850580"/>
                  </a:lnTo>
                  <a:lnTo>
                    <a:pt x="910640" y="1848485"/>
                  </a:lnTo>
                  <a:lnTo>
                    <a:pt x="914831" y="1846389"/>
                  </a:lnTo>
                  <a:lnTo>
                    <a:pt x="919022" y="1845335"/>
                  </a:lnTo>
                  <a:lnTo>
                    <a:pt x="923201" y="1843239"/>
                  </a:lnTo>
                  <a:lnTo>
                    <a:pt x="928446" y="1842198"/>
                  </a:lnTo>
                  <a:lnTo>
                    <a:pt x="932637" y="1840090"/>
                  </a:lnTo>
                  <a:lnTo>
                    <a:pt x="936828" y="1838007"/>
                  </a:lnTo>
                  <a:lnTo>
                    <a:pt x="941019" y="1836953"/>
                  </a:lnTo>
                  <a:lnTo>
                    <a:pt x="945210" y="1834857"/>
                  </a:lnTo>
                  <a:lnTo>
                    <a:pt x="949401" y="1832762"/>
                  </a:lnTo>
                  <a:lnTo>
                    <a:pt x="953592" y="1830666"/>
                  </a:lnTo>
                  <a:lnTo>
                    <a:pt x="957783" y="1829625"/>
                  </a:lnTo>
                  <a:lnTo>
                    <a:pt x="961986" y="1827517"/>
                  </a:lnTo>
                  <a:lnTo>
                    <a:pt x="966177" y="1825434"/>
                  </a:lnTo>
                  <a:lnTo>
                    <a:pt x="970368" y="1823326"/>
                  </a:lnTo>
                  <a:lnTo>
                    <a:pt x="974559" y="1822272"/>
                  </a:lnTo>
                  <a:lnTo>
                    <a:pt x="978750" y="1820189"/>
                  </a:lnTo>
                  <a:lnTo>
                    <a:pt x="982941" y="1818093"/>
                  </a:lnTo>
                  <a:lnTo>
                    <a:pt x="987132" y="1815998"/>
                  </a:lnTo>
                  <a:lnTo>
                    <a:pt x="991323" y="1813902"/>
                  </a:lnTo>
                  <a:lnTo>
                    <a:pt x="996569" y="1811807"/>
                  </a:lnTo>
                  <a:lnTo>
                    <a:pt x="1000747" y="1809711"/>
                  </a:lnTo>
                  <a:lnTo>
                    <a:pt x="1004938" y="1808657"/>
                  </a:lnTo>
                  <a:lnTo>
                    <a:pt x="1009129" y="1806562"/>
                  </a:lnTo>
                  <a:lnTo>
                    <a:pt x="1013333" y="1804466"/>
                  </a:lnTo>
                  <a:lnTo>
                    <a:pt x="1017524" y="1802371"/>
                  </a:lnTo>
                  <a:lnTo>
                    <a:pt x="1021702" y="1800275"/>
                  </a:lnTo>
                  <a:lnTo>
                    <a:pt x="1025893" y="1798180"/>
                  </a:lnTo>
                  <a:lnTo>
                    <a:pt x="1030084" y="1796084"/>
                  </a:lnTo>
                  <a:lnTo>
                    <a:pt x="1034288" y="1794002"/>
                  </a:lnTo>
                  <a:lnTo>
                    <a:pt x="1038479" y="1791893"/>
                  </a:lnTo>
                  <a:lnTo>
                    <a:pt x="1042670" y="1789798"/>
                  </a:lnTo>
                  <a:lnTo>
                    <a:pt x="1046861" y="1787702"/>
                  </a:lnTo>
                  <a:lnTo>
                    <a:pt x="1051052" y="1785607"/>
                  </a:lnTo>
                  <a:lnTo>
                    <a:pt x="1055243" y="1782457"/>
                  </a:lnTo>
                  <a:lnTo>
                    <a:pt x="1059434" y="1780374"/>
                  </a:lnTo>
                  <a:lnTo>
                    <a:pt x="1064679" y="1778266"/>
                  </a:lnTo>
                  <a:lnTo>
                    <a:pt x="1068870" y="1776183"/>
                  </a:lnTo>
                  <a:lnTo>
                    <a:pt x="1073061" y="1774088"/>
                  </a:lnTo>
                  <a:lnTo>
                    <a:pt x="1077252" y="1771992"/>
                  </a:lnTo>
                  <a:lnTo>
                    <a:pt x="1081443" y="1768843"/>
                  </a:lnTo>
                  <a:lnTo>
                    <a:pt x="1085634" y="1766747"/>
                  </a:lnTo>
                  <a:lnTo>
                    <a:pt x="1089825" y="1764652"/>
                  </a:lnTo>
                  <a:lnTo>
                    <a:pt x="1094016" y="1762556"/>
                  </a:lnTo>
                  <a:lnTo>
                    <a:pt x="1098207" y="1760461"/>
                  </a:lnTo>
                  <a:lnTo>
                    <a:pt x="1102398" y="1757324"/>
                  </a:lnTo>
                  <a:lnTo>
                    <a:pt x="1106589" y="1755216"/>
                  </a:lnTo>
                  <a:lnTo>
                    <a:pt x="1110792" y="1753133"/>
                  </a:lnTo>
                  <a:lnTo>
                    <a:pt x="1114983" y="1749971"/>
                  </a:lnTo>
                  <a:lnTo>
                    <a:pt x="1119174" y="1747888"/>
                  </a:lnTo>
                  <a:lnTo>
                    <a:pt x="1123365" y="1744738"/>
                  </a:lnTo>
                  <a:lnTo>
                    <a:pt x="1127556" y="1742643"/>
                  </a:lnTo>
                  <a:lnTo>
                    <a:pt x="1132789" y="1740547"/>
                  </a:lnTo>
                  <a:lnTo>
                    <a:pt x="1136980" y="1737398"/>
                  </a:lnTo>
                  <a:lnTo>
                    <a:pt x="1141171" y="1735315"/>
                  </a:lnTo>
                  <a:lnTo>
                    <a:pt x="1145362" y="1732165"/>
                  </a:lnTo>
                  <a:lnTo>
                    <a:pt x="1149553" y="1730070"/>
                  </a:lnTo>
                  <a:lnTo>
                    <a:pt x="1153744" y="1726920"/>
                  </a:lnTo>
                  <a:lnTo>
                    <a:pt x="1157935" y="1724825"/>
                  </a:lnTo>
                  <a:lnTo>
                    <a:pt x="1162126" y="1721688"/>
                  </a:lnTo>
                  <a:lnTo>
                    <a:pt x="1166317" y="1719592"/>
                  </a:lnTo>
                  <a:lnTo>
                    <a:pt x="1170508" y="1716455"/>
                  </a:lnTo>
                  <a:lnTo>
                    <a:pt x="1174699" y="1713293"/>
                  </a:lnTo>
                  <a:lnTo>
                    <a:pt x="1178890" y="1711210"/>
                  </a:lnTo>
                  <a:lnTo>
                    <a:pt x="1183093" y="1708073"/>
                  </a:lnTo>
                  <a:lnTo>
                    <a:pt x="1187284" y="1704911"/>
                  </a:lnTo>
                  <a:lnTo>
                    <a:pt x="1191475" y="1702828"/>
                  </a:lnTo>
                  <a:lnTo>
                    <a:pt x="1195666" y="1699679"/>
                  </a:lnTo>
                  <a:lnTo>
                    <a:pt x="1200899" y="1696529"/>
                  </a:lnTo>
                  <a:lnTo>
                    <a:pt x="1205103" y="1693392"/>
                  </a:lnTo>
                  <a:lnTo>
                    <a:pt x="1209294" y="1691284"/>
                  </a:lnTo>
                  <a:lnTo>
                    <a:pt x="1213472" y="1688160"/>
                  </a:lnTo>
                  <a:lnTo>
                    <a:pt x="1217663" y="1685010"/>
                  </a:lnTo>
                  <a:lnTo>
                    <a:pt x="1221854" y="1681861"/>
                  </a:lnTo>
                  <a:lnTo>
                    <a:pt x="1226058" y="1678724"/>
                  </a:lnTo>
                  <a:lnTo>
                    <a:pt x="1230249" y="1675574"/>
                  </a:lnTo>
                  <a:lnTo>
                    <a:pt x="1234427" y="1672437"/>
                  </a:lnTo>
                  <a:lnTo>
                    <a:pt x="1238618" y="1669288"/>
                  </a:lnTo>
                  <a:lnTo>
                    <a:pt x="1242809" y="1666151"/>
                  </a:lnTo>
                  <a:lnTo>
                    <a:pt x="1247013" y="1663001"/>
                  </a:lnTo>
                  <a:lnTo>
                    <a:pt x="1251191" y="1659851"/>
                  </a:lnTo>
                  <a:lnTo>
                    <a:pt x="1255395" y="1656715"/>
                  </a:lnTo>
                  <a:lnTo>
                    <a:pt x="1259586" y="1653578"/>
                  </a:lnTo>
                  <a:lnTo>
                    <a:pt x="1263777" y="1650415"/>
                  </a:lnTo>
                  <a:lnTo>
                    <a:pt x="1269022" y="1647278"/>
                  </a:lnTo>
                  <a:lnTo>
                    <a:pt x="1273213" y="1644142"/>
                  </a:lnTo>
                  <a:lnTo>
                    <a:pt x="1277404" y="1641005"/>
                  </a:lnTo>
                  <a:lnTo>
                    <a:pt x="1281595" y="1636801"/>
                  </a:lnTo>
                  <a:lnTo>
                    <a:pt x="1285786" y="1633664"/>
                  </a:lnTo>
                  <a:lnTo>
                    <a:pt x="1289977" y="1630527"/>
                  </a:lnTo>
                  <a:lnTo>
                    <a:pt x="1294168" y="1627378"/>
                  </a:lnTo>
                  <a:lnTo>
                    <a:pt x="1298359" y="1623174"/>
                  </a:lnTo>
                  <a:lnTo>
                    <a:pt x="1302550" y="1620037"/>
                  </a:lnTo>
                  <a:lnTo>
                    <a:pt x="1306741" y="1616900"/>
                  </a:lnTo>
                  <a:lnTo>
                    <a:pt x="1310932" y="1612709"/>
                  </a:lnTo>
                  <a:lnTo>
                    <a:pt x="1315123" y="1609559"/>
                  </a:lnTo>
                  <a:lnTo>
                    <a:pt x="1319314" y="1605368"/>
                  </a:lnTo>
                  <a:lnTo>
                    <a:pt x="1323505" y="1602232"/>
                  </a:lnTo>
                  <a:lnTo>
                    <a:pt x="1327696" y="1598028"/>
                  </a:lnTo>
                  <a:lnTo>
                    <a:pt x="1331899" y="1594891"/>
                  </a:lnTo>
                  <a:lnTo>
                    <a:pt x="1337119" y="1590700"/>
                  </a:lnTo>
                  <a:lnTo>
                    <a:pt x="1341323" y="1587550"/>
                  </a:lnTo>
                  <a:lnTo>
                    <a:pt x="1345514" y="1583359"/>
                  </a:lnTo>
                  <a:lnTo>
                    <a:pt x="1349705" y="1579168"/>
                  </a:lnTo>
                  <a:lnTo>
                    <a:pt x="1353896" y="1576031"/>
                  </a:lnTo>
                  <a:lnTo>
                    <a:pt x="1358087" y="1571840"/>
                  </a:lnTo>
                  <a:lnTo>
                    <a:pt x="1362278" y="1567649"/>
                  </a:lnTo>
                  <a:lnTo>
                    <a:pt x="1366469" y="1564500"/>
                  </a:lnTo>
                  <a:lnTo>
                    <a:pt x="1370660" y="1560309"/>
                  </a:lnTo>
                  <a:lnTo>
                    <a:pt x="1374851" y="1556118"/>
                  </a:lnTo>
                  <a:lnTo>
                    <a:pt x="1379042" y="1551927"/>
                  </a:lnTo>
                  <a:lnTo>
                    <a:pt x="1383233" y="1547736"/>
                  </a:lnTo>
                  <a:lnTo>
                    <a:pt x="1387424" y="1543545"/>
                  </a:lnTo>
                  <a:lnTo>
                    <a:pt x="1391615" y="1539354"/>
                  </a:lnTo>
                  <a:lnTo>
                    <a:pt x="1395806" y="1535163"/>
                  </a:lnTo>
                  <a:lnTo>
                    <a:pt x="1400009" y="1530972"/>
                  </a:lnTo>
                  <a:lnTo>
                    <a:pt x="1405242" y="1526781"/>
                  </a:lnTo>
                  <a:lnTo>
                    <a:pt x="1409433" y="1522590"/>
                  </a:lnTo>
                  <a:lnTo>
                    <a:pt x="1413624" y="1518399"/>
                  </a:lnTo>
                  <a:lnTo>
                    <a:pt x="1417828" y="1514208"/>
                  </a:lnTo>
                  <a:lnTo>
                    <a:pt x="1422006" y="1510017"/>
                  </a:lnTo>
                  <a:lnTo>
                    <a:pt x="1426197" y="1505813"/>
                  </a:lnTo>
                  <a:lnTo>
                    <a:pt x="1430388" y="1500581"/>
                  </a:lnTo>
                  <a:lnTo>
                    <a:pt x="1434579" y="1496390"/>
                  </a:lnTo>
                  <a:lnTo>
                    <a:pt x="1438770" y="1492186"/>
                  </a:lnTo>
                  <a:lnTo>
                    <a:pt x="1442961" y="1486954"/>
                  </a:lnTo>
                  <a:lnTo>
                    <a:pt x="1447152" y="1482775"/>
                  </a:lnTo>
                  <a:lnTo>
                    <a:pt x="1451343" y="1478572"/>
                  </a:lnTo>
                  <a:lnTo>
                    <a:pt x="1455547" y="1473339"/>
                  </a:lnTo>
                  <a:lnTo>
                    <a:pt x="1459738" y="1469148"/>
                  </a:lnTo>
                  <a:lnTo>
                    <a:pt x="1463916" y="1463903"/>
                  </a:lnTo>
                  <a:lnTo>
                    <a:pt x="1468107" y="1459712"/>
                  </a:lnTo>
                  <a:lnTo>
                    <a:pt x="1472323" y="1454480"/>
                  </a:lnTo>
                  <a:lnTo>
                    <a:pt x="1477530" y="1449235"/>
                  </a:lnTo>
                  <a:lnTo>
                    <a:pt x="1481747" y="1445044"/>
                  </a:lnTo>
                  <a:lnTo>
                    <a:pt x="1485925" y="1439799"/>
                  </a:lnTo>
                  <a:lnTo>
                    <a:pt x="1490116" y="1434566"/>
                  </a:lnTo>
                  <a:lnTo>
                    <a:pt x="1494332" y="1429321"/>
                  </a:lnTo>
                  <a:lnTo>
                    <a:pt x="1498511" y="1425130"/>
                  </a:lnTo>
                  <a:lnTo>
                    <a:pt x="1502702" y="1419885"/>
                  </a:lnTo>
                  <a:lnTo>
                    <a:pt x="1506880" y="1414653"/>
                  </a:lnTo>
                  <a:lnTo>
                    <a:pt x="1511071" y="1409407"/>
                  </a:lnTo>
                  <a:lnTo>
                    <a:pt x="1515262" y="1404175"/>
                  </a:lnTo>
                  <a:lnTo>
                    <a:pt x="1519466" y="1398930"/>
                  </a:lnTo>
                  <a:lnTo>
                    <a:pt x="1523657" y="1393698"/>
                  </a:lnTo>
                  <a:lnTo>
                    <a:pt x="1527848" y="1388452"/>
                  </a:lnTo>
                  <a:lnTo>
                    <a:pt x="1532026" y="1383220"/>
                  </a:lnTo>
                  <a:lnTo>
                    <a:pt x="1536217" y="1376934"/>
                  </a:lnTo>
                  <a:lnTo>
                    <a:pt x="1540395" y="1371688"/>
                  </a:lnTo>
                  <a:lnTo>
                    <a:pt x="1545666" y="1366443"/>
                  </a:lnTo>
                  <a:lnTo>
                    <a:pt x="1549857" y="1361198"/>
                  </a:lnTo>
                  <a:lnTo>
                    <a:pt x="1554035" y="1354924"/>
                  </a:lnTo>
                  <a:lnTo>
                    <a:pt x="1558226" y="1349679"/>
                  </a:lnTo>
                  <a:lnTo>
                    <a:pt x="1562442" y="1343393"/>
                  </a:lnTo>
                  <a:lnTo>
                    <a:pt x="1566621" y="1338160"/>
                  </a:lnTo>
                  <a:lnTo>
                    <a:pt x="1570812" y="1331874"/>
                  </a:lnTo>
                  <a:lnTo>
                    <a:pt x="1575003" y="1326629"/>
                  </a:lnTo>
                  <a:lnTo>
                    <a:pt x="1579181" y="1320355"/>
                  </a:lnTo>
                  <a:lnTo>
                    <a:pt x="1583372" y="1315110"/>
                  </a:lnTo>
                  <a:lnTo>
                    <a:pt x="1587588" y="1308811"/>
                  </a:lnTo>
                  <a:lnTo>
                    <a:pt x="1591767" y="1302524"/>
                  </a:lnTo>
                  <a:lnTo>
                    <a:pt x="1595958" y="1296250"/>
                  </a:lnTo>
                  <a:lnTo>
                    <a:pt x="1600136" y="1289951"/>
                  </a:lnTo>
                  <a:lnTo>
                    <a:pt x="1604327" y="1284706"/>
                  </a:lnTo>
                  <a:lnTo>
                    <a:pt x="1608518" y="1278432"/>
                  </a:lnTo>
                  <a:lnTo>
                    <a:pt x="1613789" y="1272133"/>
                  </a:lnTo>
                  <a:lnTo>
                    <a:pt x="1617967" y="1265859"/>
                  </a:lnTo>
                  <a:lnTo>
                    <a:pt x="1622158" y="1258506"/>
                  </a:lnTo>
                  <a:lnTo>
                    <a:pt x="1626336" y="1252232"/>
                  </a:lnTo>
                  <a:lnTo>
                    <a:pt x="1630527" y="1245946"/>
                  </a:lnTo>
                  <a:lnTo>
                    <a:pt x="1634744" y="1239647"/>
                  </a:lnTo>
                  <a:lnTo>
                    <a:pt x="1638922" y="1233373"/>
                  </a:lnTo>
                  <a:lnTo>
                    <a:pt x="1643113" y="1226032"/>
                  </a:lnTo>
                  <a:lnTo>
                    <a:pt x="1647304" y="1219746"/>
                  </a:lnTo>
                  <a:lnTo>
                    <a:pt x="1651482" y="1212405"/>
                  </a:lnTo>
                  <a:lnTo>
                    <a:pt x="1655699" y="1206119"/>
                  </a:lnTo>
                  <a:lnTo>
                    <a:pt x="1659890" y="1198778"/>
                  </a:lnTo>
                  <a:lnTo>
                    <a:pt x="1664068" y="1192504"/>
                  </a:lnTo>
                  <a:lnTo>
                    <a:pt x="1668259" y="1185164"/>
                  </a:lnTo>
                  <a:lnTo>
                    <a:pt x="1672437" y="1177823"/>
                  </a:lnTo>
                  <a:lnTo>
                    <a:pt x="1676654" y="1171536"/>
                  </a:lnTo>
                  <a:lnTo>
                    <a:pt x="1681899" y="1164209"/>
                  </a:lnTo>
                  <a:lnTo>
                    <a:pt x="1686077" y="1156868"/>
                  </a:lnTo>
                  <a:lnTo>
                    <a:pt x="1690268" y="1149527"/>
                  </a:lnTo>
                  <a:lnTo>
                    <a:pt x="1694459" y="1142199"/>
                  </a:lnTo>
                  <a:lnTo>
                    <a:pt x="1698637" y="1134872"/>
                  </a:lnTo>
                  <a:lnTo>
                    <a:pt x="1702828" y="1127531"/>
                  </a:lnTo>
                  <a:lnTo>
                    <a:pt x="1707045" y="1120190"/>
                  </a:lnTo>
                  <a:lnTo>
                    <a:pt x="1711223" y="1112850"/>
                  </a:lnTo>
                  <a:lnTo>
                    <a:pt x="1715414" y="1104480"/>
                  </a:lnTo>
                  <a:lnTo>
                    <a:pt x="1719630" y="1097140"/>
                  </a:lnTo>
                  <a:lnTo>
                    <a:pt x="1723809" y="1089812"/>
                  </a:lnTo>
                  <a:lnTo>
                    <a:pt x="1728000" y="1081417"/>
                  </a:lnTo>
                  <a:lnTo>
                    <a:pt x="1732178" y="1074089"/>
                  </a:lnTo>
                  <a:lnTo>
                    <a:pt x="1736369" y="1065707"/>
                  </a:lnTo>
                  <a:lnTo>
                    <a:pt x="1740560" y="1058367"/>
                  </a:lnTo>
                  <a:lnTo>
                    <a:pt x="1744764" y="1049985"/>
                  </a:lnTo>
                  <a:lnTo>
                    <a:pt x="1750009" y="1041603"/>
                  </a:lnTo>
                  <a:lnTo>
                    <a:pt x="1754187" y="1033221"/>
                  </a:lnTo>
                  <a:lnTo>
                    <a:pt x="1758378" y="1024839"/>
                  </a:lnTo>
                  <a:lnTo>
                    <a:pt x="1762569" y="1017511"/>
                  </a:lnTo>
                  <a:lnTo>
                    <a:pt x="1766760" y="1009116"/>
                  </a:lnTo>
                  <a:lnTo>
                    <a:pt x="1770938" y="999680"/>
                  </a:lnTo>
                  <a:lnTo>
                    <a:pt x="1775155" y="991298"/>
                  </a:lnTo>
                  <a:lnTo>
                    <a:pt x="1779346" y="982916"/>
                  </a:lnTo>
                  <a:lnTo>
                    <a:pt x="1783524" y="974534"/>
                  </a:lnTo>
                  <a:lnTo>
                    <a:pt x="1787740" y="966152"/>
                  </a:lnTo>
                  <a:lnTo>
                    <a:pt x="1791931" y="956729"/>
                  </a:lnTo>
                  <a:lnTo>
                    <a:pt x="1796110" y="948334"/>
                  </a:lnTo>
                  <a:lnTo>
                    <a:pt x="1800301" y="938911"/>
                  </a:lnTo>
                  <a:lnTo>
                    <a:pt x="1804479" y="930529"/>
                  </a:lnTo>
                  <a:lnTo>
                    <a:pt x="1808670" y="921092"/>
                  </a:lnTo>
                  <a:lnTo>
                    <a:pt x="1812886" y="911669"/>
                  </a:lnTo>
                  <a:lnTo>
                    <a:pt x="1818119" y="902233"/>
                  </a:lnTo>
                  <a:lnTo>
                    <a:pt x="1822310" y="893851"/>
                  </a:lnTo>
                  <a:lnTo>
                    <a:pt x="1826488" y="884415"/>
                  </a:lnTo>
                  <a:lnTo>
                    <a:pt x="1830679" y="874991"/>
                  </a:lnTo>
                  <a:lnTo>
                    <a:pt x="1834870" y="865555"/>
                  </a:lnTo>
                  <a:lnTo>
                    <a:pt x="1839048" y="855078"/>
                  </a:lnTo>
                  <a:lnTo>
                    <a:pt x="1843265" y="845642"/>
                  </a:lnTo>
                  <a:lnTo>
                    <a:pt x="1847456" y="836218"/>
                  </a:lnTo>
                  <a:lnTo>
                    <a:pt x="1851634" y="825741"/>
                  </a:lnTo>
                  <a:lnTo>
                    <a:pt x="1855851" y="816305"/>
                  </a:lnTo>
                  <a:lnTo>
                    <a:pt x="1860042" y="805827"/>
                  </a:lnTo>
                  <a:lnTo>
                    <a:pt x="1864220" y="796404"/>
                  </a:lnTo>
                  <a:lnTo>
                    <a:pt x="1868411" y="785914"/>
                  </a:lnTo>
                  <a:lnTo>
                    <a:pt x="1872602" y="775436"/>
                  </a:lnTo>
                  <a:lnTo>
                    <a:pt x="1876780" y="764959"/>
                  </a:lnTo>
                  <a:lnTo>
                    <a:pt x="1880997" y="755535"/>
                  </a:lnTo>
                  <a:lnTo>
                    <a:pt x="1886229" y="745045"/>
                  </a:lnTo>
                  <a:lnTo>
                    <a:pt x="1890420" y="733513"/>
                  </a:lnTo>
                  <a:lnTo>
                    <a:pt x="1894611" y="723049"/>
                  </a:lnTo>
                  <a:lnTo>
                    <a:pt x="1898789" y="712571"/>
                  </a:lnTo>
                  <a:lnTo>
                    <a:pt x="1902980" y="702081"/>
                  </a:lnTo>
                  <a:lnTo>
                    <a:pt x="1907197" y="690562"/>
                  </a:lnTo>
                  <a:lnTo>
                    <a:pt x="1911375" y="680072"/>
                  </a:lnTo>
                  <a:lnTo>
                    <a:pt x="1915566" y="668553"/>
                  </a:lnTo>
                  <a:lnTo>
                    <a:pt x="1919744" y="658075"/>
                  </a:lnTo>
                  <a:lnTo>
                    <a:pt x="1923961" y="646557"/>
                  </a:lnTo>
                  <a:lnTo>
                    <a:pt x="1928152" y="635012"/>
                  </a:lnTo>
                  <a:lnTo>
                    <a:pt x="1932330" y="623493"/>
                  </a:lnTo>
                  <a:lnTo>
                    <a:pt x="1936521" y="611962"/>
                  </a:lnTo>
                  <a:lnTo>
                    <a:pt x="1940712" y="600443"/>
                  </a:lnTo>
                  <a:lnTo>
                    <a:pt x="1944890" y="588899"/>
                  </a:lnTo>
                  <a:lnTo>
                    <a:pt x="1949107" y="576338"/>
                  </a:lnTo>
                  <a:lnTo>
                    <a:pt x="1954352" y="564819"/>
                  </a:lnTo>
                  <a:lnTo>
                    <a:pt x="1958530" y="553275"/>
                  </a:lnTo>
                  <a:lnTo>
                    <a:pt x="1962721" y="540702"/>
                  </a:lnTo>
                  <a:lnTo>
                    <a:pt x="1966912" y="528129"/>
                  </a:lnTo>
                  <a:lnTo>
                    <a:pt x="1971090" y="516597"/>
                  </a:lnTo>
                  <a:lnTo>
                    <a:pt x="1975307" y="504024"/>
                  </a:lnTo>
                  <a:lnTo>
                    <a:pt x="1979498" y="491451"/>
                  </a:lnTo>
                  <a:lnTo>
                    <a:pt x="1983676" y="478891"/>
                  </a:lnTo>
                  <a:lnTo>
                    <a:pt x="1987867" y="466318"/>
                  </a:lnTo>
                  <a:lnTo>
                    <a:pt x="1992045" y="452691"/>
                  </a:lnTo>
                  <a:lnTo>
                    <a:pt x="1996262" y="440105"/>
                  </a:lnTo>
                  <a:lnTo>
                    <a:pt x="2000453" y="427532"/>
                  </a:lnTo>
                  <a:lnTo>
                    <a:pt x="2004631" y="413918"/>
                  </a:lnTo>
                  <a:lnTo>
                    <a:pt x="2008822" y="401332"/>
                  </a:lnTo>
                  <a:lnTo>
                    <a:pt x="2013000" y="387718"/>
                  </a:lnTo>
                  <a:lnTo>
                    <a:pt x="2017217" y="374091"/>
                  </a:lnTo>
                  <a:lnTo>
                    <a:pt x="2022462" y="360464"/>
                  </a:lnTo>
                  <a:lnTo>
                    <a:pt x="2026653" y="346849"/>
                  </a:lnTo>
                  <a:lnTo>
                    <a:pt x="2030831" y="333209"/>
                  </a:lnTo>
                  <a:lnTo>
                    <a:pt x="2035022" y="319608"/>
                  </a:lnTo>
                  <a:lnTo>
                    <a:pt x="2039200" y="304939"/>
                  </a:lnTo>
                  <a:lnTo>
                    <a:pt x="2043417" y="291299"/>
                  </a:lnTo>
                  <a:lnTo>
                    <a:pt x="2047608" y="276631"/>
                  </a:lnTo>
                  <a:lnTo>
                    <a:pt x="2051786" y="263017"/>
                  </a:lnTo>
                  <a:lnTo>
                    <a:pt x="2055977" y="248361"/>
                  </a:lnTo>
                  <a:lnTo>
                    <a:pt x="2060168" y="233667"/>
                  </a:lnTo>
                  <a:lnTo>
                    <a:pt x="2064346" y="218998"/>
                  </a:lnTo>
                  <a:lnTo>
                    <a:pt x="2068563" y="204330"/>
                  </a:lnTo>
                  <a:lnTo>
                    <a:pt x="2072754" y="188620"/>
                  </a:lnTo>
                  <a:lnTo>
                    <a:pt x="2076932" y="173951"/>
                  </a:lnTo>
                  <a:lnTo>
                    <a:pt x="2081149" y="159283"/>
                  </a:lnTo>
                  <a:lnTo>
                    <a:pt x="2085340" y="143560"/>
                  </a:lnTo>
                  <a:lnTo>
                    <a:pt x="2098954" y="97434"/>
                  </a:lnTo>
                  <a:lnTo>
                    <a:pt x="2107323" y="64947"/>
                  </a:lnTo>
                  <a:lnTo>
                    <a:pt x="2111540" y="49263"/>
                  </a:lnTo>
                  <a:lnTo>
                    <a:pt x="2115718" y="33515"/>
                  </a:lnTo>
                  <a:lnTo>
                    <a:pt x="2119909" y="16764"/>
                  </a:lnTo>
                  <a:lnTo>
                    <a:pt x="2124087" y="0"/>
                  </a:lnTo>
                </a:path>
              </a:pathLst>
            </a:custGeom>
            <a:ln w="15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3" name="object 213"/>
          <p:cNvSpPr txBox="1"/>
          <p:nvPr/>
        </p:nvSpPr>
        <p:spPr>
          <a:xfrm>
            <a:off x="4723436" y="5711894"/>
            <a:ext cx="63313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i="1" dirty="0">
                <a:latin typeface="Times New Roman"/>
                <a:cs typeface="Times New Roman"/>
              </a:rPr>
              <a:t>t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3591484" y="3536850"/>
            <a:ext cx="318807" cy="18846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721" i="1" spc="26" baseline="-19230" dirty="0">
                <a:latin typeface="Times New Roman"/>
                <a:cs typeface="Times New Roman"/>
              </a:rPr>
              <a:t>Ae</a:t>
            </a:r>
            <a:r>
              <a:rPr sz="927" spc="18" dirty="0">
                <a:latin typeface="Calibri"/>
                <a:cs typeface="Calibri"/>
              </a:rPr>
              <a:t>λ</a:t>
            </a:r>
            <a:r>
              <a:rPr sz="927" i="1" spc="18" dirty="0">
                <a:latin typeface="Times New Roman"/>
                <a:cs typeface="Times New Roman"/>
              </a:rPr>
              <a:t>t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3581608" y="5377259"/>
            <a:ext cx="112059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i="1" dirty="0">
                <a:latin typeface="Times New Roman"/>
                <a:cs typeface="Times New Roman"/>
              </a:rPr>
              <a:t>A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3499417" y="6054708"/>
            <a:ext cx="575982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spc="172" dirty="0">
                <a:latin typeface="Calibri"/>
                <a:cs typeface="Calibri"/>
              </a:rPr>
              <a:t>λ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18" dirty="0">
                <a:latin typeface="Lucida Sans Unicode"/>
                <a:cs typeface="Lucida Sans Unicode"/>
              </a:rPr>
              <a:t>&gt;</a:t>
            </a:r>
            <a:r>
              <a:rPr sz="1897" spc="-176" dirty="0">
                <a:latin typeface="Lucida Sans Unicode"/>
                <a:cs typeface="Lucida Sans Unicode"/>
              </a:rPr>
              <a:t> </a:t>
            </a:r>
            <a:r>
              <a:rPr sz="1897" spc="9" dirty="0">
                <a:latin typeface="Times New Roman"/>
                <a:cs typeface="Times New Roman"/>
              </a:rPr>
              <a:t>0</a:t>
            </a:r>
            <a:endParaRPr sz="1897">
              <a:latin typeface="Times New Roman"/>
              <a:cs typeface="Times New Roman"/>
            </a:endParaRPr>
          </a:p>
        </p:txBody>
      </p:sp>
      <p:grpSp>
        <p:nvGrpSpPr>
          <p:cNvPr id="217" name="object 217"/>
          <p:cNvGrpSpPr/>
          <p:nvPr/>
        </p:nvGrpSpPr>
        <p:grpSpPr>
          <a:xfrm>
            <a:off x="5454104" y="3824893"/>
            <a:ext cx="1874184" cy="1969434"/>
            <a:chOff x="4301718" y="4334878"/>
            <a:chExt cx="2124075" cy="2232025"/>
          </a:xfrm>
        </p:grpSpPr>
        <p:sp>
          <p:nvSpPr>
            <p:cNvPr id="218" name="object 218"/>
            <p:cNvSpPr/>
            <p:nvPr/>
          </p:nvSpPr>
          <p:spPr>
            <a:xfrm>
              <a:off x="4301718" y="4334878"/>
              <a:ext cx="2124075" cy="2228215"/>
            </a:xfrm>
            <a:custGeom>
              <a:avLst/>
              <a:gdLst/>
              <a:ahLst/>
              <a:cxnLst/>
              <a:rect l="l" t="t" r="r" b="b"/>
              <a:pathLst>
                <a:path w="2124075" h="2228215">
                  <a:moveTo>
                    <a:pt x="0" y="2227834"/>
                  </a:moveTo>
                  <a:lnTo>
                    <a:pt x="2124062" y="2227834"/>
                  </a:lnTo>
                </a:path>
                <a:path w="2124075" h="2228215">
                  <a:moveTo>
                    <a:pt x="1062558" y="2227834"/>
                  </a:moveTo>
                  <a:lnTo>
                    <a:pt x="1062558" y="0"/>
                  </a:lnTo>
                </a:path>
              </a:pathLst>
            </a:custGeom>
            <a:ln w="7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301718" y="6283985"/>
              <a:ext cx="2124075" cy="0"/>
            </a:xfrm>
            <a:custGeom>
              <a:avLst/>
              <a:gdLst/>
              <a:ahLst/>
              <a:cxnLst/>
              <a:rect l="l" t="t" r="r" b="b"/>
              <a:pathLst>
                <a:path w="2124075">
                  <a:moveTo>
                    <a:pt x="0" y="0"/>
                  </a:moveTo>
                  <a:lnTo>
                    <a:pt x="2124062" y="0"/>
                  </a:lnTo>
                </a:path>
              </a:pathLst>
            </a:custGeom>
            <a:ln w="15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0" name="object 220"/>
          <p:cNvSpPr txBox="1"/>
          <p:nvPr/>
        </p:nvSpPr>
        <p:spPr>
          <a:xfrm>
            <a:off x="6214557" y="5318568"/>
            <a:ext cx="112059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i="1" dirty="0">
                <a:latin typeface="Times New Roman"/>
                <a:cs typeface="Times New Roman"/>
              </a:rPr>
              <a:t>A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7356385" y="5691351"/>
            <a:ext cx="63313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i="1" dirty="0">
                <a:latin typeface="Times New Roman"/>
                <a:cs typeface="Times New Roman"/>
              </a:rPr>
              <a:t>t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132374" y="6037103"/>
            <a:ext cx="575982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spc="172" dirty="0">
                <a:latin typeface="Calibri"/>
                <a:cs typeface="Calibri"/>
              </a:rPr>
              <a:t>λ</a:t>
            </a:r>
            <a:r>
              <a:rPr sz="1897" spc="-4" dirty="0">
                <a:latin typeface="Calibri"/>
                <a:cs typeface="Calibri"/>
              </a:rPr>
              <a:t> </a:t>
            </a:r>
            <a:r>
              <a:rPr sz="1897" spc="-18" dirty="0">
                <a:latin typeface="Lucida Sans Unicode"/>
                <a:cs typeface="Lucida Sans Unicode"/>
              </a:rPr>
              <a:t>=</a:t>
            </a:r>
            <a:r>
              <a:rPr sz="1897" spc="-176" dirty="0">
                <a:latin typeface="Lucida Sans Unicode"/>
                <a:cs typeface="Lucida Sans Unicode"/>
              </a:rPr>
              <a:t> </a:t>
            </a:r>
            <a:r>
              <a:rPr sz="1897" spc="9" dirty="0">
                <a:latin typeface="Times New Roman"/>
                <a:cs typeface="Times New Roman"/>
              </a:rPr>
              <a:t>0</a:t>
            </a:r>
            <a:endParaRPr sz="1897">
              <a:latin typeface="Times New Roman"/>
              <a:cs typeface="Times New Roman"/>
            </a:endParaRPr>
          </a:p>
        </p:txBody>
      </p:sp>
      <p:grpSp>
        <p:nvGrpSpPr>
          <p:cNvPr id="223" name="object 223"/>
          <p:cNvGrpSpPr/>
          <p:nvPr/>
        </p:nvGrpSpPr>
        <p:grpSpPr>
          <a:xfrm>
            <a:off x="8080115" y="3821957"/>
            <a:ext cx="1888191" cy="1969434"/>
            <a:chOff x="7277864" y="4331551"/>
            <a:chExt cx="2139950" cy="2232025"/>
          </a:xfrm>
        </p:grpSpPr>
        <p:sp>
          <p:nvSpPr>
            <p:cNvPr id="224" name="object 224"/>
            <p:cNvSpPr/>
            <p:nvPr/>
          </p:nvSpPr>
          <p:spPr>
            <a:xfrm>
              <a:off x="7285723" y="4331551"/>
              <a:ext cx="2124075" cy="2228215"/>
            </a:xfrm>
            <a:custGeom>
              <a:avLst/>
              <a:gdLst/>
              <a:ahLst/>
              <a:cxnLst/>
              <a:rect l="l" t="t" r="r" b="b"/>
              <a:pathLst>
                <a:path w="2124075" h="2228215">
                  <a:moveTo>
                    <a:pt x="0" y="2227846"/>
                  </a:moveTo>
                  <a:lnTo>
                    <a:pt x="2124062" y="2227846"/>
                  </a:lnTo>
                </a:path>
                <a:path w="2124075" h="2228215">
                  <a:moveTo>
                    <a:pt x="1062558" y="2227846"/>
                  </a:moveTo>
                  <a:lnTo>
                    <a:pt x="1062558" y="0"/>
                  </a:lnTo>
                </a:path>
              </a:pathLst>
            </a:custGeom>
            <a:ln w="7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285723" y="4501324"/>
              <a:ext cx="2124075" cy="2020570"/>
            </a:xfrm>
            <a:custGeom>
              <a:avLst/>
              <a:gdLst/>
              <a:ahLst/>
              <a:cxnLst/>
              <a:rect l="l" t="t" r="r" b="b"/>
              <a:pathLst>
                <a:path w="2124075" h="2020570">
                  <a:moveTo>
                    <a:pt x="0" y="0"/>
                  </a:moveTo>
                  <a:lnTo>
                    <a:pt x="4191" y="16776"/>
                  </a:lnTo>
                  <a:lnTo>
                    <a:pt x="8369" y="33540"/>
                  </a:lnTo>
                  <a:lnTo>
                    <a:pt x="12560" y="49263"/>
                  </a:lnTo>
                  <a:lnTo>
                    <a:pt x="16776" y="64985"/>
                  </a:lnTo>
                  <a:lnTo>
                    <a:pt x="20955" y="81724"/>
                  </a:lnTo>
                  <a:lnTo>
                    <a:pt x="25146" y="97447"/>
                  </a:lnTo>
                  <a:lnTo>
                    <a:pt x="29324" y="113157"/>
                  </a:lnTo>
                  <a:lnTo>
                    <a:pt x="33515" y="127850"/>
                  </a:lnTo>
                  <a:lnTo>
                    <a:pt x="38747" y="143573"/>
                  </a:lnTo>
                  <a:lnTo>
                    <a:pt x="42964" y="159296"/>
                  </a:lnTo>
                  <a:lnTo>
                    <a:pt x="47155" y="173951"/>
                  </a:lnTo>
                  <a:lnTo>
                    <a:pt x="51333" y="188620"/>
                  </a:lnTo>
                  <a:lnTo>
                    <a:pt x="55524" y="204343"/>
                  </a:lnTo>
                  <a:lnTo>
                    <a:pt x="59715" y="219011"/>
                  </a:lnTo>
                  <a:lnTo>
                    <a:pt x="63893" y="233692"/>
                  </a:lnTo>
                  <a:lnTo>
                    <a:pt x="68110" y="248335"/>
                  </a:lnTo>
                  <a:lnTo>
                    <a:pt x="72301" y="263029"/>
                  </a:lnTo>
                  <a:lnTo>
                    <a:pt x="76479" y="276644"/>
                  </a:lnTo>
                  <a:lnTo>
                    <a:pt x="80670" y="291299"/>
                  </a:lnTo>
                  <a:lnTo>
                    <a:pt x="84861" y="304939"/>
                  </a:lnTo>
                  <a:lnTo>
                    <a:pt x="89065" y="319608"/>
                  </a:lnTo>
                  <a:lnTo>
                    <a:pt x="93256" y="333248"/>
                  </a:lnTo>
                  <a:lnTo>
                    <a:pt x="97447" y="346862"/>
                  </a:lnTo>
                  <a:lnTo>
                    <a:pt x="101625" y="360464"/>
                  </a:lnTo>
                  <a:lnTo>
                    <a:pt x="106870" y="374116"/>
                  </a:lnTo>
                  <a:lnTo>
                    <a:pt x="111074" y="387731"/>
                  </a:lnTo>
                  <a:lnTo>
                    <a:pt x="115265" y="401358"/>
                  </a:lnTo>
                  <a:lnTo>
                    <a:pt x="119456" y="413918"/>
                  </a:lnTo>
                  <a:lnTo>
                    <a:pt x="123634" y="427545"/>
                  </a:lnTo>
                  <a:lnTo>
                    <a:pt x="127825" y="440118"/>
                  </a:lnTo>
                  <a:lnTo>
                    <a:pt x="132003" y="452691"/>
                  </a:lnTo>
                  <a:lnTo>
                    <a:pt x="136220" y="466305"/>
                  </a:lnTo>
                  <a:lnTo>
                    <a:pt x="140411" y="478878"/>
                  </a:lnTo>
                  <a:lnTo>
                    <a:pt x="144589" y="491464"/>
                  </a:lnTo>
                  <a:lnTo>
                    <a:pt x="148780" y="504037"/>
                  </a:lnTo>
                  <a:lnTo>
                    <a:pt x="152971" y="516610"/>
                  </a:lnTo>
                  <a:lnTo>
                    <a:pt x="157162" y="528129"/>
                  </a:lnTo>
                  <a:lnTo>
                    <a:pt x="161366" y="540715"/>
                  </a:lnTo>
                  <a:lnTo>
                    <a:pt x="165557" y="553288"/>
                  </a:lnTo>
                  <a:lnTo>
                    <a:pt x="169748" y="564807"/>
                  </a:lnTo>
                  <a:lnTo>
                    <a:pt x="174980" y="576338"/>
                  </a:lnTo>
                  <a:lnTo>
                    <a:pt x="179197" y="588924"/>
                  </a:lnTo>
                  <a:lnTo>
                    <a:pt x="183375" y="600443"/>
                  </a:lnTo>
                  <a:lnTo>
                    <a:pt x="187566" y="611974"/>
                  </a:lnTo>
                  <a:lnTo>
                    <a:pt x="191757" y="623493"/>
                  </a:lnTo>
                  <a:lnTo>
                    <a:pt x="195935" y="635025"/>
                  </a:lnTo>
                  <a:lnTo>
                    <a:pt x="200126" y="646557"/>
                  </a:lnTo>
                  <a:lnTo>
                    <a:pt x="204343" y="658075"/>
                  </a:lnTo>
                  <a:lnTo>
                    <a:pt x="208521" y="668553"/>
                  </a:lnTo>
                  <a:lnTo>
                    <a:pt x="212712" y="680085"/>
                  </a:lnTo>
                  <a:lnTo>
                    <a:pt x="216890" y="690575"/>
                  </a:lnTo>
                  <a:lnTo>
                    <a:pt x="221081" y="702094"/>
                  </a:lnTo>
                  <a:lnTo>
                    <a:pt x="225272" y="712571"/>
                  </a:lnTo>
                  <a:lnTo>
                    <a:pt x="229476" y="723049"/>
                  </a:lnTo>
                  <a:lnTo>
                    <a:pt x="233667" y="733526"/>
                  </a:lnTo>
                  <a:lnTo>
                    <a:pt x="237858" y="745045"/>
                  </a:lnTo>
                  <a:lnTo>
                    <a:pt x="243090" y="755523"/>
                  </a:lnTo>
                  <a:lnTo>
                    <a:pt x="247281" y="764959"/>
                  </a:lnTo>
                  <a:lnTo>
                    <a:pt x="251498" y="775449"/>
                  </a:lnTo>
                  <a:lnTo>
                    <a:pt x="255676" y="785914"/>
                  </a:lnTo>
                  <a:lnTo>
                    <a:pt x="259867" y="796404"/>
                  </a:lnTo>
                  <a:lnTo>
                    <a:pt x="264045" y="805827"/>
                  </a:lnTo>
                  <a:lnTo>
                    <a:pt x="268236" y="816317"/>
                  </a:lnTo>
                  <a:lnTo>
                    <a:pt x="272453" y="825741"/>
                  </a:lnTo>
                  <a:lnTo>
                    <a:pt x="276631" y="836218"/>
                  </a:lnTo>
                  <a:lnTo>
                    <a:pt x="280822" y="845642"/>
                  </a:lnTo>
                  <a:lnTo>
                    <a:pt x="285013" y="855078"/>
                  </a:lnTo>
                  <a:lnTo>
                    <a:pt x="289191" y="865568"/>
                  </a:lnTo>
                  <a:lnTo>
                    <a:pt x="293382" y="874991"/>
                  </a:lnTo>
                  <a:lnTo>
                    <a:pt x="297599" y="884428"/>
                  </a:lnTo>
                  <a:lnTo>
                    <a:pt x="301777" y="893864"/>
                  </a:lnTo>
                  <a:lnTo>
                    <a:pt x="305968" y="902246"/>
                  </a:lnTo>
                  <a:lnTo>
                    <a:pt x="311213" y="911669"/>
                  </a:lnTo>
                  <a:lnTo>
                    <a:pt x="315391" y="921092"/>
                  </a:lnTo>
                  <a:lnTo>
                    <a:pt x="319582" y="930529"/>
                  </a:lnTo>
                  <a:lnTo>
                    <a:pt x="323799" y="938923"/>
                  </a:lnTo>
                  <a:lnTo>
                    <a:pt x="327977" y="948334"/>
                  </a:lnTo>
                  <a:lnTo>
                    <a:pt x="332168" y="956729"/>
                  </a:lnTo>
                  <a:lnTo>
                    <a:pt x="336346" y="966165"/>
                  </a:lnTo>
                  <a:lnTo>
                    <a:pt x="340563" y="974547"/>
                  </a:lnTo>
                  <a:lnTo>
                    <a:pt x="344754" y="982929"/>
                  </a:lnTo>
                  <a:lnTo>
                    <a:pt x="348932" y="991311"/>
                  </a:lnTo>
                  <a:lnTo>
                    <a:pt x="353123" y="999693"/>
                  </a:lnTo>
                  <a:lnTo>
                    <a:pt x="357314" y="1009116"/>
                  </a:lnTo>
                  <a:lnTo>
                    <a:pt x="361518" y="1017511"/>
                  </a:lnTo>
                  <a:lnTo>
                    <a:pt x="365709" y="1024851"/>
                  </a:lnTo>
                  <a:lnTo>
                    <a:pt x="369900" y="1033221"/>
                  </a:lnTo>
                  <a:lnTo>
                    <a:pt x="374078" y="1041615"/>
                  </a:lnTo>
                  <a:lnTo>
                    <a:pt x="379323" y="1049985"/>
                  </a:lnTo>
                  <a:lnTo>
                    <a:pt x="383501" y="1058367"/>
                  </a:lnTo>
                  <a:lnTo>
                    <a:pt x="387692" y="1065707"/>
                  </a:lnTo>
                  <a:lnTo>
                    <a:pt x="391909" y="1074089"/>
                  </a:lnTo>
                  <a:lnTo>
                    <a:pt x="396087" y="1081430"/>
                  </a:lnTo>
                  <a:lnTo>
                    <a:pt x="400278" y="1089799"/>
                  </a:lnTo>
                  <a:lnTo>
                    <a:pt x="404495" y="1097153"/>
                  </a:lnTo>
                  <a:lnTo>
                    <a:pt x="408673" y="1104480"/>
                  </a:lnTo>
                  <a:lnTo>
                    <a:pt x="412864" y="1112862"/>
                  </a:lnTo>
                  <a:lnTo>
                    <a:pt x="417055" y="1120190"/>
                  </a:lnTo>
                  <a:lnTo>
                    <a:pt x="421233" y="1127544"/>
                  </a:lnTo>
                  <a:lnTo>
                    <a:pt x="425424" y="1134872"/>
                  </a:lnTo>
                  <a:lnTo>
                    <a:pt x="429641" y="1142212"/>
                  </a:lnTo>
                  <a:lnTo>
                    <a:pt x="433819" y="1149540"/>
                  </a:lnTo>
                  <a:lnTo>
                    <a:pt x="438010" y="1156868"/>
                  </a:lnTo>
                  <a:lnTo>
                    <a:pt x="442188" y="1164209"/>
                  </a:lnTo>
                  <a:lnTo>
                    <a:pt x="447433" y="1171549"/>
                  </a:lnTo>
                  <a:lnTo>
                    <a:pt x="451612" y="1177836"/>
                  </a:lnTo>
                  <a:lnTo>
                    <a:pt x="455803" y="1185164"/>
                  </a:lnTo>
                  <a:lnTo>
                    <a:pt x="460019" y="1192491"/>
                  </a:lnTo>
                  <a:lnTo>
                    <a:pt x="464197" y="1198791"/>
                  </a:lnTo>
                  <a:lnTo>
                    <a:pt x="468388" y="1206119"/>
                  </a:lnTo>
                  <a:lnTo>
                    <a:pt x="472605" y="1212418"/>
                  </a:lnTo>
                  <a:lnTo>
                    <a:pt x="476783" y="1219746"/>
                  </a:lnTo>
                  <a:lnTo>
                    <a:pt x="480974" y="1226032"/>
                  </a:lnTo>
                  <a:lnTo>
                    <a:pt x="485165" y="1233373"/>
                  </a:lnTo>
                  <a:lnTo>
                    <a:pt x="489356" y="1239659"/>
                  </a:lnTo>
                  <a:lnTo>
                    <a:pt x="493534" y="1245946"/>
                  </a:lnTo>
                  <a:lnTo>
                    <a:pt x="497751" y="1252232"/>
                  </a:lnTo>
                  <a:lnTo>
                    <a:pt x="501942" y="1258519"/>
                  </a:lnTo>
                  <a:lnTo>
                    <a:pt x="506120" y="1265859"/>
                  </a:lnTo>
                  <a:lnTo>
                    <a:pt x="510311" y="1272146"/>
                  </a:lnTo>
                  <a:lnTo>
                    <a:pt x="515543" y="1278420"/>
                  </a:lnTo>
                  <a:lnTo>
                    <a:pt x="519734" y="1284719"/>
                  </a:lnTo>
                  <a:lnTo>
                    <a:pt x="523938" y="1289964"/>
                  </a:lnTo>
                  <a:lnTo>
                    <a:pt x="528129" y="1296238"/>
                  </a:lnTo>
                  <a:lnTo>
                    <a:pt x="532320" y="1302537"/>
                  </a:lnTo>
                  <a:lnTo>
                    <a:pt x="536498" y="1308823"/>
                  </a:lnTo>
                  <a:lnTo>
                    <a:pt x="540715" y="1315110"/>
                  </a:lnTo>
                  <a:lnTo>
                    <a:pt x="544906" y="1320342"/>
                  </a:lnTo>
                  <a:lnTo>
                    <a:pt x="549084" y="1326642"/>
                  </a:lnTo>
                  <a:lnTo>
                    <a:pt x="553275" y="1331874"/>
                  </a:lnTo>
                  <a:lnTo>
                    <a:pt x="557466" y="1338160"/>
                  </a:lnTo>
                  <a:lnTo>
                    <a:pt x="561644" y="1343393"/>
                  </a:lnTo>
                  <a:lnTo>
                    <a:pt x="565861" y="1349692"/>
                  </a:lnTo>
                  <a:lnTo>
                    <a:pt x="570052" y="1354924"/>
                  </a:lnTo>
                  <a:lnTo>
                    <a:pt x="574230" y="1361211"/>
                  </a:lnTo>
                  <a:lnTo>
                    <a:pt x="578421" y="1366456"/>
                  </a:lnTo>
                  <a:lnTo>
                    <a:pt x="583653" y="1371701"/>
                  </a:lnTo>
                  <a:lnTo>
                    <a:pt x="587844" y="1376934"/>
                  </a:lnTo>
                  <a:lnTo>
                    <a:pt x="592061" y="1383220"/>
                  </a:lnTo>
                  <a:lnTo>
                    <a:pt x="596239" y="1388465"/>
                  </a:lnTo>
                  <a:lnTo>
                    <a:pt x="600430" y="1393698"/>
                  </a:lnTo>
                  <a:lnTo>
                    <a:pt x="604621" y="1398943"/>
                  </a:lnTo>
                  <a:lnTo>
                    <a:pt x="608799" y="1404188"/>
                  </a:lnTo>
                  <a:lnTo>
                    <a:pt x="613016" y="1409420"/>
                  </a:lnTo>
                  <a:lnTo>
                    <a:pt x="617207" y="1414653"/>
                  </a:lnTo>
                  <a:lnTo>
                    <a:pt x="621385" y="1419898"/>
                  </a:lnTo>
                  <a:lnTo>
                    <a:pt x="625576" y="1425130"/>
                  </a:lnTo>
                  <a:lnTo>
                    <a:pt x="629754" y="1429321"/>
                  </a:lnTo>
                  <a:lnTo>
                    <a:pt x="633971" y="1434566"/>
                  </a:lnTo>
                  <a:lnTo>
                    <a:pt x="638162" y="1439811"/>
                  </a:lnTo>
                  <a:lnTo>
                    <a:pt x="642340" y="1445044"/>
                  </a:lnTo>
                  <a:lnTo>
                    <a:pt x="646531" y="1449247"/>
                  </a:lnTo>
                  <a:lnTo>
                    <a:pt x="651776" y="1454480"/>
                  </a:lnTo>
                  <a:lnTo>
                    <a:pt x="655955" y="1459712"/>
                  </a:lnTo>
                  <a:lnTo>
                    <a:pt x="660171" y="1463903"/>
                  </a:lnTo>
                  <a:lnTo>
                    <a:pt x="664362" y="1469148"/>
                  </a:lnTo>
                  <a:lnTo>
                    <a:pt x="668540" y="1473339"/>
                  </a:lnTo>
                  <a:lnTo>
                    <a:pt x="672731" y="1478584"/>
                  </a:lnTo>
                  <a:lnTo>
                    <a:pt x="676922" y="1482763"/>
                  </a:lnTo>
                  <a:lnTo>
                    <a:pt x="681101" y="1486954"/>
                  </a:lnTo>
                  <a:lnTo>
                    <a:pt x="685317" y="1492199"/>
                  </a:lnTo>
                  <a:lnTo>
                    <a:pt x="689508" y="1496390"/>
                  </a:lnTo>
                  <a:lnTo>
                    <a:pt x="693686" y="1500581"/>
                  </a:lnTo>
                  <a:lnTo>
                    <a:pt x="697903" y="1505826"/>
                  </a:lnTo>
                  <a:lnTo>
                    <a:pt x="702081" y="1510017"/>
                  </a:lnTo>
                  <a:lnTo>
                    <a:pt x="706272" y="1514208"/>
                  </a:lnTo>
                  <a:lnTo>
                    <a:pt x="710463" y="1518399"/>
                  </a:lnTo>
                  <a:lnTo>
                    <a:pt x="714641" y="1522590"/>
                  </a:lnTo>
                  <a:lnTo>
                    <a:pt x="718832" y="1526781"/>
                  </a:lnTo>
                  <a:lnTo>
                    <a:pt x="724077" y="1530972"/>
                  </a:lnTo>
                  <a:lnTo>
                    <a:pt x="728281" y="1535176"/>
                  </a:lnTo>
                  <a:lnTo>
                    <a:pt x="732472" y="1539367"/>
                  </a:lnTo>
                  <a:lnTo>
                    <a:pt x="736663" y="1543558"/>
                  </a:lnTo>
                  <a:lnTo>
                    <a:pt x="740841" y="1547749"/>
                  </a:lnTo>
                  <a:lnTo>
                    <a:pt x="745032" y="1551940"/>
                  </a:lnTo>
                  <a:lnTo>
                    <a:pt x="749211" y="1556118"/>
                  </a:lnTo>
                  <a:lnTo>
                    <a:pt x="753427" y="1560322"/>
                  </a:lnTo>
                  <a:lnTo>
                    <a:pt x="757618" y="1564513"/>
                  </a:lnTo>
                  <a:lnTo>
                    <a:pt x="761796" y="1567649"/>
                  </a:lnTo>
                  <a:lnTo>
                    <a:pt x="766013" y="1571840"/>
                  </a:lnTo>
                  <a:lnTo>
                    <a:pt x="770204" y="1576031"/>
                  </a:lnTo>
                  <a:lnTo>
                    <a:pt x="774382" y="1579181"/>
                  </a:lnTo>
                  <a:lnTo>
                    <a:pt x="778573" y="1583372"/>
                  </a:lnTo>
                  <a:lnTo>
                    <a:pt x="782764" y="1587563"/>
                  </a:lnTo>
                  <a:lnTo>
                    <a:pt x="786942" y="1590700"/>
                  </a:lnTo>
                  <a:lnTo>
                    <a:pt x="792187" y="1594891"/>
                  </a:lnTo>
                  <a:lnTo>
                    <a:pt x="796404" y="1598041"/>
                  </a:lnTo>
                  <a:lnTo>
                    <a:pt x="800582" y="1602232"/>
                  </a:lnTo>
                  <a:lnTo>
                    <a:pt x="804773" y="1605381"/>
                  </a:lnTo>
                  <a:lnTo>
                    <a:pt x="808951" y="1609572"/>
                  </a:lnTo>
                  <a:lnTo>
                    <a:pt x="813142" y="1612709"/>
                  </a:lnTo>
                  <a:lnTo>
                    <a:pt x="817333" y="1616900"/>
                  </a:lnTo>
                  <a:lnTo>
                    <a:pt x="821550" y="1620050"/>
                  </a:lnTo>
                  <a:lnTo>
                    <a:pt x="825728" y="1623187"/>
                  </a:lnTo>
                  <a:lnTo>
                    <a:pt x="829919" y="1627378"/>
                  </a:lnTo>
                  <a:lnTo>
                    <a:pt x="834136" y="1630514"/>
                  </a:lnTo>
                  <a:lnTo>
                    <a:pt x="838314" y="1633677"/>
                  </a:lnTo>
                  <a:lnTo>
                    <a:pt x="842505" y="1636814"/>
                  </a:lnTo>
                  <a:lnTo>
                    <a:pt x="846683" y="1641005"/>
                  </a:lnTo>
                  <a:lnTo>
                    <a:pt x="850874" y="1644142"/>
                  </a:lnTo>
                  <a:lnTo>
                    <a:pt x="855065" y="1647291"/>
                  </a:lnTo>
                  <a:lnTo>
                    <a:pt x="860298" y="1650441"/>
                  </a:lnTo>
                  <a:lnTo>
                    <a:pt x="864514" y="1653578"/>
                  </a:lnTo>
                  <a:lnTo>
                    <a:pt x="868692" y="1656727"/>
                  </a:lnTo>
                  <a:lnTo>
                    <a:pt x="872883" y="1659864"/>
                  </a:lnTo>
                  <a:lnTo>
                    <a:pt x="877062" y="1663001"/>
                  </a:lnTo>
                  <a:lnTo>
                    <a:pt x="881253" y="1666163"/>
                  </a:lnTo>
                  <a:lnTo>
                    <a:pt x="885469" y="1669300"/>
                  </a:lnTo>
                  <a:lnTo>
                    <a:pt x="889647" y="1672437"/>
                  </a:lnTo>
                  <a:lnTo>
                    <a:pt x="893838" y="1675574"/>
                  </a:lnTo>
                  <a:lnTo>
                    <a:pt x="898029" y="1678724"/>
                  </a:lnTo>
                  <a:lnTo>
                    <a:pt x="902220" y="1681873"/>
                  </a:lnTo>
                  <a:lnTo>
                    <a:pt x="906424" y="1685010"/>
                  </a:lnTo>
                  <a:lnTo>
                    <a:pt x="910615" y="1688160"/>
                  </a:lnTo>
                  <a:lnTo>
                    <a:pt x="914806" y="1691309"/>
                  </a:lnTo>
                  <a:lnTo>
                    <a:pt x="918984" y="1693392"/>
                  </a:lnTo>
                  <a:lnTo>
                    <a:pt x="923175" y="1696542"/>
                  </a:lnTo>
                  <a:lnTo>
                    <a:pt x="928433" y="1699679"/>
                  </a:lnTo>
                  <a:lnTo>
                    <a:pt x="932624" y="1702828"/>
                  </a:lnTo>
                  <a:lnTo>
                    <a:pt x="936815" y="1704924"/>
                  </a:lnTo>
                  <a:lnTo>
                    <a:pt x="940993" y="1708073"/>
                  </a:lnTo>
                  <a:lnTo>
                    <a:pt x="945184" y="1711223"/>
                  </a:lnTo>
                  <a:lnTo>
                    <a:pt x="949363" y="1713306"/>
                  </a:lnTo>
                  <a:lnTo>
                    <a:pt x="953579" y="1716443"/>
                  </a:lnTo>
                  <a:lnTo>
                    <a:pt x="957770" y="1719592"/>
                  </a:lnTo>
                  <a:lnTo>
                    <a:pt x="961948" y="1721688"/>
                  </a:lnTo>
                  <a:lnTo>
                    <a:pt x="966139" y="1724837"/>
                  </a:lnTo>
                  <a:lnTo>
                    <a:pt x="970330" y="1726933"/>
                  </a:lnTo>
                  <a:lnTo>
                    <a:pt x="974509" y="1730070"/>
                  </a:lnTo>
                  <a:lnTo>
                    <a:pt x="978725" y="1732165"/>
                  </a:lnTo>
                  <a:lnTo>
                    <a:pt x="982916" y="1735315"/>
                  </a:lnTo>
                  <a:lnTo>
                    <a:pt x="987094" y="1737410"/>
                  </a:lnTo>
                  <a:lnTo>
                    <a:pt x="991285" y="1740547"/>
                  </a:lnTo>
                  <a:lnTo>
                    <a:pt x="996556" y="1742655"/>
                  </a:lnTo>
                  <a:lnTo>
                    <a:pt x="1000734" y="1744738"/>
                  </a:lnTo>
                  <a:lnTo>
                    <a:pt x="1004925" y="1747888"/>
                  </a:lnTo>
                  <a:lnTo>
                    <a:pt x="1009103" y="1749983"/>
                  </a:lnTo>
                  <a:lnTo>
                    <a:pt x="1013294" y="1753120"/>
                  </a:lnTo>
                  <a:lnTo>
                    <a:pt x="1017485" y="1755228"/>
                  </a:lnTo>
                  <a:lnTo>
                    <a:pt x="1021689" y="1757311"/>
                  </a:lnTo>
                  <a:lnTo>
                    <a:pt x="1025880" y="1760461"/>
                  </a:lnTo>
                  <a:lnTo>
                    <a:pt x="1030071" y="1762556"/>
                  </a:lnTo>
                  <a:lnTo>
                    <a:pt x="1034249" y="1764652"/>
                  </a:lnTo>
                  <a:lnTo>
                    <a:pt x="1038440" y="1766747"/>
                  </a:lnTo>
                  <a:lnTo>
                    <a:pt x="1042619" y="1768843"/>
                  </a:lnTo>
                  <a:lnTo>
                    <a:pt x="1046835" y="1771992"/>
                  </a:lnTo>
                  <a:lnTo>
                    <a:pt x="1051026" y="1774088"/>
                  </a:lnTo>
                  <a:lnTo>
                    <a:pt x="1055204" y="1776183"/>
                  </a:lnTo>
                  <a:lnTo>
                    <a:pt x="1059421" y="1778279"/>
                  </a:lnTo>
                  <a:lnTo>
                    <a:pt x="1064666" y="1780362"/>
                  </a:lnTo>
                  <a:lnTo>
                    <a:pt x="1068857" y="1782470"/>
                  </a:lnTo>
                  <a:lnTo>
                    <a:pt x="1073035" y="1785607"/>
                  </a:lnTo>
                  <a:lnTo>
                    <a:pt x="1077226" y="1787715"/>
                  </a:lnTo>
                  <a:lnTo>
                    <a:pt x="1081405" y="1789798"/>
                  </a:lnTo>
                  <a:lnTo>
                    <a:pt x="1085596" y="1791906"/>
                  </a:lnTo>
                  <a:lnTo>
                    <a:pt x="1089812" y="1793989"/>
                  </a:lnTo>
                  <a:lnTo>
                    <a:pt x="1093990" y="1796097"/>
                  </a:lnTo>
                  <a:lnTo>
                    <a:pt x="1098181" y="1798180"/>
                  </a:lnTo>
                  <a:lnTo>
                    <a:pt x="1102372" y="1800288"/>
                  </a:lnTo>
                  <a:lnTo>
                    <a:pt x="1106551" y="1802371"/>
                  </a:lnTo>
                  <a:lnTo>
                    <a:pt x="1110742" y="1804479"/>
                  </a:lnTo>
                  <a:lnTo>
                    <a:pt x="1114958" y="1806562"/>
                  </a:lnTo>
                  <a:lnTo>
                    <a:pt x="1119136" y="1808670"/>
                  </a:lnTo>
                  <a:lnTo>
                    <a:pt x="1123327" y="1809711"/>
                  </a:lnTo>
                  <a:lnTo>
                    <a:pt x="1127544" y="1811807"/>
                  </a:lnTo>
                  <a:lnTo>
                    <a:pt x="1132751" y="1813915"/>
                  </a:lnTo>
                  <a:lnTo>
                    <a:pt x="1136967" y="1815998"/>
                  </a:lnTo>
                  <a:lnTo>
                    <a:pt x="1141145" y="1818093"/>
                  </a:lnTo>
                  <a:lnTo>
                    <a:pt x="1145336" y="1820189"/>
                  </a:lnTo>
                  <a:lnTo>
                    <a:pt x="1149527" y="1822284"/>
                  </a:lnTo>
                  <a:lnTo>
                    <a:pt x="1153706" y="1823339"/>
                  </a:lnTo>
                  <a:lnTo>
                    <a:pt x="1157922" y="1825434"/>
                  </a:lnTo>
                  <a:lnTo>
                    <a:pt x="1162113" y="1827530"/>
                  </a:lnTo>
                  <a:lnTo>
                    <a:pt x="1166291" y="1829625"/>
                  </a:lnTo>
                  <a:lnTo>
                    <a:pt x="1170482" y="1830666"/>
                  </a:lnTo>
                  <a:lnTo>
                    <a:pt x="1174661" y="1832775"/>
                  </a:lnTo>
                  <a:lnTo>
                    <a:pt x="1178877" y="1834857"/>
                  </a:lnTo>
                  <a:lnTo>
                    <a:pt x="1183068" y="1836966"/>
                  </a:lnTo>
                  <a:lnTo>
                    <a:pt x="1187246" y="1837994"/>
                  </a:lnTo>
                  <a:lnTo>
                    <a:pt x="1191437" y="1840103"/>
                  </a:lnTo>
                  <a:lnTo>
                    <a:pt x="1195654" y="1842211"/>
                  </a:lnTo>
                  <a:lnTo>
                    <a:pt x="1200861" y="1843239"/>
                  </a:lnTo>
                  <a:lnTo>
                    <a:pt x="1205052" y="1845348"/>
                  </a:lnTo>
                  <a:lnTo>
                    <a:pt x="1209255" y="1846389"/>
                  </a:lnTo>
                  <a:lnTo>
                    <a:pt x="1213446" y="1848485"/>
                  </a:lnTo>
                  <a:lnTo>
                    <a:pt x="1217637" y="1850580"/>
                  </a:lnTo>
                  <a:lnTo>
                    <a:pt x="1221854" y="1851621"/>
                  </a:lnTo>
                  <a:lnTo>
                    <a:pt x="1226032" y="1853730"/>
                  </a:lnTo>
                  <a:lnTo>
                    <a:pt x="1230223" y="1854771"/>
                  </a:lnTo>
                  <a:lnTo>
                    <a:pt x="1234414" y="1856867"/>
                  </a:lnTo>
                  <a:lnTo>
                    <a:pt x="1238592" y="1857921"/>
                  </a:lnTo>
                  <a:lnTo>
                    <a:pt x="1242783" y="1860016"/>
                  </a:lnTo>
                  <a:lnTo>
                    <a:pt x="1247000" y="1861058"/>
                  </a:lnTo>
                  <a:lnTo>
                    <a:pt x="1251178" y="1863153"/>
                  </a:lnTo>
                  <a:lnTo>
                    <a:pt x="1255369" y="1864207"/>
                  </a:lnTo>
                  <a:lnTo>
                    <a:pt x="1259547" y="1866303"/>
                  </a:lnTo>
                  <a:lnTo>
                    <a:pt x="1263738" y="1867344"/>
                  </a:lnTo>
                  <a:lnTo>
                    <a:pt x="1268971" y="1869452"/>
                  </a:lnTo>
                  <a:lnTo>
                    <a:pt x="1273162" y="1870494"/>
                  </a:lnTo>
                  <a:lnTo>
                    <a:pt x="1277378" y="1872589"/>
                  </a:lnTo>
                  <a:lnTo>
                    <a:pt x="1281557" y="1873643"/>
                  </a:lnTo>
                  <a:lnTo>
                    <a:pt x="1285748" y="1875726"/>
                  </a:lnTo>
                  <a:lnTo>
                    <a:pt x="1289964" y="1876780"/>
                  </a:lnTo>
                  <a:lnTo>
                    <a:pt x="1294142" y="1877834"/>
                  </a:lnTo>
                  <a:lnTo>
                    <a:pt x="1298333" y="1879917"/>
                  </a:lnTo>
                  <a:lnTo>
                    <a:pt x="1302524" y="1880971"/>
                  </a:lnTo>
                  <a:lnTo>
                    <a:pt x="1306703" y="1882025"/>
                  </a:lnTo>
                  <a:lnTo>
                    <a:pt x="1310894" y="1884108"/>
                  </a:lnTo>
                  <a:lnTo>
                    <a:pt x="1315110" y="1885162"/>
                  </a:lnTo>
                  <a:lnTo>
                    <a:pt x="1319288" y="1886216"/>
                  </a:lnTo>
                  <a:lnTo>
                    <a:pt x="1323479" y="1888299"/>
                  </a:lnTo>
                  <a:lnTo>
                    <a:pt x="1327670" y="1889353"/>
                  </a:lnTo>
                  <a:lnTo>
                    <a:pt x="1331849" y="1890407"/>
                  </a:lnTo>
                  <a:lnTo>
                    <a:pt x="1337094" y="1892490"/>
                  </a:lnTo>
                  <a:lnTo>
                    <a:pt x="1341272" y="1893544"/>
                  </a:lnTo>
                  <a:lnTo>
                    <a:pt x="1345488" y="1894598"/>
                  </a:lnTo>
                  <a:lnTo>
                    <a:pt x="1349679" y="1895640"/>
                  </a:lnTo>
                  <a:lnTo>
                    <a:pt x="1353858" y="1897735"/>
                  </a:lnTo>
                  <a:lnTo>
                    <a:pt x="1358074" y="1898789"/>
                  </a:lnTo>
                  <a:lnTo>
                    <a:pt x="1362265" y="1899843"/>
                  </a:lnTo>
                  <a:lnTo>
                    <a:pt x="1366443" y="1900885"/>
                  </a:lnTo>
                  <a:lnTo>
                    <a:pt x="1370634" y="1901926"/>
                  </a:lnTo>
                  <a:lnTo>
                    <a:pt x="1374813" y="1904022"/>
                  </a:lnTo>
                  <a:lnTo>
                    <a:pt x="1379004" y="1905076"/>
                  </a:lnTo>
                  <a:lnTo>
                    <a:pt x="1383220" y="1906117"/>
                  </a:lnTo>
                  <a:lnTo>
                    <a:pt x="1387398" y="1907159"/>
                  </a:lnTo>
                  <a:lnTo>
                    <a:pt x="1391589" y="1908213"/>
                  </a:lnTo>
                  <a:lnTo>
                    <a:pt x="1395780" y="1909267"/>
                  </a:lnTo>
                  <a:lnTo>
                    <a:pt x="1399971" y="1910308"/>
                  </a:lnTo>
                  <a:lnTo>
                    <a:pt x="1405204" y="1912404"/>
                  </a:lnTo>
                  <a:lnTo>
                    <a:pt x="1409420" y="1913458"/>
                  </a:lnTo>
                  <a:lnTo>
                    <a:pt x="1413598" y="1914512"/>
                  </a:lnTo>
                  <a:lnTo>
                    <a:pt x="1417789" y="1915553"/>
                  </a:lnTo>
                  <a:lnTo>
                    <a:pt x="1421980" y="1916595"/>
                  </a:lnTo>
                  <a:lnTo>
                    <a:pt x="1426159" y="1917649"/>
                  </a:lnTo>
                  <a:lnTo>
                    <a:pt x="1430375" y="1918703"/>
                  </a:lnTo>
                  <a:lnTo>
                    <a:pt x="1434566" y="1919732"/>
                  </a:lnTo>
                  <a:lnTo>
                    <a:pt x="1438744" y="1920786"/>
                  </a:lnTo>
                  <a:lnTo>
                    <a:pt x="1442935" y="1921840"/>
                  </a:lnTo>
                  <a:lnTo>
                    <a:pt x="1447114" y="1922894"/>
                  </a:lnTo>
                  <a:lnTo>
                    <a:pt x="1451330" y="1923923"/>
                  </a:lnTo>
                  <a:lnTo>
                    <a:pt x="1455521" y="1924977"/>
                  </a:lnTo>
                  <a:lnTo>
                    <a:pt x="1459699" y="1926031"/>
                  </a:lnTo>
                  <a:lnTo>
                    <a:pt x="1463890" y="1927085"/>
                  </a:lnTo>
                  <a:lnTo>
                    <a:pt x="1468069" y="1928126"/>
                  </a:lnTo>
                  <a:lnTo>
                    <a:pt x="1472260" y="1929168"/>
                  </a:lnTo>
                  <a:lnTo>
                    <a:pt x="1477530" y="1930222"/>
                  </a:lnTo>
                  <a:lnTo>
                    <a:pt x="1481721" y="1931276"/>
                  </a:lnTo>
                  <a:lnTo>
                    <a:pt x="1485900" y="1932317"/>
                  </a:lnTo>
                  <a:lnTo>
                    <a:pt x="1490091" y="1933359"/>
                  </a:lnTo>
                  <a:lnTo>
                    <a:pt x="1494269" y="1934413"/>
                  </a:lnTo>
                  <a:lnTo>
                    <a:pt x="1498460" y="1935467"/>
                  </a:lnTo>
                  <a:lnTo>
                    <a:pt x="1502676" y="1936508"/>
                  </a:lnTo>
                  <a:lnTo>
                    <a:pt x="1506855" y="1937550"/>
                  </a:lnTo>
                  <a:lnTo>
                    <a:pt x="1511046" y="1938604"/>
                  </a:lnTo>
                  <a:lnTo>
                    <a:pt x="1515237" y="1939658"/>
                  </a:lnTo>
                  <a:lnTo>
                    <a:pt x="1519440" y="1940699"/>
                  </a:lnTo>
                  <a:lnTo>
                    <a:pt x="1523631" y="1941753"/>
                  </a:lnTo>
                  <a:lnTo>
                    <a:pt x="1527822" y="1942795"/>
                  </a:lnTo>
                  <a:lnTo>
                    <a:pt x="1532001" y="1942795"/>
                  </a:lnTo>
                  <a:lnTo>
                    <a:pt x="1536192" y="1943849"/>
                  </a:lnTo>
                  <a:lnTo>
                    <a:pt x="1540408" y="1944903"/>
                  </a:lnTo>
                  <a:lnTo>
                    <a:pt x="1545640" y="1945944"/>
                  </a:lnTo>
                  <a:lnTo>
                    <a:pt x="1549831" y="1946986"/>
                  </a:lnTo>
                  <a:lnTo>
                    <a:pt x="1554022" y="1948027"/>
                  </a:lnTo>
                  <a:lnTo>
                    <a:pt x="1558201" y="1949081"/>
                  </a:lnTo>
                  <a:lnTo>
                    <a:pt x="1562392" y="1949081"/>
                  </a:lnTo>
                  <a:lnTo>
                    <a:pt x="1566570" y="1950135"/>
                  </a:lnTo>
                  <a:lnTo>
                    <a:pt x="1570786" y="1951177"/>
                  </a:lnTo>
                  <a:lnTo>
                    <a:pt x="1574977" y="1952231"/>
                  </a:lnTo>
                  <a:lnTo>
                    <a:pt x="1579156" y="1953272"/>
                  </a:lnTo>
                  <a:lnTo>
                    <a:pt x="1583372" y="1953272"/>
                  </a:lnTo>
                  <a:lnTo>
                    <a:pt x="1587563" y="1954326"/>
                  </a:lnTo>
                  <a:lnTo>
                    <a:pt x="1591741" y="1955368"/>
                  </a:lnTo>
                  <a:lnTo>
                    <a:pt x="1595932" y="1956422"/>
                  </a:lnTo>
                  <a:lnTo>
                    <a:pt x="1600123" y="1957463"/>
                  </a:lnTo>
                  <a:lnTo>
                    <a:pt x="1604302" y="1957463"/>
                  </a:lnTo>
                  <a:lnTo>
                    <a:pt x="1608518" y="1958517"/>
                  </a:lnTo>
                  <a:lnTo>
                    <a:pt x="1613750" y="1959571"/>
                  </a:lnTo>
                  <a:lnTo>
                    <a:pt x="1617941" y="1960613"/>
                  </a:lnTo>
                  <a:lnTo>
                    <a:pt x="1622120" y="1960613"/>
                  </a:lnTo>
                  <a:lnTo>
                    <a:pt x="1626311" y="1961654"/>
                  </a:lnTo>
                  <a:lnTo>
                    <a:pt x="1630502" y="1962708"/>
                  </a:lnTo>
                  <a:lnTo>
                    <a:pt x="1634693" y="1963762"/>
                  </a:lnTo>
                  <a:lnTo>
                    <a:pt x="1638896" y="1963762"/>
                  </a:lnTo>
                  <a:lnTo>
                    <a:pt x="1643087" y="1964791"/>
                  </a:lnTo>
                  <a:lnTo>
                    <a:pt x="1647278" y="1965845"/>
                  </a:lnTo>
                  <a:lnTo>
                    <a:pt x="1651482" y="1965845"/>
                  </a:lnTo>
                  <a:lnTo>
                    <a:pt x="1655673" y="1966899"/>
                  </a:lnTo>
                  <a:lnTo>
                    <a:pt x="1659864" y="1967953"/>
                  </a:lnTo>
                  <a:lnTo>
                    <a:pt x="1664042" y="1968982"/>
                  </a:lnTo>
                  <a:lnTo>
                    <a:pt x="1668233" y="1968982"/>
                  </a:lnTo>
                  <a:lnTo>
                    <a:pt x="1672412" y="1970036"/>
                  </a:lnTo>
                  <a:lnTo>
                    <a:pt x="1676628" y="1971090"/>
                  </a:lnTo>
                  <a:lnTo>
                    <a:pt x="1681873" y="1971090"/>
                  </a:lnTo>
                  <a:lnTo>
                    <a:pt x="1686052" y="1972132"/>
                  </a:lnTo>
                  <a:lnTo>
                    <a:pt x="1690243" y="1973186"/>
                  </a:lnTo>
                  <a:lnTo>
                    <a:pt x="1694421" y="1973186"/>
                  </a:lnTo>
                  <a:lnTo>
                    <a:pt x="1698612" y="1974227"/>
                  </a:lnTo>
                  <a:lnTo>
                    <a:pt x="1702828" y="1974227"/>
                  </a:lnTo>
                  <a:lnTo>
                    <a:pt x="1707007" y="1975281"/>
                  </a:lnTo>
                  <a:lnTo>
                    <a:pt x="1711198" y="1976335"/>
                  </a:lnTo>
                  <a:lnTo>
                    <a:pt x="1715389" y="1976335"/>
                  </a:lnTo>
                  <a:lnTo>
                    <a:pt x="1719592" y="1977377"/>
                  </a:lnTo>
                  <a:lnTo>
                    <a:pt x="1723783" y="1978418"/>
                  </a:lnTo>
                  <a:lnTo>
                    <a:pt x="1727974" y="1978418"/>
                  </a:lnTo>
                  <a:lnTo>
                    <a:pt x="1732153" y="1979472"/>
                  </a:lnTo>
                  <a:lnTo>
                    <a:pt x="1736344" y="1979472"/>
                  </a:lnTo>
                  <a:lnTo>
                    <a:pt x="1740535" y="1980526"/>
                  </a:lnTo>
                  <a:lnTo>
                    <a:pt x="1744738" y="1981568"/>
                  </a:lnTo>
                  <a:lnTo>
                    <a:pt x="1749983" y="1981568"/>
                  </a:lnTo>
                  <a:lnTo>
                    <a:pt x="1754162" y="1982609"/>
                  </a:lnTo>
                  <a:lnTo>
                    <a:pt x="1758353" y="1982609"/>
                  </a:lnTo>
                  <a:lnTo>
                    <a:pt x="1762544" y="1983663"/>
                  </a:lnTo>
                  <a:lnTo>
                    <a:pt x="1766722" y="1983663"/>
                  </a:lnTo>
                  <a:lnTo>
                    <a:pt x="1770938" y="1984717"/>
                  </a:lnTo>
                  <a:lnTo>
                    <a:pt x="1775129" y="1985759"/>
                  </a:lnTo>
                  <a:lnTo>
                    <a:pt x="1779308" y="1985759"/>
                  </a:lnTo>
                  <a:lnTo>
                    <a:pt x="1783499" y="1986813"/>
                  </a:lnTo>
                  <a:lnTo>
                    <a:pt x="1787677" y="1986813"/>
                  </a:lnTo>
                  <a:lnTo>
                    <a:pt x="1791893" y="1987854"/>
                  </a:lnTo>
                  <a:lnTo>
                    <a:pt x="1796084" y="1987854"/>
                  </a:lnTo>
                  <a:lnTo>
                    <a:pt x="1800263" y="1988908"/>
                  </a:lnTo>
                  <a:lnTo>
                    <a:pt x="1804454" y="1988908"/>
                  </a:lnTo>
                  <a:lnTo>
                    <a:pt x="1808645" y="1989950"/>
                  </a:lnTo>
                  <a:lnTo>
                    <a:pt x="1812848" y="1989950"/>
                  </a:lnTo>
                  <a:lnTo>
                    <a:pt x="1818093" y="1991004"/>
                  </a:lnTo>
                  <a:lnTo>
                    <a:pt x="1822284" y="1991004"/>
                  </a:lnTo>
                  <a:lnTo>
                    <a:pt x="1826463" y="1992045"/>
                  </a:lnTo>
                  <a:lnTo>
                    <a:pt x="1830654" y="1992045"/>
                  </a:lnTo>
                  <a:lnTo>
                    <a:pt x="1834845" y="1993087"/>
                  </a:lnTo>
                  <a:lnTo>
                    <a:pt x="1839048" y="1993087"/>
                  </a:lnTo>
                  <a:lnTo>
                    <a:pt x="1843239" y="1994141"/>
                  </a:lnTo>
                  <a:lnTo>
                    <a:pt x="1847430" y="1994141"/>
                  </a:lnTo>
                  <a:lnTo>
                    <a:pt x="1851609" y="1995195"/>
                  </a:lnTo>
                  <a:lnTo>
                    <a:pt x="1855800" y="1995195"/>
                  </a:lnTo>
                  <a:lnTo>
                    <a:pt x="1859978" y="1996236"/>
                  </a:lnTo>
                  <a:lnTo>
                    <a:pt x="1864194" y="1996236"/>
                  </a:lnTo>
                  <a:lnTo>
                    <a:pt x="1868385" y="1997290"/>
                  </a:lnTo>
                  <a:lnTo>
                    <a:pt x="1872564" y="1997290"/>
                  </a:lnTo>
                  <a:lnTo>
                    <a:pt x="1876780" y="1998332"/>
                  </a:lnTo>
                  <a:lnTo>
                    <a:pt x="1880971" y="1998332"/>
                  </a:lnTo>
                  <a:lnTo>
                    <a:pt x="1886204" y="1999386"/>
                  </a:lnTo>
                  <a:lnTo>
                    <a:pt x="1890395" y="1999386"/>
                  </a:lnTo>
                  <a:lnTo>
                    <a:pt x="1894586" y="2000440"/>
                  </a:lnTo>
                  <a:lnTo>
                    <a:pt x="1902955" y="2000440"/>
                  </a:lnTo>
                  <a:lnTo>
                    <a:pt x="1907171" y="2001481"/>
                  </a:lnTo>
                  <a:lnTo>
                    <a:pt x="1911350" y="2001481"/>
                  </a:lnTo>
                  <a:lnTo>
                    <a:pt x="1915541" y="2002523"/>
                  </a:lnTo>
                  <a:lnTo>
                    <a:pt x="1919719" y="2002523"/>
                  </a:lnTo>
                  <a:lnTo>
                    <a:pt x="1923910" y="2003577"/>
                  </a:lnTo>
                  <a:lnTo>
                    <a:pt x="1932305" y="2003577"/>
                  </a:lnTo>
                  <a:lnTo>
                    <a:pt x="1936496" y="2004631"/>
                  </a:lnTo>
                  <a:lnTo>
                    <a:pt x="1940687" y="2004631"/>
                  </a:lnTo>
                  <a:lnTo>
                    <a:pt x="1944890" y="2005660"/>
                  </a:lnTo>
                  <a:lnTo>
                    <a:pt x="1954326" y="2005660"/>
                  </a:lnTo>
                  <a:lnTo>
                    <a:pt x="1958505" y="2006714"/>
                  </a:lnTo>
                  <a:lnTo>
                    <a:pt x="1962696" y="2006714"/>
                  </a:lnTo>
                  <a:lnTo>
                    <a:pt x="1966887" y="2007768"/>
                  </a:lnTo>
                  <a:lnTo>
                    <a:pt x="1975281" y="2007768"/>
                  </a:lnTo>
                  <a:lnTo>
                    <a:pt x="1979472" y="2008822"/>
                  </a:lnTo>
                  <a:lnTo>
                    <a:pt x="1983651" y="2008822"/>
                  </a:lnTo>
                  <a:lnTo>
                    <a:pt x="1987842" y="2009851"/>
                  </a:lnTo>
                  <a:lnTo>
                    <a:pt x="1996211" y="2009851"/>
                  </a:lnTo>
                  <a:lnTo>
                    <a:pt x="2000427" y="2010905"/>
                  </a:lnTo>
                  <a:lnTo>
                    <a:pt x="2008797" y="2010905"/>
                  </a:lnTo>
                  <a:lnTo>
                    <a:pt x="2013013" y="2011959"/>
                  </a:lnTo>
                  <a:lnTo>
                    <a:pt x="2022411" y="2011959"/>
                  </a:lnTo>
                  <a:lnTo>
                    <a:pt x="2026615" y="2013000"/>
                  </a:lnTo>
                  <a:lnTo>
                    <a:pt x="2034997" y="2013000"/>
                  </a:lnTo>
                  <a:lnTo>
                    <a:pt x="2039175" y="2014054"/>
                  </a:lnTo>
                  <a:lnTo>
                    <a:pt x="2047582" y="2014054"/>
                  </a:lnTo>
                  <a:lnTo>
                    <a:pt x="2051761" y="2015096"/>
                  </a:lnTo>
                  <a:lnTo>
                    <a:pt x="2060143" y="2015096"/>
                  </a:lnTo>
                  <a:lnTo>
                    <a:pt x="2064346" y="2016150"/>
                  </a:lnTo>
                  <a:lnTo>
                    <a:pt x="2072728" y="2016150"/>
                  </a:lnTo>
                  <a:lnTo>
                    <a:pt x="2076907" y="2017204"/>
                  </a:lnTo>
                  <a:lnTo>
                    <a:pt x="2085314" y="2017204"/>
                  </a:lnTo>
                  <a:lnTo>
                    <a:pt x="2090521" y="2018245"/>
                  </a:lnTo>
                  <a:lnTo>
                    <a:pt x="2098916" y="2018245"/>
                  </a:lnTo>
                  <a:lnTo>
                    <a:pt x="2103107" y="2019287"/>
                  </a:lnTo>
                  <a:lnTo>
                    <a:pt x="2115693" y="2019287"/>
                  </a:lnTo>
                  <a:lnTo>
                    <a:pt x="2119871" y="2020341"/>
                  </a:lnTo>
                  <a:lnTo>
                    <a:pt x="2124062" y="2020341"/>
                  </a:lnTo>
                </a:path>
              </a:pathLst>
            </a:custGeom>
            <a:ln w="15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6" name="object 226"/>
          <p:cNvSpPr txBox="1"/>
          <p:nvPr/>
        </p:nvSpPr>
        <p:spPr>
          <a:xfrm>
            <a:off x="9094066" y="5315632"/>
            <a:ext cx="112059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i="1" dirty="0">
                <a:latin typeface="Times New Roman"/>
                <a:cs typeface="Times New Roman"/>
              </a:rPr>
              <a:t>A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6213227" y="3560329"/>
            <a:ext cx="2974040" cy="18846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44826">
              <a:spcBef>
                <a:spcPts val="93"/>
              </a:spcBef>
              <a:tabLst>
                <a:tab pos="2677788" algn="l"/>
              </a:tabLst>
            </a:pPr>
            <a:r>
              <a:rPr sz="1721" i="1" spc="26" baseline="-19230" dirty="0">
                <a:latin typeface="Times New Roman"/>
                <a:cs typeface="Times New Roman"/>
              </a:rPr>
              <a:t>Ae</a:t>
            </a:r>
            <a:r>
              <a:rPr sz="927" spc="18" dirty="0">
                <a:latin typeface="Calibri"/>
                <a:cs typeface="Calibri"/>
              </a:rPr>
              <a:t>λ</a:t>
            </a:r>
            <a:r>
              <a:rPr sz="927" i="1" spc="18" dirty="0">
                <a:latin typeface="Times New Roman"/>
                <a:cs typeface="Times New Roman"/>
              </a:rPr>
              <a:t>t	</a:t>
            </a:r>
            <a:r>
              <a:rPr sz="1721" i="1" spc="26" baseline="-19230" dirty="0">
                <a:latin typeface="Times New Roman"/>
                <a:cs typeface="Times New Roman"/>
              </a:rPr>
              <a:t>Ae</a:t>
            </a:r>
            <a:r>
              <a:rPr sz="1390" spc="26" baseline="2645" dirty="0">
                <a:latin typeface="Calibri"/>
                <a:cs typeface="Calibri"/>
              </a:rPr>
              <a:t>λ</a:t>
            </a:r>
            <a:r>
              <a:rPr sz="1390" i="1" spc="26" baseline="2645" dirty="0">
                <a:latin typeface="Times New Roman"/>
                <a:cs typeface="Times New Roman"/>
              </a:rPr>
              <a:t>t</a:t>
            </a:r>
            <a:endParaRPr sz="1390" baseline="2645">
              <a:latin typeface="Times New Roman"/>
              <a:cs typeface="Times New Roman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9986392" y="5691351"/>
            <a:ext cx="63313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i="1" dirty="0">
                <a:latin typeface="Times New Roman"/>
                <a:cs typeface="Times New Roman"/>
              </a:rPr>
              <a:t>t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8762383" y="6034167"/>
            <a:ext cx="575982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spc="172" dirty="0">
                <a:latin typeface="Calibri"/>
                <a:cs typeface="Calibri"/>
              </a:rPr>
              <a:t>λ</a:t>
            </a:r>
            <a:r>
              <a:rPr sz="1897" spc="18" dirty="0">
                <a:latin typeface="Calibri"/>
                <a:cs typeface="Calibri"/>
              </a:rPr>
              <a:t> </a:t>
            </a:r>
            <a:r>
              <a:rPr sz="1897" spc="-62" dirty="0">
                <a:latin typeface="Lucida Sans Unicode"/>
                <a:cs typeface="Lucida Sans Unicode"/>
              </a:rPr>
              <a:t>&lt;</a:t>
            </a:r>
            <a:r>
              <a:rPr sz="1897" u="heavy" spc="-31" dirty="0">
                <a:uFill>
                  <a:solidFill>
                    <a:srgbClr val="ADADE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97" spc="9" dirty="0">
                <a:latin typeface="Times New Roman"/>
                <a:cs typeface="Times New Roman"/>
              </a:rPr>
              <a:t>0</a:t>
            </a:r>
            <a:endParaRPr sz="189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71686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4" dirty="0">
                <a:solidFill>
                  <a:srgbClr val="FFFFFF"/>
                </a:solidFill>
              </a:rPr>
              <a:t>Complex</a:t>
            </a:r>
            <a:r>
              <a:rPr sz="2471" spc="-49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Sinusoids</a:t>
            </a:r>
            <a:endParaRPr sz="2471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C654E71-8B2D-4CD3-A4E7-CA2BB986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084214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1818032"/>
            <a:ext cx="149311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321479"/>
            <a:ext cx="147740" cy="14930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036685" y="4506173"/>
            <a:ext cx="558053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063" y="0"/>
                </a:lnTo>
              </a:path>
            </a:pathLst>
          </a:custGeom>
          <a:ln w="36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835082" y="4506173"/>
            <a:ext cx="558053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063" y="0"/>
                </a:lnTo>
              </a:path>
            </a:pathLst>
          </a:custGeom>
          <a:ln w="36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7015061" y="4506173"/>
            <a:ext cx="534521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449" y="0"/>
                </a:lnTo>
              </a:path>
            </a:pathLst>
          </a:custGeom>
          <a:ln w="36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7789970" y="4506173"/>
            <a:ext cx="534521" cy="0"/>
          </a:xfrm>
          <a:custGeom>
            <a:avLst/>
            <a:gdLst/>
            <a:ahLst/>
            <a:cxnLst/>
            <a:rect l="l" t="t" r="r" b="b"/>
            <a:pathLst>
              <a:path w="605790">
                <a:moveTo>
                  <a:pt x="0" y="0"/>
                </a:moveTo>
                <a:lnTo>
                  <a:pt x="605449" y="0"/>
                </a:lnTo>
              </a:path>
            </a:pathLst>
          </a:custGeom>
          <a:ln w="36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5156028"/>
            <a:ext cx="149311" cy="14759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343727" y="950597"/>
            <a:ext cx="8039660" cy="446661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89652" marR="82928">
              <a:lnSpc>
                <a:spcPts val="2612"/>
              </a:lnSpc>
              <a:spcBef>
                <a:spcPts val="97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-3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sinusoid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special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case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-26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exponential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99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229" dirty="0">
                <a:latin typeface="Lucida Sans Unicode"/>
                <a:cs typeface="Lucida Sans Unicode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Ae</a:t>
            </a:r>
            <a:r>
              <a:rPr sz="2250" spc="46" baseline="27777" dirty="0">
                <a:latin typeface="Calibri"/>
                <a:cs typeface="Calibri"/>
              </a:rPr>
              <a:t>λ</a:t>
            </a:r>
            <a:r>
              <a:rPr sz="2250" i="1" spc="46" baseline="27777" dirty="0">
                <a:latin typeface="Times New Roman"/>
                <a:cs typeface="Times New Roman"/>
              </a:rPr>
              <a:t>t</a:t>
            </a:r>
            <a:r>
              <a:rPr sz="2250" i="1" spc="-231" baseline="27777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,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complex</a:t>
            </a:r>
            <a:r>
              <a:rPr sz="2074" i="1" spc="9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190" dirty="0">
                <a:latin typeface="Calibri"/>
                <a:cs typeface="Calibri"/>
              </a:rPr>
              <a:t>λ</a:t>
            </a:r>
            <a:r>
              <a:rPr sz="2074" spc="62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35" dirty="0">
                <a:solidFill>
                  <a:srgbClr val="FF00FF"/>
                </a:solidFill>
                <a:latin typeface="Calibri"/>
                <a:cs typeface="Calibri"/>
              </a:rPr>
              <a:t>purely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35" dirty="0">
                <a:solidFill>
                  <a:srgbClr val="FF00FF"/>
                </a:solidFill>
                <a:latin typeface="Calibri"/>
                <a:cs typeface="Calibri"/>
              </a:rPr>
              <a:t>imaginary</a:t>
            </a:r>
            <a:r>
              <a:rPr sz="2074" i="1" spc="9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spc="137" dirty="0">
                <a:latin typeface="Times New Roman"/>
                <a:cs typeface="Times New Roman"/>
              </a:rPr>
              <a:t>Re</a:t>
            </a:r>
            <a:r>
              <a:rPr sz="2074" spc="137" dirty="0">
                <a:latin typeface="Cambria"/>
                <a:cs typeface="Cambria"/>
              </a:rPr>
              <a:t>{</a:t>
            </a:r>
            <a:r>
              <a:rPr sz="2074" spc="137" dirty="0">
                <a:latin typeface="Calibri"/>
                <a:cs typeface="Calibri"/>
              </a:rPr>
              <a:t>λ</a:t>
            </a:r>
            <a:r>
              <a:rPr sz="2074" spc="137" dirty="0">
                <a:latin typeface="Cambria"/>
                <a:cs typeface="Cambria"/>
              </a:rPr>
              <a:t>}</a:t>
            </a:r>
            <a:r>
              <a:rPr sz="2074" spc="18" dirty="0">
                <a:latin typeface="Cambria"/>
                <a:cs typeface="Cambria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-4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).</a:t>
            </a:r>
            <a:endParaRPr sz="1897">
              <a:latin typeface="Microsoft Sans Serif"/>
              <a:cs typeface="Microsoft Sans Serif"/>
            </a:endParaRPr>
          </a:p>
          <a:p>
            <a:pPr marL="89652">
              <a:spcBef>
                <a:spcPts val="574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(CT)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spc="44" dirty="0">
                <a:solidFill>
                  <a:srgbClr val="00BFFF"/>
                </a:solidFill>
                <a:latin typeface="Calibri"/>
                <a:cs typeface="Calibri"/>
              </a:rPr>
              <a:t>complex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sinusoid</a:t>
            </a:r>
            <a:r>
              <a:rPr sz="2074" spc="71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form</a:t>
            </a:r>
            <a:endParaRPr sz="1897">
              <a:latin typeface="Microsoft Sans Serif"/>
              <a:cs typeface="Microsoft Sans Serif"/>
            </a:endParaRPr>
          </a:p>
          <a:p>
            <a:pPr algn="ctr">
              <a:spcBef>
                <a:spcPts val="1857"/>
              </a:spcBef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22" dirty="0">
                <a:latin typeface="Times New Roman"/>
                <a:cs typeface="Times New Roman"/>
              </a:rPr>
              <a:t>A</a:t>
            </a:r>
            <a:r>
              <a:rPr sz="2074" i="1" spc="229" dirty="0">
                <a:latin typeface="Times New Roman"/>
                <a:cs typeface="Times New Roman"/>
              </a:rPr>
              <a:t>e</a:t>
            </a:r>
            <a:r>
              <a:rPr sz="2250" i="1" spc="66" baseline="31045" dirty="0">
                <a:latin typeface="Times New Roman"/>
                <a:cs typeface="Times New Roman"/>
              </a:rPr>
              <a:t>j</a:t>
            </a:r>
            <a:r>
              <a:rPr sz="2250" spc="-53" baseline="31045" dirty="0">
                <a:latin typeface="Calibri"/>
                <a:cs typeface="Calibri"/>
              </a:rPr>
              <a:t>ω</a:t>
            </a:r>
            <a:r>
              <a:rPr sz="2250" i="1" spc="13" baseline="31045" dirty="0">
                <a:latin typeface="Times New Roman"/>
                <a:cs typeface="Times New Roman"/>
              </a:rPr>
              <a:t>t</a:t>
            </a:r>
            <a:r>
              <a:rPr sz="2250" i="1" spc="-271" baseline="31045" dirty="0">
                <a:latin typeface="Times New Roman"/>
                <a:cs typeface="Times New Roman"/>
              </a:rPr>
              <a:t> 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89652">
              <a:spcBef>
                <a:spcPts val="1853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complex</a:t>
            </a:r>
            <a:r>
              <a:rPr sz="2074" i="1" spc="9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spc="-4" dirty="0">
                <a:latin typeface="Calibri"/>
                <a:cs typeface="Calibri"/>
              </a:rPr>
              <a:t>ω</a:t>
            </a:r>
            <a:r>
              <a:rPr sz="2074" spc="49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real</a:t>
            </a:r>
            <a:r>
              <a:rPr sz="1897" spc="18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89652" marR="377098">
              <a:lnSpc>
                <a:spcPct val="104000"/>
              </a:lnSpc>
              <a:spcBef>
                <a:spcPts val="604"/>
              </a:spcBef>
            </a:pPr>
            <a:r>
              <a:rPr sz="1897" dirty="0">
                <a:latin typeface="Microsoft Sans Serif"/>
                <a:cs typeface="Microsoft Sans Serif"/>
              </a:rPr>
              <a:t>By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expressing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polar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form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49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-44" dirty="0">
                <a:latin typeface="Cambria"/>
                <a:cs typeface="Cambria"/>
              </a:rPr>
              <a:t>|</a:t>
            </a:r>
            <a:r>
              <a:rPr sz="2074" i="1" spc="-44" dirty="0">
                <a:latin typeface="Times New Roman"/>
                <a:cs typeface="Times New Roman"/>
              </a:rPr>
              <a:t>A</a:t>
            </a:r>
            <a:r>
              <a:rPr sz="2074" spc="-44" dirty="0">
                <a:latin typeface="Cambria"/>
                <a:cs typeface="Cambria"/>
              </a:rPr>
              <a:t>|</a:t>
            </a:r>
            <a:r>
              <a:rPr sz="2074" spc="-229" dirty="0">
                <a:latin typeface="Cambria"/>
                <a:cs typeface="Cambria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e</a:t>
            </a:r>
            <a:r>
              <a:rPr sz="2074" i="1" spc="-300" dirty="0">
                <a:latin typeface="Times New Roman"/>
                <a:cs typeface="Times New Roman"/>
              </a:rPr>
              <a:t> </a:t>
            </a:r>
            <a:r>
              <a:rPr sz="2250" i="1" spc="33" baseline="27777" dirty="0">
                <a:latin typeface="Times New Roman"/>
                <a:cs typeface="Times New Roman"/>
              </a:rPr>
              <a:t>j</a:t>
            </a:r>
            <a:r>
              <a:rPr sz="2250" spc="33" baseline="27777" dirty="0">
                <a:latin typeface="Calibri"/>
                <a:cs typeface="Calibri"/>
              </a:rPr>
              <a:t>θ</a:t>
            </a:r>
            <a:r>
              <a:rPr sz="2250" spc="436" baseline="27777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(where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-9" dirty="0">
                <a:latin typeface="Calibri"/>
                <a:cs typeface="Calibri"/>
              </a:rPr>
              <a:t>θ</a:t>
            </a:r>
            <a:r>
              <a:rPr sz="2074" spc="79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real)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using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Euler’s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relation,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rewrite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15" dirty="0">
                <a:latin typeface="Lucida Sans Unicode"/>
                <a:cs typeface="Lucida Sans Unicode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endParaRPr sz="1897">
              <a:latin typeface="Microsoft Sans Serif"/>
              <a:cs typeface="Microsoft Sans Serif"/>
            </a:endParaRPr>
          </a:p>
          <a:p>
            <a:pPr algn="ctr">
              <a:lnSpc>
                <a:spcPts val="1915"/>
              </a:lnSpc>
              <a:spcBef>
                <a:spcPts val="1857"/>
              </a:spcBef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-79" dirty="0">
                <a:latin typeface="Cambria"/>
                <a:cs typeface="Cambria"/>
              </a:rPr>
              <a:t>|</a:t>
            </a:r>
            <a:r>
              <a:rPr sz="2074" i="1" spc="22" dirty="0">
                <a:latin typeface="Times New Roman"/>
                <a:cs typeface="Times New Roman"/>
              </a:rPr>
              <a:t>A</a:t>
            </a:r>
            <a:r>
              <a:rPr sz="2074" spc="150" dirty="0">
                <a:latin typeface="Cambria"/>
                <a:cs typeface="Cambria"/>
              </a:rPr>
              <a:t>|</a:t>
            </a:r>
            <a:r>
              <a:rPr sz="2074" dirty="0">
                <a:latin typeface="Times New Roman"/>
                <a:cs typeface="Times New Roman"/>
              </a:rPr>
              <a:t>co</a:t>
            </a:r>
            <a:r>
              <a:rPr sz="2074" spc="22" dirty="0">
                <a:latin typeface="Times New Roman"/>
                <a:cs typeface="Times New Roman"/>
              </a:rPr>
              <a:t>s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spc="-62" dirty="0">
                <a:latin typeface="Calibri"/>
                <a:cs typeface="Calibri"/>
              </a:rPr>
              <a:t>ω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88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Calibri"/>
                <a:cs typeface="Calibri"/>
              </a:rPr>
              <a:t>θ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432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26" dirty="0">
                <a:latin typeface="Lucida Sans Unicode"/>
                <a:cs typeface="Lucida Sans Unicode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j</a:t>
            </a:r>
            <a:r>
              <a:rPr sz="2074" i="1" spc="-251" dirty="0">
                <a:latin typeface="Times New Roman"/>
                <a:cs typeface="Times New Roman"/>
              </a:rPr>
              <a:t> </a:t>
            </a:r>
            <a:r>
              <a:rPr sz="2074" spc="-57" dirty="0">
                <a:latin typeface="Cambria"/>
                <a:cs typeface="Cambria"/>
              </a:rPr>
              <a:t>|</a:t>
            </a:r>
            <a:r>
              <a:rPr sz="2074" i="1" spc="22" dirty="0">
                <a:latin typeface="Times New Roman"/>
                <a:cs typeface="Times New Roman"/>
              </a:rPr>
              <a:t>A</a:t>
            </a:r>
            <a:r>
              <a:rPr sz="2074" spc="128" dirty="0">
                <a:latin typeface="Cambria"/>
                <a:cs typeface="Cambria"/>
              </a:rPr>
              <a:t>|</a:t>
            </a:r>
            <a:r>
              <a:rPr sz="2074" dirty="0">
                <a:latin typeface="Times New Roman"/>
                <a:cs typeface="Times New Roman"/>
              </a:rPr>
              <a:t>s</a:t>
            </a:r>
            <a:r>
              <a:rPr sz="2074" spc="-4" dirty="0">
                <a:latin typeface="Times New Roman"/>
                <a:cs typeface="Times New Roman"/>
              </a:rPr>
              <a:t>i</a:t>
            </a:r>
            <a:r>
              <a:rPr sz="2074" spc="22" dirty="0">
                <a:latin typeface="Times New Roman"/>
                <a:cs typeface="Times New Roman"/>
              </a:rPr>
              <a:t>n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spc="-62" dirty="0">
                <a:latin typeface="Calibri"/>
                <a:cs typeface="Calibri"/>
              </a:rPr>
              <a:t>ω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Calibri"/>
                <a:cs typeface="Calibri"/>
              </a:rPr>
              <a:t>θ</a:t>
            </a:r>
            <a:r>
              <a:rPr sz="2074" spc="357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634287" algn="ctr">
              <a:lnSpc>
                <a:spcPts val="1915"/>
              </a:lnSpc>
              <a:tabLst>
                <a:tab pos="1312279" algn="l"/>
                <a:tab pos="2110741" algn="l"/>
                <a:tab pos="2612791" algn="l"/>
                <a:tab pos="3267249" algn="l"/>
                <a:tab pos="4042177" algn="l"/>
              </a:tabLst>
            </a:pPr>
            <a:r>
              <a:rPr sz="2074" spc="-190" dirty="0">
                <a:latin typeface="Tahoma"/>
                <a:cs typeface="Tahoma"/>
              </a:rPr>
              <a:t>`	˛¸	</a:t>
            </a:r>
            <a:r>
              <a:rPr sz="2074" spc="-84" dirty="0">
                <a:latin typeface="Tahoma"/>
                <a:cs typeface="Tahoma"/>
              </a:rPr>
              <a:t>x	</a:t>
            </a:r>
            <a:r>
              <a:rPr sz="2074" spc="-190" dirty="0">
                <a:latin typeface="Tahoma"/>
                <a:cs typeface="Tahoma"/>
              </a:rPr>
              <a:t>`	˛¸	</a:t>
            </a:r>
            <a:r>
              <a:rPr sz="2074" spc="-84" dirty="0">
                <a:latin typeface="Tahoma"/>
                <a:cs typeface="Tahoma"/>
              </a:rPr>
              <a:t>x</a:t>
            </a:r>
            <a:endParaRPr sz="2074">
              <a:latin typeface="Tahoma"/>
              <a:cs typeface="Tahoma"/>
            </a:endParaRPr>
          </a:p>
          <a:p>
            <a:pPr marL="652777" algn="ctr">
              <a:spcBef>
                <a:spcPts val="163"/>
              </a:spcBef>
              <a:tabLst>
                <a:tab pos="2610550" algn="l"/>
              </a:tabLst>
            </a:pPr>
            <a:r>
              <a:rPr sz="1500" spc="84" dirty="0">
                <a:latin typeface="Times New Roman"/>
                <a:cs typeface="Times New Roman"/>
              </a:rPr>
              <a:t>Re</a:t>
            </a:r>
            <a:r>
              <a:rPr sz="1500" spc="84" dirty="0">
                <a:latin typeface="Cambria"/>
                <a:cs typeface="Cambria"/>
              </a:rPr>
              <a:t>{</a:t>
            </a:r>
            <a:r>
              <a:rPr sz="1500" i="1" spc="84" dirty="0">
                <a:latin typeface="Times New Roman"/>
                <a:cs typeface="Times New Roman"/>
              </a:rPr>
              <a:t>x</a:t>
            </a:r>
            <a:r>
              <a:rPr sz="1500" spc="84" dirty="0">
                <a:latin typeface="Lucida Sans Unicode"/>
                <a:cs typeface="Lucida Sans Unicode"/>
              </a:rPr>
              <a:t>(</a:t>
            </a:r>
            <a:r>
              <a:rPr sz="1500" i="1" spc="84" dirty="0">
                <a:latin typeface="Times New Roman"/>
                <a:cs typeface="Times New Roman"/>
              </a:rPr>
              <a:t>t</a:t>
            </a:r>
            <a:r>
              <a:rPr sz="1500" spc="84" dirty="0">
                <a:latin typeface="Lucida Sans Unicode"/>
                <a:cs typeface="Lucida Sans Unicode"/>
              </a:rPr>
              <a:t>)</a:t>
            </a:r>
            <a:r>
              <a:rPr sz="1500" spc="84" dirty="0">
                <a:latin typeface="Cambria"/>
                <a:cs typeface="Cambria"/>
              </a:rPr>
              <a:t>}	</a:t>
            </a:r>
            <a:r>
              <a:rPr sz="1500" spc="84" dirty="0">
                <a:latin typeface="Times New Roman"/>
                <a:cs typeface="Times New Roman"/>
              </a:rPr>
              <a:t>Im</a:t>
            </a:r>
            <a:r>
              <a:rPr sz="1500" spc="84" dirty="0">
                <a:latin typeface="Cambria"/>
                <a:cs typeface="Cambria"/>
              </a:rPr>
              <a:t>{</a:t>
            </a:r>
            <a:r>
              <a:rPr sz="1500" i="1" spc="84" dirty="0">
                <a:latin typeface="Times New Roman"/>
                <a:cs typeface="Times New Roman"/>
              </a:rPr>
              <a:t>x</a:t>
            </a:r>
            <a:r>
              <a:rPr sz="1500" spc="84" dirty="0">
                <a:latin typeface="Lucida Sans Unicode"/>
                <a:cs typeface="Lucida Sans Unicode"/>
              </a:rPr>
              <a:t>(</a:t>
            </a:r>
            <a:r>
              <a:rPr sz="1500" i="1" spc="84" dirty="0">
                <a:latin typeface="Times New Roman"/>
                <a:cs typeface="Times New Roman"/>
              </a:rPr>
              <a:t>t</a:t>
            </a:r>
            <a:r>
              <a:rPr sz="1500" spc="84" dirty="0">
                <a:latin typeface="Lucida Sans Unicode"/>
                <a:cs typeface="Lucida Sans Unicode"/>
              </a:rPr>
              <a:t>)</a:t>
            </a:r>
            <a:r>
              <a:rPr sz="1500" spc="84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  <a:p>
            <a:pPr marL="89652">
              <a:spcBef>
                <a:spcPts val="1721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Thus,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spc="101" dirty="0">
                <a:latin typeface="Times New Roman"/>
                <a:cs typeface="Times New Roman"/>
              </a:rPr>
              <a:t>Re</a:t>
            </a:r>
            <a:r>
              <a:rPr sz="2074" spc="101" dirty="0">
                <a:latin typeface="Cambria"/>
                <a:cs typeface="Cambria"/>
              </a:rPr>
              <a:t>{</a:t>
            </a:r>
            <a:r>
              <a:rPr sz="2074" i="1" spc="101" dirty="0">
                <a:latin typeface="Times New Roman"/>
                <a:cs typeface="Times New Roman"/>
              </a:rPr>
              <a:t>x</a:t>
            </a:r>
            <a:r>
              <a:rPr sz="2074" spc="101" dirty="0">
                <a:latin typeface="Cambria"/>
                <a:cs typeface="Cambria"/>
              </a:rPr>
              <a:t>}</a:t>
            </a:r>
            <a:r>
              <a:rPr sz="2074" spc="84" dirty="0">
                <a:latin typeface="Cambria"/>
                <a:cs typeface="Cambria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101" dirty="0">
                <a:latin typeface="Times New Roman"/>
                <a:cs typeface="Times New Roman"/>
              </a:rPr>
              <a:t>Im</a:t>
            </a:r>
            <a:r>
              <a:rPr sz="2074" spc="101" dirty="0">
                <a:latin typeface="Cambria"/>
                <a:cs typeface="Cambria"/>
              </a:rPr>
              <a:t>{</a:t>
            </a:r>
            <a:r>
              <a:rPr sz="2074" i="1" spc="101" dirty="0">
                <a:latin typeface="Times New Roman"/>
                <a:cs typeface="Times New Roman"/>
              </a:rPr>
              <a:t>x</a:t>
            </a:r>
            <a:r>
              <a:rPr sz="2074" spc="101" dirty="0">
                <a:latin typeface="Cambria"/>
                <a:cs typeface="Cambria"/>
              </a:rPr>
              <a:t>}</a:t>
            </a:r>
            <a:r>
              <a:rPr sz="2074" spc="110" dirty="0">
                <a:latin typeface="Cambria"/>
                <a:cs typeface="Cambria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same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except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shift.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5561099"/>
            <a:ext cx="149311" cy="14759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620559" y="5598588"/>
            <a:ext cx="264459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-66" dirty="0">
                <a:latin typeface="Cambria"/>
                <a:cs typeface="Cambria"/>
              </a:rPr>
              <a:t>|</a:t>
            </a:r>
            <a:r>
              <a:rPr sz="1500" spc="13" dirty="0">
                <a:latin typeface="Calibri"/>
                <a:cs typeface="Calibri"/>
              </a:rPr>
              <a:t>ω</a:t>
            </a:r>
            <a:r>
              <a:rPr sz="1500" spc="-53" dirty="0">
                <a:latin typeface="Cambria"/>
                <a:cs typeface="Cambria"/>
              </a:rPr>
              <a:t>|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9770" y="5432760"/>
            <a:ext cx="7477125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  <a:tabLst>
                <a:tab pos="5569621" algn="l"/>
              </a:tabLst>
            </a:pPr>
            <a:r>
              <a:rPr sz="1897" spc="-22" dirty="0">
                <a:latin typeface="Microsoft Sans Serif"/>
                <a:cs typeface="Microsoft Sans Serif"/>
              </a:rPr>
              <a:t>Also,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13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periodic</a:t>
            </a:r>
            <a:r>
              <a:rPr sz="1897" spc="10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fundamental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period</a:t>
            </a:r>
            <a:r>
              <a:rPr sz="2074" i="1" spc="128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T</a:t>
            </a:r>
            <a:r>
              <a:rPr sz="2074" i="1" spc="216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194" dirty="0">
                <a:latin typeface="Lucida Sans Unicode"/>
                <a:cs typeface="Lucida Sans Unicode"/>
              </a:rPr>
              <a:t> </a:t>
            </a:r>
            <a:r>
              <a:rPr sz="2250" u="heavy" spc="13" baseline="310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250" u="heavy" spc="13" baseline="310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r>
              <a:rPr sz="2250" spc="13" baseline="31045" dirty="0">
                <a:latin typeface="Calibri"/>
                <a:cs typeface="Calibri"/>
              </a:rPr>
              <a:t>	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fundamental</a:t>
            </a:r>
            <a:endParaRPr sz="2074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22174" y="5799669"/>
            <a:ext cx="1583391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i="1" spc="31" dirty="0">
                <a:solidFill>
                  <a:srgbClr val="FF00FF"/>
                </a:solidFill>
                <a:latin typeface="Calibri"/>
                <a:cs typeface="Calibri"/>
              </a:rPr>
              <a:t>frequency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spc="-40" dirty="0">
                <a:latin typeface="Cambria"/>
                <a:cs typeface="Cambria"/>
              </a:rPr>
              <a:t>|</a:t>
            </a:r>
            <a:r>
              <a:rPr sz="2074" spc="-40" dirty="0">
                <a:latin typeface="Calibri"/>
                <a:cs typeface="Calibri"/>
              </a:rPr>
              <a:t>ω</a:t>
            </a:r>
            <a:r>
              <a:rPr sz="2074" spc="-40" dirty="0">
                <a:latin typeface="Cambria"/>
                <a:cs typeface="Cambria"/>
              </a:rPr>
              <a:t>|</a:t>
            </a:r>
            <a:r>
              <a:rPr sz="1897" spc="-40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4451537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4" dirty="0">
                <a:solidFill>
                  <a:srgbClr val="FFFFFF"/>
                </a:solidFill>
              </a:rPr>
              <a:t>Complex</a:t>
            </a:r>
            <a:r>
              <a:rPr sz="2471" spc="-26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Sinusoids</a:t>
            </a:r>
            <a:r>
              <a:rPr sz="2471" spc="-26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(Continued)</a:t>
            </a:r>
            <a:endParaRPr sz="2471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1BD691D-0C92-47ED-8B19-493F9AC7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509825"/>
            <a:ext cx="149311" cy="149261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783519" y="2284924"/>
            <a:ext cx="3098987" cy="3202641"/>
            <a:chOff x="1275055" y="2589580"/>
            <a:chExt cx="3512185" cy="3629660"/>
          </a:xfrm>
        </p:grpSpPr>
        <p:sp>
          <p:nvSpPr>
            <p:cNvPr id="15" name="object 15"/>
            <p:cNvSpPr/>
            <p:nvPr/>
          </p:nvSpPr>
          <p:spPr>
            <a:xfrm>
              <a:off x="3021901" y="2948584"/>
              <a:ext cx="1194435" cy="2891790"/>
            </a:xfrm>
            <a:custGeom>
              <a:avLst/>
              <a:gdLst/>
              <a:ahLst/>
              <a:cxnLst/>
              <a:rect l="l" t="t" r="r" b="b"/>
              <a:pathLst>
                <a:path w="1194435" h="2891790">
                  <a:moveTo>
                    <a:pt x="0" y="0"/>
                  </a:moveTo>
                  <a:lnTo>
                    <a:pt x="314312" y="0"/>
                  </a:lnTo>
                </a:path>
                <a:path w="1194435" h="2891790">
                  <a:moveTo>
                    <a:pt x="0" y="2891624"/>
                  </a:moveTo>
                  <a:lnTo>
                    <a:pt x="1194346" y="2891624"/>
                  </a:lnTo>
                </a:path>
              </a:pathLst>
            </a:custGeom>
            <a:ln w="1047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5532" y="2589580"/>
              <a:ext cx="3491229" cy="3629660"/>
            </a:xfrm>
            <a:custGeom>
              <a:avLst/>
              <a:gdLst/>
              <a:ahLst/>
              <a:cxnLst/>
              <a:rect l="l" t="t" r="r" b="b"/>
              <a:pathLst>
                <a:path w="3491229" h="3629660">
                  <a:moveTo>
                    <a:pt x="0" y="1814601"/>
                  </a:moveTo>
                  <a:lnTo>
                    <a:pt x="3490899" y="1814601"/>
                  </a:lnTo>
                </a:path>
                <a:path w="3491229" h="3629660">
                  <a:moveTo>
                    <a:pt x="1746161" y="3629190"/>
                  </a:moveTo>
                  <a:lnTo>
                    <a:pt x="1746161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5532" y="2952775"/>
              <a:ext cx="3491229" cy="2903220"/>
            </a:xfrm>
            <a:custGeom>
              <a:avLst/>
              <a:gdLst/>
              <a:ahLst/>
              <a:cxnLst/>
              <a:rect l="l" t="t" r="r" b="b"/>
              <a:pathLst>
                <a:path w="3491229" h="2903220">
                  <a:moveTo>
                    <a:pt x="0" y="725004"/>
                  </a:moveTo>
                  <a:lnTo>
                    <a:pt x="6985" y="694270"/>
                  </a:lnTo>
                  <a:lnTo>
                    <a:pt x="13970" y="663549"/>
                  </a:lnTo>
                  <a:lnTo>
                    <a:pt x="20955" y="632802"/>
                  </a:lnTo>
                  <a:lnTo>
                    <a:pt x="27940" y="603478"/>
                  </a:lnTo>
                  <a:lnTo>
                    <a:pt x="34925" y="572731"/>
                  </a:lnTo>
                  <a:lnTo>
                    <a:pt x="41910" y="544791"/>
                  </a:lnTo>
                  <a:lnTo>
                    <a:pt x="48895" y="516877"/>
                  </a:lnTo>
                  <a:lnTo>
                    <a:pt x="55880" y="488924"/>
                  </a:lnTo>
                  <a:lnTo>
                    <a:pt x="62865" y="460984"/>
                  </a:lnTo>
                  <a:lnTo>
                    <a:pt x="69850" y="435838"/>
                  </a:lnTo>
                  <a:lnTo>
                    <a:pt x="76835" y="409308"/>
                  </a:lnTo>
                  <a:lnTo>
                    <a:pt x="83820" y="384136"/>
                  </a:lnTo>
                  <a:lnTo>
                    <a:pt x="90805" y="360413"/>
                  </a:lnTo>
                  <a:lnTo>
                    <a:pt x="97790" y="336677"/>
                  </a:lnTo>
                  <a:lnTo>
                    <a:pt x="104775" y="312915"/>
                  </a:lnTo>
                  <a:lnTo>
                    <a:pt x="111760" y="290576"/>
                  </a:lnTo>
                  <a:lnTo>
                    <a:pt x="118745" y="269621"/>
                  </a:lnTo>
                  <a:lnTo>
                    <a:pt x="125730" y="248666"/>
                  </a:lnTo>
                  <a:lnTo>
                    <a:pt x="132715" y="227698"/>
                  </a:lnTo>
                  <a:lnTo>
                    <a:pt x="139700" y="209550"/>
                  </a:lnTo>
                  <a:lnTo>
                    <a:pt x="146685" y="190004"/>
                  </a:lnTo>
                  <a:lnTo>
                    <a:pt x="153670" y="173228"/>
                  </a:lnTo>
                  <a:lnTo>
                    <a:pt x="160642" y="156451"/>
                  </a:lnTo>
                  <a:lnTo>
                    <a:pt x="167627" y="139712"/>
                  </a:lnTo>
                  <a:lnTo>
                    <a:pt x="174612" y="124333"/>
                  </a:lnTo>
                  <a:lnTo>
                    <a:pt x="181597" y="110350"/>
                  </a:lnTo>
                  <a:lnTo>
                    <a:pt x="188569" y="96380"/>
                  </a:lnTo>
                  <a:lnTo>
                    <a:pt x="195567" y="83820"/>
                  </a:lnTo>
                  <a:lnTo>
                    <a:pt x="202539" y="72656"/>
                  </a:lnTo>
                  <a:lnTo>
                    <a:pt x="209537" y="61480"/>
                  </a:lnTo>
                  <a:lnTo>
                    <a:pt x="216509" y="50304"/>
                  </a:lnTo>
                  <a:lnTo>
                    <a:pt x="223494" y="41910"/>
                  </a:lnTo>
                  <a:lnTo>
                    <a:pt x="230479" y="33540"/>
                  </a:lnTo>
                  <a:lnTo>
                    <a:pt x="237464" y="26555"/>
                  </a:lnTo>
                  <a:lnTo>
                    <a:pt x="244449" y="19570"/>
                  </a:lnTo>
                  <a:lnTo>
                    <a:pt x="279374" y="1409"/>
                  </a:lnTo>
                  <a:lnTo>
                    <a:pt x="286359" y="0"/>
                  </a:lnTo>
                  <a:lnTo>
                    <a:pt x="300329" y="0"/>
                  </a:lnTo>
                  <a:lnTo>
                    <a:pt x="307314" y="2794"/>
                  </a:lnTo>
                  <a:lnTo>
                    <a:pt x="314299" y="5600"/>
                  </a:lnTo>
                  <a:lnTo>
                    <a:pt x="321284" y="8394"/>
                  </a:lnTo>
                  <a:lnTo>
                    <a:pt x="356209" y="40525"/>
                  </a:lnTo>
                  <a:lnTo>
                    <a:pt x="363194" y="48895"/>
                  </a:lnTo>
                  <a:lnTo>
                    <a:pt x="370179" y="58686"/>
                  </a:lnTo>
                  <a:lnTo>
                    <a:pt x="377164" y="69850"/>
                  </a:lnTo>
                  <a:lnTo>
                    <a:pt x="384149" y="82410"/>
                  </a:lnTo>
                  <a:lnTo>
                    <a:pt x="391134" y="94996"/>
                  </a:lnTo>
                  <a:lnTo>
                    <a:pt x="398119" y="107581"/>
                  </a:lnTo>
                  <a:lnTo>
                    <a:pt x="405104" y="121526"/>
                  </a:lnTo>
                  <a:lnTo>
                    <a:pt x="412089" y="136918"/>
                  </a:lnTo>
                  <a:lnTo>
                    <a:pt x="419074" y="153657"/>
                  </a:lnTo>
                  <a:lnTo>
                    <a:pt x="426059" y="170434"/>
                  </a:lnTo>
                  <a:lnTo>
                    <a:pt x="433044" y="187198"/>
                  </a:lnTo>
                  <a:lnTo>
                    <a:pt x="448411" y="224904"/>
                  </a:lnTo>
                  <a:lnTo>
                    <a:pt x="462381" y="265430"/>
                  </a:lnTo>
                  <a:lnTo>
                    <a:pt x="469353" y="287782"/>
                  </a:lnTo>
                  <a:lnTo>
                    <a:pt x="476338" y="308737"/>
                  </a:lnTo>
                  <a:lnTo>
                    <a:pt x="483323" y="332460"/>
                  </a:lnTo>
                  <a:lnTo>
                    <a:pt x="490308" y="356222"/>
                  </a:lnTo>
                  <a:lnTo>
                    <a:pt x="497293" y="379958"/>
                  </a:lnTo>
                  <a:lnTo>
                    <a:pt x="504278" y="405104"/>
                  </a:lnTo>
                  <a:lnTo>
                    <a:pt x="511263" y="430237"/>
                  </a:lnTo>
                  <a:lnTo>
                    <a:pt x="518248" y="456793"/>
                  </a:lnTo>
                  <a:lnTo>
                    <a:pt x="525233" y="484746"/>
                  </a:lnTo>
                  <a:lnTo>
                    <a:pt x="532218" y="511276"/>
                  </a:lnTo>
                  <a:lnTo>
                    <a:pt x="539203" y="539216"/>
                  </a:lnTo>
                  <a:lnTo>
                    <a:pt x="546188" y="568553"/>
                  </a:lnTo>
                  <a:lnTo>
                    <a:pt x="553173" y="597877"/>
                  </a:lnTo>
                  <a:lnTo>
                    <a:pt x="560158" y="627202"/>
                  </a:lnTo>
                  <a:lnTo>
                    <a:pt x="567143" y="657948"/>
                  </a:lnTo>
                  <a:lnTo>
                    <a:pt x="574128" y="688695"/>
                  </a:lnTo>
                  <a:lnTo>
                    <a:pt x="581113" y="720826"/>
                  </a:lnTo>
                  <a:lnTo>
                    <a:pt x="588098" y="751547"/>
                  </a:lnTo>
                  <a:lnTo>
                    <a:pt x="595083" y="783666"/>
                  </a:lnTo>
                  <a:lnTo>
                    <a:pt x="602068" y="817219"/>
                  </a:lnTo>
                  <a:lnTo>
                    <a:pt x="609053" y="850734"/>
                  </a:lnTo>
                  <a:lnTo>
                    <a:pt x="616038" y="884250"/>
                  </a:lnTo>
                  <a:lnTo>
                    <a:pt x="623023" y="917790"/>
                  </a:lnTo>
                  <a:lnTo>
                    <a:pt x="630008" y="951306"/>
                  </a:lnTo>
                  <a:lnTo>
                    <a:pt x="636993" y="986231"/>
                  </a:lnTo>
                  <a:lnTo>
                    <a:pt x="643978" y="1021168"/>
                  </a:lnTo>
                  <a:lnTo>
                    <a:pt x="650963" y="1056068"/>
                  </a:lnTo>
                  <a:lnTo>
                    <a:pt x="657948" y="1090993"/>
                  </a:lnTo>
                  <a:lnTo>
                    <a:pt x="664933" y="1127315"/>
                  </a:lnTo>
                  <a:lnTo>
                    <a:pt x="671918" y="1162240"/>
                  </a:lnTo>
                  <a:lnTo>
                    <a:pt x="678903" y="1198562"/>
                  </a:lnTo>
                  <a:lnTo>
                    <a:pt x="685888" y="1234871"/>
                  </a:lnTo>
                  <a:lnTo>
                    <a:pt x="692873" y="1271193"/>
                  </a:lnTo>
                  <a:lnTo>
                    <a:pt x="699858" y="1307503"/>
                  </a:lnTo>
                  <a:lnTo>
                    <a:pt x="706843" y="1343825"/>
                  </a:lnTo>
                  <a:lnTo>
                    <a:pt x="713828" y="1380172"/>
                  </a:lnTo>
                  <a:lnTo>
                    <a:pt x="720813" y="1416481"/>
                  </a:lnTo>
                  <a:lnTo>
                    <a:pt x="727798" y="1452803"/>
                  </a:lnTo>
                  <a:lnTo>
                    <a:pt x="734783" y="1489113"/>
                  </a:lnTo>
                  <a:lnTo>
                    <a:pt x="741768" y="1525422"/>
                  </a:lnTo>
                  <a:lnTo>
                    <a:pt x="748753" y="1563166"/>
                  </a:lnTo>
                  <a:lnTo>
                    <a:pt x="755738" y="1599476"/>
                  </a:lnTo>
                  <a:lnTo>
                    <a:pt x="762723" y="1635785"/>
                  </a:lnTo>
                  <a:lnTo>
                    <a:pt x="769696" y="1672107"/>
                  </a:lnTo>
                  <a:lnTo>
                    <a:pt x="776693" y="1707032"/>
                  </a:lnTo>
                  <a:lnTo>
                    <a:pt x="783666" y="1743354"/>
                  </a:lnTo>
                  <a:lnTo>
                    <a:pt x="790651" y="1779676"/>
                  </a:lnTo>
                  <a:lnTo>
                    <a:pt x="797636" y="1814601"/>
                  </a:lnTo>
                  <a:lnTo>
                    <a:pt x="804621" y="1849526"/>
                  </a:lnTo>
                  <a:lnTo>
                    <a:pt x="811606" y="1884451"/>
                  </a:lnTo>
                  <a:lnTo>
                    <a:pt x="818591" y="1919363"/>
                  </a:lnTo>
                  <a:lnTo>
                    <a:pt x="825576" y="1954301"/>
                  </a:lnTo>
                  <a:lnTo>
                    <a:pt x="832561" y="1987816"/>
                  </a:lnTo>
                  <a:lnTo>
                    <a:pt x="839546" y="2021344"/>
                  </a:lnTo>
                  <a:lnTo>
                    <a:pt x="846531" y="2054872"/>
                  </a:lnTo>
                  <a:lnTo>
                    <a:pt x="853516" y="2088400"/>
                  </a:lnTo>
                  <a:lnTo>
                    <a:pt x="860501" y="2120519"/>
                  </a:lnTo>
                  <a:lnTo>
                    <a:pt x="867486" y="2154047"/>
                  </a:lnTo>
                  <a:lnTo>
                    <a:pt x="874471" y="2184781"/>
                  </a:lnTo>
                  <a:lnTo>
                    <a:pt x="881456" y="2216912"/>
                  </a:lnTo>
                  <a:lnTo>
                    <a:pt x="888441" y="2247646"/>
                  </a:lnTo>
                  <a:lnTo>
                    <a:pt x="895426" y="2276970"/>
                  </a:lnTo>
                  <a:lnTo>
                    <a:pt x="902411" y="2307704"/>
                  </a:lnTo>
                  <a:lnTo>
                    <a:pt x="909396" y="2337041"/>
                  </a:lnTo>
                  <a:lnTo>
                    <a:pt x="916381" y="2364981"/>
                  </a:lnTo>
                  <a:lnTo>
                    <a:pt x="923366" y="2392921"/>
                  </a:lnTo>
                  <a:lnTo>
                    <a:pt x="930351" y="2420861"/>
                  </a:lnTo>
                  <a:lnTo>
                    <a:pt x="937336" y="2447404"/>
                  </a:lnTo>
                  <a:lnTo>
                    <a:pt x="944321" y="2473947"/>
                  </a:lnTo>
                  <a:lnTo>
                    <a:pt x="951306" y="2499080"/>
                  </a:lnTo>
                  <a:lnTo>
                    <a:pt x="958291" y="2524226"/>
                  </a:lnTo>
                  <a:lnTo>
                    <a:pt x="965276" y="2549372"/>
                  </a:lnTo>
                  <a:lnTo>
                    <a:pt x="972261" y="2573121"/>
                  </a:lnTo>
                  <a:lnTo>
                    <a:pt x="979246" y="2595473"/>
                  </a:lnTo>
                  <a:lnTo>
                    <a:pt x="986231" y="2617825"/>
                  </a:lnTo>
                  <a:lnTo>
                    <a:pt x="993216" y="2638780"/>
                  </a:lnTo>
                  <a:lnTo>
                    <a:pt x="1000201" y="2659735"/>
                  </a:lnTo>
                  <a:lnTo>
                    <a:pt x="1007186" y="2679293"/>
                  </a:lnTo>
                  <a:lnTo>
                    <a:pt x="1014171" y="2698851"/>
                  </a:lnTo>
                  <a:lnTo>
                    <a:pt x="1021156" y="2716999"/>
                  </a:lnTo>
                  <a:lnTo>
                    <a:pt x="1028141" y="2733763"/>
                  </a:lnTo>
                  <a:lnTo>
                    <a:pt x="1035113" y="2750540"/>
                  </a:lnTo>
                  <a:lnTo>
                    <a:pt x="1042098" y="2767304"/>
                  </a:lnTo>
                  <a:lnTo>
                    <a:pt x="1049070" y="2782658"/>
                  </a:lnTo>
                  <a:lnTo>
                    <a:pt x="1056068" y="2796628"/>
                  </a:lnTo>
                  <a:lnTo>
                    <a:pt x="1063053" y="2809201"/>
                  </a:lnTo>
                  <a:lnTo>
                    <a:pt x="1070025" y="2821774"/>
                  </a:lnTo>
                  <a:lnTo>
                    <a:pt x="1077023" y="2832950"/>
                  </a:lnTo>
                  <a:lnTo>
                    <a:pt x="1083995" y="2844126"/>
                  </a:lnTo>
                  <a:lnTo>
                    <a:pt x="1090980" y="2853905"/>
                  </a:lnTo>
                  <a:lnTo>
                    <a:pt x="1097965" y="2863684"/>
                  </a:lnTo>
                  <a:lnTo>
                    <a:pt x="1104950" y="2870669"/>
                  </a:lnTo>
                  <a:lnTo>
                    <a:pt x="1111935" y="2879051"/>
                  </a:lnTo>
                  <a:lnTo>
                    <a:pt x="1118920" y="2884639"/>
                  </a:lnTo>
                  <a:lnTo>
                    <a:pt x="1125905" y="2890227"/>
                  </a:lnTo>
                  <a:lnTo>
                    <a:pt x="1132890" y="2894418"/>
                  </a:lnTo>
                  <a:lnTo>
                    <a:pt x="1139875" y="2898609"/>
                  </a:lnTo>
                  <a:lnTo>
                    <a:pt x="1146860" y="2900006"/>
                  </a:lnTo>
                  <a:lnTo>
                    <a:pt x="1153845" y="2902800"/>
                  </a:lnTo>
                  <a:lnTo>
                    <a:pt x="1167815" y="2902800"/>
                  </a:lnTo>
                  <a:lnTo>
                    <a:pt x="1174800" y="2901403"/>
                  </a:lnTo>
                  <a:lnTo>
                    <a:pt x="1181785" y="2900006"/>
                  </a:lnTo>
                  <a:lnTo>
                    <a:pt x="1188770" y="2897212"/>
                  </a:lnTo>
                  <a:lnTo>
                    <a:pt x="1195755" y="2893021"/>
                  </a:lnTo>
                  <a:lnTo>
                    <a:pt x="1202740" y="2888830"/>
                  </a:lnTo>
                  <a:lnTo>
                    <a:pt x="1209725" y="2883242"/>
                  </a:lnTo>
                  <a:lnTo>
                    <a:pt x="1216710" y="2876257"/>
                  </a:lnTo>
                  <a:lnTo>
                    <a:pt x="1223695" y="2869272"/>
                  </a:lnTo>
                  <a:lnTo>
                    <a:pt x="1230680" y="2860890"/>
                  </a:lnTo>
                  <a:lnTo>
                    <a:pt x="1237665" y="2851111"/>
                  </a:lnTo>
                  <a:lnTo>
                    <a:pt x="1244650" y="2841332"/>
                  </a:lnTo>
                  <a:lnTo>
                    <a:pt x="1251635" y="2830156"/>
                  </a:lnTo>
                  <a:lnTo>
                    <a:pt x="1258620" y="2817583"/>
                  </a:lnTo>
                  <a:lnTo>
                    <a:pt x="1265605" y="2805023"/>
                  </a:lnTo>
                  <a:lnTo>
                    <a:pt x="1272590" y="2791040"/>
                  </a:lnTo>
                  <a:lnTo>
                    <a:pt x="1279575" y="2777083"/>
                  </a:lnTo>
                  <a:lnTo>
                    <a:pt x="1286560" y="2761703"/>
                  </a:lnTo>
                  <a:lnTo>
                    <a:pt x="1293545" y="2744952"/>
                  </a:lnTo>
                  <a:lnTo>
                    <a:pt x="1300530" y="2728188"/>
                  </a:lnTo>
                  <a:lnTo>
                    <a:pt x="1307515" y="2711424"/>
                  </a:lnTo>
                  <a:lnTo>
                    <a:pt x="1315897" y="2691866"/>
                  </a:lnTo>
                  <a:lnTo>
                    <a:pt x="1322882" y="2672308"/>
                  </a:lnTo>
                  <a:lnTo>
                    <a:pt x="1329867" y="2652750"/>
                  </a:lnTo>
                  <a:lnTo>
                    <a:pt x="1336840" y="2631795"/>
                  </a:lnTo>
                  <a:lnTo>
                    <a:pt x="1343837" y="2610840"/>
                  </a:lnTo>
                  <a:lnTo>
                    <a:pt x="1350810" y="2588488"/>
                  </a:lnTo>
                  <a:lnTo>
                    <a:pt x="1357795" y="2564739"/>
                  </a:lnTo>
                  <a:lnTo>
                    <a:pt x="1364780" y="2540990"/>
                  </a:lnTo>
                  <a:lnTo>
                    <a:pt x="1371765" y="2515844"/>
                  </a:lnTo>
                  <a:lnTo>
                    <a:pt x="1385735" y="2465565"/>
                  </a:lnTo>
                  <a:lnTo>
                    <a:pt x="1399705" y="2412479"/>
                  </a:lnTo>
                  <a:lnTo>
                    <a:pt x="1413675" y="2355202"/>
                  </a:lnTo>
                  <a:lnTo>
                    <a:pt x="1420660" y="2327262"/>
                  </a:lnTo>
                  <a:lnTo>
                    <a:pt x="1427645" y="2297925"/>
                  </a:lnTo>
                  <a:lnTo>
                    <a:pt x="1434630" y="2267191"/>
                  </a:lnTo>
                  <a:lnTo>
                    <a:pt x="1441615" y="2236470"/>
                  </a:lnTo>
                  <a:lnTo>
                    <a:pt x="1448600" y="2205736"/>
                  </a:lnTo>
                  <a:lnTo>
                    <a:pt x="1455585" y="2175002"/>
                  </a:lnTo>
                  <a:lnTo>
                    <a:pt x="1462570" y="2142871"/>
                  </a:lnTo>
                  <a:lnTo>
                    <a:pt x="1469555" y="2110740"/>
                  </a:lnTo>
                  <a:lnTo>
                    <a:pt x="1476540" y="2077224"/>
                  </a:lnTo>
                  <a:lnTo>
                    <a:pt x="1483525" y="2043696"/>
                  </a:lnTo>
                  <a:lnTo>
                    <a:pt x="1490497" y="2010168"/>
                  </a:lnTo>
                  <a:lnTo>
                    <a:pt x="1497495" y="1976640"/>
                  </a:lnTo>
                  <a:lnTo>
                    <a:pt x="1504480" y="1943125"/>
                  </a:lnTo>
                  <a:lnTo>
                    <a:pt x="1511465" y="1908187"/>
                  </a:lnTo>
                  <a:lnTo>
                    <a:pt x="1518450" y="1873262"/>
                  </a:lnTo>
                  <a:lnTo>
                    <a:pt x="1525435" y="1838350"/>
                  </a:lnTo>
                  <a:lnTo>
                    <a:pt x="1532420" y="1803425"/>
                  </a:lnTo>
                  <a:lnTo>
                    <a:pt x="1539405" y="1767116"/>
                  </a:lnTo>
                  <a:lnTo>
                    <a:pt x="1546390" y="1730794"/>
                  </a:lnTo>
                  <a:lnTo>
                    <a:pt x="1553375" y="1695869"/>
                  </a:lnTo>
                  <a:lnTo>
                    <a:pt x="1560360" y="1659547"/>
                  </a:lnTo>
                  <a:lnTo>
                    <a:pt x="1567345" y="1623237"/>
                  </a:lnTo>
                  <a:lnTo>
                    <a:pt x="1574330" y="1586890"/>
                  </a:lnTo>
                  <a:lnTo>
                    <a:pt x="1581315" y="1550581"/>
                  </a:lnTo>
                  <a:lnTo>
                    <a:pt x="1588300" y="1514259"/>
                  </a:lnTo>
                  <a:lnTo>
                    <a:pt x="1595285" y="1477937"/>
                  </a:lnTo>
                  <a:lnTo>
                    <a:pt x="1602270" y="1440218"/>
                  </a:lnTo>
                  <a:lnTo>
                    <a:pt x="1609229" y="1403896"/>
                  </a:lnTo>
                  <a:lnTo>
                    <a:pt x="1616214" y="1367586"/>
                  </a:lnTo>
                  <a:lnTo>
                    <a:pt x="1623199" y="1331264"/>
                  </a:lnTo>
                  <a:lnTo>
                    <a:pt x="1630197" y="1294942"/>
                  </a:lnTo>
                  <a:lnTo>
                    <a:pt x="1637182" y="1258633"/>
                  </a:lnTo>
                  <a:lnTo>
                    <a:pt x="1644167" y="1222286"/>
                  </a:lnTo>
                  <a:lnTo>
                    <a:pt x="1651152" y="1186002"/>
                  </a:lnTo>
                  <a:lnTo>
                    <a:pt x="1658137" y="1151077"/>
                  </a:lnTo>
                  <a:lnTo>
                    <a:pt x="1665122" y="1114755"/>
                  </a:lnTo>
                  <a:lnTo>
                    <a:pt x="1672107" y="1079830"/>
                  </a:lnTo>
                  <a:lnTo>
                    <a:pt x="1679092" y="1043508"/>
                  </a:lnTo>
                  <a:lnTo>
                    <a:pt x="1686077" y="1008583"/>
                  </a:lnTo>
                  <a:lnTo>
                    <a:pt x="1693062" y="975067"/>
                  </a:lnTo>
                  <a:lnTo>
                    <a:pt x="1700060" y="940130"/>
                  </a:lnTo>
                  <a:lnTo>
                    <a:pt x="1707045" y="906614"/>
                  </a:lnTo>
                  <a:lnTo>
                    <a:pt x="1714030" y="873074"/>
                  </a:lnTo>
                  <a:lnTo>
                    <a:pt x="1721015" y="839558"/>
                  </a:lnTo>
                  <a:lnTo>
                    <a:pt x="1728000" y="806018"/>
                  </a:lnTo>
                  <a:lnTo>
                    <a:pt x="1734985" y="773887"/>
                  </a:lnTo>
                  <a:lnTo>
                    <a:pt x="1741970" y="741756"/>
                  </a:lnTo>
                  <a:lnTo>
                    <a:pt x="1748955" y="709625"/>
                  </a:lnTo>
                  <a:lnTo>
                    <a:pt x="1755940" y="678903"/>
                  </a:lnTo>
                  <a:lnTo>
                    <a:pt x="1762899" y="648169"/>
                  </a:lnTo>
                  <a:lnTo>
                    <a:pt x="1769884" y="617448"/>
                  </a:lnTo>
                  <a:lnTo>
                    <a:pt x="1776869" y="588124"/>
                  </a:lnTo>
                  <a:lnTo>
                    <a:pt x="1783854" y="558761"/>
                  </a:lnTo>
                  <a:lnTo>
                    <a:pt x="1790839" y="530809"/>
                  </a:lnTo>
                  <a:lnTo>
                    <a:pt x="1797824" y="502894"/>
                  </a:lnTo>
                  <a:lnTo>
                    <a:pt x="1804809" y="474954"/>
                  </a:lnTo>
                  <a:lnTo>
                    <a:pt x="1818779" y="421868"/>
                  </a:lnTo>
                  <a:lnTo>
                    <a:pt x="1832762" y="371589"/>
                  </a:lnTo>
                  <a:lnTo>
                    <a:pt x="1846732" y="324091"/>
                  </a:lnTo>
                  <a:lnTo>
                    <a:pt x="1853717" y="301752"/>
                  </a:lnTo>
                  <a:lnTo>
                    <a:pt x="1860702" y="279400"/>
                  </a:lnTo>
                  <a:lnTo>
                    <a:pt x="1867687" y="258445"/>
                  </a:lnTo>
                  <a:lnTo>
                    <a:pt x="1874672" y="237490"/>
                  </a:lnTo>
                  <a:lnTo>
                    <a:pt x="1881657" y="217919"/>
                  </a:lnTo>
                  <a:lnTo>
                    <a:pt x="1888642" y="199758"/>
                  </a:lnTo>
                  <a:lnTo>
                    <a:pt x="1895627" y="181610"/>
                  </a:lnTo>
                  <a:lnTo>
                    <a:pt x="1902587" y="164858"/>
                  </a:lnTo>
                  <a:lnTo>
                    <a:pt x="1909572" y="148094"/>
                  </a:lnTo>
                  <a:lnTo>
                    <a:pt x="1916557" y="131318"/>
                  </a:lnTo>
                  <a:lnTo>
                    <a:pt x="1923554" y="117335"/>
                  </a:lnTo>
                  <a:lnTo>
                    <a:pt x="1930539" y="103365"/>
                  </a:lnTo>
                  <a:lnTo>
                    <a:pt x="1937524" y="89395"/>
                  </a:lnTo>
                  <a:lnTo>
                    <a:pt x="1944509" y="78232"/>
                  </a:lnTo>
                  <a:lnTo>
                    <a:pt x="1951494" y="67056"/>
                  </a:lnTo>
                  <a:lnTo>
                    <a:pt x="1958479" y="55880"/>
                  </a:lnTo>
                  <a:lnTo>
                    <a:pt x="1965464" y="46101"/>
                  </a:lnTo>
                  <a:lnTo>
                    <a:pt x="1993404" y="16764"/>
                  </a:lnTo>
                  <a:lnTo>
                    <a:pt x="2014334" y="4203"/>
                  </a:lnTo>
                  <a:lnTo>
                    <a:pt x="2021319" y="1409"/>
                  </a:lnTo>
                  <a:lnTo>
                    <a:pt x="2028304" y="0"/>
                  </a:lnTo>
                  <a:lnTo>
                    <a:pt x="2042274" y="0"/>
                  </a:lnTo>
                  <a:lnTo>
                    <a:pt x="2049272" y="1409"/>
                  </a:lnTo>
                  <a:lnTo>
                    <a:pt x="2056257" y="4203"/>
                  </a:lnTo>
                  <a:lnTo>
                    <a:pt x="2063242" y="6985"/>
                  </a:lnTo>
                  <a:lnTo>
                    <a:pt x="2070227" y="11201"/>
                  </a:lnTo>
                  <a:lnTo>
                    <a:pt x="2077212" y="15379"/>
                  </a:lnTo>
                  <a:lnTo>
                    <a:pt x="2084197" y="22364"/>
                  </a:lnTo>
                  <a:lnTo>
                    <a:pt x="2091182" y="27940"/>
                  </a:lnTo>
                  <a:lnTo>
                    <a:pt x="2098167" y="36334"/>
                  </a:lnTo>
                  <a:lnTo>
                    <a:pt x="2105152" y="44716"/>
                  </a:lnTo>
                  <a:lnTo>
                    <a:pt x="2112137" y="54495"/>
                  </a:lnTo>
                  <a:lnTo>
                    <a:pt x="2119134" y="64249"/>
                  </a:lnTo>
                  <a:lnTo>
                    <a:pt x="2126119" y="75450"/>
                  </a:lnTo>
                  <a:lnTo>
                    <a:pt x="2133104" y="88011"/>
                  </a:lnTo>
                  <a:lnTo>
                    <a:pt x="2140089" y="100596"/>
                  </a:lnTo>
                  <a:lnTo>
                    <a:pt x="2147049" y="114541"/>
                  </a:lnTo>
                  <a:lnTo>
                    <a:pt x="2154034" y="129921"/>
                  </a:lnTo>
                  <a:lnTo>
                    <a:pt x="2161019" y="145288"/>
                  </a:lnTo>
                  <a:lnTo>
                    <a:pt x="2168004" y="162064"/>
                  </a:lnTo>
                  <a:lnTo>
                    <a:pt x="2174989" y="178803"/>
                  </a:lnTo>
                  <a:lnTo>
                    <a:pt x="2183384" y="196989"/>
                  </a:lnTo>
                  <a:lnTo>
                    <a:pt x="2190369" y="215150"/>
                  </a:lnTo>
                  <a:lnTo>
                    <a:pt x="2197354" y="234696"/>
                  </a:lnTo>
                  <a:lnTo>
                    <a:pt x="2204339" y="255651"/>
                  </a:lnTo>
                  <a:lnTo>
                    <a:pt x="2211298" y="276606"/>
                  </a:lnTo>
                  <a:lnTo>
                    <a:pt x="2218283" y="297561"/>
                  </a:lnTo>
                  <a:lnTo>
                    <a:pt x="2225268" y="321297"/>
                  </a:lnTo>
                  <a:lnTo>
                    <a:pt x="2232253" y="343662"/>
                  </a:lnTo>
                  <a:lnTo>
                    <a:pt x="2239251" y="367398"/>
                  </a:lnTo>
                  <a:lnTo>
                    <a:pt x="2246236" y="392544"/>
                  </a:lnTo>
                  <a:lnTo>
                    <a:pt x="2253221" y="417690"/>
                  </a:lnTo>
                  <a:lnTo>
                    <a:pt x="2260206" y="444207"/>
                  </a:lnTo>
                  <a:lnTo>
                    <a:pt x="2267191" y="470776"/>
                  </a:lnTo>
                  <a:lnTo>
                    <a:pt x="2274176" y="497293"/>
                  </a:lnTo>
                  <a:lnTo>
                    <a:pt x="2281161" y="525246"/>
                  </a:lnTo>
                  <a:lnTo>
                    <a:pt x="2288146" y="554570"/>
                  </a:lnTo>
                  <a:lnTo>
                    <a:pt x="2295131" y="582523"/>
                  </a:lnTo>
                  <a:lnTo>
                    <a:pt x="2302116" y="613257"/>
                  </a:lnTo>
                  <a:lnTo>
                    <a:pt x="2309114" y="642594"/>
                  </a:lnTo>
                  <a:lnTo>
                    <a:pt x="2316099" y="673303"/>
                  </a:lnTo>
                  <a:lnTo>
                    <a:pt x="2323084" y="704049"/>
                  </a:lnTo>
                  <a:lnTo>
                    <a:pt x="2330069" y="736180"/>
                  </a:lnTo>
                  <a:lnTo>
                    <a:pt x="2337054" y="768311"/>
                  </a:lnTo>
                  <a:lnTo>
                    <a:pt x="2344039" y="800442"/>
                  </a:lnTo>
                  <a:lnTo>
                    <a:pt x="2351024" y="833958"/>
                  </a:lnTo>
                  <a:lnTo>
                    <a:pt x="2357983" y="867498"/>
                  </a:lnTo>
                  <a:lnTo>
                    <a:pt x="2364968" y="901014"/>
                  </a:lnTo>
                  <a:lnTo>
                    <a:pt x="2371953" y="934542"/>
                  </a:lnTo>
                  <a:lnTo>
                    <a:pt x="2378938" y="968082"/>
                  </a:lnTo>
                  <a:lnTo>
                    <a:pt x="2385923" y="1003007"/>
                  </a:lnTo>
                  <a:lnTo>
                    <a:pt x="2392908" y="1037907"/>
                  </a:lnTo>
                  <a:lnTo>
                    <a:pt x="2399893" y="1072832"/>
                  </a:lnTo>
                  <a:lnTo>
                    <a:pt x="2406878" y="1109154"/>
                  </a:lnTo>
                  <a:lnTo>
                    <a:pt x="2413863" y="1144092"/>
                  </a:lnTo>
                  <a:lnTo>
                    <a:pt x="2420848" y="1180401"/>
                  </a:lnTo>
                  <a:lnTo>
                    <a:pt x="2427833" y="1216723"/>
                  </a:lnTo>
                  <a:lnTo>
                    <a:pt x="2434818" y="1253032"/>
                  </a:lnTo>
                  <a:lnTo>
                    <a:pt x="2441816" y="1289342"/>
                  </a:lnTo>
                  <a:lnTo>
                    <a:pt x="2448801" y="1325664"/>
                  </a:lnTo>
                  <a:lnTo>
                    <a:pt x="2455786" y="1362011"/>
                  </a:lnTo>
                  <a:lnTo>
                    <a:pt x="2462771" y="1398320"/>
                  </a:lnTo>
                  <a:lnTo>
                    <a:pt x="2469756" y="1434642"/>
                  </a:lnTo>
                  <a:lnTo>
                    <a:pt x="2476741" y="1470952"/>
                  </a:lnTo>
                  <a:lnTo>
                    <a:pt x="2483726" y="1507274"/>
                  </a:lnTo>
                  <a:lnTo>
                    <a:pt x="2490711" y="1543583"/>
                  </a:lnTo>
                  <a:lnTo>
                    <a:pt x="2497696" y="1581315"/>
                  </a:lnTo>
                  <a:lnTo>
                    <a:pt x="2504655" y="1617637"/>
                  </a:lnTo>
                  <a:lnTo>
                    <a:pt x="2511640" y="1653946"/>
                  </a:lnTo>
                  <a:lnTo>
                    <a:pt x="2518625" y="1688884"/>
                  </a:lnTo>
                  <a:lnTo>
                    <a:pt x="2525610" y="1725193"/>
                  </a:lnTo>
                  <a:lnTo>
                    <a:pt x="2532608" y="1761515"/>
                  </a:lnTo>
                  <a:lnTo>
                    <a:pt x="2539593" y="1796440"/>
                  </a:lnTo>
                  <a:lnTo>
                    <a:pt x="2546578" y="1832762"/>
                  </a:lnTo>
                  <a:lnTo>
                    <a:pt x="2553563" y="1867687"/>
                  </a:lnTo>
                  <a:lnTo>
                    <a:pt x="2560548" y="1902612"/>
                  </a:lnTo>
                  <a:lnTo>
                    <a:pt x="2567533" y="1937537"/>
                  </a:lnTo>
                  <a:lnTo>
                    <a:pt x="2574518" y="1971052"/>
                  </a:lnTo>
                  <a:lnTo>
                    <a:pt x="2581503" y="2004580"/>
                  </a:lnTo>
                  <a:lnTo>
                    <a:pt x="2588488" y="2038108"/>
                  </a:lnTo>
                  <a:lnTo>
                    <a:pt x="2595473" y="2071636"/>
                  </a:lnTo>
                  <a:lnTo>
                    <a:pt x="2602458" y="2105152"/>
                  </a:lnTo>
                  <a:lnTo>
                    <a:pt x="2609443" y="2137283"/>
                  </a:lnTo>
                  <a:lnTo>
                    <a:pt x="2616428" y="2169414"/>
                  </a:lnTo>
                  <a:lnTo>
                    <a:pt x="2623413" y="2201545"/>
                  </a:lnTo>
                  <a:lnTo>
                    <a:pt x="2630398" y="2232266"/>
                  </a:lnTo>
                  <a:lnTo>
                    <a:pt x="2637383" y="2263000"/>
                  </a:lnTo>
                  <a:lnTo>
                    <a:pt x="2644381" y="2292337"/>
                  </a:lnTo>
                  <a:lnTo>
                    <a:pt x="2651366" y="2321674"/>
                  </a:lnTo>
                  <a:lnTo>
                    <a:pt x="2658325" y="2351011"/>
                  </a:lnTo>
                  <a:lnTo>
                    <a:pt x="2665310" y="2378951"/>
                  </a:lnTo>
                  <a:lnTo>
                    <a:pt x="2672295" y="2406891"/>
                  </a:lnTo>
                  <a:lnTo>
                    <a:pt x="2679280" y="2434831"/>
                  </a:lnTo>
                  <a:lnTo>
                    <a:pt x="2686265" y="2461374"/>
                  </a:lnTo>
                  <a:lnTo>
                    <a:pt x="2693250" y="2486520"/>
                  </a:lnTo>
                  <a:lnTo>
                    <a:pt x="2700235" y="2511653"/>
                  </a:lnTo>
                  <a:lnTo>
                    <a:pt x="2707220" y="2536799"/>
                  </a:lnTo>
                  <a:lnTo>
                    <a:pt x="2714205" y="2560548"/>
                  </a:lnTo>
                  <a:lnTo>
                    <a:pt x="2721190" y="2584297"/>
                  </a:lnTo>
                  <a:lnTo>
                    <a:pt x="2728175" y="2606649"/>
                  </a:lnTo>
                  <a:lnTo>
                    <a:pt x="2735173" y="2629001"/>
                  </a:lnTo>
                  <a:lnTo>
                    <a:pt x="2742158" y="2649956"/>
                  </a:lnTo>
                  <a:lnTo>
                    <a:pt x="2749143" y="2669514"/>
                  </a:lnTo>
                  <a:lnTo>
                    <a:pt x="2756128" y="2689072"/>
                  </a:lnTo>
                  <a:lnTo>
                    <a:pt x="2763113" y="2707233"/>
                  </a:lnTo>
                  <a:lnTo>
                    <a:pt x="2770073" y="2725394"/>
                  </a:lnTo>
                  <a:lnTo>
                    <a:pt x="2777058" y="2742158"/>
                  </a:lnTo>
                  <a:lnTo>
                    <a:pt x="2798013" y="2789643"/>
                  </a:lnTo>
                  <a:lnTo>
                    <a:pt x="2818968" y="2827362"/>
                  </a:lnTo>
                  <a:lnTo>
                    <a:pt x="2825953" y="2838538"/>
                  </a:lnTo>
                  <a:lnTo>
                    <a:pt x="2832938" y="2849714"/>
                  </a:lnTo>
                  <a:lnTo>
                    <a:pt x="2839923" y="2858096"/>
                  </a:lnTo>
                  <a:lnTo>
                    <a:pt x="2846908" y="2867875"/>
                  </a:lnTo>
                  <a:lnTo>
                    <a:pt x="2881845" y="2895815"/>
                  </a:lnTo>
                  <a:lnTo>
                    <a:pt x="2888830" y="2900006"/>
                  </a:lnTo>
                  <a:lnTo>
                    <a:pt x="2895790" y="2901403"/>
                  </a:lnTo>
                  <a:lnTo>
                    <a:pt x="2902775" y="2902800"/>
                  </a:lnTo>
                  <a:lnTo>
                    <a:pt x="2916745" y="2902800"/>
                  </a:lnTo>
                  <a:lnTo>
                    <a:pt x="2923730" y="2901403"/>
                  </a:lnTo>
                  <a:lnTo>
                    <a:pt x="2930715" y="2898609"/>
                  </a:lnTo>
                  <a:lnTo>
                    <a:pt x="2937700" y="2894418"/>
                  </a:lnTo>
                  <a:lnTo>
                    <a:pt x="2944685" y="2890227"/>
                  </a:lnTo>
                  <a:lnTo>
                    <a:pt x="2951670" y="2886036"/>
                  </a:lnTo>
                  <a:lnTo>
                    <a:pt x="2958668" y="2879051"/>
                  </a:lnTo>
                  <a:lnTo>
                    <a:pt x="2965653" y="2872066"/>
                  </a:lnTo>
                  <a:lnTo>
                    <a:pt x="2972638" y="2865081"/>
                  </a:lnTo>
                  <a:lnTo>
                    <a:pt x="2979623" y="2855302"/>
                  </a:lnTo>
                  <a:lnTo>
                    <a:pt x="2986608" y="2845523"/>
                  </a:lnTo>
                  <a:lnTo>
                    <a:pt x="2993593" y="2835744"/>
                  </a:lnTo>
                  <a:lnTo>
                    <a:pt x="3000578" y="2824568"/>
                  </a:lnTo>
                  <a:lnTo>
                    <a:pt x="3007563" y="2811995"/>
                  </a:lnTo>
                  <a:lnTo>
                    <a:pt x="3014548" y="2798038"/>
                  </a:lnTo>
                  <a:lnTo>
                    <a:pt x="3021533" y="2784068"/>
                  </a:lnTo>
                  <a:lnTo>
                    <a:pt x="3028518" y="2770098"/>
                  </a:lnTo>
                  <a:lnTo>
                    <a:pt x="3035503" y="2753334"/>
                  </a:lnTo>
                  <a:lnTo>
                    <a:pt x="3042462" y="2736570"/>
                  </a:lnTo>
                  <a:lnTo>
                    <a:pt x="3049460" y="2719806"/>
                  </a:lnTo>
                  <a:lnTo>
                    <a:pt x="3057855" y="2701645"/>
                  </a:lnTo>
                  <a:lnTo>
                    <a:pt x="3064840" y="2682087"/>
                  </a:lnTo>
                  <a:lnTo>
                    <a:pt x="3071825" y="2662529"/>
                  </a:lnTo>
                  <a:lnTo>
                    <a:pt x="3078810" y="2642971"/>
                  </a:lnTo>
                  <a:lnTo>
                    <a:pt x="3085795" y="2620619"/>
                  </a:lnTo>
                  <a:lnTo>
                    <a:pt x="3092780" y="2599664"/>
                  </a:lnTo>
                  <a:lnTo>
                    <a:pt x="3099765" y="2575915"/>
                  </a:lnTo>
                  <a:lnTo>
                    <a:pt x="3106724" y="2553563"/>
                  </a:lnTo>
                  <a:lnTo>
                    <a:pt x="3113709" y="2528417"/>
                  </a:lnTo>
                  <a:lnTo>
                    <a:pt x="3120694" y="2503284"/>
                  </a:lnTo>
                  <a:lnTo>
                    <a:pt x="3127679" y="2478125"/>
                  </a:lnTo>
                  <a:lnTo>
                    <a:pt x="3134664" y="2451595"/>
                  </a:lnTo>
                  <a:lnTo>
                    <a:pt x="3141662" y="2425052"/>
                  </a:lnTo>
                  <a:lnTo>
                    <a:pt x="3148647" y="2398509"/>
                  </a:lnTo>
                  <a:lnTo>
                    <a:pt x="3155632" y="2370569"/>
                  </a:lnTo>
                  <a:lnTo>
                    <a:pt x="3162617" y="2341232"/>
                  </a:lnTo>
                  <a:lnTo>
                    <a:pt x="3169602" y="2311895"/>
                  </a:lnTo>
                  <a:lnTo>
                    <a:pt x="3176587" y="2282558"/>
                  </a:lnTo>
                  <a:lnTo>
                    <a:pt x="3190557" y="2221103"/>
                  </a:lnTo>
                  <a:lnTo>
                    <a:pt x="3204527" y="2158238"/>
                  </a:lnTo>
                  <a:lnTo>
                    <a:pt x="3211512" y="2126107"/>
                  </a:lnTo>
                  <a:lnTo>
                    <a:pt x="3218497" y="2093976"/>
                  </a:lnTo>
                  <a:lnTo>
                    <a:pt x="3225482" y="2060460"/>
                  </a:lnTo>
                  <a:lnTo>
                    <a:pt x="3232467" y="2026932"/>
                  </a:lnTo>
                  <a:lnTo>
                    <a:pt x="3239452" y="1993404"/>
                  </a:lnTo>
                  <a:lnTo>
                    <a:pt x="3246437" y="1959876"/>
                  </a:lnTo>
                  <a:lnTo>
                    <a:pt x="3253397" y="1924964"/>
                  </a:lnTo>
                  <a:lnTo>
                    <a:pt x="3260382" y="1890026"/>
                  </a:lnTo>
                  <a:lnTo>
                    <a:pt x="3267367" y="1855101"/>
                  </a:lnTo>
                  <a:lnTo>
                    <a:pt x="3274364" y="1820202"/>
                  </a:lnTo>
                  <a:lnTo>
                    <a:pt x="3281349" y="1785264"/>
                  </a:lnTo>
                  <a:lnTo>
                    <a:pt x="3288334" y="1748955"/>
                  </a:lnTo>
                  <a:lnTo>
                    <a:pt x="3295319" y="1714017"/>
                  </a:lnTo>
                  <a:lnTo>
                    <a:pt x="3302304" y="1677708"/>
                  </a:lnTo>
                  <a:lnTo>
                    <a:pt x="3309289" y="1641386"/>
                  </a:lnTo>
                  <a:lnTo>
                    <a:pt x="3316274" y="1605051"/>
                  </a:lnTo>
                  <a:lnTo>
                    <a:pt x="3323259" y="1568729"/>
                  </a:lnTo>
                  <a:lnTo>
                    <a:pt x="3330244" y="1532420"/>
                  </a:lnTo>
                  <a:lnTo>
                    <a:pt x="3337229" y="1496098"/>
                  </a:lnTo>
                  <a:lnTo>
                    <a:pt x="3344227" y="1458366"/>
                  </a:lnTo>
                  <a:lnTo>
                    <a:pt x="3351212" y="1422057"/>
                  </a:lnTo>
                  <a:lnTo>
                    <a:pt x="3358197" y="1385735"/>
                  </a:lnTo>
                  <a:lnTo>
                    <a:pt x="3365182" y="1349425"/>
                  </a:lnTo>
                  <a:lnTo>
                    <a:pt x="3372167" y="1313103"/>
                  </a:lnTo>
                  <a:lnTo>
                    <a:pt x="3379152" y="1276794"/>
                  </a:lnTo>
                  <a:lnTo>
                    <a:pt x="3386137" y="1240472"/>
                  </a:lnTo>
                  <a:lnTo>
                    <a:pt x="3393122" y="1204163"/>
                  </a:lnTo>
                  <a:lnTo>
                    <a:pt x="3400082" y="1167841"/>
                  </a:lnTo>
                  <a:lnTo>
                    <a:pt x="3407067" y="1132916"/>
                  </a:lnTo>
                  <a:lnTo>
                    <a:pt x="3414052" y="1096594"/>
                  </a:lnTo>
                  <a:lnTo>
                    <a:pt x="3421037" y="1061669"/>
                  </a:lnTo>
                  <a:lnTo>
                    <a:pt x="3428022" y="1026731"/>
                  </a:lnTo>
                  <a:lnTo>
                    <a:pt x="3435007" y="991806"/>
                  </a:lnTo>
                  <a:lnTo>
                    <a:pt x="3441992" y="956906"/>
                  </a:lnTo>
                  <a:lnTo>
                    <a:pt x="3448977" y="923366"/>
                  </a:lnTo>
                  <a:lnTo>
                    <a:pt x="3455962" y="889850"/>
                  </a:lnTo>
                  <a:lnTo>
                    <a:pt x="3462947" y="856335"/>
                  </a:lnTo>
                  <a:lnTo>
                    <a:pt x="3469932" y="822782"/>
                  </a:lnTo>
                  <a:lnTo>
                    <a:pt x="3476929" y="789266"/>
                  </a:lnTo>
                  <a:lnTo>
                    <a:pt x="3483914" y="757135"/>
                  </a:lnTo>
                  <a:lnTo>
                    <a:pt x="3490899" y="725004"/>
                  </a:lnTo>
                </a:path>
              </a:pathLst>
            </a:custGeom>
            <a:ln w="20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41584" y="3725872"/>
            <a:ext cx="767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2756" y="5002721"/>
            <a:ext cx="423022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-22" dirty="0">
                <a:latin typeface="Cambria"/>
                <a:cs typeface="Cambria"/>
              </a:rPr>
              <a:t>−|</a:t>
            </a:r>
            <a:r>
              <a:rPr sz="1500" i="1" spc="-22" dirty="0">
                <a:latin typeface="Times New Roman"/>
                <a:cs typeface="Times New Roman"/>
              </a:rPr>
              <a:t>A</a:t>
            </a:r>
            <a:r>
              <a:rPr sz="1500" spc="-22" dirty="0">
                <a:latin typeface="Cambria"/>
                <a:cs typeface="Cambria"/>
              </a:rPr>
              <a:t>|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78227" y="2284924"/>
            <a:ext cx="3098987" cy="3202641"/>
            <a:chOff x="5915724" y="2589580"/>
            <a:chExt cx="3512185" cy="3629660"/>
          </a:xfrm>
        </p:grpSpPr>
        <p:sp>
          <p:nvSpPr>
            <p:cNvPr id="21" name="object 21"/>
            <p:cNvSpPr/>
            <p:nvPr/>
          </p:nvSpPr>
          <p:spPr>
            <a:xfrm>
              <a:off x="7662570" y="2948584"/>
              <a:ext cx="1634489" cy="2891790"/>
            </a:xfrm>
            <a:custGeom>
              <a:avLst/>
              <a:gdLst/>
              <a:ahLst/>
              <a:cxnLst/>
              <a:rect l="l" t="t" r="r" b="b"/>
              <a:pathLst>
                <a:path w="1634490" h="2891790">
                  <a:moveTo>
                    <a:pt x="0" y="0"/>
                  </a:moveTo>
                  <a:lnTo>
                    <a:pt x="754354" y="0"/>
                  </a:lnTo>
                </a:path>
                <a:path w="1634490" h="2891790">
                  <a:moveTo>
                    <a:pt x="0" y="2891624"/>
                  </a:moveTo>
                  <a:lnTo>
                    <a:pt x="1634388" y="2891624"/>
                  </a:lnTo>
                </a:path>
              </a:pathLst>
            </a:custGeom>
            <a:ln w="1047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926201" y="2589580"/>
              <a:ext cx="3491229" cy="3629660"/>
            </a:xfrm>
            <a:custGeom>
              <a:avLst/>
              <a:gdLst/>
              <a:ahLst/>
              <a:cxnLst/>
              <a:rect l="l" t="t" r="r" b="b"/>
              <a:pathLst>
                <a:path w="3491229" h="3629660">
                  <a:moveTo>
                    <a:pt x="0" y="1814601"/>
                  </a:moveTo>
                  <a:lnTo>
                    <a:pt x="3490899" y="1814601"/>
                  </a:lnTo>
                </a:path>
                <a:path w="3491229" h="3629660">
                  <a:moveTo>
                    <a:pt x="1746161" y="3629190"/>
                  </a:moveTo>
                  <a:lnTo>
                    <a:pt x="1746161" y="0"/>
                  </a:lnTo>
                </a:path>
              </a:pathLst>
            </a:custGeom>
            <a:ln w="10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5926201" y="2952775"/>
              <a:ext cx="3491229" cy="2903220"/>
            </a:xfrm>
            <a:custGeom>
              <a:avLst/>
              <a:gdLst/>
              <a:ahLst/>
              <a:cxnLst/>
              <a:rect l="l" t="t" r="r" b="b"/>
              <a:pathLst>
                <a:path w="3491229" h="2903220">
                  <a:moveTo>
                    <a:pt x="0" y="2708630"/>
                  </a:moveTo>
                  <a:lnTo>
                    <a:pt x="6985" y="2690469"/>
                  </a:lnTo>
                  <a:lnTo>
                    <a:pt x="13970" y="2670911"/>
                  </a:lnTo>
                  <a:lnTo>
                    <a:pt x="20955" y="2649956"/>
                  </a:lnTo>
                  <a:lnTo>
                    <a:pt x="27940" y="2629001"/>
                  </a:lnTo>
                  <a:lnTo>
                    <a:pt x="34925" y="2608046"/>
                  </a:lnTo>
                  <a:lnTo>
                    <a:pt x="41922" y="2585694"/>
                  </a:lnTo>
                  <a:lnTo>
                    <a:pt x="48907" y="2561945"/>
                  </a:lnTo>
                  <a:lnTo>
                    <a:pt x="55892" y="2538196"/>
                  </a:lnTo>
                  <a:lnTo>
                    <a:pt x="62877" y="2513050"/>
                  </a:lnTo>
                  <a:lnTo>
                    <a:pt x="69862" y="2487917"/>
                  </a:lnTo>
                  <a:lnTo>
                    <a:pt x="76847" y="2462771"/>
                  </a:lnTo>
                  <a:lnTo>
                    <a:pt x="83832" y="2436228"/>
                  </a:lnTo>
                  <a:lnTo>
                    <a:pt x="90817" y="2408288"/>
                  </a:lnTo>
                  <a:lnTo>
                    <a:pt x="97802" y="2380348"/>
                  </a:lnTo>
                  <a:lnTo>
                    <a:pt x="104787" y="2352408"/>
                  </a:lnTo>
                  <a:lnTo>
                    <a:pt x="111772" y="2323071"/>
                  </a:lnTo>
                  <a:lnTo>
                    <a:pt x="118732" y="2293734"/>
                  </a:lnTo>
                  <a:lnTo>
                    <a:pt x="125717" y="2264410"/>
                  </a:lnTo>
                  <a:lnTo>
                    <a:pt x="132715" y="2233676"/>
                  </a:lnTo>
                  <a:lnTo>
                    <a:pt x="139700" y="2201545"/>
                  </a:lnTo>
                  <a:lnTo>
                    <a:pt x="146685" y="2170811"/>
                  </a:lnTo>
                  <a:lnTo>
                    <a:pt x="153670" y="2138680"/>
                  </a:lnTo>
                  <a:lnTo>
                    <a:pt x="160655" y="2106549"/>
                  </a:lnTo>
                  <a:lnTo>
                    <a:pt x="167640" y="2073033"/>
                  </a:lnTo>
                  <a:lnTo>
                    <a:pt x="174625" y="2039505"/>
                  </a:lnTo>
                  <a:lnTo>
                    <a:pt x="181610" y="2005977"/>
                  </a:lnTo>
                  <a:lnTo>
                    <a:pt x="188595" y="1972449"/>
                  </a:lnTo>
                  <a:lnTo>
                    <a:pt x="195580" y="1938921"/>
                  </a:lnTo>
                  <a:lnTo>
                    <a:pt x="202565" y="1903996"/>
                  </a:lnTo>
                  <a:lnTo>
                    <a:pt x="209524" y="1869071"/>
                  </a:lnTo>
                  <a:lnTo>
                    <a:pt x="216509" y="1834172"/>
                  </a:lnTo>
                  <a:lnTo>
                    <a:pt x="223494" y="1797824"/>
                  </a:lnTo>
                  <a:lnTo>
                    <a:pt x="230492" y="1762925"/>
                  </a:lnTo>
                  <a:lnTo>
                    <a:pt x="237477" y="1726577"/>
                  </a:lnTo>
                  <a:lnTo>
                    <a:pt x="244462" y="1690268"/>
                  </a:lnTo>
                  <a:lnTo>
                    <a:pt x="251447" y="1655368"/>
                  </a:lnTo>
                  <a:lnTo>
                    <a:pt x="258432" y="1619021"/>
                  </a:lnTo>
                  <a:lnTo>
                    <a:pt x="265417" y="1582699"/>
                  </a:lnTo>
                  <a:lnTo>
                    <a:pt x="272402" y="1546390"/>
                  </a:lnTo>
                  <a:lnTo>
                    <a:pt x="279387" y="1508683"/>
                  </a:lnTo>
                  <a:lnTo>
                    <a:pt x="286372" y="1472336"/>
                  </a:lnTo>
                  <a:lnTo>
                    <a:pt x="293357" y="1436027"/>
                  </a:lnTo>
                  <a:lnTo>
                    <a:pt x="300342" y="1399705"/>
                  </a:lnTo>
                  <a:lnTo>
                    <a:pt x="307327" y="1363395"/>
                  </a:lnTo>
                  <a:lnTo>
                    <a:pt x="314312" y="1327073"/>
                  </a:lnTo>
                  <a:lnTo>
                    <a:pt x="321297" y="1290764"/>
                  </a:lnTo>
                  <a:lnTo>
                    <a:pt x="328282" y="1254417"/>
                  </a:lnTo>
                  <a:lnTo>
                    <a:pt x="335267" y="1218107"/>
                  </a:lnTo>
                  <a:lnTo>
                    <a:pt x="342265" y="1181811"/>
                  </a:lnTo>
                  <a:lnTo>
                    <a:pt x="349250" y="1145463"/>
                  </a:lnTo>
                  <a:lnTo>
                    <a:pt x="356196" y="1110564"/>
                  </a:lnTo>
                  <a:lnTo>
                    <a:pt x="363194" y="1075639"/>
                  </a:lnTo>
                  <a:lnTo>
                    <a:pt x="370179" y="1039317"/>
                  </a:lnTo>
                  <a:lnTo>
                    <a:pt x="377164" y="1004392"/>
                  </a:lnTo>
                  <a:lnTo>
                    <a:pt x="384149" y="970876"/>
                  </a:lnTo>
                  <a:lnTo>
                    <a:pt x="391134" y="935951"/>
                  </a:lnTo>
                  <a:lnTo>
                    <a:pt x="398119" y="902398"/>
                  </a:lnTo>
                  <a:lnTo>
                    <a:pt x="405104" y="868883"/>
                  </a:lnTo>
                  <a:lnTo>
                    <a:pt x="412089" y="835367"/>
                  </a:lnTo>
                  <a:lnTo>
                    <a:pt x="419074" y="801827"/>
                  </a:lnTo>
                  <a:lnTo>
                    <a:pt x="426059" y="769696"/>
                  </a:lnTo>
                  <a:lnTo>
                    <a:pt x="433057" y="737565"/>
                  </a:lnTo>
                  <a:lnTo>
                    <a:pt x="441426" y="705434"/>
                  </a:lnTo>
                  <a:lnTo>
                    <a:pt x="448411" y="674725"/>
                  </a:lnTo>
                  <a:lnTo>
                    <a:pt x="455396" y="643978"/>
                  </a:lnTo>
                  <a:lnTo>
                    <a:pt x="462381" y="614654"/>
                  </a:lnTo>
                  <a:lnTo>
                    <a:pt x="469366" y="583907"/>
                  </a:lnTo>
                  <a:lnTo>
                    <a:pt x="476351" y="555980"/>
                  </a:lnTo>
                  <a:lnTo>
                    <a:pt x="483336" y="526630"/>
                  </a:lnTo>
                  <a:lnTo>
                    <a:pt x="490321" y="498716"/>
                  </a:lnTo>
                  <a:lnTo>
                    <a:pt x="497306" y="472160"/>
                  </a:lnTo>
                  <a:lnTo>
                    <a:pt x="504291" y="445630"/>
                  </a:lnTo>
                  <a:lnTo>
                    <a:pt x="511276" y="419074"/>
                  </a:lnTo>
                  <a:lnTo>
                    <a:pt x="518261" y="393928"/>
                  </a:lnTo>
                  <a:lnTo>
                    <a:pt x="525259" y="368782"/>
                  </a:lnTo>
                  <a:lnTo>
                    <a:pt x="532244" y="345046"/>
                  </a:lnTo>
                  <a:lnTo>
                    <a:pt x="539229" y="321297"/>
                  </a:lnTo>
                  <a:lnTo>
                    <a:pt x="553199" y="276606"/>
                  </a:lnTo>
                  <a:lnTo>
                    <a:pt x="567143" y="236080"/>
                  </a:lnTo>
                  <a:lnTo>
                    <a:pt x="574128" y="216535"/>
                  </a:lnTo>
                  <a:lnTo>
                    <a:pt x="581113" y="196989"/>
                  </a:lnTo>
                  <a:lnTo>
                    <a:pt x="588098" y="178803"/>
                  </a:lnTo>
                  <a:lnTo>
                    <a:pt x="595083" y="162064"/>
                  </a:lnTo>
                  <a:lnTo>
                    <a:pt x="602068" y="145288"/>
                  </a:lnTo>
                  <a:lnTo>
                    <a:pt x="609053" y="129921"/>
                  </a:lnTo>
                  <a:lnTo>
                    <a:pt x="616038" y="115951"/>
                  </a:lnTo>
                  <a:lnTo>
                    <a:pt x="623036" y="101981"/>
                  </a:lnTo>
                  <a:lnTo>
                    <a:pt x="630021" y="88011"/>
                  </a:lnTo>
                  <a:lnTo>
                    <a:pt x="637006" y="76835"/>
                  </a:lnTo>
                  <a:lnTo>
                    <a:pt x="643991" y="65671"/>
                  </a:lnTo>
                  <a:lnTo>
                    <a:pt x="650976" y="54495"/>
                  </a:lnTo>
                  <a:lnTo>
                    <a:pt x="657961" y="44716"/>
                  </a:lnTo>
                  <a:lnTo>
                    <a:pt x="664946" y="36334"/>
                  </a:lnTo>
                  <a:lnTo>
                    <a:pt x="671931" y="29349"/>
                  </a:lnTo>
                  <a:lnTo>
                    <a:pt x="678916" y="22364"/>
                  </a:lnTo>
                  <a:lnTo>
                    <a:pt x="685901" y="15379"/>
                  </a:lnTo>
                  <a:lnTo>
                    <a:pt x="692886" y="11201"/>
                  </a:lnTo>
                  <a:lnTo>
                    <a:pt x="699871" y="6985"/>
                  </a:lnTo>
                  <a:lnTo>
                    <a:pt x="706856" y="4203"/>
                  </a:lnTo>
                  <a:lnTo>
                    <a:pt x="713816" y="1409"/>
                  </a:lnTo>
                  <a:lnTo>
                    <a:pt x="720801" y="0"/>
                  </a:lnTo>
                  <a:lnTo>
                    <a:pt x="734771" y="0"/>
                  </a:lnTo>
                  <a:lnTo>
                    <a:pt x="741756" y="1409"/>
                  </a:lnTo>
                  <a:lnTo>
                    <a:pt x="748753" y="4203"/>
                  </a:lnTo>
                  <a:lnTo>
                    <a:pt x="755738" y="6985"/>
                  </a:lnTo>
                  <a:lnTo>
                    <a:pt x="790663" y="37719"/>
                  </a:lnTo>
                  <a:lnTo>
                    <a:pt x="818616" y="76835"/>
                  </a:lnTo>
                  <a:lnTo>
                    <a:pt x="839571" y="115951"/>
                  </a:lnTo>
                  <a:lnTo>
                    <a:pt x="846556" y="131318"/>
                  </a:lnTo>
                  <a:lnTo>
                    <a:pt x="853541" y="146672"/>
                  </a:lnTo>
                  <a:lnTo>
                    <a:pt x="874471" y="198374"/>
                  </a:lnTo>
                  <a:lnTo>
                    <a:pt x="888441" y="237490"/>
                  </a:lnTo>
                  <a:lnTo>
                    <a:pt x="895426" y="258445"/>
                  </a:lnTo>
                  <a:lnTo>
                    <a:pt x="902411" y="279400"/>
                  </a:lnTo>
                  <a:lnTo>
                    <a:pt x="909396" y="300329"/>
                  </a:lnTo>
                  <a:lnTo>
                    <a:pt x="916381" y="324091"/>
                  </a:lnTo>
                  <a:lnTo>
                    <a:pt x="923366" y="346430"/>
                  </a:lnTo>
                  <a:lnTo>
                    <a:pt x="930351" y="371589"/>
                  </a:lnTo>
                  <a:lnTo>
                    <a:pt x="937336" y="395338"/>
                  </a:lnTo>
                  <a:lnTo>
                    <a:pt x="944333" y="420484"/>
                  </a:lnTo>
                  <a:lnTo>
                    <a:pt x="951318" y="447014"/>
                  </a:lnTo>
                  <a:lnTo>
                    <a:pt x="958303" y="473544"/>
                  </a:lnTo>
                  <a:lnTo>
                    <a:pt x="965288" y="501484"/>
                  </a:lnTo>
                  <a:lnTo>
                    <a:pt x="979258" y="557377"/>
                  </a:lnTo>
                  <a:lnTo>
                    <a:pt x="993228" y="616038"/>
                  </a:lnTo>
                  <a:lnTo>
                    <a:pt x="1007198" y="677519"/>
                  </a:lnTo>
                  <a:lnTo>
                    <a:pt x="1021143" y="740371"/>
                  </a:lnTo>
                  <a:lnTo>
                    <a:pt x="1028128" y="772502"/>
                  </a:lnTo>
                  <a:lnTo>
                    <a:pt x="1035113" y="804633"/>
                  </a:lnTo>
                  <a:lnTo>
                    <a:pt x="1042111" y="838149"/>
                  </a:lnTo>
                  <a:lnTo>
                    <a:pt x="1049096" y="871689"/>
                  </a:lnTo>
                  <a:lnTo>
                    <a:pt x="1056081" y="905205"/>
                  </a:lnTo>
                  <a:lnTo>
                    <a:pt x="1063066" y="938745"/>
                  </a:lnTo>
                  <a:lnTo>
                    <a:pt x="1070051" y="973645"/>
                  </a:lnTo>
                  <a:lnTo>
                    <a:pt x="1077036" y="1007198"/>
                  </a:lnTo>
                  <a:lnTo>
                    <a:pt x="1084021" y="1042098"/>
                  </a:lnTo>
                  <a:lnTo>
                    <a:pt x="1091006" y="1078433"/>
                  </a:lnTo>
                  <a:lnTo>
                    <a:pt x="1097991" y="1113345"/>
                  </a:lnTo>
                  <a:lnTo>
                    <a:pt x="1104950" y="1149692"/>
                  </a:lnTo>
                  <a:lnTo>
                    <a:pt x="1111935" y="1184592"/>
                  </a:lnTo>
                  <a:lnTo>
                    <a:pt x="1118920" y="1220901"/>
                  </a:lnTo>
                  <a:lnTo>
                    <a:pt x="1125905" y="1257223"/>
                  </a:lnTo>
                  <a:lnTo>
                    <a:pt x="1132890" y="1293533"/>
                  </a:lnTo>
                  <a:lnTo>
                    <a:pt x="1139875" y="1329880"/>
                  </a:lnTo>
                  <a:lnTo>
                    <a:pt x="1146860" y="1366189"/>
                  </a:lnTo>
                  <a:lnTo>
                    <a:pt x="1153845" y="1402511"/>
                  </a:lnTo>
                  <a:lnTo>
                    <a:pt x="1160830" y="1438821"/>
                  </a:lnTo>
                  <a:lnTo>
                    <a:pt x="1167815" y="1475143"/>
                  </a:lnTo>
                  <a:lnTo>
                    <a:pt x="1174813" y="1512874"/>
                  </a:lnTo>
                  <a:lnTo>
                    <a:pt x="1181798" y="1549184"/>
                  </a:lnTo>
                  <a:lnTo>
                    <a:pt x="1188783" y="1585506"/>
                  </a:lnTo>
                  <a:lnTo>
                    <a:pt x="1195768" y="1621815"/>
                  </a:lnTo>
                  <a:lnTo>
                    <a:pt x="1202753" y="1658137"/>
                  </a:lnTo>
                  <a:lnTo>
                    <a:pt x="1209738" y="1694446"/>
                  </a:lnTo>
                  <a:lnTo>
                    <a:pt x="1216723" y="1729384"/>
                  </a:lnTo>
                  <a:lnTo>
                    <a:pt x="1223708" y="1765693"/>
                  </a:lnTo>
                  <a:lnTo>
                    <a:pt x="1230693" y="1800631"/>
                  </a:lnTo>
                  <a:lnTo>
                    <a:pt x="1237678" y="1836940"/>
                  </a:lnTo>
                  <a:lnTo>
                    <a:pt x="1244676" y="1871865"/>
                  </a:lnTo>
                  <a:lnTo>
                    <a:pt x="1251623" y="1906803"/>
                  </a:lnTo>
                  <a:lnTo>
                    <a:pt x="1258608" y="1941715"/>
                  </a:lnTo>
                  <a:lnTo>
                    <a:pt x="1265605" y="1975243"/>
                  </a:lnTo>
                  <a:lnTo>
                    <a:pt x="1272590" y="2008771"/>
                  </a:lnTo>
                  <a:lnTo>
                    <a:pt x="1279575" y="2042299"/>
                  </a:lnTo>
                  <a:lnTo>
                    <a:pt x="1286560" y="2075827"/>
                  </a:lnTo>
                  <a:lnTo>
                    <a:pt x="1293545" y="2109343"/>
                  </a:lnTo>
                  <a:lnTo>
                    <a:pt x="1300530" y="2141474"/>
                  </a:lnTo>
                  <a:lnTo>
                    <a:pt x="1307515" y="2173605"/>
                  </a:lnTo>
                  <a:lnTo>
                    <a:pt x="1315885" y="2204326"/>
                  </a:lnTo>
                  <a:lnTo>
                    <a:pt x="1322870" y="2236470"/>
                  </a:lnTo>
                  <a:lnTo>
                    <a:pt x="1329855" y="2265794"/>
                  </a:lnTo>
                  <a:lnTo>
                    <a:pt x="1336840" y="2296528"/>
                  </a:lnTo>
                  <a:lnTo>
                    <a:pt x="1343825" y="2325865"/>
                  </a:lnTo>
                  <a:lnTo>
                    <a:pt x="1350810" y="2355202"/>
                  </a:lnTo>
                  <a:lnTo>
                    <a:pt x="1357807" y="2383142"/>
                  </a:lnTo>
                  <a:lnTo>
                    <a:pt x="1364792" y="2411082"/>
                  </a:lnTo>
                  <a:lnTo>
                    <a:pt x="1371777" y="2437625"/>
                  </a:lnTo>
                  <a:lnTo>
                    <a:pt x="1378762" y="2464155"/>
                  </a:lnTo>
                  <a:lnTo>
                    <a:pt x="1385747" y="2490711"/>
                  </a:lnTo>
                  <a:lnTo>
                    <a:pt x="1392732" y="2515844"/>
                  </a:lnTo>
                  <a:lnTo>
                    <a:pt x="1399717" y="2539593"/>
                  </a:lnTo>
                  <a:lnTo>
                    <a:pt x="1406702" y="2563342"/>
                  </a:lnTo>
                  <a:lnTo>
                    <a:pt x="1413687" y="2587091"/>
                  </a:lnTo>
                  <a:lnTo>
                    <a:pt x="1420672" y="2609443"/>
                  </a:lnTo>
                  <a:lnTo>
                    <a:pt x="1427657" y="2630398"/>
                  </a:lnTo>
                  <a:lnTo>
                    <a:pt x="1434655" y="2651353"/>
                  </a:lnTo>
                  <a:lnTo>
                    <a:pt x="1441640" y="2672308"/>
                  </a:lnTo>
                  <a:lnTo>
                    <a:pt x="1448625" y="2691866"/>
                  </a:lnTo>
                  <a:lnTo>
                    <a:pt x="1455610" y="2710027"/>
                  </a:lnTo>
                  <a:lnTo>
                    <a:pt x="1462570" y="2728188"/>
                  </a:lnTo>
                  <a:lnTo>
                    <a:pt x="1469555" y="2744952"/>
                  </a:lnTo>
                  <a:lnTo>
                    <a:pt x="1476540" y="2761703"/>
                  </a:lnTo>
                  <a:lnTo>
                    <a:pt x="1483525" y="2777083"/>
                  </a:lnTo>
                  <a:lnTo>
                    <a:pt x="1490510" y="2791040"/>
                  </a:lnTo>
                  <a:lnTo>
                    <a:pt x="1497495" y="2805023"/>
                  </a:lnTo>
                  <a:lnTo>
                    <a:pt x="1504480" y="2817583"/>
                  </a:lnTo>
                  <a:lnTo>
                    <a:pt x="1511465" y="2828759"/>
                  </a:lnTo>
                  <a:lnTo>
                    <a:pt x="1518450" y="2839935"/>
                  </a:lnTo>
                  <a:lnTo>
                    <a:pt x="1525435" y="2851111"/>
                  </a:lnTo>
                  <a:lnTo>
                    <a:pt x="1532420" y="2859493"/>
                  </a:lnTo>
                  <a:lnTo>
                    <a:pt x="1539405" y="2867875"/>
                  </a:lnTo>
                  <a:lnTo>
                    <a:pt x="1546390" y="2876257"/>
                  </a:lnTo>
                  <a:lnTo>
                    <a:pt x="1553375" y="2881845"/>
                  </a:lnTo>
                  <a:lnTo>
                    <a:pt x="1560372" y="2887433"/>
                  </a:lnTo>
                  <a:lnTo>
                    <a:pt x="1567357" y="2893021"/>
                  </a:lnTo>
                  <a:lnTo>
                    <a:pt x="1574342" y="2897212"/>
                  </a:lnTo>
                  <a:lnTo>
                    <a:pt x="1581327" y="2900006"/>
                  </a:lnTo>
                  <a:lnTo>
                    <a:pt x="1588312" y="2901403"/>
                  </a:lnTo>
                  <a:lnTo>
                    <a:pt x="1595297" y="2902800"/>
                  </a:lnTo>
                  <a:lnTo>
                    <a:pt x="1609242" y="2902800"/>
                  </a:lnTo>
                  <a:lnTo>
                    <a:pt x="1616227" y="2900006"/>
                  </a:lnTo>
                  <a:lnTo>
                    <a:pt x="1623212" y="2898609"/>
                  </a:lnTo>
                  <a:lnTo>
                    <a:pt x="1630197" y="2894418"/>
                  </a:lnTo>
                  <a:lnTo>
                    <a:pt x="1637182" y="2890227"/>
                  </a:lnTo>
                  <a:lnTo>
                    <a:pt x="1644167" y="2884639"/>
                  </a:lnTo>
                  <a:lnTo>
                    <a:pt x="1651165" y="2879051"/>
                  </a:lnTo>
                  <a:lnTo>
                    <a:pt x="1658150" y="2872066"/>
                  </a:lnTo>
                  <a:lnTo>
                    <a:pt x="1665135" y="2863684"/>
                  </a:lnTo>
                  <a:lnTo>
                    <a:pt x="1672120" y="2853905"/>
                  </a:lnTo>
                  <a:lnTo>
                    <a:pt x="1679105" y="2844126"/>
                  </a:lnTo>
                  <a:lnTo>
                    <a:pt x="1686090" y="2834347"/>
                  </a:lnTo>
                  <a:lnTo>
                    <a:pt x="1693075" y="2823171"/>
                  </a:lnTo>
                  <a:lnTo>
                    <a:pt x="1700060" y="2810598"/>
                  </a:lnTo>
                  <a:lnTo>
                    <a:pt x="1707045" y="2796628"/>
                  </a:lnTo>
                  <a:lnTo>
                    <a:pt x="1714030" y="2782658"/>
                  </a:lnTo>
                  <a:lnTo>
                    <a:pt x="1721015" y="2767304"/>
                  </a:lnTo>
                  <a:lnTo>
                    <a:pt x="1728000" y="2751924"/>
                  </a:lnTo>
                  <a:lnTo>
                    <a:pt x="1734985" y="2735173"/>
                  </a:lnTo>
                  <a:lnTo>
                    <a:pt x="1741970" y="2716999"/>
                  </a:lnTo>
                  <a:lnTo>
                    <a:pt x="1748955" y="2698851"/>
                  </a:lnTo>
                  <a:lnTo>
                    <a:pt x="1755940" y="2680690"/>
                  </a:lnTo>
                  <a:lnTo>
                    <a:pt x="1762899" y="2659735"/>
                  </a:lnTo>
                  <a:lnTo>
                    <a:pt x="1769884" y="2640177"/>
                  </a:lnTo>
                  <a:lnTo>
                    <a:pt x="1776869" y="2617825"/>
                  </a:lnTo>
                  <a:lnTo>
                    <a:pt x="1783867" y="2596870"/>
                  </a:lnTo>
                  <a:lnTo>
                    <a:pt x="1790852" y="2573121"/>
                  </a:lnTo>
                  <a:lnTo>
                    <a:pt x="1797837" y="2549372"/>
                  </a:lnTo>
                  <a:lnTo>
                    <a:pt x="1804822" y="2525623"/>
                  </a:lnTo>
                  <a:lnTo>
                    <a:pt x="1811807" y="2500490"/>
                  </a:lnTo>
                  <a:lnTo>
                    <a:pt x="1818792" y="2475344"/>
                  </a:lnTo>
                  <a:lnTo>
                    <a:pt x="1825777" y="2448801"/>
                  </a:lnTo>
                  <a:lnTo>
                    <a:pt x="1832762" y="2422258"/>
                  </a:lnTo>
                  <a:lnTo>
                    <a:pt x="1839747" y="2394318"/>
                  </a:lnTo>
                  <a:lnTo>
                    <a:pt x="1846732" y="2366378"/>
                  </a:lnTo>
                  <a:lnTo>
                    <a:pt x="1853730" y="2338438"/>
                  </a:lnTo>
                  <a:lnTo>
                    <a:pt x="1860715" y="2309101"/>
                  </a:lnTo>
                  <a:lnTo>
                    <a:pt x="1867700" y="2278380"/>
                  </a:lnTo>
                  <a:lnTo>
                    <a:pt x="1874685" y="2249030"/>
                  </a:lnTo>
                  <a:lnTo>
                    <a:pt x="1881670" y="2218296"/>
                  </a:lnTo>
                  <a:lnTo>
                    <a:pt x="1888629" y="2186178"/>
                  </a:lnTo>
                  <a:lnTo>
                    <a:pt x="1895614" y="2154047"/>
                  </a:lnTo>
                  <a:lnTo>
                    <a:pt x="1902599" y="2121916"/>
                  </a:lnTo>
                  <a:lnTo>
                    <a:pt x="1909584" y="2089797"/>
                  </a:lnTo>
                  <a:lnTo>
                    <a:pt x="1916569" y="2056269"/>
                  </a:lnTo>
                  <a:lnTo>
                    <a:pt x="1923554" y="2022741"/>
                  </a:lnTo>
                  <a:lnTo>
                    <a:pt x="1930539" y="1989213"/>
                  </a:lnTo>
                  <a:lnTo>
                    <a:pt x="1937524" y="1955685"/>
                  </a:lnTo>
                  <a:lnTo>
                    <a:pt x="1944509" y="1920773"/>
                  </a:lnTo>
                  <a:lnTo>
                    <a:pt x="1951494" y="1885848"/>
                  </a:lnTo>
                  <a:lnTo>
                    <a:pt x="1958479" y="1850910"/>
                  </a:lnTo>
                  <a:lnTo>
                    <a:pt x="1965464" y="1815985"/>
                  </a:lnTo>
                  <a:lnTo>
                    <a:pt x="1972449" y="1781086"/>
                  </a:lnTo>
                  <a:lnTo>
                    <a:pt x="1979434" y="1744764"/>
                  </a:lnTo>
                  <a:lnTo>
                    <a:pt x="1986432" y="1708416"/>
                  </a:lnTo>
                  <a:lnTo>
                    <a:pt x="1993417" y="1673517"/>
                  </a:lnTo>
                  <a:lnTo>
                    <a:pt x="2000364" y="1637182"/>
                  </a:lnTo>
                  <a:lnTo>
                    <a:pt x="2007362" y="1600860"/>
                  </a:lnTo>
                  <a:lnTo>
                    <a:pt x="2014347" y="1564551"/>
                  </a:lnTo>
                  <a:lnTo>
                    <a:pt x="2021332" y="1526844"/>
                  </a:lnTo>
                  <a:lnTo>
                    <a:pt x="2028317" y="1490497"/>
                  </a:lnTo>
                  <a:lnTo>
                    <a:pt x="2035302" y="1454188"/>
                  </a:lnTo>
                  <a:lnTo>
                    <a:pt x="2042287" y="1417866"/>
                  </a:lnTo>
                  <a:lnTo>
                    <a:pt x="2049272" y="1381556"/>
                  </a:lnTo>
                  <a:lnTo>
                    <a:pt x="2056257" y="1345234"/>
                  </a:lnTo>
                  <a:lnTo>
                    <a:pt x="2063242" y="1308912"/>
                  </a:lnTo>
                  <a:lnTo>
                    <a:pt x="2070227" y="1272603"/>
                  </a:lnTo>
                  <a:lnTo>
                    <a:pt x="2077224" y="1236256"/>
                  </a:lnTo>
                  <a:lnTo>
                    <a:pt x="2084209" y="1199972"/>
                  </a:lnTo>
                  <a:lnTo>
                    <a:pt x="2091194" y="1163624"/>
                  </a:lnTo>
                  <a:lnTo>
                    <a:pt x="2098179" y="1128725"/>
                  </a:lnTo>
                  <a:lnTo>
                    <a:pt x="2105164" y="1092415"/>
                  </a:lnTo>
                  <a:lnTo>
                    <a:pt x="2112149" y="1057478"/>
                  </a:lnTo>
                  <a:lnTo>
                    <a:pt x="2119134" y="1022553"/>
                  </a:lnTo>
                  <a:lnTo>
                    <a:pt x="2126119" y="987628"/>
                  </a:lnTo>
                  <a:lnTo>
                    <a:pt x="2133104" y="952690"/>
                  </a:lnTo>
                  <a:lnTo>
                    <a:pt x="2140089" y="919175"/>
                  </a:lnTo>
                  <a:lnTo>
                    <a:pt x="2147049" y="885659"/>
                  </a:lnTo>
                  <a:lnTo>
                    <a:pt x="2154034" y="852119"/>
                  </a:lnTo>
                  <a:lnTo>
                    <a:pt x="2161019" y="818603"/>
                  </a:lnTo>
                  <a:lnTo>
                    <a:pt x="2168004" y="785088"/>
                  </a:lnTo>
                  <a:lnTo>
                    <a:pt x="2174989" y="752957"/>
                  </a:lnTo>
                  <a:lnTo>
                    <a:pt x="2183396" y="722210"/>
                  </a:lnTo>
                  <a:lnTo>
                    <a:pt x="2190381" y="690079"/>
                  </a:lnTo>
                  <a:lnTo>
                    <a:pt x="2204351" y="628624"/>
                  </a:lnTo>
                  <a:lnTo>
                    <a:pt x="2218296" y="569937"/>
                  </a:lnTo>
                  <a:lnTo>
                    <a:pt x="2232266" y="512660"/>
                  </a:lnTo>
                  <a:lnTo>
                    <a:pt x="2246236" y="458190"/>
                  </a:lnTo>
                  <a:lnTo>
                    <a:pt x="2260206" y="406514"/>
                  </a:lnTo>
                  <a:lnTo>
                    <a:pt x="2267204" y="381368"/>
                  </a:lnTo>
                  <a:lnTo>
                    <a:pt x="2274189" y="356222"/>
                  </a:lnTo>
                  <a:lnTo>
                    <a:pt x="2281174" y="333883"/>
                  </a:lnTo>
                  <a:lnTo>
                    <a:pt x="2288159" y="310121"/>
                  </a:lnTo>
                  <a:lnTo>
                    <a:pt x="2295144" y="287782"/>
                  </a:lnTo>
                  <a:lnTo>
                    <a:pt x="2302129" y="266814"/>
                  </a:lnTo>
                  <a:lnTo>
                    <a:pt x="2309114" y="245859"/>
                  </a:lnTo>
                  <a:lnTo>
                    <a:pt x="2316099" y="226314"/>
                  </a:lnTo>
                  <a:lnTo>
                    <a:pt x="2323084" y="206743"/>
                  </a:lnTo>
                  <a:lnTo>
                    <a:pt x="2330069" y="188595"/>
                  </a:lnTo>
                  <a:lnTo>
                    <a:pt x="2337054" y="170434"/>
                  </a:lnTo>
                  <a:lnTo>
                    <a:pt x="2344039" y="153657"/>
                  </a:lnTo>
                  <a:lnTo>
                    <a:pt x="2351024" y="138303"/>
                  </a:lnTo>
                  <a:lnTo>
                    <a:pt x="2357983" y="122936"/>
                  </a:lnTo>
                  <a:lnTo>
                    <a:pt x="2364968" y="108966"/>
                  </a:lnTo>
                  <a:lnTo>
                    <a:pt x="2385923" y="71234"/>
                  </a:lnTo>
                  <a:lnTo>
                    <a:pt x="2399906" y="50304"/>
                  </a:lnTo>
                  <a:lnTo>
                    <a:pt x="2406891" y="40525"/>
                  </a:lnTo>
                  <a:lnTo>
                    <a:pt x="2413876" y="32131"/>
                  </a:lnTo>
                  <a:lnTo>
                    <a:pt x="2420861" y="25133"/>
                  </a:lnTo>
                  <a:lnTo>
                    <a:pt x="2427846" y="19570"/>
                  </a:lnTo>
                  <a:lnTo>
                    <a:pt x="2434831" y="13970"/>
                  </a:lnTo>
                  <a:lnTo>
                    <a:pt x="2441816" y="8394"/>
                  </a:lnTo>
                  <a:lnTo>
                    <a:pt x="2448801" y="5600"/>
                  </a:lnTo>
                  <a:lnTo>
                    <a:pt x="2455786" y="2794"/>
                  </a:lnTo>
                  <a:lnTo>
                    <a:pt x="2462784" y="1409"/>
                  </a:lnTo>
                  <a:lnTo>
                    <a:pt x="2469769" y="0"/>
                  </a:lnTo>
                  <a:lnTo>
                    <a:pt x="2476754" y="0"/>
                  </a:lnTo>
                  <a:lnTo>
                    <a:pt x="2483739" y="1409"/>
                  </a:lnTo>
                  <a:lnTo>
                    <a:pt x="2490724" y="2794"/>
                  </a:lnTo>
                  <a:lnTo>
                    <a:pt x="2497709" y="5600"/>
                  </a:lnTo>
                  <a:lnTo>
                    <a:pt x="2504668" y="9779"/>
                  </a:lnTo>
                  <a:lnTo>
                    <a:pt x="2511653" y="13970"/>
                  </a:lnTo>
                  <a:lnTo>
                    <a:pt x="2518638" y="19570"/>
                  </a:lnTo>
                  <a:lnTo>
                    <a:pt x="2525623" y="25133"/>
                  </a:lnTo>
                  <a:lnTo>
                    <a:pt x="2532608" y="33540"/>
                  </a:lnTo>
                  <a:lnTo>
                    <a:pt x="2539593" y="41910"/>
                  </a:lnTo>
                  <a:lnTo>
                    <a:pt x="2546578" y="50304"/>
                  </a:lnTo>
                  <a:lnTo>
                    <a:pt x="2553563" y="60071"/>
                  </a:lnTo>
                  <a:lnTo>
                    <a:pt x="2560548" y="71234"/>
                  </a:lnTo>
                  <a:lnTo>
                    <a:pt x="2567533" y="83820"/>
                  </a:lnTo>
                  <a:lnTo>
                    <a:pt x="2574518" y="96380"/>
                  </a:lnTo>
                  <a:lnTo>
                    <a:pt x="2581503" y="108966"/>
                  </a:lnTo>
                  <a:lnTo>
                    <a:pt x="2588488" y="124333"/>
                  </a:lnTo>
                  <a:lnTo>
                    <a:pt x="2595486" y="139712"/>
                  </a:lnTo>
                  <a:lnTo>
                    <a:pt x="2602471" y="155079"/>
                  </a:lnTo>
                  <a:lnTo>
                    <a:pt x="2609456" y="171818"/>
                  </a:lnTo>
                  <a:lnTo>
                    <a:pt x="2616441" y="190004"/>
                  </a:lnTo>
                  <a:lnTo>
                    <a:pt x="2623426" y="208165"/>
                  </a:lnTo>
                  <a:lnTo>
                    <a:pt x="2637396" y="247281"/>
                  </a:lnTo>
                  <a:lnTo>
                    <a:pt x="2651366" y="289166"/>
                  </a:lnTo>
                  <a:lnTo>
                    <a:pt x="2665310" y="335267"/>
                  </a:lnTo>
                  <a:lnTo>
                    <a:pt x="2672295" y="359003"/>
                  </a:lnTo>
                  <a:lnTo>
                    <a:pt x="2679280" y="382752"/>
                  </a:lnTo>
                  <a:lnTo>
                    <a:pt x="2686278" y="407898"/>
                  </a:lnTo>
                  <a:lnTo>
                    <a:pt x="2693263" y="434454"/>
                  </a:lnTo>
                  <a:lnTo>
                    <a:pt x="2700248" y="460984"/>
                  </a:lnTo>
                  <a:lnTo>
                    <a:pt x="2707233" y="487514"/>
                  </a:lnTo>
                  <a:lnTo>
                    <a:pt x="2714218" y="515454"/>
                  </a:lnTo>
                  <a:lnTo>
                    <a:pt x="2721203" y="543394"/>
                  </a:lnTo>
                  <a:lnTo>
                    <a:pt x="2735173" y="602068"/>
                  </a:lnTo>
                  <a:lnTo>
                    <a:pt x="2749143" y="662139"/>
                  </a:lnTo>
                  <a:lnTo>
                    <a:pt x="2756128" y="692873"/>
                  </a:lnTo>
                  <a:lnTo>
                    <a:pt x="2763113" y="723595"/>
                  </a:lnTo>
                  <a:lnTo>
                    <a:pt x="2770073" y="755726"/>
                  </a:lnTo>
                  <a:lnTo>
                    <a:pt x="2777058" y="787857"/>
                  </a:lnTo>
                  <a:lnTo>
                    <a:pt x="2784043" y="821397"/>
                  </a:lnTo>
                  <a:lnTo>
                    <a:pt x="2791028" y="854913"/>
                  </a:lnTo>
                  <a:lnTo>
                    <a:pt x="2798013" y="888428"/>
                  </a:lnTo>
                  <a:lnTo>
                    <a:pt x="2804998" y="921969"/>
                  </a:lnTo>
                  <a:lnTo>
                    <a:pt x="2811983" y="955497"/>
                  </a:lnTo>
                  <a:lnTo>
                    <a:pt x="2818980" y="990422"/>
                  </a:lnTo>
                  <a:lnTo>
                    <a:pt x="2825965" y="1025347"/>
                  </a:lnTo>
                  <a:lnTo>
                    <a:pt x="2832950" y="1060284"/>
                  </a:lnTo>
                  <a:lnTo>
                    <a:pt x="2839935" y="1095184"/>
                  </a:lnTo>
                  <a:lnTo>
                    <a:pt x="2846920" y="1131493"/>
                  </a:lnTo>
                  <a:lnTo>
                    <a:pt x="2853905" y="1166431"/>
                  </a:lnTo>
                  <a:lnTo>
                    <a:pt x="2860890" y="1202740"/>
                  </a:lnTo>
                  <a:lnTo>
                    <a:pt x="2867875" y="1239062"/>
                  </a:lnTo>
                  <a:lnTo>
                    <a:pt x="2874860" y="1275372"/>
                  </a:lnTo>
                  <a:lnTo>
                    <a:pt x="2881845" y="1311694"/>
                  </a:lnTo>
                  <a:lnTo>
                    <a:pt x="2888843" y="1348028"/>
                  </a:lnTo>
                  <a:lnTo>
                    <a:pt x="2895790" y="1384350"/>
                  </a:lnTo>
                  <a:lnTo>
                    <a:pt x="2902775" y="1420672"/>
                  </a:lnTo>
                  <a:lnTo>
                    <a:pt x="2909773" y="1456982"/>
                  </a:lnTo>
                  <a:lnTo>
                    <a:pt x="2916758" y="1494713"/>
                  </a:lnTo>
                  <a:lnTo>
                    <a:pt x="2923743" y="1531023"/>
                  </a:lnTo>
                  <a:lnTo>
                    <a:pt x="2930728" y="1567345"/>
                  </a:lnTo>
                  <a:lnTo>
                    <a:pt x="2937713" y="1603667"/>
                  </a:lnTo>
                  <a:lnTo>
                    <a:pt x="2944698" y="1639976"/>
                  </a:lnTo>
                  <a:lnTo>
                    <a:pt x="2951683" y="1676298"/>
                  </a:lnTo>
                  <a:lnTo>
                    <a:pt x="2958668" y="1712633"/>
                  </a:lnTo>
                  <a:lnTo>
                    <a:pt x="2965653" y="1747545"/>
                  </a:lnTo>
                  <a:lnTo>
                    <a:pt x="2972638" y="1783854"/>
                  </a:lnTo>
                  <a:lnTo>
                    <a:pt x="2979623" y="1818779"/>
                  </a:lnTo>
                  <a:lnTo>
                    <a:pt x="2986608" y="1853717"/>
                  </a:lnTo>
                  <a:lnTo>
                    <a:pt x="2993593" y="1888642"/>
                  </a:lnTo>
                  <a:lnTo>
                    <a:pt x="3000578" y="1923567"/>
                  </a:lnTo>
                  <a:lnTo>
                    <a:pt x="3007563" y="1958479"/>
                  </a:lnTo>
                  <a:lnTo>
                    <a:pt x="3014548" y="1992007"/>
                  </a:lnTo>
                  <a:lnTo>
                    <a:pt x="3021545" y="2025535"/>
                  </a:lnTo>
                  <a:lnTo>
                    <a:pt x="3028530" y="2059063"/>
                  </a:lnTo>
                  <a:lnTo>
                    <a:pt x="3035515" y="2092579"/>
                  </a:lnTo>
                  <a:lnTo>
                    <a:pt x="3042475" y="2124710"/>
                  </a:lnTo>
                  <a:lnTo>
                    <a:pt x="3049460" y="2156841"/>
                  </a:lnTo>
                  <a:lnTo>
                    <a:pt x="3057855" y="2188972"/>
                  </a:lnTo>
                  <a:lnTo>
                    <a:pt x="3064840" y="2219706"/>
                  </a:lnTo>
                  <a:lnTo>
                    <a:pt x="3071825" y="2250440"/>
                  </a:lnTo>
                  <a:lnTo>
                    <a:pt x="3078822" y="2281161"/>
                  </a:lnTo>
                  <a:lnTo>
                    <a:pt x="3085807" y="2310498"/>
                  </a:lnTo>
                  <a:lnTo>
                    <a:pt x="3092792" y="2339835"/>
                  </a:lnTo>
                  <a:lnTo>
                    <a:pt x="3099777" y="2369172"/>
                  </a:lnTo>
                  <a:lnTo>
                    <a:pt x="3106737" y="2397112"/>
                  </a:lnTo>
                  <a:lnTo>
                    <a:pt x="3113722" y="2423655"/>
                  </a:lnTo>
                  <a:lnTo>
                    <a:pt x="3120707" y="2451595"/>
                  </a:lnTo>
                  <a:lnTo>
                    <a:pt x="3127692" y="2476741"/>
                  </a:lnTo>
                  <a:lnTo>
                    <a:pt x="3134677" y="2503284"/>
                  </a:lnTo>
                  <a:lnTo>
                    <a:pt x="3141662" y="2528417"/>
                  </a:lnTo>
                  <a:lnTo>
                    <a:pt x="3148647" y="2552179"/>
                  </a:lnTo>
                  <a:lnTo>
                    <a:pt x="3155632" y="2575915"/>
                  </a:lnTo>
                  <a:lnTo>
                    <a:pt x="3162617" y="2598267"/>
                  </a:lnTo>
                  <a:lnTo>
                    <a:pt x="3169602" y="2620619"/>
                  </a:lnTo>
                  <a:lnTo>
                    <a:pt x="3176587" y="2641574"/>
                  </a:lnTo>
                  <a:lnTo>
                    <a:pt x="3183572" y="2662529"/>
                  </a:lnTo>
                  <a:lnTo>
                    <a:pt x="3190557" y="2682087"/>
                  </a:lnTo>
                  <a:lnTo>
                    <a:pt x="3197542" y="2700248"/>
                  </a:lnTo>
                  <a:lnTo>
                    <a:pt x="3204527" y="2719806"/>
                  </a:lnTo>
                  <a:lnTo>
                    <a:pt x="3211525" y="2736570"/>
                  </a:lnTo>
                  <a:lnTo>
                    <a:pt x="3218510" y="2753334"/>
                  </a:lnTo>
                  <a:lnTo>
                    <a:pt x="3225495" y="2768688"/>
                  </a:lnTo>
                  <a:lnTo>
                    <a:pt x="3232480" y="2784068"/>
                  </a:lnTo>
                  <a:lnTo>
                    <a:pt x="3239465" y="2798038"/>
                  </a:lnTo>
                  <a:lnTo>
                    <a:pt x="3246450" y="2810598"/>
                  </a:lnTo>
                  <a:lnTo>
                    <a:pt x="3253409" y="2823171"/>
                  </a:lnTo>
                  <a:lnTo>
                    <a:pt x="3260394" y="2834347"/>
                  </a:lnTo>
                  <a:lnTo>
                    <a:pt x="3267379" y="2845523"/>
                  </a:lnTo>
                  <a:lnTo>
                    <a:pt x="3274364" y="2855302"/>
                  </a:lnTo>
                  <a:lnTo>
                    <a:pt x="3302317" y="2886036"/>
                  </a:lnTo>
                  <a:lnTo>
                    <a:pt x="3309302" y="2890227"/>
                  </a:lnTo>
                  <a:lnTo>
                    <a:pt x="3316287" y="2894418"/>
                  </a:lnTo>
                  <a:lnTo>
                    <a:pt x="3323272" y="2898609"/>
                  </a:lnTo>
                  <a:lnTo>
                    <a:pt x="3330257" y="2901403"/>
                  </a:lnTo>
                  <a:lnTo>
                    <a:pt x="3337242" y="2902800"/>
                  </a:lnTo>
                  <a:lnTo>
                    <a:pt x="3351212" y="2902800"/>
                  </a:lnTo>
                  <a:lnTo>
                    <a:pt x="3358197" y="2901403"/>
                  </a:lnTo>
                  <a:lnTo>
                    <a:pt x="3365182" y="2900006"/>
                  </a:lnTo>
                  <a:lnTo>
                    <a:pt x="3372167" y="2895815"/>
                  </a:lnTo>
                  <a:lnTo>
                    <a:pt x="3379152" y="2893021"/>
                  </a:lnTo>
                  <a:lnTo>
                    <a:pt x="3386137" y="2887433"/>
                  </a:lnTo>
                  <a:lnTo>
                    <a:pt x="3393122" y="2881845"/>
                  </a:lnTo>
                  <a:lnTo>
                    <a:pt x="3400094" y="2874860"/>
                  </a:lnTo>
                  <a:lnTo>
                    <a:pt x="3407079" y="2867875"/>
                  </a:lnTo>
                  <a:lnTo>
                    <a:pt x="3435019" y="2828759"/>
                  </a:lnTo>
                  <a:lnTo>
                    <a:pt x="3442004" y="2816186"/>
                  </a:lnTo>
                  <a:lnTo>
                    <a:pt x="3448989" y="2803613"/>
                  </a:lnTo>
                  <a:lnTo>
                    <a:pt x="3455974" y="2789643"/>
                  </a:lnTo>
                  <a:lnTo>
                    <a:pt x="3462959" y="2775686"/>
                  </a:lnTo>
                  <a:lnTo>
                    <a:pt x="3469944" y="2760319"/>
                  </a:lnTo>
                  <a:lnTo>
                    <a:pt x="3476929" y="2743555"/>
                  </a:lnTo>
                  <a:lnTo>
                    <a:pt x="3483914" y="2726791"/>
                  </a:lnTo>
                  <a:lnTo>
                    <a:pt x="3490899" y="2708630"/>
                  </a:lnTo>
                </a:path>
              </a:pathLst>
            </a:custGeom>
            <a:ln w="20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980520" y="3725872"/>
            <a:ext cx="767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22182" y="1376208"/>
            <a:ext cx="6603066" cy="188490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graphs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spc="101" dirty="0">
                <a:latin typeface="Times New Roman"/>
                <a:cs typeface="Times New Roman"/>
              </a:rPr>
              <a:t>Re</a:t>
            </a:r>
            <a:r>
              <a:rPr sz="2074" spc="101" dirty="0">
                <a:latin typeface="Cambria"/>
                <a:cs typeface="Cambria"/>
              </a:rPr>
              <a:t>{</a:t>
            </a:r>
            <a:r>
              <a:rPr sz="2074" i="1" spc="101" dirty="0">
                <a:latin typeface="Times New Roman"/>
                <a:cs typeface="Times New Roman"/>
              </a:rPr>
              <a:t>x</a:t>
            </a:r>
            <a:r>
              <a:rPr sz="2074" spc="101" dirty="0">
                <a:latin typeface="Cambria"/>
                <a:cs typeface="Cambria"/>
              </a:rPr>
              <a:t>}</a:t>
            </a:r>
            <a:r>
              <a:rPr sz="2074" spc="84" dirty="0">
                <a:latin typeface="Cambria"/>
                <a:cs typeface="Cambria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101" dirty="0">
                <a:latin typeface="Times New Roman"/>
                <a:cs typeface="Times New Roman"/>
              </a:rPr>
              <a:t>Im</a:t>
            </a:r>
            <a:r>
              <a:rPr sz="2074" spc="101" dirty="0">
                <a:latin typeface="Cambria"/>
                <a:cs typeface="Cambria"/>
              </a:rPr>
              <a:t>{</a:t>
            </a:r>
            <a:r>
              <a:rPr sz="2074" i="1" spc="101" dirty="0">
                <a:latin typeface="Times New Roman"/>
                <a:cs typeface="Times New Roman"/>
              </a:rPr>
              <a:t>x</a:t>
            </a:r>
            <a:r>
              <a:rPr sz="2074" spc="101" dirty="0">
                <a:latin typeface="Cambria"/>
                <a:cs typeface="Cambria"/>
              </a:rPr>
              <a:t>}</a:t>
            </a:r>
            <a:r>
              <a:rPr sz="2074" spc="84" dirty="0">
                <a:latin typeface="Cambria"/>
                <a:cs typeface="Cambria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have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forms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  <a:p>
            <a:pPr marL="1320123">
              <a:spcBef>
                <a:spcPts val="2038"/>
              </a:spcBef>
              <a:tabLst>
                <a:tab pos="5432341" algn="l"/>
              </a:tabLst>
            </a:pPr>
            <a:r>
              <a:rPr sz="1500" spc="-40" dirty="0">
                <a:latin typeface="Cambria"/>
                <a:cs typeface="Cambria"/>
              </a:rPr>
              <a:t>|</a:t>
            </a:r>
            <a:r>
              <a:rPr sz="1500" i="1" spc="26" dirty="0">
                <a:latin typeface="Times New Roman"/>
                <a:cs typeface="Times New Roman"/>
              </a:rPr>
              <a:t>A</a:t>
            </a:r>
            <a:r>
              <a:rPr sz="1500" spc="97" dirty="0">
                <a:latin typeface="Cambria"/>
                <a:cs typeface="Cambria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c</a:t>
            </a:r>
            <a:r>
              <a:rPr sz="1500" spc="4" dirty="0">
                <a:latin typeface="Times New Roman"/>
                <a:cs typeface="Times New Roman"/>
              </a:rPr>
              <a:t>o</a:t>
            </a:r>
            <a:r>
              <a:rPr sz="1500" spc="13" dirty="0">
                <a:latin typeface="Times New Roman"/>
                <a:cs typeface="Times New Roman"/>
              </a:rPr>
              <a:t>s</a:t>
            </a:r>
            <a:r>
              <a:rPr sz="1500" spc="110" dirty="0">
                <a:latin typeface="Lucida Sans Unicode"/>
                <a:cs typeface="Lucida Sans Unicode"/>
              </a:rPr>
              <a:t>(</a:t>
            </a:r>
            <a:r>
              <a:rPr sz="1500" spc="-35" dirty="0">
                <a:latin typeface="Calibri"/>
                <a:cs typeface="Calibri"/>
              </a:rPr>
              <a:t>ω</a:t>
            </a:r>
            <a:r>
              <a:rPr sz="1500" i="1" spc="9" dirty="0">
                <a:latin typeface="Times New Roman"/>
                <a:cs typeface="Times New Roman"/>
              </a:rPr>
              <a:t>t</a:t>
            </a:r>
            <a:r>
              <a:rPr sz="1500" i="1" spc="-6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+</a:t>
            </a:r>
            <a:r>
              <a:rPr sz="1500" spc="-260" dirty="0">
                <a:latin typeface="Lucida Sans Unicode"/>
                <a:cs typeface="Lucida Sans Unicode"/>
              </a:rPr>
              <a:t> </a:t>
            </a:r>
            <a:r>
              <a:rPr sz="1500" spc="9" dirty="0">
                <a:latin typeface="Calibri"/>
                <a:cs typeface="Calibri"/>
              </a:rPr>
              <a:t>θ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r>
              <a:rPr sz="1500" dirty="0">
                <a:latin typeface="Lucida Sans Unicode"/>
                <a:cs typeface="Lucida Sans Unicode"/>
              </a:rPr>
              <a:t>	</a:t>
            </a:r>
            <a:r>
              <a:rPr sz="1500" spc="-66" dirty="0">
                <a:latin typeface="Cambria"/>
                <a:cs typeface="Cambria"/>
              </a:rPr>
              <a:t>|</a:t>
            </a:r>
            <a:r>
              <a:rPr sz="1500" i="1" spc="26" dirty="0">
                <a:latin typeface="Times New Roman"/>
                <a:cs typeface="Times New Roman"/>
              </a:rPr>
              <a:t>A</a:t>
            </a:r>
            <a:r>
              <a:rPr sz="1500" spc="119" dirty="0">
                <a:latin typeface="Cambria"/>
                <a:cs typeface="Cambria"/>
              </a:rPr>
              <a:t>|</a:t>
            </a:r>
            <a:r>
              <a:rPr sz="1500" spc="13" dirty="0">
                <a:latin typeface="Times New Roman"/>
                <a:cs typeface="Times New Roman"/>
              </a:rPr>
              <a:t>s</a:t>
            </a:r>
            <a:r>
              <a:rPr sz="1500" spc="-4" dirty="0">
                <a:latin typeface="Times New Roman"/>
                <a:cs typeface="Times New Roman"/>
              </a:rPr>
              <a:t>i</a:t>
            </a:r>
            <a:r>
              <a:rPr sz="1500" spc="4" dirty="0">
                <a:latin typeface="Times New Roman"/>
                <a:cs typeface="Times New Roman"/>
              </a:rPr>
              <a:t>n</a:t>
            </a:r>
            <a:r>
              <a:rPr sz="1500" spc="110" dirty="0">
                <a:latin typeface="Lucida Sans Unicode"/>
                <a:cs typeface="Lucida Sans Unicode"/>
              </a:rPr>
              <a:t>(</a:t>
            </a:r>
            <a:r>
              <a:rPr sz="1500" spc="-35" dirty="0">
                <a:latin typeface="Calibri"/>
                <a:cs typeface="Calibri"/>
              </a:rPr>
              <a:t>ω</a:t>
            </a:r>
            <a:r>
              <a:rPr sz="1500" i="1" spc="9" dirty="0">
                <a:latin typeface="Times New Roman"/>
                <a:cs typeface="Times New Roman"/>
              </a:rPr>
              <a:t>t</a:t>
            </a:r>
            <a:r>
              <a:rPr sz="1500" i="1" spc="-66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+</a:t>
            </a:r>
            <a:r>
              <a:rPr sz="1500" spc="-260" dirty="0">
                <a:latin typeface="Lucida Sans Unicode"/>
                <a:cs typeface="Lucida Sans Unicode"/>
              </a:rPr>
              <a:t> </a:t>
            </a:r>
            <a:r>
              <a:rPr sz="1500" spc="9" dirty="0">
                <a:latin typeface="Calibri"/>
                <a:cs typeface="Calibri"/>
              </a:rPr>
              <a:t>θ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  <a:p>
            <a:pPr marL="1622698">
              <a:spcBef>
                <a:spcPts val="2127"/>
              </a:spcBef>
              <a:tabLst>
                <a:tab pos="5717546" algn="l"/>
              </a:tabLst>
            </a:pPr>
            <a:r>
              <a:rPr sz="1500" spc="-31" dirty="0">
                <a:latin typeface="Cambria"/>
                <a:cs typeface="Cambria"/>
              </a:rPr>
              <a:t>|</a:t>
            </a:r>
            <a:r>
              <a:rPr sz="1500" i="1" spc="-31" dirty="0">
                <a:latin typeface="Times New Roman"/>
                <a:cs typeface="Times New Roman"/>
              </a:rPr>
              <a:t>A</a:t>
            </a:r>
            <a:r>
              <a:rPr sz="1500" spc="-31" dirty="0">
                <a:latin typeface="Cambria"/>
                <a:cs typeface="Cambria"/>
              </a:rPr>
              <a:t>|	|</a:t>
            </a:r>
            <a:r>
              <a:rPr sz="1500" i="1" spc="-31" dirty="0">
                <a:latin typeface="Times New Roman"/>
                <a:cs typeface="Times New Roman"/>
              </a:rPr>
              <a:t>A</a:t>
            </a:r>
            <a:r>
              <a:rPr sz="1500" spc="-31" dirty="0">
                <a:latin typeface="Cambria"/>
                <a:cs typeface="Cambria"/>
              </a:rPr>
              <a:t>|</a:t>
            </a:r>
            <a:endParaRPr sz="1500">
              <a:latin typeface="Cambria"/>
              <a:cs typeface="Cambria"/>
            </a:endParaRPr>
          </a:p>
          <a:p>
            <a:pPr>
              <a:spcBef>
                <a:spcPts val="35"/>
              </a:spcBef>
            </a:pPr>
            <a:endParaRPr sz="2162">
              <a:latin typeface="Cambria"/>
              <a:cs typeface="Cambria"/>
            </a:endParaRPr>
          </a:p>
          <a:p>
            <a:pPr marL="1196852"/>
            <a:r>
              <a:rPr sz="1500" spc="40" dirty="0">
                <a:latin typeface="Cambria"/>
                <a:cs typeface="Cambria"/>
              </a:rPr>
              <a:t>|</a:t>
            </a:r>
            <a:r>
              <a:rPr sz="1500" i="1" spc="40" dirty="0">
                <a:latin typeface="Times New Roman"/>
                <a:cs typeface="Times New Roman"/>
              </a:rPr>
              <a:t>A</a:t>
            </a:r>
            <a:r>
              <a:rPr sz="1500" spc="40" dirty="0">
                <a:latin typeface="Cambria"/>
                <a:cs typeface="Cambria"/>
              </a:rPr>
              <a:t>|</a:t>
            </a:r>
            <a:r>
              <a:rPr sz="1500" spc="40" dirty="0">
                <a:latin typeface="Times New Roman"/>
                <a:cs typeface="Times New Roman"/>
              </a:rPr>
              <a:t>cos</a:t>
            </a:r>
            <a:r>
              <a:rPr sz="1500" spc="40" dirty="0">
                <a:latin typeface="Calibri"/>
                <a:cs typeface="Calibri"/>
              </a:rPr>
              <a:t>θ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51038" y="4723864"/>
            <a:ext cx="623047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40" dirty="0">
                <a:latin typeface="Cambria"/>
                <a:cs typeface="Cambria"/>
              </a:rPr>
              <a:t>|</a:t>
            </a:r>
            <a:r>
              <a:rPr sz="1500" i="1" spc="40" dirty="0">
                <a:latin typeface="Times New Roman"/>
                <a:cs typeface="Times New Roman"/>
              </a:rPr>
              <a:t>A</a:t>
            </a:r>
            <a:r>
              <a:rPr sz="1500" spc="40" dirty="0">
                <a:latin typeface="Cambria"/>
                <a:cs typeface="Cambria"/>
              </a:rPr>
              <a:t>|</a:t>
            </a:r>
            <a:r>
              <a:rPr sz="1500" spc="40" dirty="0">
                <a:latin typeface="Times New Roman"/>
                <a:cs typeface="Times New Roman"/>
              </a:rPr>
              <a:t>sin</a:t>
            </a:r>
            <a:r>
              <a:rPr sz="1500" spc="40" dirty="0">
                <a:latin typeface="Calibri"/>
                <a:cs typeface="Calibri"/>
              </a:rPr>
              <a:t>θ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31700" y="5111316"/>
            <a:ext cx="423022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-22" dirty="0">
                <a:latin typeface="Cambria"/>
                <a:cs typeface="Cambria"/>
              </a:rPr>
              <a:t>−|</a:t>
            </a:r>
            <a:r>
              <a:rPr sz="1500" i="1" spc="-22" dirty="0">
                <a:latin typeface="Times New Roman"/>
                <a:cs typeface="Times New Roman"/>
              </a:rPr>
              <a:t>A</a:t>
            </a:r>
            <a:r>
              <a:rPr sz="1500" spc="-22" dirty="0">
                <a:latin typeface="Cambria"/>
                <a:cs typeface="Cambria"/>
              </a:rPr>
              <a:t>|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4366372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dirty="0">
                <a:solidFill>
                  <a:srgbClr val="FFFFFF"/>
                </a:solidFill>
              </a:rPr>
              <a:t>General</a:t>
            </a:r>
            <a:r>
              <a:rPr sz="2471" spc="-22" dirty="0">
                <a:solidFill>
                  <a:srgbClr val="FFFFFF"/>
                </a:solidFill>
              </a:rPr>
              <a:t> </a:t>
            </a:r>
            <a:r>
              <a:rPr sz="2471" spc="-4" dirty="0">
                <a:solidFill>
                  <a:srgbClr val="FFFFFF"/>
                </a:solidFill>
              </a:rPr>
              <a:t>Complex</a:t>
            </a:r>
            <a:r>
              <a:rPr sz="2471" spc="-18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Exponentials</a:t>
            </a:r>
            <a:endParaRPr sz="2471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DAA206D-13D1-4C66-A1B4-A5F057A3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943321"/>
            <a:ext cx="149311" cy="1492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1641920"/>
            <a:ext cx="149311" cy="14926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377359" y="809701"/>
            <a:ext cx="7691157" cy="1374698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56032">
              <a:spcBef>
                <a:spcPts val="115"/>
              </a:spcBef>
            </a:pPr>
            <a:r>
              <a:rPr sz="1897" spc="-4" dirty="0">
                <a:latin typeface="Microsoft Sans Serif"/>
                <a:cs typeface="Microsoft Sans Serif"/>
              </a:rPr>
              <a:t>In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most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general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case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exponential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5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85" dirty="0">
                <a:latin typeface="Lucida Sans Unicode"/>
                <a:cs typeface="Lucida Sans Unicode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Ae</a:t>
            </a:r>
            <a:r>
              <a:rPr sz="2250" spc="46" baseline="27777" dirty="0">
                <a:latin typeface="Calibri"/>
                <a:cs typeface="Calibri"/>
              </a:rPr>
              <a:t>λ</a:t>
            </a:r>
            <a:r>
              <a:rPr sz="2250" i="1" spc="46" baseline="27777" dirty="0">
                <a:latin typeface="Times New Roman"/>
                <a:cs typeface="Times New Roman"/>
              </a:rPr>
              <a:t>t</a:t>
            </a:r>
            <a:r>
              <a:rPr sz="2250" i="1" spc="-271" baseline="27777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spc="190" dirty="0">
                <a:latin typeface="Calibri"/>
                <a:cs typeface="Calibri"/>
              </a:rPr>
              <a:t>λ</a:t>
            </a:r>
            <a:endParaRPr sz="2074">
              <a:latin typeface="Calibri"/>
              <a:cs typeface="Calibri"/>
            </a:endParaRPr>
          </a:p>
          <a:p>
            <a:pPr marL="56032">
              <a:spcBef>
                <a:spcPts val="124"/>
              </a:spcBef>
            </a:pP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both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complex</a:t>
            </a:r>
            <a:r>
              <a:rPr sz="1897" spc="18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55472" marR="361409">
              <a:lnSpc>
                <a:spcPct val="105000"/>
              </a:lnSpc>
              <a:spcBef>
                <a:spcPts val="278"/>
              </a:spcBef>
            </a:pPr>
            <a:r>
              <a:rPr sz="1897" spc="-13" dirty="0">
                <a:latin typeface="Microsoft Sans Serif"/>
                <a:cs typeface="Microsoft Sans Serif"/>
              </a:rPr>
              <a:t>Letting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49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-44" dirty="0">
                <a:latin typeface="Cambria"/>
                <a:cs typeface="Cambria"/>
              </a:rPr>
              <a:t>|</a:t>
            </a:r>
            <a:r>
              <a:rPr sz="2074" i="1" spc="-44" dirty="0">
                <a:latin typeface="Times New Roman"/>
                <a:cs typeface="Times New Roman"/>
              </a:rPr>
              <a:t>A</a:t>
            </a:r>
            <a:r>
              <a:rPr sz="2074" spc="-44" dirty="0">
                <a:latin typeface="Cambria"/>
                <a:cs typeface="Cambria"/>
              </a:rPr>
              <a:t>|</a:t>
            </a:r>
            <a:r>
              <a:rPr sz="2074" spc="-234" dirty="0">
                <a:latin typeface="Cambria"/>
                <a:cs typeface="Cambria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e</a:t>
            </a:r>
            <a:r>
              <a:rPr sz="2074" i="1" spc="-300" dirty="0">
                <a:latin typeface="Times New Roman"/>
                <a:cs typeface="Times New Roman"/>
              </a:rPr>
              <a:t> </a:t>
            </a:r>
            <a:r>
              <a:rPr sz="2250" i="1" spc="33" baseline="27777" dirty="0">
                <a:latin typeface="Times New Roman"/>
                <a:cs typeface="Times New Roman"/>
              </a:rPr>
              <a:t>j</a:t>
            </a:r>
            <a:r>
              <a:rPr sz="2250" spc="33" baseline="27777" dirty="0">
                <a:latin typeface="Calibri"/>
                <a:cs typeface="Calibri"/>
              </a:rPr>
              <a:t>θ</a:t>
            </a:r>
            <a:r>
              <a:rPr sz="2250" spc="436" baseline="27777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190" dirty="0">
                <a:latin typeface="Calibri"/>
                <a:cs typeface="Calibri"/>
              </a:rPr>
              <a:t>λ</a:t>
            </a:r>
            <a:r>
              <a:rPr sz="2074" dirty="0">
                <a:latin typeface="Calibri"/>
                <a:cs typeface="Calibri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163" dirty="0">
                <a:latin typeface="Calibri"/>
                <a:cs typeface="Calibri"/>
              </a:rPr>
              <a:t>σ</a:t>
            </a:r>
            <a:r>
              <a:rPr sz="2074" spc="-168" dirty="0">
                <a:latin typeface="Calibri"/>
                <a:cs typeface="Calibri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26" dirty="0">
                <a:latin typeface="Lucida Sans Unicode"/>
                <a:cs typeface="Lucida Sans Unicode"/>
              </a:rPr>
              <a:t> </a:t>
            </a:r>
            <a:r>
              <a:rPr sz="2074" i="1" spc="22" dirty="0">
                <a:latin typeface="Times New Roman"/>
                <a:cs typeface="Times New Roman"/>
              </a:rPr>
              <a:t>j</a:t>
            </a:r>
            <a:r>
              <a:rPr sz="2074" spc="22" dirty="0">
                <a:latin typeface="Calibri"/>
                <a:cs typeface="Calibri"/>
              </a:rPr>
              <a:t>ω</a:t>
            </a:r>
            <a:r>
              <a:rPr sz="2074" spc="31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(where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-13" dirty="0">
                <a:latin typeface="Calibri"/>
                <a:cs typeface="Calibri"/>
              </a:rPr>
              <a:t>θ</a:t>
            </a:r>
            <a:r>
              <a:rPr sz="1897" spc="-13" dirty="0">
                <a:latin typeface="Microsoft Sans Serif"/>
                <a:cs typeface="Microsoft Sans Serif"/>
              </a:rPr>
              <a:t>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79" dirty="0">
                <a:latin typeface="Calibri"/>
                <a:cs typeface="Calibri"/>
              </a:rPr>
              <a:t>σ</a:t>
            </a:r>
            <a:r>
              <a:rPr sz="1897" spc="79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-4" dirty="0">
                <a:latin typeface="Calibri"/>
                <a:cs typeface="Calibri"/>
              </a:rPr>
              <a:t>ω</a:t>
            </a:r>
            <a:r>
              <a:rPr sz="2074" spc="53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real),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using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Euler’s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relation,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rewrite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10" dirty="0">
                <a:latin typeface="Lucida Sans Unicode"/>
                <a:cs typeface="Lucida Sans Unicode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96195" y="2753808"/>
            <a:ext cx="728382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008" y="0"/>
                </a:lnTo>
              </a:path>
            </a:pathLst>
          </a:custGeom>
          <a:ln w="36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4564899" y="2491612"/>
            <a:ext cx="1111624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858977" algn="l"/>
              </a:tabLst>
            </a:pPr>
            <a:r>
              <a:rPr sz="2074" spc="-190" dirty="0">
                <a:latin typeface="Tahoma"/>
                <a:cs typeface="Tahoma"/>
              </a:rPr>
              <a:t>`	˛¸</a:t>
            </a:r>
            <a:endParaRPr sz="2074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64831" y="2753808"/>
            <a:ext cx="728382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008" y="0"/>
                </a:lnTo>
              </a:path>
            </a:pathLst>
          </a:custGeom>
          <a:ln w="36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5022806" y="2281716"/>
            <a:ext cx="2507316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  <a:tabLst>
                <a:tab pos="2329827" algn="l"/>
              </a:tabLst>
            </a:pPr>
            <a:r>
              <a:rPr sz="1500" spc="79" dirty="0">
                <a:latin typeface="Calibri"/>
                <a:cs typeface="Calibri"/>
              </a:rPr>
              <a:t>σ</a:t>
            </a:r>
            <a:r>
              <a:rPr sz="1500" i="1" spc="9" dirty="0">
                <a:latin typeface="Times New Roman"/>
                <a:cs typeface="Times New Roman"/>
              </a:rPr>
              <a:t>t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spc="79" dirty="0">
                <a:latin typeface="Calibri"/>
                <a:cs typeface="Calibri"/>
              </a:rPr>
              <a:t>σ</a:t>
            </a: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15061" y="2753808"/>
            <a:ext cx="70485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395" y="0"/>
                </a:lnTo>
              </a:path>
            </a:pathLst>
          </a:custGeom>
          <a:ln w="36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7960221" y="2753808"/>
            <a:ext cx="70485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395" y="0"/>
                </a:lnTo>
              </a:path>
            </a:pathLst>
          </a:custGeom>
          <a:ln w="36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6381872" y="2491619"/>
            <a:ext cx="2414868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512696" algn="l"/>
                <a:tab pos="1337493" algn="l"/>
                <a:tab pos="2282760" algn="l"/>
              </a:tabLst>
            </a:pPr>
            <a:r>
              <a:rPr sz="2074" spc="-84" dirty="0">
                <a:latin typeface="Tahoma"/>
                <a:cs typeface="Tahoma"/>
              </a:rPr>
              <a:t>x	</a:t>
            </a:r>
            <a:r>
              <a:rPr sz="2074" spc="-190" dirty="0">
                <a:latin typeface="Tahoma"/>
                <a:cs typeface="Tahoma"/>
              </a:rPr>
              <a:t>`	˛¸	</a:t>
            </a:r>
            <a:r>
              <a:rPr sz="2074" spc="-84" dirty="0">
                <a:latin typeface="Tahoma"/>
                <a:cs typeface="Tahoma"/>
              </a:rPr>
              <a:t>x</a:t>
            </a:r>
            <a:endParaRPr sz="2074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5207" y="2318429"/>
            <a:ext cx="5075144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1431628" algn="l"/>
                <a:tab pos="3750809" algn="l"/>
              </a:tabLst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-79" dirty="0">
                <a:latin typeface="Cambria"/>
                <a:cs typeface="Cambria"/>
              </a:rPr>
              <a:t>|</a:t>
            </a:r>
            <a:r>
              <a:rPr sz="2074" i="1" spc="22" dirty="0">
                <a:latin typeface="Times New Roman"/>
                <a:cs typeface="Times New Roman"/>
              </a:rPr>
              <a:t>A</a:t>
            </a:r>
            <a:r>
              <a:rPr sz="2074" spc="-75" dirty="0">
                <a:latin typeface="Cambria"/>
                <a:cs typeface="Cambria"/>
              </a:rPr>
              <a:t>|</a:t>
            </a:r>
            <a:r>
              <a:rPr sz="2074" spc="-234" dirty="0">
                <a:latin typeface="Cambria"/>
                <a:cs typeface="Cambria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e</a:t>
            </a:r>
            <a:r>
              <a:rPr sz="2074" i="1" dirty="0">
                <a:latin typeface="Times New Roman"/>
                <a:cs typeface="Times New Roman"/>
              </a:rPr>
              <a:t>	</a:t>
            </a:r>
            <a:r>
              <a:rPr sz="2074" dirty="0">
                <a:latin typeface="Times New Roman"/>
                <a:cs typeface="Times New Roman"/>
              </a:rPr>
              <a:t>co</a:t>
            </a:r>
            <a:r>
              <a:rPr sz="2074" spc="22" dirty="0">
                <a:latin typeface="Times New Roman"/>
                <a:cs typeface="Times New Roman"/>
              </a:rPr>
              <a:t>s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spc="-62" dirty="0">
                <a:latin typeface="Calibri"/>
                <a:cs typeface="Calibri"/>
              </a:rPr>
              <a:t>ω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88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Calibri"/>
                <a:cs typeface="Calibri"/>
              </a:rPr>
              <a:t>θ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432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26" dirty="0">
                <a:latin typeface="Lucida Sans Unicode"/>
                <a:cs typeface="Lucida Sans Unicode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j</a:t>
            </a:r>
            <a:r>
              <a:rPr sz="2074" i="1" spc="-251" dirty="0">
                <a:latin typeface="Times New Roman"/>
                <a:cs typeface="Times New Roman"/>
              </a:rPr>
              <a:t> </a:t>
            </a:r>
            <a:r>
              <a:rPr sz="2074" spc="-57" dirty="0">
                <a:latin typeface="Cambria"/>
                <a:cs typeface="Cambria"/>
              </a:rPr>
              <a:t>|</a:t>
            </a:r>
            <a:r>
              <a:rPr sz="2074" i="1" spc="22" dirty="0">
                <a:latin typeface="Times New Roman"/>
                <a:cs typeface="Times New Roman"/>
              </a:rPr>
              <a:t>A</a:t>
            </a:r>
            <a:r>
              <a:rPr sz="2074" spc="-75" dirty="0">
                <a:latin typeface="Cambria"/>
                <a:cs typeface="Cambria"/>
              </a:rPr>
              <a:t>|</a:t>
            </a:r>
            <a:r>
              <a:rPr sz="2074" spc="-256" dirty="0">
                <a:latin typeface="Cambria"/>
                <a:cs typeface="Cambria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e</a:t>
            </a:r>
            <a:r>
              <a:rPr sz="2074" i="1" dirty="0">
                <a:latin typeface="Times New Roman"/>
                <a:cs typeface="Times New Roman"/>
              </a:rPr>
              <a:t>	</a:t>
            </a:r>
            <a:r>
              <a:rPr sz="2074" dirty="0">
                <a:latin typeface="Times New Roman"/>
                <a:cs typeface="Times New Roman"/>
              </a:rPr>
              <a:t>s</a:t>
            </a:r>
            <a:r>
              <a:rPr sz="2074" spc="-4" dirty="0">
                <a:latin typeface="Times New Roman"/>
                <a:cs typeface="Times New Roman"/>
              </a:rPr>
              <a:t>i</a:t>
            </a:r>
            <a:r>
              <a:rPr sz="2074" spc="22" dirty="0">
                <a:latin typeface="Times New Roman"/>
                <a:cs typeface="Times New Roman"/>
              </a:rPr>
              <a:t>n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spc="-62" dirty="0">
                <a:latin typeface="Calibri"/>
                <a:cs typeface="Calibri"/>
              </a:rPr>
              <a:t>ω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Calibri"/>
                <a:cs typeface="Calibri"/>
              </a:rPr>
              <a:t>θ</a:t>
            </a:r>
            <a:r>
              <a:rPr sz="2074" spc="357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330287"/>
            <a:ext cx="147740" cy="14930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422181" y="2725164"/>
            <a:ext cx="7541559" cy="810463"/>
          </a:xfrm>
          <a:prstGeom prst="rect">
            <a:avLst/>
          </a:prstGeom>
        </p:spPr>
        <p:txBody>
          <a:bodyPr vert="horz" wrap="square" lIns="0" tIns="118222" rIns="0" bIns="0" rtlCol="0">
            <a:spAutoFit/>
          </a:bodyPr>
          <a:lstStyle/>
          <a:p>
            <a:pPr marL="2764639">
              <a:spcBef>
                <a:spcPts val="931"/>
              </a:spcBef>
              <a:tabLst>
                <a:tab pos="5062527" algn="l"/>
              </a:tabLst>
            </a:pPr>
            <a:r>
              <a:rPr sz="1500" spc="84" dirty="0">
                <a:latin typeface="Times New Roman"/>
                <a:cs typeface="Times New Roman"/>
              </a:rPr>
              <a:t>Re</a:t>
            </a:r>
            <a:r>
              <a:rPr sz="1500" spc="84" dirty="0">
                <a:latin typeface="Cambria"/>
                <a:cs typeface="Cambria"/>
              </a:rPr>
              <a:t>{</a:t>
            </a:r>
            <a:r>
              <a:rPr sz="1500" i="1" spc="84" dirty="0">
                <a:latin typeface="Times New Roman"/>
                <a:cs typeface="Times New Roman"/>
              </a:rPr>
              <a:t>x</a:t>
            </a:r>
            <a:r>
              <a:rPr sz="1500" spc="84" dirty="0">
                <a:latin typeface="Lucida Sans Unicode"/>
                <a:cs typeface="Lucida Sans Unicode"/>
              </a:rPr>
              <a:t>(</a:t>
            </a:r>
            <a:r>
              <a:rPr sz="1500" i="1" spc="84" dirty="0">
                <a:latin typeface="Times New Roman"/>
                <a:cs typeface="Times New Roman"/>
              </a:rPr>
              <a:t>t</a:t>
            </a:r>
            <a:r>
              <a:rPr sz="1500" spc="84" dirty="0">
                <a:latin typeface="Lucida Sans Unicode"/>
                <a:cs typeface="Lucida Sans Unicode"/>
              </a:rPr>
              <a:t>)</a:t>
            </a:r>
            <a:r>
              <a:rPr sz="1500" spc="84" dirty="0">
                <a:latin typeface="Cambria"/>
                <a:cs typeface="Cambria"/>
              </a:rPr>
              <a:t>}	</a:t>
            </a:r>
            <a:r>
              <a:rPr sz="1500" spc="84" dirty="0">
                <a:latin typeface="Times New Roman"/>
                <a:cs typeface="Times New Roman"/>
              </a:rPr>
              <a:t>Im</a:t>
            </a:r>
            <a:r>
              <a:rPr sz="1500" spc="84" dirty="0">
                <a:latin typeface="Cambria"/>
                <a:cs typeface="Cambria"/>
              </a:rPr>
              <a:t>{</a:t>
            </a:r>
            <a:r>
              <a:rPr sz="1500" i="1" spc="84" dirty="0">
                <a:latin typeface="Times New Roman"/>
                <a:cs typeface="Times New Roman"/>
              </a:rPr>
              <a:t>x</a:t>
            </a:r>
            <a:r>
              <a:rPr sz="1500" spc="84" dirty="0">
                <a:latin typeface="Lucida Sans Unicode"/>
                <a:cs typeface="Lucida Sans Unicode"/>
              </a:rPr>
              <a:t>(</a:t>
            </a:r>
            <a:r>
              <a:rPr sz="1500" i="1" spc="84" dirty="0">
                <a:latin typeface="Times New Roman"/>
                <a:cs typeface="Times New Roman"/>
              </a:rPr>
              <a:t>t</a:t>
            </a:r>
            <a:r>
              <a:rPr sz="1500" spc="84" dirty="0">
                <a:latin typeface="Lucida Sans Unicode"/>
                <a:cs typeface="Lucida Sans Unicode"/>
              </a:rPr>
              <a:t>)</a:t>
            </a:r>
            <a:r>
              <a:rPr sz="1500" spc="84" dirty="0">
                <a:latin typeface="Cambria"/>
                <a:cs typeface="Cambria"/>
              </a:rPr>
              <a:t>}</a:t>
            </a:r>
            <a:endParaRPr sz="1500">
              <a:latin typeface="Cambria"/>
              <a:cs typeface="Cambria"/>
            </a:endParaRPr>
          </a:p>
          <a:p>
            <a:pPr marL="11206">
              <a:spcBef>
                <a:spcPts val="1138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Thus,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spc="101" dirty="0">
                <a:latin typeface="Times New Roman"/>
                <a:cs typeface="Times New Roman"/>
              </a:rPr>
              <a:t>Re</a:t>
            </a:r>
            <a:r>
              <a:rPr sz="2074" spc="101" dirty="0">
                <a:latin typeface="Cambria"/>
                <a:cs typeface="Cambria"/>
              </a:rPr>
              <a:t>{</a:t>
            </a:r>
            <a:r>
              <a:rPr sz="2074" i="1" spc="101" dirty="0">
                <a:latin typeface="Times New Roman"/>
                <a:cs typeface="Times New Roman"/>
              </a:rPr>
              <a:t>x</a:t>
            </a:r>
            <a:r>
              <a:rPr sz="2074" spc="101" dirty="0">
                <a:latin typeface="Cambria"/>
                <a:cs typeface="Cambria"/>
              </a:rPr>
              <a:t>}</a:t>
            </a:r>
            <a:r>
              <a:rPr sz="2074" spc="88" dirty="0">
                <a:latin typeface="Cambria"/>
                <a:cs typeface="Cambria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101" dirty="0">
                <a:latin typeface="Times New Roman"/>
                <a:cs typeface="Times New Roman"/>
              </a:rPr>
              <a:t>Im</a:t>
            </a:r>
            <a:r>
              <a:rPr sz="2074" spc="101" dirty="0">
                <a:latin typeface="Cambria"/>
                <a:cs typeface="Cambria"/>
              </a:rPr>
              <a:t>{</a:t>
            </a:r>
            <a:r>
              <a:rPr sz="2074" i="1" spc="101" dirty="0">
                <a:latin typeface="Times New Roman"/>
                <a:cs typeface="Times New Roman"/>
              </a:rPr>
              <a:t>x</a:t>
            </a:r>
            <a:r>
              <a:rPr sz="2074" spc="101" dirty="0">
                <a:latin typeface="Cambria"/>
                <a:cs typeface="Cambria"/>
              </a:rPr>
              <a:t>}</a:t>
            </a:r>
            <a:r>
              <a:rPr sz="2074" spc="115" dirty="0">
                <a:latin typeface="Cambria"/>
                <a:cs typeface="Cambria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each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product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exponential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028885"/>
            <a:ext cx="147740" cy="14759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4727482"/>
            <a:ext cx="149311" cy="14759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5575" y="5097320"/>
            <a:ext cx="149311" cy="14760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55575" y="5795928"/>
            <a:ext cx="149311" cy="14758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422174" y="3507924"/>
            <a:ext cx="7881657" cy="2835783"/>
          </a:xfrm>
          <a:prstGeom prst="rect">
            <a:avLst/>
          </a:prstGeom>
        </p:spPr>
        <p:txBody>
          <a:bodyPr vert="horz" wrap="square" lIns="0" tIns="59951" rIns="0" bIns="0" rtlCol="0">
            <a:spAutoFit/>
          </a:bodyPr>
          <a:lstStyle/>
          <a:p>
            <a:pPr marL="11206">
              <a:spcBef>
                <a:spcPts val="472"/>
              </a:spcBef>
            </a:pP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sinusoid.</a:t>
            </a:r>
            <a:endParaRPr sz="1897">
              <a:latin typeface="Microsoft Sans Serif"/>
              <a:cs typeface="Microsoft Sans Serif"/>
            </a:endParaRPr>
          </a:p>
          <a:p>
            <a:pPr marL="11206" marR="4483">
              <a:lnSpc>
                <a:spcPct val="105000"/>
              </a:lnSpc>
              <a:spcBef>
                <a:spcPts val="331"/>
              </a:spcBef>
            </a:pPr>
            <a:r>
              <a:rPr sz="1897" spc="-9" dirty="0">
                <a:latin typeface="Microsoft Sans Serif"/>
                <a:cs typeface="Microsoft Sans Serif"/>
              </a:rPr>
              <a:t>One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three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distinct</a:t>
            </a:r>
            <a:r>
              <a:rPr sz="2074" i="1" spc="8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26" dirty="0">
                <a:solidFill>
                  <a:srgbClr val="FF00FF"/>
                </a:solidFill>
                <a:latin typeface="Calibri"/>
                <a:cs typeface="Calibri"/>
              </a:rPr>
              <a:t>modes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behavior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exhibited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71" dirty="0">
                <a:latin typeface="Times New Roman"/>
                <a:cs typeface="Times New Roman"/>
              </a:rPr>
              <a:t>x</a:t>
            </a:r>
            <a:r>
              <a:rPr sz="2074" spc="71" dirty="0">
                <a:latin typeface="Lucida Sans Unicode"/>
                <a:cs typeface="Lucida Sans Unicode"/>
              </a:rPr>
              <a:t>(</a:t>
            </a:r>
            <a:r>
              <a:rPr sz="2074" i="1" spc="71" dirty="0">
                <a:latin typeface="Times New Roman"/>
                <a:cs typeface="Times New Roman"/>
              </a:rPr>
              <a:t>t</a:t>
            </a:r>
            <a:r>
              <a:rPr sz="2074" spc="71" dirty="0">
                <a:latin typeface="Lucida Sans Unicode"/>
                <a:cs typeface="Lucida Sans Unicode"/>
              </a:rPr>
              <a:t>)</a:t>
            </a:r>
            <a:r>
              <a:rPr sz="1897" spc="71" dirty="0">
                <a:latin typeface="Microsoft Sans Serif"/>
                <a:cs typeface="Microsoft Sans Serif"/>
              </a:rPr>
              <a:t>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depending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on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value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spc="79" dirty="0">
                <a:latin typeface="Calibri"/>
                <a:cs typeface="Calibri"/>
              </a:rPr>
              <a:t>σ</a:t>
            </a:r>
            <a:r>
              <a:rPr sz="1897" spc="79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401"/>
              </a:spcBef>
            </a:pPr>
            <a:r>
              <a:rPr sz="1897" dirty="0">
                <a:latin typeface="Microsoft Sans Serif"/>
                <a:cs typeface="Microsoft Sans Serif"/>
              </a:rPr>
              <a:t>I</a:t>
            </a:r>
            <a:r>
              <a:rPr sz="1897" spc="-4" dirty="0">
                <a:latin typeface="Microsoft Sans Serif"/>
                <a:cs typeface="Microsoft Sans Serif"/>
              </a:rPr>
              <a:t>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spc="163" dirty="0">
                <a:latin typeface="Calibri"/>
                <a:cs typeface="Calibri"/>
              </a:rPr>
              <a:t>σ</a:t>
            </a:r>
            <a:r>
              <a:rPr sz="2074" spc="-4" dirty="0">
                <a:latin typeface="Calibri"/>
                <a:cs typeface="Calibri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spc="22" dirty="0">
                <a:latin typeface="Times New Roman"/>
                <a:cs typeface="Times New Roman"/>
              </a:rPr>
              <a:t>R</a:t>
            </a:r>
            <a:r>
              <a:rPr sz="2074" dirty="0">
                <a:latin typeface="Times New Roman"/>
                <a:cs typeface="Times New Roman"/>
              </a:rPr>
              <a:t>e</a:t>
            </a:r>
            <a:r>
              <a:rPr sz="2074" spc="234" dirty="0">
                <a:latin typeface="Cambria"/>
                <a:cs typeface="Cambria"/>
              </a:rPr>
              <a:t>{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247" dirty="0">
                <a:latin typeface="Cambria"/>
                <a:cs typeface="Cambria"/>
              </a:rPr>
              <a:t>}</a:t>
            </a:r>
            <a:r>
              <a:rPr sz="2074" spc="84" dirty="0">
                <a:latin typeface="Cambria"/>
                <a:cs typeface="Cambria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an</a:t>
            </a:r>
            <a:r>
              <a:rPr sz="1897" spc="-4" dirty="0">
                <a:latin typeface="Microsoft Sans Serif"/>
                <a:cs typeface="Microsoft Sans Serif"/>
              </a:rPr>
              <a:t>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I</a:t>
            </a:r>
            <a:r>
              <a:rPr sz="2074" spc="22" dirty="0">
                <a:latin typeface="Times New Roman"/>
                <a:cs typeface="Times New Roman"/>
              </a:rPr>
              <a:t>m</a:t>
            </a:r>
            <a:r>
              <a:rPr sz="2074" spc="234" dirty="0">
                <a:latin typeface="Cambria"/>
                <a:cs typeface="Cambria"/>
              </a:rPr>
              <a:t>{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247" dirty="0">
                <a:latin typeface="Cambria"/>
                <a:cs typeface="Cambria"/>
              </a:rPr>
              <a:t>}</a:t>
            </a:r>
            <a:r>
              <a:rPr sz="2074" spc="84" dirty="0">
                <a:latin typeface="Cambria"/>
                <a:cs typeface="Cambria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</a:t>
            </a:r>
            <a:r>
              <a:rPr sz="1897" spc="-13" dirty="0">
                <a:latin typeface="Microsoft Sans Serif"/>
                <a:cs typeface="Microsoft Sans Serif"/>
              </a:rPr>
              <a:t>r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7" dirty="0">
                <a:solidFill>
                  <a:srgbClr val="FF00FF"/>
                </a:solidFill>
                <a:latin typeface="Calibri"/>
                <a:cs typeface="Calibri"/>
              </a:rPr>
              <a:t>r</a:t>
            </a:r>
            <a:r>
              <a:rPr sz="2074" i="1" spc="-66" dirty="0">
                <a:solidFill>
                  <a:srgbClr val="FF00FF"/>
                </a:solidFill>
                <a:latin typeface="Calibri"/>
                <a:cs typeface="Calibri"/>
              </a:rPr>
              <a:t>e</a:t>
            </a:r>
            <a:r>
              <a:rPr sz="2074" i="1" spc="-31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74" i="1" spc="106" dirty="0">
                <a:solidFill>
                  <a:srgbClr val="FF00FF"/>
                </a:solidFill>
                <a:latin typeface="Calibri"/>
                <a:cs typeface="Calibri"/>
              </a:rPr>
              <a:t>l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dirty="0">
                <a:solidFill>
                  <a:srgbClr val="FF00FF"/>
                </a:solidFill>
                <a:latin typeface="Calibri"/>
                <a:cs typeface="Calibri"/>
              </a:rPr>
              <a:t>s</a:t>
            </a:r>
            <a:r>
              <a:rPr sz="2074" i="1" spc="97" dirty="0">
                <a:solidFill>
                  <a:srgbClr val="FF00FF"/>
                </a:solidFill>
                <a:latin typeface="Calibri"/>
                <a:cs typeface="Calibri"/>
              </a:rPr>
              <a:t>i</a:t>
            </a:r>
            <a:r>
              <a:rPr sz="2074" i="1" spc="110" dirty="0">
                <a:solidFill>
                  <a:srgbClr val="FF00FF"/>
                </a:solidFill>
                <a:latin typeface="Calibri"/>
                <a:cs typeface="Calibri"/>
              </a:rPr>
              <a:t>nu</a:t>
            </a:r>
            <a:r>
              <a:rPr sz="2074" i="1" dirty="0">
                <a:solidFill>
                  <a:srgbClr val="FF00FF"/>
                </a:solidFill>
                <a:latin typeface="Calibri"/>
                <a:cs typeface="Calibri"/>
              </a:rPr>
              <a:t>s</a:t>
            </a:r>
            <a:r>
              <a:rPr sz="2074" i="1" spc="-31" dirty="0">
                <a:solidFill>
                  <a:srgbClr val="FF00FF"/>
                </a:solidFill>
                <a:latin typeface="Calibri"/>
                <a:cs typeface="Calibri"/>
              </a:rPr>
              <a:t>o</a:t>
            </a:r>
            <a:r>
              <a:rPr sz="2074" i="1" spc="97" dirty="0">
                <a:solidFill>
                  <a:srgbClr val="FF00FF"/>
                </a:solidFill>
                <a:latin typeface="Calibri"/>
                <a:cs typeface="Calibri"/>
              </a:rPr>
              <a:t>i</a:t>
            </a:r>
            <a:r>
              <a:rPr sz="2074" i="1" spc="-31" dirty="0">
                <a:solidFill>
                  <a:srgbClr val="FF00FF"/>
                </a:solidFill>
                <a:latin typeface="Calibri"/>
                <a:cs typeface="Calibri"/>
              </a:rPr>
              <a:t>d</a:t>
            </a:r>
            <a:r>
              <a:rPr sz="2074" i="1" dirty="0">
                <a:solidFill>
                  <a:srgbClr val="FF00FF"/>
                </a:solidFill>
                <a:latin typeface="Calibri"/>
                <a:cs typeface="Calibri"/>
              </a:rPr>
              <a:t>s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11206" marR="42585">
              <a:lnSpc>
                <a:spcPct val="105000"/>
              </a:lnSpc>
              <a:spcBef>
                <a:spcPts val="300"/>
              </a:spcBef>
            </a:pPr>
            <a:r>
              <a:rPr sz="1897" dirty="0">
                <a:latin typeface="Microsoft Sans Serif"/>
                <a:cs typeface="Microsoft Sans Serif"/>
              </a:rPr>
              <a:t>If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spc="163" dirty="0">
                <a:latin typeface="Calibri"/>
                <a:cs typeface="Calibri"/>
              </a:rPr>
              <a:t>σ</a:t>
            </a:r>
            <a:r>
              <a:rPr sz="2074" spc="-4" dirty="0">
                <a:latin typeface="Calibri"/>
                <a:cs typeface="Calibri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&gt;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-4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101" dirty="0">
                <a:latin typeface="Times New Roman"/>
                <a:cs typeface="Times New Roman"/>
              </a:rPr>
              <a:t>Re</a:t>
            </a:r>
            <a:r>
              <a:rPr sz="2074" spc="101" dirty="0">
                <a:latin typeface="Cambria"/>
                <a:cs typeface="Cambria"/>
              </a:rPr>
              <a:t>{</a:t>
            </a:r>
            <a:r>
              <a:rPr sz="2074" i="1" spc="101" dirty="0">
                <a:latin typeface="Times New Roman"/>
                <a:cs typeface="Times New Roman"/>
              </a:rPr>
              <a:t>x</a:t>
            </a:r>
            <a:r>
              <a:rPr sz="2074" spc="101" dirty="0">
                <a:latin typeface="Cambria"/>
                <a:cs typeface="Cambria"/>
              </a:rPr>
              <a:t>}</a:t>
            </a:r>
            <a:r>
              <a:rPr sz="2074" spc="84" dirty="0">
                <a:latin typeface="Cambria"/>
                <a:cs typeface="Cambria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101" dirty="0">
                <a:latin typeface="Times New Roman"/>
                <a:cs typeface="Times New Roman"/>
              </a:rPr>
              <a:t>Im</a:t>
            </a:r>
            <a:r>
              <a:rPr sz="2074" spc="101" dirty="0">
                <a:latin typeface="Cambria"/>
                <a:cs typeface="Cambria"/>
              </a:rPr>
              <a:t>{</a:t>
            </a:r>
            <a:r>
              <a:rPr sz="2074" i="1" spc="101" dirty="0">
                <a:latin typeface="Times New Roman"/>
                <a:cs typeface="Times New Roman"/>
              </a:rPr>
              <a:t>x</a:t>
            </a:r>
            <a:r>
              <a:rPr sz="2074" spc="101" dirty="0">
                <a:latin typeface="Cambria"/>
                <a:cs typeface="Cambria"/>
              </a:rPr>
              <a:t>}</a:t>
            </a:r>
            <a:r>
              <a:rPr sz="2074" spc="88" dirty="0">
                <a:latin typeface="Cambria"/>
                <a:cs typeface="Cambria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each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product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8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real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sinusoid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8" dirty="0">
                <a:solidFill>
                  <a:srgbClr val="FF00FF"/>
                </a:solidFill>
                <a:latin typeface="Calibri"/>
                <a:cs typeface="Calibri"/>
              </a:rPr>
              <a:t>a </a:t>
            </a:r>
            <a:r>
              <a:rPr sz="2074" i="1" spc="-45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growing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real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exponential</a:t>
            </a:r>
            <a:r>
              <a:rPr sz="1897" spc="18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11206" marR="42585">
              <a:lnSpc>
                <a:spcPct val="105000"/>
              </a:lnSpc>
              <a:spcBef>
                <a:spcPts val="278"/>
              </a:spcBef>
            </a:pPr>
            <a:r>
              <a:rPr sz="1897" dirty="0">
                <a:latin typeface="Microsoft Sans Serif"/>
                <a:cs typeface="Microsoft Sans Serif"/>
              </a:rPr>
              <a:t>If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spc="163" dirty="0">
                <a:latin typeface="Calibri"/>
                <a:cs typeface="Calibri"/>
              </a:rPr>
              <a:t>σ</a:t>
            </a:r>
            <a:r>
              <a:rPr sz="2074" spc="-4" dirty="0">
                <a:latin typeface="Calibri"/>
                <a:cs typeface="Calibri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-4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101" dirty="0">
                <a:latin typeface="Times New Roman"/>
                <a:cs typeface="Times New Roman"/>
              </a:rPr>
              <a:t>Re</a:t>
            </a:r>
            <a:r>
              <a:rPr sz="2074" spc="101" dirty="0">
                <a:latin typeface="Cambria"/>
                <a:cs typeface="Cambria"/>
              </a:rPr>
              <a:t>{</a:t>
            </a:r>
            <a:r>
              <a:rPr sz="2074" i="1" spc="101" dirty="0">
                <a:latin typeface="Times New Roman"/>
                <a:cs typeface="Times New Roman"/>
              </a:rPr>
              <a:t>x</a:t>
            </a:r>
            <a:r>
              <a:rPr sz="2074" spc="101" dirty="0">
                <a:latin typeface="Cambria"/>
                <a:cs typeface="Cambria"/>
              </a:rPr>
              <a:t>}</a:t>
            </a:r>
            <a:r>
              <a:rPr sz="2074" spc="84" dirty="0">
                <a:latin typeface="Cambria"/>
                <a:cs typeface="Cambria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101" dirty="0">
                <a:latin typeface="Times New Roman"/>
                <a:cs typeface="Times New Roman"/>
              </a:rPr>
              <a:t>Im</a:t>
            </a:r>
            <a:r>
              <a:rPr sz="2074" spc="101" dirty="0">
                <a:latin typeface="Cambria"/>
                <a:cs typeface="Cambria"/>
              </a:rPr>
              <a:t>{</a:t>
            </a:r>
            <a:r>
              <a:rPr sz="2074" i="1" spc="101" dirty="0">
                <a:latin typeface="Times New Roman"/>
                <a:cs typeface="Times New Roman"/>
              </a:rPr>
              <a:t>x</a:t>
            </a:r>
            <a:r>
              <a:rPr sz="2074" spc="101" dirty="0">
                <a:latin typeface="Cambria"/>
                <a:cs typeface="Cambria"/>
              </a:rPr>
              <a:t>}</a:t>
            </a:r>
            <a:r>
              <a:rPr sz="2074" spc="88" dirty="0">
                <a:latin typeface="Cambria"/>
                <a:cs typeface="Cambria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each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product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8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real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sinusoid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8" dirty="0">
                <a:solidFill>
                  <a:srgbClr val="FF00FF"/>
                </a:solidFill>
                <a:latin typeface="Calibri"/>
                <a:cs typeface="Calibri"/>
              </a:rPr>
              <a:t>a </a:t>
            </a:r>
            <a:r>
              <a:rPr sz="2074" i="1" spc="-45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decaying</a:t>
            </a:r>
            <a:r>
              <a:rPr sz="2074" i="1" spc="9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real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exponential</a:t>
            </a:r>
            <a:r>
              <a:rPr sz="1897" spc="18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6101043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dirty="0">
                <a:solidFill>
                  <a:srgbClr val="FFFFFF"/>
                </a:solidFill>
              </a:rPr>
              <a:t>General</a:t>
            </a:r>
            <a:r>
              <a:rPr sz="2471" spc="-18" dirty="0">
                <a:solidFill>
                  <a:srgbClr val="FFFFFF"/>
                </a:solidFill>
              </a:rPr>
              <a:t> </a:t>
            </a:r>
            <a:r>
              <a:rPr sz="2471" spc="-4" dirty="0">
                <a:solidFill>
                  <a:srgbClr val="FFFFFF"/>
                </a:solidFill>
              </a:rPr>
              <a:t>Complex</a:t>
            </a:r>
            <a:r>
              <a:rPr sz="2471" spc="-13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Exponentials</a:t>
            </a:r>
            <a:r>
              <a:rPr sz="2471" spc="-13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(Continued)</a:t>
            </a:r>
            <a:endParaRPr sz="2471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5BC20851-19C3-429B-8E5F-B3528E59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900226"/>
            <a:ext cx="149311" cy="14925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22182" y="1766598"/>
            <a:ext cx="7697881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three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26" dirty="0">
                <a:solidFill>
                  <a:srgbClr val="FF00FF"/>
                </a:solidFill>
                <a:latin typeface="Calibri"/>
                <a:cs typeface="Calibri"/>
              </a:rPr>
              <a:t>modes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074" i="1" spc="8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behavior</a:t>
            </a:r>
            <a:r>
              <a:rPr sz="2074" i="1" spc="9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2074" spc="101" dirty="0">
                <a:latin typeface="Times New Roman"/>
                <a:cs typeface="Times New Roman"/>
              </a:rPr>
              <a:t>Re</a:t>
            </a:r>
            <a:r>
              <a:rPr sz="2074" spc="101" dirty="0">
                <a:latin typeface="Cambria"/>
                <a:cs typeface="Cambria"/>
              </a:rPr>
              <a:t>{</a:t>
            </a:r>
            <a:r>
              <a:rPr sz="2074" i="1" spc="101" dirty="0">
                <a:latin typeface="Times New Roman"/>
                <a:cs typeface="Times New Roman"/>
              </a:rPr>
              <a:t>x</a:t>
            </a:r>
            <a:r>
              <a:rPr sz="2074" spc="101" dirty="0">
                <a:latin typeface="Cambria"/>
                <a:cs typeface="Cambria"/>
              </a:rPr>
              <a:t>}</a:t>
            </a:r>
            <a:r>
              <a:rPr sz="2074" spc="115" dirty="0">
                <a:latin typeface="Cambria"/>
                <a:cs typeface="Cambria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101" dirty="0">
                <a:latin typeface="Times New Roman"/>
                <a:cs typeface="Times New Roman"/>
              </a:rPr>
              <a:t>Im</a:t>
            </a:r>
            <a:r>
              <a:rPr sz="2074" spc="101" dirty="0">
                <a:latin typeface="Cambria"/>
                <a:cs typeface="Cambria"/>
              </a:rPr>
              <a:t>{</a:t>
            </a:r>
            <a:r>
              <a:rPr sz="2074" i="1" spc="101" dirty="0">
                <a:latin typeface="Times New Roman"/>
                <a:cs typeface="Times New Roman"/>
              </a:rPr>
              <a:t>x</a:t>
            </a:r>
            <a:r>
              <a:rPr sz="2074" spc="101" dirty="0">
                <a:latin typeface="Cambria"/>
                <a:cs typeface="Cambria"/>
              </a:rPr>
              <a:t>}</a:t>
            </a:r>
            <a:r>
              <a:rPr sz="2074" spc="88" dirty="0">
                <a:latin typeface="Cambria"/>
                <a:cs typeface="Cambria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illustrated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94654" y="2398840"/>
            <a:ext cx="2076450" cy="2169459"/>
            <a:chOff x="1174341" y="2718685"/>
            <a:chExt cx="2353310" cy="24587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3429" y="2911141"/>
              <a:ext cx="101975" cy="102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4341" y="2718685"/>
              <a:ext cx="2353230" cy="245866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840852" y="3353979"/>
            <a:ext cx="70037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4" dirty="0">
                <a:latin typeface="Times New Roman"/>
                <a:cs typeface="Times New Roman"/>
              </a:rPr>
              <a:t>t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7920" y="2347174"/>
            <a:ext cx="318807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spc="-31" dirty="0">
                <a:latin typeface="Cambria"/>
                <a:cs typeface="Cambria"/>
              </a:rPr>
              <a:t>|</a:t>
            </a:r>
            <a:r>
              <a:rPr sz="1324" i="1" spc="18" dirty="0">
                <a:latin typeface="Times New Roman"/>
                <a:cs typeface="Times New Roman"/>
              </a:rPr>
              <a:t>A</a:t>
            </a:r>
            <a:r>
              <a:rPr sz="1324" spc="-49" dirty="0">
                <a:latin typeface="Cambria"/>
                <a:cs typeface="Cambria"/>
              </a:rPr>
              <a:t>|</a:t>
            </a:r>
            <a:r>
              <a:rPr sz="1324" spc="-159" dirty="0">
                <a:latin typeface="Cambria"/>
                <a:cs typeface="Cambria"/>
              </a:rPr>
              <a:t> </a:t>
            </a:r>
            <a:r>
              <a:rPr sz="1324" i="1" spc="9" dirty="0">
                <a:latin typeface="Times New Roman"/>
                <a:cs typeface="Times New Roman"/>
              </a:rPr>
              <a:t>e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44382" y="2334272"/>
            <a:ext cx="127187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spc="57" dirty="0">
                <a:latin typeface="Calibri"/>
                <a:cs typeface="Calibri"/>
              </a:rPr>
              <a:t>σ</a:t>
            </a:r>
            <a:r>
              <a:rPr sz="927" i="1" spc="9" dirty="0">
                <a:latin typeface="Times New Roman"/>
                <a:cs typeface="Times New Roman"/>
              </a:rPr>
              <a:t>t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3557" y="4654589"/>
            <a:ext cx="587749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spc="146" dirty="0">
                <a:latin typeface="Calibri"/>
                <a:cs typeface="Calibri"/>
              </a:rPr>
              <a:t>σ</a:t>
            </a:r>
            <a:r>
              <a:rPr sz="1897" spc="9" dirty="0">
                <a:latin typeface="Calibri"/>
                <a:cs typeface="Calibri"/>
              </a:rPr>
              <a:t> </a:t>
            </a:r>
            <a:r>
              <a:rPr sz="1897" spc="-18" dirty="0">
                <a:latin typeface="Lucida Sans Unicode"/>
                <a:cs typeface="Lucida Sans Unicode"/>
              </a:rPr>
              <a:t>&gt;</a:t>
            </a:r>
            <a:r>
              <a:rPr sz="1897" spc="-199" dirty="0">
                <a:latin typeface="Lucida Sans Unicode"/>
                <a:cs typeface="Lucida Sans Unicode"/>
              </a:rPr>
              <a:t> </a:t>
            </a:r>
            <a:r>
              <a:rPr sz="1897" spc="9" dirty="0">
                <a:latin typeface="Times New Roman"/>
                <a:cs typeface="Times New Roman"/>
              </a:rPr>
              <a:t>0</a:t>
            </a:r>
            <a:endParaRPr sz="1897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24659" y="2399717"/>
            <a:ext cx="2076450" cy="2162175"/>
            <a:chOff x="4155013" y="2719679"/>
            <a:chExt cx="2353310" cy="2450465"/>
          </a:xfrm>
        </p:grpSpPr>
        <p:sp>
          <p:nvSpPr>
            <p:cNvPr id="23" name="object 23"/>
            <p:cNvSpPr/>
            <p:nvPr/>
          </p:nvSpPr>
          <p:spPr>
            <a:xfrm>
              <a:off x="4403369" y="3482594"/>
              <a:ext cx="199390" cy="299085"/>
            </a:xfrm>
            <a:custGeom>
              <a:avLst/>
              <a:gdLst/>
              <a:ahLst/>
              <a:cxnLst/>
              <a:rect l="l" t="t" r="r" b="b"/>
              <a:pathLst>
                <a:path w="199389" h="299085">
                  <a:moveTo>
                    <a:pt x="0" y="0"/>
                  </a:moveTo>
                  <a:lnTo>
                    <a:pt x="176684" y="265048"/>
                  </a:lnTo>
                </a:path>
                <a:path w="199389" h="299085">
                  <a:moveTo>
                    <a:pt x="176684" y="265048"/>
                  </a:moveTo>
                  <a:lnTo>
                    <a:pt x="199074" y="298635"/>
                  </a:lnTo>
                </a:path>
              </a:pathLst>
            </a:custGeom>
            <a:ln w="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558957" y="3729177"/>
              <a:ext cx="43815" cy="53340"/>
            </a:xfrm>
            <a:custGeom>
              <a:avLst/>
              <a:gdLst/>
              <a:ahLst/>
              <a:cxnLst/>
              <a:rect l="l" t="t" r="r" b="b"/>
              <a:pathLst>
                <a:path w="43814" h="53339">
                  <a:moveTo>
                    <a:pt x="43764" y="53035"/>
                  </a:moveTo>
                  <a:lnTo>
                    <a:pt x="28803" y="0"/>
                  </a:lnTo>
                  <a:lnTo>
                    <a:pt x="0" y="18465"/>
                  </a:lnTo>
                  <a:lnTo>
                    <a:pt x="43764" y="530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63656" y="2719679"/>
              <a:ext cx="2336165" cy="2450465"/>
            </a:xfrm>
            <a:custGeom>
              <a:avLst/>
              <a:gdLst/>
              <a:ahLst/>
              <a:cxnLst/>
              <a:rect l="l" t="t" r="r" b="b"/>
              <a:pathLst>
                <a:path w="2336165" h="2450465">
                  <a:moveTo>
                    <a:pt x="395300" y="1027963"/>
                  </a:moveTo>
                  <a:lnTo>
                    <a:pt x="439064" y="1062532"/>
                  </a:lnTo>
                  <a:lnTo>
                    <a:pt x="424103" y="1009497"/>
                  </a:lnTo>
                  <a:lnTo>
                    <a:pt x="395300" y="1027963"/>
                  </a:lnTo>
                  <a:close/>
                </a:path>
                <a:path w="2336165" h="2450465">
                  <a:moveTo>
                    <a:pt x="0" y="1225016"/>
                  </a:moveTo>
                  <a:lnTo>
                    <a:pt x="2335923" y="1225016"/>
                  </a:lnTo>
                </a:path>
                <a:path w="2336165" h="2450465">
                  <a:moveTo>
                    <a:pt x="1168552" y="2450020"/>
                  </a:moveTo>
                  <a:lnTo>
                    <a:pt x="1168552" y="0"/>
                  </a:lnTo>
                </a:path>
              </a:pathLst>
            </a:custGeom>
            <a:ln w="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4163656" y="3791420"/>
              <a:ext cx="2336165" cy="306705"/>
            </a:xfrm>
            <a:custGeom>
              <a:avLst/>
              <a:gdLst/>
              <a:ahLst/>
              <a:cxnLst/>
              <a:rect l="l" t="t" r="r" b="b"/>
              <a:pathLst>
                <a:path w="2336165" h="306704">
                  <a:moveTo>
                    <a:pt x="0" y="153276"/>
                  </a:moveTo>
                  <a:lnTo>
                    <a:pt x="4610" y="145211"/>
                  </a:lnTo>
                  <a:lnTo>
                    <a:pt x="9232" y="138303"/>
                  </a:lnTo>
                  <a:lnTo>
                    <a:pt x="13843" y="130238"/>
                  </a:lnTo>
                  <a:lnTo>
                    <a:pt x="18440" y="122174"/>
                  </a:lnTo>
                  <a:lnTo>
                    <a:pt x="23075" y="115239"/>
                  </a:lnTo>
                  <a:lnTo>
                    <a:pt x="27673" y="107175"/>
                  </a:lnTo>
                  <a:lnTo>
                    <a:pt x="32270" y="100266"/>
                  </a:lnTo>
                  <a:lnTo>
                    <a:pt x="36868" y="93370"/>
                  </a:lnTo>
                  <a:lnTo>
                    <a:pt x="42646" y="86436"/>
                  </a:lnTo>
                  <a:lnTo>
                    <a:pt x="47269" y="79540"/>
                  </a:lnTo>
                  <a:lnTo>
                    <a:pt x="51879" y="72605"/>
                  </a:lnTo>
                  <a:lnTo>
                    <a:pt x="56476" y="65697"/>
                  </a:lnTo>
                  <a:lnTo>
                    <a:pt x="61074" y="59931"/>
                  </a:lnTo>
                  <a:lnTo>
                    <a:pt x="65709" y="54165"/>
                  </a:lnTo>
                  <a:lnTo>
                    <a:pt x="70307" y="48399"/>
                  </a:lnTo>
                  <a:lnTo>
                    <a:pt x="74904" y="42633"/>
                  </a:lnTo>
                  <a:lnTo>
                    <a:pt x="79514" y="38036"/>
                  </a:lnTo>
                  <a:lnTo>
                    <a:pt x="84137" y="32270"/>
                  </a:lnTo>
                  <a:lnTo>
                    <a:pt x="88747" y="27660"/>
                  </a:lnTo>
                  <a:lnTo>
                    <a:pt x="93370" y="24206"/>
                  </a:lnTo>
                  <a:lnTo>
                    <a:pt x="97980" y="19596"/>
                  </a:lnTo>
                  <a:lnTo>
                    <a:pt x="102577" y="16129"/>
                  </a:lnTo>
                  <a:lnTo>
                    <a:pt x="107175" y="12661"/>
                  </a:lnTo>
                  <a:lnTo>
                    <a:pt x="111772" y="10388"/>
                  </a:lnTo>
                  <a:lnTo>
                    <a:pt x="117551" y="8064"/>
                  </a:lnTo>
                  <a:lnTo>
                    <a:pt x="122174" y="5765"/>
                  </a:lnTo>
                  <a:lnTo>
                    <a:pt x="126784" y="3467"/>
                  </a:lnTo>
                  <a:lnTo>
                    <a:pt x="131381" y="2324"/>
                  </a:lnTo>
                  <a:lnTo>
                    <a:pt x="135978" y="1168"/>
                  </a:lnTo>
                  <a:lnTo>
                    <a:pt x="140614" y="0"/>
                  </a:lnTo>
                  <a:lnTo>
                    <a:pt x="149809" y="0"/>
                  </a:lnTo>
                  <a:lnTo>
                    <a:pt x="154444" y="1168"/>
                  </a:lnTo>
                  <a:lnTo>
                    <a:pt x="159042" y="1168"/>
                  </a:lnTo>
                  <a:lnTo>
                    <a:pt x="163652" y="3467"/>
                  </a:lnTo>
                  <a:lnTo>
                    <a:pt x="168275" y="4635"/>
                  </a:lnTo>
                  <a:lnTo>
                    <a:pt x="172885" y="6921"/>
                  </a:lnTo>
                  <a:lnTo>
                    <a:pt x="177482" y="9232"/>
                  </a:lnTo>
                  <a:lnTo>
                    <a:pt x="182079" y="11531"/>
                  </a:lnTo>
                  <a:lnTo>
                    <a:pt x="186677" y="14998"/>
                  </a:lnTo>
                  <a:lnTo>
                    <a:pt x="192481" y="18465"/>
                  </a:lnTo>
                  <a:lnTo>
                    <a:pt x="197078" y="21894"/>
                  </a:lnTo>
                  <a:lnTo>
                    <a:pt x="201688" y="26504"/>
                  </a:lnTo>
                  <a:lnTo>
                    <a:pt x="206286" y="31127"/>
                  </a:lnTo>
                  <a:lnTo>
                    <a:pt x="210883" y="35725"/>
                  </a:lnTo>
                  <a:lnTo>
                    <a:pt x="215519" y="40335"/>
                  </a:lnTo>
                  <a:lnTo>
                    <a:pt x="220116" y="46101"/>
                  </a:lnTo>
                  <a:lnTo>
                    <a:pt x="224713" y="51866"/>
                  </a:lnTo>
                  <a:lnTo>
                    <a:pt x="229349" y="57632"/>
                  </a:lnTo>
                  <a:lnTo>
                    <a:pt x="233946" y="63398"/>
                  </a:lnTo>
                  <a:lnTo>
                    <a:pt x="238556" y="70307"/>
                  </a:lnTo>
                  <a:lnTo>
                    <a:pt x="243154" y="77228"/>
                  </a:lnTo>
                  <a:lnTo>
                    <a:pt x="247789" y="84137"/>
                  </a:lnTo>
                  <a:lnTo>
                    <a:pt x="252387" y="91033"/>
                  </a:lnTo>
                  <a:lnTo>
                    <a:pt x="256984" y="97967"/>
                  </a:lnTo>
                  <a:lnTo>
                    <a:pt x="261620" y="104876"/>
                  </a:lnTo>
                  <a:lnTo>
                    <a:pt x="267385" y="111798"/>
                  </a:lnTo>
                  <a:lnTo>
                    <a:pt x="271983" y="119837"/>
                  </a:lnTo>
                  <a:lnTo>
                    <a:pt x="276580" y="127914"/>
                  </a:lnTo>
                  <a:lnTo>
                    <a:pt x="281190" y="134835"/>
                  </a:lnTo>
                  <a:lnTo>
                    <a:pt x="285813" y="142900"/>
                  </a:lnTo>
                  <a:lnTo>
                    <a:pt x="290423" y="149809"/>
                  </a:lnTo>
                  <a:lnTo>
                    <a:pt x="295021" y="157873"/>
                  </a:lnTo>
                  <a:lnTo>
                    <a:pt x="299656" y="165950"/>
                  </a:lnTo>
                  <a:lnTo>
                    <a:pt x="304253" y="174015"/>
                  </a:lnTo>
                  <a:lnTo>
                    <a:pt x="308851" y="180936"/>
                  </a:lnTo>
                  <a:lnTo>
                    <a:pt x="313461" y="189014"/>
                  </a:lnTo>
                  <a:lnTo>
                    <a:pt x="318058" y="195910"/>
                  </a:lnTo>
                  <a:lnTo>
                    <a:pt x="322681" y="203974"/>
                  </a:lnTo>
                  <a:lnTo>
                    <a:pt x="327291" y="210908"/>
                  </a:lnTo>
                  <a:lnTo>
                    <a:pt x="331889" y="217817"/>
                  </a:lnTo>
                  <a:lnTo>
                    <a:pt x="336524" y="224739"/>
                  </a:lnTo>
                  <a:lnTo>
                    <a:pt x="342265" y="231648"/>
                  </a:lnTo>
                  <a:lnTo>
                    <a:pt x="346887" y="237413"/>
                  </a:lnTo>
                  <a:lnTo>
                    <a:pt x="351485" y="244309"/>
                  </a:lnTo>
                  <a:lnTo>
                    <a:pt x="356095" y="250075"/>
                  </a:lnTo>
                  <a:lnTo>
                    <a:pt x="360718" y="255841"/>
                  </a:lnTo>
                  <a:lnTo>
                    <a:pt x="365328" y="261607"/>
                  </a:lnTo>
                  <a:lnTo>
                    <a:pt x="369925" y="267373"/>
                  </a:lnTo>
                  <a:lnTo>
                    <a:pt x="374561" y="271983"/>
                  </a:lnTo>
                  <a:lnTo>
                    <a:pt x="379158" y="276580"/>
                  </a:lnTo>
                  <a:lnTo>
                    <a:pt x="383755" y="281178"/>
                  </a:lnTo>
                  <a:lnTo>
                    <a:pt x="388366" y="285813"/>
                  </a:lnTo>
                  <a:lnTo>
                    <a:pt x="392988" y="289255"/>
                  </a:lnTo>
                  <a:lnTo>
                    <a:pt x="397598" y="292722"/>
                  </a:lnTo>
                  <a:lnTo>
                    <a:pt x="402196" y="295021"/>
                  </a:lnTo>
                  <a:lnTo>
                    <a:pt x="406819" y="298475"/>
                  </a:lnTo>
                  <a:lnTo>
                    <a:pt x="411429" y="300786"/>
                  </a:lnTo>
                  <a:lnTo>
                    <a:pt x="417169" y="301955"/>
                  </a:lnTo>
                  <a:lnTo>
                    <a:pt x="421792" y="304253"/>
                  </a:lnTo>
                  <a:lnTo>
                    <a:pt x="426389" y="305384"/>
                  </a:lnTo>
                  <a:lnTo>
                    <a:pt x="430999" y="305384"/>
                  </a:lnTo>
                  <a:lnTo>
                    <a:pt x="435622" y="306552"/>
                  </a:lnTo>
                  <a:lnTo>
                    <a:pt x="444830" y="306552"/>
                  </a:lnTo>
                  <a:lnTo>
                    <a:pt x="449440" y="305384"/>
                  </a:lnTo>
                  <a:lnTo>
                    <a:pt x="454063" y="304253"/>
                  </a:lnTo>
                  <a:lnTo>
                    <a:pt x="458673" y="303085"/>
                  </a:lnTo>
                  <a:lnTo>
                    <a:pt x="463270" y="300786"/>
                  </a:lnTo>
                  <a:lnTo>
                    <a:pt x="467893" y="298475"/>
                  </a:lnTo>
                  <a:lnTo>
                    <a:pt x="472503" y="296176"/>
                  </a:lnTo>
                  <a:lnTo>
                    <a:pt x="477100" y="292722"/>
                  </a:lnTo>
                  <a:lnTo>
                    <a:pt x="481736" y="289255"/>
                  </a:lnTo>
                  <a:lnTo>
                    <a:pt x="486333" y="285813"/>
                  </a:lnTo>
                  <a:lnTo>
                    <a:pt x="492099" y="281178"/>
                  </a:lnTo>
                  <a:lnTo>
                    <a:pt x="496697" y="277749"/>
                  </a:lnTo>
                  <a:lnTo>
                    <a:pt x="501307" y="273113"/>
                  </a:lnTo>
                  <a:lnTo>
                    <a:pt x="505929" y="267373"/>
                  </a:lnTo>
                  <a:lnTo>
                    <a:pt x="510527" y="262750"/>
                  </a:lnTo>
                  <a:lnTo>
                    <a:pt x="515137" y="256984"/>
                  </a:lnTo>
                  <a:lnTo>
                    <a:pt x="519734" y="251244"/>
                  </a:lnTo>
                  <a:lnTo>
                    <a:pt x="524344" y="245478"/>
                  </a:lnTo>
                  <a:lnTo>
                    <a:pt x="528967" y="238544"/>
                  </a:lnTo>
                  <a:lnTo>
                    <a:pt x="533577" y="231648"/>
                  </a:lnTo>
                  <a:lnTo>
                    <a:pt x="538175" y="225882"/>
                  </a:lnTo>
                  <a:lnTo>
                    <a:pt x="542810" y="218973"/>
                  </a:lnTo>
                  <a:lnTo>
                    <a:pt x="547408" y="212051"/>
                  </a:lnTo>
                  <a:lnTo>
                    <a:pt x="552005" y="203974"/>
                  </a:lnTo>
                  <a:lnTo>
                    <a:pt x="556615" y="197078"/>
                  </a:lnTo>
                  <a:lnTo>
                    <a:pt x="561238" y="189014"/>
                  </a:lnTo>
                  <a:lnTo>
                    <a:pt x="567004" y="182079"/>
                  </a:lnTo>
                  <a:lnTo>
                    <a:pt x="571601" y="174015"/>
                  </a:lnTo>
                  <a:lnTo>
                    <a:pt x="576211" y="167106"/>
                  </a:lnTo>
                  <a:lnTo>
                    <a:pt x="580834" y="159042"/>
                  </a:lnTo>
                  <a:lnTo>
                    <a:pt x="585444" y="150977"/>
                  </a:lnTo>
                  <a:lnTo>
                    <a:pt x="590042" y="144043"/>
                  </a:lnTo>
                  <a:lnTo>
                    <a:pt x="594639" y="135978"/>
                  </a:lnTo>
                  <a:lnTo>
                    <a:pt x="599274" y="127914"/>
                  </a:lnTo>
                  <a:lnTo>
                    <a:pt x="603872" y="121005"/>
                  </a:lnTo>
                  <a:lnTo>
                    <a:pt x="608482" y="112941"/>
                  </a:lnTo>
                  <a:lnTo>
                    <a:pt x="613105" y="106032"/>
                  </a:lnTo>
                  <a:lnTo>
                    <a:pt x="617715" y="99110"/>
                  </a:lnTo>
                  <a:lnTo>
                    <a:pt x="622312" y="91033"/>
                  </a:lnTo>
                  <a:lnTo>
                    <a:pt x="626910" y="84137"/>
                  </a:lnTo>
                  <a:lnTo>
                    <a:pt x="631520" y="77228"/>
                  </a:lnTo>
                  <a:lnTo>
                    <a:pt x="636143" y="71462"/>
                  </a:lnTo>
                  <a:lnTo>
                    <a:pt x="641908" y="64528"/>
                  </a:lnTo>
                  <a:lnTo>
                    <a:pt x="646518" y="58762"/>
                  </a:lnTo>
                  <a:lnTo>
                    <a:pt x="651116" y="53035"/>
                  </a:lnTo>
                  <a:lnTo>
                    <a:pt x="655713" y="47269"/>
                  </a:lnTo>
                  <a:lnTo>
                    <a:pt x="660349" y="41503"/>
                  </a:lnTo>
                  <a:lnTo>
                    <a:pt x="664946" y="36868"/>
                  </a:lnTo>
                  <a:lnTo>
                    <a:pt x="669544" y="31127"/>
                  </a:lnTo>
                  <a:lnTo>
                    <a:pt x="674179" y="26504"/>
                  </a:lnTo>
                  <a:lnTo>
                    <a:pt x="678776" y="23063"/>
                  </a:lnTo>
                  <a:lnTo>
                    <a:pt x="683387" y="18465"/>
                  </a:lnTo>
                  <a:lnTo>
                    <a:pt x="688009" y="14998"/>
                  </a:lnTo>
                  <a:lnTo>
                    <a:pt x="692619" y="12661"/>
                  </a:lnTo>
                  <a:lnTo>
                    <a:pt x="697217" y="9232"/>
                  </a:lnTo>
                  <a:lnTo>
                    <a:pt x="701814" y="6921"/>
                  </a:lnTo>
                  <a:lnTo>
                    <a:pt x="706450" y="4635"/>
                  </a:lnTo>
                  <a:lnTo>
                    <a:pt x="711047" y="3467"/>
                  </a:lnTo>
                  <a:lnTo>
                    <a:pt x="716813" y="2324"/>
                  </a:lnTo>
                  <a:lnTo>
                    <a:pt x="721423" y="1168"/>
                  </a:lnTo>
                  <a:lnTo>
                    <a:pt x="726020" y="0"/>
                  </a:lnTo>
                  <a:lnTo>
                    <a:pt x="735253" y="0"/>
                  </a:lnTo>
                  <a:lnTo>
                    <a:pt x="739851" y="1168"/>
                  </a:lnTo>
                  <a:lnTo>
                    <a:pt x="744448" y="2324"/>
                  </a:lnTo>
                  <a:lnTo>
                    <a:pt x="776719" y="19596"/>
                  </a:lnTo>
                  <a:lnTo>
                    <a:pt x="781354" y="23063"/>
                  </a:lnTo>
                  <a:lnTo>
                    <a:pt x="785952" y="27660"/>
                  </a:lnTo>
                  <a:lnTo>
                    <a:pt x="790549" y="32270"/>
                  </a:lnTo>
                  <a:lnTo>
                    <a:pt x="796328" y="36868"/>
                  </a:lnTo>
                  <a:lnTo>
                    <a:pt x="800925" y="42633"/>
                  </a:lnTo>
                  <a:lnTo>
                    <a:pt x="805561" y="47269"/>
                  </a:lnTo>
                  <a:lnTo>
                    <a:pt x="810158" y="53035"/>
                  </a:lnTo>
                  <a:lnTo>
                    <a:pt x="814755" y="58762"/>
                  </a:lnTo>
                  <a:lnTo>
                    <a:pt x="819391" y="65697"/>
                  </a:lnTo>
                  <a:lnTo>
                    <a:pt x="823988" y="71462"/>
                  </a:lnTo>
                  <a:lnTo>
                    <a:pt x="828586" y="78371"/>
                  </a:lnTo>
                  <a:lnTo>
                    <a:pt x="833196" y="85305"/>
                  </a:lnTo>
                  <a:lnTo>
                    <a:pt x="837793" y="92202"/>
                  </a:lnTo>
                  <a:lnTo>
                    <a:pt x="842429" y="99110"/>
                  </a:lnTo>
                  <a:lnTo>
                    <a:pt x="847026" y="107175"/>
                  </a:lnTo>
                  <a:lnTo>
                    <a:pt x="851623" y="114096"/>
                  </a:lnTo>
                  <a:lnTo>
                    <a:pt x="856259" y="122174"/>
                  </a:lnTo>
                  <a:lnTo>
                    <a:pt x="860856" y="129070"/>
                  </a:lnTo>
                  <a:lnTo>
                    <a:pt x="865454" y="137147"/>
                  </a:lnTo>
                  <a:lnTo>
                    <a:pt x="871232" y="144043"/>
                  </a:lnTo>
                  <a:lnTo>
                    <a:pt x="875830" y="152133"/>
                  </a:lnTo>
                  <a:lnTo>
                    <a:pt x="880452" y="160210"/>
                  </a:lnTo>
                  <a:lnTo>
                    <a:pt x="885063" y="168275"/>
                  </a:lnTo>
                  <a:lnTo>
                    <a:pt x="889660" y="175171"/>
                  </a:lnTo>
                  <a:lnTo>
                    <a:pt x="894295" y="183248"/>
                  </a:lnTo>
                  <a:lnTo>
                    <a:pt x="898893" y="190144"/>
                  </a:lnTo>
                  <a:lnTo>
                    <a:pt x="903490" y="198208"/>
                  </a:lnTo>
                  <a:lnTo>
                    <a:pt x="908100" y="205143"/>
                  </a:lnTo>
                  <a:lnTo>
                    <a:pt x="912723" y="212051"/>
                  </a:lnTo>
                  <a:lnTo>
                    <a:pt x="917333" y="218973"/>
                  </a:lnTo>
                  <a:lnTo>
                    <a:pt x="921931" y="225882"/>
                  </a:lnTo>
                  <a:lnTo>
                    <a:pt x="926553" y="232803"/>
                  </a:lnTo>
                  <a:lnTo>
                    <a:pt x="931164" y="239712"/>
                  </a:lnTo>
                  <a:lnTo>
                    <a:pt x="935761" y="245478"/>
                  </a:lnTo>
                  <a:lnTo>
                    <a:pt x="940358" y="251244"/>
                  </a:lnTo>
                  <a:lnTo>
                    <a:pt x="946137" y="256984"/>
                  </a:lnTo>
                  <a:lnTo>
                    <a:pt x="950734" y="262750"/>
                  </a:lnTo>
                  <a:lnTo>
                    <a:pt x="955357" y="268516"/>
                  </a:lnTo>
                  <a:lnTo>
                    <a:pt x="959967" y="273113"/>
                  </a:lnTo>
                  <a:lnTo>
                    <a:pt x="964565" y="277749"/>
                  </a:lnTo>
                  <a:lnTo>
                    <a:pt x="969200" y="282346"/>
                  </a:lnTo>
                  <a:lnTo>
                    <a:pt x="973797" y="285813"/>
                  </a:lnTo>
                  <a:lnTo>
                    <a:pt x="978395" y="290410"/>
                  </a:lnTo>
                  <a:lnTo>
                    <a:pt x="983005" y="292722"/>
                  </a:lnTo>
                  <a:lnTo>
                    <a:pt x="987628" y="296176"/>
                  </a:lnTo>
                  <a:lnTo>
                    <a:pt x="992238" y="298475"/>
                  </a:lnTo>
                  <a:lnTo>
                    <a:pt x="996835" y="300786"/>
                  </a:lnTo>
                  <a:lnTo>
                    <a:pt x="1001458" y="303085"/>
                  </a:lnTo>
                  <a:lnTo>
                    <a:pt x="1006068" y="304253"/>
                  </a:lnTo>
                  <a:lnTo>
                    <a:pt x="1010666" y="305384"/>
                  </a:lnTo>
                  <a:lnTo>
                    <a:pt x="1015263" y="306552"/>
                  </a:lnTo>
                  <a:lnTo>
                    <a:pt x="1025664" y="306552"/>
                  </a:lnTo>
                  <a:lnTo>
                    <a:pt x="1030262" y="305384"/>
                  </a:lnTo>
                  <a:lnTo>
                    <a:pt x="1034872" y="305384"/>
                  </a:lnTo>
                  <a:lnTo>
                    <a:pt x="1039469" y="304253"/>
                  </a:lnTo>
                  <a:lnTo>
                    <a:pt x="1044067" y="301955"/>
                  </a:lnTo>
                  <a:lnTo>
                    <a:pt x="1048702" y="299643"/>
                  </a:lnTo>
                  <a:lnTo>
                    <a:pt x="1053299" y="297319"/>
                  </a:lnTo>
                  <a:lnTo>
                    <a:pt x="1057910" y="295021"/>
                  </a:lnTo>
                  <a:lnTo>
                    <a:pt x="1062532" y="291579"/>
                  </a:lnTo>
                  <a:lnTo>
                    <a:pt x="1067142" y="288112"/>
                  </a:lnTo>
                  <a:lnTo>
                    <a:pt x="1071740" y="284645"/>
                  </a:lnTo>
                  <a:lnTo>
                    <a:pt x="1076363" y="281178"/>
                  </a:lnTo>
                  <a:lnTo>
                    <a:pt x="1080973" y="276580"/>
                  </a:lnTo>
                  <a:lnTo>
                    <a:pt x="1085570" y="271983"/>
                  </a:lnTo>
                  <a:lnTo>
                    <a:pt x="1090180" y="266217"/>
                  </a:lnTo>
                  <a:lnTo>
                    <a:pt x="1095946" y="261607"/>
                  </a:lnTo>
                  <a:lnTo>
                    <a:pt x="1100569" y="255841"/>
                  </a:lnTo>
                  <a:lnTo>
                    <a:pt x="1105166" y="250075"/>
                  </a:lnTo>
                  <a:lnTo>
                    <a:pt x="1109776" y="243141"/>
                  </a:lnTo>
                  <a:lnTo>
                    <a:pt x="1114374" y="237413"/>
                  </a:lnTo>
                  <a:lnTo>
                    <a:pt x="1119009" y="230479"/>
                  </a:lnTo>
                  <a:lnTo>
                    <a:pt x="1123607" y="223570"/>
                  </a:lnTo>
                  <a:lnTo>
                    <a:pt x="1128204" y="216674"/>
                  </a:lnTo>
                  <a:lnTo>
                    <a:pt x="1132840" y="209740"/>
                  </a:lnTo>
                  <a:lnTo>
                    <a:pt x="1137437" y="202844"/>
                  </a:lnTo>
                  <a:lnTo>
                    <a:pt x="1142047" y="194767"/>
                  </a:lnTo>
                  <a:lnTo>
                    <a:pt x="1146644" y="187845"/>
                  </a:lnTo>
                  <a:lnTo>
                    <a:pt x="1151242" y="179781"/>
                  </a:lnTo>
                  <a:lnTo>
                    <a:pt x="1155877" y="172872"/>
                  </a:lnTo>
                  <a:lnTo>
                    <a:pt x="1160475" y="164807"/>
                  </a:lnTo>
                  <a:lnTo>
                    <a:pt x="1165085" y="156743"/>
                  </a:lnTo>
                  <a:lnTo>
                    <a:pt x="1170851" y="149809"/>
                  </a:lnTo>
                  <a:lnTo>
                    <a:pt x="1175473" y="141744"/>
                  </a:lnTo>
                  <a:lnTo>
                    <a:pt x="1180071" y="133680"/>
                  </a:lnTo>
                  <a:lnTo>
                    <a:pt x="1184681" y="126771"/>
                  </a:lnTo>
                  <a:lnTo>
                    <a:pt x="1189278" y="118706"/>
                  </a:lnTo>
                  <a:lnTo>
                    <a:pt x="1193914" y="111798"/>
                  </a:lnTo>
                  <a:lnTo>
                    <a:pt x="1198511" y="103733"/>
                  </a:lnTo>
                  <a:lnTo>
                    <a:pt x="1203109" y="96799"/>
                  </a:lnTo>
                  <a:lnTo>
                    <a:pt x="1207744" y="89903"/>
                  </a:lnTo>
                  <a:lnTo>
                    <a:pt x="1212342" y="82969"/>
                  </a:lnTo>
                  <a:lnTo>
                    <a:pt x="1216952" y="76073"/>
                  </a:lnTo>
                  <a:lnTo>
                    <a:pt x="1221549" y="69164"/>
                  </a:lnTo>
                  <a:lnTo>
                    <a:pt x="1226172" y="63398"/>
                  </a:lnTo>
                  <a:lnTo>
                    <a:pt x="1230782" y="56464"/>
                  </a:lnTo>
                  <a:lnTo>
                    <a:pt x="1235379" y="50698"/>
                  </a:lnTo>
                  <a:lnTo>
                    <a:pt x="1240015" y="44932"/>
                  </a:lnTo>
                  <a:lnTo>
                    <a:pt x="1245755" y="40335"/>
                  </a:lnTo>
                  <a:lnTo>
                    <a:pt x="1250353" y="34569"/>
                  </a:lnTo>
                  <a:lnTo>
                    <a:pt x="1254975" y="29959"/>
                  </a:lnTo>
                  <a:lnTo>
                    <a:pt x="1259586" y="25361"/>
                  </a:lnTo>
                  <a:lnTo>
                    <a:pt x="1264183" y="21894"/>
                  </a:lnTo>
                  <a:lnTo>
                    <a:pt x="1268818" y="18465"/>
                  </a:lnTo>
                  <a:lnTo>
                    <a:pt x="1273416" y="14998"/>
                  </a:lnTo>
                  <a:lnTo>
                    <a:pt x="1278026" y="11531"/>
                  </a:lnTo>
                  <a:lnTo>
                    <a:pt x="1282649" y="9232"/>
                  </a:lnTo>
                  <a:lnTo>
                    <a:pt x="1287246" y="6921"/>
                  </a:lnTo>
                  <a:lnTo>
                    <a:pt x="1291856" y="4635"/>
                  </a:lnTo>
                  <a:lnTo>
                    <a:pt x="1296454" y="2324"/>
                  </a:lnTo>
                  <a:lnTo>
                    <a:pt x="1301089" y="1168"/>
                  </a:lnTo>
                  <a:lnTo>
                    <a:pt x="1305687" y="1168"/>
                  </a:lnTo>
                  <a:lnTo>
                    <a:pt x="1310297" y="0"/>
                  </a:lnTo>
                  <a:lnTo>
                    <a:pt x="1320660" y="0"/>
                  </a:lnTo>
                  <a:lnTo>
                    <a:pt x="1325283" y="1168"/>
                  </a:lnTo>
                  <a:lnTo>
                    <a:pt x="1329893" y="2324"/>
                  </a:lnTo>
                  <a:lnTo>
                    <a:pt x="1334490" y="3467"/>
                  </a:lnTo>
                  <a:lnTo>
                    <a:pt x="1339113" y="5765"/>
                  </a:lnTo>
                  <a:lnTo>
                    <a:pt x="1343723" y="8064"/>
                  </a:lnTo>
                  <a:lnTo>
                    <a:pt x="1348320" y="10388"/>
                  </a:lnTo>
                  <a:lnTo>
                    <a:pt x="1352931" y="13830"/>
                  </a:lnTo>
                  <a:lnTo>
                    <a:pt x="1357553" y="16129"/>
                  </a:lnTo>
                  <a:lnTo>
                    <a:pt x="1362163" y="20739"/>
                  </a:lnTo>
                  <a:lnTo>
                    <a:pt x="1366761" y="24206"/>
                  </a:lnTo>
                  <a:lnTo>
                    <a:pt x="1371358" y="28803"/>
                  </a:lnTo>
                  <a:lnTo>
                    <a:pt x="1375994" y="33439"/>
                  </a:lnTo>
                  <a:lnTo>
                    <a:pt x="1380591" y="38036"/>
                  </a:lnTo>
                  <a:lnTo>
                    <a:pt x="1385201" y="43802"/>
                  </a:lnTo>
                  <a:lnTo>
                    <a:pt x="1389824" y="49568"/>
                  </a:lnTo>
                  <a:lnTo>
                    <a:pt x="1395564" y="55333"/>
                  </a:lnTo>
                  <a:lnTo>
                    <a:pt x="1400187" y="61099"/>
                  </a:lnTo>
                  <a:lnTo>
                    <a:pt x="1404797" y="66840"/>
                  </a:lnTo>
                  <a:lnTo>
                    <a:pt x="1409395" y="73761"/>
                  </a:lnTo>
                  <a:lnTo>
                    <a:pt x="1414030" y="80670"/>
                  </a:lnTo>
                  <a:lnTo>
                    <a:pt x="1418628" y="87604"/>
                  </a:lnTo>
                  <a:lnTo>
                    <a:pt x="1423225" y="94500"/>
                  </a:lnTo>
                  <a:lnTo>
                    <a:pt x="1427835" y="101434"/>
                  </a:lnTo>
                  <a:lnTo>
                    <a:pt x="1432458" y="108343"/>
                  </a:lnTo>
                  <a:lnTo>
                    <a:pt x="1437068" y="116408"/>
                  </a:lnTo>
                  <a:lnTo>
                    <a:pt x="1441665" y="123304"/>
                  </a:lnTo>
                  <a:lnTo>
                    <a:pt x="1446301" y="131368"/>
                  </a:lnTo>
                  <a:lnTo>
                    <a:pt x="1450898" y="138303"/>
                  </a:lnTo>
                  <a:lnTo>
                    <a:pt x="1455496" y="146367"/>
                  </a:lnTo>
                  <a:lnTo>
                    <a:pt x="1460131" y="154444"/>
                  </a:lnTo>
                  <a:lnTo>
                    <a:pt x="1464729" y="162509"/>
                  </a:lnTo>
                  <a:lnTo>
                    <a:pt x="1470469" y="169405"/>
                  </a:lnTo>
                  <a:lnTo>
                    <a:pt x="1475092" y="177469"/>
                  </a:lnTo>
                  <a:lnTo>
                    <a:pt x="1479702" y="184404"/>
                  </a:lnTo>
                  <a:lnTo>
                    <a:pt x="1484299" y="192468"/>
                  </a:lnTo>
                  <a:lnTo>
                    <a:pt x="1488935" y="199377"/>
                  </a:lnTo>
                  <a:lnTo>
                    <a:pt x="1493532" y="207441"/>
                  </a:lnTo>
                  <a:lnTo>
                    <a:pt x="1498130" y="214337"/>
                  </a:lnTo>
                  <a:lnTo>
                    <a:pt x="1502740" y="221272"/>
                  </a:lnTo>
                  <a:lnTo>
                    <a:pt x="1507363" y="228180"/>
                  </a:lnTo>
                  <a:lnTo>
                    <a:pt x="1511973" y="235077"/>
                  </a:lnTo>
                  <a:lnTo>
                    <a:pt x="1516570" y="240855"/>
                  </a:lnTo>
                  <a:lnTo>
                    <a:pt x="1521206" y="247777"/>
                  </a:lnTo>
                  <a:lnTo>
                    <a:pt x="1525803" y="253542"/>
                  </a:lnTo>
                  <a:lnTo>
                    <a:pt x="1530400" y="259308"/>
                  </a:lnTo>
                  <a:lnTo>
                    <a:pt x="1534998" y="263918"/>
                  </a:lnTo>
                  <a:lnTo>
                    <a:pt x="1539633" y="269671"/>
                  </a:lnTo>
                  <a:lnTo>
                    <a:pt x="1545399" y="274281"/>
                  </a:lnTo>
                  <a:lnTo>
                    <a:pt x="1550009" y="278879"/>
                  </a:lnTo>
                  <a:lnTo>
                    <a:pt x="1554607" y="283514"/>
                  </a:lnTo>
                  <a:lnTo>
                    <a:pt x="1559229" y="286956"/>
                  </a:lnTo>
                  <a:lnTo>
                    <a:pt x="1563839" y="290410"/>
                  </a:lnTo>
                  <a:lnTo>
                    <a:pt x="1568437" y="293878"/>
                  </a:lnTo>
                  <a:lnTo>
                    <a:pt x="1573034" y="297319"/>
                  </a:lnTo>
                  <a:lnTo>
                    <a:pt x="1577644" y="299643"/>
                  </a:lnTo>
                  <a:lnTo>
                    <a:pt x="1582267" y="301955"/>
                  </a:lnTo>
                  <a:lnTo>
                    <a:pt x="1586877" y="303085"/>
                  </a:lnTo>
                  <a:lnTo>
                    <a:pt x="1591475" y="304253"/>
                  </a:lnTo>
                  <a:lnTo>
                    <a:pt x="1596110" y="305384"/>
                  </a:lnTo>
                  <a:lnTo>
                    <a:pt x="1600708" y="306552"/>
                  </a:lnTo>
                  <a:lnTo>
                    <a:pt x="1609902" y="306552"/>
                  </a:lnTo>
                  <a:lnTo>
                    <a:pt x="1614538" y="305384"/>
                  </a:lnTo>
                  <a:lnTo>
                    <a:pt x="1619135" y="304253"/>
                  </a:lnTo>
                  <a:lnTo>
                    <a:pt x="1624914" y="303085"/>
                  </a:lnTo>
                  <a:lnTo>
                    <a:pt x="1629511" y="301955"/>
                  </a:lnTo>
                  <a:lnTo>
                    <a:pt x="1634109" y="299643"/>
                  </a:lnTo>
                  <a:lnTo>
                    <a:pt x="1638744" y="297319"/>
                  </a:lnTo>
                  <a:lnTo>
                    <a:pt x="1643341" y="293878"/>
                  </a:lnTo>
                  <a:lnTo>
                    <a:pt x="1647939" y="291579"/>
                  </a:lnTo>
                  <a:lnTo>
                    <a:pt x="1652574" y="288112"/>
                  </a:lnTo>
                  <a:lnTo>
                    <a:pt x="1657172" y="283514"/>
                  </a:lnTo>
                  <a:lnTo>
                    <a:pt x="1661782" y="280047"/>
                  </a:lnTo>
                  <a:lnTo>
                    <a:pt x="1666405" y="275450"/>
                  </a:lnTo>
                  <a:lnTo>
                    <a:pt x="1671015" y="269671"/>
                  </a:lnTo>
                  <a:lnTo>
                    <a:pt x="1675612" y="265049"/>
                  </a:lnTo>
                  <a:lnTo>
                    <a:pt x="1680210" y="259308"/>
                  </a:lnTo>
                  <a:lnTo>
                    <a:pt x="1684807" y="253542"/>
                  </a:lnTo>
                  <a:lnTo>
                    <a:pt x="1689442" y="247777"/>
                  </a:lnTo>
                  <a:lnTo>
                    <a:pt x="1694040" y="242011"/>
                  </a:lnTo>
                  <a:lnTo>
                    <a:pt x="1699818" y="235077"/>
                  </a:lnTo>
                  <a:lnTo>
                    <a:pt x="1704416" y="229349"/>
                  </a:lnTo>
                  <a:lnTo>
                    <a:pt x="1709013" y="222415"/>
                  </a:lnTo>
                  <a:lnTo>
                    <a:pt x="1713649" y="215506"/>
                  </a:lnTo>
                  <a:lnTo>
                    <a:pt x="1718246" y="207441"/>
                  </a:lnTo>
                  <a:lnTo>
                    <a:pt x="1722843" y="200545"/>
                  </a:lnTo>
                  <a:lnTo>
                    <a:pt x="1727479" y="193611"/>
                  </a:lnTo>
                  <a:lnTo>
                    <a:pt x="1732076" y="185534"/>
                  </a:lnTo>
                  <a:lnTo>
                    <a:pt x="1736686" y="178638"/>
                  </a:lnTo>
                  <a:lnTo>
                    <a:pt x="1741284" y="170573"/>
                  </a:lnTo>
                  <a:lnTo>
                    <a:pt x="1745919" y="162509"/>
                  </a:lnTo>
                  <a:lnTo>
                    <a:pt x="1750517" y="155575"/>
                  </a:lnTo>
                  <a:lnTo>
                    <a:pt x="1755114" y="147510"/>
                  </a:lnTo>
                  <a:lnTo>
                    <a:pt x="1759750" y="139433"/>
                  </a:lnTo>
                  <a:lnTo>
                    <a:pt x="1764347" y="132537"/>
                  </a:lnTo>
                  <a:lnTo>
                    <a:pt x="1768944" y="124472"/>
                  </a:lnTo>
                  <a:lnTo>
                    <a:pt x="1774723" y="117563"/>
                  </a:lnTo>
                  <a:lnTo>
                    <a:pt x="1779320" y="109499"/>
                  </a:lnTo>
                  <a:lnTo>
                    <a:pt x="1783918" y="102565"/>
                  </a:lnTo>
                  <a:lnTo>
                    <a:pt x="1788553" y="94500"/>
                  </a:lnTo>
                  <a:lnTo>
                    <a:pt x="1793151" y="87604"/>
                  </a:lnTo>
                  <a:lnTo>
                    <a:pt x="1797786" y="80670"/>
                  </a:lnTo>
                  <a:lnTo>
                    <a:pt x="1802384" y="74904"/>
                  </a:lnTo>
                  <a:lnTo>
                    <a:pt x="1806981" y="67995"/>
                  </a:lnTo>
                  <a:lnTo>
                    <a:pt x="1811591" y="61099"/>
                  </a:lnTo>
                  <a:lnTo>
                    <a:pt x="1816188" y="55333"/>
                  </a:lnTo>
                  <a:lnTo>
                    <a:pt x="1820811" y="49568"/>
                  </a:lnTo>
                  <a:lnTo>
                    <a:pt x="1825421" y="43802"/>
                  </a:lnTo>
                  <a:lnTo>
                    <a:pt x="1830019" y="39192"/>
                  </a:lnTo>
                  <a:lnTo>
                    <a:pt x="1834654" y="33439"/>
                  </a:lnTo>
                  <a:lnTo>
                    <a:pt x="1839252" y="28803"/>
                  </a:lnTo>
                  <a:lnTo>
                    <a:pt x="1843849" y="25361"/>
                  </a:lnTo>
                  <a:lnTo>
                    <a:pt x="1849615" y="20739"/>
                  </a:lnTo>
                  <a:lnTo>
                    <a:pt x="1854225" y="17297"/>
                  </a:lnTo>
                  <a:lnTo>
                    <a:pt x="1858848" y="13830"/>
                  </a:lnTo>
                  <a:lnTo>
                    <a:pt x="1863458" y="10388"/>
                  </a:lnTo>
                  <a:lnTo>
                    <a:pt x="1868055" y="8064"/>
                  </a:lnTo>
                  <a:lnTo>
                    <a:pt x="1872691" y="5765"/>
                  </a:lnTo>
                  <a:lnTo>
                    <a:pt x="1877288" y="3467"/>
                  </a:lnTo>
                  <a:lnTo>
                    <a:pt x="1881886" y="2324"/>
                  </a:lnTo>
                  <a:lnTo>
                    <a:pt x="1886496" y="1168"/>
                  </a:lnTo>
                  <a:lnTo>
                    <a:pt x="1891093" y="0"/>
                  </a:lnTo>
                  <a:lnTo>
                    <a:pt x="1900326" y="0"/>
                  </a:lnTo>
                  <a:lnTo>
                    <a:pt x="1904949" y="1168"/>
                  </a:lnTo>
                  <a:lnTo>
                    <a:pt x="1909559" y="1168"/>
                  </a:lnTo>
                  <a:lnTo>
                    <a:pt x="1914156" y="2324"/>
                  </a:lnTo>
                  <a:lnTo>
                    <a:pt x="1918754" y="4635"/>
                  </a:lnTo>
                  <a:lnTo>
                    <a:pt x="1924519" y="5765"/>
                  </a:lnTo>
                  <a:lnTo>
                    <a:pt x="1929130" y="8064"/>
                  </a:lnTo>
                  <a:lnTo>
                    <a:pt x="1933752" y="11531"/>
                  </a:lnTo>
                  <a:lnTo>
                    <a:pt x="1938362" y="13830"/>
                  </a:lnTo>
                  <a:lnTo>
                    <a:pt x="1942960" y="17297"/>
                  </a:lnTo>
                  <a:lnTo>
                    <a:pt x="1947557" y="20739"/>
                  </a:lnTo>
                  <a:lnTo>
                    <a:pt x="1952193" y="25361"/>
                  </a:lnTo>
                  <a:lnTo>
                    <a:pt x="1956790" y="29959"/>
                  </a:lnTo>
                  <a:lnTo>
                    <a:pt x="1961400" y="34569"/>
                  </a:lnTo>
                  <a:lnTo>
                    <a:pt x="1966023" y="39192"/>
                  </a:lnTo>
                  <a:lnTo>
                    <a:pt x="1970620" y="44932"/>
                  </a:lnTo>
                  <a:lnTo>
                    <a:pt x="1975231" y="50698"/>
                  </a:lnTo>
                  <a:lnTo>
                    <a:pt x="1979853" y="56464"/>
                  </a:lnTo>
                  <a:lnTo>
                    <a:pt x="1984463" y="62242"/>
                  </a:lnTo>
                  <a:lnTo>
                    <a:pt x="1989061" y="69164"/>
                  </a:lnTo>
                  <a:lnTo>
                    <a:pt x="1993671" y="74904"/>
                  </a:lnTo>
                  <a:lnTo>
                    <a:pt x="1999424" y="81826"/>
                  </a:lnTo>
                  <a:lnTo>
                    <a:pt x="2004060" y="88734"/>
                  </a:lnTo>
                  <a:lnTo>
                    <a:pt x="2008657" y="95669"/>
                  </a:lnTo>
                  <a:lnTo>
                    <a:pt x="2013267" y="102565"/>
                  </a:lnTo>
                  <a:lnTo>
                    <a:pt x="2017864" y="110629"/>
                  </a:lnTo>
                  <a:lnTo>
                    <a:pt x="2022462" y="117563"/>
                  </a:lnTo>
                  <a:lnTo>
                    <a:pt x="2027097" y="125641"/>
                  </a:lnTo>
                  <a:lnTo>
                    <a:pt x="2031695" y="132537"/>
                  </a:lnTo>
                  <a:lnTo>
                    <a:pt x="2036305" y="140601"/>
                  </a:lnTo>
                  <a:lnTo>
                    <a:pt x="2040928" y="148666"/>
                  </a:lnTo>
                  <a:lnTo>
                    <a:pt x="2045538" y="156743"/>
                  </a:lnTo>
                  <a:lnTo>
                    <a:pt x="2050135" y="163639"/>
                  </a:lnTo>
                  <a:lnTo>
                    <a:pt x="2054758" y="171704"/>
                  </a:lnTo>
                  <a:lnTo>
                    <a:pt x="2059368" y="178638"/>
                  </a:lnTo>
                  <a:lnTo>
                    <a:pt x="2063965" y="186702"/>
                  </a:lnTo>
                  <a:lnTo>
                    <a:pt x="2068576" y="194767"/>
                  </a:lnTo>
                  <a:lnTo>
                    <a:pt x="2074329" y="201676"/>
                  </a:lnTo>
                  <a:lnTo>
                    <a:pt x="2078964" y="208610"/>
                  </a:lnTo>
                  <a:lnTo>
                    <a:pt x="2083562" y="215506"/>
                  </a:lnTo>
                  <a:lnTo>
                    <a:pt x="2088172" y="222415"/>
                  </a:lnTo>
                  <a:lnTo>
                    <a:pt x="2092769" y="229349"/>
                  </a:lnTo>
                  <a:lnTo>
                    <a:pt x="2097405" y="236245"/>
                  </a:lnTo>
                  <a:lnTo>
                    <a:pt x="2102002" y="243141"/>
                  </a:lnTo>
                  <a:lnTo>
                    <a:pt x="2106599" y="248920"/>
                  </a:lnTo>
                  <a:lnTo>
                    <a:pt x="2111235" y="254685"/>
                  </a:lnTo>
                  <a:lnTo>
                    <a:pt x="2115832" y="260451"/>
                  </a:lnTo>
                  <a:lnTo>
                    <a:pt x="2120442" y="266217"/>
                  </a:lnTo>
                  <a:lnTo>
                    <a:pt x="2125040" y="270814"/>
                  </a:lnTo>
                  <a:lnTo>
                    <a:pt x="2129650" y="275450"/>
                  </a:lnTo>
                  <a:lnTo>
                    <a:pt x="2134273" y="280047"/>
                  </a:lnTo>
                  <a:lnTo>
                    <a:pt x="2138870" y="284645"/>
                  </a:lnTo>
                  <a:lnTo>
                    <a:pt x="2143480" y="288112"/>
                  </a:lnTo>
                  <a:lnTo>
                    <a:pt x="2149246" y="291579"/>
                  </a:lnTo>
                  <a:lnTo>
                    <a:pt x="2153869" y="295021"/>
                  </a:lnTo>
                  <a:lnTo>
                    <a:pt x="2158466" y="297319"/>
                  </a:lnTo>
                  <a:lnTo>
                    <a:pt x="2163076" y="299643"/>
                  </a:lnTo>
                  <a:lnTo>
                    <a:pt x="2167674" y="301955"/>
                  </a:lnTo>
                  <a:lnTo>
                    <a:pt x="2172309" y="303085"/>
                  </a:lnTo>
                  <a:lnTo>
                    <a:pt x="2176907" y="305384"/>
                  </a:lnTo>
                  <a:lnTo>
                    <a:pt x="2181517" y="305384"/>
                  </a:lnTo>
                  <a:lnTo>
                    <a:pt x="2186139" y="306552"/>
                  </a:lnTo>
                  <a:lnTo>
                    <a:pt x="2195347" y="306552"/>
                  </a:lnTo>
                  <a:lnTo>
                    <a:pt x="2199944" y="305384"/>
                  </a:lnTo>
                  <a:lnTo>
                    <a:pt x="2204554" y="304253"/>
                  </a:lnTo>
                  <a:lnTo>
                    <a:pt x="2209177" y="303085"/>
                  </a:lnTo>
                  <a:lnTo>
                    <a:pt x="2213775" y="300786"/>
                  </a:lnTo>
                  <a:lnTo>
                    <a:pt x="2218410" y="298475"/>
                  </a:lnTo>
                  <a:lnTo>
                    <a:pt x="2224151" y="296176"/>
                  </a:lnTo>
                  <a:lnTo>
                    <a:pt x="2228748" y="293878"/>
                  </a:lnTo>
                  <a:lnTo>
                    <a:pt x="2233383" y="290410"/>
                  </a:lnTo>
                  <a:lnTo>
                    <a:pt x="2237981" y="286956"/>
                  </a:lnTo>
                  <a:lnTo>
                    <a:pt x="2242578" y="282346"/>
                  </a:lnTo>
                  <a:lnTo>
                    <a:pt x="2247214" y="278879"/>
                  </a:lnTo>
                  <a:lnTo>
                    <a:pt x="2251811" y="274281"/>
                  </a:lnTo>
                  <a:lnTo>
                    <a:pt x="2256421" y="268516"/>
                  </a:lnTo>
                  <a:lnTo>
                    <a:pt x="2261044" y="263918"/>
                  </a:lnTo>
                  <a:lnTo>
                    <a:pt x="2265654" y="258152"/>
                  </a:lnTo>
                  <a:lnTo>
                    <a:pt x="2270252" y="252374"/>
                  </a:lnTo>
                  <a:lnTo>
                    <a:pt x="2274849" y="246608"/>
                  </a:lnTo>
                  <a:lnTo>
                    <a:pt x="2279484" y="240855"/>
                  </a:lnTo>
                  <a:lnTo>
                    <a:pt x="2284082" y="233946"/>
                  </a:lnTo>
                  <a:lnTo>
                    <a:pt x="2288679" y="227012"/>
                  </a:lnTo>
                  <a:lnTo>
                    <a:pt x="2293315" y="220116"/>
                  </a:lnTo>
                  <a:lnTo>
                    <a:pt x="2299055" y="213207"/>
                  </a:lnTo>
                  <a:lnTo>
                    <a:pt x="2303678" y="206273"/>
                  </a:lnTo>
                  <a:lnTo>
                    <a:pt x="2308288" y="199377"/>
                  </a:lnTo>
                  <a:lnTo>
                    <a:pt x="2312885" y="191312"/>
                  </a:lnTo>
                  <a:lnTo>
                    <a:pt x="2317521" y="184404"/>
                  </a:lnTo>
                  <a:lnTo>
                    <a:pt x="2322118" y="176339"/>
                  </a:lnTo>
                  <a:lnTo>
                    <a:pt x="2326716" y="168275"/>
                  </a:lnTo>
                  <a:lnTo>
                    <a:pt x="2331326" y="161340"/>
                  </a:lnTo>
                  <a:lnTo>
                    <a:pt x="2335923" y="153276"/>
                  </a:lnTo>
                </a:path>
              </a:pathLst>
            </a:custGeom>
            <a:ln w="17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63656" y="3791420"/>
              <a:ext cx="2336165" cy="306705"/>
            </a:xfrm>
            <a:custGeom>
              <a:avLst/>
              <a:gdLst/>
              <a:ahLst/>
              <a:cxnLst/>
              <a:rect l="l" t="t" r="r" b="b"/>
              <a:pathLst>
                <a:path w="2336165" h="306704">
                  <a:moveTo>
                    <a:pt x="0" y="0"/>
                  </a:moveTo>
                  <a:lnTo>
                    <a:pt x="2335923" y="0"/>
                  </a:lnTo>
                </a:path>
                <a:path w="2336165" h="306704">
                  <a:moveTo>
                    <a:pt x="0" y="306552"/>
                  </a:moveTo>
                  <a:lnTo>
                    <a:pt x="2335923" y="306552"/>
                  </a:lnTo>
                </a:path>
              </a:pathLst>
            </a:custGeom>
            <a:ln w="86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70861" y="3348107"/>
            <a:ext cx="70037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4" dirty="0">
                <a:latin typeface="Times New Roman"/>
                <a:cs typeface="Times New Roman"/>
              </a:rPr>
              <a:t>t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78206" y="2846167"/>
            <a:ext cx="315446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spc="-53" dirty="0">
                <a:latin typeface="Cambria"/>
                <a:cs typeface="Cambria"/>
              </a:rPr>
              <a:t>|</a:t>
            </a:r>
            <a:r>
              <a:rPr sz="1324" i="1" spc="18" dirty="0">
                <a:latin typeface="Times New Roman"/>
                <a:cs typeface="Times New Roman"/>
              </a:rPr>
              <a:t>A</a:t>
            </a:r>
            <a:r>
              <a:rPr sz="1324" spc="-49" dirty="0">
                <a:latin typeface="Cambria"/>
                <a:cs typeface="Cambria"/>
              </a:rPr>
              <a:t>|</a:t>
            </a:r>
            <a:r>
              <a:rPr sz="1324" spc="-159" dirty="0">
                <a:latin typeface="Cambria"/>
                <a:cs typeface="Cambria"/>
              </a:rPr>
              <a:t> </a:t>
            </a:r>
            <a:r>
              <a:rPr sz="1324" i="1" spc="9" dirty="0">
                <a:latin typeface="Times New Roman"/>
                <a:cs typeface="Times New Roman"/>
              </a:rPr>
              <a:t>e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71734" y="2833263"/>
            <a:ext cx="127187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spc="57" dirty="0">
                <a:latin typeface="Calibri"/>
                <a:cs typeface="Calibri"/>
              </a:rPr>
              <a:t>σ</a:t>
            </a:r>
            <a:r>
              <a:rPr sz="927" i="1" spc="9" dirty="0">
                <a:latin typeface="Times New Roman"/>
                <a:cs typeface="Times New Roman"/>
              </a:rPr>
              <a:t>t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26502" y="4651642"/>
            <a:ext cx="587749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spc="146" dirty="0">
                <a:latin typeface="Calibri"/>
                <a:cs typeface="Calibri"/>
              </a:rPr>
              <a:t>σ</a:t>
            </a:r>
            <a:r>
              <a:rPr sz="1897" spc="-18" dirty="0">
                <a:latin typeface="Calibri"/>
                <a:cs typeface="Calibri"/>
              </a:rPr>
              <a:t> </a:t>
            </a:r>
            <a:r>
              <a:rPr sz="1897" spc="-18" dirty="0">
                <a:latin typeface="Lucida Sans Unicode"/>
                <a:cs typeface="Lucida Sans Unicode"/>
              </a:rPr>
              <a:t>=</a:t>
            </a:r>
            <a:r>
              <a:rPr sz="1897" spc="-176" dirty="0">
                <a:latin typeface="Lucida Sans Unicode"/>
                <a:cs typeface="Lucida Sans Unicode"/>
              </a:rPr>
              <a:t> </a:t>
            </a:r>
            <a:r>
              <a:rPr sz="1897" spc="9" dirty="0">
                <a:latin typeface="Times New Roman"/>
                <a:cs typeface="Times New Roman"/>
              </a:rPr>
              <a:t>0</a:t>
            </a:r>
            <a:endParaRPr sz="1897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957604" y="2392968"/>
            <a:ext cx="2076450" cy="2169459"/>
            <a:chOff x="7139018" y="2712030"/>
            <a:chExt cx="2353310" cy="2458720"/>
          </a:xfrm>
        </p:grpSpPr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0844" y="3163795"/>
              <a:ext cx="153854" cy="15384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9018" y="2712030"/>
              <a:ext cx="2353235" cy="24586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103806" y="3345171"/>
            <a:ext cx="70037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4" dirty="0">
                <a:latin typeface="Times New Roman"/>
                <a:cs typeface="Times New Roman"/>
              </a:rPr>
              <a:t>t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78065" y="2567325"/>
            <a:ext cx="315446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spc="-53" dirty="0">
                <a:latin typeface="Cambria"/>
                <a:cs typeface="Cambria"/>
              </a:rPr>
              <a:t>|</a:t>
            </a:r>
            <a:r>
              <a:rPr sz="1324" i="1" spc="18" dirty="0">
                <a:latin typeface="Times New Roman"/>
                <a:cs typeface="Times New Roman"/>
              </a:rPr>
              <a:t>A</a:t>
            </a:r>
            <a:r>
              <a:rPr sz="1324" spc="-49" dirty="0">
                <a:latin typeface="Cambria"/>
                <a:cs typeface="Cambria"/>
              </a:rPr>
              <a:t>|</a:t>
            </a:r>
            <a:r>
              <a:rPr sz="1324" spc="-159" dirty="0">
                <a:latin typeface="Cambria"/>
                <a:cs typeface="Cambria"/>
              </a:rPr>
              <a:t> </a:t>
            </a:r>
            <a:r>
              <a:rPr sz="1324" i="1" spc="9" dirty="0">
                <a:latin typeface="Times New Roman"/>
                <a:cs typeface="Times New Roman"/>
              </a:rPr>
              <a:t>e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71590" y="2554422"/>
            <a:ext cx="127187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spc="57" dirty="0">
                <a:latin typeface="Calibri"/>
                <a:cs typeface="Calibri"/>
              </a:rPr>
              <a:t>σ</a:t>
            </a:r>
            <a:r>
              <a:rPr sz="927" i="1" spc="9" dirty="0">
                <a:latin typeface="Times New Roman"/>
                <a:cs typeface="Times New Roman"/>
              </a:rPr>
              <a:t>t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56511" y="4648705"/>
            <a:ext cx="590550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spc="146" dirty="0">
                <a:latin typeface="Calibri"/>
                <a:cs typeface="Calibri"/>
              </a:rPr>
              <a:t>σ</a:t>
            </a:r>
            <a:r>
              <a:rPr sz="1897" spc="9" dirty="0">
                <a:latin typeface="Calibri"/>
                <a:cs typeface="Calibri"/>
              </a:rPr>
              <a:t> </a:t>
            </a:r>
            <a:r>
              <a:rPr sz="1897" spc="-18" dirty="0">
                <a:latin typeface="Lucida Sans Unicode"/>
                <a:cs typeface="Lucida Sans Unicode"/>
              </a:rPr>
              <a:t>&lt;</a:t>
            </a:r>
            <a:r>
              <a:rPr sz="1897" spc="-176" dirty="0">
                <a:latin typeface="Lucida Sans Unicode"/>
                <a:cs typeface="Lucida Sans Unicode"/>
              </a:rPr>
              <a:t> </a:t>
            </a:r>
            <a:r>
              <a:rPr sz="1897" spc="9" dirty="0">
                <a:latin typeface="Times New Roman"/>
                <a:cs typeface="Times New Roman"/>
              </a:rPr>
              <a:t>0</a:t>
            </a:r>
            <a:endParaRPr sz="189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1" name="object 21"/>
          <p:cNvGrpSpPr/>
          <p:nvPr/>
        </p:nvGrpSpPr>
        <p:grpSpPr>
          <a:xfrm>
            <a:off x="1658471" y="101496"/>
            <a:ext cx="8874499" cy="886946"/>
            <a:chOff x="0" y="115029"/>
            <a:chExt cx="10057765" cy="1005205"/>
          </a:xfrm>
        </p:grpSpPr>
        <p:sp>
          <p:nvSpPr>
            <p:cNvPr id="22" name="object 22"/>
            <p:cNvSpPr/>
            <p:nvPr/>
          </p:nvSpPr>
          <p:spPr>
            <a:xfrm>
              <a:off x="9992804" y="115036"/>
              <a:ext cx="64769" cy="1005205"/>
            </a:xfrm>
            <a:custGeom>
              <a:avLst/>
              <a:gdLst/>
              <a:ahLst/>
              <a:cxnLst/>
              <a:rect l="l" t="t" r="r" b="b"/>
              <a:pathLst>
                <a:path w="64770" h="1005205">
                  <a:moveTo>
                    <a:pt x="64744" y="0"/>
                  </a:moveTo>
                  <a:lnTo>
                    <a:pt x="64744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4744" y="1004646"/>
                  </a:lnTo>
                  <a:lnTo>
                    <a:pt x="64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993735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192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9812617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0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975716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0172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64627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6968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0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952153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946608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941063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934133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0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928588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923044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917500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9105696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0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905026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99481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93936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870061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1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81461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75917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70372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8634425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1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857897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1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852352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1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846809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8398789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1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834334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828789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1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823245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8163153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1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810770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805225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7982953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792750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2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787206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781662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776117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2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7691870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763643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758098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752553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7456234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740079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734535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728990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7220598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716514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710971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7040410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3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698496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692951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687406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80476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674932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669387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663842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6569126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3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81"/>
            <p:cNvSpPr/>
            <p:nvPr/>
          </p:nvSpPr>
          <p:spPr>
            <a:xfrm>
              <a:off x="651367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82"/>
            <p:cNvSpPr/>
            <p:nvPr/>
          </p:nvSpPr>
          <p:spPr>
            <a:xfrm>
              <a:off x="645824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3" name="object 83"/>
            <p:cNvSpPr/>
            <p:nvPr/>
          </p:nvSpPr>
          <p:spPr>
            <a:xfrm>
              <a:off x="640279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4" name="object 84"/>
            <p:cNvSpPr/>
            <p:nvPr/>
          </p:nvSpPr>
          <p:spPr>
            <a:xfrm>
              <a:off x="634735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5" name="object 85"/>
            <p:cNvSpPr/>
            <p:nvPr/>
          </p:nvSpPr>
          <p:spPr>
            <a:xfrm>
              <a:off x="6278054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3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6" name="object 86"/>
            <p:cNvSpPr/>
            <p:nvPr/>
          </p:nvSpPr>
          <p:spPr>
            <a:xfrm>
              <a:off x="622260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7" name="object 87"/>
            <p:cNvSpPr/>
            <p:nvPr/>
          </p:nvSpPr>
          <p:spPr>
            <a:xfrm>
              <a:off x="616715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8" name="object 88"/>
            <p:cNvSpPr/>
            <p:nvPr/>
          </p:nvSpPr>
          <p:spPr>
            <a:xfrm>
              <a:off x="6097854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4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9" name="object 89"/>
            <p:cNvSpPr/>
            <p:nvPr/>
          </p:nvSpPr>
          <p:spPr>
            <a:xfrm>
              <a:off x="604240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0" name="object 90"/>
            <p:cNvSpPr/>
            <p:nvPr/>
          </p:nvSpPr>
          <p:spPr>
            <a:xfrm>
              <a:off x="598697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1" name="object 91"/>
            <p:cNvSpPr/>
            <p:nvPr/>
          </p:nvSpPr>
          <p:spPr>
            <a:xfrm>
              <a:off x="593152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2" name="object 92"/>
            <p:cNvSpPr/>
            <p:nvPr/>
          </p:nvSpPr>
          <p:spPr>
            <a:xfrm>
              <a:off x="5862218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3" name="object 93"/>
            <p:cNvSpPr/>
            <p:nvPr/>
          </p:nvSpPr>
          <p:spPr>
            <a:xfrm>
              <a:off x="580677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4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4" name="object 94"/>
            <p:cNvSpPr/>
            <p:nvPr/>
          </p:nvSpPr>
          <p:spPr>
            <a:xfrm>
              <a:off x="575132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4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5" name="object 95"/>
            <p:cNvSpPr/>
            <p:nvPr/>
          </p:nvSpPr>
          <p:spPr>
            <a:xfrm>
              <a:off x="569588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6" name="object 96"/>
            <p:cNvSpPr/>
            <p:nvPr/>
          </p:nvSpPr>
          <p:spPr>
            <a:xfrm>
              <a:off x="562658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4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7" name="object 97"/>
            <p:cNvSpPr/>
            <p:nvPr/>
          </p:nvSpPr>
          <p:spPr>
            <a:xfrm>
              <a:off x="557113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8" name="object 98"/>
            <p:cNvSpPr/>
            <p:nvPr/>
          </p:nvSpPr>
          <p:spPr>
            <a:xfrm>
              <a:off x="551568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9" name="object 99"/>
            <p:cNvSpPr/>
            <p:nvPr/>
          </p:nvSpPr>
          <p:spPr>
            <a:xfrm>
              <a:off x="546025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390934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4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33549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8005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10746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15529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5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9986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04441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8896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1966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86422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80877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5333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684026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62857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5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7314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1769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48391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39294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5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33750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268190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21275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15730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10185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6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32555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97711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92167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86622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6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796919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74147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6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68603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63058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57515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505835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5039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39495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325647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7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27019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21476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15931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090011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7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03456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97911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7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92367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854375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7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79892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74349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68805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1875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56330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494000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43855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369248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31380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25836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20291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13361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8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07816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8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02271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8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96728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897976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8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84252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8708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8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73164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662328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60689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55144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49599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42669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37125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31580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6036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0491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35608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8017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02472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6928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9997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453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8908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3364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64337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0890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5345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9800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A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28701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7325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1781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6236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93065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A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3761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216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673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0" y="115036"/>
              <a:ext cx="33655" cy="1005205"/>
            </a:xfrm>
            <a:custGeom>
              <a:avLst/>
              <a:gdLst/>
              <a:ahLst/>
              <a:cxnLst/>
              <a:rect l="l" t="t" r="r" b="b"/>
              <a:pathLst>
                <a:path w="33655" h="1005205">
                  <a:moveTo>
                    <a:pt x="33655" y="0"/>
                  </a:moveTo>
                  <a:lnTo>
                    <a:pt x="19799" y="0"/>
                  </a:lnTo>
                  <a:lnTo>
                    <a:pt x="1286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12865" y="1004646"/>
                  </a:lnTo>
                  <a:lnTo>
                    <a:pt x="19799" y="1004646"/>
                  </a:lnTo>
                  <a:lnTo>
                    <a:pt x="33655" y="1004646"/>
                  </a:lnTo>
                  <a:lnTo>
                    <a:pt x="33655" y="0"/>
                  </a:lnTo>
                  <a:close/>
                </a:path>
              </a:pathLst>
            </a:custGeom>
            <a:solidFill>
              <a:srgbClr val="0000A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3" name="object 193"/>
          <p:cNvSpPr txBox="1">
            <a:spLocks noGrp="1"/>
          </p:cNvSpPr>
          <p:nvPr>
            <p:ph type="title"/>
          </p:nvPr>
        </p:nvSpPr>
        <p:spPr>
          <a:xfrm>
            <a:off x="1943725" y="42373"/>
            <a:ext cx="7648015" cy="872909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 marR="4483">
              <a:lnSpc>
                <a:spcPct val="116900"/>
              </a:lnSpc>
              <a:spcBef>
                <a:spcPts val="84"/>
              </a:spcBef>
            </a:pPr>
            <a:r>
              <a:rPr sz="2471" dirty="0">
                <a:solidFill>
                  <a:srgbClr val="FFFFFF"/>
                </a:solidFill>
              </a:rPr>
              <a:t>Relationship</a:t>
            </a:r>
            <a:r>
              <a:rPr sz="2471" spc="-4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Between</a:t>
            </a:r>
            <a:r>
              <a:rPr sz="2471" dirty="0">
                <a:solidFill>
                  <a:srgbClr val="FFFFFF"/>
                </a:solidFill>
              </a:rPr>
              <a:t> </a:t>
            </a:r>
            <a:r>
              <a:rPr sz="2471" spc="-4" dirty="0">
                <a:solidFill>
                  <a:srgbClr val="FFFFFF"/>
                </a:solidFill>
              </a:rPr>
              <a:t>Complex</a:t>
            </a:r>
            <a:r>
              <a:rPr sz="2471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Exponentials and</a:t>
            </a:r>
            <a:r>
              <a:rPr sz="2471" spc="44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Real </a:t>
            </a:r>
            <a:r>
              <a:rPr sz="2471" spc="-640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Sinusoids</a:t>
            </a:r>
            <a:endParaRPr sz="247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18C33-6CA3-4D7F-ACAD-8F9035C5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194" name="object 194"/>
          <p:cNvGrpSpPr/>
          <p:nvPr/>
        </p:nvGrpSpPr>
        <p:grpSpPr>
          <a:xfrm>
            <a:off x="1658471" y="972297"/>
            <a:ext cx="8875619" cy="116541"/>
            <a:chOff x="0" y="1101936"/>
            <a:chExt cx="10059035" cy="132080"/>
          </a:xfrm>
        </p:grpSpPr>
        <p:sp>
          <p:nvSpPr>
            <p:cNvPr id="195" name="object 195"/>
            <p:cNvSpPr/>
            <p:nvPr/>
          </p:nvSpPr>
          <p:spPr>
            <a:xfrm>
              <a:off x="0" y="110193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0" y="111579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0" y="112965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0" y="114351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0" y="115737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0" y="117124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0" y="1185101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0" y="1198961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0" y="1212822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204" name="object 20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668332"/>
            <a:ext cx="149311" cy="149261"/>
          </a:xfrm>
          <a:prstGeom prst="rect">
            <a:avLst/>
          </a:prstGeom>
        </p:spPr>
      </p:pic>
      <p:sp>
        <p:nvSpPr>
          <p:cNvPr id="205" name="object 205"/>
          <p:cNvSpPr txBox="1"/>
          <p:nvPr/>
        </p:nvSpPr>
        <p:spPr>
          <a:xfrm>
            <a:off x="2410976" y="1517910"/>
            <a:ext cx="7863728" cy="125313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413" marR="15689">
              <a:lnSpc>
                <a:spcPct val="114700"/>
              </a:lnSpc>
              <a:spcBef>
                <a:spcPts val="88"/>
              </a:spcBef>
            </a:pPr>
            <a:r>
              <a:rPr sz="1897" spc="-35" dirty="0">
                <a:latin typeface="Microsoft Sans Serif"/>
                <a:cs typeface="Microsoft Sans Serif"/>
              </a:rPr>
              <a:t>From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Euler’s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relation,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sinusoid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expressed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sum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two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sinusoids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endParaRPr sz="1897">
              <a:latin typeface="Microsoft Sans Serif"/>
              <a:cs typeface="Microsoft Sans Serif"/>
            </a:endParaRPr>
          </a:p>
          <a:p>
            <a:pPr>
              <a:spcBef>
                <a:spcPts val="22"/>
              </a:spcBef>
            </a:pPr>
            <a:endParaRPr sz="1632">
              <a:latin typeface="Microsoft Sans Serif"/>
              <a:cs typeface="Microsoft Sans Serif"/>
            </a:endParaRPr>
          </a:p>
          <a:p>
            <a:pPr marL="39223" algn="ctr"/>
            <a:r>
              <a:rPr sz="2074" i="1" spc="22" dirty="0">
                <a:latin typeface="Times New Roman"/>
                <a:cs typeface="Times New Roman"/>
              </a:rPr>
              <a:t>A</a:t>
            </a:r>
            <a:r>
              <a:rPr sz="2074" i="1" spc="229" dirty="0">
                <a:latin typeface="Times New Roman"/>
                <a:cs typeface="Times New Roman"/>
              </a:rPr>
              <a:t>e</a:t>
            </a:r>
            <a:r>
              <a:rPr sz="2250" i="1" spc="66" baseline="31045" dirty="0">
                <a:latin typeface="Times New Roman"/>
                <a:cs typeface="Times New Roman"/>
              </a:rPr>
              <a:t>j</a:t>
            </a:r>
            <a:r>
              <a:rPr sz="2250" spc="-53" baseline="31045" dirty="0">
                <a:latin typeface="Calibri"/>
                <a:cs typeface="Calibri"/>
              </a:rPr>
              <a:t>ω</a:t>
            </a:r>
            <a:r>
              <a:rPr sz="2250" i="1" spc="13" baseline="31045" dirty="0">
                <a:latin typeface="Times New Roman"/>
                <a:cs typeface="Times New Roman"/>
              </a:rPr>
              <a:t>t</a:t>
            </a:r>
            <a:r>
              <a:rPr sz="2250" i="1" baseline="31045" dirty="0">
                <a:latin typeface="Times New Roman"/>
                <a:cs typeface="Times New Roman"/>
              </a:rPr>
              <a:t> </a:t>
            </a:r>
            <a:r>
              <a:rPr sz="2250" i="1" spc="-139" baseline="31045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278" dirty="0">
                <a:latin typeface="Times New Roman"/>
                <a:cs typeface="Times New Roman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co</a:t>
            </a:r>
            <a:r>
              <a:rPr sz="2074" spc="251" dirty="0">
                <a:latin typeface="Times New Roman"/>
                <a:cs typeface="Times New Roman"/>
              </a:rPr>
              <a:t>s</a:t>
            </a:r>
            <a:r>
              <a:rPr sz="2074" spc="-62" dirty="0">
                <a:latin typeface="Calibri"/>
                <a:cs typeface="Calibri"/>
              </a:rPr>
              <a:t>ω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88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26" dirty="0">
                <a:latin typeface="Lucida Sans Unicode"/>
                <a:cs typeface="Lucida Sans Unicode"/>
              </a:rPr>
              <a:t> </a:t>
            </a:r>
            <a:r>
              <a:rPr sz="2074" i="1" spc="44" dirty="0">
                <a:latin typeface="Times New Roman"/>
                <a:cs typeface="Times New Roman"/>
              </a:rPr>
              <a:t>j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278" dirty="0">
                <a:latin typeface="Times New Roman"/>
                <a:cs typeface="Times New Roman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s</a:t>
            </a:r>
            <a:r>
              <a:rPr sz="2074" spc="-4" dirty="0">
                <a:latin typeface="Times New Roman"/>
                <a:cs typeface="Times New Roman"/>
              </a:rPr>
              <a:t>i</a:t>
            </a:r>
            <a:r>
              <a:rPr sz="2074" spc="234" dirty="0">
                <a:latin typeface="Times New Roman"/>
                <a:cs typeface="Times New Roman"/>
              </a:rPr>
              <a:t>n</a:t>
            </a:r>
            <a:r>
              <a:rPr sz="2074" spc="-62" dirty="0">
                <a:latin typeface="Calibri"/>
                <a:cs typeface="Calibri"/>
              </a:rPr>
              <a:t>ω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</p:txBody>
      </p:sp>
      <p:pic>
        <p:nvPicPr>
          <p:cNvPr id="206" name="object 20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095468"/>
            <a:ext cx="147740" cy="154540"/>
          </a:xfrm>
          <a:prstGeom prst="rect">
            <a:avLst/>
          </a:prstGeom>
        </p:spPr>
      </p:pic>
      <p:sp>
        <p:nvSpPr>
          <p:cNvPr id="207" name="object 207"/>
          <p:cNvSpPr txBox="1"/>
          <p:nvPr/>
        </p:nvSpPr>
        <p:spPr>
          <a:xfrm>
            <a:off x="2422182" y="2950314"/>
            <a:ext cx="7545481" cy="65303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14700"/>
              </a:lnSpc>
              <a:spcBef>
                <a:spcPts val="88"/>
              </a:spcBef>
            </a:pPr>
            <a:r>
              <a:rPr sz="1897" spc="-31" dirty="0">
                <a:latin typeface="Microsoft Sans Serif"/>
                <a:cs typeface="Microsoft Sans Serif"/>
              </a:rPr>
              <a:t>Moreover,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sinusoid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expressed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sum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two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sinusoids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using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identities</a:t>
            </a:r>
            <a:endParaRPr sz="1897" dirty="0">
              <a:latin typeface="Microsoft Sans Serif"/>
              <a:cs typeface="Microsoft Sans Serif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3842863" y="3956325"/>
            <a:ext cx="1735791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278" dirty="0">
                <a:latin typeface="Times New Roman"/>
                <a:cs typeface="Times New Roman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co</a:t>
            </a:r>
            <a:r>
              <a:rPr sz="2074" spc="22" dirty="0">
                <a:latin typeface="Times New Roman"/>
                <a:cs typeface="Times New Roman"/>
              </a:rPr>
              <a:t>s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spc="-62" dirty="0">
                <a:latin typeface="Calibri"/>
                <a:cs typeface="Calibri"/>
              </a:rPr>
              <a:t>ω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Calibri"/>
                <a:cs typeface="Calibri"/>
              </a:rPr>
              <a:t>θ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202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endParaRPr sz="2074" dirty="0">
              <a:latin typeface="Lucida Sans Unicode"/>
              <a:cs typeface="Lucida Sans Unicode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5653087" y="4167152"/>
            <a:ext cx="164726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292" y="0"/>
                </a:lnTo>
              </a:path>
            </a:pathLst>
          </a:custGeom>
          <a:ln w="13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0" name="object 210"/>
          <p:cNvSpPr txBox="1"/>
          <p:nvPr/>
        </p:nvSpPr>
        <p:spPr>
          <a:xfrm>
            <a:off x="5619770" y="3501612"/>
            <a:ext cx="416299" cy="979348"/>
          </a:xfrm>
          <a:prstGeom prst="rect">
            <a:avLst/>
          </a:prstGeom>
        </p:spPr>
        <p:txBody>
          <a:bodyPr vert="horz" wrap="square" lIns="0" tIns="172571" rIns="0" bIns="0" rtlCol="0">
            <a:spAutoFit/>
          </a:bodyPr>
          <a:lstStyle/>
          <a:p>
            <a:pPr marL="33619">
              <a:spcBef>
                <a:spcPts val="1359"/>
              </a:spcBef>
            </a:pPr>
            <a:r>
              <a:rPr sz="3110" i="1" spc="19" baseline="-23640" dirty="0">
                <a:latin typeface="Times New Roman"/>
                <a:cs typeface="Times New Roman"/>
              </a:rPr>
              <a:t>A</a:t>
            </a:r>
            <a:r>
              <a:rPr sz="3110" i="1" spc="-152" baseline="-23640" dirty="0">
                <a:latin typeface="Times New Roman"/>
                <a:cs typeface="Times New Roman"/>
              </a:rPr>
              <a:t> </a:t>
            </a:r>
            <a:r>
              <a:rPr sz="2074" spc="-168" dirty="0">
                <a:latin typeface="Tahoma"/>
                <a:cs typeface="Tahoma"/>
              </a:rPr>
              <a:t>h</a:t>
            </a:r>
            <a:endParaRPr sz="2074">
              <a:latin typeface="Tahoma"/>
              <a:cs typeface="Tahoma"/>
            </a:endParaRPr>
          </a:p>
          <a:p>
            <a:pPr marL="48188">
              <a:spcBef>
                <a:spcPts val="1279"/>
              </a:spcBef>
            </a:pPr>
            <a:r>
              <a:rPr sz="2074" spc="13" dirty="0">
                <a:latin typeface="Times New Roman"/>
                <a:cs typeface="Times New Roman"/>
              </a:rPr>
              <a:t>2</a:t>
            </a:r>
            <a:endParaRPr sz="2074">
              <a:latin typeface="Times New Roman"/>
              <a:cs typeface="Times New Roman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6138238" y="3916667"/>
            <a:ext cx="68524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49" dirty="0">
                <a:latin typeface="Times New Roman"/>
                <a:cs typeface="Times New Roman"/>
              </a:rPr>
              <a:t>j</a:t>
            </a:r>
            <a:r>
              <a:rPr sz="1500" spc="49" dirty="0">
                <a:latin typeface="Lucida Sans Unicode"/>
                <a:cs typeface="Lucida Sans Unicode"/>
              </a:rPr>
              <a:t>(</a:t>
            </a:r>
            <a:r>
              <a:rPr sz="1500" spc="49" dirty="0">
                <a:latin typeface="Calibri"/>
                <a:cs typeface="Calibri"/>
              </a:rPr>
              <a:t>ω</a:t>
            </a:r>
            <a:r>
              <a:rPr sz="1500" i="1" spc="49" dirty="0">
                <a:latin typeface="Times New Roman"/>
                <a:cs typeface="Times New Roman"/>
              </a:rPr>
              <a:t>t</a:t>
            </a:r>
            <a:r>
              <a:rPr sz="1500" spc="49" dirty="0">
                <a:latin typeface="Lucida Sans Unicode"/>
                <a:cs typeface="Lucida Sans Unicode"/>
              </a:rPr>
              <a:t>+</a:t>
            </a:r>
            <a:r>
              <a:rPr sz="1500" spc="49" dirty="0">
                <a:latin typeface="Calibri"/>
                <a:cs typeface="Calibri"/>
              </a:rPr>
              <a:t>θ</a:t>
            </a:r>
            <a:r>
              <a:rPr sz="1500" spc="49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991475" y="3956325"/>
            <a:ext cx="1244974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867942" algn="l"/>
              </a:tabLst>
            </a:pPr>
            <a:r>
              <a:rPr sz="2074" i="1" spc="9" dirty="0">
                <a:latin typeface="Times New Roman"/>
                <a:cs typeface="Times New Roman"/>
              </a:rPr>
              <a:t>e	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e</a:t>
            </a:r>
            <a:endParaRPr sz="2074">
              <a:latin typeface="Times New Roman"/>
              <a:cs typeface="Times New Roman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7212549" y="3659855"/>
            <a:ext cx="1000125" cy="52125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R="4483" algn="r">
              <a:lnSpc>
                <a:spcPts val="2259"/>
              </a:lnSpc>
              <a:spcBef>
                <a:spcPts val="115"/>
              </a:spcBef>
            </a:pPr>
            <a:r>
              <a:rPr sz="2074" spc="516" dirty="0">
                <a:latin typeface="Tahoma"/>
                <a:cs typeface="Tahoma"/>
              </a:rPr>
              <a:t>i</a:t>
            </a:r>
            <a:endParaRPr sz="2074">
              <a:latin typeface="Tahoma"/>
              <a:cs typeface="Tahoma"/>
            </a:endParaRPr>
          </a:p>
          <a:p>
            <a:pPr marL="11206">
              <a:lnSpc>
                <a:spcPts val="1571"/>
              </a:lnSpc>
            </a:pPr>
            <a:r>
              <a:rPr sz="1500" spc="-309" dirty="0">
                <a:latin typeface="Cambria"/>
                <a:cs typeface="Cambria"/>
              </a:rPr>
              <a:t>—</a:t>
            </a:r>
            <a:r>
              <a:rPr sz="1500" spc="-93" dirty="0">
                <a:latin typeface="Cambria"/>
                <a:cs typeface="Cambria"/>
              </a:rPr>
              <a:t> </a:t>
            </a:r>
            <a:r>
              <a:rPr sz="1500" i="1" spc="44" dirty="0">
                <a:latin typeface="Times New Roman"/>
                <a:cs typeface="Times New Roman"/>
              </a:rPr>
              <a:t>j</a:t>
            </a:r>
            <a:r>
              <a:rPr sz="1500" spc="110" dirty="0">
                <a:latin typeface="Lucida Sans Unicode"/>
                <a:cs typeface="Lucida Sans Unicode"/>
              </a:rPr>
              <a:t>(</a:t>
            </a:r>
            <a:r>
              <a:rPr sz="1500" spc="-35" dirty="0">
                <a:latin typeface="Calibri"/>
                <a:cs typeface="Calibri"/>
              </a:rPr>
              <a:t>ω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9" dirty="0">
                <a:latin typeface="Lucida Sans Unicode"/>
                <a:cs typeface="Lucida Sans Unicode"/>
              </a:rPr>
              <a:t>+</a:t>
            </a:r>
            <a:r>
              <a:rPr sz="1500" spc="9" dirty="0">
                <a:latin typeface="Calibri"/>
                <a:cs typeface="Calibri"/>
              </a:rPr>
              <a:t>θ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4104093" y="4414226"/>
            <a:ext cx="1985122" cy="54331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R="4483" algn="r">
              <a:lnSpc>
                <a:spcPts val="1959"/>
              </a:lnSpc>
              <a:spcBef>
                <a:spcPts val="115"/>
              </a:spcBef>
            </a:pPr>
            <a:r>
              <a:rPr sz="2074" i="1" spc="13" dirty="0">
                <a:latin typeface="Times New Roman"/>
                <a:cs typeface="Times New Roman"/>
              </a:rPr>
              <a:t>A</a:t>
            </a:r>
            <a:endParaRPr sz="2074">
              <a:latin typeface="Times New Roman"/>
              <a:cs typeface="Times New Roman"/>
            </a:endParaRPr>
          </a:p>
          <a:p>
            <a:pPr marL="11206">
              <a:lnSpc>
                <a:spcPts val="1959"/>
              </a:lnSpc>
            </a:pP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278" dirty="0">
                <a:latin typeface="Times New Roman"/>
                <a:cs typeface="Times New Roman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s</a:t>
            </a:r>
            <a:r>
              <a:rPr sz="2074" spc="-4" dirty="0">
                <a:latin typeface="Times New Roman"/>
                <a:cs typeface="Times New Roman"/>
              </a:rPr>
              <a:t>i</a:t>
            </a:r>
            <a:r>
              <a:rPr sz="2074" spc="22" dirty="0">
                <a:latin typeface="Times New Roman"/>
                <a:cs typeface="Times New Roman"/>
              </a:rPr>
              <a:t>n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spc="-62" dirty="0">
                <a:latin typeface="Calibri"/>
                <a:cs typeface="Calibri"/>
              </a:rPr>
              <a:t>ω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88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Calibri"/>
                <a:cs typeface="Calibri"/>
              </a:rPr>
              <a:t>θ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202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endParaRPr sz="2074">
              <a:latin typeface="Lucida Sans Unicode"/>
              <a:cs typeface="Lucida Sans Unicode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5870302" y="4807042"/>
            <a:ext cx="255494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9419" y="0"/>
                </a:lnTo>
              </a:path>
            </a:pathLst>
          </a:custGeom>
          <a:ln w="13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6" name="object 216"/>
          <p:cNvSpPr txBox="1"/>
          <p:nvPr/>
        </p:nvSpPr>
        <p:spPr>
          <a:xfrm>
            <a:off x="5859387" y="4778202"/>
            <a:ext cx="270062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spc="13" dirty="0">
                <a:latin typeface="Times New Roman"/>
                <a:cs typeface="Times New Roman"/>
              </a:rPr>
              <a:t>2</a:t>
            </a:r>
            <a:r>
              <a:rPr sz="2074" spc="-207" dirty="0">
                <a:latin typeface="Times New Roman"/>
                <a:cs typeface="Times New Roman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j</a:t>
            </a:r>
            <a:endParaRPr sz="2074">
              <a:latin typeface="Times New Roman"/>
              <a:cs typeface="Times New Roman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6173460" y="4299745"/>
            <a:ext cx="148478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spc="-168" dirty="0">
                <a:latin typeface="Tahoma"/>
                <a:cs typeface="Tahoma"/>
              </a:rPr>
              <a:t>h</a:t>
            </a:r>
            <a:endParaRPr sz="2074">
              <a:latin typeface="Tahoma"/>
              <a:cs typeface="Tahoma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6274334" y="4484670"/>
            <a:ext cx="2133040" cy="33377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3110" i="1" spc="13" baseline="-23640" dirty="0">
                <a:latin typeface="Times New Roman"/>
                <a:cs typeface="Times New Roman"/>
              </a:rPr>
              <a:t>e</a:t>
            </a:r>
            <a:r>
              <a:rPr sz="3110" i="1" spc="-449" baseline="-23640" dirty="0">
                <a:latin typeface="Times New Roman"/>
                <a:cs typeface="Times New Roman"/>
              </a:rPr>
              <a:t> </a:t>
            </a:r>
            <a:r>
              <a:rPr sz="1500" i="1" spc="44" dirty="0">
                <a:latin typeface="Times New Roman"/>
                <a:cs typeface="Times New Roman"/>
              </a:rPr>
              <a:t>j</a:t>
            </a:r>
            <a:r>
              <a:rPr sz="1500" spc="110" dirty="0">
                <a:latin typeface="Lucida Sans Unicode"/>
                <a:cs typeface="Lucida Sans Unicode"/>
              </a:rPr>
              <a:t>(</a:t>
            </a:r>
            <a:r>
              <a:rPr sz="1500" spc="-35" dirty="0">
                <a:latin typeface="Calibri"/>
                <a:cs typeface="Calibri"/>
              </a:rPr>
              <a:t>ω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9" dirty="0">
                <a:latin typeface="Lucida Sans Unicode"/>
                <a:cs typeface="Lucida Sans Unicode"/>
              </a:rPr>
              <a:t>+</a:t>
            </a:r>
            <a:r>
              <a:rPr sz="1500" spc="9" dirty="0">
                <a:latin typeface="Calibri"/>
                <a:cs typeface="Calibri"/>
              </a:rPr>
              <a:t>θ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r>
              <a:rPr sz="1500" spc="-101" dirty="0">
                <a:latin typeface="Lucida Sans Unicode"/>
                <a:cs typeface="Lucida Sans Unicode"/>
              </a:rPr>
              <a:t> </a:t>
            </a:r>
            <a:r>
              <a:rPr sz="3110" spc="-370" baseline="-23640" dirty="0">
                <a:latin typeface="Cambria"/>
                <a:cs typeface="Cambria"/>
              </a:rPr>
              <a:t>−</a:t>
            </a:r>
            <a:r>
              <a:rPr sz="3110" spc="-224" baseline="-23640" dirty="0">
                <a:latin typeface="Cambria"/>
                <a:cs typeface="Cambria"/>
              </a:rPr>
              <a:t> </a:t>
            </a:r>
            <a:r>
              <a:rPr sz="3110" i="1" baseline="-23640" dirty="0">
                <a:latin typeface="Times New Roman"/>
                <a:cs typeface="Times New Roman"/>
              </a:rPr>
              <a:t>e</a:t>
            </a:r>
            <a:r>
              <a:rPr sz="1500" spc="-172" dirty="0">
                <a:latin typeface="Cambria"/>
                <a:cs typeface="Cambria"/>
              </a:rPr>
              <a:t>−</a:t>
            </a:r>
            <a:r>
              <a:rPr sz="1500" spc="-93" dirty="0">
                <a:latin typeface="Cambria"/>
                <a:cs typeface="Cambria"/>
              </a:rPr>
              <a:t> </a:t>
            </a:r>
            <a:r>
              <a:rPr sz="1500" i="1" spc="44" dirty="0">
                <a:latin typeface="Times New Roman"/>
                <a:cs typeface="Times New Roman"/>
              </a:rPr>
              <a:t>j</a:t>
            </a:r>
            <a:r>
              <a:rPr sz="1500" spc="110" dirty="0">
                <a:latin typeface="Lucida Sans Unicode"/>
                <a:cs typeface="Lucida Sans Unicode"/>
              </a:rPr>
              <a:t>(</a:t>
            </a:r>
            <a:r>
              <a:rPr sz="1500" spc="-35" dirty="0">
                <a:latin typeface="Calibri"/>
                <a:cs typeface="Calibri"/>
              </a:rPr>
              <a:t>ω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9" dirty="0">
                <a:latin typeface="Lucida Sans Unicode"/>
                <a:cs typeface="Lucida Sans Unicode"/>
              </a:rPr>
              <a:t>+</a:t>
            </a:r>
            <a:r>
              <a:rPr sz="1500" spc="9" dirty="0">
                <a:latin typeface="Calibri"/>
                <a:cs typeface="Calibri"/>
              </a:rPr>
              <a:t>θ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8369051" y="3957321"/>
            <a:ext cx="511549" cy="984995"/>
          </a:xfrm>
          <a:prstGeom prst="rect">
            <a:avLst/>
          </a:prstGeom>
        </p:spPr>
        <p:txBody>
          <a:bodyPr vert="horz" wrap="square" lIns="0" tIns="35859" rIns="0" bIns="0" rtlCol="0">
            <a:spAutoFit/>
          </a:bodyPr>
          <a:lstStyle/>
          <a:p>
            <a:pPr marL="101979">
              <a:spcBef>
                <a:spcPts val="282"/>
              </a:spcBef>
            </a:pPr>
            <a:r>
              <a:rPr sz="1897" spc="-18" dirty="0">
                <a:latin typeface="Microsoft Sans Serif"/>
                <a:cs typeface="Microsoft Sans Serif"/>
              </a:rPr>
              <a:t>an</a:t>
            </a:r>
            <a:r>
              <a:rPr sz="1897" spc="-4" dirty="0">
                <a:latin typeface="Microsoft Sans Serif"/>
                <a:cs typeface="Microsoft Sans Serif"/>
              </a:rPr>
              <a:t>d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lnSpc>
                <a:spcPts val="2413"/>
              </a:lnSpc>
              <a:spcBef>
                <a:spcPts val="251"/>
              </a:spcBef>
            </a:pPr>
            <a:r>
              <a:rPr sz="2074" spc="516" dirty="0">
                <a:latin typeface="Tahoma"/>
                <a:cs typeface="Tahoma"/>
              </a:rPr>
              <a:t>i</a:t>
            </a:r>
            <a:endParaRPr sz="2074">
              <a:latin typeface="Tahoma"/>
              <a:cs typeface="Tahoma"/>
            </a:endParaRPr>
          </a:p>
          <a:p>
            <a:pPr marL="166416">
              <a:lnSpc>
                <a:spcPts val="2413"/>
              </a:lnSpc>
            </a:pP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</p:txBody>
      </p:sp>
      <p:pic>
        <p:nvPicPr>
          <p:cNvPr id="220" name="object 2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5393783"/>
            <a:ext cx="149311" cy="147604"/>
          </a:xfrm>
          <a:prstGeom prst="rect">
            <a:avLst/>
          </a:prstGeom>
        </p:spPr>
      </p:pic>
      <p:sp>
        <p:nvSpPr>
          <p:cNvPr id="221" name="object 221"/>
          <p:cNvSpPr txBox="1"/>
          <p:nvPr/>
        </p:nvSpPr>
        <p:spPr>
          <a:xfrm>
            <a:off x="2422174" y="5226324"/>
            <a:ext cx="7332008" cy="670259"/>
          </a:xfrm>
          <a:prstGeom prst="rect">
            <a:avLst/>
          </a:prstGeom>
        </p:spPr>
        <p:txBody>
          <a:bodyPr vert="horz" wrap="square" lIns="0" tIns="18490" rIns="0" bIns="0" rtlCol="0">
            <a:spAutoFit/>
          </a:bodyPr>
          <a:lstStyle/>
          <a:p>
            <a:pPr marL="11206" marR="4483">
              <a:lnSpc>
                <a:spcPct val="111100"/>
              </a:lnSpc>
              <a:spcBef>
                <a:spcPts val="146"/>
              </a:spcBef>
            </a:pPr>
            <a:r>
              <a:rPr sz="1897" spc="-9" dirty="0">
                <a:latin typeface="Microsoft Sans Serif"/>
                <a:cs typeface="Microsoft Sans Serif"/>
              </a:rPr>
              <a:t>Note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above,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simply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solidFill>
                  <a:srgbClr val="FF00FF"/>
                </a:solidFill>
                <a:latin typeface="Calibri"/>
                <a:cs typeface="Calibri"/>
              </a:rPr>
              <a:t>restating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results</a:t>
            </a:r>
            <a:r>
              <a:rPr sz="1897" spc="-18" dirty="0">
                <a:latin typeface="Microsoft Sans Serif"/>
                <a:cs typeface="Microsoft Sans Serif"/>
              </a:rPr>
              <a:t>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material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analysis.</a:t>
            </a:r>
            <a:endParaRPr sz="1897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64066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Unit-Step</a:t>
            </a:r>
            <a:r>
              <a:rPr sz="2471" spc="-57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Function</a:t>
            </a:r>
            <a:endParaRPr sz="2471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3D3F6B7E-A91A-47B7-9402-2ECD3E5F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019641"/>
            <a:ext cx="149311" cy="14925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33380" y="886018"/>
            <a:ext cx="7830110" cy="66591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spc="31" dirty="0">
                <a:solidFill>
                  <a:srgbClr val="00BFFF"/>
                </a:solidFill>
                <a:latin typeface="Calibri"/>
                <a:cs typeface="Calibri"/>
              </a:rPr>
              <a:t>unit-step</a:t>
            </a:r>
            <a:r>
              <a:rPr sz="2074" spc="9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function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(also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known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Heaviside</a:t>
            </a:r>
            <a:r>
              <a:rPr sz="2074" spc="7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35" dirty="0">
                <a:solidFill>
                  <a:srgbClr val="00BFFF"/>
                </a:solidFill>
                <a:latin typeface="Calibri"/>
                <a:cs typeface="Calibri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),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denoted</a:t>
            </a:r>
            <a:endParaRPr sz="1897">
              <a:latin typeface="Microsoft Sans Serif"/>
              <a:cs typeface="Microsoft Sans Serif"/>
            </a:endParaRPr>
          </a:p>
          <a:p>
            <a:pPr>
              <a:spcBef>
                <a:spcPts val="124"/>
              </a:spcBef>
            </a:pPr>
            <a:r>
              <a:rPr sz="2074" i="1" spc="-4" dirty="0">
                <a:latin typeface="Times New Roman"/>
                <a:cs typeface="Times New Roman"/>
              </a:rPr>
              <a:t>u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defined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6757" y="1963270"/>
            <a:ext cx="714375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i="1" dirty="0">
                <a:latin typeface="Times New Roman"/>
                <a:cs typeface="Times New Roman"/>
              </a:rPr>
              <a:t>u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endParaRPr sz="2074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79401" y="1508302"/>
            <a:ext cx="215153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2074" spc="896" dirty="0">
                <a:latin typeface="Tahoma"/>
                <a:cs typeface="Tahoma"/>
              </a:rPr>
              <a:t>(</a:t>
            </a:r>
            <a:endParaRPr sz="2074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2463" y="1702291"/>
            <a:ext cx="1499907" cy="806978"/>
          </a:xfrm>
          <a:prstGeom prst="rect">
            <a:avLst/>
          </a:prstGeom>
        </p:spPr>
        <p:txBody>
          <a:bodyPr vert="horz" wrap="square" lIns="0" tIns="90768" rIns="0" bIns="0" rtlCol="0">
            <a:spAutoFit/>
          </a:bodyPr>
          <a:lstStyle/>
          <a:p>
            <a:pPr marL="11206">
              <a:spcBef>
                <a:spcPts val="715"/>
              </a:spcBef>
              <a:tabLst>
                <a:tab pos="383822" algn="l"/>
              </a:tabLst>
            </a:pPr>
            <a:r>
              <a:rPr sz="2074" spc="13" dirty="0">
                <a:latin typeface="Times New Roman"/>
                <a:cs typeface="Times New Roman"/>
              </a:rPr>
              <a:t>1	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-31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57" dirty="0">
                <a:latin typeface="Times New Roman"/>
                <a:cs typeface="Times New Roman"/>
              </a:rPr>
              <a:t> </a:t>
            </a:r>
            <a:r>
              <a:rPr sz="2074" spc="481" dirty="0">
                <a:latin typeface="Cambria"/>
                <a:cs typeface="Cambria"/>
              </a:rPr>
              <a:t>≥</a:t>
            </a:r>
            <a:r>
              <a:rPr sz="2074" spc="-4" dirty="0">
                <a:latin typeface="Cambria"/>
                <a:cs typeface="Cambria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0</a:t>
            </a:r>
            <a:endParaRPr sz="2074">
              <a:latin typeface="Times New Roman"/>
              <a:cs typeface="Times New Roman"/>
            </a:endParaRPr>
          </a:p>
          <a:p>
            <a:pPr marL="11206">
              <a:spcBef>
                <a:spcPts val="631"/>
              </a:spcBef>
              <a:tabLst>
                <a:tab pos="383822" algn="l"/>
              </a:tabLst>
            </a:pPr>
            <a:r>
              <a:rPr sz="2074" spc="13" dirty="0">
                <a:latin typeface="Times New Roman"/>
                <a:cs typeface="Times New Roman"/>
              </a:rPr>
              <a:t>0	</a:t>
            </a:r>
            <a:r>
              <a:rPr sz="1897" spc="-13" dirty="0">
                <a:latin typeface="Microsoft Sans Serif"/>
                <a:cs typeface="Microsoft Sans Serif"/>
              </a:rPr>
              <a:t>otherwise</a:t>
            </a:r>
            <a:r>
              <a:rPr sz="2074" spc="-13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874679"/>
            <a:ext cx="147740" cy="14931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22182" y="2741118"/>
            <a:ext cx="7787528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13" dirty="0">
                <a:latin typeface="Microsoft Sans Serif"/>
                <a:cs typeface="Microsoft Sans Serif"/>
              </a:rPr>
              <a:t>Due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manner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which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u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used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practice,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actual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value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66" dirty="0">
                <a:solidFill>
                  <a:srgbClr val="FF00FF"/>
                </a:solidFill>
                <a:latin typeface="Times New Roman"/>
                <a:cs typeface="Times New Roman"/>
              </a:rPr>
              <a:t>u</a:t>
            </a:r>
            <a:r>
              <a:rPr sz="2074" spc="66" dirty="0">
                <a:solidFill>
                  <a:srgbClr val="FF00FF"/>
                </a:solidFill>
                <a:latin typeface="Lucida Sans Unicode"/>
                <a:cs typeface="Lucida Sans Unicode"/>
              </a:rPr>
              <a:t>(</a:t>
            </a:r>
            <a:r>
              <a:rPr sz="2074" spc="66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r>
              <a:rPr sz="2074" spc="66" dirty="0">
                <a:solidFill>
                  <a:srgbClr val="FF00FF"/>
                </a:solidFill>
                <a:latin typeface="Lucida Sans Unicode"/>
                <a:cs typeface="Lucida Sans Unicode"/>
              </a:rPr>
              <a:t>)</a:t>
            </a:r>
            <a:endParaRPr sz="2074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4598" y="3235682"/>
            <a:ext cx="119903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13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9770" y="3072801"/>
            <a:ext cx="7299512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unimportant.</a:t>
            </a:r>
            <a:r>
              <a:rPr sz="1897" spc="24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Sometimes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values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0</a:t>
            </a:r>
            <a:r>
              <a:rPr sz="2074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278" dirty="0">
                <a:latin typeface="Microsoft Sans Serif"/>
                <a:cs typeface="Microsoft Sans Serif"/>
              </a:rPr>
              <a:t> </a:t>
            </a:r>
            <a:r>
              <a:rPr sz="2250" u="heavy" spc="19" baseline="310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250" spc="582" baseline="31045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also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used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49" dirty="0">
                <a:latin typeface="Times New Roman"/>
                <a:cs typeface="Times New Roman"/>
              </a:rPr>
              <a:t>u</a:t>
            </a:r>
            <a:r>
              <a:rPr sz="2074" spc="49" dirty="0">
                <a:latin typeface="Lucida Sans Unicode"/>
                <a:cs typeface="Lucida Sans Unicode"/>
              </a:rPr>
              <a:t>(</a:t>
            </a:r>
            <a:r>
              <a:rPr sz="2074" spc="49" dirty="0">
                <a:latin typeface="Times New Roman"/>
                <a:cs typeface="Times New Roman"/>
              </a:rPr>
              <a:t>0</a:t>
            </a:r>
            <a:r>
              <a:rPr sz="2074" spc="49" dirty="0">
                <a:latin typeface="Lucida Sans Unicode"/>
                <a:cs typeface="Lucida Sans Unicode"/>
              </a:rPr>
              <a:t>)</a:t>
            </a:r>
            <a:r>
              <a:rPr sz="1897" spc="49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606210"/>
            <a:ext cx="147740" cy="147592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5014061" y="4351950"/>
            <a:ext cx="3115796" cy="1719542"/>
            <a:chOff x="3803002" y="4932210"/>
            <a:chExt cx="3531235" cy="1948814"/>
          </a:xfrm>
        </p:grpSpPr>
        <p:sp>
          <p:nvSpPr>
            <p:cNvPr id="24" name="object 24"/>
            <p:cNvSpPr/>
            <p:nvPr/>
          </p:nvSpPr>
          <p:spPr>
            <a:xfrm>
              <a:off x="3813479" y="4932210"/>
              <a:ext cx="3520440" cy="1948814"/>
            </a:xfrm>
            <a:custGeom>
              <a:avLst/>
              <a:gdLst/>
              <a:ahLst/>
              <a:cxnLst/>
              <a:rect l="l" t="t" r="r" b="b"/>
              <a:pathLst>
                <a:path w="3520440" h="1948815">
                  <a:moveTo>
                    <a:pt x="0" y="1885911"/>
                  </a:moveTo>
                  <a:lnTo>
                    <a:pt x="3520363" y="1885911"/>
                  </a:lnTo>
                </a:path>
                <a:path w="3520440" h="1948815">
                  <a:moveTo>
                    <a:pt x="1760181" y="1885911"/>
                  </a:moveTo>
                  <a:lnTo>
                    <a:pt x="1760181" y="0"/>
                  </a:lnTo>
                </a:path>
                <a:path w="3520440" h="1948815">
                  <a:moveTo>
                    <a:pt x="754367" y="1823034"/>
                  </a:moveTo>
                  <a:lnTo>
                    <a:pt x="754367" y="1948764"/>
                  </a:lnTo>
                </a:path>
                <a:path w="3520440" h="1948815">
                  <a:moveTo>
                    <a:pt x="2765996" y="1823034"/>
                  </a:moveTo>
                  <a:lnTo>
                    <a:pt x="2765996" y="1948764"/>
                  </a:lnTo>
                </a:path>
                <a:path w="3520440" h="1948815">
                  <a:moveTo>
                    <a:pt x="1697304" y="880084"/>
                  </a:moveTo>
                  <a:lnTo>
                    <a:pt x="1823034" y="880084"/>
                  </a:lnTo>
                </a:path>
              </a:pathLst>
            </a:custGeom>
            <a:ln w="10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3479" y="5812294"/>
              <a:ext cx="3520440" cy="1005840"/>
            </a:xfrm>
            <a:custGeom>
              <a:avLst/>
              <a:gdLst/>
              <a:ahLst/>
              <a:cxnLst/>
              <a:rect l="l" t="t" r="r" b="b"/>
              <a:pathLst>
                <a:path w="3520440" h="1005840">
                  <a:moveTo>
                    <a:pt x="1760181" y="0"/>
                  </a:moveTo>
                  <a:lnTo>
                    <a:pt x="3520363" y="0"/>
                  </a:lnTo>
                </a:path>
                <a:path w="3520440" h="1005840">
                  <a:moveTo>
                    <a:pt x="1760181" y="0"/>
                  </a:moveTo>
                  <a:lnTo>
                    <a:pt x="1760181" y="1005827"/>
                  </a:lnTo>
                  <a:lnTo>
                    <a:pt x="0" y="1005827"/>
                  </a:lnTo>
                </a:path>
              </a:pathLst>
            </a:custGeom>
            <a:ln w="20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22182" y="3504558"/>
            <a:ext cx="4321549" cy="79103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plot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  <a:p>
            <a:pPr>
              <a:spcBef>
                <a:spcPts val="40"/>
              </a:spcBef>
            </a:pPr>
            <a:endParaRPr sz="1677">
              <a:latin typeface="Microsoft Sans Serif"/>
              <a:cs typeface="Microsoft Sans Serif"/>
            </a:endParaRPr>
          </a:p>
          <a:p>
            <a:pPr marR="4483" algn="r">
              <a:spcBef>
                <a:spcPts val="4"/>
              </a:spcBef>
            </a:pPr>
            <a:r>
              <a:rPr sz="1500" i="1" spc="75" dirty="0">
                <a:latin typeface="Times New Roman"/>
                <a:cs typeface="Times New Roman"/>
              </a:rPr>
              <a:t>u</a:t>
            </a:r>
            <a:r>
              <a:rPr sz="1500" spc="75" dirty="0">
                <a:latin typeface="Lucida Sans Unicode"/>
                <a:cs typeface="Lucida Sans Unicode"/>
              </a:rPr>
              <a:t>(</a:t>
            </a:r>
            <a:r>
              <a:rPr sz="1500" i="1" spc="75" dirty="0">
                <a:latin typeface="Times New Roman"/>
                <a:cs typeface="Times New Roman"/>
              </a:rPr>
              <a:t>t</a:t>
            </a:r>
            <a:r>
              <a:rPr sz="1500" spc="75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25697" y="6013289"/>
            <a:ext cx="100853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spc="-4" dirty="0">
                <a:latin typeface="Times New Roman"/>
                <a:cs typeface="Times New Roman"/>
              </a:rPr>
              <a:t>0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77015" y="6013289"/>
            <a:ext cx="222996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spc="-79" dirty="0">
                <a:latin typeface="Cambria"/>
                <a:cs typeface="Cambria"/>
              </a:rPr>
              <a:t>−</a:t>
            </a:r>
            <a:r>
              <a:rPr sz="1235" spc="-79" dirty="0">
                <a:latin typeface="Times New Roman"/>
                <a:cs typeface="Times New Roman"/>
              </a:rPr>
              <a:t>1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13338" y="6013289"/>
            <a:ext cx="100853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spc="-4" dirty="0">
                <a:latin typeface="Times New Roman"/>
                <a:cs typeface="Times New Roman"/>
              </a:rPr>
              <a:t>1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02617" y="5015295"/>
            <a:ext cx="100853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spc="-4" dirty="0">
                <a:latin typeface="Times New Roman"/>
                <a:cs typeface="Times New Roman"/>
              </a:rPr>
              <a:t>1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46962" y="5863928"/>
            <a:ext cx="767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48332" y="4937314"/>
            <a:ext cx="270622" cy="29368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809" spc="-4" dirty="0">
                <a:latin typeface="Cambria"/>
                <a:cs typeface="Cambria"/>
              </a:rPr>
              <a:t>·</a:t>
            </a:r>
            <a:r>
              <a:rPr sz="1809" spc="-190" dirty="0">
                <a:latin typeface="Cambria"/>
                <a:cs typeface="Cambria"/>
              </a:rPr>
              <a:t> </a:t>
            </a:r>
            <a:r>
              <a:rPr sz="1809" spc="-4" dirty="0">
                <a:latin typeface="Cambria"/>
                <a:cs typeface="Cambria"/>
              </a:rPr>
              <a:t>·</a:t>
            </a:r>
            <a:r>
              <a:rPr sz="1809" spc="-190" dirty="0">
                <a:latin typeface="Cambria"/>
                <a:cs typeface="Cambria"/>
              </a:rPr>
              <a:t> </a:t>
            </a:r>
            <a:r>
              <a:rPr sz="1809" spc="-4" dirty="0">
                <a:latin typeface="Cambria"/>
                <a:cs typeface="Cambria"/>
              </a:rPr>
              <a:t>·</a:t>
            </a:r>
            <a:endParaRPr sz="1809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64548" y="5824937"/>
            <a:ext cx="270622" cy="29368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809" spc="-4" dirty="0">
                <a:latin typeface="Cambria"/>
                <a:cs typeface="Cambria"/>
              </a:rPr>
              <a:t>·</a:t>
            </a:r>
            <a:r>
              <a:rPr sz="1809" spc="-190" dirty="0">
                <a:latin typeface="Cambria"/>
                <a:cs typeface="Cambria"/>
              </a:rPr>
              <a:t> </a:t>
            </a:r>
            <a:r>
              <a:rPr sz="1809" spc="-4" dirty="0">
                <a:latin typeface="Cambria"/>
                <a:cs typeface="Cambria"/>
              </a:rPr>
              <a:t>·</a:t>
            </a:r>
            <a:r>
              <a:rPr sz="1809" spc="-190" dirty="0">
                <a:latin typeface="Cambria"/>
                <a:cs typeface="Cambria"/>
              </a:rPr>
              <a:t> </a:t>
            </a:r>
            <a:r>
              <a:rPr sz="1809" spc="-4" dirty="0">
                <a:latin typeface="Cambria"/>
                <a:cs typeface="Cambria"/>
              </a:rPr>
              <a:t>·</a:t>
            </a:r>
            <a:endParaRPr sz="1809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390775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dirty="0">
                <a:solidFill>
                  <a:srgbClr val="FFFFFF"/>
                </a:solidFill>
              </a:rPr>
              <a:t>Signum</a:t>
            </a:r>
            <a:r>
              <a:rPr sz="2471" spc="-53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Function</a:t>
            </a:r>
            <a:endParaRPr sz="2471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631071A9-3195-4B00-B723-95EF3CE9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119434"/>
            <a:ext cx="149311" cy="14926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22182" y="968474"/>
            <a:ext cx="5267885" cy="696277"/>
          </a:xfrm>
          <a:prstGeom prst="rect">
            <a:avLst/>
          </a:prstGeom>
        </p:spPr>
        <p:txBody>
          <a:bodyPr vert="horz" wrap="square" lIns="0" tIns="31937" rIns="0" bIns="0" rtlCol="0">
            <a:spAutoFit/>
          </a:bodyPr>
          <a:lstStyle/>
          <a:p>
            <a:pPr marL="11206">
              <a:spcBef>
                <a:spcPts val="251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2074" spc="71" dirty="0">
                <a:solidFill>
                  <a:srgbClr val="00BFFF"/>
                </a:solidFill>
                <a:latin typeface="Calibri"/>
                <a:cs typeface="Calibri"/>
              </a:rPr>
              <a:t>signum</a:t>
            </a:r>
            <a:r>
              <a:rPr sz="2074" spc="62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4" dirty="0">
                <a:solidFill>
                  <a:srgbClr val="00BFFF"/>
                </a:solidFill>
                <a:latin typeface="Calibri"/>
                <a:cs typeface="Calibri"/>
              </a:rPr>
              <a:t>function</a:t>
            </a:r>
            <a:r>
              <a:rPr sz="1897" spc="44" dirty="0">
                <a:latin typeface="Microsoft Sans Serif"/>
                <a:cs typeface="Microsoft Sans Serif"/>
              </a:rPr>
              <a:t>,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denoted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spc="4" dirty="0">
                <a:latin typeface="Times New Roman"/>
                <a:cs typeface="Times New Roman"/>
              </a:rPr>
              <a:t>sgn</a:t>
            </a:r>
            <a:r>
              <a:rPr sz="1897" spc="4" dirty="0">
                <a:latin typeface="Microsoft Sans Serif"/>
                <a:cs typeface="Microsoft Sans Serif"/>
              </a:rPr>
              <a:t>,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defined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endParaRPr sz="1897" dirty="0">
              <a:latin typeface="Microsoft Sans Serif"/>
              <a:cs typeface="Microsoft Sans Serif"/>
            </a:endParaRPr>
          </a:p>
          <a:p>
            <a:pPr marR="1505030" algn="r">
              <a:spcBef>
                <a:spcPts val="168"/>
              </a:spcBef>
            </a:pPr>
            <a:r>
              <a:rPr sz="2074" spc="-212" dirty="0">
                <a:latin typeface="Tahoma"/>
                <a:cs typeface="Tahoma"/>
              </a:rPr>
              <a:t></a:t>
            </a:r>
            <a:endParaRPr sz="2074" dirty="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033186"/>
            <a:ext cx="147740" cy="14930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761782"/>
            <a:ext cx="147740" cy="147592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4882044" y="4522245"/>
            <a:ext cx="3328147" cy="1553135"/>
            <a:chOff x="3653383" y="5125211"/>
            <a:chExt cx="3771900" cy="1760220"/>
          </a:xfrm>
        </p:grpSpPr>
        <p:sp>
          <p:nvSpPr>
            <p:cNvPr id="20" name="object 20"/>
            <p:cNvSpPr/>
            <p:nvPr/>
          </p:nvSpPr>
          <p:spPr>
            <a:xfrm>
              <a:off x="3653383" y="5125211"/>
              <a:ext cx="3771900" cy="1760220"/>
            </a:xfrm>
            <a:custGeom>
              <a:avLst/>
              <a:gdLst/>
              <a:ahLst/>
              <a:cxnLst/>
              <a:rect l="l" t="t" r="r" b="b"/>
              <a:pathLst>
                <a:path w="3771900" h="1760220">
                  <a:moveTo>
                    <a:pt x="0" y="880084"/>
                  </a:moveTo>
                  <a:lnTo>
                    <a:pt x="3771811" y="880084"/>
                  </a:lnTo>
                </a:path>
                <a:path w="3771900" h="1760220">
                  <a:moveTo>
                    <a:pt x="1885899" y="1760181"/>
                  </a:moveTo>
                  <a:lnTo>
                    <a:pt x="1885899" y="0"/>
                  </a:lnTo>
                </a:path>
                <a:path w="3771900" h="1760220">
                  <a:moveTo>
                    <a:pt x="1823034" y="377177"/>
                  </a:moveTo>
                  <a:lnTo>
                    <a:pt x="1948751" y="377177"/>
                  </a:lnTo>
                </a:path>
                <a:path w="3771900" h="1760220">
                  <a:moveTo>
                    <a:pt x="1823034" y="1383004"/>
                  </a:moveTo>
                  <a:lnTo>
                    <a:pt x="1948751" y="1383004"/>
                  </a:lnTo>
                </a:path>
                <a:path w="3771900" h="1760220">
                  <a:moveTo>
                    <a:pt x="1382991" y="817219"/>
                  </a:moveTo>
                  <a:lnTo>
                    <a:pt x="1382991" y="942949"/>
                  </a:lnTo>
                </a:path>
                <a:path w="3771900" h="1760220">
                  <a:moveTo>
                    <a:pt x="2388806" y="817219"/>
                  </a:moveTo>
                  <a:lnTo>
                    <a:pt x="2388806" y="942949"/>
                  </a:lnTo>
                </a:path>
              </a:pathLst>
            </a:custGeom>
            <a:ln w="10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030535" y="5502389"/>
              <a:ext cx="3017520" cy="1005840"/>
            </a:xfrm>
            <a:custGeom>
              <a:avLst/>
              <a:gdLst/>
              <a:ahLst/>
              <a:cxnLst/>
              <a:rect l="l" t="t" r="r" b="b"/>
              <a:pathLst>
                <a:path w="3017520" h="1005840">
                  <a:moveTo>
                    <a:pt x="0" y="1005827"/>
                  </a:moveTo>
                  <a:lnTo>
                    <a:pt x="1508747" y="1005827"/>
                  </a:lnTo>
                  <a:lnTo>
                    <a:pt x="1508747" y="0"/>
                  </a:lnTo>
                  <a:lnTo>
                    <a:pt x="3017469" y="0"/>
                  </a:lnTo>
                </a:path>
              </a:pathLst>
            </a:custGeom>
            <a:ln w="20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4030535" y="5942431"/>
              <a:ext cx="3017520" cy="125730"/>
            </a:xfrm>
            <a:custGeom>
              <a:avLst/>
              <a:gdLst/>
              <a:ahLst/>
              <a:cxnLst/>
              <a:rect l="l" t="t" r="r" b="b"/>
              <a:pathLst>
                <a:path w="3017520" h="125729">
                  <a:moveTo>
                    <a:pt x="2514561" y="0"/>
                  </a:moveTo>
                  <a:lnTo>
                    <a:pt x="2514561" y="125730"/>
                  </a:lnTo>
                </a:path>
                <a:path w="3017520" h="125729">
                  <a:moveTo>
                    <a:pt x="3017469" y="0"/>
                  </a:moveTo>
                  <a:lnTo>
                    <a:pt x="3017469" y="125730"/>
                  </a:lnTo>
                </a:path>
                <a:path w="3017520" h="125729">
                  <a:moveTo>
                    <a:pt x="502907" y="0"/>
                  </a:moveTo>
                  <a:lnTo>
                    <a:pt x="502907" y="125730"/>
                  </a:lnTo>
                </a:path>
                <a:path w="3017520" h="125729">
                  <a:moveTo>
                    <a:pt x="0" y="0"/>
                  </a:moveTo>
                  <a:lnTo>
                    <a:pt x="0" y="125730"/>
                  </a:lnTo>
                </a:path>
              </a:pathLst>
            </a:custGeom>
            <a:ln w="10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938402" y="5297670"/>
            <a:ext cx="100853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spc="-4" dirty="0">
                <a:latin typeface="Times New Roman"/>
                <a:cs typeface="Times New Roman"/>
              </a:rPr>
              <a:t>1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2240" y="5297670"/>
            <a:ext cx="100853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spc="-4" dirty="0">
                <a:latin typeface="Times New Roman"/>
                <a:cs typeface="Times New Roman"/>
              </a:rPr>
              <a:t>2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26059" y="5297670"/>
            <a:ext cx="100853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spc="-4" dirty="0">
                <a:latin typeface="Times New Roman"/>
                <a:cs typeface="Times New Roman"/>
              </a:rPr>
              <a:t>3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74526" y="5148310"/>
            <a:ext cx="767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00133" y="5553138"/>
            <a:ext cx="270622" cy="29368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809" spc="-4" dirty="0">
                <a:latin typeface="Cambria"/>
                <a:cs typeface="Cambria"/>
              </a:rPr>
              <a:t>·</a:t>
            </a:r>
            <a:r>
              <a:rPr sz="1809" spc="-190" dirty="0">
                <a:latin typeface="Cambria"/>
                <a:cs typeface="Cambria"/>
              </a:rPr>
              <a:t> </a:t>
            </a:r>
            <a:r>
              <a:rPr sz="1809" spc="-4" dirty="0">
                <a:latin typeface="Cambria"/>
                <a:cs typeface="Cambria"/>
              </a:rPr>
              <a:t>·</a:t>
            </a:r>
            <a:r>
              <a:rPr sz="1809" spc="-190" dirty="0">
                <a:latin typeface="Cambria"/>
                <a:cs typeface="Cambria"/>
              </a:rPr>
              <a:t> </a:t>
            </a:r>
            <a:r>
              <a:rPr sz="1809" spc="-4" dirty="0">
                <a:latin typeface="Cambria"/>
                <a:cs typeface="Cambria"/>
              </a:rPr>
              <a:t>·</a:t>
            </a:r>
            <a:endParaRPr sz="1809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96463" y="4665501"/>
            <a:ext cx="270622" cy="293685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809" spc="-4" dirty="0">
                <a:latin typeface="Cambria"/>
                <a:cs typeface="Cambria"/>
              </a:rPr>
              <a:t>·</a:t>
            </a:r>
            <a:r>
              <a:rPr sz="1809" spc="-190" dirty="0">
                <a:latin typeface="Cambria"/>
                <a:cs typeface="Cambria"/>
              </a:rPr>
              <a:t> </a:t>
            </a:r>
            <a:r>
              <a:rPr sz="1809" spc="-4" dirty="0">
                <a:latin typeface="Cambria"/>
                <a:cs typeface="Cambria"/>
              </a:rPr>
              <a:t>·</a:t>
            </a:r>
            <a:r>
              <a:rPr sz="1809" spc="-190" dirty="0">
                <a:latin typeface="Cambria"/>
                <a:cs typeface="Cambria"/>
              </a:rPr>
              <a:t> </a:t>
            </a:r>
            <a:r>
              <a:rPr sz="1809" spc="-4" dirty="0">
                <a:latin typeface="Cambria"/>
                <a:cs typeface="Cambria"/>
              </a:rPr>
              <a:t>·</a:t>
            </a:r>
            <a:endParaRPr sz="1809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30205" y="4743483"/>
            <a:ext cx="100853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spc="-4" dirty="0">
                <a:latin typeface="Times New Roman"/>
                <a:cs typeface="Times New Roman"/>
              </a:rPr>
              <a:t>1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69138" y="5741477"/>
            <a:ext cx="222996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235" spc="-79" dirty="0">
                <a:latin typeface="Cambria"/>
                <a:cs typeface="Cambria"/>
              </a:rPr>
              <a:t>−</a:t>
            </a:r>
            <a:r>
              <a:rPr sz="1235" spc="-79" dirty="0">
                <a:latin typeface="Times New Roman"/>
                <a:cs typeface="Times New Roman"/>
              </a:rPr>
              <a:t>1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04446" y="5297670"/>
            <a:ext cx="1110503" cy="20023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  <a:tabLst>
                <a:tab pos="454983" algn="l"/>
                <a:tab pos="898760" algn="l"/>
              </a:tabLst>
            </a:pPr>
            <a:r>
              <a:rPr sz="1235" spc="-79" dirty="0">
                <a:latin typeface="Cambria"/>
                <a:cs typeface="Cambria"/>
              </a:rPr>
              <a:t>−</a:t>
            </a:r>
            <a:r>
              <a:rPr sz="1235" spc="-79" dirty="0">
                <a:latin typeface="Times New Roman"/>
                <a:cs typeface="Times New Roman"/>
              </a:rPr>
              <a:t>3	</a:t>
            </a:r>
            <a:r>
              <a:rPr sz="1235" spc="-79" dirty="0">
                <a:latin typeface="Cambria"/>
                <a:cs typeface="Cambria"/>
              </a:rPr>
              <a:t>−</a:t>
            </a:r>
            <a:r>
              <a:rPr sz="1235" spc="-79" dirty="0">
                <a:latin typeface="Times New Roman"/>
                <a:cs typeface="Times New Roman"/>
              </a:rPr>
              <a:t>2	</a:t>
            </a:r>
            <a:r>
              <a:rPr sz="1235" spc="-79" dirty="0">
                <a:latin typeface="Cambria"/>
                <a:cs typeface="Cambria"/>
              </a:rPr>
              <a:t>−</a:t>
            </a:r>
            <a:r>
              <a:rPr sz="1235" spc="-79" dirty="0">
                <a:latin typeface="Times New Roman"/>
                <a:cs typeface="Times New Roman"/>
              </a:rPr>
              <a:t>1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2182" y="2926301"/>
            <a:ext cx="7812741" cy="155073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897" spc="-35" dirty="0">
                <a:latin typeface="Microsoft Sans Serif"/>
                <a:cs typeface="Microsoft Sans Serif"/>
              </a:rPr>
              <a:t>From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its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definition,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one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see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signum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simply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computes</a:t>
            </a:r>
            <a:endParaRPr sz="1897" dirty="0">
              <a:latin typeface="Microsoft Sans Serif"/>
              <a:cs typeface="Microsoft Sans Serif"/>
            </a:endParaRPr>
          </a:p>
          <a:p>
            <a:pPr marL="11206">
              <a:spcBef>
                <a:spcPts val="137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2074" i="1" spc="40" dirty="0">
                <a:solidFill>
                  <a:srgbClr val="FF00FF"/>
                </a:solidFill>
                <a:latin typeface="Calibri"/>
                <a:cs typeface="Calibri"/>
              </a:rPr>
              <a:t>sign</a:t>
            </a:r>
            <a:r>
              <a:rPr sz="2074" i="1" spc="62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number.</a:t>
            </a:r>
            <a:endParaRPr sz="1897" dirty="0">
              <a:latin typeface="Microsoft Sans Serif"/>
              <a:cs typeface="Microsoft Sans Serif"/>
            </a:endParaRPr>
          </a:p>
          <a:p>
            <a:pPr marL="11206">
              <a:spcBef>
                <a:spcPts val="877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plot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9" dirty="0">
              <a:latin typeface="Microsoft Sans Serif"/>
              <a:cs typeface="Microsoft Sans Serif"/>
            </a:endParaRPr>
          </a:p>
          <a:p>
            <a:pPr marL="420243" algn="ctr">
              <a:spcBef>
                <a:spcPts val="4"/>
              </a:spcBef>
            </a:pPr>
            <a:r>
              <a:rPr sz="1500" spc="4" dirty="0">
                <a:latin typeface="Times New Roman"/>
                <a:cs typeface="Times New Roman"/>
              </a:rPr>
              <a:t>s</a:t>
            </a:r>
            <a:r>
              <a:rPr sz="1500" spc="22" dirty="0">
                <a:latin typeface="Times New Roman"/>
                <a:cs typeface="Times New Roman"/>
              </a:rPr>
              <a:t>g</a:t>
            </a:r>
            <a:r>
              <a:rPr sz="1500" spc="13" dirty="0">
                <a:latin typeface="Times New Roman"/>
                <a:cs typeface="Times New Roman"/>
              </a:rPr>
              <a:t>n</a:t>
            </a:r>
            <a:r>
              <a:rPr sz="1500" spc="-238" dirty="0">
                <a:latin typeface="Times New Roman"/>
                <a:cs typeface="Times New Roman"/>
              </a:rPr>
              <a:t> </a:t>
            </a: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51520C8-0FA9-4B85-C852-78B5A3F9A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535" y="1404712"/>
            <a:ext cx="2985559" cy="135707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3027829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Rectangular</a:t>
            </a:r>
            <a:r>
              <a:rPr sz="2471" spc="-49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Function</a:t>
            </a:r>
            <a:endParaRPr sz="2471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AFF1A85E-E3A8-4A4B-B6D2-E96FBF4C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949192"/>
            <a:ext cx="149311" cy="14925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33380" y="815571"/>
            <a:ext cx="6879291" cy="65656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>
              <a:lnSpc>
                <a:spcPts val="2612"/>
              </a:lnSpc>
              <a:spcBef>
                <a:spcPts val="84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62" dirty="0">
                <a:solidFill>
                  <a:srgbClr val="00BFFF"/>
                </a:solidFill>
                <a:latin typeface="Calibri"/>
                <a:cs typeface="Calibri"/>
              </a:rPr>
              <a:t>rectangular</a:t>
            </a:r>
            <a:r>
              <a:rPr sz="2074" spc="128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function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(also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called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unit-rectangular</a:t>
            </a:r>
            <a:r>
              <a:rPr sz="1897" spc="11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pulse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function),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denoted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spc="9" dirty="0">
                <a:latin typeface="Times New Roman"/>
                <a:cs typeface="Times New Roman"/>
              </a:rPr>
              <a:t>rect</a:t>
            </a:r>
            <a:r>
              <a:rPr sz="1897" spc="9" dirty="0">
                <a:latin typeface="Microsoft Sans Serif"/>
                <a:cs typeface="Microsoft Sans Serif"/>
              </a:rPr>
              <a:t>,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11486" y="1848783"/>
            <a:ext cx="981635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dirty="0">
                <a:latin typeface="Times New Roman"/>
                <a:cs typeface="Times New Roman"/>
              </a:rPr>
              <a:t>rec</a:t>
            </a:r>
            <a:r>
              <a:rPr sz="2074" spc="18" dirty="0">
                <a:latin typeface="Times New Roman"/>
                <a:cs typeface="Times New Roman"/>
              </a:rPr>
              <a:t>t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endParaRPr sz="2074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1228" y="1393815"/>
            <a:ext cx="215153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2074" spc="896" dirty="0">
                <a:latin typeface="Tahoma"/>
                <a:cs typeface="Tahoma"/>
              </a:rPr>
              <a:t>(</a:t>
            </a:r>
            <a:endParaRPr sz="2074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42696" y="1630076"/>
            <a:ext cx="119903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u="heavy" spc="1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2704" y="1826743"/>
            <a:ext cx="119903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13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35028" y="1630071"/>
            <a:ext cx="119903" cy="451858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lnSpc>
                <a:spcPts val="1677"/>
              </a:lnSpc>
              <a:spcBef>
                <a:spcPts val="124"/>
              </a:spcBef>
            </a:pPr>
            <a:r>
              <a:rPr sz="1500" u="heavy" spc="1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1206">
              <a:lnSpc>
                <a:spcPts val="1677"/>
              </a:lnSpc>
            </a:pPr>
            <a:r>
              <a:rPr sz="1500" spc="13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44304" y="1584862"/>
            <a:ext cx="1624292" cy="822631"/>
          </a:xfrm>
          <a:prstGeom prst="rect">
            <a:avLst/>
          </a:prstGeom>
        </p:spPr>
        <p:txBody>
          <a:bodyPr vert="horz" wrap="square" lIns="0" tIns="93569" rIns="0" bIns="0" rtlCol="0">
            <a:spAutoFit/>
          </a:bodyPr>
          <a:lstStyle/>
          <a:p>
            <a:pPr marL="11206">
              <a:spcBef>
                <a:spcPts val="737"/>
              </a:spcBef>
              <a:tabLst>
                <a:tab pos="386624" algn="l"/>
                <a:tab pos="994015" algn="l"/>
              </a:tabLst>
            </a:pPr>
            <a:r>
              <a:rPr sz="2074" spc="13" dirty="0">
                <a:latin typeface="Times New Roman"/>
                <a:cs typeface="Times New Roman"/>
              </a:rPr>
              <a:t>1	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spc="-247" dirty="0">
                <a:latin typeface="Cambria"/>
                <a:cs typeface="Cambria"/>
              </a:rPr>
              <a:t>−	</a:t>
            </a:r>
            <a:r>
              <a:rPr sz="2074" spc="481" dirty="0">
                <a:latin typeface="Cambria"/>
                <a:cs typeface="Cambria"/>
              </a:rPr>
              <a:t>≤</a:t>
            </a:r>
            <a:r>
              <a:rPr sz="2074" spc="-66" dirty="0">
                <a:latin typeface="Cambria"/>
                <a:cs typeface="Cambria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35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spcBef>
                <a:spcPts val="653"/>
              </a:spcBef>
              <a:tabLst>
                <a:tab pos="386624" algn="l"/>
              </a:tabLst>
            </a:pPr>
            <a:r>
              <a:rPr sz="2074" spc="13" dirty="0">
                <a:latin typeface="Times New Roman"/>
                <a:cs typeface="Times New Roman"/>
              </a:rPr>
              <a:t>0	</a:t>
            </a:r>
            <a:r>
              <a:rPr sz="1897" spc="-18" dirty="0">
                <a:latin typeface="Microsoft Sans Serif"/>
                <a:cs typeface="Microsoft Sans Serif"/>
              </a:rPr>
              <a:t>otherwise</a:t>
            </a:r>
            <a:r>
              <a:rPr sz="2074" spc="-18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675136"/>
            <a:ext cx="147740" cy="14926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422182" y="2541507"/>
            <a:ext cx="7874934" cy="54049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lnSpc>
                <a:spcPts val="2422"/>
              </a:lnSpc>
              <a:spcBef>
                <a:spcPts val="115"/>
              </a:spcBef>
            </a:pPr>
            <a:r>
              <a:rPr sz="1897" spc="-13" dirty="0">
                <a:latin typeface="Microsoft Sans Serif"/>
                <a:cs typeface="Microsoft Sans Serif"/>
              </a:rPr>
              <a:t>Due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manner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which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rect</a:t>
            </a:r>
            <a:r>
              <a:rPr sz="2074" spc="31" dirty="0">
                <a:latin typeface="Times New Roman"/>
                <a:cs typeface="Times New Roman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used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practice,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actual</a:t>
            </a:r>
            <a:endParaRPr sz="1897">
              <a:latin typeface="Microsoft Sans Serif"/>
              <a:cs typeface="Microsoft Sans Serif"/>
            </a:endParaRPr>
          </a:p>
          <a:p>
            <a:pPr marR="2487839" algn="ctr">
              <a:lnSpc>
                <a:spcPts val="1733"/>
              </a:lnSpc>
            </a:pPr>
            <a:r>
              <a:rPr sz="1500" u="heavy" spc="13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52194" y="3036082"/>
            <a:ext cx="119903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13" dirty="0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2181" y="2873202"/>
            <a:ext cx="7808259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2834679" algn="l"/>
              </a:tabLst>
            </a:pP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value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074" i="1" spc="8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spc="53" dirty="0">
                <a:solidFill>
                  <a:srgbClr val="FF00FF"/>
                </a:solidFill>
                <a:latin typeface="Times New Roman"/>
                <a:cs typeface="Times New Roman"/>
              </a:rPr>
              <a:t>rect</a:t>
            </a:r>
            <a:r>
              <a:rPr sz="2074" spc="53" dirty="0">
                <a:solidFill>
                  <a:srgbClr val="FF00FF"/>
                </a:solidFill>
                <a:latin typeface="Lucida Sans Unicode"/>
                <a:cs typeface="Lucida Sans Unicode"/>
              </a:rPr>
              <a:t>(</a:t>
            </a:r>
            <a:r>
              <a:rPr sz="2074" i="1" spc="53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2074" spc="53" dirty="0">
                <a:solidFill>
                  <a:srgbClr val="FF00FF"/>
                </a:solidFill>
                <a:latin typeface="Lucida Sans Unicode"/>
                <a:cs typeface="Lucida Sans Unicode"/>
              </a:rPr>
              <a:t>)</a:t>
            </a:r>
            <a:r>
              <a:rPr sz="2074" spc="-101" dirty="0">
                <a:solidFill>
                  <a:srgbClr val="FF00FF"/>
                </a:solidFill>
                <a:latin typeface="Lucida Sans Unicode"/>
                <a:cs typeface="Lucida Sans Unicode"/>
              </a:rPr>
              <a:t> </a:t>
            </a:r>
            <a:r>
              <a:rPr sz="2074" i="1" spc="-71" dirty="0">
                <a:solidFill>
                  <a:srgbClr val="FF00FF"/>
                </a:solidFill>
                <a:latin typeface="Calibri"/>
                <a:cs typeface="Calibri"/>
              </a:rPr>
              <a:t>at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4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2074" i="1" spc="84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074" spc="-18" dirty="0">
                <a:solidFill>
                  <a:srgbClr val="FF00FF"/>
                </a:solidFill>
                <a:latin typeface="Lucida Sans Unicode"/>
                <a:cs typeface="Lucida Sans Unicode"/>
              </a:rPr>
              <a:t>=</a:t>
            </a:r>
            <a:r>
              <a:rPr sz="2074" spc="-185" dirty="0">
                <a:solidFill>
                  <a:srgbClr val="FF00FF"/>
                </a:solidFill>
                <a:latin typeface="Lucida Sans Unicode"/>
                <a:cs typeface="Lucida Sans Unicode"/>
              </a:rPr>
              <a:t> </a:t>
            </a:r>
            <a:r>
              <a:rPr sz="2074" spc="481" dirty="0">
                <a:solidFill>
                  <a:srgbClr val="FF00FF"/>
                </a:solidFill>
                <a:latin typeface="Cambria"/>
                <a:cs typeface="Cambria"/>
              </a:rPr>
              <a:t>±	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unimportant.</a:t>
            </a:r>
            <a:r>
              <a:rPr sz="1897" spc="22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Sometimes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different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values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706010"/>
            <a:ext cx="147740" cy="14759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422174" y="3146968"/>
            <a:ext cx="3987613" cy="769260"/>
          </a:xfrm>
          <a:prstGeom prst="rect">
            <a:avLst/>
          </a:prstGeom>
        </p:spPr>
        <p:txBody>
          <a:bodyPr vert="horz" wrap="square" lIns="0" tIns="94689" rIns="0" bIns="0" rtlCol="0">
            <a:spAutoFit/>
          </a:bodyPr>
          <a:lstStyle/>
          <a:p>
            <a:pPr marL="11206">
              <a:spcBef>
                <a:spcPts val="745"/>
              </a:spcBef>
            </a:pPr>
            <a:r>
              <a:rPr sz="1897" spc="-13" dirty="0">
                <a:latin typeface="Microsoft Sans Serif"/>
                <a:cs typeface="Microsoft Sans Serif"/>
              </a:rPr>
              <a:t>used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from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those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specified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above.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662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plot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1048" y="5978910"/>
            <a:ext cx="0" cy="138953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13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120419" y="5978910"/>
            <a:ext cx="0" cy="138953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162"/>
                </a:lnTo>
              </a:path>
            </a:pathLst>
          </a:custGeom>
          <a:ln w="13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/>
          <p:nvPr/>
        </p:nvSpPr>
        <p:spPr>
          <a:xfrm>
            <a:off x="6041369" y="6020099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25770" y="6047674"/>
            <a:ext cx="821951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44826">
              <a:spcBef>
                <a:spcPts val="124"/>
              </a:spcBef>
              <a:tabLst>
                <a:tab pos="690319" algn="l"/>
              </a:tabLst>
            </a:pPr>
            <a:r>
              <a:rPr sz="1500" spc="-309" dirty="0">
                <a:latin typeface="Cambria"/>
                <a:cs typeface="Cambria"/>
              </a:rPr>
              <a:t>—</a:t>
            </a:r>
            <a:r>
              <a:rPr sz="1500" spc="-115" dirty="0">
                <a:latin typeface="Cambria"/>
                <a:cs typeface="Cambria"/>
              </a:rPr>
              <a:t> </a:t>
            </a:r>
            <a:r>
              <a:rPr sz="1721" baseline="-25641" dirty="0">
                <a:latin typeface="Times New Roman"/>
                <a:cs typeface="Times New Roman"/>
              </a:rPr>
              <a:t>2	</a:t>
            </a:r>
            <a:r>
              <a:rPr sz="1500" spc="13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71662" y="6020098"/>
            <a:ext cx="95810" cy="34530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1253"/>
              </a:lnSpc>
              <a:spcBef>
                <a:spcPts val="93"/>
              </a:spcBef>
            </a:pPr>
            <a:r>
              <a:rPr sz="1147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  <a:p>
            <a:pPr marL="11206">
              <a:lnSpc>
                <a:spcPts val="1253"/>
              </a:lnSpc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38042" y="4129167"/>
            <a:ext cx="657225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spc="9" dirty="0">
                <a:latin typeface="Times New Roman"/>
                <a:cs typeface="Times New Roman"/>
              </a:rPr>
              <a:t>rec</a:t>
            </a:r>
            <a:r>
              <a:rPr sz="1897" dirty="0">
                <a:latin typeface="Times New Roman"/>
                <a:cs typeface="Times New Roman"/>
              </a:rPr>
              <a:t>t</a:t>
            </a:r>
            <a:r>
              <a:rPr sz="1897" spc="71" dirty="0">
                <a:latin typeface="Lucida Sans Unicode"/>
                <a:cs typeface="Lucida Sans Unicode"/>
              </a:rPr>
              <a:t>(</a:t>
            </a:r>
            <a:r>
              <a:rPr sz="1897" i="1" spc="141" dirty="0">
                <a:latin typeface="Times New Roman"/>
                <a:cs typeface="Times New Roman"/>
              </a:rPr>
              <a:t>t</a:t>
            </a:r>
            <a:r>
              <a:rPr sz="1897" spc="124" dirty="0">
                <a:latin typeface="Lucida Sans Unicode"/>
                <a:cs typeface="Lucida Sans Unicode"/>
              </a:rPr>
              <a:t>)</a:t>
            </a:r>
            <a:endParaRPr sz="1897">
              <a:latin typeface="Lucida Sans Unicode"/>
              <a:cs typeface="Lucida Sans Unicode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583484" y="4522873"/>
          <a:ext cx="1939177" cy="1525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006">
                <a:tc gridSpan="2">
                  <a:txBody>
                    <a:bodyPr/>
                    <a:lstStyle/>
                    <a:p>
                      <a:pPr marR="13970" algn="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154641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7617624" y="5860984"/>
            <a:ext cx="90207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i="1" spc="4" dirty="0">
                <a:latin typeface="Times New Roman"/>
                <a:cs typeface="Times New Roman"/>
              </a:rPr>
              <a:t>t</a:t>
            </a:r>
            <a:endParaRPr sz="1897">
              <a:latin typeface="Times New Roman"/>
              <a:cs typeface="Times New Roman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5A595-FA57-E009-81E0-AE1756926D78}"/>
              </a:ext>
            </a:extLst>
          </p:cNvPr>
          <p:cNvCxnSpPr>
            <a:cxnSpLocks/>
          </p:cNvCxnSpPr>
          <p:nvPr/>
        </p:nvCxnSpPr>
        <p:spPr>
          <a:xfrm>
            <a:off x="6543026" y="4941794"/>
            <a:ext cx="5689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5" y="92782"/>
            <a:ext cx="2714065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22" dirty="0">
                <a:solidFill>
                  <a:srgbClr val="FFFFFF"/>
                </a:solidFill>
              </a:rPr>
              <a:t>Triangular</a:t>
            </a:r>
            <a:r>
              <a:rPr sz="2471" spc="-6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Function</a:t>
            </a:r>
            <a:endParaRPr sz="2471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4B0CC01E-EEF0-491B-8DE2-85B3DA4B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330777"/>
            <a:ext cx="149311" cy="14926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726371" y="2274405"/>
            <a:ext cx="816909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spc="-4" dirty="0">
                <a:latin typeface="Times New Roman"/>
                <a:cs typeface="Times New Roman"/>
              </a:rPr>
              <a:t>t</a:t>
            </a:r>
            <a:r>
              <a:rPr sz="2074" dirty="0">
                <a:latin typeface="Times New Roman"/>
                <a:cs typeface="Times New Roman"/>
              </a:rPr>
              <a:t>r</a:t>
            </a:r>
            <a:r>
              <a:rPr sz="2074" spc="-4" dirty="0">
                <a:latin typeface="Times New Roman"/>
                <a:cs typeface="Times New Roman"/>
              </a:rPr>
              <a:t>i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endParaRPr sz="2074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3380" y="1197160"/>
            <a:ext cx="7575737" cy="96142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>
              <a:lnSpc>
                <a:spcPts val="2612"/>
              </a:lnSpc>
              <a:spcBef>
                <a:spcPts val="97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93" dirty="0">
                <a:solidFill>
                  <a:srgbClr val="00BFFF"/>
                </a:solidFill>
                <a:latin typeface="Calibri"/>
                <a:cs typeface="Calibri"/>
              </a:rPr>
              <a:t>triangular</a:t>
            </a:r>
            <a:r>
              <a:rPr sz="2074" spc="106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function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(also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called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unit-triangular</a:t>
            </a:r>
            <a:r>
              <a:rPr sz="1897" spc="11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pulse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function),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denoted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spc="4" dirty="0">
                <a:latin typeface="Times New Roman"/>
                <a:cs typeface="Times New Roman"/>
              </a:rPr>
              <a:t>tri</a:t>
            </a:r>
            <a:r>
              <a:rPr sz="1897" spc="4" dirty="0">
                <a:latin typeface="Microsoft Sans Serif"/>
                <a:cs typeface="Microsoft Sans Serif"/>
              </a:rPr>
              <a:t>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defined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endParaRPr sz="1897">
              <a:latin typeface="Microsoft Sans Serif"/>
              <a:cs typeface="Microsoft Sans Serif"/>
            </a:endParaRPr>
          </a:p>
          <a:p>
            <a:pPr marR="1036599" algn="ctr">
              <a:lnSpc>
                <a:spcPts val="2180"/>
              </a:lnSpc>
            </a:pPr>
            <a:r>
              <a:rPr sz="2074" spc="896" dirty="0">
                <a:latin typeface="Tahoma"/>
                <a:cs typeface="Tahoma"/>
              </a:rPr>
              <a:t>(</a:t>
            </a:r>
            <a:endParaRPr sz="2074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4813" y="2089476"/>
            <a:ext cx="1574426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1064616" algn="l"/>
              </a:tabLst>
            </a:pPr>
            <a:r>
              <a:rPr sz="2074" spc="13" dirty="0">
                <a:latin typeface="Times New Roman"/>
                <a:cs typeface="Times New Roman"/>
              </a:rPr>
              <a:t>1</a:t>
            </a:r>
            <a:r>
              <a:rPr sz="2074" spc="-229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2</a:t>
            </a:r>
            <a:r>
              <a:rPr sz="2074" spc="-300" dirty="0">
                <a:latin typeface="Times New Roman"/>
                <a:cs typeface="Times New Roman"/>
              </a:rPr>
              <a:t> </a:t>
            </a:r>
            <a:r>
              <a:rPr sz="2074" spc="-22" dirty="0">
                <a:latin typeface="Cambria"/>
                <a:cs typeface="Cambria"/>
              </a:rPr>
              <a:t>|</a:t>
            </a:r>
            <a:r>
              <a:rPr sz="2074" i="1" spc="-22" dirty="0">
                <a:latin typeface="Times New Roman"/>
                <a:cs typeface="Times New Roman"/>
              </a:rPr>
              <a:t>t</a:t>
            </a:r>
            <a:r>
              <a:rPr sz="2074" spc="-22" dirty="0">
                <a:latin typeface="Cambria"/>
                <a:cs typeface="Cambria"/>
              </a:rPr>
              <a:t>|	|</a:t>
            </a:r>
            <a:r>
              <a:rPr sz="2074" i="1" spc="-22" dirty="0">
                <a:latin typeface="Times New Roman"/>
                <a:cs typeface="Times New Roman"/>
              </a:rPr>
              <a:t>t</a:t>
            </a:r>
            <a:r>
              <a:rPr sz="2074" spc="-22" dirty="0">
                <a:latin typeface="Cambria"/>
                <a:cs typeface="Cambria"/>
              </a:rPr>
              <a:t>|</a:t>
            </a:r>
            <a:r>
              <a:rPr sz="2074" spc="-62" dirty="0">
                <a:latin typeface="Cambria"/>
                <a:cs typeface="Cambria"/>
              </a:rPr>
              <a:t> </a:t>
            </a:r>
            <a:r>
              <a:rPr sz="2074" spc="481" dirty="0">
                <a:latin typeface="Cambria"/>
                <a:cs typeface="Cambria"/>
              </a:rPr>
              <a:t>≤</a:t>
            </a:r>
            <a:endParaRPr sz="2074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6831" y="2055696"/>
            <a:ext cx="9749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1500" u="heavy" spc="1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35629" y="2252365"/>
            <a:ext cx="119903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13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94819" y="2485740"/>
            <a:ext cx="2177863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1064616" algn="l"/>
              </a:tabLst>
            </a:pPr>
            <a:r>
              <a:rPr sz="2074" spc="13" dirty="0">
                <a:latin typeface="Times New Roman"/>
                <a:cs typeface="Times New Roman"/>
              </a:rPr>
              <a:t>0	</a:t>
            </a:r>
            <a:r>
              <a:rPr sz="1897" spc="-18" dirty="0">
                <a:latin typeface="Microsoft Sans Serif"/>
                <a:cs typeface="Microsoft Sans Serif"/>
              </a:rPr>
              <a:t>otherwise</a:t>
            </a:r>
            <a:r>
              <a:rPr sz="2074" spc="-18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157111"/>
            <a:ext cx="147740" cy="149306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372154" y="3968116"/>
            <a:ext cx="1964951" cy="1595157"/>
            <a:chOff x="4208840" y="4497197"/>
            <a:chExt cx="2226945" cy="1807845"/>
          </a:xfrm>
        </p:grpSpPr>
        <p:sp>
          <p:nvSpPr>
            <p:cNvPr id="22" name="object 22"/>
            <p:cNvSpPr/>
            <p:nvPr/>
          </p:nvSpPr>
          <p:spPr>
            <a:xfrm>
              <a:off x="4221937" y="4497197"/>
              <a:ext cx="2200275" cy="1807845"/>
            </a:xfrm>
            <a:custGeom>
              <a:avLst/>
              <a:gdLst/>
              <a:ahLst/>
              <a:cxnLst/>
              <a:rect l="l" t="t" r="r" b="b"/>
              <a:pathLst>
                <a:path w="2200275" h="1807845">
                  <a:moveTo>
                    <a:pt x="0" y="1728736"/>
                  </a:moveTo>
                  <a:lnTo>
                    <a:pt x="2200211" y="1728736"/>
                  </a:lnTo>
                </a:path>
                <a:path w="2200275" h="1807845">
                  <a:moveTo>
                    <a:pt x="471462" y="1650161"/>
                  </a:moveTo>
                  <a:lnTo>
                    <a:pt x="471462" y="1807324"/>
                  </a:lnTo>
                </a:path>
                <a:path w="2200275" h="1807845">
                  <a:moveTo>
                    <a:pt x="1728749" y="1650161"/>
                  </a:moveTo>
                  <a:lnTo>
                    <a:pt x="1728749" y="1807324"/>
                  </a:lnTo>
                </a:path>
                <a:path w="2200275" h="1807845">
                  <a:moveTo>
                    <a:pt x="1021524" y="471462"/>
                  </a:moveTo>
                  <a:lnTo>
                    <a:pt x="1178687" y="471462"/>
                  </a:lnTo>
                </a:path>
                <a:path w="2200275" h="1807845">
                  <a:moveTo>
                    <a:pt x="1100124" y="1728736"/>
                  </a:moveTo>
                  <a:lnTo>
                    <a:pt x="1100124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221937" y="4968659"/>
              <a:ext cx="2200275" cy="1257300"/>
            </a:xfrm>
            <a:custGeom>
              <a:avLst/>
              <a:gdLst/>
              <a:ahLst/>
              <a:cxnLst/>
              <a:rect l="l" t="t" r="r" b="b"/>
              <a:pathLst>
                <a:path w="2200275" h="1257300">
                  <a:moveTo>
                    <a:pt x="0" y="1257274"/>
                  </a:moveTo>
                  <a:lnTo>
                    <a:pt x="471462" y="1257274"/>
                  </a:lnTo>
                  <a:lnTo>
                    <a:pt x="1100124" y="0"/>
                  </a:lnTo>
                  <a:lnTo>
                    <a:pt x="1728749" y="1257274"/>
                  </a:lnTo>
                  <a:lnTo>
                    <a:pt x="2200211" y="1257274"/>
                  </a:lnTo>
                </a:path>
              </a:pathLst>
            </a:custGeom>
            <a:ln w="26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30029" y="5465330"/>
            <a:ext cx="95810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14431" y="5492905"/>
            <a:ext cx="824752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44826">
              <a:spcBef>
                <a:spcPts val="124"/>
              </a:spcBef>
              <a:tabLst>
                <a:tab pos="693121" algn="l"/>
              </a:tabLst>
            </a:pPr>
            <a:r>
              <a:rPr sz="1500" spc="-309" dirty="0">
                <a:latin typeface="Cambria"/>
                <a:cs typeface="Cambria"/>
              </a:rPr>
              <a:t>—</a:t>
            </a:r>
            <a:r>
              <a:rPr sz="1500" spc="-93" dirty="0">
                <a:latin typeface="Cambria"/>
                <a:cs typeface="Cambria"/>
              </a:rPr>
              <a:t> </a:t>
            </a:r>
            <a:r>
              <a:rPr sz="1721" baseline="-25641" dirty="0">
                <a:latin typeface="Times New Roman"/>
                <a:cs typeface="Times New Roman"/>
              </a:rPr>
              <a:t>2	</a:t>
            </a:r>
            <a:r>
              <a:rPr sz="1500" spc="13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63252" y="5465330"/>
            <a:ext cx="95810" cy="34530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1253"/>
              </a:lnSpc>
              <a:spcBef>
                <a:spcPts val="93"/>
              </a:spcBef>
            </a:pPr>
            <a:r>
              <a:rPr sz="1147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  <a:p>
            <a:pPr marL="11206">
              <a:lnSpc>
                <a:spcPts val="1253"/>
              </a:lnSpc>
            </a:pPr>
            <a:r>
              <a:rPr sz="1147" dirty="0">
                <a:latin typeface="Times New Roman"/>
                <a:cs typeface="Times New Roman"/>
              </a:rPr>
              <a:t>2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181" y="3055460"/>
            <a:ext cx="4188759" cy="125930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plot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  <a:p>
            <a:pPr>
              <a:spcBef>
                <a:spcPts val="40"/>
              </a:spcBef>
            </a:pPr>
            <a:endParaRPr sz="1588">
              <a:latin typeface="Microsoft Sans Serif"/>
              <a:cs typeface="Microsoft Sans Serif"/>
            </a:endParaRPr>
          </a:p>
          <a:p>
            <a:pPr marR="4483" algn="r"/>
            <a:r>
              <a:rPr sz="1897" spc="57" dirty="0">
                <a:latin typeface="Times New Roman"/>
                <a:cs typeface="Times New Roman"/>
              </a:rPr>
              <a:t>tri</a:t>
            </a:r>
            <a:r>
              <a:rPr sz="1897" spc="57" dirty="0">
                <a:latin typeface="Lucida Sans Unicode"/>
                <a:cs typeface="Lucida Sans Unicode"/>
              </a:rPr>
              <a:t>(</a:t>
            </a:r>
            <a:r>
              <a:rPr sz="1897" i="1" spc="57" dirty="0">
                <a:latin typeface="Times New Roman"/>
                <a:cs typeface="Times New Roman"/>
              </a:rPr>
              <a:t>t</a:t>
            </a:r>
            <a:r>
              <a:rPr sz="1897" spc="57" dirty="0">
                <a:latin typeface="Lucida Sans Unicode"/>
                <a:cs typeface="Lucida Sans Unicode"/>
              </a:rPr>
              <a:t>)</a:t>
            </a:r>
            <a:endParaRPr sz="1897">
              <a:latin typeface="Lucida Sans Unicode"/>
              <a:cs typeface="Lucida Sans Unicode"/>
            </a:endParaRPr>
          </a:p>
          <a:p>
            <a:pPr>
              <a:spcBef>
                <a:spcPts val="35"/>
              </a:spcBef>
            </a:pPr>
            <a:endParaRPr sz="1235">
              <a:latin typeface="Lucida Sans Unicode"/>
              <a:cs typeface="Lucida Sans Unicode"/>
            </a:endParaRPr>
          </a:p>
          <a:p>
            <a:pPr marR="268395" algn="r">
              <a:spcBef>
                <a:spcPts val="4"/>
              </a:spcBef>
            </a:pPr>
            <a:r>
              <a:rPr sz="1500" spc="13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09229" y="5306214"/>
            <a:ext cx="90207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i="1" spc="4" dirty="0">
                <a:latin typeface="Times New Roman"/>
                <a:cs typeface="Times New Roman"/>
              </a:rPr>
              <a:t>t</a:t>
            </a:r>
            <a:endParaRPr sz="189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1237129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13" dirty="0">
                <a:solidFill>
                  <a:srgbClr val="FFFFFF"/>
                </a:solidFill>
              </a:rPr>
              <a:t>Sys</a:t>
            </a:r>
            <a:r>
              <a:rPr sz="2471" spc="4" dirty="0">
                <a:solidFill>
                  <a:srgbClr val="FFFFFF"/>
                </a:solidFill>
              </a:rPr>
              <a:t>te</a:t>
            </a:r>
            <a:r>
              <a:rPr sz="2471" spc="18" dirty="0">
                <a:solidFill>
                  <a:srgbClr val="FFFFFF"/>
                </a:solidFill>
              </a:rPr>
              <a:t>m</a:t>
            </a:r>
            <a:r>
              <a:rPr sz="2471" spc="4" dirty="0">
                <a:solidFill>
                  <a:srgbClr val="FFFFFF"/>
                </a:solidFill>
              </a:rPr>
              <a:t>s</a:t>
            </a:r>
            <a:endParaRPr sz="2471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983D1732-930D-44DE-B474-B76313E8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703563"/>
            <a:ext cx="149311" cy="14925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22173" y="1527530"/>
            <a:ext cx="7773521" cy="675582"/>
          </a:xfrm>
          <a:prstGeom prst="rect">
            <a:avLst/>
          </a:prstGeom>
        </p:spPr>
        <p:txBody>
          <a:bodyPr vert="horz" wrap="square" lIns="0" tIns="18490" rIns="0" bIns="0" rtlCol="0">
            <a:spAutoFit/>
          </a:bodyPr>
          <a:lstStyle/>
          <a:p>
            <a:pPr marL="11206" marR="4483">
              <a:lnSpc>
                <a:spcPct val="112100"/>
              </a:lnSpc>
              <a:spcBef>
                <a:spcPts val="146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9" dirty="0">
                <a:solidFill>
                  <a:srgbClr val="00BFFF"/>
                </a:solidFill>
                <a:latin typeface="Calibri"/>
                <a:cs typeface="Calibri"/>
              </a:rPr>
              <a:t>system</a:t>
            </a:r>
            <a:r>
              <a:rPr sz="2074" spc="9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entity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processes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one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more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order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produce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one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more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signals.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72954" y="2416855"/>
            <a:ext cx="3605493" cy="2507876"/>
            <a:chOff x="3416414" y="2739102"/>
            <a:chExt cx="4086225" cy="2842260"/>
          </a:xfrm>
        </p:grpSpPr>
        <p:sp>
          <p:nvSpPr>
            <p:cNvPr id="16" name="object 16"/>
            <p:cNvSpPr/>
            <p:nvPr/>
          </p:nvSpPr>
          <p:spPr>
            <a:xfrm>
              <a:off x="3416414" y="5103050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0" y="0"/>
                  </a:moveTo>
                  <a:lnTo>
                    <a:pt x="1257274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3113" y="5056344"/>
              <a:ext cx="117884" cy="9165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16414" y="4160088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0" y="0"/>
                  </a:moveTo>
                  <a:lnTo>
                    <a:pt x="1257274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3113" y="4113382"/>
              <a:ext cx="117884" cy="916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16414" y="3688600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0" y="0"/>
                  </a:moveTo>
                  <a:lnTo>
                    <a:pt x="1257274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3113" y="3641907"/>
              <a:ext cx="117884" cy="9165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16414" y="3217125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0" y="0"/>
                  </a:moveTo>
                  <a:lnTo>
                    <a:pt x="1257274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3113" y="3170432"/>
              <a:ext cx="117884" cy="9167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45288" y="3217125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0" y="0"/>
                  </a:moveTo>
                  <a:lnTo>
                    <a:pt x="1257274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1975" y="3170432"/>
              <a:ext cx="117871" cy="9167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45288" y="4160088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0" y="0"/>
                  </a:moveTo>
                  <a:lnTo>
                    <a:pt x="1257274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1975" y="4113382"/>
              <a:ext cx="117871" cy="9168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45288" y="5103050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0" y="0"/>
                  </a:moveTo>
                  <a:lnTo>
                    <a:pt x="1257274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1975" y="5056344"/>
              <a:ext cx="117871" cy="9165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245288" y="3688600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0" y="0"/>
                  </a:moveTo>
                  <a:lnTo>
                    <a:pt x="1257274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1975" y="3641907"/>
              <a:ext cx="117871" cy="9165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673688" y="2745651"/>
              <a:ext cx="1571625" cy="2828925"/>
            </a:xfrm>
            <a:custGeom>
              <a:avLst/>
              <a:gdLst/>
              <a:ahLst/>
              <a:cxnLst/>
              <a:rect l="l" t="t" r="r" b="b"/>
              <a:pathLst>
                <a:path w="1571625" h="2828925">
                  <a:moveTo>
                    <a:pt x="0" y="0"/>
                  </a:moveTo>
                  <a:lnTo>
                    <a:pt x="0" y="2828874"/>
                  </a:lnTo>
                  <a:lnTo>
                    <a:pt x="1571586" y="2828874"/>
                  </a:lnTo>
                  <a:lnTo>
                    <a:pt x="1571586" y="0"/>
                  </a:lnTo>
                  <a:lnTo>
                    <a:pt x="0" y="0"/>
                  </a:lnTo>
                  <a:close/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87346" y="2528328"/>
            <a:ext cx="266140" cy="122383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 marR="26896" algn="just">
              <a:lnSpc>
                <a:spcPct val="144200"/>
              </a:lnSpc>
              <a:spcBef>
                <a:spcPts val="84"/>
              </a:spcBef>
            </a:pPr>
            <a:r>
              <a:rPr sz="1897" i="1" spc="9" dirty="0">
                <a:latin typeface="Times New Roman"/>
                <a:cs typeface="Times New Roman"/>
              </a:rPr>
              <a:t>x</a:t>
            </a:r>
            <a:r>
              <a:rPr sz="2118" baseline="-10416" dirty="0">
                <a:latin typeface="Times New Roman"/>
                <a:cs typeface="Times New Roman"/>
              </a:rPr>
              <a:t>0  </a:t>
            </a:r>
            <a:r>
              <a:rPr sz="1897" i="1" spc="9" dirty="0">
                <a:latin typeface="Times New Roman"/>
                <a:cs typeface="Times New Roman"/>
              </a:rPr>
              <a:t>x</a:t>
            </a:r>
            <a:r>
              <a:rPr sz="2118" baseline="-10416" dirty="0">
                <a:latin typeface="Times New Roman"/>
                <a:cs typeface="Times New Roman"/>
              </a:rPr>
              <a:t>1  </a:t>
            </a:r>
            <a:r>
              <a:rPr sz="1897" i="1" spc="9" dirty="0">
                <a:latin typeface="Times New Roman"/>
                <a:cs typeface="Times New Roman"/>
              </a:rPr>
              <a:t>x</a:t>
            </a:r>
            <a:r>
              <a:rPr sz="2118" baseline="-10416" dirty="0">
                <a:latin typeface="Times New Roman"/>
                <a:cs typeface="Times New Roman"/>
              </a:rPr>
              <a:t>2</a:t>
            </a:r>
            <a:endParaRPr sz="2118" baseline="-10416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75456" y="3734055"/>
            <a:ext cx="103654" cy="36549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2294" spc="-88" dirty="0">
                <a:latin typeface="Lucida Sans Unicode"/>
                <a:cs typeface="Lucida Sans Unicode"/>
              </a:rPr>
              <a:t>.</a:t>
            </a:r>
            <a:endParaRPr sz="2294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75456" y="3851466"/>
            <a:ext cx="103654" cy="36549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2294" spc="-88" dirty="0">
                <a:latin typeface="Lucida Sans Unicode"/>
                <a:cs typeface="Lucida Sans Unicode"/>
              </a:rPr>
              <a:t>.</a:t>
            </a:r>
            <a:endParaRPr sz="2294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74332" y="3734054"/>
            <a:ext cx="103654" cy="36549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2294" spc="-88" dirty="0">
                <a:latin typeface="Lucida Sans Unicode"/>
                <a:cs typeface="Lucida Sans Unicode"/>
              </a:rPr>
              <a:t>.</a:t>
            </a:r>
            <a:endParaRPr sz="2294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84595" y="2528323"/>
            <a:ext cx="266140" cy="122383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 marR="26896" algn="just">
              <a:lnSpc>
                <a:spcPct val="144200"/>
              </a:lnSpc>
              <a:spcBef>
                <a:spcPts val="84"/>
              </a:spcBef>
            </a:pPr>
            <a:r>
              <a:rPr sz="1897" i="1" spc="9" dirty="0">
                <a:latin typeface="Times New Roman"/>
                <a:cs typeface="Times New Roman"/>
              </a:rPr>
              <a:t>y</a:t>
            </a:r>
            <a:r>
              <a:rPr sz="2118" baseline="-10416" dirty="0">
                <a:latin typeface="Times New Roman"/>
                <a:cs typeface="Times New Roman"/>
              </a:rPr>
              <a:t>0  </a:t>
            </a:r>
            <a:r>
              <a:rPr sz="1897" i="1" spc="9" dirty="0">
                <a:latin typeface="Times New Roman"/>
                <a:cs typeface="Times New Roman"/>
              </a:rPr>
              <a:t>y</a:t>
            </a:r>
            <a:r>
              <a:rPr sz="2118" baseline="-10416" dirty="0">
                <a:latin typeface="Times New Roman"/>
                <a:cs typeface="Times New Roman"/>
              </a:rPr>
              <a:t>1  </a:t>
            </a:r>
            <a:r>
              <a:rPr sz="1897" i="1" spc="9" dirty="0">
                <a:latin typeface="Times New Roman"/>
                <a:cs typeface="Times New Roman"/>
              </a:rPr>
              <a:t>y</a:t>
            </a:r>
            <a:r>
              <a:rPr sz="2118" baseline="-10416" dirty="0">
                <a:latin typeface="Times New Roman"/>
                <a:cs typeface="Times New Roman"/>
              </a:rPr>
              <a:t>2</a:t>
            </a:r>
            <a:endParaRPr sz="2118" baseline="-10416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71590" y="3734043"/>
            <a:ext cx="103654" cy="36549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2294" spc="-88" dirty="0">
                <a:latin typeface="Lucida Sans Unicode"/>
                <a:cs typeface="Lucida Sans Unicode"/>
              </a:rPr>
              <a:t>.</a:t>
            </a:r>
            <a:endParaRPr sz="2294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70453" y="3734042"/>
            <a:ext cx="103654" cy="36549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2294" spc="-88" dirty="0">
                <a:latin typeface="Lucida Sans Unicode"/>
                <a:cs typeface="Lucida Sans Unicode"/>
              </a:rPr>
              <a:t>.</a:t>
            </a:r>
            <a:endParaRPr sz="2294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70453" y="3851455"/>
            <a:ext cx="103654" cy="36549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2294" spc="-88" dirty="0">
                <a:latin typeface="Lucida Sans Unicode"/>
                <a:cs typeface="Lucida Sans Unicode"/>
              </a:rPr>
              <a:t>.</a:t>
            </a:r>
            <a:endParaRPr sz="2294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97146" y="3510692"/>
            <a:ext cx="754156" cy="27669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21" dirty="0">
                <a:latin typeface="Microsoft Sans Serif"/>
                <a:cs typeface="Microsoft Sans Serif"/>
              </a:rPr>
              <a:t>S</a:t>
            </a:r>
            <a:r>
              <a:rPr sz="1721" spc="-9" dirty="0">
                <a:latin typeface="Microsoft Sans Serif"/>
                <a:cs typeface="Microsoft Sans Serif"/>
              </a:rPr>
              <a:t>ys</a:t>
            </a:r>
            <a:r>
              <a:rPr sz="1721" spc="4" dirty="0">
                <a:latin typeface="Microsoft Sans Serif"/>
                <a:cs typeface="Microsoft Sans Serif"/>
              </a:rPr>
              <a:t>t</a:t>
            </a:r>
            <a:r>
              <a:rPr sz="1721" spc="9" dirty="0">
                <a:latin typeface="Microsoft Sans Serif"/>
                <a:cs typeface="Microsoft Sans Serif"/>
              </a:rPr>
              <a:t>e</a:t>
            </a:r>
            <a:r>
              <a:rPr sz="1721" spc="4" dirty="0">
                <a:latin typeface="Microsoft Sans Serif"/>
                <a:cs typeface="Microsoft Sans Serif"/>
              </a:rPr>
              <a:t>m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72882" y="3713893"/>
            <a:ext cx="503144" cy="1293167"/>
          </a:xfrm>
          <a:prstGeom prst="rect">
            <a:avLst/>
          </a:prstGeom>
        </p:spPr>
        <p:txBody>
          <a:bodyPr vert="horz" wrap="square" lIns="0" tIns="149599" rIns="0" bIns="0" rtlCol="0">
            <a:spAutoFit/>
          </a:bodyPr>
          <a:lstStyle/>
          <a:p>
            <a:pPr marL="3362" algn="ctr">
              <a:spcBef>
                <a:spcPts val="1178"/>
              </a:spcBef>
            </a:pPr>
            <a:r>
              <a:rPr sz="2294" spc="-88" dirty="0">
                <a:latin typeface="Lucida Sans Unicode"/>
                <a:cs typeface="Lucida Sans Unicode"/>
              </a:rPr>
              <a:t>.</a:t>
            </a:r>
            <a:endParaRPr sz="2294">
              <a:latin typeface="Lucida Sans Unicode"/>
              <a:cs typeface="Lucida Sans Unicode"/>
            </a:endParaRPr>
          </a:p>
          <a:p>
            <a:pPr marR="11206" algn="ctr">
              <a:spcBef>
                <a:spcPts val="927"/>
              </a:spcBef>
            </a:pPr>
            <a:r>
              <a:rPr sz="1897" i="1" spc="4" dirty="0">
                <a:latin typeface="Times New Roman"/>
                <a:cs typeface="Times New Roman"/>
              </a:rPr>
              <a:t>x</a:t>
            </a:r>
            <a:r>
              <a:rPr sz="2118" i="1" spc="6" baseline="-10416" dirty="0">
                <a:latin typeface="Times New Roman"/>
                <a:cs typeface="Times New Roman"/>
              </a:rPr>
              <a:t>M</a:t>
            </a:r>
            <a:endParaRPr sz="2118" baseline="-10416">
              <a:latin typeface="Times New Roman"/>
              <a:cs typeface="Times New Roman"/>
            </a:endParaRPr>
          </a:p>
          <a:p>
            <a:pPr algn="ctr">
              <a:spcBef>
                <a:spcPts val="706"/>
              </a:spcBef>
            </a:pPr>
            <a:r>
              <a:rPr sz="1897" spc="-159" dirty="0">
                <a:latin typeface="Tahoma"/>
                <a:cs typeface="Tahoma"/>
              </a:rPr>
              <a:t>`˛¸x</a:t>
            </a:r>
            <a:endParaRPr sz="1897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70142" y="3713893"/>
            <a:ext cx="503144" cy="1293167"/>
          </a:xfrm>
          <a:prstGeom prst="rect">
            <a:avLst/>
          </a:prstGeom>
        </p:spPr>
        <p:txBody>
          <a:bodyPr vert="horz" wrap="square" lIns="0" tIns="149599" rIns="0" bIns="0" rtlCol="0">
            <a:spAutoFit/>
          </a:bodyPr>
          <a:lstStyle/>
          <a:p>
            <a:pPr marL="3362" algn="ctr">
              <a:spcBef>
                <a:spcPts val="1178"/>
              </a:spcBef>
            </a:pPr>
            <a:r>
              <a:rPr sz="2294" spc="-88" dirty="0">
                <a:latin typeface="Lucida Sans Unicode"/>
                <a:cs typeface="Lucida Sans Unicode"/>
              </a:rPr>
              <a:t>.</a:t>
            </a:r>
            <a:endParaRPr sz="2294">
              <a:latin typeface="Lucida Sans Unicode"/>
              <a:cs typeface="Lucida Sans Unicode"/>
            </a:endParaRPr>
          </a:p>
          <a:p>
            <a:pPr marR="11767" algn="ctr">
              <a:spcBef>
                <a:spcPts val="927"/>
              </a:spcBef>
            </a:pPr>
            <a:r>
              <a:rPr sz="1897" i="1" spc="4" dirty="0">
                <a:latin typeface="Times New Roman"/>
                <a:cs typeface="Times New Roman"/>
              </a:rPr>
              <a:t>y</a:t>
            </a:r>
            <a:r>
              <a:rPr sz="2118" i="1" spc="6" baseline="-10416" dirty="0">
                <a:latin typeface="Times New Roman"/>
                <a:cs typeface="Times New Roman"/>
              </a:rPr>
              <a:t>N</a:t>
            </a:r>
            <a:endParaRPr sz="2118" baseline="-10416">
              <a:latin typeface="Times New Roman"/>
              <a:cs typeface="Times New Roman"/>
            </a:endParaRPr>
          </a:p>
          <a:p>
            <a:pPr algn="ctr">
              <a:spcBef>
                <a:spcPts val="706"/>
              </a:spcBef>
            </a:pPr>
            <a:r>
              <a:rPr sz="1897" spc="-159" dirty="0">
                <a:latin typeface="Tahoma"/>
                <a:cs typeface="Tahoma"/>
              </a:rPr>
              <a:t>`˛¸x</a:t>
            </a:r>
            <a:endParaRPr sz="1897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78479" y="5034111"/>
            <a:ext cx="1297641" cy="27669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21" spc="9" dirty="0">
                <a:latin typeface="Microsoft Sans Serif"/>
                <a:cs typeface="Microsoft Sans Serif"/>
              </a:rPr>
              <a:t>Input</a:t>
            </a:r>
            <a:r>
              <a:rPr sz="1721" spc="-75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Signals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93536" y="5034111"/>
            <a:ext cx="1467971" cy="27669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21" spc="4" dirty="0">
                <a:latin typeface="Microsoft Sans Serif"/>
                <a:cs typeface="Microsoft Sans Serif"/>
              </a:rPr>
              <a:t>Output</a:t>
            </a:r>
            <a:r>
              <a:rPr sz="1721" spc="-62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Signals</a:t>
            </a:r>
            <a:endParaRPr sz="1721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3218890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dirty="0">
                <a:solidFill>
                  <a:srgbClr val="FFFFFF"/>
                </a:solidFill>
              </a:rPr>
              <a:t>Cardinal</a:t>
            </a:r>
            <a:r>
              <a:rPr sz="2471" spc="-26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Sine</a:t>
            </a:r>
            <a:r>
              <a:rPr sz="2471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Function</a:t>
            </a:r>
            <a:endParaRPr sz="2471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DD01EC61-6350-4799-A8E1-8CD0E433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057797"/>
            <a:ext cx="149311" cy="14925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22181" y="924174"/>
            <a:ext cx="5623112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88" dirty="0">
                <a:solidFill>
                  <a:srgbClr val="00BFFF"/>
                </a:solidFill>
                <a:latin typeface="Calibri"/>
                <a:cs typeface="Calibri"/>
              </a:rPr>
              <a:t>cardinal</a:t>
            </a:r>
            <a:r>
              <a:rPr sz="2074" spc="7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18" dirty="0">
                <a:solidFill>
                  <a:srgbClr val="00BFFF"/>
                </a:solidFill>
                <a:latin typeface="Calibri"/>
                <a:cs typeface="Calibri"/>
              </a:rPr>
              <a:t>sine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denoted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spc="9" dirty="0">
                <a:latin typeface="Times New Roman"/>
                <a:cs typeface="Times New Roman"/>
              </a:rPr>
              <a:t>sinc</a:t>
            </a:r>
            <a:r>
              <a:rPr sz="1897" spc="9" dirty="0">
                <a:latin typeface="Microsoft Sans Serif"/>
                <a:cs typeface="Microsoft Sans Serif"/>
              </a:rPr>
              <a:t>,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8253" y="1581679"/>
            <a:ext cx="1010771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dirty="0">
                <a:latin typeface="Times New Roman"/>
                <a:cs typeface="Times New Roman"/>
              </a:rPr>
              <a:t>s</a:t>
            </a:r>
            <a:r>
              <a:rPr sz="2074" spc="-4" dirty="0">
                <a:latin typeface="Times New Roman"/>
                <a:cs typeface="Times New Roman"/>
              </a:rPr>
              <a:t>i</a:t>
            </a:r>
            <a:r>
              <a:rPr sz="2074" dirty="0">
                <a:latin typeface="Times New Roman"/>
                <a:cs typeface="Times New Roman"/>
              </a:rPr>
              <a:t>n</a:t>
            </a:r>
            <a:r>
              <a:rPr sz="2074" spc="22" dirty="0">
                <a:latin typeface="Times New Roman"/>
                <a:cs typeface="Times New Roman"/>
              </a:rPr>
              <a:t>c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endParaRPr sz="2074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5498" y="1402630"/>
            <a:ext cx="431426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dirty="0">
                <a:latin typeface="Times New Roman"/>
                <a:cs typeface="Times New Roman"/>
              </a:rPr>
              <a:t>s</a:t>
            </a:r>
            <a:r>
              <a:rPr sz="2074" spc="-4" dirty="0">
                <a:latin typeface="Times New Roman"/>
                <a:cs typeface="Times New Roman"/>
              </a:rPr>
              <a:t>i</a:t>
            </a:r>
            <a:r>
              <a:rPr sz="2074" spc="13" dirty="0">
                <a:latin typeface="Times New Roman"/>
                <a:cs typeface="Times New Roman"/>
              </a:rPr>
              <a:t>n</a:t>
            </a:r>
            <a:r>
              <a:rPr sz="2074" spc="-322" dirty="0">
                <a:latin typeface="Times New Roman"/>
                <a:cs typeface="Times New Roman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endParaRPr sz="207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36404" y="1795438"/>
            <a:ext cx="42862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691" y="0"/>
                </a:lnTo>
              </a:path>
            </a:pathLst>
          </a:custGeom>
          <a:ln w="13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6789869" y="1766598"/>
            <a:ext cx="96931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i="1" spc="4" dirty="0">
                <a:latin typeface="Times New Roman"/>
                <a:cs typeface="Times New Roman"/>
              </a:rPr>
              <a:t>t</a:t>
            </a:r>
            <a:endParaRPr sz="207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0463" y="1581683"/>
            <a:ext cx="96371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328773"/>
            <a:ext cx="147740" cy="14926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2733843"/>
            <a:ext cx="147740" cy="149251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242686" y="3613721"/>
            <a:ext cx="2855259" cy="2299447"/>
            <a:chOff x="4062111" y="4095550"/>
            <a:chExt cx="3235960" cy="2606040"/>
          </a:xfrm>
        </p:grpSpPr>
        <p:sp>
          <p:nvSpPr>
            <p:cNvPr id="23" name="object 23"/>
            <p:cNvSpPr/>
            <p:nvPr/>
          </p:nvSpPr>
          <p:spPr>
            <a:xfrm>
              <a:off x="4067022" y="4100461"/>
              <a:ext cx="3225800" cy="2595880"/>
            </a:xfrm>
            <a:custGeom>
              <a:avLst/>
              <a:gdLst/>
              <a:ahLst/>
              <a:cxnLst/>
              <a:rect l="l" t="t" r="r" b="b"/>
              <a:pathLst>
                <a:path w="3225800" h="2595879">
                  <a:moveTo>
                    <a:pt x="0" y="2595613"/>
                  </a:moveTo>
                  <a:lnTo>
                    <a:pt x="87769" y="2595613"/>
                  </a:lnTo>
                </a:path>
                <a:path w="3225800" h="2595879">
                  <a:moveTo>
                    <a:pt x="0" y="2595613"/>
                  </a:moveTo>
                  <a:lnTo>
                    <a:pt x="0" y="2507869"/>
                  </a:lnTo>
                </a:path>
                <a:path w="3225800" h="2595879">
                  <a:moveTo>
                    <a:pt x="806716" y="2595613"/>
                  </a:moveTo>
                  <a:lnTo>
                    <a:pt x="806716" y="2507869"/>
                  </a:lnTo>
                </a:path>
                <a:path w="3225800" h="2595879">
                  <a:moveTo>
                    <a:pt x="1613420" y="2595613"/>
                  </a:moveTo>
                  <a:lnTo>
                    <a:pt x="1613420" y="2507869"/>
                  </a:lnTo>
                </a:path>
                <a:path w="3225800" h="2595879">
                  <a:moveTo>
                    <a:pt x="2418829" y="2595613"/>
                  </a:moveTo>
                  <a:lnTo>
                    <a:pt x="2418829" y="2507869"/>
                  </a:lnTo>
                </a:path>
                <a:path w="3225800" h="2595879">
                  <a:moveTo>
                    <a:pt x="3225520" y="2595613"/>
                  </a:moveTo>
                  <a:lnTo>
                    <a:pt x="3225520" y="2507869"/>
                  </a:lnTo>
                </a:path>
                <a:path w="3225800" h="2595879">
                  <a:moveTo>
                    <a:pt x="0" y="2595613"/>
                  </a:moveTo>
                  <a:lnTo>
                    <a:pt x="3225520" y="2595613"/>
                  </a:lnTo>
                </a:path>
                <a:path w="3225800" h="2595879">
                  <a:moveTo>
                    <a:pt x="0" y="2225001"/>
                  </a:moveTo>
                  <a:lnTo>
                    <a:pt x="87769" y="2225001"/>
                  </a:lnTo>
                </a:path>
                <a:path w="3225800" h="2595879">
                  <a:moveTo>
                    <a:pt x="0" y="1854390"/>
                  </a:moveTo>
                  <a:lnTo>
                    <a:pt x="87769" y="1854390"/>
                  </a:lnTo>
                </a:path>
                <a:path w="3225800" h="2595879">
                  <a:moveTo>
                    <a:pt x="0" y="1483779"/>
                  </a:moveTo>
                  <a:lnTo>
                    <a:pt x="87769" y="1483779"/>
                  </a:lnTo>
                </a:path>
                <a:path w="3225800" h="2595879">
                  <a:moveTo>
                    <a:pt x="0" y="1111846"/>
                  </a:moveTo>
                  <a:lnTo>
                    <a:pt x="87769" y="1111846"/>
                  </a:lnTo>
                </a:path>
                <a:path w="3225800" h="2595879">
                  <a:moveTo>
                    <a:pt x="0" y="741235"/>
                  </a:moveTo>
                  <a:lnTo>
                    <a:pt x="87769" y="741235"/>
                  </a:lnTo>
                </a:path>
                <a:path w="3225800" h="2595879">
                  <a:moveTo>
                    <a:pt x="0" y="370624"/>
                  </a:moveTo>
                  <a:lnTo>
                    <a:pt x="87769" y="370624"/>
                  </a:lnTo>
                </a:path>
                <a:path w="3225800" h="2595879">
                  <a:moveTo>
                    <a:pt x="0" y="0"/>
                  </a:moveTo>
                  <a:lnTo>
                    <a:pt x="87769" y="0"/>
                  </a:lnTo>
                </a:path>
                <a:path w="3225800" h="2595879">
                  <a:moveTo>
                    <a:pt x="0" y="0"/>
                  </a:moveTo>
                  <a:lnTo>
                    <a:pt x="0" y="2595613"/>
                  </a:lnTo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2111" y="4095550"/>
              <a:ext cx="3235342" cy="226625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67022" y="4100461"/>
              <a:ext cx="3225800" cy="2595880"/>
            </a:xfrm>
            <a:custGeom>
              <a:avLst/>
              <a:gdLst/>
              <a:ahLst/>
              <a:cxnLst/>
              <a:rect l="l" t="t" r="r" b="b"/>
              <a:pathLst>
                <a:path w="3225800" h="2595879">
                  <a:moveTo>
                    <a:pt x="0" y="2595613"/>
                  </a:moveTo>
                  <a:lnTo>
                    <a:pt x="3225520" y="2595613"/>
                  </a:lnTo>
                </a:path>
                <a:path w="3225800" h="2595879">
                  <a:moveTo>
                    <a:pt x="0" y="0"/>
                  </a:moveTo>
                  <a:lnTo>
                    <a:pt x="0" y="2595613"/>
                  </a:lnTo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52795" y="5768827"/>
            <a:ext cx="422462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-53" dirty="0">
                <a:latin typeface="Cambria"/>
                <a:cs typeface="Cambria"/>
              </a:rPr>
              <a:t>−</a:t>
            </a:r>
            <a:r>
              <a:rPr sz="1500" spc="-53" dirty="0">
                <a:latin typeface="Times New Roman"/>
                <a:cs typeface="Times New Roman"/>
              </a:rPr>
              <a:t>0</a:t>
            </a:r>
            <a:r>
              <a:rPr sz="1500" spc="-53" dirty="0">
                <a:latin typeface="Lucida Sans Unicode"/>
                <a:cs typeface="Lucida Sans Unicode"/>
              </a:rPr>
              <a:t>.</a:t>
            </a:r>
            <a:r>
              <a:rPr sz="1500" spc="-53" dirty="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182" y="2071191"/>
            <a:ext cx="6470837" cy="3664812"/>
          </a:xfrm>
          <a:prstGeom prst="rect">
            <a:avLst/>
          </a:prstGeom>
        </p:spPr>
        <p:txBody>
          <a:bodyPr vert="horz" wrap="square" lIns="0" tIns="138393" rIns="0" bIns="0" rtlCol="0">
            <a:spAutoFit/>
          </a:bodyPr>
          <a:lstStyle/>
          <a:p>
            <a:pPr marL="11206">
              <a:spcBef>
                <a:spcPts val="1090"/>
              </a:spcBef>
            </a:pPr>
            <a:r>
              <a:rPr sz="1897" spc="4" dirty="0">
                <a:latin typeface="Microsoft Sans Serif"/>
                <a:cs typeface="Microsoft Sans Serif"/>
              </a:rPr>
              <a:t>B</a:t>
            </a:r>
            <a:r>
              <a:rPr sz="1897" spc="-4" dirty="0">
                <a:latin typeface="Microsoft Sans Serif"/>
                <a:cs typeface="Microsoft Sans Serif"/>
              </a:rPr>
              <a:t>y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l</a:t>
            </a:r>
            <a:r>
              <a:rPr sz="1897" spc="-9" dirty="0">
                <a:latin typeface="Microsoft Sans Serif"/>
                <a:cs typeface="Microsoft Sans Serif"/>
              </a:rPr>
              <a:t>’</a:t>
            </a:r>
            <a:r>
              <a:rPr sz="1897" spc="-13" dirty="0">
                <a:latin typeface="Microsoft Sans Serif"/>
                <a:cs typeface="Microsoft Sans Serif"/>
              </a:rPr>
              <a:t>H</a:t>
            </a:r>
            <a:r>
              <a:rPr sz="1897" spc="-18" dirty="0">
                <a:latin typeface="Microsoft Sans Serif"/>
                <a:cs typeface="Microsoft Sans Serif"/>
              </a:rPr>
              <a:t>opi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al</a:t>
            </a:r>
            <a:r>
              <a:rPr sz="1897" spc="-101" dirty="0">
                <a:latin typeface="Microsoft Sans Serif"/>
                <a:cs typeface="Microsoft Sans Serif"/>
              </a:rPr>
              <a:t>’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9" dirty="0">
                <a:latin typeface="Microsoft Sans Serif"/>
                <a:cs typeface="Microsoft Sans Serif"/>
              </a:rPr>
              <a:t>r</a:t>
            </a:r>
            <a:r>
              <a:rPr sz="1897" spc="-18" dirty="0">
                <a:latin typeface="Microsoft Sans Serif"/>
                <a:cs typeface="Microsoft Sans Serif"/>
              </a:rPr>
              <a:t>ul</a:t>
            </a:r>
            <a:r>
              <a:rPr sz="1897" spc="-40" dirty="0">
                <a:latin typeface="Microsoft Sans Serif"/>
                <a:cs typeface="Microsoft Sans Serif"/>
              </a:rPr>
              <a:t>e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dirty="0">
                <a:solidFill>
                  <a:srgbClr val="FF00FF"/>
                </a:solidFill>
                <a:latin typeface="Times New Roman"/>
                <a:cs typeface="Times New Roman"/>
              </a:rPr>
              <a:t>s</a:t>
            </a:r>
            <a:r>
              <a:rPr sz="2074" spc="-4" dirty="0">
                <a:solidFill>
                  <a:srgbClr val="FF00FF"/>
                </a:solidFill>
                <a:latin typeface="Times New Roman"/>
                <a:cs typeface="Times New Roman"/>
              </a:rPr>
              <a:t>i</a:t>
            </a:r>
            <a:r>
              <a:rPr sz="2074" dirty="0">
                <a:solidFill>
                  <a:srgbClr val="FF00FF"/>
                </a:solidFill>
                <a:latin typeface="Times New Roman"/>
                <a:cs typeface="Times New Roman"/>
              </a:rPr>
              <a:t>n</a:t>
            </a:r>
            <a:r>
              <a:rPr sz="2074" spc="9" dirty="0">
                <a:solidFill>
                  <a:srgbClr val="FF00FF"/>
                </a:solidFill>
                <a:latin typeface="Times New Roman"/>
                <a:cs typeface="Times New Roman"/>
              </a:rPr>
              <a:t>c</a:t>
            </a:r>
            <a:r>
              <a:rPr sz="2074" spc="-251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074" spc="13" dirty="0">
                <a:solidFill>
                  <a:srgbClr val="FF00FF"/>
                </a:solidFill>
                <a:latin typeface="Times New Roman"/>
                <a:cs typeface="Times New Roman"/>
              </a:rPr>
              <a:t>0</a:t>
            </a:r>
            <a:r>
              <a:rPr sz="2074" spc="-44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074" spc="-18" dirty="0">
                <a:solidFill>
                  <a:srgbClr val="FF00FF"/>
                </a:solidFill>
                <a:latin typeface="Lucida Sans Unicode"/>
                <a:cs typeface="Lucida Sans Unicode"/>
              </a:rPr>
              <a:t>=</a:t>
            </a:r>
            <a:r>
              <a:rPr sz="2074" spc="-212" dirty="0">
                <a:solidFill>
                  <a:srgbClr val="FF00FF"/>
                </a:solidFill>
                <a:latin typeface="Lucida Sans Unicode"/>
                <a:cs typeface="Lucida Sans Unicode"/>
              </a:rPr>
              <a:t> </a:t>
            </a:r>
            <a:r>
              <a:rPr sz="2074" dirty="0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 dirty="0">
              <a:latin typeface="Microsoft Sans Serif"/>
              <a:cs typeface="Microsoft Sans Serif"/>
            </a:endParaRPr>
          </a:p>
          <a:p>
            <a:pPr marL="11206" marR="4483">
              <a:lnSpc>
                <a:spcPct val="107000"/>
              </a:lnSpc>
              <a:spcBef>
                <a:spcPts val="719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plot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4" dirty="0">
                <a:latin typeface="Microsoft Sans Serif"/>
                <a:cs typeface="Microsoft Sans Serif"/>
              </a:rPr>
              <a:t>part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line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 </a:t>
            </a:r>
            <a:r>
              <a:rPr sz="1897" spc="-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[Note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oscillations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spc="53" dirty="0">
                <a:latin typeface="Times New Roman"/>
                <a:cs typeface="Times New Roman"/>
              </a:rPr>
              <a:t>sinc</a:t>
            </a:r>
            <a:r>
              <a:rPr sz="2074" spc="53" dirty="0">
                <a:latin typeface="Lucida Sans Unicode"/>
                <a:cs typeface="Lucida Sans Unicode"/>
              </a:rPr>
              <a:t>(</a:t>
            </a:r>
            <a:r>
              <a:rPr sz="2074" i="1" spc="53" dirty="0">
                <a:latin typeface="Times New Roman"/>
                <a:cs typeface="Times New Roman"/>
              </a:rPr>
              <a:t>t</a:t>
            </a:r>
            <a:r>
              <a:rPr sz="2074" spc="53" dirty="0">
                <a:latin typeface="Lucida Sans Unicode"/>
                <a:cs typeface="Lucida Sans Unicode"/>
              </a:rPr>
              <a:t>)</a:t>
            </a:r>
            <a:r>
              <a:rPr sz="2074" spc="-110" dirty="0">
                <a:latin typeface="Lucida Sans Unicode"/>
                <a:cs typeface="Lucida Sans Unicode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die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finite </a:t>
            </a:r>
            <a:r>
              <a:rPr sz="2074" i="1" spc="44" dirty="0">
                <a:latin typeface="Times New Roman"/>
                <a:cs typeface="Times New Roman"/>
              </a:rPr>
              <a:t>t</a:t>
            </a:r>
            <a:r>
              <a:rPr sz="1897" spc="44" dirty="0">
                <a:latin typeface="Microsoft Sans Serif"/>
                <a:cs typeface="Microsoft Sans Serif"/>
              </a:rPr>
              <a:t>.]</a:t>
            </a:r>
            <a:endParaRPr sz="1897" dirty="0">
              <a:latin typeface="Microsoft Sans Serif"/>
              <a:cs typeface="Microsoft Sans Serif"/>
            </a:endParaRPr>
          </a:p>
          <a:p>
            <a:pPr marR="3718870" algn="r">
              <a:spcBef>
                <a:spcPts val="1831"/>
              </a:spcBef>
            </a:pPr>
            <a:r>
              <a:rPr sz="1500" spc="13" dirty="0">
                <a:latin typeface="Times New Roman"/>
                <a:cs typeface="Times New Roman"/>
              </a:rPr>
              <a:t>1</a:t>
            </a:r>
            <a:endParaRPr sz="1500" dirty="0">
              <a:latin typeface="Times New Roman"/>
              <a:cs typeface="Times New Roman"/>
            </a:endParaRPr>
          </a:p>
          <a:p>
            <a:pPr marR="3722232" algn="r">
              <a:spcBef>
                <a:spcPts val="785"/>
              </a:spcBef>
            </a:pPr>
            <a:r>
              <a:rPr sz="1500" spc="-13" dirty="0">
                <a:latin typeface="Times New Roman"/>
                <a:cs typeface="Times New Roman"/>
              </a:rPr>
              <a:t>0</a:t>
            </a:r>
            <a:r>
              <a:rPr sz="1500" spc="-13" dirty="0">
                <a:latin typeface="Lucida Sans Unicode"/>
                <a:cs typeface="Lucida Sans Unicode"/>
              </a:rPr>
              <a:t>.</a:t>
            </a:r>
            <a:r>
              <a:rPr sz="1500" spc="-13" dirty="0">
                <a:latin typeface="Times New Roman"/>
                <a:cs typeface="Times New Roman"/>
              </a:rPr>
              <a:t>8</a:t>
            </a:r>
            <a:endParaRPr sz="1500" dirty="0">
              <a:latin typeface="Times New Roman"/>
              <a:cs typeface="Times New Roman"/>
            </a:endParaRPr>
          </a:p>
          <a:p>
            <a:pPr marR="3722232" algn="r">
              <a:spcBef>
                <a:spcPts val="767"/>
              </a:spcBef>
            </a:pPr>
            <a:r>
              <a:rPr sz="1500" spc="-13" dirty="0">
                <a:latin typeface="Times New Roman"/>
                <a:cs typeface="Times New Roman"/>
              </a:rPr>
              <a:t>0</a:t>
            </a:r>
            <a:r>
              <a:rPr sz="1500" spc="-13" dirty="0">
                <a:latin typeface="Lucida Sans Unicode"/>
                <a:cs typeface="Lucida Sans Unicode"/>
              </a:rPr>
              <a:t>.</a:t>
            </a:r>
            <a:r>
              <a:rPr sz="1500" spc="-13" dirty="0">
                <a:latin typeface="Times New Roman"/>
                <a:cs typeface="Times New Roman"/>
              </a:rPr>
              <a:t>6</a:t>
            </a:r>
            <a:endParaRPr sz="1500" dirty="0">
              <a:latin typeface="Times New Roman"/>
              <a:cs typeface="Times New Roman"/>
            </a:endParaRPr>
          </a:p>
          <a:p>
            <a:pPr marR="3722232" algn="r">
              <a:spcBef>
                <a:spcPts val="763"/>
              </a:spcBef>
            </a:pPr>
            <a:r>
              <a:rPr sz="1500" spc="-13" dirty="0">
                <a:latin typeface="Times New Roman"/>
                <a:cs typeface="Times New Roman"/>
              </a:rPr>
              <a:t>0</a:t>
            </a:r>
            <a:r>
              <a:rPr sz="1500" spc="-13" dirty="0">
                <a:latin typeface="Lucida Sans Unicode"/>
                <a:cs typeface="Lucida Sans Unicode"/>
              </a:rPr>
              <a:t>.</a:t>
            </a:r>
            <a:r>
              <a:rPr sz="1500" spc="-13" dirty="0">
                <a:latin typeface="Times New Roman"/>
                <a:cs typeface="Times New Roman"/>
              </a:rPr>
              <a:t>4</a:t>
            </a:r>
            <a:endParaRPr sz="1500" dirty="0">
              <a:latin typeface="Times New Roman"/>
              <a:cs typeface="Times New Roman"/>
            </a:endParaRPr>
          </a:p>
          <a:p>
            <a:pPr marR="3722232" algn="r">
              <a:spcBef>
                <a:spcPts val="789"/>
              </a:spcBef>
            </a:pPr>
            <a:r>
              <a:rPr sz="1500" spc="-13" dirty="0">
                <a:latin typeface="Times New Roman"/>
                <a:cs typeface="Times New Roman"/>
              </a:rPr>
              <a:t>0</a:t>
            </a:r>
            <a:r>
              <a:rPr sz="1500" spc="-13" dirty="0">
                <a:latin typeface="Lucida Sans Unicode"/>
                <a:cs typeface="Lucida Sans Unicode"/>
              </a:rPr>
              <a:t>.</a:t>
            </a:r>
            <a:r>
              <a:rPr sz="1500" spc="-13" dirty="0">
                <a:latin typeface="Times New Roman"/>
                <a:cs typeface="Times New Roman"/>
              </a:rPr>
              <a:t>2</a:t>
            </a:r>
            <a:endParaRPr sz="1500" dirty="0">
              <a:latin typeface="Times New Roman"/>
              <a:cs typeface="Times New Roman"/>
            </a:endParaRPr>
          </a:p>
          <a:p>
            <a:pPr marR="3718870" algn="r">
              <a:spcBef>
                <a:spcPts val="789"/>
              </a:spcBef>
            </a:pPr>
            <a:r>
              <a:rPr sz="1500" spc="13" dirty="0">
                <a:latin typeface="Times New Roman"/>
                <a:cs typeface="Times New Roman"/>
              </a:rPr>
              <a:t>0</a:t>
            </a:r>
            <a:endParaRPr sz="1500" dirty="0">
              <a:latin typeface="Times New Roman"/>
              <a:cs typeface="Times New Roman"/>
            </a:endParaRPr>
          </a:p>
          <a:p>
            <a:pPr marR="1380078" algn="ctr">
              <a:spcBef>
                <a:spcPts val="763"/>
              </a:spcBef>
            </a:pPr>
            <a:r>
              <a:rPr sz="1500" spc="-53" dirty="0">
                <a:latin typeface="Cambria"/>
                <a:cs typeface="Cambria"/>
              </a:rPr>
              <a:t>−</a:t>
            </a:r>
            <a:r>
              <a:rPr sz="1500" spc="-53" dirty="0">
                <a:latin typeface="Times New Roman"/>
                <a:cs typeface="Times New Roman"/>
              </a:rPr>
              <a:t>0</a:t>
            </a:r>
            <a:r>
              <a:rPr sz="1500" spc="-53" dirty="0">
                <a:latin typeface="Lucida Sans Unicode"/>
                <a:cs typeface="Lucida Sans Unicode"/>
              </a:rPr>
              <a:t>.</a:t>
            </a:r>
            <a:r>
              <a:rPr sz="1500" spc="-53" dirty="0">
                <a:latin typeface="Times New Roman"/>
                <a:cs typeface="Times New Roman"/>
              </a:rPr>
              <a:t>2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08156" y="5906790"/>
            <a:ext cx="114244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  <a:tabLst>
                <a:tab pos="773807" algn="l"/>
              </a:tabLst>
            </a:pPr>
            <a:r>
              <a:rPr sz="1500" spc="-35" dirty="0">
                <a:latin typeface="Cambria"/>
                <a:cs typeface="Cambria"/>
              </a:rPr>
              <a:t>−</a:t>
            </a:r>
            <a:r>
              <a:rPr sz="1500" spc="-35" dirty="0">
                <a:latin typeface="Times New Roman"/>
                <a:cs typeface="Times New Roman"/>
              </a:rPr>
              <a:t>10</a:t>
            </a:r>
            <a:r>
              <a:rPr sz="1500" spc="-35" dirty="0">
                <a:latin typeface="Calibri"/>
                <a:cs typeface="Calibri"/>
              </a:rPr>
              <a:t>π	</a:t>
            </a:r>
            <a:r>
              <a:rPr sz="1500" spc="-49" dirty="0">
                <a:latin typeface="Cambria"/>
                <a:cs typeface="Cambria"/>
              </a:rPr>
              <a:t>−</a:t>
            </a:r>
            <a:r>
              <a:rPr sz="1500" spc="-49" dirty="0">
                <a:latin typeface="Times New Roman"/>
                <a:cs typeface="Times New Roman"/>
              </a:rPr>
              <a:t>5</a:t>
            </a:r>
            <a:r>
              <a:rPr sz="1500" spc="-49" dirty="0">
                <a:latin typeface="Calibri"/>
                <a:cs typeface="Calibri"/>
              </a:rPr>
              <a:t>π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10807" y="5906790"/>
            <a:ext cx="119903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13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68314" y="5906790"/>
            <a:ext cx="226359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4" dirty="0">
                <a:latin typeface="Times New Roman"/>
                <a:cs typeface="Times New Roman"/>
              </a:rPr>
              <a:t>5</a:t>
            </a:r>
            <a:r>
              <a:rPr sz="1500" spc="13" dirty="0">
                <a:latin typeface="Calibri"/>
                <a:cs typeface="Calibri"/>
              </a:rPr>
              <a:t>π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31692" y="5906790"/>
            <a:ext cx="32329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4" dirty="0">
                <a:latin typeface="Times New Roman"/>
                <a:cs typeface="Times New Roman"/>
              </a:rPr>
              <a:t>10</a:t>
            </a:r>
            <a:r>
              <a:rPr sz="1500" spc="13" dirty="0">
                <a:latin typeface="Calibri"/>
                <a:cs typeface="Calibri"/>
              </a:rPr>
              <a:t>π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309842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Unit-Impulse</a:t>
            </a:r>
            <a:r>
              <a:rPr sz="2471" spc="-57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Function</a:t>
            </a:r>
            <a:endParaRPr sz="2471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34DEBC9F-29FC-4609-8686-EBDB1D19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010832"/>
            <a:ext cx="149311" cy="14925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22182" y="877210"/>
            <a:ext cx="7649135" cy="1228761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unit-impulse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function</a:t>
            </a:r>
            <a:r>
              <a:rPr sz="2074" spc="71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(also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known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spc="128" dirty="0">
                <a:solidFill>
                  <a:srgbClr val="00BFFF"/>
                </a:solidFill>
                <a:latin typeface="Calibri"/>
                <a:cs typeface="Calibri"/>
              </a:rPr>
              <a:t>Dirac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26" dirty="0">
                <a:solidFill>
                  <a:srgbClr val="00BFFF"/>
                </a:solidFill>
                <a:latin typeface="Calibri"/>
                <a:cs typeface="Calibri"/>
              </a:rPr>
              <a:t>delta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 function</a:t>
            </a:r>
            <a:r>
              <a:rPr sz="2074" spc="71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</a:t>
            </a:r>
            <a:endParaRPr sz="1897" dirty="0">
              <a:latin typeface="Microsoft Sans Serif"/>
              <a:cs typeface="Microsoft Sans Serif"/>
            </a:endParaRPr>
          </a:p>
          <a:p>
            <a:pPr marL="11206">
              <a:spcBef>
                <a:spcPts val="124"/>
              </a:spcBef>
            </a:pPr>
            <a:r>
              <a:rPr sz="2074" spc="26" dirty="0">
                <a:solidFill>
                  <a:srgbClr val="00BFFF"/>
                </a:solidFill>
                <a:latin typeface="Calibri"/>
                <a:cs typeface="Calibri"/>
              </a:rPr>
              <a:t>delta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35" dirty="0">
                <a:solidFill>
                  <a:srgbClr val="00BFFF"/>
                </a:solidFill>
                <a:latin typeface="Calibri"/>
                <a:cs typeface="Calibri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), </a:t>
            </a:r>
            <a:r>
              <a:rPr sz="1897" spc="-13" dirty="0">
                <a:latin typeface="Microsoft Sans Serif"/>
                <a:cs typeface="Microsoft Sans Serif"/>
              </a:rPr>
              <a:t>denoted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2074" spc="-26" dirty="0">
                <a:latin typeface="Calibri"/>
                <a:cs typeface="Calibri"/>
              </a:rPr>
              <a:t>δ</a:t>
            </a:r>
            <a:r>
              <a:rPr sz="1897" spc="-26" dirty="0">
                <a:latin typeface="Microsoft Sans Serif"/>
                <a:cs typeface="Microsoft Sans Serif"/>
              </a:rPr>
              <a:t>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defined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following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two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properties:</a:t>
            </a:r>
            <a:endParaRPr sz="1897" dirty="0">
              <a:latin typeface="Microsoft Sans Serif"/>
              <a:cs typeface="Microsoft Sans Serif"/>
            </a:endParaRPr>
          </a:p>
          <a:p>
            <a:pPr marL="229173" algn="ctr">
              <a:spcBef>
                <a:spcPts val="1857"/>
              </a:spcBef>
              <a:tabLst>
                <a:tab pos="1353743" algn="l"/>
                <a:tab pos="2480554" algn="l"/>
              </a:tabLst>
            </a:pPr>
            <a:r>
              <a:rPr sz="2074" spc="79" dirty="0">
                <a:latin typeface="Calibri"/>
                <a:cs typeface="Calibri"/>
              </a:rPr>
              <a:t>δ</a:t>
            </a:r>
            <a:r>
              <a:rPr sz="2074" spc="79" dirty="0">
                <a:latin typeface="Lucida Sans Unicode"/>
                <a:cs typeface="Lucida Sans Unicode"/>
              </a:rPr>
              <a:t>(</a:t>
            </a:r>
            <a:r>
              <a:rPr sz="2074" i="1" spc="79" dirty="0">
                <a:latin typeface="Times New Roman"/>
                <a:cs typeface="Times New Roman"/>
              </a:rPr>
              <a:t>t</a:t>
            </a:r>
            <a:r>
              <a:rPr sz="2074" spc="79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0	</a:t>
            </a:r>
            <a:r>
              <a:rPr sz="1897" spc="-22" dirty="0">
                <a:latin typeface="Microsoft Sans Serif"/>
                <a:cs typeface="Microsoft Sans Serif"/>
              </a:rPr>
              <a:t>for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75" dirty="0">
                <a:latin typeface="Times New Roman"/>
                <a:cs typeface="Times New Roman"/>
              </a:rPr>
              <a:t> </a:t>
            </a:r>
            <a:r>
              <a:rPr sz="2074" spc="-4" dirty="0">
                <a:latin typeface="Cambria"/>
                <a:cs typeface="Cambria"/>
              </a:rPr>
              <a:t>/</a:t>
            </a:r>
            <a:r>
              <a:rPr sz="2074" spc="-4" dirty="0">
                <a:latin typeface="Lucida Sans Unicode"/>
                <a:cs typeface="Lucida Sans Unicode"/>
              </a:rPr>
              <a:t>=</a:t>
            </a:r>
            <a:r>
              <a:rPr sz="2074" spc="-185" dirty="0">
                <a:latin typeface="Lucida Sans Unicode"/>
                <a:cs typeface="Lucida Sans Unicode"/>
              </a:rPr>
              <a:t> </a:t>
            </a:r>
            <a:r>
              <a:rPr sz="2074" spc="13" dirty="0">
                <a:latin typeface="Times New Roman"/>
                <a:cs typeface="Times New Roman"/>
              </a:rPr>
              <a:t>0	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endParaRPr sz="1897" dirty="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9415" y="1987019"/>
            <a:ext cx="453278" cy="30212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619">
              <a:spcBef>
                <a:spcPts val="79"/>
              </a:spcBef>
            </a:pPr>
            <a:r>
              <a:rPr sz="1897" spc="79" dirty="0">
                <a:latin typeface="Trebuchet MS"/>
                <a:cs typeface="Trebuchet MS"/>
              </a:rPr>
              <a:t>∫</a:t>
            </a:r>
            <a:r>
              <a:rPr sz="1897" spc="224" dirty="0">
                <a:latin typeface="Trebuchet MS"/>
                <a:cs typeface="Trebuchet MS"/>
              </a:rPr>
              <a:t> </a:t>
            </a:r>
            <a:r>
              <a:rPr sz="2250" spc="-278" baseline="-22875" dirty="0">
                <a:latin typeface="Calibri"/>
                <a:cs typeface="Calibri"/>
              </a:rPr>
              <a:t>∞</a:t>
            </a:r>
            <a:endParaRPr sz="2250" baseline="-22875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089596"/>
            <a:ext cx="147740" cy="15454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158044"/>
            <a:ext cx="149311" cy="14759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422153" y="2294949"/>
            <a:ext cx="7648575" cy="209015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702086" algn="ctr">
              <a:lnSpc>
                <a:spcPts val="2352"/>
              </a:lnSpc>
              <a:spcBef>
                <a:spcPts val="115"/>
              </a:spcBef>
            </a:pP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i="1" spc="71" dirty="0">
                <a:latin typeface="Times New Roman"/>
                <a:cs typeface="Times New Roman"/>
              </a:rPr>
              <a:t>d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97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1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 dirty="0">
              <a:latin typeface="Lucida Sans Unicode"/>
              <a:cs typeface="Lucida Sans Unicode"/>
            </a:endParaRPr>
          </a:p>
          <a:p>
            <a:pPr marR="851692" algn="ctr">
              <a:lnSpc>
                <a:spcPts val="1663"/>
              </a:lnSpc>
            </a:pPr>
            <a:r>
              <a:rPr sz="1500" spc="-176" dirty="0">
                <a:latin typeface="Cambria"/>
                <a:cs typeface="Cambria"/>
              </a:rPr>
              <a:t>−</a:t>
            </a:r>
            <a:r>
              <a:rPr sz="1500" spc="-176" dirty="0">
                <a:latin typeface="Calibri"/>
                <a:cs typeface="Calibri"/>
              </a:rPr>
              <a:t>∞</a:t>
            </a:r>
            <a:endParaRPr sz="1500" dirty="0">
              <a:latin typeface="Calibri"/>
              <a:cs typeface="Calibri"/>
            </a:endParaRPr>
          </a:p>
          <a:p>
            <a:pPr marL="11206" marR="4483">
              <a:lnSpc>
                <a:spcPct val="108500"/>
              </a:lnSpc>
              <a:spcBef>
                <a:spcPts val="1019"/>
              </a:spcBef>
            </a:pPr>
            <a:r>
              <a:rPr sz="1897" spc="-49" dirty="0">
                <a:latin typeface="Microsoft Sans Serif"/>
                <a:cs typeface="Microsoft Sans Serif"/>
              </a:rPr>
              <a:t>Technically,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66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ordinary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sense.</a:t>
            </a:r>
            <a:r>
              <a:rPr sz="1897" spc="176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Rather,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known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generalized</a:t>
            </a:r>
            <a:r>
              <a:rPr sz="2074" i="1" spc="11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function</a:t>
            </a:r>
            <a:r>
              <a:rPr sz="1897" spc="44" dirty="0">
                <a:latin typeface="Microsoft Sans Serif"/>
                <a:cs typeface="Microsoft Sans Serif"/>
              </a:rPr>
              <a:t>.</a:t>
            </a:r>
            <a:r>
              <a:rPr sz="1897" spc="146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Consequently,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62" dirty="0">
                <a:latin typeface="Calibri"/>
                <a:cs typeface="Calibri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 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sometimes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behaves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unusual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ways.</a:t>
            </a:r>
            <a:endParaRPr sz="1897" dirty="0">
              <a:latin typeface="Microsoft Sans Serif"/>
              <a:cs typeface="Microsoft Sans Serif"/>
            </a:endParaRPr>
          </a:p>
          <a:p>
            <a:pPr marL="11206">
              <a:spcBef>
                <a:spcPts val="913"/>
              </a:spcBef>
            </a:pPr>
            <a:r>
              <a:rPr sz="1897" spc="-31" dirty="0">
                <a:latin typeface="Microsoft Sans Serif"/>
                <a:cs typeface="Microsoft Sans Serif"/>
              </a:rPr>
              <a:t>Graphically,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delta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represented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 dirty="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19062" y="4939732"/>
            <a:ext cx="1664074" cy="1044388"/>
            <a:chOff x="2222004" y="5598363"/>
            <a:chExt cx="1885950" cy="1183640"/>
          </a:xfrm>
        </p:grpSpPr>
        <p:sp>
          <p:nvSpPr>
            <p:cNvPr id="20" name="object 20"/>
            <p:cNvSpPr/>
            <p:nvPr/>
          </p:nvSpPr>
          <p:spPr>
            <a:xfrm>
              <a:off x="2222004" y="5598363"/>
              <a:ext cx="1885950" cy="1179195"/>
            </a:xfrm>
            <a:custGeom>
              <a:avLst/>
              <a:gdLst/>
              <a:ahLst/>
              <a:cxnLst/>
              <a:rect l="l" t="t" r="r" b="b"/>
              <a:pathLst>
                <a:path w="1885950" h="1179195">
                  <a:moveTo>
                    <a:pt x="0" y="1178623"/>
                  </a:moveTo>
                  <a:lnTo>
                    <a:pt x="1885823" y="1178623"/>
                  </a:lnTo>
                </a:path>
                <a:path w="1885950" h="1179195">
                  <a:moveTo>
                    <a:pt x="942911" y="1178623"/>
                  </a:moveTo>
                  <a:lnTo>
                    <a:pt x="942911" y="0"/>
                  </a:lnTo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0724" y="5850132"/>
              <a:ext cx="88384" cy="16695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389749" y="5824599"/>
            <a:ext cx="767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91756" y="5980172"/>
            <a:ext cx="119903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13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47329" y="4993915"/>
            <a:ext cx="119903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13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6087" y="4577108"/>
            <a:ext cx="333375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-26" dirty="0">
                <a:latin typeface="Calibri"/>
                <a:cs typeface="Calibri"/>
              </a:rPr>
              <a:t>δ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110" dirty="0">
                <a:latin typeface="Times New Roman"/>
                <a:cs typeface="Times New Roman"/>
              </a:rPr>
              <a:t>t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816517" y="4966638"/>
            <a:ext cx="1664074" cy="1044388"/>
            <a:chOff x="6979119" y="5628856"/>
            <a:chExt cx="1885950" cy="1183640"/>
          </a:xfrm>
        </p:grpSpPr>
        <p:sp>
          <p:nvSpPr>
            <p:cNvPr id="27" name="object 27"/>
            <p:cNvSpPr/>
            <p:nvPr/>
          </p:nvSpPr>
          <p:spPr>
            <a:xfrm>
              <a:off x="6979119" y="5628856"/>
              <a:ext cx="1885950" cy="1179195"/>
            </a:xfrm>
            <a:custGeom>
              <a:avLst/>
              <a:gdLst/>
              <a:ahLst/>
              <a:cxnLst/>
              <a:rect l="l" t="t" r="r" b="b"/>
              <a:pathLst>
                <a:path w="1885950" h="1179195">
                  <a:moveTo>
                    <a:pt x="0" y="1178623"/>
                  </a:moveTo>
                  <a:lnTo>
                    <a:pt x="1885823" y="1178623"/>
                  </a:lnTo>
                </a:path>
                <a:path w="1885950" h="1179195">
                  <a:moveTo>
                    <a:pt x="942911" y="1178623"/>
                  </a:moveTo>
                  <a:lnTo>
                    <a:pt x="942911" y="0"/>
                  </a:lnTo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9275" y="5880624"/>
              <a:ext cx="88384" cy="16697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587192" y="5853947"/>
            <a:ext cx="767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9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38091" y="5020325"/>
            <a:ext cx="1529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i="1" spc="22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20421" y="4606459"/>
            <a:ext cx="85669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33619">
              <a:spcBef>
                <a:spcPts val="124"/>
              </a:spcBef>
            </a:pPr>
            <a:r>
              <a:rPr sz="1500" i="1" spc="84" dirty="0">
                <a:latin typeface="Times New Roman"/>
                <a:cs typeface="Times New Roman"/>
              </a:rPr>
              <a:t>K</a:t>
            </a:r>
            <a:r>
              <a:rPr sz="1500" spc="-26" dirty="0">
                <a:latin typeface="Calibri"/>
                <a:cs typeface="Calibri"/>
              </a:rPr>
              <a:t>δ</a:t>
            </a:r>
            <a:r>
              <a:rPr sz="1500" spc="62" dirty="0">
                <a:latin typeface="Lucida Sans Unicode"/>
                <a:cs typeface="Lucida Sans Unicode"/>
              </a:rPr>
              <a:t>(</a:t>
            </a:r>
            <a:r>
              <a:rPr sz="1500" i="1" spc="9" dirty="0">
                <a:latin typeface="Times New Roman"/>
                <a:cs typeface="Times New Roman"/>
              </a:rPr>
              <a:t>t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spc="-172" dirty="0">
                <a:latin typeface="Cambria"/>
                <a:cs typeface="Cambria"/>
              </a:rPr>
              <a:t>−</a:t>
            </a:r>
            <a:r>
              <a:rPr sz="1500" spc="-163" dirty="0">
                <a:latin typeface="Cambria"/>
                <a:cs typeface="Cambria"/>
              </a:rPr>
              <a:t> </a:t>
            </a:r>
            <a:r>
              <a:rPr sz="1500" i="1" spc="-4" dirty="0">
                <a:latin typeface="Times New Roman"/>
                <a:cs typeface="Times New Roman"/>
              </a:rPr>
              <a:t>t</a:t>
            </a:r>
            <a:r>
              <a:rPr sz="1721" spc="139" baseline="-10683" dirty="0">
                <a:latin typeface="Times New Roman"/>
                <a:cs typeface="Times New Roman"/>
              </a:rPr>
              <a:t>0</a:t>
            </a:r>
            <a:r>
              <a:rPr sz="1500" spc="106" dirty="0">
                <a:latin typeface="Lucida Sans Unicode"/>
                <a:cs typeface="Lucida Sans Unicode"/>
              </a:rPr>
              <a:t>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66787" y="5956689"/>
            <a:ext cx="595032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33619">
              <a:spcBef>
                <a:spcPts val="124"/>
              </a:spcBef>
              <a:tabLst>
                <a:tab pos="423604" algn="l"/>
              </a:tabLst>
            </a:pPr>
            <a:r>
              <a:rPr sz="1500" spc="13" dirty="0">
                <a:latin typeface="Times New Roman"/>
                <a:cs typeface="Times New Roman"/>
              </a:rPr>
              <a:t>0	</a:t>
            </a:r>
            <a:r>
              <a:rPr sz="1500" i="1" spc="-4" dirty="0">
                <a:latin typeface="Times New Roman"/>
                <a:cs typeface="Times New Roman"/>
              </a:rPr>
              <a:t>t</a:t>
            </a:r>
            <a:r>
              <a:rPr sz="1721" spc="-6" baseline="-10683" dirty="0">
                <a:latin typeface="Times New Roman"/>
                <a:cs typeface="Times New Roman"/>
              </a:rPr>
              <a:t>0</a:t>
            </a:r>
            <a:endParaRPr sz="1721" baseline="-10683">
              <a:latin typeface="Times New Roman"/>
              <a:cs typeface="Times New Roman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ADFC372-9DF4-F0DA-36F8-434FE7FD1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779" y="1613087"/>
            <a:ext cx="2456065" cy="1207678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4533900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Unit-Impulse</a:t>
            </a:r>
            <a:r>
              <a:rPr sz="2471" spc="-18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Function</a:t>
            </a:r>
            <a:r>
              <a:rPr sz="2471" spc="-13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as</a:t>
            </a:r>
            <a:r>
              <a:rPr sz="2471" spc="31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</a:t>
            </a:r>
            <a:r>
              <a:rPr sz="2471" spc="9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Limit</a:t>
            </a:r>
            <a:endParaRPr sz="2471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8315A1EA-E16A-4246-8383-3C1C1478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861133"/>
            <a:ext cx="149311" cy="14925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22181" y="754200"/>
            <a:ext cx="713815" cy="30212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897" spc="-13" dirty="0">
                <a:latin typeface="Microsoft Sans Serif"/>
                <a:cs typeface="Microsoft Sans Serif"/>
              </a:rPr>
              <a:t>D</a:t>
            </a:r>
            <a:r>
              <a:rPr sz="1897" spc="-18" dirty="0">
                <a:latin typeface="Microsoft Sans Serif"/>
                <a:cs typeface="Microsoft Sans Serif"/>
              </a:rPr>
              <a:t>e</a:t>
            </a:r>
            <a:r>
              <a:rPr sz="1897" spc="-9" dirty="0">
                <a:latin typeface="Microsoft Sans Serif"/>
                <a:cs typeface="Microsoft Sans Serif"/>
              </a:rPr>
              <a:t>fi</a:t>
            </a:r>
            <a:r>
              <a:rPr sz="1897" spc="-18" dirty="0">
                <a:latin typeface="Microsoft Sans Serif"/>
                <a:cs typeface="Microsoft Sans Serif"/>
              </a:rPr>
              <a:t>n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2081" y="1424556"/>
            <a:ext cx="101974" cy="22975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412" spc="-22" dirty="0">
                <a:latin typeface="Calibri"/>
                <a:cs typeface="Calibri"/>
              </a:rPr>
              <a:t>ε</a:t>
            </a:r>
            <a:endParaRPr sz="1412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8804" y="1325976"/>
            <a:ext cx="746311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i="1" spc="9" dirty="0">
                <a:latin typeface="Times New Roman"/>
                <a:cs typeface="Times New Roman"/>
              </a:rPr>
              <a:t>g </a:t>
            </a:r>
            <a:r>
              <a:rPr sz="1897" i="1" spc="-224" dirty="0">
                <a:latin typeface="Times New Roman"/>
                <a:cs typeface="Times New Roman"/>
              </a:rPr>
              <a:t> </a:t>
            </a:r>
            <a:r>
              <a:rPr sz="1897" spc="71" dirty="0">
                <a:latin typeface="Lucida Sans Unicode"/>
                <a:cs typeface="Lucida Sans Unicode"/>
              </a:rPr>
              <a:t>(</a:t>
            </a:r>
            <a:r>
              <a:rPr sz="1897" i="1" spc="141" dirty="0">
                <a:latin typeface="Times New Roman"/>
                <a:cs typeface="Times New Roman"/>
              </a:rPr>
              <a:t>t</a:t>
            </a:r>
            <a:r>
              <a:rPr sz="1897" spc="124" dirty="0">
                <a:latin typeface="Lucida Sans Unicode"/>
                <a:cs typeface="Lucida Sans Unicode"/>
              </a:rPr>
              <a:t>)</a:t>
            </a:r>
            <a:r>
              <a:rPr sz="1897" spc="-190" dirty="0">
                <a:latin typeface="Lucida Sans Unicode"/>
                <a:cs typeface="Lucida Sans Unicode"/>
              </a:rPr>
              <a:t> </a:t>
            </a:r>
            <a:r>
              <a:rPr sz="1897" spc="-18" dirty="0">
                <a:latin typeface="Lucida Sans Unicode"/>
                <a:cs typeface="Lucida Sans Unicode"/>
              </a:rPr>
              <a:t>=</a:t>
            </a:r>
            <a:endParaRPr sz="1897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56655" y="909160"/>
            <a:ext cx="219075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spc="816" dirty="0">
                <a:latin typeface="Tahoma"/>
                <a:cs typeface="Tahoma"/>
              </a:rPr>
              <a:t>(</a:t>
            </a:r>
            <a:endParaRPr sz="1897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53313" y="1104739"/>
            <a:ext cx="1764926" cy="719284"/>
          </a:xfrm>
          <a:prstGeom prst="rect">
            <a:avLst/>
          </a:prstGeom>
        </p:spPr>
        <p:txBody>
          <a:bodyPr vert="horz" wrap="square" lIns="0" tIns="70597" rIns="0" bIns="0" rtlCol="0">
            <a:spAutoFit/>
          </a:bodyPr>
          <a:lstStyle/>
          <a:p>
            <a:pPr marL="11206">
              <a:spcBef>
                <a:spcPts val="556"/>
              </a:spcBef>
              <a:tabLst>
                <a:tab pos="580496" algn="l"/>
              </a:tabLst>
            </a:pPr>
            <a:r>
              <a:rPr sz="1897" spc="18" dirty="0">
                <a:latin typeface="Times New Roman"/>
                <a:cs typeface="Times New Roman"/>
              </a:rPr>
              <a:t>1</a:t>
            </a:r>
            <a:r>
              <a:rPr sz="1897" spc="-31" dirty="0">
                <a:latin typeface="Lucida Sans Unicode"/>
                <a:cs typeface="Lucida Sans Unicode"/>
              </a:rPr>
              <a:t>/</a:t>
            </a:r>
            <a:r>
              <a:rPr sz="1897" spc="-22" dirty="0">
                <a:latin typeface="Calibri"/>
                <a:cs typeface="Calibri"/>
              </a:rPr>
              <a:t>ε</a:t>
            </a:r>
            <a:r>
              <a:rPr sz="1897" dirty="0">
                <a:latin typeface="Calibri"/>
                <a:cs typeface="Calibri"/>
              </a:rPr>
              <a:t>	</a:t>
            </a:r>
            <a:r>
              <a:rPr sz="1721" spc="-44" dirty="0">
                <a:latin typeface="Microsoft Sans Serif"/>
                <a:cs typeface="Microsoft Sans Serif"/>
              </a:rPr>
              <a:t>f</a:t>
            </a:r>
            <a:r>
              <a:rPr sz="1721" spc="9" dirty="0">
                <a:latin typeface="Microsoft Sans Serif"/>
                <a:cs typeface="Microsoft Sans Serif"/>
              </a:rPr>
              <a:t>o</a:t>
            </a:r>
            <a:r>
              <a:rPr sz="1721" dirty="0">
                <a:latin typeface="Microsoft Sans Serif"/>
                <a:cs typeface="Microsoft Sans Serif"/>
              </a:rPr>
              <a:t>r</a:t>
            </a:r>
            <a:r>
              <a:rPr sz="1721" spc="4" dirty="0">
                <a:latin typeface="Microsoft Sans Serif"/>
                <a:cs typeface="Microsoft Sans Serif"/>
              </a:rPr>
              <a:t> </a:t>
            </a:r>
            <a:r>
              <a:rPr sz="1897" spc="-119" dirty="0">
                <a:latin typeface="Cambria"/>
                <a:cs typeface="Cambria"/>
              </a:rPr>
              <a:t>|</a:t>
            </a:r>
            <a:r>
              <a:rPr sz="1897" i="1" spc="141" dirty="0">
                <a:latin typeface="Times New Roman"/>
                <a:cs typeface="Times New Roman"/>
              </a:rPr>
              <a:t>t</a:t>
            </a:r>
            <a:r>
              <a:rPr sz="1897" spc="-71" dirty="0">
                <a:latin typeface="Cambria"/>
                <a:cs typeface="Cambria"/>
              </a:rPr>
              <a:t>|</a:t>
            </a:r>
            <a:r>
              <a:rPr sz="1897" spc="-4" dirty="0">
                <a:latin typeface="Cambria"/>
                <a:cs typeface="Cambria"/>
              </a:rPr>
              <a:t> </a:t>
            </a:r>
            <a:r>
              <a:rPr sz="1897" spc="-18" dirty="0">
                <a:latin typeface="Lucida Sans Unicode"/>
                <a:cs typeface="Lucida Sans Unicode"/>
              </a:rPr>
              <a:t>&lt;</a:t>
            </a:r>
            <a:r>
              <a:rPr sz="1897" spc="-176" dirty="0">
                <a:latin typeface="Lucida Sans Unicode"/>
                <a:cs typeface="Lucida Sans Unicode"/>
              </a:rPr>
              <a:t> </a:t>
            </a:r>
            <a:r>
              <a:rPr sz="1897" spc="-35" dirty="0">
                <a:latin typeface="Calibri"/>
                <a:cs typeface="Calibri"/>
              </a:rPr>
              <a:t>ε</a:t>
            </a:r>
            <a:r>
              <a:rPr sz="1897" spc="-31" dirty="0">
                <a:latin typeface="Lucida Sans Unicode"/>
                <a:cs typeface="Lucida Sans Unicode"/>
              </a:rPr>
              <a:t>/</a:t>
            </a:r>
            <a:r>
              <a:rPr sz="1897" spc="9" dirty="0">
                <a:latin typeface="Times New Roman"/>
                <a:cs typeface="Times New Roman"/>
              </a:rPr>
              <a:t>2</a:t>
            </a:r>
            <a:endParaRPr sz="1897">
              <a:latin typeface="Times New Roman"/>
              <a:cs typeface="Times New Roman"/>
            </a:endParaRPr>
          </a:p>
          <a:p>
            <a:pPr marL="11206">
              <a:spcBef>
                <a:spcPts val="476"/>
              </a:spcBef>
              <a:tabLst>
                <a:tab pos="580496" algn="l"/>
              </a:tabLst>
            </a:pPr>
            <a:r>
              <a:rPr sz="1897" spc="9" dirty="0">
                <a:latin typeface="Times New Roman"/>
                <a:cs typeface="Times New Roman"/>
              </a:rPr>
              <a:t>0	</a:t>
            </a:r>
            <a:r>
              <a:rPr sz="1721" spc="-9" dirty="0">
                <a:latin typeface="Microsoft Sans Serif"/>
                <a:cs typeface="Microsoft Sans Serif"/>
              </a:rPr>
              <a:t>otherwise</a:t>
            </a:r>
            <a:r>
              <a:rPr sz="1897" spc="-9" dirty="0">
                <a:latin typeface="Lucida Sans Unicode"/>
                <a:cs typeface="Lucida Sans Unicode"/>
              </a:rPr>
              <a:t>.</a:t>
            </a:r>
            <a:endParaRPr sz="1897">
              <a:latin typeface="Lucida Sans Unicode"/>
              <a:cs typeface="Lucida Sans Unicode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064595"/>
            <a:ext cx="149311" cy="14926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546241" y="3534812"/>
            <a:ext cx="83484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spc="13" dirty="0">
                <a:latin typeface="Times New Roman"/>
                <a:cs typeface="Times New Roman"/>
              </a:rPr>
              <a:t>0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35301" y="3534812"/>
            <a:ext cx="117101" cy="1579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927" spc="-101" dirty="0">
                <a:latin typeface="Cambria"/>
                <a:cs typeface="Cambria"/>
              </a:rPr>
              <a:t>−</a:t>
            </a:r>
            <a:endParaRPr sz="927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58586" y="3487848"/>
            <a:ext cx="83484" cy="27175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6810">
              <a:lnSpc>
                <a:spcPts val="971"/>
              </a:lnSpc>
              <a:spcBef>
                <a:spcPts val="119"/>
              </a:spcBef>
            </a:pPr>
            <a:r>
              <a:rPr sz="927" u="sng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ε</a:t>
            </a:r>
            <a:endParaRPr sz="927">
              <a:latin typeface="Calibri"/>
              <a:cs typeface="Calibri"/>
            </a:endParaRPr>
          </a:p>
          <a:p>
            <a:pPr marL="11206">
              <a:lnSpc>
                <a:spcPts val="971"/>
              </a:lnSpc>
            </a:pPr>
            <a:r>
              <a:rPr sz="927" spc="13" dirty="0">
                <a:latin typeface="Times New Roman"/>
                <a:cs typeface="Times New Roman"/>
              </a:rPr>
              <a:t>2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77935" y="3487841"/>
            <a:ext cx="83484" cy="27175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4008">
              <a:lnSpc>
                <a:spcPts val="971"/>
              </a:lnSpc>
              <a:spcBef>
                <a:spcPts val="119"/>
              </a:spcBef>
            </a:pPr>
            <a:r>
              <a:rPr sz="927" u="sng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ε</a:t>
            </a:r>
            <a:endParaRPr sz="927">
              <a:latin typeface="Calibri"/>
              <a:cs typeface="Calibri"/>
            </a:endParaRPr>
          </a:p>
          <a:p>
            <a:pPr marL="11206">
              <a:lnSpc>
                <a:spcPts val="971"/>
              </a:lnSpc>
            </a:pPr>
            <a:r>
              <a:rPr sz="927" spc="13" dirty="0">
                <a:latin typeface="Times New Roman"/>
                <a:cs typeface="Times New Roman"/>
              </a:rPr>
              <a:t>2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9770" y="1930978"/>
            <a:ext cx="5502649" cy="651488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g</a:t>
            </a:r>
            <a:r>
              <a:rPr sz="2250" spc="-6" baseline="-11437" dirty="0">
                <a:latin typeface="Calibri"/>
                <a:cs typeface="Calibri"/>
              </a:rPr>
              <a:t>ε</a:t>
            </a:r>
            <a:r>
              <a:rPr sz="2250" spc="410" baseline="-11437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has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plot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form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  <a:p>
            <a:pPr marR="1160991" algn="r">
              <a:spcBef>
                <a:spcPts val="1072"/>
              </a:spcBef>
            </a:pPr>
            <a:r>
              <a:rPr sz="1147" i="1" spc="53" dirty="0">
                <a:latin typeface="Times New Roman"/>
                <a:cs typeface="Times New Roman"/>
              </a:rPr>
              <a:t>g</a:t>
            </a:r>
            <a:r>
              <a:rPr sz="1390" spc="79" baseline="-10582" dirty="0">
                <a:latin typeface="Calibri"/>
                <a:cs typeface="Calibri"/>
              </a:rPr>
              <a:t>ε</a:t>
            </a:r>
            <a:r>
              <a:rPr sz="1147" spc="53" dirty="0">
                <a:latin typeface="Lucida Sans Unicode"/>
                <a:cs typeface="Lucida Sans Unicode"/>
              </a:rPr>
              <a:t>(</a:t>
            </a:r>
            <a:r>
              <a:rPr sz="1147" i="1" spc="53" dirty="0">
                <a:latin typeface="Times New Roman"/>
                <a:cs typeface="Times New Roman"/>
              </a:rPr>
              <a:t>t</a:t>
            </a:r>
            <a:r>
              <a:rPr sz="1147" spc="53" dirty="0">
                <a:latin typeface="Lucida Sans Unicode"/>
                <a:cs typeface="Lucida Sans Unicode"/>
              </a:rPr>
              <a:t>)</a:t>
            </a:r>
            <a:endParaRPr sz="1147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15490" y="3428238"/>
            <a:ext cx="63313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i="1" dirty="0">
                <a:latin typeface="Times New Roman"/>
                <a:cs typeface="Times New Roman"/>
              </a:rPr>
              <a:t>t</a:t>
            </a:r>
            <a:endParaRPr sz="1147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001563" y="2628183"/>
          <a:ext cx="1166531" cy="915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644">
                <a:tc gridSpan="2">
                  <a:txBody>
                    <a:bodyPr/>
                    <a:lstStyle/>
                    <a:p>
                      <a:pPr marL="575945">
                        <a:lnSpc>
                          <a:spcPts val="1035"/>
                        </a:lnSpc>
                      </a:pP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79120">
                        <a:lnSpc>
                          <a:spcPts val="1035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ε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E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917341"/>
            <a:ext cx="147740" cy="14760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399770" y="3616095"/>
            <a:ext cx="3297331" cy="50358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26896" algn="r">
              <a:lnSpc>
                <a:spcPts val="1835"/>
              </a:lnSpc>
              <a:spcBef>
                <a:spcPts val="79"/>
              </a:spcBef>
            </a:pPr>
            <a:r>
              <a:rPr sz="1897" spc="-79" dirty="0">
                <a:latin typeface="Trebuchet MS"/>
                <a:cs typeface="Trebuchet MS"/>
              </a:rPr>
              <a:t>¸</a:t>
            </a:r>
            <a:r>
              <a:rPr sz="1897" spc="-199" dirty="0">
                <a:latin typeface="Trebuchet MS"/>
                <a:cs typeface="Trebuchet MS"/>
              </a:rPr>
              <a:t> </a:t>
            </a:r>
            <a:r>
              <a:rPr sz="2250" spc="-278" baseline="-22875" dirty="0">
                <a:latin typeface="Calibri"/>
                <a:cs typeface="Calibri"/>
              </a:rPr>
              <a:t>∞</a:t>
            </a:r>
            <a:endParaRPr sz="2250" baseline="-22875">
              <a:latin typeface="Calibri"/>
              <a:cs typeface="Calibri"/>
            </a:endParaRPr>
          </a:p>
          <a:p>
            <a:pPr marL="33619">
              <a:lnSpc>
                <a:spcPts val="2047"/>
              </a:lnSpc>
            </a:pPr>
            <a:r>
              <a:rPr sz="1897" spc="-35" dirty="0">
                <a:latin typeface="Microsoft Sans Serif"/>
                <a:cs typeface="Microsoft Sans Serif"/>
              </a:rPr>
              <a:t>Clearly,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choice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spc="-13" dirty="0">
                <a:latin typeface="Calibri"/>
                <a:cs typeface="Calibri"/>
              </a:rPr>
              <a:t>ε</a:t>
            </a:r>
            <a:r>
              <a:rPr sz="1897" spc="-13" dirty="0">
                <a:latin typeface="Microsoft Sans Serif"/>
                <a:cs typeface="Microsoft Sans Serif"/>
              </a:rPr>
              <a:t>,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66065" y="3937205"/>
            <a:ext cx="314325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-176" dirty="0">
                <a:latin typeface="Cambria"/>
                <a:cs typeface="Cambria"/>
              </a:rPr>
              <a:t>−</a:t>
            </a:r>
            <a:r>
              <a:rPr sz="1500" spc="-176" dirty="0">
                <a:latin typeface="Calibri"/>
                <a:cs typeface="Calibri"/>
              </a:rPr>
              <a:t>∞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29844" y="3901985"/>
            <a:ext cx="108137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-13" dirty="0">
                <a:latin typeface="Calibri"/>
                <a:cs typeface="Calibri"/>
              </a:rPr>
              <a:t>ε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97755" y="3789002"/>
            <a:ext cx="1304925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i="1" spc="13" dirty="0">
                <a:latin typeface="Times New Roman"/>
                <a:cs typeface="Times New Roman"/>
              </a:rPr>
              <a:t>g</a:t>
            </a:r>
            <a:r>
              <a:rPr sz="2074" i="1" spc="256" dirty="0">
                <a:latin typeface="Times New Roman"/>
                <a:cs typeface="Times New Roman"/>
              </a:rPr>
              <a:t> 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i="1" spc="71" dirty="0">
                <a:latin typeface="Times New Roman"/>
                <a:cs typeface="Times New Roman"/>
              </a:rPr>
              <a:t>d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97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1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249035"/>
            <a:ext cx="149311" cy="14759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5252903"/>
            <a:ext cx="149311" cy="14758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399762" y="3985941"/>
            <a:ext cx="7838515" cy="2444135"/>
          </a:xfrm>
          <a:prstGeom prst="rect">
            <a:avLst/>
          </a:prstGeom>
        </p:spPr>
        <p:txBody>
          <a:bodyPr vert="horz" wrap="square" lIns="0" tIns="149038" rIns="0" bIns="0" rtlCol="0">
            <a:spAutoFit/>
          </a:bodyPr>
          <a:lstStyle/>
          <a:p>
            <a:pPr marL="33619">
              <a:spcBef>
                <a:spcPts val="1174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35" dirty="0">
                <a:latin typeface="Calibri"/>
                <a:cs typeface="Calibri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obtained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following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limit:</a:t>
            </a:r>
            <a:endParaRPr sz="1897">
              <a:latin typeface="Microsoft Sans Serif"/>
              <a:cs typeface="Microsoft Sans Serif"/>
            </a:endParaRPr>
          </a:p>
          <a:p>
            <a:pPr marL="86850" algn="ctr">
              <a:lnSpc>
                <a:spcPts val="2215"/>
              </a:lnSpc>
              <a:spcBef>
                <a:spcPts val="1094"/>
              </a:spcBef>
            </a:pP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202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97" dirty="0">
                <a:latin typeface="Lucida Sans Unicode"/>
                <a:cs typeface="Lucida Sans Unicode"/>
              </a:rPr>
              <a:t> </a:t>
            </a:r>
            <a:r>
              <a:rPr sz="2074" spc="-4" dirty="0">
                <a:latin typeface="Times New Roman"/>
                <a:cs typeface="Times New Roman"/>
              </a:rPr>
              <a:t>li</a:t>
            </a:r>
            <a:r>
              <a:rPr sz="2074" spc="18" dirty="0">
                <a:latin typeface="Times New Roman"/>
                <a:cs typeface="Times New Roman"/>
              </a:rPr>
              <a:t>m</a:t>
            </a:r>
            <a:r>
              <a:rPr sz="2074" spc="-190" dirty="0">
                <a:latin typeface="Times New Roman"/>
                <a:cs typeface="Times New Roman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g</a:t>
            </a:r>
            <a:r>
              <a:rPr sz="2250" spc="146" baseline="-11437" dirty="0">
                <a:latin typeface="Calibri"/>
                <a:cs typeface="Calibri"/>
              </a:rPr>
              <a:t>ε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207320" algn="ctr">
              <a:lnSpc>
                <a:spcPts val="1527"/>
              </a:lnSpc>
            </a:pPr>
            <a:r>
              <a:rPr sz="1500" spc="88" dirty="0">
                <a:latin typeface="Calibri"/>
                <a:cs typeface="Calibri"/>
              </a:rPr>
              <a:t>ε</a:t>
            </a:r>
            <a:r>
              <a:rPr sz="1500" spc="88" dirty="0">
                <a:latin typeface="Cambria"/>
                <a:cs typeface="Cambria"/>
              </a:rPr>
              <a:t>→</a:t>
            </a:r>
            <a:r>
              <a:rPr sz="1500" spc="88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  <a:p>
            <a:pPr marL="33619" marR="26896">
              <a:lnSpc>
                <a:spcPct val="113799"/>
              </a:lnSpc>
              <a:spcBef>
                <a:spcPts val="243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66" dirty="0">
                <a:latin typeface="Calibri"/>
                <a:cs typeface="Calibri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viewed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limiting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case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8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rectangular</a:t>
            </a:r>
            <a:r>
              <a:rPr sz="2074" i="1" spc="128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pulse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where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pulse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width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becomes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infinitesimally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small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pulse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height </a:t>
            </a:r>
            <a:r>
              <a:rPr sz="1897" spc="-13" dirty="0">
                <a:latin typeface="Microsoft Sans Serif"/>
                <a:cs typeface="Microsoft Sans Serif"/>
              </a:rPr>
              <a:t> becomes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infinitely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large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such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way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integral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resulting </a:t>
            </a:r>
            <a:r>
              <a:rPr sz="1897" spc="-9" dirty="0">
                <a:latin typeface="Microsoft Sans Serif"/>
                <a:cs typeface="Microsoft Sans Serif"/>
              </a:rPr>
              <a:t> function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remains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unity.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5513854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13" dirty="0">
                <a:solidFill>
                  <a:srgbClr val="FFFFFF"/>
                </a:solidFill>
              </a:rPr>
              <a:t>Properties</a:t>
            </a:r>
            <a:r>
              <a:rPr sz="2471" spc="-9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of</a:t>
            </a:r>
            <a:r>
              <a:rPr sz="2471" spc="31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the</a:t>
            </a:r>
            <a:r>
              <a:rPr sz="2471" spc="18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Unit-Impulse</a:t>
            </a:r>
            <a:r>
              <a:rPr sz="2471" spc="-13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Function</a:t>
            </a:r>
            <a:endParaRPr sz="2471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1400CFB-84B6-41CA-B3B1-750C32F0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339585"/>
            <a:ext cx="149311" cy="1492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772000"/>
            <a:ext cx="147740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069977"/>
            <a:ext cx="149311" cy="14759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377325" y="1205957"/>
            <a:ext cx="7860926" cy="367146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56032" marR="705448">
              <a:lnSpc>
                <a:spcPts val="2612"/>
              </a:lnSpc>
              <a:spcBef>
                <a:spcPts val="97"/>
              </a:spcBef>
            </a:pPr>
            <a:r>
              <a:rPr sz="2074" spc="71" dirty="0">
                <a:solidFill>
                  <a:srgbClr val="00BFFF"/>
                </a:solidFill>
                <a:latin typeface="Calibri"/>
                <a:cs typeface="Calibri"/>
              </a:rPr>
              <a:t>Equivalence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35" dirty="0">
                <a:solidFill>
                  <a:srgbClr val="00BFFF"/>
                </a:solidFill>
                <a:latin typeface="Calibri"/>
                <a:cs typeface="Calibri"/>
              </a:rPr>
              <a:t>property.</a:t>
            </a:r>
            <a:r>
              <a:rPr sz="2074" spc="22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For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continuous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constant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t</a:t>
            </a:r>
            <a:r>
              <a:rPr sz="2250" spc="46" baseline="-11437" dirty="0">
                <a:latin typeface="Times New Roman"/>
                <a:cs typeface="Times New Roman"/>
              </a:rPr>
              <a:t>0</a:t>
            </a:r>
            <a:r>
              <a:rPr sz="1897" spc="31" dirty="0">
                <a:latin typeface="Microsoft Sans Serif"/>
                <a:cs typeface="Microsoft Sans Serif"/>
              </a:rPr>
              <a:t>,</a:t>
            </a:r>
            <a:endParaRPr sz="1897">
              <a:latin typeface="Microsoft Sans Serif"/>
              <a:cs typeface="Microsoft Sans Serif"/>
            </a:endParaRPr>
          </a:p>
          <a:p>
            <a:pPr marL="2445254">
              <a:spcBef>
                <a:spcPts val="1752"/>
              </a:spcBef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94" dirty="0">
                <a:latin typeface="Cambria"/>
                <a:cs typeface="Cambria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46" baseline="-11437" dirty="0">
                <a:latin typeface="Times New Roman"/>
                <a:cs typeface="Times New Roman"/>
              </a:rPr>
              <a:t>0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202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84" baseline="-11437" dirty="0">
                <a:latin typeface="Times New Roman"/>
                <a:cs typeface="Times New Roman"/>
              </a:rPr>
              <a:t>0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94" dirty="0">
                <a:latin typeface="Cambria"/>
                <a:cs typeface="Cambria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12" baseline="-11437" dirty="0">
                <a:latin typeface="Times New Roman"/>
                <a:cs typeface="Times New Roman"/>
              </a:rPr>
              <a:t>0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56032">
              <a:spcBef>
                <a:spcPts val="1835"/>
              </a:spcBef>
            </a:pPr>
            <a:r>
              <a:rPr sz="2074" spc="88" dirty="0">
                <a:solidFill>
                  <a:srgbClr val="00BFFF"/>
                </a:solidFill>
                <a:latin typeface="Calibri"/>
                <a:cs typeface="Calibri"/>
              </a:rPr>
              <a:t>Sifting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35" dirty="0">
                <a:solidFill>
                  <a:srgbClr val="00BFFF"/>
                </a:solidFill>
                <a:latin typeface="Calibri"/>
                <a:cs typeface="Calibri"/>
              </a:rPr>
              <a:t>property.</a:t>
            </a:r>
            <a:r>
              <a:rPr sz="2074" spc="212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For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continuous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constant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t</a:t>
            </a:r>
            <a:r>
              <a:rPr sz="2250" spc="46" baseline="-11437" dirty="0">
                <a:latin typeface="Times New Roman"/>
                <a:cs typeface="Times New Roman"/>
              </a:rPr>
              <a:t>0</a:t>
            </a:r>
            <a:r>
              <a:rPr sz="1897" spc="31" dirty="0">
                <a:latin typeface="Microsoft Sans Serif"/>
                <a:cs typeface="Microsoft Sans Serif"/>
              </a:rPr>
              <a:t>,</a:t>
            </a:r>
            <a:endParaRPr sz="1897">
              <a:latin typeface="Microsoft Sans Serif"/>
              <a:cs typeface="Microsoft Sans Serif"/>
            </a:endParaRPr>
          </a:p>
          <a:p>
            <a:pPr marL="2536026">
              <a:spcBef>
                <a:spcPts val="66"/>
              </a:spcBef>
            </a:pPr>
            <a:r>
              <a:rPr sz="1897" spc="79" dirty="0">
                <a:latin typeface="Trebuchet MS"/>
                <a:cs typeface="Trebuchet MS"/>
              </a:rPr>
              <a:t>∫</a:t>
            </a:r>
            <a:r>
              <a:rPr sz="1897" spc="238" dirty="0">
                <a:latin typeface="Trebuchet MS"/>
                <a:cs typeface="Trebuchet MS"/>
              </a:rPr>
              <a:t> </a:t>
            </a:r>
            <a:r>
              <a:rPr sz="2250" spc="-278" baseline="-21241" dirty="0">
                <a:latin typeface="Calibri"/>
                <a:cs typeface="Calibri"/>
              </a:rPr>
              <a:t>∞</a:t>
            </a:r>
            <a:endParaRPr sz="2250" baseline="-21241">
              <a:latin typeface="Calibri"/>
              <a:cs typeface="Calibri"/>
            </a:endParaRPr>
          </a:p>
          <a:p>
            <a:pPr marL="3002776">
              <a:lnSpc>
                <a:spcPts val="2365"/>
              </a:lnSpc>
              <a:spcBef>
                <a:spcPts val="159"/>
              </a:spcBef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40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94" dirty="0">
                <a:latin typeface="Cambria"/>
                <a:cs typeface="Cambria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12" baseline="-11437" dirty="0">
                <a:latin typeface="Times New Roman"/>
                <a:cs typeface="Times New Roman"/>
              </a:rPr>
              <a:t>0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i="1" spc="71" dirty="0">
                <a:latin typeface="Times New Roman"/>
                <a:cs typeface="Times New Roman"/>
              </a:rPr>
              <a:t>d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97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84" baseline="-11437" dirty="0">
                <a:latin typeface="Times New Roman"/>
                <a:cs typeface="Times New Roman"/>
              </a:rPr>
              <a:t>0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2671065">
              <a:lnSpc>
                <a:spcPts val="1677"/>
              </a:lnSpc>
            </a:pPr>
            <a:r>
              <a:rPr sz="1500" spc="-176" dirty="0">
                <a:latin typeface="Cambria"/>
                <a:cs typeface="Cambria"/>
              </a:rPr>
              <a:t>−</a:t>
            </a:r>
            <a:r>
              <a:rPr sz="1500" spc="-176" dirty="0">
                <a:latin typeface="Calibri"/>
                <a:cs typeface="Calibri"/>
              </a:rPr>
              <a:t>∞</a:t>
            </a:r>
            <a:endParaRPr sz="1500">
              <a:latin typeface="Calibri"/>
              <a:cs typeface="Calibri"/>
            </a:endParaRPr>
          </a:p>
          <a:p>
            <a:pPr marL="56032">
              <a:spcBef>
                <a:spcPts val="1231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62" dirty="0">
                <a:latin typeface="Calibri"/>
                <a:cs typeface="Calibri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also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has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following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properties:</a:t>
            </a:r>
            <a:endParaRPr sz="1897">
              <a:latin typeface="Microsoft Sans Serif"/>
              <a:cs typeface="Microsoft Sans Serif"/>
            </a:endParaRPr>
          </a:p>
          <a:p>
            <a:pPr marL="2973639">
              <a:spcBef>
                <a:spcPts val="1857"/>
              </a:spcBef>
              <a:tabLst>
                <a:tab pos="4596898" algn="l"/>
              </a:tabLst>
            </a:pPr>
            <a:r>
              <a:rPr sz="2074" spc="79" dirty="0">
                <a:latin typeface="Calibri"/>
                <a:cs typeface="Calibri"/>
              </a:rPr>
              <a:t>δ</a:t>
            </a:r>
            <a:r>
              <a:rPr sz="2074" spc="79" dirty="0">
                <a:latin typeface="Lucida Sans Unicode"/>
                <a:cs typeface="Lucida Sans Unicode"/>
              </a:rPr>
              <a:t>(</a:t>
            </a:r>
            <a:r>
              <a:rPr sz="2074" i="1" spc="79" dirty="0">
                <a:latin typeface="Times New Roman"/>
                <a:cs typeface="Times New Roman"/>
              </a:rPr>
              <a:t>t</a:t>
            </a:r>
            <a:r>
              <a:rPr sz="2074" spc="79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85" dirty="0">
                <a:latin typeface="Lucida Sans Unicode"/>
                <a:cs typeface="Lucida Sans Unicode"/>
              </a:rPr>
              <a:t> </a:t>
            </a:r>
            <a:r>
              <a:rPr sz="2074" spc="13" dirty="0">
                <a:latin typeface="Calibri"/>
                <a:cs typeface="Calibri"/>
              </a:rPr>
              <a:t>δ</a:t>
            </a:r>
            <a:r>
              <a:rPr sz="2074" spc="13" dirty="0">
                <a:latin typeface="Lucida Sans Unicode"/>
                <a:cs typeface="Lucida Sans Unicode"/>
              </a:rPr>
              <a:t>(</a:t>
            </a:r>
            <a:r>
              <a:rPr sz="2074" spc="13" dirty="0">
                <a:latin typeface="Cambria"/>
                <a:cs typeface="Cambria"/>
              </a:rPr>
              <a:t>−</a:t>
            </a:r>
            <a:r>
              <a:rPr sz="2074" i="1" spc="13" dirty="0">
                <a:latin typeface="Times New Roman"/>
                <a:cs typeface="Times New Roman"/>
              </a:rPr>
              <a:t>t</a:t>
            </a:r>
            <a:r>
              <a:rPr sz="2074" spc="13" dirty="0">
                <a:latin typeface="Lucida Sans Unicode"/>
                <a:cs typeface="Lucida Sans Unicode"/>
              </a:rPr>
              <a:t>)	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40581" y="5093706"/>
            <a:ext cx="229160" cy="246674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500" spc="-40" dirty="0">
                <a:latin typeface="Cambria"/>
                <a:cs typeface="Cambria"/>
              </a:rPr>
              <a:t>|</a:t>
            </a:r>
            <a:r>
              <a:rPr sz="1500" i="1" spc="4" dirty="0">
                <a:latin typeface="Times New Roman"/>
                <a:cs typeface="Times New Roman"/>
              </a:rPr>
              <a:t>a</a:t>
            </a:r>
            <a:r>
              <a:rPr sz="1500" spc="-53" dirty="0">
                <a:latin typeface="Cambria"/>
                <a:cs typeface="Cambria"/>
              </a:rPr>
              <a:t>|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5293" y="4924958"/>
            <a:ext cx="1711699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i="1" spc="-44" dirty="0">
                <a:latin typeface="Times New Roman"/>
                <a:cs typeface="Times New Roman"/>
              </a:rPr>
              <a:t>a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18" dirty="0">
                <a:latin typeface="Lucida Sans Unicode"/>
                <a:cs typeface="Lucida Sans Unicode"/>
              </a:rPr>
              <a:t> </a:t>
            </a:r>
            <a:r>
              <a:rPr sz="2250" u="heavy" spc="92" baseline="294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u="heavy" spc="19" baseline="294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250" u="heavy" spc="79" baseline="2941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spc="-251" baseline="29411" dirty="0">
                <a:latin typeface="Times New Roman"/>
                <a:cs typeface="Times New Roman"/>
              </a:rPr>
              <a:t> 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22191" y="5476785"/>
            <a:ext cx="3752850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nonzero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constant.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1" name="object 21"/>
          <p:cNvGrpSpPr/>
          <p:nvPr/>
        </p:nvGrpSpPr>
        <p:grpSpPr>
          <a:xfrm>
            <a:off x="1658471" y="101496"/>
            <a:ext cx="8874499" cy="886946"/>
            <a:chOff x="0" y="115029"/>
            <a:chExt cx="10057765" cy="1005205"/>
          </a:xfrm>
        </p:grpSpPr>
        <p:sp>
          <p:nvSpPr>
            <p:cNvPr id="22" name="object 22"/>
            <p:cNvSpPr/>
            <p:nvPr/>
          </p:nvSpPr>
          <p:spPr>
            <a:xfrm>
              <a:off x="9992804" y="115036"/>
              <a:ext cx="64769" cy="1005205"/>
            </a:xfrm>
            <a:custGeom>
              <a:avLst/>
              <a:gdLst/>
              <a:ahLst/>
              <a:cxnLst/>
              <a:rect l="l" t="t" r="r" b="b"/>
              <a:pathLst>
                <a:path w="64770" h="1005205">
                  <a:moveTo>
                    <a:pt x="64744" y="0"/>
                  </a:moveTo>
                  <a:lnTo>
                    <a:pt x="64744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4744" y="1004646"/>
                  </a:lnTo>
                  <a:lnTo>
                    <a:pt x="64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993735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192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9812617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0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975716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0172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64627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6968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0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952153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946608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941063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934133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0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928588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0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923044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917500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0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9105696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0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905026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99481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93936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870061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1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81461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75917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70372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8634425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1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857897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1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852352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1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846809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8398789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1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834334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828789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1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823245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1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8163153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1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810770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805225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7982953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792750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2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787206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781662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776117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2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7691870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763643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758098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752553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7456234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740079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734535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728990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2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7220598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2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716514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710971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7040410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3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698496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692951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687406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80476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674932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669387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663842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6569126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3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81"/>
            <p:cNvSpPr/>
            <p:nvPr/>
          </p:nvSpPr>
          <p:spPr>
            <a:xfrm>
              <a:off x="651367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3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82"/>
            <p:cNvSpPr/>
            <p:nvPr/>
          </p:nvSpPr>
          <p:spPr>
            <a:xfrm>
              <a:off x="645824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3" name="object 83"/>
            <p:cNvSpPr/>
            <p:nvPr/>
          </p:nvSpPr>
          <p:spPr>
            <a:xfrm>
              <a:off x="640279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4" name="object 84"/>
            <p:cNvSpPr/>
            <p:nvPr/>
          </p:nvSpPr>
          <p:spPr>
            <a:xfrm>
              <a:off x="634735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3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5" name="object 85"/>
            <p:cNvSpPr/>
            <p:nvPr/>
          </p:nvSpPr>
          <p:spPr>
            <a:xfrm>
              <a:off x="6278054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3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6" name="object 86"/>
            <p:cNvSpPr/>
            <p:nvPr/>
          </p:nvSpPr>
          <p:spPr>
            <a:xfrm>
              <a:off x="622260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7" name="object 87"/>
            <p:cNvSpPr/>
            <p:nvPr/>
          </p:nvSpPr>
          <p:spPr>
            <a:xfrm>
              <a:off x="616715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8" name="object 88"/>
            <p:cNvSpPr/>
            <p:nvPr/>
          </p:nvSpPr>
          <p:spPr>
            <a:xfrm>
              <a:off x="6097854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4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9" name="object 89"/>
            <p:cNvSpPr/>
            <p:nvPr/>
          </p:nvSpPr>
          <p:spPr>
            <a:xfrm>
              <a:off x="604240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0" name="object 90"/>
            <p:cNvSpPr/>
            <p:nvPr/>
          </p:nvSpPr>
          <p:spPr>
            <a:xfrm>
              <a:off x="598697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1" name="object 91"/>
            <p:cNvSpPr/>
            <p:nvPr/>
          </p:nvSpPr>
          <p:spPr>
            <a:xfrm>
              <a:off x="593152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2" name="object 92"/>
            <p:cNvSpPr/>
            <p:nvPr/>
          </p:nvSpPr>
          <p:spPr>
            <a:xfrm>
              <a:off x="5862218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3" name="object 93"/>
            <p:cNvSpPr/>
            <p:nvPr/>
          </p:nvSpPr>
          <p:spPr>
            <a:xfrm>
              <a:off x="580677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4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4" name="object 94"/>
            <p:cNvSpPr/>
            <p:nvPr/>
          </p:nvSpPr>
          <p:spPr>
            <a:xfrm>
              <a:off x="575132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4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5" name="object 95"/>
            <p:cNvSpPr/>
            <p:nvPr/>
          </p:nvSpPr>
          <p:spPr>
            <a:xfrm>
              <a:off x="569588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6" name="object 96"/>
            <p:cNvSpPr/>
            <p:nvPr/>
          </p:nvSpPr>
          <p:spPr>
            <a:xfrm>
              <a:off x="562658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4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7" name="object 97"/>
            <p:cNvSpPr/>
            <p:nvPr/>
          </p:nvSpPr>
          <p:spPr>
            <a:xfrm>
              <a:off x="557113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8" name="object 98"/>
            <p:cNvSpPr/>
            <p:nvPr/>
          </p:nvSpPr>
          <p:spPr>
            <a:xfrm>
              <a:off x="551568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9" name="object 99"/>
            <p:cNvSpPr/>
            <p:nvPr/>
          </p:nvSpPr>
          <p:spPr>
            <a:xfrm>
              <a:off x="546025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390934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4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33549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4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8005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10746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15529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5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9986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04441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8896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1966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86422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80877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5333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684026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62857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5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7314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1769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5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48391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5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39294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5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33750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268190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21275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15730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10185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6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32555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97711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92167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86622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6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796919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74147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6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68603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63058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57515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505835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6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5039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6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39495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325647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7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27019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21476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15931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090011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7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03456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97911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7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92367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854375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7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79892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74349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68805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1875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7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56330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494000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43855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369248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8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31380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25836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20291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13361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8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07816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8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02271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8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96728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897976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25" y="0"/>
                  </a:moveTo>
                  <a:lnTo>
                    <a:pt x="7622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25" y="1004646"/>
                  </a:lnTo>
                  <a:lnTo>
                    <a:pt x="76225" y="0"/>
                  </a:lnTo>
                  <a:close/>
                </a:path>
              </a:pathLst>
            </a:custGeom>
            <a:solidFill>
              <a:srgbClr val="00008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84252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8708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8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73164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662328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60689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55144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495996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42669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37125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315808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6036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04912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35608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8017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024724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6928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99972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4453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8908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33640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9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64337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9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08901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9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5345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98005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A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28701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4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7325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1781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6236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93065" y="115036"/>
              <a:ext cx="76835" cy="1005205"/>
            </a:xfrm>
            <a:custGeom>
              <a:avLst/>
              <a:gdLst/>
              <a:ahLst/>
              <a:cxnLst/>
              <a:rect l="l" t="t" r="r" b="b"/>
              <a:pathLst>
                <a:path w="76835" h="1005205">
                  <a:moveTo>
                    <a:pt x="76238" y="0"/>
                  </a:moveTo>
                  <a:lnTo>
                    <a:pt x="76238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76238" y="1004646"/>
                  </a:lnTo>
                  <a:lnTo>
                    <a:pt x="76238" y="0"/>
                  </a:lnTo>
                  <a:close/>
                </a:path>
              </a:pathLst>
            </a:custGeom>
            <a:solidFill>
              <a:srgbClr val="0000A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37617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4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2169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82" y="0"/>
                  </a:moveTo>
                  <a:lnTo>
                    <a:pt x="62382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82" y="1004646"/>
                  </a:lnTo>
                  <a:lnTo>
                    <a:pt x="62382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6733" y="115036"/>
              <a:ext cx="62865" cy="1005205"/>
            </a:xfrm>
            <a:custGeom>
              <a:avLst/>
              <a:gdLst/>
              <a:ahLst/>
              <a:cxnLst/>
              <a:rect l="l" t="t" r="r" b="b"/>
              <a:pathLst>
                <a:path w="62865" h="1005205">
                  <a:moveTo>
                    <a:pt x="62369" y="0"/>
                  </a:moveTo>
                  <a:lnTo>
                    <a:pt x="62369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62369" y="1004646"/>
                  </a:lnTo>
                  <a:lnTo>
                    <a:pt x="62369" y="0"/>
                  </a:lnTo>
                  <a:close/>
                </a:path>
              </a:pathLst>
            </a:custGeom>
            <a:solidFill>
              <a:srgbClr val="0000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0" y="115036"/>
              <a:ext cx="33655" cy="1005205"/>
            </a:xfrm>
            <a:custGeom>
              <a:avLst/>
              <a:gdLst/>
              <a:ahLst/>
              <a:cxnLst/>
              <a:rect l="l" t="t" r="r" b="b"/>
              <a:pathLst>
                <a:path w="33655" h="1005205">
                  <a:moveTo>
                    <a:pt x="33655" y="0"/>
                  </a:moveTo>
                  <a:lnTo>
                    <a:pt x="19799" y="0"/>
                  </a:lnTo>
                  <a:lnTo>
                    <a:pt x="12865" y="0"/>
                  </a:lnTo>
                  <a:lnTo>
                    <a:pt x="0" y="0"/>
                  </a:lnTo>
                  <a:lnTo>
                    <a:pt x="0" y="1004646"/>
                  </a:lnTo>
                  <a:lnTo>
                    <a:pt x="12865" y="1004646"/>
                  </a:lnTo>
                  <a:lnTo>
                    <a:pt x="19799" y="1004646"/>
                  </a:lnTo>
                  <a:lnTo>
                    <a:pt x="33655" y="1004646"/>
                  </a:lnTo>
                  <a:lnTo>
                    <a:pt x="33655" y="0"/>
                  </a:lnTo>
                  <a:close/>
                </a:path>
              </a:pathLst>
            </a:custGeom>
            <a:solidFill>
              <a:srgbClr val="0000A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3" name="object 193"/>
          <p:cNvSpPr txBox="1">
            <a:spLocks noGrp="1"/>
          </p:cNvSpPr>
          <p:nvPr>
            <p:ph type="title"/>
          </p:nvPr>
        </p:nvSpPr>
        <p:spPr>
          <a:xfrm>
            <a:off x="1943726" y="42373"/>
            <a:ext cx="7134225" cy="872909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 marR="4483">
              <a:lnSpc>
                <a:spcPct val="116900"/>
              </a:lnSpc>
              <a:spcBef>
                <a:spcPts val="84"/>
              </a:spcBef>
            </a:pPr>
            <a:r>
              <a:rPr sz="2471" spc="4" dirty="0">
                <a:solidFill>
                  <a:srgbClr val="FFFFFF"/>
                </a:solidFill>
              </a:rPr>
              <a:t>Representing</a:t>
            </a:r>
            <a:r>
              <a:rPr sz="2471" spc="-4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Rectangular</a:t>
            </a:r>
            <a:r>
              <a:rPr sz="2471" spc="-4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Pulse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Using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Unit-Step </a:t>
            </a:r>
            <a:r>
              <a:rPr sz="2471" spc="-640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Functions</a:t>
            </a:r>
            <a:endParaRPr sz="247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24D60-6745-4961-B82B-9C4B193E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194" name="object 194"/>
          <p:cNvGrpSpPr/>
          <p:nvPr/>
        </p:nvGrpSpPr>
        <p:grpSpPr>
          <a:xfrm>
            <a:off x="1658471" y="972297"/>
            <a:ext cx="8875619" cy="116541"/>
            <a:chOff x="0" y="1101936"/>
            <a:chExt cx="10059035" cy="132080"/>
          </a:xfrm>
        </p:grpSpPr>
        <p:sp>
          <p:nvSpPr>
            <p:cNvPr id="195" name="object 195"/>
            <p:cNvSpPr/>
            <p:nvPr/>
          </p:nvSpPr>
          <p:spPr>
            <a:xfrm>
              <a:off x="0" y="110193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0" y="111579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0" y="112965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0" y="114351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0" y="115737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0" y="117124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0" y="1185101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0" y="1198961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0" y="1212822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204" name="object 20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410025"/>
            <a:ext cx="149311" cy="149261"/>
          </a:xfrm>
          <a:prstGeom prst="rect">
            <a:avLst/>
          </a:prstGeom>
        </p:spPr>
      </p:pic>
      <p:sp>
        <p:nvSpPr>
          <p:cNvPr id="205" name="object 205"/>
          <p:cNvSpPr txBox="1"/>
          <p:nvPr/>
        </p:nvSpPr>
        <p:spPr>
          <a:xfrm>
            <a:off x="2422181" y="1276408"/>
            <a:ext cx="7734300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26" dirty="0">
                <a:latin typeface="Microsoft Sans Serif"/>
                <a:cs typeface="Microsoft Sans Serif"/>
              </a:rPr>
              <a:t>For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constants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b</a:t>
            </a:r>
            <a:r>
              <a:rPr sz="2074" i="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481" dirty="0">
                <a:latin typeface="Cambria"/>
                <a:cs typeface="Cambria"/>
              </a:rPr>
              <a:t>≤</a:t>
            </a:r>
            <a:r>
              <a:rPr sz="2074" spc="-9" dirty="0">
                <a:latin typeface="Cambria"/>
                <a:cs typeface="Cambria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b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consider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form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5078583" y="1998483"/>
            <a:ext cx="699807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endParaRPr sz="2074">
              <a:latin typeface="Lucida Sans Unicode"/>
              <a:cs typeface="Lucida Sans Unicode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5826540" y="1540582"/>
            <a:ext cx="215153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2074" spc="896" dirty="0">
                <a:latin typeface="Tahoma"/>
                <a:cs typeface="Tahoma"/>
              </a:rPr>
              <a:t>(</a:t>
            </a:r>
            <a:endParaRPr sz="2074">
              <a:latin typeface="Tahoma"/>
              <a:cs typeface="Tahoma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6040822" y="1731633"/>
            <a:ext cx="1577228" cy="822631"/>
          </a:xfrm>
          <a:prstGeom prst="rect">
            <a:avLst/>
          </a:prstGeom>
        </p:spPr>
        <p:txBody>
          <a:bodyPr vert="horz" wrap="square" lIns="0" tIns="93569" rIns="0" bIns="0" rtlCol="0">
            <a:spAutoFit/>
          </a:bodyPr>
          <a:lstStyle/>
          <a:p>
            <a:pPr>
              <a:spcBef>
                <a:spcPts val="737"/>
              </a:spcBef>
              <a:tabLst>
                <a:tab pos="375417" algn="l"/>
              </a:tabLst>
            </a:pPr>
            <a:r>
              <a:rPr sz="2074" spc="13" dirty="0">
                <a:latin typeface="Times New Roman"/>
                <a:cs typeface="Times New Roman"/>
              </a:rPr>
              <a:t>1	</a:t>
            </a:r>
            <a:r>
              <a:rPr sz="1897" spc="-18" dirty="0">
                <a:latin typeface="Microsoft Sans Serif"/>
                <a:cs typeface="Microsoft Sans Serif"/>
              </a:rPr>
              <a:t>i</a:t>
            </a:r>
            <a:r>
              <a:rPr sz="1897" spc="-4" dirty="0">
                <a:latin typeface="Microsoft Sans Serif"/>
                <a:cs typeface="Microsoft Sans Serif"/>
              </a:rPr>
              <a:t>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a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481" dirty="0">
                <a:latin typeface="Cambria"/>
                <a:cs typeface="Cambria"/>
              </a:rPr>
              <a:t>≤</a:t>
            </a:r>
            <a:r>
              <a:rPr sz="2074" spc="-35" dirty="0">
                <a:latin typeface="Cambria"/>
                <a:cs typeface="Cambria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75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b</a:t>
            </a:r>
            <a:endParaRPr sz="2074">
              <a:latin typeface="Times New Roman"/>
              <a:cs typeface="Times New Roman"/>
            </a:endParaRPr>
          </a:p>
          <a:p>
            <a:pPr>
              <a:spcBef>
                <a:spcPts val="653"/>
              </a:spcBef>
              <a:tabLst>
                <a:tab pos="375417" algn="l"/>
              </a:tabLst>
            </a:pPr>
            <a:r>
              <a:rPr sz="2074" spc="13" dirty="0">
                <a:latin typeface="Times New Roman"/>
                <a:cs typeface="Times New Roman"/>
              </a:rPr>
              <a:t>0	</a:t>
            </a:r>
            <a:r>
              <a:rPr sz="1897" spc="-13" dirty="0">
                <a:latin typeface="Microsoft Sans Serif"/>
                <a:cs typeface="Microsoft Sans Serif"/>
              </a:rPr>
              <a:t>otherwise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209" name="object 20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600338"/>
            <a:ext cx="147740" cy="147592"/>
          </a:xfrm>
          <a:prstGeom prst="rect">
            <a:avLst/>
          </a:prstGeom>
        </p:spPr>
      </p:pic>
      <p:pic>
        <p:nvPicPr>
          <p:cNvPr id="210" name="object 2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5047431"/>
            <a:ext cx="149311" cy="147581"/>
          </a:xfrm>
          <a:prstGeom prst="rect">
            <a:avLst/>
          </a:prstGeom>
        </p:spPr>
      </p:pic>
      <p:pic>
        <p:nvPicPr>
          <p:cNvPr id="211" name="object 2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5769505"/>
            <a:ext cx="149311" cy="147592"/>
          </a:xfrm>
          <a:prstGeom prst="rect">
            <a:avLst/>
          </a:prstGeom>
        </p:spPr>
      </p:pic>
      <p:sp>
        <p:nvSpPr>
          <p:cNvPr id="212" name="object 212"/>
          <p:cNvSpPr txBox="1"/>
          <p:nvPr/>
        </p:nvSpPr>
        <p:spPr>
          <a:xfrm>
            <a:off x="2422165" y="2749911"/>
            <a:ext cx="7831791" cy="354946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01" dirty="0">
                <a:latin typeface="Lucida Sans Unicode"/>
                <a:cs typeface="Lucida Sans Unicode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rectangular</a:t>
            </a:r>
            <a:r>
              <a:rPr sz="2074" i="1" spc="128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pulse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height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one,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62" dirty="0">
                <a:solidFill>
                  <a:srgbClr val="FF00FF"/>
                </a:solidFill>
                <a:latin typeface="Calibri"/>
                <a:cs typeface="Calibri"/>
              </a:rPr>
              <a:t>rising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49" dirty="0">
                <a:solidFill>
                  <a:srgbClr val="FF00FF"/>
                </a:solidFill>
                <a:latin typeface="Calibri"/>
                <a:cs typeface="Calibri"/>
              </a:rPr>
              <a:t>edge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71" dirty="0">
                <a:solidFill>
                  <a:srgbClr val="FF00FF"/>
                </a:solidFill>
                <a:latin typeface="Calibri"/>
                <a:cs typeface="Calibri"/>
              </a:rPr>
              <a:t>at</a:t>
            </a:r>
            <a:r>
              <a:rPr sz="2074" i="1" spc="8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Times New Roman"/>
                <a:cs typeface="Times New Roman"/>
              </a:rPr>
              <a:t>a</a:t>
            </a:r>
            <a:r>
              <a:rPr sz="2074" i="1" spc="4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124"/>
              </a:spcBef>
            </a:pP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falling</a:t>
            </a:r>
            <a:r>
              <a:rPr sz="2074" i="1" spc="62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49" dirty="0">
                <a:solidFill>
                  <a:srgbClr val="FF00FF"/>
                </a:solidFill>
                <a:latin typeface="Calibri"/>
                <a:cs typeface="Calibri"/>
              </a:rPr>
              <a:t>edge</a:t>
            </a:r>
            <a:r>
              <a:rPr sz="2074" i="1" spc="62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71" dirty="0">
                <a:solidFill>
                  <a:srgbClr val="FF00FF"/>
                </a:solidFill>
                <a:latin typeface="Calibri"/>
                <a:cs typeface="Calibri"/>
              </a:rPr>
              <a:t>at</a:t>
            </a:r>
            <a:r>
              <a:rPr sz="2074" i="1" spc="7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4" dirty="0">
                <a:solidFill>
                  <a:srgbClr val="FF00FF"/>
                </a:solidFill>
                <a:latin typeface="Times New Roman"/>
                <a:cs typeface="Times New Roman"/>
              </a:rPr>
              <a:t>b</a:t>
            </a:r>
            <a:r>
              <a:rPr sz="1897" spc="-4" dirty="0">
                <a:latin typeface="Microsoft Sans Serif"/>
                <a:cs typeface="Microsoft Sans Serif"/>
              </a:rPr>
              <a:t>).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587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4" dirty="0">
                <a:latin typeface="Times New Roman"/>
                <a:cs typeface="Times New Roman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equivalently</a:t>
            </a:r>
            <a:r>
              <a:rPr sz="1897" spc="9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written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endParaRPr sz="1897">
              <a:latin typeface="Microsoft Sans Serif"/>
              <a:cs typeface="Microsoft Sans Serif"/>
            </a:endParaRPr>
          </a:p>
          <a:p>
            <a:pPr marL="52110" algn="ctr">
              <a:spcBef>
                <a:spcPts val="1672"/>
              </a:spcBef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u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88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a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366" dirty="0">
                <a:latin typeface="Lucida Sans Unicode"/>
                <a:cs typeface="Lucida Sans Unicode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u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88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b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spcBef>
                <a:spcPts val="1822"/>
              </a:spcBef>
            </a:pP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difference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two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time-shifted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unit-step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functions).</a:t>
            </a:r>
            <a:endParaRPr sz="1897">
              <a:latin typeface="Microsoft Sans Serif"/>
              <a:cs typeface="Microsoft Sans Serif"/>
            </a:endParaRPr>
          </a:p>
          <a:p>
            <a:pPr marL="11206" marR="327790">
              <a:lnSpc>
                <a:spcPct val="105000"/>
              </a:lnSpc>
              <a:spcBef>
                <a:spcPts val="521"/>
              </a:spcBef>
            </a:pPr>
            <a:r>
              <a:rPr sz="1897" spc="-22" dirty="0">
                <a:latin typeface="Microsoft Sans Serif"/>
                <a:cs typeface="Microsoft Sans Serif"/>
              </a:rPr>
              <a:t>Unlike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original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expression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1897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latter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expression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26" dirty="0">
                <a:latin typeface="Times New Roman"/>
                <a:cs typeface="Times New Roman"/>
              </a:rPr>
              <a:t> </a:t>
            </a:r>
            <a:r>
              <a:rPr sz="2074" i="1" spc="-31" dirty="0">
                <a:solidFill>
                  <a:srgbClr val="FF00FF"/>
                </a:solidFill>
                <a:latin typeface="Calibri"/>
                <a:cs typeface="Calibri"/>
              </a:rPr>
              <a:t>does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not </a:t>
            </a:r>
            <a:r>
              <a:rPr sz="2074" i="1" spc="-45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involve</a:t>
            </a:r>
            <a:r>
              <a:rPr sz="2074" i="1" spc="7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multiple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cases</a:t>
            </a:r>
            <a:r>
              <a:rPr sz="1897" spc="-9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11206" marR="776049">
              <a:lnSpc>
                <a:spcPct val="114700"/>
              </a:lnSpc>
              <a:spcBef>
                <a:spcPts val="427"/>
              </a:spcBef>
            </a:pPr>
            <a:r>
              <a:rPr sz="1897" spc="-4" dirty="0">
                <a:latin typeface="Microsoft Sans Serif"/>
                <a:cs typeface="Microsoft Sans Serif"/>
              </a:rPr>
              <a:t>In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effect,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using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unit-step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have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collapsed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formula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involving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multiple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cases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into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single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expression.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711685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Representing</a:t>
            </a:r>
            <a:r>
              <a:rPr sz="2471" spc="-4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Functions Using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Unit-Step</a:t>
            </a:r>
            <a:r>
              <a:rPr sz="2471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Functions</a:t>
            </a:r>
            <a:endParaRPr sz="2471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BE515E6D-BC33-49E9-BFF6-F2A65B00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2305297"/>
            <a:ext cx="147740" cy="1492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368455"/>
            <a:ext cx="147740" cy="14929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105196"/>
            <a:ext cx="149311" cy="14760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422174" y="2183222"/>
            <a:ext cx="7676590" cy="2131523"/>
          </a:xfrm>
          <a:prstGeom prst="rect">
            <a:avLst/>
          </a:prstGeom>
        </p:spPr>
        <p:txBody>
          <a:bodyPr vert="horz" wrap="square" lIns="0" tIns="1121" rIns="0" bIns="0" rtlCol="0">
            <a:spAutoFit/>
          </a:bodyPr>
          <a:lstStyle/>
          <a:p>
            <a:pPr marL="11206" marR="4483">
              <a:lnSpc>
                <a:spcPts val="2612"/>
              </a:lnSpc>
              <a:spcBef>
                <a:spcPts val="9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idea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from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previous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slide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extended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handle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defined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solidFill>
                  <a:srgbClr val="FF00FF"/>
                </a:solidFill>
                <a:latin typeface="Calibri"/>
                <a:cs typeface="Calibri"/>
              </a:rPr>
              <a:t>piecewise</a:t>
            </a:r>
            <a:r>
              <a:rPr sz="2074" i="1" spc="12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35" dirty="0">
                <a:solidFill>
                  <a:srgbClr val="FF00FF"/>
                </a:solidFill>
                <a:latin typeface="Calibri"/>
                <a:cs typeface="Calibri"/>
              </a:rPr>
              <a:t>manner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via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expression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involving </a:t>
            </a:r>
            <a:r>
              <a:rPr sz="1897" spc="-2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multiple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cases).</a:t>
            </a:r>
            <a:endParaRPr sz="1897">
              <a:latin typeface="Microsoft Sans Serif"/>
              <a:cs typeface="Microsoft Sans Serif"/>
            </a:endParaRPr>
          </a:p>
          <a:p>
            <a:pPr marL="11206" marR="215725">
              <a:lnSpc>
                <a:spcPct val="114700"/>
              </a:lnSpc>
              <a:spcBef>
                <a:spcPts val="432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using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unit-step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always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collapse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formula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involving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multiple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cases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into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single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expression.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913"/>
              </a:spcBef>
            </a:pPr>
            <a:r>
              <a:rPr sz="1897" spc="-9" dirty="0">
                <a:latin typeface="Microsoft Sans Serif"/>
                <a:cs typeface="Microsoft Sans Serif"/>
              </a:rPr>
              <a:t>Often,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simplifying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formula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way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quite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beneficial.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98059" y="563048"/>
            <a:ext cx="9278471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2327">
              <a:lnSpc>
                <a:spcPct val="100000"/>
              </a:lnSpc>
              <a:spcBef>
                <a:spcPts val="84"/>
              </a:spcBef>
            </a:pPr>
            <a:r>
              <a:rPr spc="-4" dirty="0"/>
              <a:t>Section</a:t>
            </a:r>
            <a:r>
              <a:rPr spc="-79" dirty="0"/>
              <a:t> </a:t>
            </a:r>
            <a:r>
              <a:rPr spc="-4" dirty="0"/>
              <a:t>2.4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53DE6-B81F-4667-B040-4AF48B2F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01314" y="2737372"/>
            <a:ext cx="8693524" cy="772085"/>
            <a:chOff x="161890" y="3102355"/>
            <a:chExt cx="9852660" cy="875030"/>
          </a:xfrm>
        </p:grpSpPr>
        <p:sp>
          <p:nvSpPr>
            <p:cNvPr id="23" name="object 23"/>
            <p:cNvSpPr/>
            <p:nvPr/>
          </p:nvSpPr>
          <p:spPr>
            <a:xfrm>
              <a:off x="161890" y="3102355"/>
              <a:ext cx="9736455" cy="180340"/>
            </a:xfrm>
            <a:custGeom>
              <a:avLst/>
              <a:gdLst/>
              <a:ahLst/>
              <a:cxnLst/>
              <a:rect l="l" t="t" r="r" b="b"/>
              <a:pathLst>
                <a:path w="9736455" h="180339">
                  <a:moveTo>
                    <a:pt x="9736083" y="179832"/>
                  </a:moveTo>
                  <a:lnTo>
                    <a:pt x="9736083" y="110896"/>
                  </a:lnTo>
                  <a:lnTo>
                    <a:pt x="9727333" y="67835"/>
                  </a:lnTo>
                  <a:lnTo>
                    <a:pt x="9703510" y="32573"/>
                  </a:lnTo>
                  <a:lnTo>
                    <a:pt x="9668253" y="8749"/>
                  </a:lnTo>
                  <a:lnTo>
                    <a:pt x="9625199" y="0"/>
                  </a:lnTo>
                  <a:lnTo>
                    <a:pt x="110891" y="0"/>
                  </a:lnTo>
                  <a:lnTo>
                    <a:pt x="67834" y="8749"/>
                  </a:lnTo>
                  <a:lnTo>
                    <a:pt x="32574" y="32573"/>
                  </a:lnTo>
                  <a:lnTo>
                    <a:pt x="8750" y="67835"/>
                  </a:lnTo>
                  <a:lnTo>
                    <a:pt x="0" y="110896"/>
                  </a:lnTo>
                  <a:lnTo>
                    <a:pt x="0" y="179832"/>
                  </a:lnTo>
                  <a:lnTo>
                    <a:pt x="9736083" y="179832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844" y="3199320"/>
              <a:ext cx="128219" cy="2460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53" y="3731171"/>
              <a:ext cx="239110" cy="2390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759365" y="3962271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0" y="0"/>
                  </a:moveTo>
                  <a:lnTo>
                    <a:pt x="27724" y="2795"/>
                  </a:lnTo>
                </a:path>
              </a:pathLst>
            </a:custGeom>
            <a:ln w="242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9365" y="3715562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570" y="27736"/>
                  </a:moveTo>
                  <a:lnTo>
                    <a:pt x="239375" y="0"/>
                  </a:lnTo>
                </a:path>
                <a:path w="242570" h="242570">
                  <a:moveTo>
                    <a:pt x="0" y="239376"/>
                  </a:moveTo>
                  <a:lnTo>
                    <a:pt x="76983" y="236895"/>
                  </a:lnTo>
                  <a:lnTo>
                    <a:pt x="122203" y="220733"/>
                  </a:lnTo>
                  <a:lnTo>
                    <a:pt x="162094" y="195371"/>
                  </a:lnTo>
                  <a:lnTo>
                    <a:pt x="195367" y="162101"/>
                  </a:lnTo>
                  <a:lnTo>
                    <a:pt x="220731" y="122212"/>
                  </a:lnTo>
                  <a:lnTo>
                    <a:pt x="236895" y="76994"/>
                  </a:lnTo>
                  <a:lnTo>
                    <a:pt x="242570" y="27736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9365" y="3715562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36" y="27736"/>
                  </a:moveTo>
                  <a:lnTo>
                    <a:pt x="232441" y="0"/>
                  </a:lnTo>
                </a:path>
                <a:path w="236220" h="236220">
                  <a:moveTo>
                    <a:pt x="0" y="232455"/>
                  </a:moveTo>
                  <a:lnTo>
                    <a:pt x="75395" y="230157"/>
                  </a:lnTo>
                  <a:lnTo>
                    <a:pt x="119156" y="214515"/>
                  </a:lnTo>
                  <a:lnTo>
                    <a:pt x="157760" y="189970"/>
                  </a:lnTo>
                  <a:lnTo>
                    <a:pt x="189958" y="157772"/>
                  </a:lnTo>
                  <a:lnTo>
                    <a:pt x="214503" y="119168"/>
                  </a:lnTo>
                  <a:lnTo>
                    <a:pt x="230145" y="75407"/>
                  </a:lnTo>
                  <a:lnTo>
                    <a:pt x="235636" y="27736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7236" y="3703434"/>
              <a:ext cx="252959" cy="2529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3667" y="3824249"/>
              <a:ext cx="9405620" cy="40640"/>
            </a:xfrm>
            <a:custGeom>
              <a:avLst/>
              <a:gdLst/>
              <a:ahLst/>
              <a:cxnLst/>
              <a:rect l="l" t="t" r="r" b="b"/>
              <a:pathLst>
                <a:path w="9405620" h="40639">
                  <a:moveTo>
                    <a:pt x="9404998" y="0"/>
                  </a:moveTo>
                  <a:lnTo>
                    <a:pt x="0" y="0"/>
                  </a:lnTo>
                  <a:lnTo>
                    <a:pt x="0" y="5676"/>
                  </a:lnTo>
                  <a:lnTo>
                    <a:pt x="0" y="12611"/>
                  </a:lnTo>
                  <a:lnTo>
                    <a:pt x="0" y="19532"/>
                  </a:lnTo>
                  <a:lnTo>
                    <a:pt x="0" y="26466"/>
                  </a:lnTo>
                  <a:lnTo>
                    <a:pt x="0" y="40322"/>
                  </a:lnTo>
                  <a:lnTo>
                    <a:pt x="9404998" y="40322"/>
                  </a:lnTo>
                  <a:lnTo>
                    <a:pt x="9404998" y="26466"/>
                  </a:lnTo>
                  <a:lnTo>
                    <a:pt x="9404998" y="19532"/>
                  </a:lnTo>
                  <a:lnTo>
                    <a:pt x="9404998" y="12611"/>
                  </a:lnTo>
                  <a:lnTo>
                    <a:pt x="9404998" y="5676"/>
                  </a:lnTo>
                  <a:lnTo>
                    <a:pt x="94049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78" y="385763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678" y="3871518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678" y="388537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678" y="389924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83678" y="391310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678" y="3926961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678" y="3940812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678" y="3954672"/>
              <a:ext cx="9404985" cy="11430"/>
            </a:xfrm>
            <a:custGeom>
              <a:avLst/>
              <a:gdLst/>
              <a:ahLst/>
              <a:cxnLst/>
              <a:rect l="l" t="t" r="r" b="b"/>
              <a:pathLst>
                <a:path w="9404985" h="11429">
                  <a:moveTo>
                    <a:pt x="0" y="0"/>
                  </a:moveTo>
                  <a:lnTo>
                    <a:pt x="0" y="10945"/>
                  </a:lnTo>
                  <a:lnTo>
                    <a:pt x="9404986" y="10945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896780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11658" y="0"/>
                  </a:moveTo>
                  <a:lnTo>
                    <a:pt x="0" y="0"/>
                  </a:lnTo>
                  <a:lnTo>
                    <a:pt x="0" y="424154"/>
                  </a:lnTo>
                  <a:lnTo>
                    <a:pt x="11658" y="424154"/>
                  </a:lnTo>
                  <a:lnTo>
                    <a:pt x="116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99014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530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29222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3048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9568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997079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998462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9998447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0" y="0"/>
                  </a:moveTo>
                  <a:lnTo>
                    <a:pt x="0" y="424145"/>
                  </a:lnTo>
                  <a:lnTo>
                    <a:pt x="11992" y="424145"/>
                  </a:lnTo>
                  <a:lnTo>
                    <a:pt x="11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90" y="3198025"/>
              <a:ext cx="9736455" cy="656590"/>
            </a:xfrm>
            <a:custGeom>
              <a:avLst/>
              <a:gdLst/>
              <a:ahLst/>
              <a:cxnLst/>
              <a:rect l="l" t="t" r="r" b="b"/>
              <a:pathLst>
                <a:path w="9736455" h="656589">
                  <a:moveTo>
                    <a:pt x="9736083" y="545274"/>
                  </a:moveTo>
                  <a:lnTo>
                    <a:pt x="9736083" y="0"/>
                  </a:lnTo>
                  <a:lnTo>
                    <a:pt x="0" y="0"/>
                  </a:lnTo>
                  <a:lnTo>
                    <a:pt x="0" y="545274"/>
                  </a:lnTo>
                  <a:lnTo>
                    <a:pt x="8750" y="588328"/>
                  </a:lnTo>
                  <a:lnTo>
                    <a:pt x="32574" y="623585"/>
                  </a:lnTo>
                  <a:lnTo>
                    <a:pt x="67834" y="647408"/>
                  </a:lnTo>
                  <a:lnTo>
                    <a:pt x="110891" y="656158"/>
                  </a:lnTo>
                  <a:lnTo>
                    <a:pt x="9625199" y="656158"/>
                  </a:lnTo>
                  <a:lnTo>
                    <a:pt x="9668253" y="647408"/>
                  </a:lnTo>
                  <a:lnTo>
                    <a:pt x="9703510" y="623585"/>
                  </a:lnTo>
                  <a:lnTo>
                    <a:pt x="9727333" y="588328"/>
                  </a:lnTo>
                  <a:lnTo>
                    <a:pt x="9736083" y="54527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9897973" y="3294608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4">
                  <a:moveTo>
                    <a:pt x="0" y="4902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9897973" y="3266884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7973" y="323916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9897973" y="3211448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9897973" y="3169856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127574" y="2885666"/>
            <a:ext cx="3941109" cy="3299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Continuous-Time</a:t>
            </a:r>
            <a:r>
              <a:rPr sz="2074" b="1" spc="-10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(CT)</a:t>
            </a:r>
            <a:r>
              <a:rPr sz="2074" b="1" spc="-53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Systems</a:t>
            </a:r>
            <a:endParaRPr sz="2074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174531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9" dirty="0">
                <a:solidFill>
                  <a:srgbClr val="FFFFFF"/>
                </a:solidFill>
              </a:rPr>
              <a:t>CT</a:t>
            </a:r>
            <a:r>
              <a:rPr sz="2471" spc="-44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Systems</a:t>
            </a:r>
            <a:endParaRPr sz="2471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9ADCF3D3-5D54-4884-8812-1658430F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861133"/>
            <a:ext cx="149311" cy="1492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358122"/>
            <a:ext cx="147740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086661"/>
            <a:ext cx="147740" cy="15454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422166" y="553501"/>
            <a:ext cx="7835153" cy="2757519"/>
          </a:xfrm>
          <a:prstGeom prst="rect">
            <a:avLst/>
          </a:prstGeom>
        </p:spPr>
        <p:txBody>
          <a:bodyPr vert="horz" wrap="square" lIns="0" tIns="188819" rIns="0" bIns="0" rtlCol="0">
            <a:spAutoFit/>
          </a:bodyPr>
          <a:lstStyle/>
          <a:p>
            <a:pPr marL="11206">
              <a:spcBef>
                <a:spcPts val="1487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described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equation</a:t>
            </a:r>
            <a:endParaRPr sz="1897">
              <a:latin typeface="Microsoft Sans Serif"/>
              <a:cs typeface="Microsoft Sans Serif"/>
            </a:endParaRPr>
          </a:p>
          <a:p>
            <a:pPr marL="42585" algn="ctr">
              <a:spcBef>
                <a:spcPts val="1566"/>
              </a:spcBef>
            </a:pP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15" dirty="0">
                <a:latin typeface="Times New Roman"/>
                <a:cs typeface="Times New Roman"/>
              </a:rPr>
              <a:t> </a:t>
            </a:r>
            <a:r>
              <a:rPr sz="2074" spc="234" dirty="0">
                <a:latin typeface="Cambria"/>
                <a:cs typeface="Cambria"/>
              </a:rPr>
              <a:t>{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234" dirty="0">
                <a:latin typeface="Cambria"/>
                <a:cs typeface="Cambria"/>
              </a:rPr>
              <a:t>}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spcBef>
                <a:spcPts val="1496"/>
              </a:spcBef>
              <a:tabLst>
                <a:tab pos="1061814" algn="l"/>
              </a:tabLst>
            </a:pP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1897" spc="-13" dirty="0">
                <a:latin typeface="Microsoft Sans Serif"/>
                <a:cs typeface="Microsoft Sans Serif"/>
              </a:rPr>
              <a:t>denotes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operator</a:t>
            </a:r>
            <a:r>
              <a:rPr sz="1897" spc="9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transformation).</a:t>
            </a:r>
            <a:endParaRPr sz="1897">
              <a:latin typeface="Microsoft Sans Serif"/>
              <a:cs typeface="Microsoft Sans Serif"/>
            </a:endParaRPr>
          </a:p>
          <a:p>
            <a:pPr marL="11206" marR="4483">
              <a:lnSpc>
                <a:spcPct val="108800"/>
              </a:lnSpc>
              <a:spcBef>
                <a:spcPts val="110"/>
              </a:spcBef>
              <a:tabLst>
                <a:tab pos="2741105" algn="l"/>
              </a:tabLst>
            </a:pPr>
            <a:r>
              <a:rPr sz="1897" spc="-9" dirty="0">
                <a:latin typeface="Microsoft Sans Serif"/>
                <a:cs typeface="Microsoft Sans Serif"/>
              </a:rPr>
              <a:t>Note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operator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maps</a:t>
            </a:r>
            <a:r>
              <a:rPr sz="2074" i="1" spc="7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8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function</a:t>
            </a:r>
            <a:r>
              <a:rPr sz="2074" i="1" spc="6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71" dirty="0">
                <a:solidFill>
                  <a:srgbClr val="FF00FF"/>
                </a:solidFill>
                <a:latin typeface="Calibri"/>
                <a:cs typeface="Calibri"/>
              </a:rPr>
              <a:t>to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8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 function</a:t>
            </a:r>
            <a:r>
              <a:rPr sz="2074" i="1" spc="6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(not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number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number).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891"/>
              </a:spcBef>
            </a:pPr>
            <a:r>
              <a:rPr sz="1897" spc="-22" dirty="0">
                <a:latin typeface="Microsoft Sans Serif"/>
                <a:cs typeface="Microsoft Sans Serif"/>
              </a:rPr>
              <a:t>Alternatively,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express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above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relationship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using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notation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6297" y="3484479"/>
            <a:ext cx="171450" cy="27669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21" i="1" spc="-71" dirty="0">
                <a:latin typeface="Times New Roman"/>
                <a:cs typeface="Times New Roman"/>
              </a:rPr>
              <a:t>H</a:t>
            </a:r>
            <a:endParaRPr sz="1721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260767"/>
            <a:ext cx="149311" cy="14760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22182" y="3415044"/>
            <a:ext cx="7321363" cy="1358796"/>
          </a:xfrm>
          <a:prstGeom prst="rect">
            <a:avLst/>
          </a:prstGeom>
        </p:spPr>
        <p:txBody>
          <a:bodyPr vert="horz" wrap="square" lIns="0" tIns="186018" rIns="0" bIns="0" rtlCol="0">
            <a:spAutoFit/>
          </a:bodyPr>
          <a:lstStyle/>
          <a:p>
            <a:pPr marL="559203" algn="ctr">
              <a:spcBef>
                <a:spcPts val="1465"/>
              </a:spcBef>
            </a:pP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-609" dirty="0">
                <a:latin typeface="Cambria"/>
                <a:cs typeface="Cambria"/>
              </a:rPr>
              <a:t>−</a:t>
            </a:r>
            <a:r>
              <a:rPr sz="2074" spc="361" dirty="0">
                <a:latin typeface="Cambria"/>
                <a:cs typeface="Cambria"/>
              </a:rPr>
              <a:t>→</a:t>
            </a:r>
            <a:r>
              <a:rPr sz="2074" spc="4" dirty="0">
                <a:latin typeface="Cambria"/>
                <a:cs typeface="Cambria"/>
              </a:rPr>
              <a:t> </a:t>
            </a:r>
            <a:r>
              <a:rPr sz="2074" i="1" spc="-119" dirty="0">
                <a:latin typeface="Times New Roman"/>
                <a:cs typeface="Times New Roman"/>
              </a:rPr>
              <a:t>y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11206" marR="4483" indent="-560">
              <a:lnSpc>
                <a:spcPct val="108800"/>
              </a:lnSpc>
              <a:spcBef>
                <a:spcPts val="1297"/>
              </a:spcBef>
              <a:tabLst>
                <a:tab pos="4334666" algn="l"/>
              </a:tabLst>
            </a:pPr>
            <a:r>
              <a:rPr sz="1897" dirty="0">
                <a:latin typeface="Microsoft Sans Serif"/>
                <a:cs typeface="Microsoft Sans Serif"/>
              </a:rPr>
              <a:t>If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clear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from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context,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operator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often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omitted,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yielding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abbreviated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notation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5687310"/>
            <a:ext cx="149311" cy="14760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5575" y="6089455"/>
            <a:ext cx="149311" cy="14758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422181" y="5010079"/>
            <a:ext cx="6943165" cy="126537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934620" algn="ctr">
              <a:spcBef>
                <a:spcPts val="115"/>
              </a:spcBef>
            </a:pP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71" dirty="0">
                <a:latin typeface="Times New Roman"/>
                <a:cs typeface="Times New Roman"/>
              </a:rPr>
              <a:t> </a:t>
            </a:r>
            <a:r>
              <a:rPr sz="2074" spc="361" dirty="0">
                <a:latin typeface="Cambria"/>
                <a:cs typeface="Cambria"/>
              </a:rPr>
              <a:t>→</a:t>
            </a:r>
            <a:r>
              <a:rPr sz="2074" spc="-18" dirty="0">
                <a:latin typeface="Cambria"/>
                <a:cs typeface="Cambria"/>
              </a:rPr>
              <a:t> </a:t>
            </a:r>
            <a:r>
              <a:rPr sz="2074" i="1" spc="-97" dirty="0">
                <a:latin typeface="Times New Roman"/>
                <a:cs typeface="Times New Roman"/>
              </a:rPr>
              <a:t>y</a:t>
            </a:r>
            <a:r>
              <a:rPr sz="2074" spc="-97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11206" marR="4483">
              <a:lnSpc>
                <a:spcPct val="127299"/>
              </a:lnSpc>
              <a:spcBef>
                <a:spcPts val="1156"/>
              </a:spcBef>
            </a:pPr>
            <a:r>
              <a:rPr sz="1897" spc="-9" dirty="0">
                <a:latin typeface="Microsoft Sans Serif"/>
                <a:cs typeface="Microsoft Sans Serif"/>
              </a:rPr>
              <a:t>Note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symbols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115" dirty="0">
                <a:latin typeface="Microsoft Sans Serif"/>
                <a:cs typeface="Microsoft Sans Serif"/>
              </a:rPr>
              <a:t>“</a:t>
            </a:r>
            <a:r>
              <a:rPr sz="2074" spc="115" dirty="0">
                <a:latin typeface="Cambria"/>
                <a:cs typeface="Cambria"/>
              </a:rPr>
              <a:t>→</a:t>
            </a:r>
            <a:r>
              <a:rPr sz="1897" spc="115" dirty="0">
                <a:latin typeface="Microsoft Sans Serif"/>
                <a:cs typeface="Microsoft Sans Serif"/>
              </a:rPr>
              <a:t>”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“=”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have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solidFill>
                  <a:srgbClr val="FF00FF"/>
                </a:solidFill>
                <a:latin typeface="Calibri"/>
                <a:cs typeface="Calibri"/>
              </a:rPr>
              <a:t>very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different</a:t>
            </a:r>
            <a:r>
              <a:rPr sz="2074" i="1" spc="12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meanings.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symbol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115" dirty="0">
                <a:latin typeface="Microsoft Sans Serif"/>
                <a:cs typeface="Microsoft Sans Serif"/>
              </a:rPr>
              <a:t>“</a:t>
            </a:r>
            <a:r>
              <a:rPr sz="2074" spc="115" dirty="0">
                <a:latin typeface="Cambria"/>
                <a:cs typeface="Cambria"/>
              </a:rPr>
              <a:t>→</a:t>
            </a:r>
            <a:r>
              <a:rPr sz="1897" spc="115" dirty="0">
                <a:latin typeface="Microsoft Sans Serif"/>
                <a:cs typeface="Microsoft Sans Serif"/>
              </a:rPr>
              <a:t>”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should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read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9" dirty="0">
                <a:latin typeface="Microsoft Sans Serif"/>
                <a:cs typeface="Microsoft Sans Serif"/>
              </a:rPr>
              <a:t>“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produces</a:t>
            </a:r>
            <a:r>
              <a:rPr sz="1897" spc="9" dirty="0">
                <a:latin typeface="Microsoft Sans Serif"/>
                <a:cs typeface="Microsoft Sans Serif"/>
              </a:rPr>
              <a:t>”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(not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“equals”).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4457140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4" dirty="0">
                <a:solidFill>
                  <a:srgbClr val="FFFFFF"/>
                </a:solidFill>
              </a:rPr>
              <a:t>Block</a:t>
            </a:r>
            <a:r>
              <a:rPr sz="2471" dirty="0">
                <a:solidFill>
                  <a:srgbClr val="FFFFFF"/>
                </a:solidFill>
              </a:rPr>
              <a:t> Diagram</a:t>
            </a:r>
            <a:r>
              <a:rPr sz="2471" spc="-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Representations</a:t>
            </a:r>
            <a:endParaRPr sz="2471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D7791C1-CDC1-4CC3-91B0-B8090311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2425637"/>
            <a:ext cx="147740" cy="14926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22182" y="2258931"/>
            <a:ext cx="7589184" cy="684830"/>
          </a:xfrm>
          <a:prstGeom prst="rect">
            <a:avLst/>
          </a:prstGeom>
        </p:spPr>
        <p:txBody>
          <a:bodyPr vert="horz" wrap="square" lIns="0" tIns="5043" rIns="0" bIns="0" rtlCol="0">
            <a:spAutoFit/>
          </a:bodyPr>
          <a:lstStyle/>
          <a:p>
            <a:pPr marL="11206" marR="4483" indent="-560">
              <a:lnSpc>
                <a:spcPct val="102499"/>
              </a:lnSpc>
              <a:spcBef>
                <a:spcPts val="40"/>
              </a:spcBef>
              <a:tabLst>
                <a:tab pos="4616509" algn="l"/>
              </a:tabLst>
            </a:pPr>
            <a:r>
              <a:rPr sz="1897" spc="-9" dirty="0">
                <a:latin typeface="Microsoft Sans Serif"/>
                <a:cs typeface="Microsoft Sans Serif"/>
              </a:rPr>
              <a:t>Often,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defined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operator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having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22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 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represented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form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35" dirty="0">
                <a:solidFill>
                  <a:srgbClr val="FF00FF"/>
                </a:solidFill>
                <a:latin typeface="Calibri"/>
                <a:cs typeface="Calibri"/>
              </a:rPr>
              <a:t>block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diagram</a:t>
            </a:r>
            <a:r>
              <a:rPr sz="2074" i="1" spc="11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68378" y="3786561"/>
            <a:ext cx="554691" cy="81243"/>
            <a:chOff x="4091228" y="4291436"/>
            <a:chExt cx="628650" cy="92075"/>
          </a:xfrm>
        </p:grpSpPr>
        <p:sp>
          <p:nvSpPr>
            <p:cNvPr id="16" name="object 16"/>
            <p:cNvSpPr/>
            <p:nvPr/>
          </p:nvSpPr>
          <p:spPr>
            <a:xfrm>
              <a:off x="4091228" y="4338154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650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2165" y="4291436"/>
              <a:ext cx="117897" cy="9168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932407" y="3786561"/>
            <a:ext cx="554691" cy="81243"/>
            <a:chOff x="5977128" y="4291436"/>
            <a:chExt cx="628650" cy="92075"/>
          </a:xfrm>
        </p:grpSpPr>
        <p:sp>
          <p:nvSpPr>
            <p:cNvPr id="19" name="object 19"/>
            <p:cNvSpPr/>
            <p:nvPr/>
          </p:nvSpPr>
          <p:spPr>
            <a:xfrm>
              <a:off x="5977128" y="4338154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650" y="0"/>
                  </a:lnTo>
                </a:path>
              </a:pathLst>
            </a:custGeom>
            <a:ln w="13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9515" y="4291436"/>
              <a:ext cx="117858" cy="9168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823069" y="3550461"/>
            <a:ext cx="1109382" cy="538609"/>
          </a:xfrm>
          <a:prstGeom prst="rect">
            <a:avLst/>
          </a:prstGeom>
          <a:solidFill>
            <a:srgbClr val="FEFEFE"/>
          </a:solidFill>
          <a:ln w="13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070">
              <a:lnSpc>
                <a:spcPts val="1831"/>
              </a:lnSpc>
            </a:pPr>
            <a:r>
              <a:rPr sz="1721" dirty="0">
                <a:latin typeface="Microsoft Sans Serif"/>
                <a:cs typeface="Microsoft Sans Serif"/>
              </a:rPr>
              <a:t>System</a:t>
            </a:r>
            <a:endParaRPr sz="1721">
              <a:latin typeface="Microsoft Sans Serif"/>
              <a:cs typeface="Microsoft Sans Serif"/>
            </a:endParaRPr>
          </a:p>
          <a:p>
            <a:pPr marR="45946" algn="ctr">
              <a:lnSpc>
                <a:spcPts val="2440"/>
              </a:lnSpc>
            </a:pPr>
            <a:r>
              <a:rPr sz="2162" i="1" spc="-97" dirty="0">
                <a:latin typeface="Times New Roman"/>
                <a:cs typeface="Times New Roman"/>
              </a:rPr>
              <a:t>H</a:t>
            </a:r>
            <a:endParaRPr sz="216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14029" y="3181962"/>
            <a:ext cx="514910" cy="56331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2043"/>
              </a:lnSpc>
              <a:spcBef>
                <a:spcPts val="93"/>
              </a:spcBef>
            </a:pPr>
            <a:r>
              <a:rPr sz="1721" spc="4" dirty="0">
                <a:latin typeface="Microsoft Sans Serif"/>
                <a:cs typeface="Microsoft Sans Serif"/>
              </a:rPr>
              <a:t>I</a:t>
            </a:r>
            <a:r>
              <a:rPr sz="1721" spc="9" dirty="0">
                <a:latin typeface="Microsoft Sans Serif"/>
                <a:cs typeface="Microsoft Sans Serif"/>
              </a:rPr>
              <a:t>npu</a:t>
            </a:r>
            <a:r>
              <a:rPr sz="1721" dirty="0">
                <a:latin typeface="Microsoft Sans Serif"/>
                <a:cs typeface="Microsoft Sans Serif"/>
              </a:rPr>
              <a:t>t</a:t>
            </a:r>
            <a:endParaRPr sz="1721">
              <a:latin typeface="Microsoft Sans Serif"/>
              <a:cs typeface="Microsoft Sans Serif"/>
            </a:endParaRPr>
          </a:p>
          <a:p>
            <a:pPr marL="66679">
              <a:lnSpc>
                <a:spcPts val="2255"/>
              </a:lnSpc>
            </a:pPr>
            <a:r>
              <a:rPr sz="1897" i="1" spc="88" dirty="0">
                <a:latin typeface="Times New Roman"/>
                <a:cs typeface="Times New Roman"/>
              </a:rPr>
              <a:t>x</a:t>
            </a:r>
            <a:r>
              <a:rPr sz="1897" spc="88" dirty="0">
                <a:latin typeface="Lucida Sans Unicode"/>
                <a:cs typeface="Lucida Sans Unicode"/>
              </a:rPr>
              <a:t>(</a:t>
            </a:r>
            <a:r>
              <a:rPr sz="1897" i="1" spc="88" dirty="0">
                <a:latin typeface="Times New Roman"/>
                <a:cs typeface="Times New Roman"/>
              </a:rPr>
              <a:t>t</a:t>
            </a:r>
            <a:r>
              <a:rPr sz="1897" spc="88" dirty="0">
                <a:latin typeface="Lucida Sans Unicode"/>
                <a:cs typeface="Lucida Sans Unicode"/>
              </a:rPr>
              <a:t>)</a:t>
            </a:r>
            <a:endParaRPr sz="1897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47967" y="3181962"/>
            <a:ext cx="685240" cy="56331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algn="ctr">
              <a:lnSpc>
                <a:spcPts val="2043"/>
              </a:lnSpc>
              <a:spcBef>
                <a:spcPts val="93"/>
              </a:spcBef>
            </a:pPr>
            <a:r>
              <a:rPr sz="1721" spc="4" dirty="0">
                <a:latin typeface="Microsoft Sans Serif"/>
                <a:cs typeface="Microsoft Sans Serif"/>
              </a:rPr>
              <a:t>Output</a:t>
            </a:r>
            <a:endParaRPr sz="1721">
              <a:latin typeface="Microsoft Sans Serif"/>
              <a:cs typeface="Microsoft Sans Serif"/>
            </a:endParaRPr>
          </a:p>
          <a:p>
            <a:pPr algn="ctr">
              <a:lnSpc>
                <a:spcPts val="2255"/>
              </a:lnSpc>
            </a:pPr>
            <a:r>
              <a:rPr sz="1897" i="1" spc="88" dirty="0">
                <a:latin typeface="Times New Roman"/>
                <a:cs typeface="Times New Roman"/>
              </a:rPr>
              <a:t>y</a:t>
            </a:r>
            <a:r>
              <a:rPr sz="1897" spc="88" dirty="0">
                <a:latin typeface="Lucida Sans Unicode"/>
                <a:cs typeface="Lucida Sans Unicode"/>
              </a:rPr>
              <a:t>(</a:t>
            </a:r>
            <a:r>
              <a:rPr sz="1897" i="1" spc="88" dirty="0">
                <a:latin typeface="Times New Roman"/>
                <a:cs typeface="Times New Roman"/>
              </a:rPr>
              <a:t>t</a:t>
            </a:r>
            <a:r>
              <a:rPr sz="1897" spc="88" dirty="0">
                <a:latin typeface="Lucida Sans Unicode"/>
                <a:cs typeface="Lucida Sans Unicode"/>
              </a:rPr>
              <a:t>)</a:t>
            </a:r>
            <a:endParaRPr sz="1897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3835213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Interconnection</a:t>
            </a:r>
            <a:r>
              <a:rPr sz="2471" spc="-49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of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Systems</a:t>
            </a:r>
            <a:endParaRPr sz="2471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2C76C7B5-D97E-424C-BF27-B5787802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911035"/>
            <a:ext cx="149311" cy="14925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22181" y="777410"/>
            <a:ext cx="7876615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i="1" spc="31" dirty="0">
                <a:solidFill>
                  <a:srgbClr val="FF00FF"/>
                </a:solidFill>
                <a:latin typeface="Calibri"/>
                <a:cs typeface="Calibri"/>
              </a:rPr>
              <a:t>Two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basic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31" dirty="0">
                <a:solidFill>
                  <a:srgbClr val="FF00FF"/>
                </a:solidFill>
                <a:latin typeface="Calibri"/>
                <a:cs typeface="Calibri"/>
              </a:rPr>
              <a:t>ways</a:t>
            </a:r>
            <a:r>
              <a:rPr sz="2074" i="1" spc="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-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which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-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interconnected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shown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below.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40771" y="2088933"/>
            <a:ext cx="499222" cy="72838"/>
            <a:chOff x="1453273" y="2367457"/>
            <a:chExt cx="565785" cy="82550"/>
          </a:xfrm>
        </p:grpSpPr>
        <p:sp>
          <p:nvSpPr>
            <p:cNvPr id="16" name="object 16"/>
            <p:cNvSpPr/>
            <p:nvPr/>
          </p:nvSpPr>
          <p:spPr>
            <a:xfrm>
              <a:off x="1453273" y="2409507"/>
              <a:ext cx="565785" cy="0"/>
            </a:xfrm>
            <a:custGeom>
              <a:avLst/>
              <a:gdLst/>
              <a:ahLst/>
              <a:cxnLst/>
              <a:rect l="l" t="t" r="r" b="b"/>
              <a:pathLst>
                <a:path w="565785">
                  <a:moveTo>
                    <a:pt x="0" y="0"/>
                  </a:moveTo>
                  <a:lnTo>
                    <a:pt x="565772" y="0"/>
                  </a:lnTo>
                </a:path>
              </a:pathLst>
            </a:custGeom>
            <a:ln w="11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117" y="2367457"/>
              <a:ext cx="106096" cy="825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438370" y="2088933"/>
            <a:ext cx="374837" cy="72838"/>
            <a:chOff x="3150552" y="2367457"/>
            <a:chExt cx="424815" cy="82550"/>
          </a:xfrm>
        </p:grpSpPr>
        <p:sp>
          <p:nvSpPr>
            <p:cNvPr id="19" name="object 19"/>
            <p:cNvSpPr/>
            <p:nvPr/>
          </p:nvSpPr>
          <p:spPr>
            <a:xfrm>
              <a:off x="3150552" y="2409507"/>
              <a:ext cx="424815" cy="0"/>
            </a:xfrm>
            <a:custGeom>
              <a:avLst/>
              <a:gdLst/>
              <a:ahLst/>
              <a:cxnLst/>
              <a:rect l="l" t="t" r="r" b="b"/>
              <a:pathLst>
                <a:path w="424814">
                  <a:moveTo>
                    <a:pt x="0" y="0"/>
                  </a:moveTo>
                  <a:lnTo>
                    <a:pt x="424345" y="0"/>
                  </a:lnTo>
                </a:path>
              </a:pathLst>
            </a:custGeom>
            <a:ln w="11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5956" y="2367457"/>
              <a:ext cx="106096" cy="825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811180" y="2088933"/>
            <a:ext cx="499222" cy="72838"/>
            <a:chOff x="4706404" y="2367457"/>
            <a:chExt cx="565785" cy="82550"/>
          </a:xfrm>
        </p:grpSpPr>
        <p:sp>
          <p:nvSpPr>
            <p:cNvPr id="22" name="object 22"/>
            <p:cNvSpPr/>
            <p:nvPr/>
          </p:nvSpPr>
          <p:spPr>
            <a:xfrm>
              <a:off x="4706404" y="2409507"/>
              <a:ext cx="565785" cy="0"/>
            </a:xfrm>
            <a:custGeom>
              <a:avLst/>
              <a:gdLst/>
              <a:ahLst/>
              <a:cxnLst/>
              <a:rect l="l" t="t" r="r" b="b"/>
              <a:pathLst>
                <a:path w="565785">
                  <a:moveTo>
                    <a:pt x="0" y="0"/>
                  </a:moveTo>
                  <a:lnTo>
                    <a:pt x="565785" y="0"/>
                  </a:lnTo>
                </a:path>
              </a:pathLst>
            </a:custGeom>
            <a:ln w="11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2547" y="2367457"/>
              <a:ext cx="106071" cy="825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439981" y="1876425"/>
            <a:ext cx="998444" cy="487313"/>
          </a:xfrm>
          <a:prstGeom prst="rect">
            <a:avLst/>
          </a:prstGeom>
          <a:solidFill>
            <a:srgbClr val="FEFEFE"/>
          </a:solidFill>
          <a:ln w="1178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1" algn="ctr">
              <a:lnSpc>
                <a:spcPts val="1641"/>
              </a:lnSpc>
            </a:pPr>
            <a:r>
              <a:rPr sz="1544" spc="4" dirty="0">
                <a:latin typeface="Microsoft Sans Serif"/>
                <a:cs typeface="Microsoft Sans Serif"/>
              </a:rPr>
              <a:t>System</a:t>
            </a:r>
            <a:r>
              <a:rPr sz="1544" spc="-35" dirty="0">
                <a:latin typeface="Microsoft Sans Serif"/>
                <a:cs typeface="Microsoft Sans Serif"/>
              </a:rPr>
              <a:t> </a:t>
            </a:r>
            <a:r>
              <a:rPr sz="1544" spc="4" dirty="0">
                <a:latin typeface="Microsoft Sans Serif"/>
                <a:cs typeface="Microsoft Sans Serif"/>
              </a:rPr>
              <a:t>1</a:t>
            </a:r>
            <a:endParaRPr sz="1544">
              <a:latin typeface="Microsoft Sans Serif"/>
              <a:cs typeface="Microsoft Sans Serif"/>
            </a:endParaRPr>
          </a:p>
          <a:p>
            <a:pPr marR="4483" algn="ctr">
              <a:lnSpc>
                <a:spcPts val="2197"/>
              </a:lnSpc>
            </a:pPr>
            <a:r>
              <a:rPr sz="1941" i="1" spc="-40" dirty="0">
                <a:latin typeface="Times New Roman"/>
                <a:cs typeface="Times New Roman"/>
              </a:rPr>
              <a:t>H</a:t>
            </a:r>
            <a:r>
              <a:rPr sz="1985" spc="-59" baseline="-12962" dirty="0">
                <a:latin typeface="Times New Roman"/>
                <a:cs typeface="Times New Roman"/>
              </a:rPr>
              <a:t>1</a:t>
            </a:r>
            <a:endParaRPr sz="1985" baseline="-1296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12792" y="1876425"/>
            <a:ext cx="998444" cy="487313"/>
          </a:xfrm>
          <a:prstGeom prst="rect">
            <a:avLst/>
          </a:prstGeom>
          <a:solidFill>
            <a:srgbClr val="FEFEFE"/>
          </a:solidFill>
          <a:ln w="1178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1"/>
              </a:lnSpc>
            </a:pPr>
            <a:r>
              <a:rPr sz="1544" spc="4" dirty="0">
                <a:latin typeface="Microsoft Sans Serif"/>
                <a:cs typeface="Microsoft Sans Serif"/>
              </a:rPr>
              <a:t>System</a:t>
            </a:r>
            <a:r>
              <a:rPr sz="1544" spc="-53" dirty="0">
                <a:latin typeface="Microsoft Sans Serif"/>
                <a:cs typeface="Microsoft Sans Serif"/>
              </a:rPr>
              <a:t> </a:t>
            </a:r>
            <a:r>
              <a:rPr sz="1544" spc="4" dirty="0">
                <a:latin typeface="Microsoft Sans Serif"/>
                <a:cs typeface="Microsoft Sans Serif"/>
              </a:rPr>
              <a:t>2</a:t>
            </a:r>
            <a:endParaRPr sz="1544">
              <a:latin typeface="Microsoft Sans Serif"/>
              <a:cs typeface="Microsoft Sans Serif"/>
            </a:endParaRPr>
          </a:p>
          <a:p>
            <a:pPr marR="8405" algn="ctr">
              <a:lnSpc>
                <a:spcPts val="2197"/>
              </a:lnSpc>
            </a:pPr>
            <a:r>
              <a:rPr sz="1941" i="1" spc="-40" dirty="0">
                <a:latin typeface="Times New Roman"/>
                <a:cs typeface="Times New Roman"/>
              </a:rPr>
              <a:t>H</a:t>
            </a:r>
            <a:r>
              <a:rPr sz="1985" spc="-59" baseline="-12962" dirty="0">
                <a:latin typeface="Times New Roman"/>
                <a:cs typeface="Times New Roman"/>
              </a:rPr>
              <a:t>2</a:t>
            </a:r>
            <a:endParaRPr sz="1985" baseline="-12962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29438" y="1770090"/>
            <a:ext cx="360269" cy="27669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21" i="1" spc="-4" dirty="0">
                <a:latin typeface="Times New Roman"/>
                <a:cs typeface="Times New Roman"/>
              </a:rPr>
              <a:t>y</a:t>
            </a:r>
            <a:r>
              <a:rPr sz="1721" spc="62" dirty="0">
                <a:latin typeface="Lucida Sans Unicode"/>
                <a:cs typeface="Lucida Sans Unicode"/>
              </a:rPr>
              <a:t>(</a:t>
            </a:r>
            <a:r>
              <a:rPr sz="1721" i="1" spc="119" dirty="0">
                <a:latin typeface="Times New Roman"/>
                <a:cs typeface="Times New Roman"/>
              </a:rPr>
              <a:t>t</a:t>
            </a:r>
            <a:r>
              <a:rPr sz="1721" spc="110" dirty="0">
                <a:latin typeface="Lucida Sans Unicode"/>
                <a:cs typeface="Lucida Sans Unicode"/>
              </a:rPr>
              <a:t>)</a:t>
            </a:r>
            <a:endParaRPr sz="1721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59739" y="1770090"/>
            <a:ext cx="360269" cy="27669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21" i="1" spc="-4" dirty="0">
                <a:latin typeface="Times New Roman"/>
                <a:cs typeface="Times New Roman"/>
              </a:rPr>
              <a:t>x</a:t>
            </a:r>
            <a:r>
              <a:rPr sz="1721" spc="62" dirty="0">
                <a:latin typeface="Lucida Sans Unicode"/>
                <a:cs typeface="Lucida Sans Unicode"/>
              </a:rPr>
              <a:t>(</a:t>
            </a:r>
            <a:r>
              <a:rPr sz="1721" i="1" spc="119" dirty="0">
                <a:latin typeface="Times New Roman"/>
                <a:cs typeface="Times New Roman"/>
              </a:rPr>
              <a:t>t</a:t>
            </a:r>
            <a:r>
              <a:rPr sz="1721" spc="110" dirty="0">
                <a:latin typeface="Lucida Sans Unicode"/>
                <a:cs typeface="Lucida Sans Unicode"/>
              </a:rPr>
              <a:t>)</a:t>
            </a:r>
            <a:endParaRPr sz="1721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1413" y="2597552"/>
            <a:ext cx="703169" cy="30212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897" spc="4" dirty="0">
                <a:latin typeface="Microsoft Sans Serif"/>
                <a:cs typeface="Microsoft Sans Serif"/>
              </a:rPr>
              <a:t>S</a:t>
            </a:r>
            <a:r>
              <a:rPr sz="1897" spc="-18" dirty="0">
                <a:latin typeface="Microsoft Sans Serif"/>
                <a:cs typeface="Microsoft Sans Serif"/>
              </a:rPr>
              <a:t>e</a:t>
            </a:r>
            <a:r>
              <a:rPr sz="1897" spc="9" dirty="0">
                <a:latin typeface="Microsoft Sans Serif"/>
                <a:cs typeface="Microsoft Sans Serif"/>
              </a:rPr>
              <a:t>r</a:t>
            </a:r>
            <a:r>
              <a:rPr sz="1897" spc="-18" dirty="0">
                <a:latin typeface="Microsoft Sans Serif"/>
                <a:cs typeface="Microsoft Sans Serif"/>
              </a:rPr>
              <a:t>ie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82454" y="1653046"/>
            <a:ext cx="93592" cy="72816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8850103" y="1561539"/>
            <a:ext cx="630891" cy="1038225"/>
            <a:chOff x="8150517" y="1769744"/>
            <a:chExt cx="715010" cy="1176655"/>
          </a:xfrm>
        </p:grpSpPr>
        <p:sp>
          <p:nvSpPr>
            <p:cNvPr id="31" name="object 31"/>
            <p:cNvSpPr/>
            <p:nvPr/>
          </p:nvSpPr>
          <p:spPr>
            <a:xfrm>
              <a:off x="8150517" y="1775637"/>
              <a:ext cx="709295" cy="1130300"/>
            </a:xfrm>
            <a:custGeom>
              <a:avLst/>
              <a:gdLst/>
              <a:ahLst/>
              <a:cxnLst/>
              <a:rect l="l" t="t" r="r" b="b"/>
              <a:pathLst>
                <a:path w="709295" h="1130300">
                  <a:moveTo>
                    <a:pt x="0" y="1129944"/>
                  </a:moveTo>
                  <a:lnTo>
                    <a:pt x="565772" y="1129944"/>
                  </a:lnTo>
                </a:path>
                <a:path w="709295" h="1130300">
                  <a:moveTo>
                    <a:pt x="565772" y="281292"/>
                  </a:moveTo>
                  <a:lnTo>
                    <a:pt x="565772" y="1129944"/>
                  </a:lnTo>
                </a:path>
                <a:path w="709295" h="1130300">
                  <a:moveTo>
                    <a:pt x="708761" y="141439"/>
                  </a:moveTo>
                  <a:lnTo>
                    <a:pt x="701552" y="186137"/>
                  </a:lnTo>
                  <a:lnTo>
                    <a:pt x="681477" y="224962"/>
                  </a:lnTo>
                  <a:lnTo>
                    <a:pt x="650863" y="255583"/>
                  </a:lnTo>
                  <a:lnTo>
                    <a:pt x="612040" y="275666"/>
                  </a:lnTo>
                  <a:lnTo>
                    <a:pt x="567334" y="282879"/>
                  </a:lnTo>
                  <a:lnTo>
                    <a:pt x="522631" y="275666"/>
                  </a:lnTo>
                  <a:lnTo>
                    <a:pt x="483801" y="255583"/>
                  </a:lnTo>
                  <a:lnTo>
                    <a:pt x="453178" y="224962"/>
                  </a:lnTo>
                  <a:lnTo>
                    <a:pt x="433094" y="186137"/>
                  </a:lnTo>
                  <a:lnTo>
                    <a:pt x="425881" y="141439"/>
                  </a:lnTo>
                  <a:lnTo>
                    <a:pt x="433094" y="96732"/>
                  </a:lnTo>
                  <a:lnTo>
                    <a:pt x="453178" y="57906"/>
                  </a:lnTo>
                  <a:lnTo>
                    <a:pt x="483801" y="27288"/>
                  </a:lnTo>
                  <a:lnTo>
                    <a:pt x="522631" y="7210"/>
                  </a:lnTo>
                  <a:lnTo>
                    <a:pt x="567334" y="0"/>
                  </a:lnTo>
                  <a:lnTo>
                    <a:pt x="612040" y="7210"/>
                  </a:lnTo>
                  <a:lnTo>
                    <a:pt x="650863" y="27288"/>
                  </a:lnTo>
                  <a:lnTo>
                    <a:pt x="681477" y="57906"/>
                  </a:lnTo>
                  <a:lnTo>
                    <a:pt x="701552" y="96732"/>
                  </a:lnTo>
                  <a:lnTo>
                    <a:pt x="708761" y="141439"/>
                  </a:lnTo>
                  <a:close/>
                </a:path>
              </a:pathLst>
            </a:custGeom>
            <a:ln w="11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5946" y="1873452"/>
              <a:ext cx="106058" cy="825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6660" y="2863544"/>
              <a:ext cx="106071" cy="8250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6853304" y="1653046"/>
            <a:ext cx="998444" cy="946897"/>
            <a:chOff x="5887478" y="1873452"/>
            <a:chExt cx="1131570" cy="1073150"/>
          </a:xfrm>
        </p:grpSpPr>
        <p:sp>
          <p:nvSpPr>
            <p:cNvPr id="35" name="object 35"/>
            <p:cNvSpPr/>
            <p:nvPr/>
          </p:nvSpPr>
          <p:spPr>
            <a:xfrm>
              <a:off x="5887478" y="1915490"/>
              <a:ext cx="1131570" cy="990600"/>
            </a:xfrm>
            <a:custGeom>
              <a:avLst/>
              <a:gdLst/>
              <a:ahLst/>
              <a:cxnLst/>
              <a:rect l="l" t="t" r="r" b="b"/>
              <a:pathLst>
                <a:path w="1131570" h="990600">
                  <a:moveTo>
                    <a:pt x="565746" y="0"/>
                  </a:moveTo>
                  <a:lnTo>
                    <a:pt x="1131506" y="0"/>
                  </a:lnTo>
                </a:path>
                <a:path w="1131570" h="990600">
                  <a:moveTo>
                    <a:pt x="565746" y="0"/>
                  </a:moveTo>
                  <a:lnTo>
                    <a:pt x="565746" y="990092"/>
                  </a:lnTo>
                </a:path>
                <a:path w="1131570" h="990600">
                  <a:moveTo>
                    <a:pt x="565746" y="0"/>
                  </a:moveTo>
                  <a:lnTo>
                    <a:pt x="0" y="0"/>
                  </a:lnTo>
                </a:path>
                <a:path w="1131570" h="990600">
                  <a:moveTo>
                    <a:pt x="565746" y="990092"/>
                  </a:moveTo>
                  <a:lnTo>
                    <a:pt x="1131506" y="990092"/>
                  </a:lnTo>
                </a:path>
              </a:pathLst>
            </a:custGeom>
            <a:ln w="11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9343" y="1873452"/>
              <a:ext cx="106109" cy="825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3596" y="1873452"/>
              <a:ext cx="106071" cy="825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89343" y="2863544"/>
              <a:ext cx="106109" cy="8250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8838897" y="1419238"/>
            <a:ext cx="443753" cy="25007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432009" algn="l"/>
              </a:tabLst>
            </a:pPr>
            <a:r>
              <a:rPr sz="154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51693" y="1440561"/>
            <a:ext cx="998444" cy="487313"/>
          </a:xfrm>
          <a:prstGeom prst="rect">
            <a:avLst/>
          </a:prstGeom>
          <a:solidFill>
            <a:srgbClr val="FEFEFE"/>
          </a:solidFill>
          <a:ln w="1178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1" algn="ctr">
              <a:lnSpc>
                <a:spcPts val="1641"/>
              </a:lnSpc>
            </a:pPr>
            <a:r>
              <a:rPr sz="1544" spc="4" dirty="0">
                <a:latin typeface="Microsoft Sans Serif"/>
                <a:cs typeface="Microsoft Sans Serif"/>
              </a:rPr>
              <a:t>System</a:t>
            </a:r>
            <a:r>
              <a:rPr sz="1544" spc="-35" dirty="0">
                <a:latin typeface="Microsoft Sans Serif"/>
                <a:cs typeface="Microsoft Sans Serif"/>
              </a:rPr>
              <a:t> </a:t>
            </a:r>
            <a:r>
              <a:rPr sz="1544" spc="4" dirty="0">
                <a:latin typeface="Microsoft Sans Serif"/>
                <a:cs typeface="Microsoft Sans Serif"/>
              </a:rPr>
              <a:t>1</a:t>
            </a:r>
            <a:endParaRPr sz="1544">
              <a:latin typeface="Microsoft Sans Serif"/>
              <a:cs typeface="Microsoft Sans Serif"/>
            </a:endParaRPr>
          </a:p>
          <a:p>
            <a:pPr marR="4483" algn="ctr">
              <a:lnSpc>
                <a:spcPts val="2188"/>
              </a:lnSpc>
            </a:pPr>
            <a:r>
              <a:rPr sz="1941" i="1" spc="-40" dirty="0">
                <a:latin typeface="Times New Roman"/>
                <a:cs typeface="Times New Roman"/>
              </a:rPr>
              <a:t>H</a:t>
            </a:r>
            <a:r>
              <a:rPr sz="1985" spc="-59" baseline="-12962" dirty="0">
                <a:latin typeface="Times New Roman"/>
                <a:cs typeface="Times New Roman"/>
              </a:rPr>
              <a:t>1</a:t>
            </a:r>
            <a:endParaRPr sz="1985" baseline="-12962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51693" y="2314149"/>
            <a:ext cx="998444" cy="487313"/>
          </a:xfrm>
          <a:prstGeom prst="rect">
            <a:avLst/>
          </a:prstGeom>
          <a:solidFill>
            <a:srgbClr val="FEFEFE"/>
          </a:solidFill>
          <a:ln w="1178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1" algn="ctr">
              <a:lnSpc>
                <a:spcPts val="1628"/>
              </a:lnSpc>
            </a:pPr>
            <a:r>
              <a:rPr sz="1544" spc="4" dirty="0">
                <a:latin typeface="Microsoft Sans Serif"/>
                <a:cs typeface="Microsoft Sans Serif"/>
              </a:rPr>
              <a:t>System</a:t>
            </a:r>
            <a:r>
              <a:rPr sz="1544" spc="-35" dirty="0">
                <a:latin typeface="Microsoft Sans Serif"/>
                <a:cs typeface="Microsoft Sans Serif"/>
              </a:rPr>
              <a:t> </a:t>
            </a:r>
            <a:r>
              <a:rPr sz="1544" spc="4" dirty="0">
                <a:latin typeface="Microsoft Sans Serif"/>
                <a:cs typeface="Microsoft Sans Serif"/>
              </a:rPr>
              <a:t>2</a:t>
            </a:r>
            <a:endParaRPr sz="1544">
              <a:latin typeface="Microsoft Sans Serif"/>
              <a:cs typeface="Microsoft Sans Serif"/>
            </a:endParaRPr>
          </a:p>
          <a:p>
            <a:pPr marR="4483" algn="ctr">
              <a:lnSpc>
                <a:spcPts val="2188"/>
              </a:lnSpc>
            </a:pPr>
            <a:r>
              <a:rPr sz="1941" i="1" spc="-40" dirty="0">
                <a:latin typeface="Times New Roman"/>
                <a:cs typeface="Times New Roman"/>
              </a:rPr>
              <a:t>H</a:t>
            </a:r>
            <a:r>
              <a:rPr sz="1985" spc="-59" baseline="-12962" dirty="0">
                <a:latin typeface="Times New Roman"/>
                <a:cs typeface="Times New Roman"/>
              </a:rPr>
              <a:t>2</a:t>
            </a:r>
            <a:endParaRPr sz="1985" baseline="-12962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90730" y="1580517"/>
            <a:ext cx="112619" cy="1968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91" spc="9" dirty="0">
                <a:latin typeface="Microsoft Sans Serif"/>
                <a:cs typeface="Microsoft Sans Serif"/>
              </a:rPr>
              <a:t>+</a:t>
            </a:r>
            <a:endParaRPr sz="1191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72464" y="1332738"/>
            <a:ext cx="3480547" cy="27669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2801620" algn="l"/>
                <a:tab pos="3131090" algn="l"/>
              </a:tabLst>
            </a:pPr>
            <a:r>
              <a:rPr sz="1721" i="1" spc="-4" dirty="0">
                <a:latin typeface="Times New Roman"/>
                <a:cs typeface="Times New Roman"/>
              </a:rPr>
              <a:t>x</a:t>
            </a:r>
            <a:r>
              <a:rPr sz="1721" spc="62" dirty="0">
                <a:latin typeface="Lucida Sans Unicode"/>
                <a:cs typeface="Lucida Sans Unicode"/>
              </a:rPr>
              <a:t>(</a:t>
            </a:r>
            <a:r>
              <a:rPr sz="1721" i="1" spc="119" dirty="0">
                <a:latin typeface="Times New Roman"/>
                <a:cs typeface="Times New Roman"/>
              </a:rPr>
              <a:t>t</a:t>
            </a:r>
            <a:r>
              <a:rPr sz="1721" spc="110" dirty="0">
                <a:latin typeface="Lucida Sans Unicode"/>
                <a:cs typeface="Lucida Sans Unicode"/>
              </a:rPr>
              <a:t>)</a:t>
            </a:r>
            <a:r>
              <a:rPr sz="1721" dirty="0">
                <a:latin typeface="Lucida Sans Unicode"/>
                <a:cs typeface="Lucida Sans Unicode"/>
              </a:rPr>
              <a:t>	</a:t>
            </a:r>
            <a:r>
              <a:rPr sz="172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21" i="1" u="sng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1721" u="sng" spc="62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721" i="1" spc="119" dirty="0">
                <a:latin typeface="Times New Roman"/>
                <a:cs typeface="Times New Roman"/>
              </a:rPr>
              <a:t>t</a:t>
            </a:r>
            <a:r>
              <a:rPr sz="1721" spc="110" dirty="0">
                <a:latin typeface="Lucida Sans Unicode"/>
                <a:cs typeface="Lucida Sans Unicode"/>
              </a:rPr>
              <a:t>)</a:t>
            </a:r>
            <a:endParaRPr sz="1721">
              <a:latin typeface="Lucida Sans Unicode"/>
              <a:cs typeface="Lucida Sans Unicode"/>
            </a:endParaRPr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55575" y="3479987"/>
            <a:ext cx="147740" cy="14759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55575" y="4152159"/>
            <a:ext cx="149311" cy="14760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55575" y="5000468"/>
            <a:ext cx="149311" cy="147581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55575" y="5672642"/>
            <a:ext cx="149311" cy="147592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2388556" y="3009215"/>
            <a:ext cx="7943850" cy="3318583"/>
          </a:xfrm>
          <a:prstGeom prst="rect">
            <a:avLst/>
          </a:prstGeom>
        </p:spPr>
        <p:txBody>
          <a:bodyPr vert="horz" wrap="square" lIns="0" tIns="35859" rIns="0" bIns="0" rtlCol="0">
            <a:spAutoFit/>
          </a:bodyPr>
          <a:lstStyle/>
          <a:p>
            <a:pPr marL="5630696">
              <a:spcBef>
                <a:spcPts val="282"/>
              </a:spcBef>
            </a:pPr>
            <a:r>
              <a:rPr sz="1897" spc="-26" dirty="0">
                <a:latin typeface="Microsoft Sans Serif"/>
                <a:cs typeface="Microsoft Sans Serif"/>
              </a:rPr>
              <a:t>Parallel</a:t>
            </a:r>
            <a:endParaRPr sz="1897">
              <a:latin typeface="Microsoft Sans Serif"/>
              <a:cs typeface="Microsoft Sans Serif"/>
            </a:endParaRPr>
          </a:p>
          <a:p>
            <a:pPr marL="44826" marR="38102">
              <a:lnSpc>
                <a:spcPts val="2612"/>
              </a:lnSpc>
              <a:spcBef>
                <a:spcPts val="238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spc="13" dirty="0">
                <a:solidFill>
                  <a:srgbClr val="00BFFF"/>
                </a:solidFill>
                <a:latin typeface="Calibri"/>
                <a:cs typeface="Calibri"/>
              </a:rPr>
              <a:t>series</a:t>
            </a:r>
            <a:r>
              <a:rPr sz="2074" spc="101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spc="18" dirty="0">
                <a:solidFill>
                  <a:srgbClr val="00BFFF"/>
                </a:solidFill>
                <a:latin typeface="Calibri"/>
                <a:cs typeface="Calibri"/>
              </a:rPr>
              <a:t>cascade</a:t>
            </a:r>
            <a:r>
              <a:rPr sz="1897" spc="18" dirty="0">
                <a:latin typeface="Microsoft Sans Serif"/>
                <a:cs typeface="Microsoft Sans Serif"/>
              </a:rPr>
              <a:t>)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connection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ties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one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other.</a:t>
            </a:r>
            <a:endParaRPr sz="1897">
              <a:latin typeface="Microsoft Sans Serif"/>
              <a:cs typeface="Microsoft Sans Serif"/>
            </a:endParaRPr>
          </a:p>
          <a:p>
            <a:pPr marL="44826">
              <a:lnSpc>
                <a:spcPts val="1871"/>
              </a:lnSpc>
              <a:spcBef>
                <a:spcPts val="260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overall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series-connected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described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equation</a:t>
            </a:r>
            <a:endParaRPr sz="1897">
              <a:latin typeface="Microsoft Sans Serif"/>
              <a:cs typeface="Microsoft Sans Serif"/>
            </a:endParaRPr>
          </a:p>
          <a:p>
            <a:pPr marL="684156" algn="ctr">
              <a:lnSpc>
                <a:spcPts val="1549"/>
              </a:lnSpc>
              <a:tabLst>
                <a:tab pos="1535848" algn="l"/>
              </a:tabLst>
            </a:pPr>
            <a:r>
              <a:rPr sz="2074" spc="574" dirty="0">
                <a:latin typeface="Tahoma"/>
                <a:cs typeface="Tahoma"/>
              </a:rPr>
              <a:t> 	</a:t>
            </a:r>
            <a:r>
              <a:rPr sz="2074" spc="224" dirty="0">
                <a:latin typeface="Tahoma"/>
                <a:cs typeface="Tahoma"/>
              </a:rPr>
              <a:t>}</a:t>
            </a:r>
            <a:endParaRPr sz="2074">
              <a:latin typeface="Tahoma"/>
              <a:cs typeface="Tahoma"/>
            </a:endParaRPr>
          </a:p>
          <a:p>
            <a:pPr marL="6724" algn="ctr">
              <a:lnSpc>
                <a:spcPts val="2272"/>
              </a:lnSpc>
              <a:tabLst>
                <a:tab pos="949189" algn="l"/>
                <a:tab pos="1835621" algn="l"/>
              </a:tabLst>
            </a:pP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338" i="1" spc="-40" dirty="0">
                <a:latin typeface="Times New Roman"/>
                <a:cs typeface="Times New Roman"/>
              </a:rPr>
              <a:t>H</a:t>
            </a:r>
            <a:r>
              <a:rPr sz="2250" spc="-59" baseline="-11437" dirty="0">
                <a:latin typeface="Times New Roman"/>
                <a:cs typeface="Times New Roman"/>
              </a:rPr>
              <a:t>2	</a:t>
            </a:r>
            <a:r>
              <a:rPr sz="2338" i="1" spc="101" dirty="0">
                <a:latin typeface="Times New Roman"/>
                <a:cs typeface="Times New Roman"/>
              </a:rPr>
              <a:t>H</a:t>
            </a:r>
            <a:r>
              <a:rPr sz="2250" spc="152" baseline="-11437" dirty="0">
                <a:latin typeface="Times New Roman"/>
                <a:cs typeface="Times New Roman"/>
              </a:rPr>
              <a:t>1</a:t>
            </a:r>
            <a:r>
              <a:rPr sz="2074" spc="101" dirty="0">
                <a:latin typeface="Cambria"/>
                <a:cs typeface="Cambria"/>
              </a:rPr>
              <a:t>{</a:t>
            </a:r>
            <a:r>
              <a:rPr sz="2074" i="1" spc="101" dirty="0">
                <a:latin typeface="Times New Roman"/>
                <a:cs typeface="Times New Roman"/>
              </a:rPr>
              <a:t>x</a:t>
            </a:r>
            <a:r>
              <a:rPr sz="2074" spc="101" dirty="0">
                <a:latin typeface="Cambria"/>
                <a:cs typeface="Cambria"/>
              </a:rPr>
              <a:t>}	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44826" marR="213483">
              <a:lnSpc>
                <a:spcPct val="112100"/>
              </a:lnSpc>
              <a:spcBef>
                <a:spcPts val="507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71" dirty="0">
                <a:solidFill>
                  <a:srgbClr val="00BFFF"/>
                </a:solidFill>
                <a:latin typeface="Calibri"/>
                <a:cs typeface="Calibri"/>
              </a:rPr>
              <a:t>parallel</a:t>
            </a:r>
            <a:r>
              <a:rPr sz="2074" spc="106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connection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ties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inputs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both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together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sums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their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outputs.</a:t>
            </a:r>
            <a:endParaRPr sz="1897">
              <a:latin typeface="Microsoft Sans Serif"/>
              <a:cs typeface="Microsoft Sans Serif"/>
            </a:endParaRPr>
          </a:p>
          <a:p>
            <a:pPr marL="44826">
              <a:spcBef>
                <a:spcPts val="405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overall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parallel-connected</a:t>
            </a:r>
            <a:r>
              <a:rPr sz="1897" spc="13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described</a:t>
            </a:r>
            <a:r>
              <a:rPr sz="1897" spc="93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equation</a:t>
            </a:r>
            <a:endParaRPr sz="1897">
              <a:latin typeface="Microsoft Sans Serif"/>
              <a:cs typeface="Microsoft Sans Serif"/>
            </a:endParaRPr>
          </a:p>
          <a:p>
            <a:pPr marL="1121" algn="ctr">
              <a:spcBef>
                <a:spcPts val="609"/>
              </a:spcBef>
            </a:pP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338" i="1" spc="-97" dirty="0">
                <a:latin typeface="Times New Roman"/>
                <a:cs typeface="Times New Roman"/>
              </a:rPr>
              <a:t>H</a:t>
            </a:r>
            <a:r>
              <a:rPr sz="2250" spc="146" baseline="-11437" dirty="0">
                <a:latin typeface="Times New Roman"/>
                <a:cs typeface="Times New Roman"/>
              </a:rPr>
              <a:t>1</a:t>
            </a:r>
            <a:r>
              <a:rPr sz="2074" spc="234" dirty="0">
                <a:latin typeface="Cambria"/>
                <a:cs typeface="Cambria"/>
              </a:rPr>
              <a:t>{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247" dirty="0">
                <a:latin typeface="Cambria"/>
                <a:cs typeface="Cambria"/>
              </a:rPr>
              <a:t>}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338" i="1" spc="-97" dirty="0">
                <a:latin typeface="Times New Roman"/>
                <a:cs typeface="Times New Roman"/>
              </a:rPr>
              <a:t>H</a:t>
            </a:r>
            <a:r>
              <a:rPr sz="2250" spc="218" baseline="-11437" dirty="0">
                <a:latin typeface="Times New Roman"/>
                <a:cs typeface="Times New Roman"/>
              </a:rPr>
              <a:t>2</a:t>
            </a:r>
            <a:r>
              <a:rPr sz="2074" spc="234" dirty="0">
                <a:latin typeface="Cambria"/>
                <a:cs typeface="Cambria"/>
              </a:rPr>
              <a:t>{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234" dirty="0">
                <a:latin typeface="Cambria"/>
                <a:cs typeface="Cambria"/>
              </a:rPr>
              <a:t>}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353545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dirty="0">
                <a:solidFill>
                  <a:srgbClr val="FFFFFF"/>
                </a:solidFill>
              </a:rPr>
              <a:t>Classification</a:t>
            </a:r>
            <a:r>
              <a:rPr sz="2471" spc="-35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of</a:t>
            </a:r>
            <a:r>
              <a:rPr sz="2471" spc="31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Systems</a:t>
            </a:r>
            <a:endParaRPr sz="2471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FAFAB52B-2805-416C-9247-432F855A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260326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3282" y="1629055"/>
            <a:ext cx="117614" cy="1239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13282" y="1919646"/>
            <a:ext cx="117614" cy="1239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2261258"/>
            <a:ext cx="147740" cy="14926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13282" y="2626561"/>
            <a:ext cx="117614" cy="12444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13282" y="2920087"/>
            <a:ext cx="117614" cy="1244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55575" y="3253975"/>
            <a:ext cx="147740" cy="14930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13282" y="3620340"/>
            <a:ext cx="117614" cy="12445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13282" y="3890391"/>
            <a:ext cx="117614" cy="11694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47498" y="4474509"/>
            <a:ext cx="117605" cy="11693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47498" y="4741613"/>
            <a:ext cx="117605" cy="11694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47498" y="5011651"/>
            <a:ext cx="117605" cy="11695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13282" y="5352154"/>
            <a:ext cx="124448" cy="11694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422182" y="1102444"/>
            <a:ext cx="7885579" cy="4713519"/>
          </a:xfrm>
          <a:prstGeom prst="rect">
            <a:avLst/>
          </a:prstGeom>
        </p:spPr>
        <p:txBody>
          <a:bodyPr vert="horz" wrap="square" lIns="0" tIns="61072" rIns="0" bIns="0" rtlCol="0">
            <a:spAutoFit/>
          </a:bodyPr>
          <a:lstStyle/>
          <a:p>
            <a:pPr marL="11206">
              <a:spcBef>
                <a:spcPts val="481"/>
              </a:spcBef>
            </a:pPr>
            <a:r>
              <a:rPr sz="1897" spc="-13" dirty="0">
                <a:latin typeface="Microsoft Sans Serif"/>
                <a:cs typeface="Microsoft Sans Serif"/>
              </a:rPr>
              <a:t>Number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inputs:</a:t>
            </a:r>
            <a:endParaRPr sz="1897">
              <a:latin typeface="Microsoft Sans Serif"/>
              <a:cs typeface="Microsoft Sans Serif"/>
            </a:endParaRPr>
          </a:p>
          <a:p>
            <a:pPr marL="542394">
              <a:spcBef>
                <a:spcPts val="427"/>
              </a:spcBef>
            </a:pP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system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with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solidFill>
                  <a:srgbClr val="FF00FF"/>
                </a:solidFill>
                <a:latin typeface="Calibri"/>
                <a:cs typeface="Calibri"/>
              </a:rPr>
              <a:t>one</a:t>
            </a:r>
            <a:r>
              <a:rPr sz="1897" i="1" spc="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input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said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897" spc="35" dirty="0">
                <a:solidFill>
                  <a:srgbClr val="00BFFF"/>
                </a:solidFill>
                <a:latin typeface="Calibri"/>
                <a:cs typeface="Calibri"/>
              </a:rPr>
              <a:t>single</a:t>
            </a:r>
            <a:r>
              <a:rPr sz="1897" spc="40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57" dirty="0">
                <a:solidFill>
                  <a:srgbClr val="00BFFF"/>
                </a:solidFill>
                <a:latin typeface="Calibri"/>
                <a:cs typeface="Calibri"/>
              </a:rPr>
              <a:t>input</a:t>
            </a:r>
            <a:r>
              <a:rPr sz="1897" spc="62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115" dirty="0">
                <a:solidFill>
                  <a:srgbClr val="00BFFF"/>
                </a:solidFill>
                <a:latin typeface="Calibri"/>
                <a:cs typeface="Calibri"/>
              </a:rPr>
              <a:t>(SI)</a:t>
            </a:r>
            <a:r>
              <a:rPr sz="1721" spc="115" dirty="0">
                <a:latin typeface="Microsoft Sans Serif"/>
                <a:cs typeface="Microsoft Sans Serif"/>
              </a:rPr>
              <a:t>.</a:t>
            </a:r>
            <a:endParaRPr sz="1721">
              <a:latin typeface="Microsoft Sans Serif"/>
              <a:cs typeface="Microsoft Sans Serif"/>
            </a:endParaRPr>
          </a:p>
          <a:p>
            <a:pPr marL="542394">
              <a:spcBef>
                <a:spcPts val="13"/>
              </a:spcBef>
            </a:pP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system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with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i="1" spc="4" dirty="0">
                <a:solidFill>
                  <a:srgbClr val="FF00FF"/>
                </a:solidFill>
                <a:latin typeface="Calibri"/>
                <a:cs typeface="Calibri"/>
              </a:rPr>
              <a:t>more</a:t>
            </a:r>
            <a:r>
              <a:rPr sz="1897" i="1" spc="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i="1" spc="13" dirty="0">
                <a:solidFill>
                  <a:srgbClr val="FF00FF"/>
                </a:solidFill>
                <a:latin typeface="Calibri"/>
                <a:cs typeface="Calibri"/>
              </a:rPr>
              <a:t>than</a:t>
            </a:r>
            <a:r>
              <a:rPr sz="1897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i="1" spc="9" dirty="0">
                <a:solidFill>
                  <a:srgbClr val="FF00FF"/>
                </a:solidFill>
                <a:latin typeface="Calibri"/>
                <a:cs typeface="Calibri"/>
              </a:rPr>
              <a:t>one</a:t>
            </a:r>
            <a:r>
              <a:rPr sz="1897" i="1" spc="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input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said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spc="49" dirty="0">
                <a:solidFill>
                  <a:srgbClr val="00BFFF"/>
                </a:solidFill>
                <a:latin typeface="Calibri"/>
                <a:cs typeface="Calibri"/>
              </a:rPr>
              <a:t>multiple</a:t>
            </a:r>
            <a:r>
              <a:rPr sz="1897" spc="57" dirty="0">
                <a:solidFill>
                  <a:srgbClr val="00BFFF"/>
                </a:solidFill>
                <a:latin typeface="Calibri"/>
                <a:cs typeface="Calibri"/>
              </a:rPr>
              <a:t> input</a:t>
            </a:r>
            <a:r>
              <a:rPr sz="1897" spc="66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115" dirty="0">
                <a:solidFill>
                  <a:srgbClr val="00BFFF"/>
                </a:solidFill>
                <a:latin typeface="Calibri"/>
                <a:cs typeface="Calibri"/>
              </a:rPr>
              <a:t>(MI)</a:t>
            </a:r>
            <a:r>
              <a:rPr sz="1721" spc="115" dirty="0">
                <a:latin typeface="Microsoft Sans Serif"/>
                <a:cs typeface="Microsoft Sans Serif"/>
              </a:rPr>
              <a:t>.</a:t>
            </a:r>
            <a:endParaRPr sz="1721">
              <a:latin typeface="Microsoft Sans Serif"/>
              <a:cs typeface="Microsoft Sans Serif"/>
            </a:endParaRPr>
          </a:p>
          <a:p>
            <a:pPr marL="11206">
              <a:spcBef>
                <a:spcPts val="613"/>
              </a:spcBef>
            </a:pPr>
            <a:r>
              <a:rPr sz="1897" spc="-13" dirty="0">
                <a:latin typeface="Microsoft Sans Serif"/>
                <a:cs typeface="Microsoft Sans Serif"/>
              </a:rPr>
              <a:t>Number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outputs:</a:t>
            </a:r>
            <a:endParaRPr sz="1897">
              <a:latin typeface="Microsoft Sans Serif"/>
              <a:cs typeface="Microsoft Sans Serif"/>
            </a:endParaRPr>
          </a:p>
          <a:p>
            <a:pPr marL="542394">
              <a:spcBef>
                <a:spcPts val="401"/>
              </a:spcBef>
            </a:pP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system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with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solidFill>
                  <a:srgbClr val="FF00FF"/>
                </a:solidFill>
                <a:latin typeface="Calibri"/>
                <a:cs typeface="Calibri"/>
              </a:rPr>
              <a:t>one</a:t>
            </a:r>
            <a:r>
              <a:rPr sz="1897" i="1" spc="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output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said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897" spc="35" dirty="0">
                <a:solidFill>
                  <a:srgbClr val="00BFFF"/>
                </a:solidFill>
                <a:latin typeface="Calibri"/>
                <a:cs typeface="Calibri"/>
              </a:rPr>
              <a:t>single</a:t>
            </a:r>
            <a:r>
              <a:rPr sz="1897" spc="5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26" dirty="0">
                <a:solidFill>
                  <a:srgbClr val="00BFFF"/>
                </a:solidFill>
                <a:latin typeface="Calibri"/>
                <a:cs typeface="Calibri"/>
              </a:rPr>
              <a:t>output</a:t>
            </a:r>
            <a:r>
              <a:rPr sz="1897" spc="40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115" dirty="0">
                <a:solidFill>
                  <a:srgbClr val="00BFFF"/>
                </a:solidFill>
                <a:latin typeface="Calibri"/>
                <a:cs typeface="Calibri"/>
              </a:rPr>
              <a:t>(SO)</a:t>
            </a:r>
            <a:r>
              <a:rPr sz="1721" spc="115" dirty="0">
                <a:latin typeface="Microsoft Sans Serif"/>
                <a:cs typeface="Microsoft Sans Serif"/>
              </a:rPr>
              <a:t>.</a:t>
            </a:r>
            <a:endParaRPr sz="1721">
              <a:latin typeface="Microsoft Sans Serif"/>
              <a:cs typeface="Microsoft Sans Serif"/>
            </a:endParaRPr>
          </a:p>
          <a:p>
            <a:pPr marL="542394">
              <a:spcBef>
                <a:spcPts val="35"/>
              </a:spcBef>
            </a:pP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system</a:t>
            </a:r>
            <a:r>
              <a:rPr sz="1721" spc="2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with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897" i="1" spc="4" dirty="0">
                <a:solidFill>
                  <a:srgbClr val="FF00FF"/>
                </a:solidFill>
                <a:latin typeface="Calibri"/>
                <a:cs typeface="Calibri"/>
              </a:rPr>
              <a:t>more</a:t>
            </a:r>
            <a:r>
              <a:rPr sz="1897" i="1" spc="4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i="1" spc="13" dirty="0">
                <a:solidFill>
                  <a:srgbClr val="FF00FF"/>
                </a:solidFill>
                <a:latin typeface="Calibri"/>
                <a:cs typeface="Calibri"/>
              </a:rPr>
              <a:t>than</a:t>
            </a:r>
            <a:r>
              <a:rPr sz="1897" i="1" spc="4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i="1" spc="9" dirty="0">
                <a:solidFill>
                  <a:srgbClr val="FF00FF"/>
                </a:solidFill>
                <a:latin typeface="Calibri"/>
                <a:cs typeface="Calibri"/>
              </a:rPr>
              <a:t>one</a:t>
            </a:r>
            <a:r>
              <a:rPr sz="1897" i="1" spc="4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output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 said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spc="49" dirty="0">
                <a:solidFill>
                  <a:srgbClr val="00BFFF"/>
                </a:solidFill>
                <a:latin typeface="Calibri"/>
                <a:cs typeface="Calibri"/>
              </a:rPr>
              <a:t>multiple</a:t>
            </a:r>
            <a:r>
              <a:rPr sz="1897" spc="5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26" dirty="0">
                <a:solidFill>
                  <a:srgbClr val="00BFFF"/>
                </a:solidFill>
                <a:latin typeface="Calibri"/>
                <a:cs typeface="Calibri"/>
              </a:rPr>
              <a:t>output</a:t>
            </a:r>
            <a:r>
              <a:rPr sz="1897" spc="44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110" dirty="0">
                <a:solidFill>
                  <a:srgbClr val="00BFFF"/>
                </a:solidFill>
                <a:latin typeface="Calibri"/>
                <a:cs typeface="Calibri"/>
              </a:rPr>
              <a:t>(MO)</a:t>
            </a:r>
            <a:r>
              <a:rPr sz="1721" spc="110" dirty="0">
                <a:latin typeface="Microsoft Sans Serif"/>
                <a:cs typeface="Microsoft Sans Serif"/>
              </a:rPr>
              <a:t>.</a:t>
            </a:r>
            <a:endParaRPr sz="1721">
              <a:latin typeface="Microsoft Sans Serif"/>
              <a:cs typeface="Microsoft Sans Serif"/>
            </a:endParaRPr>
          </a:p>
          <a:p>
            <a:pPr marL="11206">
              <a:spcBef>
                <a:spcPts val="591"/>
              </a:spcBef>
            </a:pPr>
            <a:r>
              <a:rPr sz="1897" spc="-57" dirty="0">
                <a:latin typeface="Microsoft Sans Serif"/>
                <a:cs typeface="Microsoft Sans Serif"/>
              </a:rPr>
              <a:t>Types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signals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processed:</a:t>
            </a:r>
            <a:endParaRPr sz="1897">
              <a:latin typeface="Microsoft Sans Serif"/>
              <a:cs typeface="Microsoft Sans Serif"/>
            </a:endParaRPr>
          </a:p>
          <a:p>
            <a:pPr marL="542394" marR="4483">
              <a:lnSpc>
                <a:spcPct val="101499"/>
              </a:lnSpc>
              <a:spcBef>
                <a:spcPts val="371"/>
              </a:spcBef>
            </a:pP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35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system</a:t>
            </a:r>
            <a:r>
              <a:rPr sz="1721" spc="2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can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classified </a:t>
            </a:r>
            <a:r>
              <a:rPr sz="1721" dirty="0">
                <a:latin typeface="Microsoft Sans Serif"/>
                <a:cs typeface="Microsoft Sans Serif"/>
              </a:rPr>
              <a:t>in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13" dirty="0">
                <a:latin typeface="Microsoft Sans Serif"/>
                <a:cs typeface="Microsoft Sans Serif"/>
              </a:rPr>
              <a:t>terms</a:t>
            </a:r>
            <a:r>
              <a:rPr sz="172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of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897" i="1" spc="-35" dirty="0">
                <a:solidFill>
                  <a:srgbClr val="FF00FF"/>
                </a:solidFill>
                <a:latin typeface="Calibri"/>
                <a:cs typeface="Calibri"/>
              </a:rPr>
              <a:t>types</a:t>
            </a:r>
            <a:r>
              <a:rPr sz="1897" i="1" spc="3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i="1" spc="26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1897" i="1" spc="4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i="1" spc="35" dirty="0">
                <a:solidFill>
                  <a:srgbClr val="FF00FF"/>
                </a:solidFill>
                <a:latin typeface="Calibri"/>
                <a:cs typeface="Calibri"/>
              </a:rPr>
              <a:t>signals</a:t>
            </a:r>
            <a:r>
              <a:rPr sz="1897" i="1" spc="3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that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it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processes. </a:t>
            </a:r>
            <a:r>
              <a:rPr sz="1721" spc="-441" dirty="0">
                <a:latin typeface="Microsoft Sans Serif"/>
                <a:cs typeface="Microsoft Sans Serif"/>
              </a:rPr>
              <a:t> </a:t>
            </a:r>
            <a:r>
              <a:rPr sz="1721" spc="-9" dirty="0">
                <a:latin typeface="Microsoft Sans Serif"/>
                <a:cs typeface="Microsoft Sans Serif"/>
              </a:rPr>
              <a:t>Consequently,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13" dirty="0">
                <a:latin typeface="Microsoft Sans Serif"/>
                <a:cs typeface="Microsoft Sans Serif"/>
              </a:rPr>
              <a:t>terms</a:t>
            </a:r>
            <a:r>
              <a:rPr sz="1721" spc="71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such</a:t>
            </a:r>
            <a:r>
              <a:rPr sz="1721" spc="6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as</a:t>
            </a:r>
            <a:r>
              <a:rPr sz="1721" spc="7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66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following </a:t>
            </a:r>
            <a:r>
              <a:rPr sz="1721" dirty="0">
                <a:latin typeface="Microsoft Sans Serif"/>
                <a:cs typeface="Microsoft Sans Serif"/>
              </a:rPr>
              <a:t>(which</a:t>
            </a:r>
            <a:r>
              <a:rPr sz="1721" spc="4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describe</a:t>
            </a:r>
            <a:r>
              <a:rPr sz="1721" spc="6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signals)</a:t>
            </a:r>
            <a:r>
              <a:rPr sz="1721" spc="35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can </a:t>
            </a:r>
            <a:r>
              <a:rPr sz="1721" spc="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also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used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describe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systems:</a:t>
            </a:r>
            <a:endParaRPr sz="1721">
              <a:latin typeface="Microsoft Sans Serif"/>
              <a:cs typeface="Microsoft Sans Serif"/>
            </a:endParaRPr>
          </a:p>
          <a:p>
            <a:pPr marL="1076382" marR="2506329">
              <a:lnSpc>
                <a:spcPct val="114100"/>
              </a:lnSpc>
              <a:spcBef>
                <a:spcPts val="344"/>
              </a:spcBef>
            </a:pPr>
            <a:r>
              <a:rPr sz="1544" spc="-9" dirty="0">
                <a:latin typeface="Microsoft Sans Serif"/>
                <a:cs typeface="Microsoft Sans Serif"/>
              </a:rPr>
              <a:t>one-dimensional</a:t>
            </a:r>
            <a:r>
              <a:rPr sz="1544" spc="97" dirty="0">
                <a:latin typeface="Microsoft Sans Serif"/>
                <a:cs typeface="Microsoft Sans Serif"/>
              </a:rPr>
              <a:t> </a:t>
            </a:r>
            <a:r>
              <a:rPr sz="1544" spc="-4" dirty="0">
                <a:latin typeface="Microsoft Sans Serif"/>
                <a:cs typeface="Microsoft Sans Serif"/>
              </a:rPr>
              <a:t>and</a:t>
            </a:r>
            <a:r>
              <a:rPr sz="1544" spc="40" dirty="0">
                <a:latin typeface="Microsoft Sans Serif"/>
                <a:cs typeface="Microsoft Sans Serif"/>
              </a:rPr>
              <a:t> </a:t>
            </a:r>
            <a:r>
              <a:rPr sz="1544" spc="-9" dirty="0">
                <a:latin typeface="Microsoft Sans Serif"/>
                <a:cs typeface="Microsoft Sans Serif"/>
              </a:rPr>
              <a:t>multi-dimensional, </a:t>
            </a:r>
            <a:r>
              <a:rPr sz="1544" spc="-4" dirty="0">
                <a:latin typeface="Microsoft Sans Serif"/>
                <a:cs typeface="Microsoft Sans Serif"/>
              </a:rPr>
              <a:t> continuous-time</a:t>
            </a:r>
            <a:r>
              <a:rPr sz="1544" spc="62" dirty="0">
                <a:latin typeface="Microsoft Sans Serif"/>
                <a:cs typeface="Microsoft Sans Serif"/>
              </a:rPr>
              <a:t> </a:t>
            </a:r>
            <a:r>
              <a:rPr sz="1544" dirty="0">
                <a:latin typeface="Microsoft Sans Serif"/>
                <a:cs typeface="Microsoft Sans Serif"/>
              </a:rPr>
              <a:t>(CT)</a:t>
            </a:r>
            <a:r>
              <a:rPr sz="1544" spc="18" dirty="0">
                <a:latin typeface="Microsoft Sans Serif"/>
                <a:cs typeface="Microsoft Sans Serif"/>
              </a:rPr>
              <a:t> </a:t>
            </a:r>
            <a:r>
              <a:rPr sz="1544" spc="-4" dirty="0">
                <a:latin typeface="Microsoft Sans Serif"/>
                <a:cs typeface="Microsoft Sans Serif"/>
              </a:rPr>
              <a:t>and</a:t>
            </a:r>
            <a:r>
              <a:rPr sz="1544" spc="35" dirty="0">
                <a:latin typeface="Microsoft Sans Serif"/>
                <a:cs typeface="Microsoft Sans Serif"/>
              </a:rPr>
              <a:t> </a:t>
            </a:r>
            <a:r>
              <a:rPr sz="1544" spc="-4" dirty="0">
                <a:latin typeface="Microsoft Sans Serif"/>
                <a:cs typeface="Microsoft Sans Serif"/>
              </a:rPr>
              <a:t>discrete-time</a:t>
            </a:r>
            <a:r>
              <a:rPr sz="1544" spc="18" dirty="0">
                <a:latin typeface="Microsoft Sans Serif"/>
                <a:cs typeface="Microsoft Sans Serif"/>
              </a:rPr>
              <a:t> </a:t>
            </a:r>
            <a:r>
              <a:rPr sz="1544" dirty="0">
                <a:latin typeface="Microsoft Sans Serif"/>
                <a:cs typeface="Microsoft Sans Serif"/>
              </a:rPr>
              <a:t>(DT),</a:t>
            </a:r>
            <a:r>
              <a:rPr sz="1544" spc="31" dirty="0">
                <a:latin typeface="Microsoft Sans Serif"/>
                <a:cs typeface="Microsoft Sans Serif"/>
              </a:rPr>
              <a:t> </a:t>
            </a:r>
            <a:r>
              <a:rPr sz="1544" spc="-4" dirty="0">
                <a:latin typeface="Microsoft Sans Serif"/>
                <a:cs typeface="Microsoft Sans Serif"/>
              </a:rPr>
              <a:t>and </a:t>
            </a:r>
            <a:r>
              <a:rPr sz="1544" spc="-397" dirty="0">
                <a:latin typeface="Microsoft Sans Serif"/>
                <a:cs typeface="Microsoft Sans Serif"/>
              </a:rPr>
              <a:t> </a:t>
            </a:r>
            <a:r>
              <a:rPr sz="1544" spc="-9" dirty="0">
                <a:latin typeface="Microsoft Sans Serif"/>
                <a:cs typeface="Microsoft Sans Serif"/>
              </a:rPr>
              <a:t>analog</a:t>
            </a:r>
            <a:r>
              <a:rPr sz="1544" spc="62" dirty="0">
                <a:latin typeface="Microsoft Sans Serif"/>
                <a:cs typeface="Microsoft Sans Serif"/>
              </a:rPr>
              <a:t> </a:t>
            </a:r>
            <a:r>
              <a:rPr sz="1544" spc="-4" dirty="0">
                <a:latin typeface="Microsoft Sans Serif"/>
                <a:cs typeface="Microsoft Sans Serif"/>
              </a:rPr>
              <a:t>and</a:t>
            </a:r>
            <a:r>
              <a:rPr sz="1544" spc="40" dirty="0">
                <a:latin typeface="Microsoft Sans Serif"/>
                <a:cs typeface="Microsoft Sans Serif"/>
              </a:rPr>
              <a:t> </a:t>
            </a:r>
            <a:r>
              <a:rPr sz="1544" spc="-4" dirty="0">
                <a:latin typeface="Microsoft Sans Serif"/>
                <a:cs typeface="Microsoft Sans Serif"/>
              </a:rPr>
              <a:t>digital.</a:t>
            </a:r>
            <a:endParaRPr sz="1544">
              <a:latin typeface="Microsoft Sans Serif"/>
              <a:cs typeface="Microsoft Sans Serif"/>
            </a:endParaRPr>
          </a:p>
          <a:p>
            <a:pPr marL="542394" marR="259990">
              <a:lnSpc>
                <a:spcPct val="111900"/>
              </a:lnSpc>
              <a:spcBef>
                <a:spcPts val="405"/>
              </a:spcBef>
            </a:pPr>
            <a:r>
              <a:rPr sz="1721" spc="-9" dirty="0">
                <a:latin typeface="Microsoft Sans Serif"/>
                <a:cs typeface="Microsoft Sans Serif"/>
              </a:rPr>
              <a:t>For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example,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continuous-time</a:t>
            </a:r>
            <a:r>
              <a:rPr sz="1721" spc="-5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(CT)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system</a:t>
            </a:r>
            <a:r>
              <a:rPr sz="1721" spc="4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processes CT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signals </a:t>
            </a:r>
            <a:r>
              <a:rPr sz="1721" spc="9" dirty="0">
                <a:latin typeface="Microsoft Sans Serif"/>
                <a:cs typeface="Microsoft Sans Serif"/>
              </a:rPr>
              <a:t>and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 </a:t>
            </a:r>
            <a:r>
              <a:rPr sz="1721" spc="-446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discrete-time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(DT)</a:t>
            </a:r>
            <a:r>
              <a:rPr sz="1721" spc="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system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processes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DT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signals.</a:t>
            </a:r>
            <a:endParaRPr sz="1721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98059" y="563048"/>
            <a:ext cx="9278471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2327">
              <a:lnSpc>
                <a:spcPct val="100000"/>
              </a:lnSpc>
              <a:spcBef>
                <a:spcPts val="84"/>
              </a:spcBef>
            </a:pPr>
            <a:r>
              <a:rPr spc="-4" dirty="0"/>
              <a:t>Section</a:t>
            </a:r>
            <a:r>
              <a:rPr spc="-79" dirty="0"/>
              <a:t> </a:t>
            </a:r>
            <a:r>
              <a:rPr spc="-4" dirty="0"/>
              <a:t>2.5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D9615-A93F-45C5-88BC-D464188A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01314" y="2737372"/>
            <a:ext cx="8693524" cy="772085"/>
            <a:chOff x="161890" y="3102355"/>
            <a:chExt cx="9852660" cy="875030"/>
          </a:xfrm>
        </p:grpSpPr>
        <p:sp>
          <p:nvSpPr>
            <p:cNvPr id="23" name="object 23"/>
            <p:cNvSpPr/>
            <p:nvPr/>
          </p:nvSpPr>
          <p:spPr>
            <a:xfrm>
              <a:off x="161890" y="3102355"/>
              <a:ext cx="9736455" cy="180340"/>
            </a:xfrm>
            <a:custGeom>
              <a:avLst/>
              <a:gdLst/>
              <a:ahLst/>
              <a:cxnLst/>
              <a:rect l="l" t="t" r="r" b="b"/>
              <a:pathLst>
                <a:path w="9736455" h="180339">
                  <a:moveTo>
                    <a:pt x="9736083" y="179832"/>
                  </a:moveTo>
                  <a:lnTo>
                    <a:pt x="9736083" y="110896"/>
                  </a:lnTo>
                  <a:lnTo>
                    <a:pt x="9727333" y="67835"/>
                  </a:lnTo>
                  <a:lnTo>
                    <a:pt x="9703510" y="32573"/>
                  </a:lnTo>
                  <a:lnTo>
                    <a:pt x="9668253" y="8749"/>
                  </a:lnTo>
                  <a:lnTo>
                    <a:pt x="9625199" y="0"/>
                  </a:lnTo>
                  <a:lnTo>
                    <a:pt x="110891" y="0"/>
                  </a:lnTo>
                  <a:lnTo>
                    <a:pt x="67834" y="8749"/>
                  </a:lnTo>
                  <a:lnTo>
                    <a:pt x="32574" y="32573"/>
                  </a:lnTo>
                  <a:lnTo>
                    <a:pt x="8750" y="67835"/>
                  </a:lnTo>
                  <a:lnTo>
                    <a:pt x="0" y="110896"/>
                  </a:lnTo>
                  <a:lnTo>
                    <a:pt x="0" y="179832"/>
                  </a:lnTo>
                  <a:lnTo>
                    <a:pt x="9736083" y="179832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844" y="3199320"/>
              <a:ext cx="128219" cy="2460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53" y="3731171"/>
              <a:ext cx="239110" cy="2390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759365" y="3962271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0" y="0"/>
                  </a:moveTo>
                  <a:lnTo>
                    <a:pt x="27724" y="2795"/>
                  </a:lnTo>
                </a:path>
              </a:pathLst>
            </a:custGeom>
            <a:ln w="242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9365" y="3715562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570" y="27736"/>
                  </a:moveTo>
                  <a:lnTo>
                    <a:pt x="239375" y="0"/>
                  </a:lnTo>
                </a:path>
                <a:path w="242570" h="242570">
                  <a:moveTo>
                    <a:pt x="0" y="239376"/>
                  </a:moveTo>
                  <a:lnTo>
                    <a:pt x="76983" y="236895"/>
                  </a:lnTo>
                  <a:lnTo>
                    <a:pt x="122203" y="220733"/>
                  </a:lnTo>
                  <a:lnTo>
                    <a:pt x="162094" y="195371"/>
                  </a:lnTo>
                  <a:lnTo>
                    <a:pt x="195367" y="162101"/>
                  </a:lnTo>
                  <a:lnTo>
                    <a:pt x="220731" y="122212"/>
                  </a:lnTo>
                  <a:lnTo>
                    <a:pt x="236895" y="76994"/>
                  </a:lnTo>
                  <a:lnTo>
                    <a:pt x="242570" y="27736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9365" y="3715562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36" y="27736"/>
                  </a:moveTo>
                  <a:lnTo>
                    <a:pt x="232441" y="0"/>
                  </a:lnTo>
                </a:path>
                <a:path w="236220" h="236220">
                  <a:moveTo>
                    <a:pt x="0" y="232455"/>
                  </a:moveTo>
                  <a:lnTo>
                    <a:pt x="75395" y="230157"/>
                  </a:lnTo>
                  <a:lnTo>
                    <a:pt x="119156" y="214515"/>
                  </a:lnTo>
                  <a:lnTo>
                    <a:pt x="157760" y="189970"/>
                  </a:lnTo>
                  <a:lnTo>
                    <a:pt x="189958" y="157772"/>
                  </a:lnTo>
                  <a:lnTo>
                    <a:pt x="214503" y="119168"/>
                  </a:lnTo>
                  <a:lnTo>
                    <a:pt x="230145" y="75407"/>
                  </a:lnTo>
                  <a:lnTo>
                    <a:pt x="235636" y="27736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7236" y="3703434"/>
              <a:ext cx="252959" cy="2529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3667" y="3824249"/>
              <a:ext cx="9405620" cy="40640"/>
            </a:xfrm>
            <a:custGeom>
              <a:avLst/>
              <a:gdLst/>
              <a:ahLst/>
              <a:cxnLst/>
              <a:rect l="l" t="t" r="r" b="b"/>
              <a:pathLst>
                <a:path w="9405620" h="40639">
                  <a:moveTo>
                    <a:pt x="9404998" y="0"/>
                  </a:moveTo>
                  <a:lnTo>
                    <a:pt x="0" y="0"/>
                  </a:lnTo>
                  <a:lnTo>
                    <a:pt x="0" y="5676"/>
                  </a:lnTo>
                  <a:lnTo>
                    <a:pt x="0" y="12611"/>
                  </a:lnTo>
                  <a:lnTo>
                    <a:pt x="0" y="19532"/>
                  </a:lnTo>
                  <a:lnTo>
                    <a:pt x="0" y="26466"/>
                  </a:lnTo>
                  <a:lnTo>
                    <a:pt x="0" y="40322"/>
                  </a:lnTo>
                  <a:lnTo>
                    <a:pt x="9404998" y="40322"/>
                  </a:lnTo>
                  <a:lnTo>
                    <a:pt x="9404998" y="26466"/>
                  </a:lnTo>
                  <a:lnTo>
                    <a:pt x="9404998" y="19532"/>
                  </a:lnTo>
                  <a:lnTo>
                    <a:pt x="9404998" y="12611"/>
                  </a:lnTo>
                  <a:lnTo>
                    <a:pt x="9404998" y="5676"/>
                  </a:lnTo>
                  <a:lnTo>
                    <a:pt x="94049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78" y="385763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678" y="3871518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678" y="388537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678" y="389924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83678" y="391310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678" y="3926961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678" y="3940812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678" y="3954672"/>
              <a:ext cx="9404985" cy="11430"/>
            </a:xfrm>
            <a:custGeom>
              <a:avLst/>
              <a:gdLst/>
              <a:ahLst/>
              <a:cxnLst/>
              <a:rect l="l" t="t" r="r" b="b"/>
              <a:pathLst>
                <a:path w="9404985" h="11429">
                  <a:moveTo>
                    <a:pt x="0" y="0"/>
                  </a:moveTo>
                  <a:lnTo>
                    <a:pt x="0" y="10945"/>
                  </a:lnTo>
                  <a:lnTo>
                    <a:pt x="9404986" y="10945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896780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11658" y="0"/>
                  </a:moveTo>
                  <a:lnTo>
                    <a:pt x="0" y="0"/>
                  </a:lnTo>
                  <a:lnTo>
                    <a:pt x="0" y="424154"/>
                  </a:lnTo>
                  <a:lnTo>
                    <a:pt x="11658" y="424154"/>
                  </a:lnTo>
                  <a:lnTo>
                    <a:pt x="116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99014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530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29222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3048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9568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997079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998462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9998447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0" y="0"/>
                  </a:moveTo>
                  <a:lnTo>
                    <a:pt x="0" y="424145"/>
                  </a:lnTo>
                  <a:lnTo>
                    <a:pt x="11992" y="424145"/>
                  </a:lnTo>
                  <a:lnTo>
                    <a:pt x="11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90" y="3198025"/>
              <a:ext cx="9736455" cy="656590"/>
            </a:xfrm>
            <a:custGeom>
              <a:avLst/>
              <a:gdLst/>
              <a:ahLst/>
              <a:cxnLst/>
              <a:rect l="l" t="t" r="r" b="b"/>
              <a:pathLst>
                <a:path w="9736455" h="656589">
                  <a:moveTo>
                    <a:pt x="9736083" y="545274"/>
                  </a:moveTo>
                  <a:lnTo>
                    <a:pt x="9736083" y="0"/>
                  </a:lnTo>
                  <a:lnTo>
                    <a:pt x="0" y="0"/>
                  </a:lnTo>
                  <a:lnTo>
                    <a:pt x="0" y="545274"/>
                  </a:lnTo>
                  <a:lnTo>
                    <a:pt x="8750" y="588328"/>
                  </a:lnTo>
                  <a:lnTo>
                    <a:pt x="32574" y="623585"/>
                  </a:lnTo>
                  <a:lnTo>
                    <a:pt x="67834" y="647408"/>
                  </a:lnTo>
                  <a:lnTo>
                    <a:pt x="110891" y="656158"/>
                  </a:lnTo>
                  <a:lnTo>
                    <a:pt x="9625199" y="656158"/>
                  </a:lnTo>
                  <a:lnTo>
                    <a:pt x="9668253" y="647408"/>
                  </a:lnTo>
                  <a:lnTo>
                    <a:pt x="9703510" y="623585"/>
                  </a:lnTo>
                  <a:lnTo>
                    <a:pt x="9727333" y="588328"/>
                  </a:lnTo>
                  <a:lnTo>
                    <a:pt x="9736083" y="54527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9897973" y="3294608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4">
                  <a:moveTo>
                    <a:pt x="0" y="4902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9897973" y="3266884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7973" y="323916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9897973" y="3211448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9897973" y="3169856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394689" y="2885666"/>
            <a:ext cx="3403787" cy="3299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Properties</a:t>
            </a:r>
            <a:r>
              <a:rPr sz="2074" b="1" spc="-44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sz="2074" b="1" spc="-44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(CT)</a:t>
            </a:r>
            <a:r>
              <a:rPr sz="2074" b="1" spc="-40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Systems</a:t>
            </a:r>
            <a:endParaRPr sz="2074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3177428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22" dirty="0">
                <a:solidFill>
                  <a:srgbClr val="FFFFFF"/>
                </a:solidFill>
              </a:rPr>
              <a:t>Memory</a:t>
            </a:r>
            <a:r>
              <a:rPr sz="2471" spc="-40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and</a:t>
            </a:r>
            <a:r>
              <a:rPr sz="2471" spc="9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Causality</a:t>
            </a:r>
            <a:endParaRPr sz="2471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FCE0252-E0BF-4B77-9988-6F200681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424705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158522"/>
            <a:ext cx="147740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2563592"/>
            <a:ext cx="147740" cy="14926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3295067"/>
            <a:ext cx="147740" cy="14930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4031820"/>
            <a:ext cx="147740" cy="14759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5575" y="4765648"/>
            <a:ext cx="149311" cy="14758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393868" y="1291089"/>
            <a:ext cx="7923679" cy="434673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9223">
              <a:spcBef>
                <a:spcPts val="115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have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memory</a:t>
            </a:r>
            <a:r>
              <a:rPr sz="2074" spc="7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if,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endParaRPr sz="1897">
              <a:latin typeface="Microsoft Sans Serif"/>
              <a:cs typeface="Microsoft Sans Serif"/>
            </a:endParaRPr>
          </a:p>
          <a:p>
            <a:pPr marL="33619">
              <a:spcBef>
                <a:spcPts val="124"/>
              </a:spcBef>
            </a:pP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46" baseline="-11437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84" baseline="-11437" dirty="0">
                <a:latin typeface="Times New Roman"/>
                <a:cs typeface="Times New Roman"/>
              </a:rPr>
              <a:t>0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32" dirty="0">
                <a:latin typeface="Lucida Sans Unicode"/>
                <a:cs typeface="Lucida Sans Unicode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depend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10" dirty="0">
                <a:latin typeface="Lucida Sans Unicode"/>
                <a:cs typeface="Lucida Sans Unicode"/>
              </a:rPr>
              <a:t> </a:t>
            </a:r>
            <a:r>
              <a:rPr sz="1897" spc="-49" dirty="0">
                <a:latin typeface="Microsoft Sans Serif"/>
                <a:cs typeface="Microsoft Sans Serif"/>
              </a:rPr>
              <a:t>f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13" dirty="0">
                <a:latin typeface="Microsoft Sans Serif"/>
                <a:cs typeface="Microsoft Sans Serif"/>
              </a:rPr>
              <a:t>m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-31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97" dirty="0">
                <a:latin typeface="Times New Roman"/>
                <a:cs typeface="Times New Roman"/>
              </a:rPr>
              <a:t> </a:t>
            </a:r>
            <a:r>
              <a:rPr sz="2074" spc="13" dirty="0">
                <a:latin typeface="Cambria"/>
                <a:cs typeface="Cambria"/>
              </a:rPr>
              <a:t>/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234" dirty="0">
                <a:latin typeface="Lucida Sans Unicode"/>
                <a:cs typeface="Lucida Sans Unicode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46" baseline="-11437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39223" marR="633726">
              <a:lnSpc>
                <a:spcPct val="120100"/>
              </a:lnSpc>
              <a:spcBef>
                <a:spcPts val="176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does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have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memory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spc="26" dirty="0">
                <a:solidFill>
                  <a:srgbClr val="00BFFF"/>
                </a:solidFill>
                <a:latin typeface="Calibri"/>
                <a:cs typeface="Calibri"/>
              </a:rPr>
              <a:t>memoryless</a:t>
            </a:r>
            <a:r>
              <a:rPr sz="1897" spc="26" dirty="0">
                <a:latin typeface="Microsoft Sans Serif"/>
                <a:cs typeface="Microsoft Sans Serif"/>
              </a:rPr>
              <a:t>. 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Although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simple,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memoryless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not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dirty="0">
                <a:solidFill>
                  <a:srgbClr val="FF00FF"/>
                </a:solidFill>
                <a:latin typeface="Calibri"/>
                <a:cs typeface="Calibri"/>
              </a:rPr>
              <a:t>very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flexible</a:t>
            </a:r>
            <a:r>
              <a:rPr sz="1897" spc="26" dirty="0">
                <a:latin typeface="Microsoft Sans Serif"/>
                <a:cs typeface="Microsoft Sans Serif"/>
              </a:rPr>
              <a:t>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since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its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current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value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cannot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rely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past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future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values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input.</a:t>
            </a:r>
            <a:endParaRPr sz="1897">
              <a:latin typeface="Microsoft Sans Serif"/>
              <a:cs typeface="Microsoft Sans Serif"/>
            </a:endParaRPr>
          </a:p>
          <a:p>
            <a:pPr marL="39223" marR="99177">
              <a:lnSpc>
                <a:spcPct val="105000"/>
              </a:lnSpc>
              <a:spcBef>
                <a:spcPts val="613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y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causal</a:t>
            </a:r>
            <a:r>
              <a:rPr sz="2074" spc="106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if,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every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t</a:t>
            </a:r>
            <a:r>
              <a:rPr sz="2250" spc="46" baseline="-11437" dirty="0">
                <a:latin typeface="Times New Roman"/>
                <a:cs typeface="Times New Roman"/>
              </a:rPr>
              <a:t>0</a:t>
            </a:r>
            <a:r>
              <a:rPr sz="1897" spc="31" dirty="0">
                <a:latin typeface="Microsoft Sans Serif"/>
                <a:cs typeface="Microsoft Sans Serif"/>
              </a:rPr>
              <a:t>,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84" baseline="-11437" dirty="0">
                <a:latin typeface="Times New Roman"/>
                <a:cs typeface="Times New Roman"/>
              </a:rPr>
              <a:t>0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32" dirty="0">
                <a:latin typeface="Lucida Sans Unicode"/>
                <a:cs typeface="Lucida Sans Unicode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doe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no</a:t>
            </a:r>
            <a:r>
              <a:rPr sz="1897" spc="-4" dirty="0">
                <a:latin typeface="Microsoft Sans Serif"/>
                <a:cs typeface="Microsoft Sans Serif"/>
              </a:rPr>
              <a:t>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depen</a:t>
            </a:r>
            <a:r>
              <a:rPr sz="1897" spc="-4" dirty="0">
                <a:latin typeface="Microsoft Sans Serif"/>
                <a:cs typeface="Microsoft Sans Serif"/>
              </a:rPr>
              <a:t>d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10" dirty="0">
                <a:latin typeface="Lucida Sans Unicode"/>
                <a:cs typeface="Lucida Sans Unicode"/>
              </a:rPr>
              <a:t> </a:t>
            </a:r>
            <a:r>
              <a:rPr sz="1897" spc="-49" dirty="0">
                <a:latin typeface="Microsoft Sans Serif"/>
                <a:cs typeface="Microsoft Sans Serif"/>
              </a:rPr>
              <a:t>f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13" dirty="0">
                <a:latin typeface="Microsoft Sans Serif"/>
                <a:cs typeface="Microsoft Sans Serif"/>
              </a:rPr>
              <a:t>m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-31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97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&gt;</a:t>
            </a:r>
            <a:r>
              <a:rPr sz="2074" spc="-234" dirty="0">
                <a:latin typeface="Lucida Sans Unicode"/>
                <a:cs typeface="Lucida Sans Unicode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46" baseline="-11437" dirty="0">
                <a:latin typeface="Times New Roman"/>
                <a:cs typeface="Times New Roman"/>
              </a:rPr>
              <a:t>0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39223" marR="158572">
              <a:lnSpc>
                <a:spcPct val="105000"/>
              </a:lnSpc>
              <a:spcBef>
                <a:spcPts val="578"/>
              </a:spcBef>
            </a:pPr>
            <a:r>
              <a:rPr sz="1897" dirty="0">
                <a:latin typeface="Microsoft Sans Serif"/>
                <a:cs typeface="Microsoft Sans Serif"/>
              </a:rPr>
              <a:t>If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independent</a:t>
            </a:r>
            <a:r>
              <a:rPr sz="1897" spc="12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variable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150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represents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time,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must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causal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order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40" dirty="0">
                <a:solidFill>
                  <a:srgbClr val="FF00FF"/>
                </a:solidFill>
                <a:latin typeface="Calibri"/>
                <a:cs typeface="Calibri"/>
              </a:rPr>
              <a:t>physically</a:t>
            </a:r>
            <a:r>
              <a:rPr sz="2074" i="1" spc="9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realizable</a:t>
            </a:r>
            <a:r>
              <a:rPr sz="1897" spc="13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39223" marR="26896">
              <a:lnSpc>
                <a:spcPct val="109500"/>
              </a:lnSpc>
              <a:spcBef>
                <a:spcPts val="640"/>
              </a:spcBef>
            </a:pPr>
            <a:r>
              <a:rPr sz="1897" spc="-13" dirty="0">
                <a:latin typeface="Microsoft Sans Serif"/>
                <a:cs typeface="Microsoft Sans Serif"/>
              </a:rPr>
              <a:t>Noncausal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sometimes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useful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practice,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44" dirty="0">
                <a:latin typeface="Microsoft Sans Serif"/>
                <a:cs typeface="Microsoft Sans Serif"/>
              </a:rPr>
              <a:t>however,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since 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independent</a:t>
            </a:r>
            <a:r>
              <a:rPr sz="1897" spc="12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variable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need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not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always</a:t>
            </a:r>
            <a:r>
              <a:rPr sz="2074" i="1" spc="9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4" dirty="0">
                <a:solidFill>
                  <a:srgbClr val="FF00FF"/>
                </a:solidFill>
                <a:latin typeface="Calibri"/>
                <a:cs typeface="Calibri"/>
              </a:rPr>
              <a:t>represent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8" dirty="0">
                <a:solidFill>
                  <a:srgbClr val="FF00FF"/>
                </a:solidFill>
                <a:latin typeface="Calibri"/>
                <a:cs typeface="Calibri"/>
              </a:rPr>
              <a:t>time</a:t>
            </a:r>
            <a:r>
              <a:rPr sz="1897" spc="-18" dirty="0">
                <a:latin typeface="Microsoft Sans Serif"/>
                <a:cs typeface="Microsoft Sans Serif"/>
              </a:rPr>
              <a:t>.</a:t>
            </a:r>
            <a:r>
              <a:rPr sz="1897" spc="146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For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example,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some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situations,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independent</a:t>
            </a:r>
            <a:r>
              <a:rPr sz="1897" spc="12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variable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might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represent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position.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1516156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I</a:t>
            </a:r>
            <a:r>
              <a:rPr sz="2471" spc="-40" dirty="0">
                <a:solidFill>
                  <a:srgbClr val="FFFFFF"/>
                </a:solidFill>
              </a:rPr>
              <a:t>n</a:t>
            </a:r>
            <a:r>
              <a:rPr sz="2471" spc="-62" dirty="0">
                <a:solidFill>
                  <a:srgbClr val="FFFFFF"/>
                </a:solidFill>
              </a:rPr>
              <a:t>v</a:t>
            </a:r>
            <a:r>
              <a:rPr sz="2471" spc="4" dirty="0">
                <a:solidFill>
                  <a:srgbClr val="FFFFFF"/>
                </a:solidFill>
              </a:rPr>
              <a:t>e</a:t>
            </a:r>
            <a:r>
              <a:rPr sz="2471" spc="97" dirty="0">
                <a:solidFill>
                  <a:srgbClr val="FFFFFF"/>
                </a:solidFill>
              </a:rPr>
              <a:t>r</a:t>
            </a:r>
            <a:r>
              <a:rPr sz="2471" spc="4" dirty="0">
                <a:solidFill>
                  <a:srgbClr val="FFFFFF"/>
                </a:solidFill>
              </a:rPr>
              <a:t>t</a:t>
            </a:r>
            <a:r>
              <a:rPr sz="2471" spc="-13" dirty="0">
                <a:solidFill>
                  <a:srgbClr val="FFFFFF"/>
                </a:solidFill>
              </a:rPr>
              <a:t>i</a:t>
            </a:r>
            <a:r>
              <a:rPr sz="2471" spc="4" dirty="0">
                <a:solidFill>
                  <a:srgbClr val="FFFFFF"/>
                </a:solidFill>
              </a:rPr>
              <a:t>b</a:t>
            </a:r>
            <a:r>
              <a:rPr sz="2471" spc="-13" dirty="0">
                <a:solidFill>
                  <a:srgbClr val="FFFFFF"/>
                </a:solidFill>
              </a:rPr>
              <a:t>ili</a:t>
            </a:r>
            <a:r>
              <a:rPr sz="2471" spc="4" dirty="0">
                <a:solidFill>
                  <a:srgbClr val="FFFFFF"/>
                </a:solidFill>
              </a:rPr>
              <a:t>ty</a:t>
            </a:r>
            <a:endParaRPr sz="2471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1ACEE87-9DD7-4ED4-979B-B03BD4A3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899290"/>
            <a:ext cx="149311" cy="1492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1894355"/>
            <a:ext cx="149311" cy="14925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2557720"/>
            <a:ext cx="147740" cy="14926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3215808"/>
            <a:ext cx="147740" cy="14931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4207932"/>
            <a:ext cx="149311" cy="14759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5575" y="4871310"/>
            <a:ext cx="149311" cy="14759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55575" y="5202992"/>
            <a:ext cx="149311" cy="14759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55575" y="5866380"/>
            <a:ext cx="149311" cy="14758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399762" y="732580"/>
            <a:ext cx="7825628" cy="571461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3619" marR="350763">
              <a:lnSpc>
                <a:spcPct val="100899"/>
              </a:lnSpc>
              <a:spcBef>
                <a:spcPts val="84"/>
              </a:spcBef>
              <a:tabLst>
                <a:tab pos="2384739" algn="l"/>
                <a:tab pos="3006699" algn="l"/>
              </a:tabLst>
            </a:pPr>
            <a:r>
              <a:rPr sz="1897" spc="-4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97" dirty="0">
                <a:solidFill>
                  <a:srgbClr val="00BFFF"/>
                </a:solidFill>
                <a:latin typeface="Calibri"/>
                <a:cs typeface="Calibri"/>
              </a:rPr>
              <a:t>i</a:t>
            </a:r>
            <a:r>
              <a:rPr sz="2074" spc="-9" dirty="0">
                <a:solidFill>
                  <a:srgbClr val="00BFFF"/>
                </a:solidFill>
                <a:latin typeface="Calibri"/>
                <a:cs typeface="Calibri"/>
              </a:rPr>
              <a:t>n</a:t>
            </a:r>
            <a:r>
              <a:rPr sz="2074" spc="75" dirty="0">
                <a:solidFill>
                  <a:srgbClr val="00BFFF"/>
                </a:solidFill>
                <a:latin typeface="Calibri"/>
                <a:cs typeface="Calibri"/>
              </a:rPr>
              <a:t>v</a:t>
            </a:r>
            <a:r>
              <a:rPr sz="2074" spc="-110" dirty="0">
                <a:solidFill>
                  <a:srgbClr val="00BFFF"/>
                </a:solidFill>
                <a:latin typeface="Calibri"/>
                <a:cs typeface="Calibri"/>
              </a:rPr>
              <a:t>e</a:t>
            </a:r>
            <a:r>
              <a:rPr sz="2074" spc="199" dirty="0">
                <a:solidFill>
                  <a:srgbClr val="00BFFF"/>
                </a:solidFill>
                <a:latin typeface="Calibri"/>
                <a:cs typeface="Calibri"/>
              </a:rPr>
              <a:t>r</a:t>
            </a:r>
            <a:r>
              <a:rPr sz="2074" spc="-4" dirty="0">
                <a:solidFill>
                  <a:srgbClr val="00BFFF"/>
                </a:solidFill>
                <a:latin typeface="Calibri"/>
                <a:cs typeface="Calibri"/>
              </a:rPr>
              <a:t>s</a:t>
            </a:r>
            <a:r>
              <a:rPr sz="2074" spc="-101" dirty="0">
                <a:solidFill>
                  <a:srgbClr val="00BFFF"/>
                </a:solidFill>
                <a:latin typeface="Calibri"/>
                <a:cs typeface="Calibri"/>
              </a:rPr>
              <a:t>e</a:t>
            </a:r>
            <a:r>
              <a:rPr sz="2074" spc="9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sys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e</a:t>
            </a:r>
            <a:r>
              <a:rPr sz="1897" spc="-9" dirty="0">
                <a:latin typeface="Microsoft Sans Serif"/>
                <a:cs typeface="Microsoft Sans Serif"/>
              </a:rPr>
              <a:t>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dirty="0">
                <a:latin typeface="Times New Roman"/>
                <a:cs typeface="Times New Roman"/>
              </a:rPr>
              <a:t>	</a:t>
            </a:r>
            <a:r>
              <a:rPr sz="1897" spc="-18" dirty="0">
                <a:latin typeface="Microsoft Sans Serif"/>
                <a:cs typeface="Microsoft Sans Serif"/>
              </a:rPr>
              <a:t>i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ano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he</a:t>
            </a:r>
            <a:r>
              <a:rPr sz="1897" spc="-4" dirty="0">
                <a:latin typeface="Microsoft Sans Serif"/>
                <a:cs typeface="Microsoft Sans Serif"/>
              </a:rPr>
              <a:t>r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sys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e</a:t>
            </a:r>
            <a:r>
              <a:rPr sz="1897" spc="-9" dirty="0">
                <a:latin typeface="Microsoft Sans Serif"/>
                <a:cs typeface="Microsoft Sans Serif"/>
              </a:rPr>
              <a:t>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37" dirty="0">
                <a:latin typeface="Times New Roman"/>
                <a:cs typeface="Times New Roman"/>
              </a:rPr>
              <a:t> </a:t>
            </a:r>
            <a:r>
              <a:rPr sz="2250" spc="-244" baseline="27777" dirty="0">
                <a:latin typeface="Cambria"/>
                <a:cs typeface="Cambria"/>
              </a:rPr>
              <a:t>−</a:t>
            </a:r>
            <a:r>
              <a:rPr sz="2250" spc="19" baseline="27777" dirty="0">
                <a:latin typeface="Times New Roman"/>
                <a:cs typeface="Times New Roman"/>
              </a:rPr>
              <a:t>1</a:t>
            </a:r>
            <a:r>
              <a:rPr sz="2250" baseline="27777" dirty="0">
                <a:latin typeface="Times New Roman"/>
                <a:cs typeface="Times New Roman"/>
              </a:rPr>
              <a:t> </a:t>
            </a:r>
            <a:r>
              <a:rPr sz="2250" spc="-199" baseline="27777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-18" dirty="0">
                <a:latin typeface="Microsoft Sans Serif"/>
                <a:cs typeface="Microsoft Sans Serif"/>
              </a:rPr>
              <a:t>u</a:t>
            </a:r>
            <a:r>
              <a:rPr sz="1897" spc="-4" dirty="0">
                <a:latin typeface="Microsoft Sans Serif"/>
                <a:cs typeface="Microsoft Sans Serif"/>
              </a:rPr>
              <a:t>ch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ha</a:t>
            </a:r>
            <a:r>
              <a:rPr sz="1897" spc="-4" dirty="0">
                <a:latin typeface="Microsoft Sans Serif"/>
                <a:cs typeface="Microsoft Sans Serif"/>
              </a:rPr>
              <a:t>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e  </a:t>
            </a:r>
            <a:r>
              <a:rPr sz="1897" spc="-13" dirty="0">
                <a:latin typeface="Microsoft Sans Serif"/>
                <a:cs typeface="Microsoft Sans Serif"/>
              </a:rPr>
              <a:t>combined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effect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1897" spc="-13" dirty="0">
                <a:latin typeface="Microsoft Sans Serif"/>
                <a:cs typeface="Microsoft Sans Serif"/>
              </a:rPr>
              <a:t>cascaded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15" dirty="0">
                <a:latin typeface="Times New Roman"/>
                <a:cs typeface="Times New Roman"/>
              </a:rPr>
              <a:t> </a:t>
            </a:r>
            <a:r>
              <a:rPr sz="2250" spc="-112" baseline="27777" dirty="0">
                <a:latin typeface="Cambria"/>
                <a:cs typeface="Cambria"/>
              </a:rPr>
              <a:t>−</a:t>
            </a:r>
            <a:r>
              <a:rPr sz="2250" spc="-112" baseline="27777" dirty="0">
                <a:latin typeface="Times New Roman"/>
                <a:cs typeface="Times New Roman"/>
              </a:rPr>
              <a:t>1 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 </a:t>
            </a:r>
            <a:r>
              <a:rPr sz="1897" spc="-13" dirty="0">
                <a:latin typeface="Microsoft Sans Serif"/>
                <a:cs typeface="Microsoft Sans Serif"/>
              </a:rPr>
              <a:t> and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equal.</a:t>
            </a:r>
            <a:endParaRPr sz="1897">
              <a:latin typeface="Microsoft Sans Serif"/>
              <a:cs typeface="Microsoft Sans Serif"/>
            </a:endParaRPr>
          </a:p>
          <a:p>
            <a:pPr marL="33619" marR="26896">
              <a:lnSpc>
                <a:spcPts val="2612"/>
              </a:lnSpc>
              <a:spcBef>
                <a:spcPts val="146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44" dirty="0">
                <a:solidFill>
                  <a:srgbClr val="00BFFF"/>
                </a:solidFill>
                <a:latin typeface="Calibri"/>
                <a:cs typeface="Calibri"/>
              </a:rPr>
              <a:t>invertible</a:t>
            </a:r>
            <a:r>
              <a:rPr sz="2074" spc="101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it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has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corresponding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inverse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its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inverse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exists).</a:t>
            </a:r>
            <a:endParaRPr sz="1897">
              <a:latin typeface="Microsoft Sans Serif"/>
              <a:cs typeface="Microsoft Sans Serif"/>
            </a:endParaRPr>
          </a:p>
          <a:p>
            <a:pPr marL="33619">
              <a:spcBef>
                <a:spcPts val="13"/>
              </a:spcBef>
            </a:pPr>
            <a:r>
              <a:rPr sz="1897" spc="-31" dirty="0">
                <a:latin typeface="Microsoft Sans Serif"/>
                <a:cs typeface="Microsoft Sans Serif"/>
              </a:rPr>
              <a:t>Equivalently,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invertible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its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5" dirty="0">
                <a:latin typeface="Times New Roman"/>
                <a:cs typeface="Times New Roman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always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uniquely</a:t>
            </a:r>
            <a:endParaRPr sz="2074">
              <a:latin typeface="Calibri"/>
              <a:cs typeface="Calibri"/>
            </a:endParaRPr>
          </a:p>
          <a:p>
            <a:pPr marL="33619">
              <a:spcBef>
                <a:spcPts val="124"/>
              </a:spcBef>
            </a:pPr>
            <a:r>
              <a:rPr sz="1897" spc="-9" dirty="0">
                <a:latin typeface="Microsoft Sans Serif"/>
                <a:cs typeface="Microsoft Sans Serif"/>
              </a:rPr>
              <a:t>determined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from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its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1897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33619" marR="178183">
              <a:lnSpc>
                <a:spcPct val="105500"/>
              </a:lnSpc>
              <a:spcBef>
                <a:spcPts val="176"/>
              </a:spcBef>
            </a:pPr>
            <a:r>
              <a:rPr sz="1897" spc="-9" dirty="0">
                <a:latin typeface="Microsoft Sans Serif"/>
                <a:cs typeface="Microsoft Sans Serif"/>
              </a:rPr>
              <a:t>Note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invertibility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(which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involves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mappings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between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2074" i="1" spc="40" dirty="0">
                <a:solidFill>
                  <a:srgbClr val="FF00FF"/>
                </a:solidFill>
                <a:latin typeface="Calibri"/>
                <a:cs typeface="Calibri"/>
              </a:rPr>
              <a:t>functions</a:t>
            </a:r>
            <a:r>
              <a:rPr sz="1897" spc="40" dirty="0">
                <a:latin typeface="Microsoft Sans Serif"/>
                <a:cs typeface="Microsoft Sans Serif"/>
              </a:rPr>
              <a:t>)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invertibility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(which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involves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mappings </a:t>
            </a:r>
            <a:r>
              <a:rPr sz="1897" spc="-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between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numbers</a:t>
            </a:r>
            <a:r>
              <a:rPr sz="1897" spc="26" dirty="0">
                <a:latin typeface="Microsoft Sans Serif"/>
                <a:cs typeface="Microsoft Sans Serif"/>
              </a:rPr>
              <a:t>)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fundamentally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different</a:t>
            </a:r>
            <a:r>
              <a:rPr sz="2074" i="1" spc="12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things.</a:t>
            </a:r>
            <a:endParaRPr sz="1897">
              <a:latin typeface="Microsoft Sans Serif"/>
              <a:cs typeface="Microsoft Sans Serif"/>
            </a:endParaRPr>
          </a:p>
          <a:p>
            <a:pPr marL="33619">
              <a:spcBef>
                <a:spcPts val="124"/>
              </a:spcBef>
            </a:pPr>
            <a:r>
              <a:rPr sz="1897" dirty="0">
                <a:latin typeface="Microsoft Sans Serif"/>
                <a:cs typeface="Microsoft Sans Serif"/>
              </a:rPr>
              <a:t>An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invertible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will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always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produce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distinct</a:t>
            </a:r>
            <a:r>
              <a:rPr sz="2074" i="1" spc="10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outputs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from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two</a:t>
            </a:r>
            <a:endParaRPr sz="1897">
              <a:latin typeface="Microsoft Sans Serif"/>
              <a:cs typeface="Microsoft Sans Serif"/>
            </a:endParaRPr>
          </a:p>
          <a:p>
            <a:pPr marL="33619">
              <a:spcBef>
                <a:spcPts val="124"/>
              </a:spcBef>
            </a:pP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distinct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inputs</a:t>
            </a:r>
            <a:r>
              <a:rPr sz="1897" spc="22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33619" marR="242060">
              <a:lnSpc>
                <a:spcPts val="2612"/>
              </a:lnSpc>
              <a:spcBef>
                <a:spcPts val="106"/>
              </a:spcBef>
            </a:pPr>
            <a:r>
              <a:rPr sz="1897" spc="-12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invertible</a:t>
            </a:r>
            <a:r>
              <a:rPr sz="1897" spc="9" dirty="0">
                <a:latin typeface="Microsoft Sans Serif"/>
                <a:cs typeface="Microsoft Sans Serif"/>
              </a:rPr>
              <a:t>,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simply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find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inverse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31" dirty="0">
                <a:solidFill>
                  <a:srgbClr val="FF00FF"/>
                </a:solidFill>
                <a:latin typeface="Calibri"/>
                <a:cs typeface="Calibri"/>
              </a:rPr>
              <a:t>system</a:t>
            </a:r>
            <a:r>
              <a:rPr sz="1897" spc="-31" dirty="0">
                <a:latin typeface="Microsoft Sans Serif"/>
                <a:cs typeface="Microsoft Sans Serif"/>
              </a:rPr>
              <a:t>. </a:t>
            </a:r>
            <a:r>
              <a:rPr sz="1897" spc="-26" dirty="0">
                <a:latin typeface="Microsoft Sans Serif"/>
                <a:cs typeface="Microsoft Sans Serif"/>
              </a:rPr>
              <a:t> </a:t>
            </a:r>
            <a:r>
              <a:rPr sz="1897" spc="-12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show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not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invertible</a:t>
            </a:r>
            <a:r>
              <a:rPr sz="1897" spc="9" dirty="0">
                <a:latin typeface="Microsoft Sans Serif"/>
                <a:cs typeface="Microsoft Sans Serif"/>
              </a:rPr>
              <a:t>,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find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-79" dirty="0">
                <a:solidFill>
                  <a:srgbClr val="FF00FF"/>
                </a:solidFill>
                <a:latin typeface="Calibri"/>
                <a:cs typeface="Calibri"/>
              </a:rPr>
              <a:t>two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distinct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inputs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result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identical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outputs</a:t>
            </a:r>
            <a:r>
              <a:rPr sz="1897" spc="-13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33619">
              <a:spcBef>
                <a:spcPts val="194"/>
              </a:spcBef>
            </a:pPr>
            <a:r>
              <a:rPr sz="1897" spc="-4" dirty="0">
                <a:latin typeface="Microsoft Sans Serif"/>
                <a:cs typeface="Microsoft Sans Serif"/>
              </a:rPr>
              <a:t>In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practical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terms,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invertible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“nice”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sense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their</a:t>
            </a:r>
            <a:endParaRPr sz="1897">
              <a:latin typeface="Microsoft Sans Serif"/>
              <a:cs typeface="Microsoft Sans Serif"/>
            </a:endParaRPr>
          </a:p>
          <a:p>
            <a:pPr marL="33619">
              <a:spcBef>
                <a:spcPts val="159"/>
              </a:spcBef>
            </a:pP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effects</a:t>
            </a:r>
            <a:r>
              <a:rPr sz="2074" i="1" spc="88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can</a:t>
            </a:r>
            <a:r>
              <a:rPr sz="2074" i="1" spc="62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44" dirty="0">
                <a:solidFill>
                  <a:srgbClr val="FF00FF"/>
                </a:solidFill>
                <a:latin typeface="Calibri"/>
                <a:cs typeface="Calibri"/>
              </a:rPr>
              <a:t>be</a:t>
            </a:r>
            <a:r>
              <a:rPr sz="2074" i="1" spc="6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undone</a:t>
            </a:r>
            <a:r>
              <a:rPr sz="1897" spc="26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6749863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Bounded-Input</a:t>
            </a:r>
            <a:r>
              <a:rPr sz="2471" spc="-13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Bounded-Output</a:t>
            </a:r>
            <a:r>
              <a:rPr sz="2471" spc="-35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(BIBO)</a:t>
            </a:r>
            <a:r>
              <a:rPr sz="2471" spc="18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Stability</a:t>
            </a:r>
            <a:endParaRPr sz="2471"/>
          </a:p>
        </p:txBody>
      </p:sp>
      <p:sp>
        <p:nvSpPr>
          <p:cNvPr id="18" name="object 18"/>
          <p:cNvSpPr txBox="1">
            <a:spLocks noGrp="1"/>
          </p:cNvSpPr>
          <p:nvPr>
            <p:ph idx="1"/>
          </p:nvPr>
        </p:nvSpPr>
        <p:spPr>
          <a:xfrm>
            <a:off x="2278543" y="1184835"/>
            <a:ext cx="7654738" cy="8225849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546316" marR="27456" indent="-560">
              <a:lnSpc>
                <a:spcPts val="2612"/>
              </a:lnSpc>
              <a:spcBef>
                <a:spcPts val="97"/>
              </a:spcBef>
            </a:pPr>
            <a:r>
              <a:rPr spc="-4" dirty="0"/>
              <a:t>A</a:t>
            </a:r>
            <a:r>
              <a:rPr spc="13" dirty="0"/>
              <a:t> </a:t>
            </a:r>
            <a:r>
              <a:rPr spc="-9" dirty="0"/>
              <a:t>system</a:t>
            </a:r>
            <a:r>
              <a:rPr spc="26" dirty="0"/>
              <a:t> </a:t>
            </a:r>
            <a:r>
              <a:rPr spc="-9" dirty="0"/>
              <a:t>with</a:t>
            </a:r>
            <a:r>
              <a:rPr spc="18" dirty="0"/>
              <a:t> </a:t>
            </a:r>
            <a:r>
              <a:rPr spc="-18" dirty="0"/>
              <a:t>input</a:t>
            </a:r>
            <a:r>
              <a:rPr spc="57" dirty="0"/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pc="-13" dirty="0"/>
              <a:t>and</a:t>
            </a:r>
            <a:r>
              <a:rPr spc="40" dirty="0"/>
              <a:t> </a:t>
            </a:r>
            <a:r>
              <a:rPr spc="-13" dirty="0"/>
              <a:t>output</a:t>
            </a:r>
            <a:r>
              <a:rPr spc="57" dirty="0"/>
              <a:t> </a:t>
            </a:r>
            <a:r>
              <a:rPr sz="2074" i="1" spc="9" dirty="0">
                <a:latin typeface="Times New Roman"/>
                <a:cs typeface="Times New Roman"/>
              </a:rPr>
              <a:t>y </a:t>
            </a:r>
            <a:r>
              <a:rPr spc="-13" dirty="0"/>
              <a:t>is</a:t>
            </a:r>
            <a:r>
              <a:rPr spc="31" dirty="0"/>
              <a:t> </a:t>
            </a:r>
            <a:r>
              <a:rPr sz="2074" spc="274" dirty="0">
                <a:solidFill>
                  <a:srgbClr val="00BFFF"/>
                </a:solidFill>
                <a:latin typeface="Calibri"/>
                <a:cs typeface="Calibri"/>
              </a:rPr>
              <a:t>BIBO</a:t>
            </a:r>
            <a:r>
              <a:rPr sz="2074" spc="4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18" dirty="0">
                <a:solidFill>
                  <a:srgbClr val="00BFFF"/>
                </a:solidFill>
                <a:latin typeface="Calibri"/>
                <a:cs typeface="Calibri"/>
              </a:rPr>
              <a:t>stable</a:t>
            </a:r>
            <a:r>
              <a:rPr sz="2074" spc="7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pc="-22" dirty="0"/>
              <a:t>if,</a:t>
            </a:r>
            <a:r>
              <a:rPr spc="13" dirty="0"/>
              <a:t> </a:t>
            </a:r>
            <a:r>
              <a:rPr spc="-22" dirty="0"/>
              <a:t>for</a:t>
            </a:r>
            <a:r>
              <a:rPr spc="22" dirty="0"/>
              <a:t> </a:t>
            </a:r>
            <a:r>
              <a:rPr spc="-22" dirty="0"/>
              <a:t>every</a:t>
            </a:r>
            <a:r>
              <a:rPr spc="31" dirty="0"/>
              <a:t> </a:t>
            </a:r>
            <a:r>
              <a:rPr spc="-18" dirty="0"/>
              <a:t>bounded</a:t>
            </a:r>
            <a:r>
              <a:rPr spc="110" dirty="0"/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dirty="0"/>
              <a:t>, </a:t>
            </a:r>
            <a:r>
              <a:rPr spc="-490" dirty="0"/>
              <a:t> </a:t>
            </a: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pc="-13" dirty="0"/>
              <a:t>is</a:t>
            </a:r>
            <a:r>
              <a:rPr spc="31" dirty="0"/>
              <a:t> </a:t>
            </a:r>
            <a:r>
              <a:rPr spc="-18" dirty="0"/>
              <a:t>bounded</a:t>
            </a:r>
            <a:r>
              <a:rPr spc="84" dirty="0"/>
              <a:t> </a:t>
            </a:r>
            <a:r>
              <a:rPr spc="-13" dirty="0"/>
              <a:t>(i.e.,</a:t>
            </a:r>
            <a:r>
              <a:rPr spc="13" dirty="0"/>
              <a:t> </a:t>
            </a:r>
            <a:r>
              <a:rPr sz="2074" spc="35" dirty="0">
                <a:latin typeface="Cambria"/>
                <a:cs typeface="Cambria"/>
              </a:rPr>
              <a:t>|</a:t>
            </a:r>
            <a:r>
              <a:rPr sz="2074" i="1" spc="35" dirty="0">
                <a:latin typeface="Times New Roman"/>
                <a:cs typeface="Times New Roman"/>
              </a:rPr>
              <a:t>x</a:t>
            </a:r>
            <a:r>
              <a:rPr sz="2074" spc="35" dirty="0">
                <a:latin typeface="Lucida Sans Unicode"/>
                <a:cs typeface="Lucida Sans Unicode"/>
              </a:rPr>
              <a:t>(</a:t>
            </a:r>
            <a:r>
              <a:rPr sz="2074" i="1" spc="35" dirty="0">
                <a:latin typeface="Times New Roman"/>
                <a:cs typeface="Times New Roman"/>
              </a:rPr>
              <a:t>t</a:t>
            </a:r>
            <a:r>
              <a:rPr sz="2074" spc="35" dirty="0">
                <a:latin typeface="Lucida Sans Unicode"/>
                <a:cs typeface="Lucida Sans Unicode"/>
              </a:rPr>
              <a:t>)</a:t>
            </a:r>
            <a:r>
              <a:rPr sz="2074" spc="35" dirty="0">
                <a:latin typeface="Cambria"/>
                <a:cs typeface="Cambria"/>
              </a:rPr>
              <a:t>|</a:t>
            </a:r>
            <a:r>
              <a:rPr sz="2074" spc="22" dirty="0">
                <a:latin typeface="Cambria"/>
                <a:cs typeface="Cambria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r>
              <a:rPr sz="2074" spc="-185" dirty="0">
                <a:latin typeface="Lucida Sans Unicode"/>
                <a:cs typeface="Lucida Sans Unicode"/>
              </a:rPr>
              <a:t> </a:t>
            </a:r>
            <a:r>
              <a:rPr sz="2074" spc="-274" dirty="0">
                <a:latin typeface="Calibri"/>
                <a:cs typeface="Calibri"/>
              </a:rPr>
              <a:t>∞</a:t>
            </a:r>
            <a:r>
              <a:rPr sz="2074" spc="-124" dirty="0">
                <a:latin typeface="Calibri"/>
                <a:cs typeface="Calibri"/>
              </a:rPr>
              <a:t> </a:t>
            </a:r>
            <a:r>
              <a:rPr spc="-22" dirty="0"/>
              <a:t>for</a:t>
            </a:r>
            <a:r>
              <a:rPr spc="-4" dirty="0"/>
              <a:t> </a:t>
            </a:r>
            <a:r>
              <a:rPr spc="-18" dirty="0"/>
              <a:t>all</a:t>
            </a:r>
            <a:r>
              <a:rPr spc="4" dirty="0"/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150" dirty="0">
                <a:latin typeface="Times New Roman"/>
                <a:cs typeface="Times New Roman"/>
              </a:rPr>
              <a:t> </a:t>
            </a:r>
            <a:r>
              <a:rPr spc="-18" dirty="0"/>
              <a:t>implies</a:t>
            </a:r>
            <a:r>
              <a:rPr spc="49" dirty="0"/>
              <a:t> </a:t>
            </a:r>
            <a:r>
              <a:rPr spc="-9" dirty="0"/>
              <a:t>that</a:t>
            </a:r>
            <a:r>
              <a:rPr spc="35" dirty="0"/>
              <a:t> </a:t>
            </a:r>
            <a:r>
              <a:rPr sz="2074" spc="35" dirty="0">
                <a:latin typeface="Cambria"/>
                <a:cs typeface="Cambria"/>
              </a:rPr>
              <a:t>|</a:t>
            </a:r>
            <a:r>
              <a:rPr sz="2074" i="1" spc="35" dirty="0">
                <a:latin typeface="Times New Roman"/>
                <a:cs typeface="Times New Roman"/>
              </a:rPr>
              <a:t>y</a:t>
            </a:r>
            <a:r>
              <a:rPr sz="2074" spc="35" dirty="0">
                <a:latin typeface="Lucida Sans Unicode"/>
                <a:cs typeface="Lucida Sans Unicode"/>
              </a:rPr>
              <a:t>(</a:t>
            </a:r>
            <a:r>
              <a:rPr sz="2074" i="1" spc="35" dirty="0">
                <a:latin typeface="Times New Roman"/>
                <a:cs typeface="Times New Roman"/>
              </a:rPr>
              <a:t>t</a:t>
            </a:r>
            <a:r>
              <a:rPr sz="2074" spc="35" dirty="0">
                <a:latin typeface="Lucida Sans Unicode"/>
                <a:cs typeface="Lucida Sans Unicode"/>
              </a:rPr>
              <a:t>)</a:t>
            </a:r>
            <a:r>
              <a:rPr sz="2074" spc="35" dirty="0">
                <a:latin typeface="Cambria"/>
                <a:cs typeface="Cambria"/>
              </a:rPr>
              <a:t>|</a:t>
            </a:r>
            <a:r>
              <a:rPr sz="2074" spc="22" dirty="0">
                <a:latin typeface="Cambria"/>
                <a:cs typeface="Cambria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&lt;</a:t>
            </a:r>
            <a:r>
              <a:rPr sz="2074" spc="-185" dirty="0">
                <a:latin typeface="Lucida Sans Unicode"/>
                <a:cs typeface="Lucida Sans Unicode"/>
              </a:rPr>
              <a:t> </a:t>
            </a:r>
            <a:r>
              <a:rPr sz="2074" spc="-274" dirty="0">
                <a:latin typeface="Calibri"/>
                <a:cs typeface="Calibri"/>
              </a:rPr>
              <a:t>∞</a:t>
            </a:r>
            <a:r>
              <a:rPr sz="2074" spc="-150" dirty="0">
                <a:latin typeface="Calibri"/>
                <a:cs typeface="Calibri"/>
              </a:rPr>
              <a:t> </a:t>
            </a:r>
            <a:r>
              <a:rPr spc="-22" dirty="0"/>
              <a:t>for</a:t>
            </a:r>
            <a:r>
              <a:rPr spc="22" dirty="0"/>
              <a:t> </a:t>
            </a:r>
            <a:r>
              <a:rPr spc="-18" dirty="0"/>
              <a:t>all</a:t>
            </a:r>
            <a:r>
              <a:rPr dirty="0"/>
              <a:t> </a:t>
            </a:r>
            <a:r>
              <a:rPr sz="2074" i="1" spc="40" dirty="0">
                <a:latin typeface="Times New Roman"/>
                <a:cs typeface="Times New Roman"/>
              </a:rPr>
              <a:t>t</a:t>
            </a:r>
            <a:r>
              <a:rPr spc="40" dirty="0"/>
              <a:t>).</a:t>
            </a:r>
            <a:endParaRPr sz="2074" dirty="0">
              <a:latin typeface="Times New Roman"/>
              <a:cs typeface="Times New Roman"/>
            </a:endParaRPr>
          </a:p>
          <a:p>
            <a:pPr marL="546316" marR="63877">
              <a:lnSpc>
                <a:spcPct val="105000"/>
              </a:lnSpc>
              <a:spcBef>
                <a:spcPts val="472"/>
              </a:spcBef>
            </a:pPr>
            <a:r>
              <a:rPr spc="-124" dirty="0"/>
              <a:t>To</a:t>
            </a:r>
            <a:r>
              <a:rPr spc="13" dirty="0"/>
              <a:t> </a:t>
            </a:r>
            <a:r>
              <a:rPr spc="-18" dirty="0"/>
              <a:t>show</a:t>
            </a:r>
            <a:r>
              <a:rPr spc="53" dirty="0"/>
              <a:t> </a:t>
            </a:r>
            <a:r>
              <a:rPr spc="-9" dirty="0"/>
              <a:t>that</a:t>
            </a:r>
            <a:r>
              <a:rPr spc="35" dirty="0"/>
              <a:t> </a:t>
            </a:r>
            <a:r>
              <a:rPr spc="-4" dirty="0"/>
              <a:t>a</a:t>
            </a:r>
            <a:r>
              <a:rPr spc="18" dirty="0"/>
              <a:t> </a:t>
            </a:r>
            <a:r>
              <a:rPr spc="-9" dirty="0"/>
              <a:t>system</a:t>
            </a:r>
            <a:r>
              <a:rPr spc="22" dirty="0"/>
              <a:t> </a:t>
            </a:r>
            <a:r>
              <a:rPr spc="-13" dirty="0"/>
              <a:t>is</a:t>
            </a:r>
            <a:r>
              <a:rPr spc="31" dirty="0"/>
              <a:t> </a:t>
            </a:r>
            <a:r>
              <a:rPr sz="2074" i="1" spc="247" dirty="0">
                <a:solidFill>
                  <a:srgbClr val="FF00FF"/>
                </a:solidFill>
                <a:latin typeface="Calibri"/>
                <a:cs typeface="Calibri"/>
              </a:rPr>
              <a:t>BIBO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stable</a:t>
            </a:r>
            <a:r>
              <a:rPr spc="-22" dirty="0"/>
              <a:t>,</a:t>
            </a:r>
            <a:r>
              <a:rPr spc="57" dirty="0"/>
              <a:t> </a:t>
            </a:r>
            <a:r>
              <a:rPr spc="-18" dirty="0"/>
              <a:t>we</a:t>
            </a:r>
            <a:r>
              <a:rPr spc="35" dirty="0"/>
              <a:t> </a:t>
            </a:r>
            <a:r>
              <a:rPr spc="-18" dirty="0"/>
              <a:t>must</a:t>
            </a:r>
            <a:r>
              <a:rPr spc="35" dirty="0"/>
              <a:t> </a:t>
            </a:r>
            <a:r>
              <a:rPr spc="-18" dirty="0"/>
              <a:t>show</a:t>
            </a:r>
            <a:r>
              <a:rPr spc="26" dirty="0"/>
              <a:t> </a:t>
            </a:r>
            <a:r>
              <a:rPr spc="-9" dirty="0"/>
              <a:t>that</a:t>
            </a:r>
            <a:r>
              <a:rPr spc="57" dirty="0"/>
              <a:t> 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every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4" dirty="0">
                <a:solidFill>
                  <a:srgbClr val="FF00FF"/>
                </a:solidFill>
                <a:latin typeface="Calibri"/>
                <a:cs typeface="Calibri"/>
              </a:rPr>
              <a:t>bounded </a:t>
            </a:r>
            <a:r>
              <a:rPr sz="2074" i="1" spc="-45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35" dirty="0">
                <a:solidFill>
                  <a:srgbClr val="FF00FF"/>
                </a:solidFill>
                <a:latin typeface="Calibri"/>
                <a:cs typeface="Calibri"/>
              </a:rPr>
              <a:t>input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pc="-18" dirty="0"/>
              <a:t>leads</a:t>
            </a:r>
            <a:r>
              <a:rPr spc="75" dirty="0"/>
              <a:t> </a:t>
            </a:r>
            <a:r>
              <a:rPr spc="-4" dirty="0"/>
              <a:t>to</a:t>
            </a:r>
            <a:r>
              <a:rPr spc="13" dirty="0"/>
              <a:t> </a:t>
            </a:r>
            <a:r>
              <a:rPr spc="-4" dirty="0"/>
              <a:t>a</a:t>
            </a:r>
            <a:r>
              <a:rPr spc="13" dirty="0"/>
              <a:t> </a:t>
            </a:r>
            <a:r>
              <a:rPr sz="2074" i="1" spc="4" dirty="0">
                <a:solidFill>
                  <a:srgbClr val="FF00FF"/>
                </a:solidFill>
                <a:latin typeface="Calibri"/>
                <a:cs typeface="Calibri"/>
              </a:rPr>
              <a:t>bounded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output</a:t>
            </a:r>
            <a:r>
              <a:rPr spc="-13" dirty="0"/>
              <a:t>.</a:t>
            </a:r>
            <a:endParaRPr sz="2074" dirty="0">
              <a:latin typeface="Calibri"/>
              <a:cs typeface="Calibri"/>
            </a:endParaRPr>
          </a:p>
          <a:p>
            <a:pPr marL="546316">
              <a:lnSpc>
                <a:spcPct val="100000"/>
              </a:lnSpc>
              <a:spcBef>
                <a:spcPts val="702"/>
              </a:spcBef>
            </a:pPr>
            <a:r>
              <a:rPr spc="-124" dirty="0"/>
              <a:t>To</a:t>
            </a:r>
            <a:r>
              <a:rPr spc="13" dirty="0"/>
              <a:t> </a:t>
            </a:r>
            <a:r>
              <a:rPr spc="-18" dirty="0"/>
              <a:t>show</a:t>
            </a:r>
            <a:r>
              <a:rPr spc="49" dirty="0"/>
              <a:t> </a:t>
            </a:r>
            <a:r>
              <a:rPr spc="-9" dirty="0"/>
              <a:t>that</a:t>
            </a:r>
            <a:r>
              <a:rPr spc="35" dirty="0"/>
              <a:t> </a:t>
            </a:r>
            <a:r>
              <a:rPr spc="-4" dirty="0"/>
              <a:t>a</a:t>
            </a:r>
            <a:r>
              <a:rPr spc="13" dirty="0"/>
              <a:t> </a:t>
            </a:r>
            <a:r>
              <a:rPr spc="-9" dirty="0"/>
              <a:t>system</a:t>
            </a:r>
            <a:r>
              <a:rPr spc="26" dirty="0"/>
              <a:t> </a:t>
            </a:r>
            <a:r>
              <a:rPr spc="-13" dirty="0"/>
              <a:t>is</a:t>
            </a:r>
            <a:r>
              <a:rPr spc="26" dirty="0"/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not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47" dirty="0">
                <a:solidFill>
                  <a:srgbClr val="FF00FF"/>
                </a:solidFill>
                <a:latin typeface="Calibri"/>
                <a:cs typeface="Calibri"/>
              </a:rPr>
              <a:t>BIBO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stable</a:t>
            </a:r>
            <a:r>
              <a:rPr spc="-22" dirty="0"/>
              <a:t>,</a:t>
            </a:r>
            <a:r>
              <a:rPr spc="57" dirty="0"/>
              <a:t> </a:t>
            </a:r>
            <a:r>
              <a:rPr spc="-18" dirty="0"/>
              <a:t>we</a:t>
            </a:r>
            <a:r>
              <a:rPr spc="35" dirty="0"/>
              <a:t> </a:t>
            </a:r>
            <a:r>
              <a:rPr spc="-18" dirty="0"/>
              <a:t>only</a:t>
            </a:r>
            <a:r>
              <a:rPr spc="57" dirty="0"/>
              <a:t> </a:t>
            </a:r>
            <a:r>
              <a:rPr spc="-18" dirty="0"/>
              <a:t>need</a:t>
            </a:r>
            <a:r>
              <a:rPr spc="35" dirty="0"/>
              <a:t> </a:t>
            </a:r>
            <a:r>
              <a:rPr spc="-4" dirty="0"/>
              <a:t>to</a:t>
            </a:r>
            <a:r>
              <a:rPr spc="13" dirty="0"/>
              <a:t> </a:t>
            </a:r>
            <a:r>
              <a:rPr spc="-9" dirty="0"/>
              <a:t>find</a:t>
            </a:r>
            <a:r>
              <a:rPr spc="40" dirty="0"/>
              <a:t> </a:t>
            </a:r>
            <a:r>
              <a:rPr spc="-4" dirty="0"/>
              <a:t>a</a:t>
            </a:r>
            <a:r>
              <a:rPr spc="13" dirty="0"/>
              <a:t> </a:t>
            </a:r>
            <a:r>
              <a:rPr spc="-13" dirty="0"/>
              <a:t>single</a:t>
            </a:r>
            <a:endParaRPr sz="2074" dirty="0">
              <a:latin typeface="Calibri"/>
              <a:cs typeface="Calibri"/>
            </a:endParaRPr>
          </a:p>
          <a:p>
            <a:pPr marL="546316">
              <a:lnSpc>
                <a:spcPct val="100000"/>
              </a:lnSpc>
              <a:spcBef>
                <a:spcPts val="124"/>
              </a:spcBef>
            </a:pPr>
            <a:r>
              <a:rPr sz="2074" i="1" spc="4" dirty="0">
                <a:solidFill>
                  <a:srgbClr val="FF00FF"/>
                </a:solidFill>
                <a:latin typeface="Calibri"/>
                <a:cs typeface="Calibri"/>
              </a:rPr>
              <a:t>bounded</a:t>
            </a:r>
            <a:r>
              <a:rPr sz="2074" i="1" spc="7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35" dirty="0">
                <a:solidFill>
                  <a:srgbClr val="FF00FF"/>
                </a:solidFill>
                <a:latin typeface="Calibri"/>
                <a:cs typeface="Calibri"/>
              </a:rPr>
              <a:t>input</a:t>
            </a:r>
            <a:r>
              <a:rPr sz="2074" i="1" spc="3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pc="-9" dirty="0"/>
              <a:t>that</a:t>
            </a:r>
            <a:r>
              <a:rPr spc="53" dirty="0"/>
              <a:t> </a:t>
            </a:r>
            <a:r>
              <a:rPr spc="-18" dirty="0"/>
              <a:t>leads</a:t>
            </a:r>
            <a:r>
              <a:rPr spc="53" dirty="0"/>
              <a:t> </a:t>
            </a:r>
            <a:r>
              <a:rPr spc="-4" dirty="0"/>
              <a:t>to</a:t>
            </a:r>
            <a:r>
              <a:rPr spc="13" dirty="0"/>
              <a:t> </a:t>
            </a:r>
            <a:r>
              <a:rPr spc="-13" dirty="0"/>
              <a:t>an</a:t>
            </a:r>
            <a:r>
              <a:rPr spc="35" dirty="0"/>
              <a:t> </a:t>
            </a:r>
            <a:r>
              <a:rPr sz="2074" i="1" spc="31" dirty="0">
                <a:solidFill>
                  <a:srgbClr val="FF00FF"/>
                </a:solidFill>
                <a:latin typeface="Calibri"/>
                <a:cs typeface="Calibri"/>
              </a:rPr>
              <a:t>unbounded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output</a:t>
            </a:r>
            <a:r>
              <a:rPr spc="-13" dirty="0"/>
              <a:t>.</a:t>
            </a:r>
            <a:endParaRPr sz="2074" dirty="0">
              <a:latin typeface="Calibri"/>
              <a:cs typeface="Calibri"/>
            </a:endParaRPr>
          </a:p>
          <a:p>
            <a:pPr marL="546316" marR="4483">
              <a:lnSpc>
                <a:spcPct val="113399"/>
              </a:lnSpc>
              <a:spcBef>
                <a:spcPts val="344"/>
              </a:spcBef>
            </a:pPr>
            <a:r>
              <a:rPr spc="-4" dirty="0"/>
              <a:t>In</a:t>
            </a:r>
            <a:r>
              <a:rPr spc="-9" dirty="0"/>
              <a:t> </a:t>
            </a:r>
            <a:r>
              <a:rPr spc="-13" dirty="0"/>
              <a:t>practical</a:t>
            </a:r>
            <a:r>
              <a:rPr spc="44" dirty="0"/>
              <a:t> </a:t>
            </a:r>
            <a:r>
              <a:rPr spc="-4" dirty="0"/>
              <a:t>terms,</a:t>
            </a:r>
            <a:r>
              <a:rPr spc="35" dirty="0"/>
              <a:t> </a:t>
            </a:r>
            <a:r>
              <a:rPr spc="-4" dirty="0"/>
              <a:t>a</a:t>
            </a:r>
            <a:r>
              <a:rPr spc="13" dirty="0"/>
              <a:t> </a:t>
            </a:r>
            <a:r>
              <a:rPr dirty="0"/>
              <a:t>BIBO</a:t>
            </a:r>
            <a:r>
              <a:rPr spc="-35" dirty="0"/>
              <a:t> </a:t>
            </a:r>
            <a:r>
              <a:rPr spc="-18" dirty="0"/>
              <a:t>stable</a:t>
            </a:r>
            <a:r>
              <a:rPr spc="40" dirty="0"/>
              <a:t> </a:t>
            </a:r>
            <a:r>
              <a:rPr spc="-9" dirty="0"/>
              <a:t>system</a:t>
            </a:r>
            <a:r>
              <a:rPr spc="22" dirty="0"/>
              <a:t> </a:t>
            </a:r>
            <a:r>
              <a:rPr spc="-13" dirty="0"/>
              <a:t>is</a:t>
            </a:r>
            <a:r>
              <a:rPr spc="4" dirty="0"/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well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8" dirty="0">
                <a:solidFill>
                  <a:srgbClr val="FF00FF"/>
                </a:solidFill>
                <a:latin typeface="Calibri"/>
                <a:cs typeface="Calibri"/>
              </a:rPr>
              <a:t>behaved</a:t>
            </a:r>
            <a:r>
              <a:rPr sz="2074" i="1" spc="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pc="-13" dirty="0"/>
              <a:t>in</a:t>
            </a:r>
            <a:r>
              <a:rPr spc="13" dirty="0"/>
              <a:t> </a:t>
            </a:r>
            <a:r>
              <a:rPr spc="-9" dirty="0"/>
              <a:t>the</a:t>
            </a:r>
            <a:r>
              <a:rPr spc="18" dirty="0"/>
              <a:t> </a:t>
            </a:r>
            <a:r>
              <a:rPr spc="-9" dirty="0"/>
              <a:t>sense</a:t>
            </a:r>
            <a:r>
              <a:rPr spc="35" dirty="0"/>
              <a:t> </a:t>
            </a:r>
            <a:r>
              <a:rPr spc="-9" dirty="0"/>
              <a:t>that, </a:t>
            </a:r>
            <a:r>
              <a:rPr spc="-490" dirty="0"/>
              <a:t> </a:t>
            </a:r>
            <a:r>
              <a:rPr spc="-13" dirty="0"/>
              <a:t>as</a:t>
            </a:r>
            <a:r>
              <a:rPr spc="26" dirty="0"/>
              <a:t> </a:t>
            </a:r>
            <a:r>
              <a:rPr spc="-18" dirty="0"/>
              <a:t>long</a:t>
            </a:r>
            <a:r>
              <a:rPr spc="40" dirty="0"/>
              <a:t> </a:t>
            </a:r>
            <a:r>
              <a:rPr spc="-13" dirty="0"/>
              <a:t>as</a:t>
            </a:r>
            <a:r>
              <a:rPr spc="31" dirty="0"/>
              <a:t> </a:t>
            </a:r>
            <a:r>
              <a:rPr spc="-9" dirty="0"/>
              <a:t>the</a:t>
            </a:r>
            <a:r>
              <a:rPr spc="40" dirty="0"/>
              <a:t> </a:t>
            </a:r>
            <a:r>
              <a:rPr spc="-9" dirty="0"/>
              <a:t>system</a:t>
            </a:r>
            <a:r>
              <a:rPr spc="22" dirty="0"/>
              <a:t> </a:t>
            </a:r>
            <a:r>
              <a:rPr spc="-18" dirty="0"/>
              <a:t>input</a:t>
            </a:r>
            <a:r>
              <a:rPr spc="57" dirty="0"/>
              <a:t> </a:t>
            </a:r>
            <a:r>
              <a:rPr spc="-13" dirty="0"/>
              <a:t>remains</a:t>
            </a:r>
            <a:r>
              <a:rPr spc="57" dirty="0"/>
              <a:t> </a:t>
            </a:r>
            <a:r>
              <a:rPr spc="-9" dirty="0"/>
              <a:t>finite</a:t>
            </a:r>
            <a:r>
              <a:rPr spc="40" dirty="0"/>
              <a:t> </a:t>
            </a:r>
            <a:r>
              <a:rPr spc="-22" dirty="0"/>
              <a:t>for</a:t>
            </a:r>
            <a:r>
              <a:rPr spc="22" dirty="0"/>
              <a:t> </a:t>
            </a:r>
            <a:r>
              <a:rPr spc="-18" dirty="0"/>
              <a:t>all</a:t>
            </a:r>
            <a:r>
              <a:rPr spc="22" dirty="0"/>
              <a:t> </a:t>
            </a:r>
            <a:r>
              <a:rPr spc="-13" dirty="0"/>
              <a:t>time,</a:t>
            </a:r>
            <a:r>
              <a:rPr spc="35" dirty="0"/>
              <a:t> </a:t>
            </a:r>
            <a:r>
              <a:rPr spc="-9" dirty="0"/>
              <a:t>the</a:t>
            </a:r>
            <a:r>
              <a:rPr spc="40" dirty="0"/>
              <a:t> </a:t>
            </a:r>
            <a:r>
              <a:rPr spc="-13" dirty="0"/>
              <a:t>output</a:t>
            </a:r>
            <a:r>
              <a:rPr spc="57" dirty="0"/>
              <a:t> </a:t>
            </a:r>
            <a:r>
              <a:rPr spc="-18" dirty="0"/>
              <a:t>will</a:t>
            </a:r>
            <a:r>
              <a:rPr spc="22" dirty="0"/>
              <a:t> </a:t>
            </a:r>
            <a:r>
              <a:rPr spc="-13" dirty="0"/>
              <a:t>also </a:t>
            </a:r>
            <a:r>
              <a:rPr spc="-9" dirty="0"/>
              <a:t> </a:t>
            </a:r>
            <a:r>
              <a:rPr spc="-13" dirty="0"/>
              <a:t>remain</a:t>
            </a:r>
            <a:r>
              <a:rPr spc="31" dirty="0"/>
              <a:t> </a:t>
            </a:r>
            <a:r>
              <a:rPr spc="-9" dirty="0"/>
              <a:t>finite</a:t>
            </a:r>
            <a:r>
              <a:rPr spc="35" dirty="0"/>
              <a:t> </a:t>
            </a:r>
            <a:r>
              <a:rPr spc="-22" dirty="0"/>
              <a:t>for</a:t>
            </a:r>
            <a:r>
              <a:rPr spc="18" dirty="0"/>
              <a:t> </a:t>
            </a:r>
            <a:r>
              <a:rPr spc="-18" dirty="0"/>
              <a:t>all</a:t>
            </a:r>
            <a:r>
              <a:rPr spc="22" dirty="0"/>
              <a:t> </a:t>
            </a:r>
            <a:r>
              <a:rPr spc="-13" dirty="0"/>
              <a:t>time.</a:t>
            </a:r>
            <a:endParaRPr sz="2074" dirty="0">
              <a:latin typeface="Calibri"/>
              <a:cs typeface="Calibri"/>
            </a:endParaRPr>
          </a:p>
          <a:p>
            <a:pPr marL="546316" marR="183226">
              <a:lnSpc>
                <a:spcPct val="110400"/>
              </a:lnSpc>
              <a:spcBef>
                <a:spcPts val="476"/>
              </a:spcBef>
            </a:pPr>
            <a:r>
              <a:rPr spc="-35" dirty="0"/>
              <a:t>Usually,</a:t>
            </a:r>
            <a:r>
              <a:rPr spc="31" dirty="0"/>
              <a:t> </a:t>
            </a:r>
            <a:r>
              <a:rPr spc="-4" dirty="0"/>
              <a:t>a</a:t>
            </a:r>
            <a:r>
              <a:rPr spc="18" dirty="0"/>
              <a:t> </a:t>
            </a:r>
            <a:r>
              <a:rPr spc="-9" dirty="0"/>
              <a:t>system</a:t>
            </a:r>
            <a:r>
              <a:rPr spc="26" dirty="0"/>
              <a:t> </a:t>
            </a:r>
            <a:r>
              <a:rPr spc="-9" dirty="0"/>
              <a:t>that</a:t>
            </a:r>
            <a:r>
              <a:rPr spc="35" dirty="0"/>
              <a:t> </a:t>
            </a:r>
            <a:r>
              <a:rPr spc="-13" dirty="0"/>
              <a:t>is</a:t>
            </a:r>
            <a:r>
              <a:rPr spc="26" dirty="0"/>
              <a:t> </a:t>
            </a:r>
            <a:r>
              <a:rPr spc="-13" dirty="0"/>
              <a:t>not</a:t>
            </a:r>
            <a:r>
              <a:rPr spc="57" dirty="0"/>
              <a:t> </a:t>
            </a:r>
            <a:r>
              <a:rPr dirty="0"/>
              <a:t>BIBO</a:t>
            </a:r>
            <a:r>
              <a:rPr spc="-9" dirty="0"/>
              <a:t> </a:t>
            </a:r>
            <a:r>
              <a:rPr spc="-18" dirty="0"/>
              <a:t>stable</a:t>
            </a:r>
            <a:r>
              <a:rPr spc="40" dirty="0"/>
              <a:t> </a:t>
            </a:r>
            <a:r>
              <a:rPr spc="-18" dirty="0"/>
              <a:t>will</a:t>
            </a:r>
            <a:r>
              <a:rPr spc="49" dirty="0"/>
              <a:t> </a:t>
            </a:r>
            <a:r>
              <a:rPr spc="-35" dirty="0"/>
              <a:t>have</a:t>
            </a:r>
            <a:r>
              <a:rPr spc="35" dirty="0"/>
              <a:t> </a:t>
            </a:r>
            <a:r>
              <a:rPr sz="2074" i="1" spc="31" dirty="0">
                <a:solidFill>
                  <a:srgbClr val="FF00FF"/>
                </a:solidFill>
                <a:latin typeface="Calibri"/>
                <a:cs typeface="Calibri"/>
              </a:rPr>
              <a:t>serious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31" dirty="0">
                <a:solidFill>
                  <a:srgbClr val="FF00FF"/>
                </a:solidFill>
                <a:latin typeface="Calibri"/>
                <a:cs typeface="Calibri"/>
              </a:rPr>
              <a:t>safety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8" dirty="0">
                <a:solidFill>
                  <a:srgbClr val="FF00FF"/>
                </a:solidFill>
                <a:latin typeface="Calibri"/>
                <a:cs typeface="Calibri"/>
              </a:rPr>
              <a:t>issues</a:t>
            </a:r>
            <a:r>
              <a:rPr spc="18" dirty="0"/>
              <a:t>. </a:t>
            </a:r>
            <a:r>
              <a:rPr spc="22" dirty="0"/>
              <a:t> </a:t>
            </a:r>
            <a:r>
              <a:rPr spc="-26" dirty="0"/>
              <a:t>For</a:t>
            </a:r>
            <a:r>
              <a:rPr spc="18" dirty="0"/>
              <a:t> </a:t>
            </a:r>
            <a:r>
              <a:rPr spc="-22" dirty="0"/>
              <a:t>example,</a:t>
            </a:r>
            <a:r>
              <a:rPr spc="57" dirty="0"/>
              <a:t> </a:t>
            </a:r>
            <a:r>
              <a:rPr spc="-13" dirty="0"/>
              <a:t>an</a:t>
            </a:r>
            <a:r>
              <a:rPr spc="18" dirty="0"/>
              <a:t> </a:t>
            </a:r>
            <a:r>
              <a:rPr spc="-35" dirty="0"/>
              <a:t>iPod</a:t>
            </a:r>
            <a:r>
              <a:rPr spc="35" dirty="0"/>
              <a:t> </a:t>
            </a:r>
            <a:r>
              <a:rPr spc="-9" dirty="0"/>
              <a:t>with</a:t>
            </a:r>
            <a:r>
              <a:rPr spc="18" dirty="0"/>
              <a:t> </a:t>
            </a:r>
            <a:r>
              <a:rPr spc="-4" dirty="0"/>
              <a:t>a</a:t>
            </a:r>
            <a:r>
              <a:rPr spc="18" dirty="0"/>
              <a:t> </a:t>
            </a:r>
            <a:r>
              <a:rPr spc="-4" dirty="0"/>
              <a:t>battery</a:t>
            </a:r>
            <a:r>
              <a:rPr spc="53" dirty="0"/>
              <a:t> </a:t>
            </a:r>
            <a:r>
              <a:rPr spc="-18" dirty="0"/>
              <a:t>input</a:t>
            </a:r>
            <a:r>
              <a:rPr spc="84" dirty="0"/>
              <a:t> </a:t>
            </a:r>
            <a:r>
              <a:rPr spc="-13" dirty="0"/>
              <a:t>of</a:t>
            </a:r>
            <a:r>
              <a:rPr spc="35" dirty="0"/>
              <a:t> </a:t>
            </a:r>
            <a:r>
              <a:rPr spc="-9" dirty="0"/>
              <a:t>3.7</a:t>
            </a:r>
            <a:r>
              <a:rPr spc="18" dirty="0"/>
              <a:t> </a:t>
            </a:r>
            <a:r>
              <a:rPr spc="-18" dirty="0"/>
              <a:t>volts</a:t>
            </a:r>
            <a:r>
              <a:rPr spc="26" dirty="0"/>
              <a:t> </a:t>
            </a:r>
            <a:r>
              <a:rPr spc="-13" dirty="0"/>
              <a:t>and</a:t>
            </a:r>
            <a:r>
              <a:rPr spc="40" dirty="0"/>
              <a:t> </a:t>
            </a:r>
            <a:r>
              <a:rPr spc="-13" dirty="0"/>
              <a:t>headset</a:t>
            </a:r>
            <a:r>
              <a:rPr spc="84" dirty="0"/>
              <a:t> </a:t>
            </a:r>
            <a:r>
              <a:rPr spc="-13" dirty="0"/>
              <a:t>output </a:t>
            </a:r>
            <a:r>
              <a:rPr spc="-490" dirty="0"/>
              <a:t> </a:t>
            </a:r>
            <a:r>
              <a:rPr spc="-18" dirty="0"/>
              <a:t>o</a:t>
            </a:r>
            <a:r>
              <a:rPr spc="-4" dirty="0"/>
              <a:t>f</a:t>
            </a:r>
            <a:r>
              <a:rPr spc="31" dirty="0"/>
              <a:t> </a:t>
            </a:r>
            <a:r>
              <a:rPr sz="2074" spc="-274" dirty="0">
                <a:latin typeface="Calibri"/>
                <a:cs typeface="Calibri"/>
              </a:rPr>
              <a:t>∞</a:t>
            </a:r>
            <a:r>
              <a:rPr sz="2074" spc="40" dirty="0">
                <a:latin typeface="Calibri"/>
                <a:cs typeface="Calibri"/>
              </a:rPr>
              <a:t> </a:t>
            </a:r>
            <a:r>
              <a:rPr spc="-49" dirty="0"/>
              <a:t>v</a:t>
            </a:r>
            <a:r>
              <a:rPr spc="-18" dirty="0"/>
              <a:t>ol</a:t>
            </a:r>
            <a:r>
              <a:rPr dirty="0"/>
              <a:t>t</a:t>
            </a:r>
            <a:r>
              <a:rPr spc="-4" dirty="0"/>
              <a:t>s</a:t>
            </a:r>
            <a:r>
              <a:rPr spc="26" dirty="0"/>
              <a:t> </a:t>
            </a:r>
            <a:r>
              <a:rPr spc="-35" dirty="0"/>
              <a:t>w</a:t>
            </a:r>
            <a:r>
              <a:rPr spc="-18" dirty="0"/>
              <a:t>oul</a:t>
            </a:r>
            <a:r>
              <a:rPr spc="-4" dirty="0"/>
              <a:t>d</a:t>
            </a:r>
            <a:r>
              <a:rPr spc="62" dirty="0"/>
              <a:t> </a:t>
            </a:r>
            <a:r>
              <a:rPr spc="-13" dirty="0"/>
              <a:t>r</a:t>
            </a:r>
            <a:r>
              <a:rPr spc="-18" dirty="0"/>
              <a:t>e</a:t>
            </a:r>
            <a:r>
              <a:rPr spc="-4" dirty="0"/>
              <a:t>s</a:t>
            </a:r>
            <a:r>
              <a:rPr spc="-18" dirty="0"/>
              <a:t>ul</a:t>
            </a:r>
            <a:r>
              <a:rPr spc="-4" dirty="0"/>
              <a:t>t</a:t>
            </a:r>
            <a:r>
              <a:rPr spc="53" dirty="0"/>
              <a:t> </a:t>
            </a:r>
            <a:r>
              <a:rPr spc="-18" dirty="0"/>
              <a:t>i</a:t>
            </a:r>
            <a:r>
              <a:rPr spc="-4" dirty="0"/>
              <a:t>n</a:t>
            </a:r>
            <a:r>
              <a:rPr spc="13" dirty="0"/>
              <a:t> </a:t>
            </a:r>
            <a:r>
              <a:rPr spc="-18" dirty="0"/>
              <a:t>on</a:t>
            </a:r>
            <a:r>
              <a:rPr spc="-4" dirty="0"/>
              <a:t>e</a:t>
            </a:r>
            <a:r>
              <a:rPr spc="35" dirty="0"/>
              <a:t> </a:t>
            </a:r>
            <a:r>
              <a:rPr spc="-49" dirty="0"/>
              <a:t>v</a:t>
            </a:r>
            <a:r>
              <a:rPr spc="-18" dirty="0"/>
              <a:t>apo</a:t>
            </a:r>
            <a:r>
              <a:rPr spc="9" dirty="0"/>
              <a:t>r</a:t>
            </a:r>
            <a:r>
              <a:rPr spc="-18" dirty="0"/>
              <a:t>i</a:t>
            </a:r>
            <a:r>
              <a:rPr spc="-26" dirty="0"/>
              <a:t>z</a:t>
            </a:r>
            <a:r>
              <a:rPr spc="-18" dirty="0"/>
              <a:t>e</a:t>
            </a:r>
            <a:r>
              <a:rPr spc="-4" dirty="0"/>
              <a:t>d</a:t>
            </a:r>
            <a:r>
              <a:rPr spc="62" dirty="0"/>
              <a:t> </a:t>
            </a:r>
            <a:r>
              <a:rPr spc="4" dirty="0"/>
              <a:t>A</a:t>
            </a:r>
            <a:r>
              <a:rPr spc="-18" dirty="0"/>
              <a:t>ppl</a:t>
            </a:r>
            <a:r>
              <a:rPr spc="-4" dirty="0"/>
              <a:t>e</a:t>
            </a:r>
            <a:r>
              <a:rPr spc="35" dirty="0"/>
              <a:t> </a:t>
            </a:r>
            <a:r>
              <a:rPr spc="-4" dirty="0"/>
              <a:t>c</a:t>
            </a:r>
            <a:r>
              <a:rPr spc="-18" dirty="0"/>
              <a:t>u</a:t>
            </a:r>
            <a:r>
              <a:rPr spc="-4" dirty="0"/>
              <a:t>s</a:t>
            </a:r>
            <a:r>
              <a:rPr dirty="0"/>
              <a:t>t</a:t>
            </a:r>
            <a:r>
              <a:rPr spc="-18" dirty="0"/>
              <a:t>o</a:t>
            </a:r>
            <a:r>
              <a:rPr spc="-13" dirty="0"/>
              <a:t>m</a:t>
            </a:r>
            <a:r>
              <a:rPr spc="-18" dirty="0"/>
              <a:t>e</a:t>
            </a:r>
            <a:r>
              <a:rPr spc="-4" dirty="0"/>
              <a:t>r</a:t>
            </a:r>
            <a:r>
              <a:rPr spc="66" dirty="0"/>
              <a:t> </a:t>
            </a:r>
            <a:r>
              <a:rPr spc="-18" dirty="0"/>
              <a:t>an</a:t>
            </a:r>
            <a:r>
              <a:rPr spc="-4" dirty="0"/>
              <a:t>d</a:t>
            </a:r>
            <a:r>
              <a:rPr spc="35" dirty="0"/>
              <a:t> </a:t>
            </a:r>
            <a:r>
              <a:rPr spc="-18" dirty="0"/>
              <a:t>on</a:t>
            </a:r>
            <a:r>
              <a:rPr spc="-4" dirty="0"/>
              <a:t>e</a:t>
            </a:r>
            <a:r>
              <a:rPr spc="35" dirty="0"/>
              <a:t> </a:t>
            </a:r>
            <a:r>
              <a:rPr spc="-18" dirty="0"/>
              <a:t>bi</a:t>
            </a:r>
            <a:r>
              <a:rPr spc="-4" dirty="0"/>
              <a:t>g  </a:t>
            </a:r>
            <a:r>
              <a:rPr spc="-18" dirty="0"/>
              <a:t>lawsuit.</a:t>
            </a:r>
            <a:endParaRPr sz="2074" dirty="0">
              <a:latin typeface="Calibri"/>
              <a:cs typeface="Calibri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42AD13E-A498-44C1-84F2-30A4C5F2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339585"/>
            <a:ext cx="149311" cy="1492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076339"/>
            <a:ext cx="149311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2813046"/>
            <a:ext cx="147740" cy="14930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3541630"/>
            <a:ext cx="147740" cy="14759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4610065"/>
            <a:ext cx="149311" cy="147604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840131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Time</a:t>
            </a:r>
            <a:r>
              <a:rPr sz="2471" spc="-18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Invariance</a:t>
            </a:r>
            <a:r>
              <a:rPr sz="2471" spc="-40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(TI)</a:t>
            </a:r>
            <a:endParaRPr sz="2471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D1D4BE50-F89E-4B20-8F11-2A8D4DD0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145858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983287"/>
            <a:ext cx="147740" cy="14931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043565"/>
            <a:ext cx="147740" cy="14759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448634"/>
            <a:ext cx="149311" cy="14759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5185388"/>
            <a:ext cx="149311" cy="14759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377358" y="979141"/>
            <a:ext cx="7852522" cy="5089305"/>
          </a:xfrm>
          <a:prstGeom prst="rect">
            <a:avLst/>
          </a:prstGeom>
        </p:spPr>
        <p:txBody>
          <a:bodyPr vert="horz" wrap="square" lIns="0" tIns="5043" rIns="0" bIns="0" rtlCol="0">
            <a:spAutoFit/>
          </a:bodyPr>
          <a:lstStyle/>
          <a:p>
            <a:pPr marL="56032" marR="129435" indent="-560">
              <a:lnSpc>
                <a:spcPct val="102499"/>
              </a:lnSpc>
              <a:spcBef>
                <a:spcPts val="40"/>
              </a:spcBef>
              <a:tabLst>
                <a:tab pos="1438352" algn="l"/>
              </a:tabLst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spc="22" dirty="0">
                <a:solidFill>
                  <a:srgbClr val="00BFFF"/>
                </a:solidFill>
                <a:latin typeface="Calibri"/>
                <a:cs typeface="Calibri"/>
              </a:rPr>
              <a:t>time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71" dirty="0">
                <a:solidFill>
                  <a:srgbClr val="00BFFF"/>
                </a:solidFill>
                <a:latin typeface="Calibri"/>
                <a:cs typeface="Calibri"/>
              </a:rPr>
              <a:t>invariant</a:t>
            </a:r>
            <a:r>
              <a:rPr sz="2074" spc="101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202" dirty="0">
                <a:solidFill>
                  <a:srgbClr val="00BFFF"/>
                </a:solidFill>
                <a:latin typeface="Calibri"/>
                <a:cs typeface="Calibri"/>
              </a:rPr>
              <a:t>(TI)</a:t>
            </a:r>
            <a:r>
              <a:rPr sz="2074" spc="53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if,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every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every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real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number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t</a:t>
            </a:r>
            <a:r>
              <a:rPr sz="2250" spc="46" baseline="-11437" dirty="0">
                <a:latin typeface="Times New Roman"/>
                <a:cs typeface="Times New Roman"/>
              </a:rPr>
              <a:t>0</a:t>
            </a:r>
            <a:r>
              <a:rPr sz="1897" spc="31" dirty="0">
                <a:latin typeface="Microsoft Sans Serif"/>
                <a:cs typeface="Microsoft Sans Serif"/>
              </a:rPr>
              <a:t>,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following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condition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holds:</a:t>
            </a:r>
            <a:endParaRPr sz="1897">
              <a:latin typeface="Microsoft Sans Serif"/>
              <a:cs typeface="Microsoft Sans Serif"/>
            </a:endParaRPr>
          </a:p>
          <a:p>
            <a:pPr marL="760359">
              <a:spcBef>
                <a:spcPts val="1571"/>
              </a:spcBef>
              <a:tabLst>
                <a:tab pos="2935537" algn="l"/>
                <a:tab pos="3830935" algn="l"/>
                <a:tab pos="4896111" algn="l"/>
                <a:tab pos="5539363" algn="l"/>
              </a:tabLst>
            </a:pPr>
            <a:r>
              <a:rPr sz="2074" i="1" dirty="0">
                <a:latin typeface="Times New Roman"/>
                <a:cs typeface="Times New Roman"/>
              </a:rPr>
              <a:t>y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88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94" dirty="0">
                <a:latin typeface="Cambria"/>
                <a:cs typeface="Cambria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46" baseline="-11437" dirty="0">
                <a:latin typeface="Times New Roman"/>
                <a:cs typeface="Times New Roman"/>
              </a:rPr>
              <a:t>0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202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15" dirty="0">
                <a:latin typeface="Times New Roman"/>
                <a:cs typeface="Times New Roman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250" spc="205" baseline="31045" dirty="0">
                <a:latin typeface="Cambria"/>
                <a:cs typeface="Cambria"/>
              </a:rPr>
              <a:t>′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dirty="0">
                <a:latin typeface="Lucida Sans Unicode"/>
                <a:cs typeface="Lucida Sans Unicode"/>
              </a:rPr>
              <a:t>	</a:t>
            </a:r>
            <a:r>
              <a:rPr sz="1897" spc="-13" dirty="0">
                <a:latin typeface="Microsoft Sans Serif"/>
                <a:cs typeface="Microsoft Sans Serif"/>
              </a:rPr>
              <a:t>w</a:t>
            </a:r>
            <a:r>
              <a:rPr sz="1897" spc="-18" dirty="0">
                <a:latin typeface="Microsoft Sans Serif"/>
                <a:cs typeface="Microsoft Sans Serif"/>
              </a:rPr>
              <a:t>he</a:t>
            </a:r>
            <a:r>
              <a:rPr sz="1897" spc="-13" dirty="0">
                <a:latin typeface="Microsoft Sans Serif"/>
                <a:cs typeface="Microsoft Sans Serif"/>
              </a:rPr>
              <a:t>r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dirty="0">
                <a:latin typeface="Microsoft Sans Serif"/>
                <a:cs typeface="Microsoft Sans Serif"/>
              </a:rPr>
              <a:t>	</a:t>
            </a:r>
            <a:r>
              <a:rPr sz="2074" i="1" spc="9" dirty="0">
                <a:latin typeface="Times New Roman"/>
                <a:cs typeface="Times New Roman"/>
              </a:rPr>
              <a:t>y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15" dirty="0">
                <a:latin typeface="Times New Roman"/>
                <a:cs typeface="Times New Roman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dirty="0">
                <a:latin typeface="Times New Roman"/>
                <a:cs typeface="Times New Roman"/>
              </a:rPr>
              <a:t>	</a:t>
            </a:r>
            <a:r>
              <a:rPr sz="1897" spc="-18" dirty="0">
                <a:latin typeface="Microsoft Sans Serif"/>
                <a:cs typeface="Microsoft Sans Serif"/>
              </a:rPr>
              <a:t>an</a:t>
            </a:r>
            <a:r>
              <a:rPr sz="1897" spc="-4" dirty="0">
                <a:latin typeface="Microsoft Sans Serif"/>
                <a:cs typeface="Microsoft Sans Serif"/>
              </a:rPr>
              <a:t>d</a:t>
            </a:r>
            <a:r>
              <a:rPr sz="1897" dirty="0">
                <a:latin typeface="Microsoft Sans Serif"/>
                <a:cs typeface="Microsoft Sans Serif"/>
              </a:rPr>
              <a:t>	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250" spc="205" baseline="31045" dirty="0">
                <a:latin typeface="Cambria"/>
                <a:cs typeface="Cambria"/>
              </a:rPr>
              <a:t>′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202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94" dirty="0">
                <a:latin typeface="Cambria"/>
                <a:cs typeface="Cambria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t</a:t>
            </a:r>
            <a:r>
              <a:rPr sz="2250" spc="146" baseline="-11437" dirty="0">
                <a:latin typeface="Times New Roman"/>
                <a:cs typeface="Times New Roman"/>
              </a:rPr>
              <a:t>0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endParaRPr sz="2074">
              <a:latin typeface="Lucida Sans Unicode"/>
              <a:cs typeface="Lucida Sans Unicode"/>
            </a:endParaRPr>
          </a:p>
          <a:p>
            <a:pPr marL="55472">
              <a:spcBef>
                <a:spcPts val="1540"/>
              </a:spcBef>
              <a:tabLst>
                <a:tab pos="915569" algn="l"/>
              </a:tabLst>
            </a:pP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2074" i="1" spc="-4" dirty="0">
                <a:solidFill>
                  <a:srgbClr val="FF00FF"/>
                </a:solidFill>
                <a:latin typeface="Calibri"/>
                <a:cs typeface="Calibri"/>
              </a:rPr>
              <a:t>commutes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dirty="0">
                <a:solidFill>
                  <a:srgbClr val="FF00FF"/>
                </a:solidFill>
                <a:latin typeface="Calibri"/>
                <a:cs typeface="Calibri"/>
              </a:rPr>
              <a:t>with</a:t>
            </a:r>
            <a:r>
              <a:rPr sz="2074" i="1" spc="62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time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shifts</a:t>
            </a:r>
            <a:r>
              <a:rPr sz="1897" spc="13" dirty="0">
                <a:latin typeface="Microsoft Sans Serif"/>
                <a:cs typeface="Microsoft Sans Serif"/>
              </a:rPr>
              <a:t>).</a:t>
            </a:r>
            <a:endParaRPr sz="1897">
              <a:latin typeface="Microsoft Sans Serif"/>
              <a:cs typeface="Microsoft Sans Serif"/>
            </a:endParaRPr>
          </a:p>
          <a:p>
            <a:pPr marL="55472" marR="259430">
              <a:lnSpc>
                <a:spcPct val="109100"/>
              </a:lnSpc>
              <a:spcBef>
                <a:spcPts val="618"/>
              </a:spcBef>
            </a:pPr>
            <a:r>
              <a:rPr sz="1897" spc="-4" dirty="0">
                <a:latin typeface="Microsoft Sans Serif"/>
                <a:cs typeface="Microsoft Sans Serif"/>
              </a:rPr>
              <a:t>In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other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words,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invariant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shift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advance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or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delay)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input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always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results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only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identical</a:t>
            </a:r>
            <a:r>
              <a:rPr sz="2074" i="1" spc="1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22" dirty="0">
                <a:solidFill>
                  <a:srgbClr val="FF00FF"/>
                </a:solidFill>
                <a:latin typeface="Calibri"/>
                <a:cs typeface="Calibri"/>
              </a:rPr>
              <a:t>time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31" dirty="0">
                <a:solidFill>
                  <a:srgbClr val="FF00FF"/>
                </a:solidFill>
                <a:latin typeface="Calibri"/>
                <a:cs typeface="Calibri"/>
              </a:rPr>
              <a:t>shift</a:t>
            </a:r>
            <a:r>
              <a:rPr sz="2074" i="1" spc="5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output.</a:t>
            </a:r>
            <a:endParaRPr sz="1897">
              <a:latin typeface="Microsoft Sans Serif"/>
              <a:cs typeface="Microsoft Sans Serif"/>
            </a:endParaRPr>
          </a:p>
          <a:p>
            <a:pPr marL="56032">
              <a:spcBef>
                <a:spcPts val="737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invariant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spc="22" dirty="0">
                <a:solidFill>
                  <a:srgbClr val="00BFFF"/>
                </a:solidFill>
                <a:latin typeface="Calibri"/>
                <a:cs typeface="Calibri"/>
              </a:rPr>
              <a:t>time</a:t>
            </a:r>
            <a:r>
              <a:rPr sz="2074" spc="79" dirty="0">
                <a:solidFill>
                  <a:srgbClr val="00BFFF"/>
                </a:solidFill>
                <a:latin typeface="Calibri"/>
                <a:cs typeface="Calibri"/>
              </a:rPr>
              <a:t> varying</a:t>
            </a:r>
            <a:r>
              <a:rPr sz="1897" spc="79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56032" marR="15689">
              <a:lnSpc>
                <a:spcPct val="105000"/>
              </a:lnSpc>
              <a:spcBef>
                <a:spcPts val="574"/>
              </a:spcBef>
            </a:pPr>
            <a:r>
              <a:rPr sz="1897" spc="-4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simple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terms,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invariant</a:t>
            </a:r>
            <a:r>
              <a:rPr sz="1897" spc="11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whose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behavior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2074" i="1" spc="-31" dirty="0">
                <a:solidFill>
                  <a:srgbClr val="FF00FF"/>
                </a:solidFill>
                <a:latin typeface="Calibri"/>
                <a:cs typeface="Calibri"/>
              </a:rPr>
              <a:t>does </a:t>
            </a:r>
            <a:r>
              <a:rPr sz="2074" i="1" spc="-45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9" dirty="0">
                <a:solidFill>
                  <a:srgbClr val="FF00FF"/>
                </a:solidFill>
                <a:latin typeface="Calibri"/>
                <a:cs typeface="Calibri"/>
              </a:rPr>
              <a:t>not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change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respect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time.</a:t>
            </a:r>
            <a:endParaRPr sz="1897">
              <a:latin typeface="Microsoft Sans Serif"/>
              <a:cs typeface="Microsoft Sans Serif"/>
            </a:endParaRPr>
          </a:p>
          <a:p>
            <a:pPr marL="56032" marR="325548">
              <a:lnSpc>
                <a:spcPct val="109500"/>
              </a:lnSpc>
              <a:spcBef>
                <a:spcPts val="662"/>
              </a:spcBef>
            </a:pPr>
            <a:r>
              <a:rPr sz="1897" spc="-13" dirty="0">
                <a:latin typeface="Microsoft Sans Serif"/>
                <a:cs typeface="Microsoft Sans Serif"/>
              </a:rPr>
              <a:t>Practically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speaking,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compared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time-varying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time-invariant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much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solidFill>
                  <a:srgbClr val="FF00FF"/>
                </a:solidFill>
                <a:latin typeface="Calibri"/>
                <a:cs typeface="Calibri"/>
              </a:rPr>
              <a:t>easier</a:t>
            </a:r>
            <a:r>
              <a:rPr sz="2074" i="1" spc="9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71" dirty="0">
                <a:solidFill>
                  <a:srgbClr val="FF00FF"/>
                </a:solidFill>
                <a:latin typeface="Calibri"/>
                <a:cs typeface="Calibri"/>
              </a:rPr>
              <a:t>to</a:t>
            </a:r>
            <a:r>
              <a:rPr sz="2074" i="1" spc="7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design</a:t>
            </a:r>
            <a:r>
              <a:rPr sz="2074" i="1" spc="9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analyze</a:t>
            </a:r>
            <a:r>
              <a:rPr sz="1897" spc="9" dirty="0">
                <a:latin typeface="Microsoft Sans Serif"/>
                <a:cs typeface="Microsoft Sans Serif"/>
              </a:rPr>
              <a:t>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since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their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behavior </a:t>
            </a:r>
            <a:r>
              <a:rPr sz="1897" spc="-18" dirty="0">
                <a:latin typeface="Microsoft Sans Serif"/>
                <a:cs typeface="Microsoft Sans Serif"/>
              </a:rPr>
              <a:t> does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change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respect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time.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5252757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22" dirty="0">
                <a:solidFill>
                  <a:srgbClr val="FFFFFF"/>
                </a:solidFill>
              </a:rPr>
              <a:t>Additivity,</a:t>
            </a:r>
            <a:r>
              <a:rPr sz="2471" spc="-13" dirty="0">
                <a:solidFill>
                  <a:srgbClr val="FFFFFF"/>
                </a:solidFill>
              </a:rPr>
              <a:t> Homogeneity, </a:t>
            </a:r>
            <a:r>
              <a:rPr sz="2471" spc="4" dirty="0">
                <a:solidFill>
                  <a:srgbClr val="FFFFFF"/>
                </a:solidFill>
              </a:rPr>
              <a:t>and</a:t>
            </a:r>
            <a:r>
              <a:rPr sz="2471" spc="35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Linearity</a:t>
            </a:r>
            <a:endParaRPr sz="2471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8CF562B-1FD8-44E8-B659-49FB6197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802425"/>
            <a:ext cx="149311" cy="1492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273002"/>
            <a:ext cx="147740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741230"/>
            <a:ext cx="147740" cy="14759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072912"/>
            <a:ext cx="149311" cy="14760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5543494"/>
            <a:ext cx="149311" cy="14759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55575" y="5875177"/>
            <a:ext cx="149311" cy="14759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399756" y="596322"/>
            <a:ext cx="7781365" cy="5865267"/>
          </a:xfrm>
          <a:prstGeom prst="rect">
            <a:avLst/>
          </a:prstGeom>
        </p:spPr>
        <p:txBody>
          <a:bodyPr vert="horz" wrap="square" lIns="0" tIns="21851" rIns="0" bIns="0" rtlCol="0">
            <a:spAutoFit/>
          </a:bodyPr>
          <a:lstStyle/>
          <a:p>
            <a:pPr marL="33619" marR="649976">
              <a:lnSpc>
                <a:spcPct val="108800"/>
              </a:lnSpc>
              <a:spcBef>
                <a:spcPts val="172"/>
              </a:spcBef>
              <a:tabLst>
                <a:tab pos="1415939" algn="l"/>
              </a:tabLst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spc="44" dirty="0">
                <a:solidFill>
                  <a:srgbClr val="00BFFF"/>
                </a:solidFill>
                <a:latin typeface="Calibri"/>
                <a:cs typeface="Calibri"/>
              </a:rPr>
              <a:t>additive</a:t>
            </a:r>
            <a:r>
              <a:rPr sz="2074" spc="7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if,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250" spc="13" baseline="-11437" dirty="0">
                <a:latin typeface="Times New Roman"/>
                <a:cs typeface="Times New Roman"/>
              </a:rPr>
              <a:t>1</a:t>
            </a:r>
            <a:r>
              <a:rPr sz="2250" spc="403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31" dirty="0">
                <a:latin typeface="Times New Roman"/>
                <a:cs typeface="Times New Roman"/>
              </a:rPr>
              <a:t>x</a:t>
            </a:r>
            <a:r>
              <a:rPr sz="2250" spc="46" baseline="-11437" dirty="0">
                <a:latin typeface="Times New Roman"/>
                <a:cs typeface="Times New Roman"/>
              </a:rPr>
              <a:t>2</a:t>
            </a:r>
            <a:r>
              <a:rPr sz="1897" spc="31" dirty="0">
                <a:latin typeface="Microsoft Sans Serif"/>
                <a:cs typeface="Microsoft Sans Serif"/>
              </a:rPr>
              <a:t>, </a:t>
            </a:r>
            <a:r>
              <a:rPr sz="1897" spc="-9" dirty="0">
                <a:latin typeface="Microsoft Sans Serif"/>
                <a:cs typeface="Microsoft Sans Serif"/>
              </a:rPr>
              <a:t>the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following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condition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holds:</a:t>
            </a:r>
            <a:endParaRPr sz="1897">
              <a:latin typeface="Microsoft Sans Serif"/>
              <a:cs typeface="Microsoft Sans Serif"/>
            </a:endParaRPr>
          </a:p>
          <a:p>
            <a:pPr marL="132797" algn="ctr">
              <a:spcBef>
                <a:spcPts val="472"/>
              </a:spcBef>
            </a:pP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15" dirty="0">
                <a:latin typeface="Times New Roman"/>
                <a:cs typeface="Times New Roman"/>
              </a:rPr>
              <a:t> 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250" spc="19" baseline="-11437" dirty="0">
                <a:latin typeface="Times New Roman"/>
                <a:cs typeface="Times New Roman"/>
              </a:rPr>
              <a:t>1</a:t>
            </a:r>
            <a:r>
              <a:rPr sz="2250" spc="13" baseline="-11437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250" spc="146" baseline="-11437" dirty="0">
                <a:latin typeface="Times New Roman"/>
                <a:cs typeface="Times New Roman"/>
              </a:rPr>
              <a:t>2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37" dirty="0">
                <a:latin typeface="Times New Roman"/>
                <a:cs typeface="Times New Roman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250" spc="19" baseline="-11437" dirty="0">
                <a:latin typeface="Times New Roman"/>
                <a:cs typeface="Times New Roman"/>
              </a:rPr>
              <a:t>1</a:t>
            </a:r>
            <a:r>
              <a:rPr sz="2250" spc="53" baseline="-11437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37" dirty="0">
                <a:latin typeface="Times New Roman"/>
                <a:cs typeface="Times New Roman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250" spc="19" baseline="-11437" dirty="0">
                <a:latin typeface="Times New Roman"/>
                <a:cs typeface="Times New Roman"/>
              </a:rPr>
              <a:t>2</a:t>
            </a:r>
            <a:endParaRPr sz="2250" baseline="-11437">
              <a:latin typeface="Times New Roman"/>
              <a:cs typeface="Times New Roman"/>
            </a:endParaRPr>
          </a:p>
          <a:p>
            <a:pPr marL="33619">
              <a:lnSpc>
                <a:spcPts val="2709"/>
              </a:lnSpc>
              <a:spcBef>
                <a:spcPts val="361"/>
              </a:spcBef>
              <a:tabLst>
                <a:tab pos="893156" algn="l"/>
              </a:tabLst>
            </a:pP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2074" i="1" spc="-4" dirty="0">
                <a:solidFill>
                  <a:srgbClr val="FF00FF"/>
                </a:solidFill>
                <a:latin typeface="Calibri"/>
                <a:cs typeface="Calibri"/>
              </a:rPr>
              <a:t>commutes</a:t>
            </a:r>
            <a:r>
              <a:rPr sz="2074" i="1" spc="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dirty="0">
                <a:solidFill>
                  <a:srgbClr val="FF00FF"/>
                </a:solidFill>
                <a:latin typeface="Calibri"/>
                <a:cs typeface="Calibri"/>
              </a:rPr>
              <a:t>with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sums</a:t>
            </a:r>
            <a:r>
              <a:rPr sz="1897" spc="13" dirty="0">
                <a:latin typeface="Microsoft Sans Serif"/>
                <a:cs typeface="Microsoft Sans Serif"/>
              </a:rPr>
              <a:t>).</a:t>
            </a:r>
            <a:endParaRPr sz="1897">
              <a:latin typeface="Microsoft Sans Serif"/>
              <a:cs typeface="Microsoft Sans Serif"/>
            </a:endParaRPr>
          </a:p>
          <a:p>
            <a:pPr marL="33619" marR="26896" indent="-560">
              <a:lnSpc>
                <a:spcPts val="2612"/>
              </a:lnSpc>
              <a:spcBef>
                <a:spcPts val="150"/>
              </a:spcBef>
              <a:tabLst>
                <a:tab pos="1415939" algn="l"/>
              </a:tabLst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dirty="0">
                <a:solidFill>
                  <a:srgbClr val="00BFFF"/>
                </a:solidFill>
                <a:latin typeface="Calibri"/>
                <a:cs typeface="Calibri"/>
              </a:rPr>
              <a:t>homogeneous</a:t>
            </a:r>
            <a:r>
              <a:rPr sz="2074" spc="7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if,</a:t>
            </a:r>
            <a:r>
              <a:rPr sz="1897" spc="-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every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every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constant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a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following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condition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holds:</a:t>
            </a:r>
            <a:endParaRPr sz="1897">
              <a:latin typeface="Microsoft Sans Serif"/>
              <a:cs typeface="Microsoft Sans Serif"/>
            </a:endParaRPr>
          </a:p>
          <a:p>
            <a:pPr marL="145124" algn="ctr">
              <a:spcBef>
                <a:spcPts val="331"/>
              </a:spcBef>
            </a:pP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15" dirty="0">
                <a:latin typeface="Times New Roman"/>
                <a:cs typeface="Times New Roman"/>
              </a:rPr>
              <a:t> 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i="1" dirty="0">
                <a:latin typeface="Times New Roman"/>
                <a:cs typeface="Times New Roman"/>
              </a:rPr>
              <a:t>ax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a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15" dirty="0">
                <a:latin typeface="Times New Roman"/>
                <a:cs typeface="Times New Roman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endParaRPr sz="2074">
              <a:latin typeface="Times New Roman"/>
              <a:cs typeface="Times New Roman"/>
            </a:endParaRPr>
          </a:p>
          <a:p>
            <a:pPr marL="33619">
              <a:spcBef>
                <a:spcPts val="383"/>
              </a:spcBef>
              <a:tabLst>
                <a:tab pos="893156" algn="l"/>
              </a:tabLst>
            </a:pP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2074" i="1" spc="-4" dirty="0">
                <a:solidFill>
                  <a:srgbClr val="FF00FF"/>
                </a:solidFill>
                <a:latin typeface="Calibri"/>
                <a:cs typeface="Calibri"/>
              </a:rPr>
              <a:t>commutes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dirty="0">
                <a:solidFill>
                  <a:srgbClr val="FF00FF"/>
                </a:solidFill>
                <a:latin typeface="Calibri"/>
                <a:cs typeface="Calibri"/>
              </a:rPr>
              <a:t>with</a:t>
            </a:r>
            <a:r>
              <a:rPr sz="2074" i="1" spc="62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31" dirty="0">
                <a:solidFill>
                  <a:srgbClr val="FF00FF"/>
                </a:solidFill>
                <a:latin typeface="Calibri"/>
                <a:cs typeface="Calibri"/>
              </a:rPr>
              <a:t>multiplication</a:t>
            </a:r>
            <a:r>
              <a:rPr sz="2074" i="1" spc="1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by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18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2074" i="1" spc="6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4" dirty="0">
                <a:solidFill>
                  <a:srgbClr val="FF00FF"/>
                </a:solidFill>
                <a:latin typeface="Calibri"/>
                <a:cs typeface="Calibri"/>
              </a:rPr>
              <a:t>constant</a:t>
            </a:r>
            <a:r>
              <a:rPr sz="1897" spc="-4" dirty="0">
                <a:latin typeface="Microsoft Sans Serif"/>
                <a:cs typeface="Microsoft Sans Serif"/>
              </a:rPr>
              <a:t>).</a:t>
            </a:r>
            <a:endParaRPr sz="1897">
              <a:latin typeface="Microsoft Sans Serif"/>
              <a:cs typeface="Microsoft Sans Serif"/>
            </a:endParaRPr>
          </a:p>
          <a:p>
            <a:pPr marL="33619">
              <a:lnSpc>
                <a:spcPts val="2418"/>
              </a:lnSpc>
              <a:spcBef>
                <a:spcPts val="71"/>
              </a:spcBef>
            </a:pP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both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additive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homogeneous</a:t>
            </a:r>
            <a:r>
              <a:rPr sz="1897" spc="12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said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linear</a:t>
            </a:r>
            <a:r>
              <a:rPr sz="1897" spc="57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33619" marR="84609">
              <a:lnSpc>
                <a:spcPts val="2612"/>
              </a:lnSpc>
              <a:spcBef>
                <a:spcPts val="176"/>
              </a:spcBef>
              <a:tabLst>
                <a:tab pos="3039197" algn="l"/>
              </a:tabLst>
            </a:pPr>
            <a:r>
              <a:rPr sz="1897" spc="-4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other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words,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i="1" spc="44" dirty="0">
                <a:solidFill>
                  <a:srgbClr val="FF00FF"/>
                </a:solidFill>
                <a:latin typeface="Calibri"/>
                <a:cs typeface="Calibri"/>
              </a:rPr>
              <a:t>linear</a:t>
            </a:r>
            <a:r>
              <a:rPr sz="1897" spc="44" dirty="0">
                <a:latin typeface="Microsoft Sans Serif"/>
                <a:cs typeface="Microsoft Sans Serif"/>
              </a:rPr>
              <a:t>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if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all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250" spc="13" baseline="-11437" dirty="0">
                <a:latin typeface="Times New Roman"/>
                <a:cs typeface="Times New Roman"/>
              </a:rPr>
              <a:t>1</a:t>
            </a:r>
            <a:r>
              <a:rPr sz="2250" spc="364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250" spc="13" baseline="-11437" dirty="0">
                <a:latin typeface="Times New Roman"/>
                <a:cs typeface="Times New Roman"/>
              </a:rPr>
              <a:t>2</a:t>
            </a:r>
            <a:r>
              <a:rPr sz="2250" spc="390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all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complex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constants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a</a:t>
            </a:r>
            <a:r>
              <a:rPr sz="2250" spc="13" baseline="-11437" dirty="0">
                <a:latin typeface="Times New Roman"/>
                <a:cs typeface="Times New Roman"/>
              </a:rPr>
              <a:t>1</a:t>
            </a:r>
            <a:r>
              <a:rPr sz="2250" spc="397" baseline="-11437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40" dirty="0">
                <a:latin typeface="Times New Roman"/>
                <a:cs typeface="Times New Roman"/>
              </a:rPr>
              <a:t>a</a:t>
            </a:r>
            <a:r>
              <a:rPr sz="2250" spc="59" baseline="-11437" dirty="0">
                <a:latin typeface="Times New Roman"/>
                <a:cs typeface="Times New Roman"/>
              </a:rPr>
              <a:t>2</a:t>
            </a:r>
            <a:r>
              <a:rPr sz="1897" spc="40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following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condition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holds:</a:t>
            </a:r>
            <a:endParaRPr sz="1897">
              <a:latin typeface="Microsoft Sans Serif"/>
              <a:cs typeface="Microsoft Sans Serif"/>
            </a:endParaRPr>
          </a:p>
          <a:p>
            <a:pPr marL="132797" algn="ctr">
              <a:spcBef>
                <a:spcPts val="309"/>
              </a:spcBef>
            </a:pP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37" dirty="0">
                <a:latin typeface="Times New Roman"/>
                <a:cs typeface="Times New Roman"/>
              </a:rPr>
              <a:t> 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i="1" dirty="0">
                <a:latin typeface="Times New Roman"/>
                <a:cs typeface="Times New Roman"/>
              </a:rPr>
              <a:t>a</a:t>
            </a:r>
            <a:r>
              <a:rPr sz="2250" spc="184" baseline="-11437" dirty="0">
                <a:latin typeface="Times New Roman"/>
                <a:cs typeface="Times New Roman"/>
              </a:rPr>
              <a:t>1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250" spc="19" baseline="-11437" dirty="0">
                <a:latin typeface="Times New Roman"/>
                <a:cs typeface="Times New Roman"/>
              </a:rPr>
              <a:t>1</a:t>
            </a:r>
            <a:r>
              <a:rPr sz="2250" spc="53" baseline="-11437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a</a:t>
            </a:r>
            <a:r>
              <a:rPr sz="2250" spc="146" baseline="-11437" dirty="0">
                <a:latin typeface="Times New Roman"/>
                <a:cs typeface="Times New Roman"/>
              </a:rPr>
              <a:t>2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250" spc="146" baseline="-11437" dirty="0">
                <a:latin typeface="Times New Roman"/>
                <a:cs typeface="Times New Roman"/>
              </a:rPr>
              <a:t>2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a</a:t>
            </a:r>
            <a:r>
              <a:rPr sz="2250" spc="184" baseline="-11437" dirty="0">
                <a:latin typeface="Times New Roman"/>
                <a:cs typeface="Times New Roman"/>
              </a:rPr>
              <a:t>1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37" dirty="0">
                <a:latin typeface="Times New Roman"/>
                <a:cs typeface="Times New Roman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250" spc="19" baseline="-11437" dirty="0">
                <a:latin typeface="Times New Roman"/>
                <a:cs typeface="Times New Roman"/>
              </a:rPr>
              <a:t>1</a:t>
            </a:r>
            <a:r>
              <a:rPr sz="2250" spc="13" baseline="-11437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a</a:t>
            </a:r>
            <a:r>
              <a:rPr sz="2250" spc="184" baseline="-11437" dirty="0">
                <a:latin typeface="Times New Roman"/>
                <a:cs typeface="Times New Roman"/>
              </a:rPr>
              <a:t>2</a:t>
            </a:r>
            <a:r>
              <a:rPr sz="2338" i="1" spc="-84" dirty="0">
                <a:latin typeface="Times New Roman"/>
                <a:cs typeface="Times New Roman"/>
              </a:rPr>
              <a:t>H</a:t>
            </a:r>
            <a:r>
              <a:rPr sz="2338" i="1" spc="-137" dirty="0">
                <a:latin typeface="Times New Roman"/>
                <a:cs typeface="Times New Roman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250" spc="19" baseline="-11437" dirty="0">
                <a:latin typeface="Times New Roman"/>
                <a:cs typeface="Times New Roman"/>
              </a:rPr>
              <a:t>2</a:t>
            </a:r>
            <a:endParaRPr sz="2250" baseline="-11437">
              <a:latin typeface="Times New Roman"/>
              <a:cs typeface="Times New Roman"/>
            </a:endParaRPr>
          </a:p>
          <a:p>
            <a:pPr marL="33619">
              <a:spcBef>
                <a:spcPts val="383"/>
              </a:spcBef>
              <a:tabLst>
                <a:tab pos="893156" algn="l"/>
              </a:tabLst>
            </a:pP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338" i="1" spc="-84" dirty="0">
                <a:latin typeface="Times New Roman"/>
                <a:cs typeface="Times New Roman"/>
              </a:rPr>
              <a:t>H	</a:t>
            </a:r>
            <a:r>
              <a:rPr sz="2074" i="1" spc="-4" dirty="0">
                <a:solidFill>
                  <a:srgbClr val="FF00FF"/>
                </a:solidFill>
                <a:latin typeface="Calibri"/>
                <a:cs typeface="Calibri"/>
              </a:rPr>
              <a:t>commutes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dirty="0">
                <a:solidFill>
                  <a:srgbClr val="FF00FF"/>
                </a:solidFill>
                <a:latin typeface="Calibri"/>
                <a:cs typeface="Calibri"/>
              </a:rPr>
              <a:t>with</a:t>
            </a:r>
            <a:r>
              <a:rPr sz="2074" i="1" spc="6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53" dirty="0">
                <a:solidFill>
                  <a:srgbClr val="FF00FF"/>
                </a:solidFill>
                <a:latin typeface="Calibri"/>
                <a:cs typeface="Calibri"/>
              </a:rPr>
              <a:t>linear</a:t>
            </a:r>
            <a:r>
              <a:rPr sz="2074" i="1" spc="7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combinations</a:t>
            </a:r>
            <a:r>
              <a:rPr sz="1897" spc="13" dirty="0">
                <a:latin typeface="Microsoft Sans Serif"/>
                <a:cs typeface="Microsoft Sans Serif"/>
              </a:rPr>
              <a:t>).</a:t>
            </a:r>
            <a:endParaRPr sz="1897">
              <a:latin typeface="Microsoft Sans Serif"/>
              <a:cs typeface="Microsoft Sans Serif"/>
            </a:endParaRPr>
          </a:p>
          <a:p>
            <a:pPr marL="33619" marR="238698">
              <a:lnSpc>
                <a:spcPts val="2612"/>
              </a:lnSpc>
              <a:spcBef>
                <a:spcPts val="40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linearity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property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also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referred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2074" spc="35" dirty="0">
                <a:solidFill>
                  <a:srgbClr val="00BFFF"/>
                </a:solidFill>
                <a:latin typeface="Calibri"/>
                <a:cs typeface="Calibri"/>
              </a:rPr>
              <a:t>superposition</a:t>
            </a:r>
            <a:r>
              <a:rPr sz="2074" spc="9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property.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Practically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speaking,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linear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much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solidFill>
                  <a:srgbClr val="FF00FF"/>
                </a:solidFill>
                <a:latin typeface="Calibri"/>
                <a:cs typeface="Calibri"/>
              </a:rPr>
              <a:t>easier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71" dirty="0">
                <a:solidFill>
                  <a:srgbClr val="FF00FF"/>
                </a:solidFill>
                <a:latin typeface="Calibri"/>
                <a:cs typeface="Calibri"/>
              </a:rPr>
              <a:t>to</a:t>
            </a:r>
            <a:r>
              <a:rPr sz="2074" i="1" spc="49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13" dirty="0">
                <a:solidFill>
                  <a:srgbClr val="FF00FF"/>
                </a:solidFill>
                <a:latin typeface="Calibri"/>
                <a:cs typeface="Calibri"/>
              </a:rPr>
              <a:t>design</a:t>
            </a:r>
            <a:r>
              <a:rPr sz="2074" i="1" spc="97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22" dirty="0">
                <a:solidFill>
                  <a:srgbClr val="FF00FF"/>
                </a:solidFill>
                <a:latin typeface="Calibri"/>
                <a:cs typeface="Calibri"/>
              </a:rPr>
              <a:t>and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9" dirty="0">
                <a:solidFill>
                  <a:srgbClr val="FF00FF"/>
                </a:solidFill>
                <a:latin typeface="Calibri"/>
                <a:cs typeface="Calibri"/>
              </a:rPr>
              <a:t>analyze</a:t>
            </a:r>
            <a:r>
              <a:rPr sz="2074" i="1" spc="7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nonlinear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419567" y="1422193"/>
            <a:ext cx="1147080" cy="1364967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dirty="0"/>
              <a:t>Part</a:t>
            </a:r>
            <a:r>
              <a:rPr spc="-57" dirty="0"/>
              <a:t> </a:t>
            </a:r>
            <a:r>
              <a:rPr spc="-4" dirty="0"/>
              <a:t>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BCF1A-333F-4D8B-9923-A20A3C2C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01314" y="2737372"/>
            <a:ext cx="8693524" cy="772085"/>
            <a:chOff x="161890" y="3102355"/>
            <a:chExt cx="9852660" cy="875030"/>
          </a:xfrm>
        </p:grpSpPr>
        <p:sp>
          <p:nvSpPr>
            <p:cNvPr id="23" name="object 23"/>
            <p:cNvSpPr/>
            <p:nvPr/>
          </p:nvSpPr>
          <p:spPr>
            <a:xfrm>
              <a:off x="161890" y="3102355"/>
              <a:ext cx="9736455" cy="180340"/>
            </a:xfrm>
            <a:custGeom>
              <a:avLst/>
              <a:gdLst/>
              <a:ahLst/>
              <a:cxnLst/>
              <a:rect l="l" t="t" r="r" b="b"/>
              <a:pathLst>
                <a:path w="9736455" h="180339">
                  <a:moveTo>
                    <a:pt x="9736083" y="179832"/>
                  </a:moveTo>
                  <a:lnTo>
                    <a:pt x="9736083" y="110896"/>
                  </a:lnTo>
                  <a:lnTo>
                    <a:pt x="9727333" y="67835"/>
                  </a:lnTo>
                  <a:lnTo>
                    <a:pt x="9703510" y="32573"/>
                  </a:lnTo>
                  <a:lnTo>
                    <a:pt x="9668253" y="8749"/>
                  </a:lnTo>
                  <a:lnTo>
                    <a:pt x="9625199" y="0"/>
                  </a:lnTo>
                  <a:lnTo>
                    <a:pt x="110891" y="0"/>
                  </a:lnTo>
                  <a:lnTo>
                    <a:pt x="67834" y="8749"/>
                  </a:lnTo>
                  <a:lnTo>
                    <a:pt x="32574" y="32573"/>
                  </a:lnTo>
                  <a:lnTo>
                    <a:pt x="8750" y="67835"/>
                  </a:lnTo>
                  <a:lnTo>
                    <a:pt x="0" y="110896"/>
                  </a:lnTo>
                  <a:lnTo>
                    <a:pt x="0" y="179832"/>
                  </a:lnTo>
                  <a:lnTo>
                    <a:pt x="9736083" y="179832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844" y="3199320"/>
              <a:ext cx="128219" cy="2460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53" y="3731171"/>
              <a:ext cx="239110" cy="2390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759365" y="3962271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0" y="0"/>
                  </a:moveTo>
                  <a:lnTo>
                    <a:pt x="27724" y="2795"/>
                  </a:lnTo>
                </a:path>
              </a:pathLst>
            </a:custGeom>
            <a:ln w="242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9365" y="3715562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570" y="27736"/>
                  </a:moveTo>
                  <a:lnTo>
                    <a:pt x="239375" y="0"/>
                  </a:lnTo>
                </a:path>
                <a:path w="242570" h="242570">
                  <a:moveTo>
                    <a:pt x="0" y="239376"/>
                  </a:moveTo>
                  <a:lnTo>
                    <a:pt x="76983" y="236895"/>
                  </a:lnTo>
                  <a:lnTo>
                    <a:pt x="122203" y="220733"/>
                  </a:lnTo>
                  <a:lnTo>
                    <a:pt x="162094" y="195371"/>
                  </a:lnTo>
                  <a:lnTo>
                    <a:pt x="195367" y="162101"/>
                  </a:lnTo>
                  <a:lnTo>
                    <a:pt x="220731" y="122212"/>
                  </a:lnTo>
                  <a:lnTo>
                    <a:pt x="236895" y="76994"/>
                  </a:lnTo>
                  <a:lnTo>
                    <a:pt x="242570" y="27736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9365" y="3715562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36" y="27736"/>
                  </a:moveTo>
                  <a:lnTo>
                    <a:pt x="232441" y="0"/>
                  </a:lnTo>
                </a:path>
                <a:path w="236220" h="236220">
                  <a:moveTo>
                    <a:pt x="0" y="232455"/>
                  </a:moveTo>
                  <a:lnTo>
                    <a:pt x="75395" y="230157"/>
                  </a:lnTo>
                  <a:lnTo>
                    <a:pt x="119156" y="214515"/>
                  </a:lnTo>
                  <a:lnTo>
                    <a:pt x="157760" y="189970"/>
                  </a:lnTo>
                  <a:lnTo>
                    <a:pt x="189958" y="157772"/>
                  </a:lnTo>
                  <a:lnTo>
                    <a:pt x="214503" y="119168"/>
                  </a:lnTo>
                  <a:lnTo>
                    <a:pt x="230145" y="75407"/>
                  </a:lnTo>
                  <a:lnTo>
                    <a:pt x="235636" y="27736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7236" y="3703434"/>
              <a:ext cx="252959" cy="2529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3667" y="3824249"/>
              <a:ext cx="9405620" cy="40640"/>
            </a:xfrm>
            <a:custGeom>
              <a:avLst/>
              <a:gdLst/>
              <a:ahLst/>
              <a:cxnLst/>
              <a:rect l="l" t="t" r="r" b="b"/>
              <a:pathLst>
                <a:path w="9405620" h="40639">
                  <a:moveTo>
                    <a:pt x="9404998" y="0"/>
                  </a:moveTo>
                  <a:lnTo>
                    <a:pt x="0" y="0"/>
                  </a:lnTo>
                  <a:lnTo>
                    <a:pt x="0" y="5676"/>
                  </a:lnTo>
                  <a:lnTo>
                    <a:pt x="0" y="12611"/>
                  </a:lnTo>
                  <a:lnTo>
                    <a:pt x="0" y="19532"/>
                  </a:lnTo>
                  <a:lnTo>
                    <a:pt x="0" y="26466"/>
                  </a:lnTo>
                  <a:lnTo>
                    <a:pt x="0" y="40322"/>
                  </a:lnTo>
                  <a:lnTo>
                    <a:pt x="9404998" y="40322"/>
                  </a:lnTo>
                  <a:lnTo>
                    <a:pt x="9404998" y="26466"/>
                  </a:lnTo>
                  <a:lnTo>
                    <a:pt x="9404998" y="19532"/>
                  </a:lnTo>
                  <a:lnTo>
                    <a:pt x="9404998" y="12611"/>
                  </a:lnTo>
                  <a:lnTo>
                    <a:pt x="9404998" y="5676"/>
                  </a:lnTo>
                  <a:lnTo>
                    <a:pt x="94049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78" y="385763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678" y="3871518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678" y="3885379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678" y="389924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83678" y="3913100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678" y="3926961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678" y="3940812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678" y="3954672"/>
              <a:ext cx="9404985" cy="11430"/>
            </a:xfrm>
            <a:custGeom>
              <a:avLst/>
              <a:gdLst/>
              <a:ahLst/>
              <a:cxnLst/>
              <a:rect l="l" t="t" r="r" b="b"/>
              <a:pathLst>
                <a:path w="9404985" h="11429">
                  <a:moveTo>
                    <a:pt x="0" y="0"/>
                  </a:moveTo>
                  <a:lnTo>
                    <a:pt x="0" y="10945"/>
                  </a:lnTo>
                  <a:lnTo>
                    <a:pt x="9404986" y="10945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896780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11658" y="0"/>
                  </a:moveTo>
                  <a:lnTo>
                    <a:pt x="0" y="0"/>
                  </a:lnTo>
                  <a:lnTo>
                    <a:pt x="0" y="424154"/>
                  </a:lnTo>
                  <a:lnTo>
                    <a:pt x="11658" y="424154"/>
                  </a:lnTo>
                  <a:lnTo>
                    <a:pt x="1165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99014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530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29222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3048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95687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9970795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9984621" y="3319703"/>
              <a:ext cx="20955" cy="424180"/>
            </a:xfrm>
            <a:custGeom>
              <a:avLst/>
              <a:gdLst/>
              <a:ahLst/>
              <a:cxnLst/>
              <a:rect l="l" t="t" r="r" b="b"/>
              <a:pathLst>
                <a:path w="20954" h="424179">
                  <a:moveTo>
                    <a:pt x="20791" y="0"/>
                  </a:moveTo>
                  <a:lnTo>
                    <a:pt x="0" y="0"/>
                  </a:lnTo>
                  <a:lnTo>
                    <a:pt x="0" y="424145"/>
                  </a:lnTo>
                  <a:lnTo>
                    <a:pt x="20791" y="424145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9998447" y="3319703"/>
              <a:ext cx="12065" cy="424180"/>
            </a:xfrm>
            <a:custGeom>
              <a:avLst/>
              <a:gdLst/>
              <a:ahLst/>
              <a:cxnLst/>
              <a:rect l="l" t="t" r="r" b="b"/>
              <a:pathLst>
                <a:path w="12065" h="424179">
                  <a:moveTo>
                    <a:pt x="0" y="0"/>
                  </a:moveTo>
                  <a:lnTo>
                    <a:pt x="0" y="424145"/>
                  </a:lnTo>
                  <a:lnTo>
                    <a:pt x="11992" y="424145"/>
                  </a:lnTo>
                  <a:lnTo>
                    <a:pt x="11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90" y="3198025"/>
              <a:ext cx="9736455" cy="656590"/>
            </a:xfrm>
            <a:custGeom>
              <a:avLst/>
              <a:gdLst/>
              <a:ahLst/>
              <a:cxnLst/>
              <a:rect l="l" t="t" r="r" b="b"/>
              <a:pathLst>
                <a:path w="9736455" h="656589">
                  <a:moveTo>
                    <a:pt x="9736083" y="545274"/>
                  </a:moveTo>
                  <a:lnTo>
                    <a:pt x="9736083" y="0"/>
                  </a:lnTo>
                  <a:lnTo>
                    <a:pt x="0" y="0"/>
                  </a:lnTo>
                  <a:lnTo>
                    <a:pt x="0" y="545274"/>
                  </a:lnTo>
                  <a:lnTo>
                    <a:pt x="8750" y="588328"/>
                  </a:lnTo>
                  <a:lnTo>
                    <a:pt x="32574" y="623585"/>
                  </a:lnTo>
                  <a:lnTo>
                    <a:pt x="67834" y="647408"/>
                  </a:lnTo>
                  <a:lnTo>
                    <a:pt x="110891" y="656158"/>
                  </a:lnTo>
                  <a:lnTo>
                    <a:pt x="9625199" y="656158"/>
                  </a:lnTo>
                  <a:lnTo>
                    <a:pt x="9668253" y="647408"/>
                  </a:lnTo>
                  <a:lnTo>
                    <a:pt x="9703510" y="623585"/>
                  </a:lnTo>
                  <a:lnTo>
                    <a:pt x="9727333" y="588328"/>
                  </a:lnTo>
                  <a:lnTo>
                    <a:pt x="9736083" y="545274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9897973" y="3294608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4">
                  <a:moveTo>
                    <a:pt x="0" y="4902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9897973" y="3266884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7973" y="3239160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9897973" y="3211448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9897973" y="3169856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56805" y="2885666"/>
            <a:ext cx="6682628" cy="3299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Continuous-Time</a:t>
            </a:r>
            <a:r>
              <a:rPr sz="2074" b="1" spc="-66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</a:t>
            </a:r>
            <a:r>
              <a:rPr sz="2074" b="1" spc="-22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spc="-13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Time-Invariant</a:t>
            </a:r>
            <a:r>
              <a:rPr sz="2074" b="1" spc="-22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spc="-40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(LTI)</a:t>
            </a:r>
            <a:r>
              <a:rPr sz="2074" b="1" spc="-22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Systems</a:t>
            </a:r>
            <a:endParaRPr sz="2074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5904379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9" dirty="0">
                <a:solidFill>
                  <a:srgbClr val="FFFFFF"/>
                </a:solidFill>
              </a:rPr>
              <a:t>Why</a:t>
            </a:r>
            <a:r>
              <a:rPr sz="2471" spc="9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Linear</a:t>
            </a:r>
            <a:r>
              <a:rPr sz="2471" spc="9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Time-Invariant</a:t>
            </a:r>
            <a:r>
              <a:rPr sz="2471" spc="-40" dirty="0">
                <a:solidFill>
                  <a:srgbClr val="FFFFFF"/>
                </a:solidFill>
              </a:rPr>
              <a:t> </a:t>
            </a:r>
            <a:r>
              <a:rPr sz="2471" spc="-49" dirty="0">
                <a:solidFill>
                  <a:srgbClr val="FFFFFF"/>
                </a:solidFill>
              </a:rPr>
              <a:t>(LTI)</a:t>
            </a:r>
            <a:r>
              <a:rPr sz="2471" spc="9" dirty="0">
                <a:solidFill>
                  <a:srgbClr val="FFFFFF"/>
                </a:solidFill>
              </a:rPr>
              <a:t> Systems?</a:t>
            </a:r>
            <a:endParaRPr sz="2471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91DCE67B-A093-472B-BF4C-8194AB2F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853263"/>
            <a:ext cx="149311" cy="1492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587080"/>
            <a:ext cx="147740" cy="14925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318544"/>
            <a:ext cx="147740" cy="14931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3723614"/>
            <a:ext cx="147740" cy="14759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4460378"/>
            <a:ext cx="149311" cy="14758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422182" y="1705752"/>
            <a:ext cx="7850841" cy="32945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300894">
              <a:lnSpc>
                <a:spcPct val="113700"/>
              </a:lnSpc>
              <a:spcBef>
                <a:spcPts val="88"/>
              </a:spcBef>
            </a:pPr>
            <a:r>
              <a:rPr sz="1897" spc="-4" dirty="0">
                <a:latin typeface="Microsoft Sans Serif"/>
                <a:cs typeface="Microsoft Sans Serif"/>
              </a:rPr>
              <a:t>In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engineering,</a:t>
            </a:r>
            <a:r>
              <a:rPr sz="1897" spc="13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linear-time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invariant</a:t>
            </a:r>
            <a:r>
              <a:rPr sz="1897" spc="106" dirty="0">
                <a:latin typeface="Microsoft Sans Serif"/>
                <a:cs typeface="Microsoft Sans Serif"/>
              </a:rPr>
              <a:t> </a:t>
            </a:r>
            <a:r>
              <a:rPr sz="1897" spc="-49" dirty="0">
                <a:latin typeface="Microsoft Sans Serif"/>
                <a:cs typeface="Microsoft Sans Serif"/>
              </a:rPr>
              <a:t>(LTI)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play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very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important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role.</a:t>
            </a:r>
            <a:endParaRPr sz="1897">
              <a:latin typeface="Microsoft Sans Serif"/>
              <a:cs typeface="Microsoft Sans Serif"/>
            </a:endParaRPr>
          </a:p>
          <a:p>
            <a:pPr marL="11206" marR="169218">
              <a:lnSpc>
                <a:spcPct val="114700"/>
              </a:lnSpc>
              <a:spcBef>
                <a:spcPts val="578"/>
              </a:spcBef>
            </a:pPr>
            <a:r>
              <a:rPr sz="1897" spc="-35" dirty="0">
                <a:latin typeface="Microsoft Sans Serif"/>
                <a:cs typeface="Microsoft Sans Serif"/>
              </a:rPr>
              <a:t>Very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powerful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mathematical</a:t>
            </a:r>
            <a:r>
              <a:rPr sz="1897" spc="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tools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have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been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developed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analyzing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 </a:t>
            </a:r>
            <a:r>
              <a:rPr sz="1897" spc="-49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913"/>
              </a:spcBef>
            </a:pP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much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easier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analyze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57" dirty="0">
                <a:latin typeface="Microsoft Sans Serif"/>
                <a:cs typeface="Microsoft Sans Serif"/>
              </a:rPr>
              <a:t>LTI.</a:t>
            </a:r>
            <a:endParaRPr sz="1897">
              <a:latin typeface="Microsoft Sans Serif"/>
              <a:cs typeface="Microsoft Sans Serif"/>
            </a:endParaRPr>
          </a:p>
          <a:p>
            <a:pPr marL="11206" marR="242620">
              <a:lnSpc>
                <a:spcPct val="114700"/>
              </a:lnSpc>
              <a:spcBef>
                <a:spcPts val="578"/>
              </a:spcBef>
            </a:pPr>
            <a:r>
              <a:rPr sz="1897" spc="-4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practice,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well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approximated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using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models.</a:t>
            </a:r>
            <a:endParaRPr sz="1897">
              <a:latin typeface="Microsoft Sans Serif"/>
              <a:cs typeface="Microsoft Sans Serif"/>
            </a:endParaRPr>
          </a:p>
          <a:p>
            <a:pPr marL="11206" marR="4483">
              <a:lnSpc>
                <a:spcPct val="113700"/>
              </a:lnSpc>
              <a:spcBef>
                <a:spcPts val="600"/>
              </a:spcBef>
            </a:pPr>
            <a:r>
              <a:rPr sz="1897" spc="-31" dirty="0">
                <a:latin typeface="Microsoft Sans Serif"/>
                <a:cs typeface="Microsoft Sans Serif"/>
              </a:rPr>
              <a:t>So,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even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when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dealing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that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57" dirty="0">
                <a:latin typeface="Microsoft Sans Serif"/>
                <a:cs typeface="Microsoft Sans Serif"/>
              </a:rPr>
              <a:t>LTI,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still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play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important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role.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178" y="101788"/>
            <a:ext cx="8876740" cy="6657415"/>
          </a:xfrm>
          <a:custGeom>
            <a:avLst/>
            <a:gdLst/>
            <a:ahLst/>
            <a:cxnLst/>
            <a:rect l="l" t="t" r="r" b="b"/>
            <a:pathLst>
              <a:path w="10060305" h="7545070">
                <a:moveTo>
                  <a:pt x="0" y="7544841"/>
                </a:moveTo>
                <a:lnTo>
                  <a:pt x="10059784" y="7544841"/>
                </a:lnTo>
                <a:lnTo>
                  <a:pt x="10059784" y="0"/>
                </a:lnTo>
                <a:lnTo>
                  <a:pt x="0" y="0"/>
                </a:lnTo>
                <a:lnTo>
                  <a:pt x="0" y="754484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98059" y="563048"/>
            <a:ext cx="9278471" cy="687858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2327">
              <a:lnSpc>
                <a:spcPct val="100000"/>
              </a:lnSpc>
              <a:spcBef>
                <a:spcPts val="84"/>
              </a:spcBef>
            </a:pPr>
            <a:r>
              <a:rPr spc="-4" dirty="0"/>
              <a:t>Section</a:t>
            </a:r>
            <a:r>
              <a:rPr spc="-79" dirty="0"/>
              <a:t> </a:t>
            </a:r>
            <a:r>
              <a:rPr spc="-4" dirty="0"/>
              <a:t>3.1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83F51-DFB4-4F11-B3C5-263CEC06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01314" y="2754989"/>
            <a:ext cx="8693524" cy="722219"/>
            <a:chOff x="161890" y="3122320"/>
            <a:chExt cx="9852660" cy="818515"/>
          </a:xfrm>
        </p:grpSpPr>
        <p:sp>
          <p:nvSpPr>
            <p:cNvPr id="23" name="object 23"/>
            <p:cNvSpPr/>
            <p:nvPr/>
          </p:nvSpPr>
          <p:spPr>
            <a:xfrm>
              <a:off x="161890" y="3122320"/>
              <a:ext cx="9736455" cy="180340"/>
            </a:xfrm>
            <a:custGeom>
              <a:avLst/>
              <a:gdLst/>
              <a:ahLst/>
              <a:cxnLst/>
              <a:rect l="l" t="t" r="r" b="b"/>
              <a:pathLst>
                <a:path w="9736455" h="180339">
                  <a:moveTo>
                    <a:pt x="9736083" y="179832"/>
                  </a:moveTo>
                  <a:lnTo>
                    <a:pt x="9736083" y="110883"/>
                  </a:lnTo>
                  <a:lnTo>
                    <a:pt x="9727333" y="67829"/>
                  </a:lnTo>
                  <a:lnTo>
                    <a:pt x="9703510" y="32572"/>
                  </a:lnTo>
                  <a:lnTo>
                    <a:pt x="9668253" y="8749"/>
                  </a:lnTo>
                  <a:lnTo>
                    <a:pt x="9625199" y="0"/>
                  </a:lnTo>
                  <a:lnTo>
                    <a:pt x="110891" y="0"/>
                  </a:lnTo>
                  <a:lnTo>
                    <a:pt x="67834" y="8749"/>
                  </a:lnTo>
                  <a:lnTo>
                    <a:pt x="32574" y="32572"/>
                  </a:lnTo>
                  <a:lnTo>
                    <a:pt x="8750" y="67829"/>
                  </a:lnTo>
                  <a:lnTo>
                    <a:pt x="0" y="110883"/>
                  </a:lnTo>
                  <a:lnTo>
                    <a:pt x="0" y="179832"/>
                  </a:lnTo>
                  <a:lnTo>
                    <a:pt x="9736083" y="179832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844" y="3219970"/>
              <a:ext cx="128219" cy="24603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53" y="3694569"/>
              <a:ext cx="239110" cy="23910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759365" y="3925683"/>
              <a:ext cx="27940" cy="3175"/>
            </a:xfrm>
            <a:custGeom>
              <a:avLst/>
              <a:gdLst/>
              <a:ahLst/>
              <a:cxnLst/>
              <a:rect l="l" t="t" r="r" b="b"/>
              <a:pathLst>
                <a:path w="27940" h="3175">
                  <a:moveTo>
                    <a:pt x="0" y="0"/>
                  </a:moveTo>
                  <a:lnTo>
                    <a:pt x="27724" y="2795"/>
                  </a:lnTo>
                </a:path>
              </a:pathLst>
            </a:custGeom>
            <a:ln w="242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759365" y="3678974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242570" y="27724"/>
                  </a:moveTo>
                  <a:lnTo>
                    <a:pt x="239377" y="0"/>
                  </a:lnTo>
                </a:path>
                <a:path w="242570" h="242570">
                  <a:moveTo>
                    <a:pt x="0" y="239376"/>
                  </a:moveTo>
                  <a:lnTo>
                    <a:pt x="76983" y="236895"/>
                  </a:lnTo>
                  <a:lnTo>
                    <a:pt x="122203" y="220732"/>
                  </a:lnTo>
                  <a:lnTo>
                    <a:pt x="162094" y="195370"/>
                  </a:lnTo>
                  <a:lnTo>
                    <a:pt x="195367" y="162099"/>
                  </a:lnTo>
                  <a:lnTo>
                    <a:pt x="220731" y="122207"/>
                  </a:lnTo>
                  <a:lnTo>
                    <a:pt x="236895" y="76986"/>
                  </a:lnTo>
                  <a:lnTo>
                    <a:pt x="242570" y="27724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9759365" y="3678974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36" y="27724"/>
                  </a:moveTo>
                  <a:lnTo>
                    <a:pt x="232442" y="0"/>
                  </a:lnTo>
                </a:path>
                <a:path w="236220" h="236220">
                  <a:moveTo>
                    <a:pt x="0" y="232454"/>
                  </a:moveTo>
                  <a:lnTo>
                    <a:pt x="75395" y="230156"/>
                  </a:lnTo>
                  <a:lnTo>
                    <a:pt x="119156" y="214512"/>
                  </a:lnTo>
                  <a:lnTo>
                    <a:pt x="157760" y="189965"/>
                  </a:lnTo>
                  <a:lnTo>
                    <a:pt x="189958" y="157764"/>
                  </a:lnTo>
                  <a:lnTo>
                    <a:pt x="214503" y="119158"/>
                  </a:lnTo>
                  <a:lnTo>
                    <a:pt x="230145" y="75395"/>
                  </a:lnTo>
                  <a:lnTo>
                    <a:pt x="235636" y="27724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7236" y="3666845"/>
              <a:ext cx="252959" cy="2529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3667" y="3788219"/>
              <a:ext cx="9405620" cy="40005"/>
            </a:xfrm>
            <a:custGeom>
              <a:avLst/>
              <a:gdLst/>
              <a:ahLst/>
              <a:cxnLst/>
              <a:rect l="l" t="t" r="r" b="b"/>
              <a:pathLst>
                <a:path w="9405620" h="40004">
                  <a:moveTo>
                    <a:pt x="9404998" y="0"/>
                  </a:moveTo>
                  <a:lnTo>
                    <a:pt x="0" y="0"/>
                  </a:lnTo>
                  <a:lnTo>
                    <a:pt x="0" y="5118"/>
                  </a:lnTo>
                  <a:lnTo>
                    <a:pt x="0" y="12065"/>
                  </a:lnTo>
                  <a:lnTo>
                    <a:pt x="0" y="18986"/>
                  </a:lnTo>
                  <a:lnTo>
                    <a:pt x="0" y="25908"/>
                  </a:lnTo>
                  <a:lnTo>
                    <a:pt x="0" y="39776"/>
                  </a:lnTo>
                  <a:lnTo>
                    <a:pt x="9404998" y="39776"/>
                  </a:lnTo>
                  <a:lnTo>
                    <a:pt x="9404998" y="25908"/>
                  </a:lnTo>
                  <a:lnTo>
                    <a:pt x="9404998" y="18986"/>
                  </a:lnTo>
                  <a:lnTo>
                    <a:pt x="9404998" y="12065"/>
                  </a:lnTo>
                  <a:lnTo>
                    <a:pt x="9404998" y="5118"/>
                  </a:lnTo>
                  <a:lnTo>
                    <a:pt x="94049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678" y="3821054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678" y="3834915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678" y="3848775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83678" y="3862636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83678" y="3876496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678" y="3890357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678" y="3904217"/>
              <a:ext cx="9404985" cy="20955"/>
            </a:xfrm>
            <a:custGeom>
              <a:avLst/>
              <a:gdLst/>
              <a:ahLst/>
              <a:cxnLst/>
              <a:rect l="l" t="t" r="r" b="b"/>
              <a:pathLst>
                <a:path w="9404985" h="20954">
                  <a:moveTo>
                    <a:pt x="0" y="0"/>
                  </a:moveTo>
                  <a:lnTo>
                    <a:pt x="0" y="20791"/>
                  </a:lnTo>
                  <a:lnTo>
                    <a:pt x="9404986" y="20791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678" y="3918078"/>
              <a:ext cx="9404985" cy="12065"/>
            </a:xfrm>
            <a:custGeom>
              <a:avLst/>
              <a:gdLst/>
              <a:ahLst/>
              <a:cxnLst/>
              <a:rect l="l" t="t" r="r" b="b"/>
              <a:pathLst>
                <a:path w="9404985" h="12064">
                  <a:moveTo>
                    <a:pt x="0" y="0"/>
                  </a:moveTo>
                  <a:lnTo>
                    <a:pt x="0" y="11510"/>
                  </a:lnTo>
                  <a:lnTo>
                    <a:pt x="9404986" y="11510"/>
                  </a:lnTo>
                  <a:lnTo>
                    <a:pt x="94049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896780" y="3341890"/>
              <a:ext cx="12065" cy="366395"/>
            </a:xfrm>
            <a:custGeom>
              <a:avLst/>
              <a:gdLst/>
              <a:ahLst/>
              <a:cxnLst/>
              <a:rect l="l" t="t" r="r" b="b"/>
              <a:pathLst>
                <a:path w="12065" h="366395">
                  <a:moveTo>
                    <a:pt x="11569" y="0"/>
                  </a:moveTo>
                  <a:lnTo>
                    <a:pt x="0" y="0"/>
                  </a:lnTo>
                  <a:lnTo>
                    <a:pt x="0" y="365925"/>
                  </a:lnTo>
                  <a:lnTo>
                    <a:pt x="11569" y="365925"/>
                  </a:lnTo>
                  <a:lnTo>
                    <a:pt x="1156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9901397" y="3341878"/>
              <a:ext cx="20955" cy="366395"/>
            </a:xfrm>
            <a:custGeom>
              <a:avLst/>
              <a:gdLst/>
              <a:ahLst/>
              <a:cxnLst/>
              <a:rect l="l" t="t" r="r" b="b"/>
              <a:pathLst>
                <a:path w="20954" h="366395">
                  <a:moveTo>
                    <a:pt x="20791" y="0"/>
                  </a:moveTo>
                  <a:lnTo>
                    <a:pt x="0" y="0"/>
                  </a:lnTo>
                  <a:lnTo>
                    <a:pt x="0" y="365934"/>
                  </a:lnTo>
                  <a:lnTo>
                    <a:pt x="20791" y="365934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5227" y="3341878"/>
              <a:ext cx="20955" cy="366395"/>
            </a:xfrm>
            <a:custGeom>
              <a:avLst/>
              <a:gdLst/>
              <a:ahLst/>
              <a:cxnLst/>
              <a:rect l="l" t="t" r="r" b="b"/>
              <a:pathLst>
                <a:path w="20954" h="366395">
                  <a:moveTo>
                    <a:pt x="20791" y="0"/>
                  </a:moveTo>
                  <a:lnTo>
                    <a:pt x="0" y="0"/>
                  </a:lnTo>
                  <a:lnTo>
                    <a:pt x="0" y="365934"/>
                  </a:lnTo>
                  <a:lnTo>
                    <a:pt x="20791" y="365934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29151" y="3341878"/>
              <a:ext cx="20955" cy="366395"/>
            </a:xfrm>
            <a:custGeom>
              <a:avLst/>
              <a:gdLst/>
              <a:ahLst/>
              <a:cxnLst/>
              <a:rect l="l" t="t" r="r" b="b"/>
              <a:pathLst>
                <a:path w="20954" h="366395">
                  <a:moveTo>
                    <a:pt x="20791" y="0"/>
                  </a:moveTo>
                  <a:lnTo>
                    <a:pt x="0" y="0"/>
                  </a:lnTo>
                  <a:lnTo>
                    <a:pt x="0" y="365934"/>
                  </a:lnTo>
                  <a:lnTo>
                    <a:pt x="20791" y="365934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2980" y="3341878"/>
              <a:ext cx="20955" cy="366395"/>
            </a:xfrm>
            <a:custGeom>
              <a:avLst/>
              <a:gdLst/>
              <a:ahLst/>
              <a:cxnLst/>
              <a:rect l="l" t="t" r="r" b="b"/>
              <a:pathLst>
                <a:path w="20954" h="366395">
                  <a:moveTo>
                    <a:pt x="20791" y="0"/>
                  </a:moveTo>
                  <a:lnTo>
                    <a:pt x="0" y="0"/>
                  </a:lnTo>
                  <a:lnTo>
                    <a:pt x="0" y="365934"/>
                  </a:lnTo>
                  <a:lnTo>
                    <a:pt x="20791" y="365934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956810" y="3341878"/>
              <a:ext cx="20955" cy="366395"/>
            </a:xfrm>
            <a:custGeom>
              <a:avLst/>
              <a:gdLst/>
              <a:ahLst/>
              <a:cxnLst/>
              <a:rect l="l" t="t" r="r" b="b"/>
              <a:pathLst>
                <a:path w="20954" h="366395">
                  <a:moveTo>
                    <a:pt x="20791" y="0"/>
                  </a:moveTo>
                  <a:lnTo>
                    <a:pt x="0" y="0"/>
                  </a:lnTo>
                  <a:lnTo>
                    <a:pt x="0" y="365934"/>
                  </a:lnTo>
                  <a:lnTo>
                    <a:pt x="20791" y="365934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9970733" y="3341878"/>
              <a:ext cx="20955" cy="366395"/>
            </a:xfrm>
            <a:custGeom>
              <a:avLst/>
              <a:gdLst/>
              <a:ahLst/>
              <a:cxnLst/>
              <a:rect l="l" t="t" r="r" b="b"/>
              <a:pathLst>
                <a:path w="20954" h="366395">
                  <a:moveTo>
                    <a:pt x="20791" y="0"/>
                  </a:moveTo>
                  <a:lnTo>
                    <a:pt x="0" y="0"/>
                  </a:lnTo>
                  <a:lnTo>
                    <a:pt x="0" y="365934"/>
                  </a:lnTo>
                  <a:lnTo>
                    <a:pt x="20791" y="365934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9984564" y="3341878"/>
              <a:ext cx="20955" cy="366395"/>
            </a:xfrm>
            <a:custGeom>
              <a:avLst/>
              <a:gdLst/>
              <a:ahLst/>
              <a:cxnLst/>
              <a:rect l="l" t="t" r="r" b="b"/>
              <a:pathLst>
                <a:path w="20954" h="366395">
                  <a:moveTo>
                    <a:pt x="20791" y="0"/>
                  </a:moveTo>
                  <a:lnTo>
                    <a:pt x="0" y="0"/>
                  </a:lnTo>
                  <a:lnTo>
                    <a:pt x="0" y="365934"/>
                  </a:lnTo>
                  <a:lnTo>
                    <a:pt x="20791" y="365934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9998393" y="3341878"/>
              <a:ext cx="12065" cy="366395"/>
            </a:xfrm>
            <a:custGeom>
              <a:avLst/>
              <a:gdLst/>
              <a:ahLst/>
              <a:cxnLst/>
              <a:rect l="l" t="t" r="r" b="b"/>
              <a:pathLst>
                <a:path w="12065" h="366395">
                  <a:moveTo>
                    <a:pt x="0" y="0"/>
                  </a:moveTo>
                  <a:lnTo>
                    <a:pt x="0" y="365934"/>
                  </a:lnTo>
                  <a:lnTo>
                    <a:pt x="12047" y="365934"/>
                  </a:lnTo>
                  <a:lnTo>
                    <a:pt x="120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890" y="3218700"/>
              <a:ext cx="9736455" cy="599440"/>
            </a:xfrm>
            <a:custGeom>
              <a:avLst/>
              <a:gdLst/>
              <a:ahLst/>
              <a:cxnLst/>
              <a:rect l="l" t="t" r="r" b="b"/>
              <a:pathLst>
                <a:path w="9736455" h="599439">
                  <a:moveTo>
                    <a:pt x="9736083" y="487997"/>
                  </a:moveTo>
                  <a:lnTo>
                    <a:pt x="9736083" y="0"/>
                  </a:lnTo>
                  <a:lnTo>
                    <a:pt x="0" y="0"/>
                  </a:lnTo>
                  <a:lnTo>
                    <a:pt x="0" y="487997"/>
                  </a:lnTo>
                  <a:lnTo>
                    <a:pt x="8750" y="531053"/>
                  </a:lnTo>
                  <a:lnTo>
                    <a:pt x="32574" y="566315"/>
                  </a:lnTo>
                  <a:lnTo>
                    <a:pt x="67834" y="590142"/>
                  </a:lnTo>
                  <a:lnTo>
                    <a:pt x="110891" y="598893"/>
                  </a:lnTo>
                  <a:lnTo>
                    <a:pt x="9625199" y="598893"/>
                  </a:lnTo>
                  <a:lnTo>
                    <a:pt x="9668253" y="590142"/>
                  </a:lnTo>
                  <a:lnTo>
                    <a:pt x="9703510" y="566315"/>
                  </a:lnTo>
                  <a:lnTo>
                    <a:pt x="9727333" y="531053"/>
                  </a:lnTo>
                  <a:lnTo>
                    <a:pt x="9736083" y="487997"/>
                  </a:lnTo>
                  <a:close/>
                </a:path>
              </a:pathLst>
            </a:custGeom>
            <a:solidFill>
              <a:srgbClr val="3232B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9897973" y="3315271"/>
              <a:ext cx="0" cy="433070"/>
            </a:xfrm>
            <a:custGeom>
              <a:avLst/>
              <a:gdLst/>
              <a:ahLst/>
              <a:cxnLst/>
              <a:rect l="l" t="t" r="r" b="b"/>
              <a:pathLst>
                <a:path h="433070">
                  <a:moveTo>
                    <a:pt x="0" y="4330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9897973" y="3287547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7973" y="3259823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9897973" y="3232099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9897973" y="3190506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325170" y="2906206"/>
            <a:ext cx="1542490" cy="3299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</a:t>
            </a:r>
            <a:r>
              <a:rPr sz="2074" b="1" spc="-93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2074" b="1" spc="-7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olu</a:t>
            </a:r>
            <a:r>
              <a:rPr sz="2074" b="1" spc="-4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2074" b="1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</a:t>
            </a:r>
            <a:r>
              <a:rPr sz="2074" b="1" spc="-4" dirty="0">
                <a:solidFill>
                  <a:schemeClr val="bg1"/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endParaRPr sz="2074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nvolution Integral: Simple Definition - Statistics How To">
            <a:extLst>
              <a:ext uri="{FF2B5EF4-FFF2-40B4-BE49-F238E27FC236}">
                <a16:creationId xmlns:a16="http://schemas.microsoft.com/office/drawing/2014/main" id="{9BEA410A-CBED-70B8-C6CE-E8B958CE8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581" y="941294"/>
            <a:ext cx="5520838" cy="331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CA8A01-D0C5-AC2B-C4C9-74680D46AF4C}"/>
              </a:ext>
            </a:extLst>
          </p:cNvPr>
          <p:cNvSpPr/>
          <p:nvPr/>
        </p:nvSpPr>
        <p:spPr>
          <a:xfrm>
            <a:off x="2224864" y="5093376"/>
            <a:ext cx="7742278" cy="425772"/>
          </a:xfrm>
          <a:prstGeom prst="rect">
            <a:avLst/>
          </a:prstGeom>
          <a:noFill/>
        </p:spPr>
        <p:txBody>
          <a:bodyPr wrap="none" lIns="66563" tIns="33281" rIns="66563" bIns="33281">
            <a:spAutoFit/>
          </a:bodyPr>
          <a:lstStyle/>
          <a:p>
            <a:pPr algn="ctr"/>
            <a:r>
              <a:rPr lang="en-US" sz="2330" dirty="0">
                <a:ln w="0"/>
                <a:solidFill>
                  <a:srgbClr val="FF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Instantaneous multiplication and addition between two signals</a:t>
            </a:r>
          </a:p>
        </p:txBody>
      </p:sp>
    </p:spTree>
    <p:extLst>
      <p:ext uri="{BB962C8B-B14F-4D97-AF65-F5344CB8AC3E}">
        <p14:creationId xmlns:p14="http://schemas.microsoft.com/office/powerpoint/2010/main" val="224290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3852582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dirty="0">
                <a:solidFill>
                  <a:srgbClr val="FFFFFF"/>
                </a:solidFill>
              </a:rPr>
              <a:t>Signal</a:t>
            </a:r>
            <a:r>
              <a:rPr sz="2471" spc="4" dirty="0">
                <a:solidFill>
                  <a:srgbClr val="FFFFFF"/>
                </a:solidFill>
              </a:rPr>
              <a:t> Processing</a:t>
            </a:r>
            <a:r>
              <a:rPr sz="2471" spc="-18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Systems</a:t>
            </a:r>
            <a:endParaRPr sz="2471"/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02175DF4-ADE5-482E-B457-81450DBC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76768" y="1916494"/>
            <a:ext cx="798979" cy="58271"/>
            <a:chOff x="587404" y="2172027"/>
            <a:chExt cx="905510" cy="66040"/>
          </a:xfrm>
        </p:grpSpPr>
        <p:sp>
          <p:nvSpPr>
            <p:cNvPr id="14" name="object 14"/>
            <p:cNvSpPr/>
            <p:nvPr/>
          </p:nvSpPr>
          <p:spPr>
            <a:xfrm>
              <a:off x="587404" y="2205659"/>
              <a:ext cx="905510" cy="0"/>
            </a:xfrm>
            <a:custGeom>
              <a:avLst/>
              <a:gdLst/>
              <a:ahLst/>
              <a:cxnLst/>
              <a:rect l="l" t="t" r="r" b="b"/>
              <a:pathLst>
                <a:path w="905510">
                  <a:moveTo>
                    <a:pt x="0" y="0"/>
                  </a:moveTo>
                  <a:lnTo>
                    <a:pt x="905239" y="0"/>
                  </a:lnTo>
                </a:path>
              </a:pathLst>
            </a:custGeom>
            <a:ln w="9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613" y="2172027"/>
              <a:ext cx="84875" cy="6600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72986" y="1916494"/>
            <a:ext cx="798979" cy="58271"/>
            <a:chOff x="3303117" y="2172027"/>
            <a:chExt cx="905510" cy="66040"/>
          </a:xfrm>
        </p:grpSpPr>
        <p:sp>
          <p:nvSpPr>
            <p:cNvPr id="17" name="object 17"/>
            <p:cNvSpPr/>
            <p:nvPr/>
          </p:nvSpPr>
          <p:spPr>
            <a:xfrm>
              <a:off x="3303117" y="2205659"/>
              <a:ext cx="905510" cy="0"/>
            </a:xfrm>
            <a:custGeom>
              <a:avLst/>
              <a:gdLst/>
              <a:ahLst/>
              <a:cxnLst/>
              <a:rect l="l" t="t" r="r" b="b"/>
              <a:pathLst>
                <a:path w="905510">
                  <a:moveTo>
                    <a:pt x="0" y="0"/>
                  </a:moveTo>
                  <a:lnTo>
                    <a:pt x="905230" y="0"/>
                  </a:lnTo>
                </a:path>
              </a:pathLst>
            </a:custGeom>
            <a:ln w="9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328" y="2172027"/>
              <a:ext cx="84867" cy="6600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769529" y="1916494"/>
            <a:ext cx="798979" cy="58271"/>
            <a:chOff x="5792533" y="2172027"/>
            <a:chExt cx="905510" cy="66040"/>
          </a:xfrm>
        </p:grpSpPr>
        <p:sp>
          <p:nvSpPr>
            <p:cNvPr id="20" name="object 20"/>
            <p:cNvSpPr/>
            <p:nvPr/>
          </p:nvSpPr>
          <p:spPr>
            <a:xfrm>
              <a:off x="5792533" y="2205659"/>
              <a:ext cx="905510" cy="0"/>
            </a:xfrm>
            <a:custGeom>
              <a:avLst/>
              <a:gdLst/>
              <a:ahLst/>
              <a:cxnLst/>
              <a:rect l="l" t="t" r="r" b="b"/>
              <a:pathLst>
                <a:path w="905509">
                  <a:moveTo>
                    <a:pt x="0" y="0"/>
                  </a:moveTo>
                  <a:lnTo>
                    <a:pt x="905230" y="0"/>
                  </a:lnTo>
                </a:path>
              </a:pathLst>
            </a:custGeom>
            <a:ln w="9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744" y="2172027"/>
              <a:ext cx="84867" cy="66008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9165740" y="1916494"/>
            <a:ext cx="798979" cy="58271"/>
            <a:chOff x="8508238" y="2172027"/>
            <a:chExt cx="905510" cy="66040"/>
          </a:xfrm>
        </p:grpSpPr>
        <p:sp>
          <p:nvSpPr>
            <p:cNvPr id="23" name="object 23"/>
            <p:cNvSpPr/>
            <p:nvPr/>
          </p:nvSpPr>
          <p:spPr>
            <a:xfrm>
              <a:off x="8508238" y="2205659"/>
              <a:ext cx="905510" cy="0"/>
            </a:xfrm>
            <a:custGeom>
              <a:avLst/>
              <a:gdLst/>
              <a:ahLst/>
              <a:cxnLst/>
              <a:rect l="l" t="t" r="r" b="b"/>
              <a:pathLst>
                <a:path w="905509">
                  <a:moveTo>
                    <a:pt x="0" y="0"/>
                  </a:moveTo>
                  <a:lnTo>
                    <a:pt x="905230" y="0"/>
                  </a:lnTo>
                </a:path>
              </a:pathLst>
            </a:custGeom>
            <a:ln w="9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3436" y="2172027"/>
              <a:ext cx="84880" cy="6600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030847" y="1609908"/>
            <a:ext cx="293594" cy="22351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368" i="1" spc="4" dirty="0">
                <a:latin typeface="Times New Roman"/>
                <a:cs typeface="Times New Roman"/>
              </a:rPr>
              <a:t>x</a:t>
            </a:r>
            <a:r>
              <a:rPr sz="1368" spc="49" dirty="0">
                <a:latin typeface="Lucida Sans Unicode"/>
                <a:cs typeface="Lucida Sans Unicode"/>
              </a:rPr>
              <a:t>(</a:t>
            </a:r>
            <a:r>
              <a:rPr sz="1368" i="1" spc="97" dirty="0">
                <a:latin typeface="Times New Roman"/>
                <a:cs typeface="Times New Roman"/>
              </a:rPr>
              <a:t>t</a:t>
            </a:r>
            <a:r>
              <a:rPr sz="1368" spc="88" dirty="0">
                <a:latin typeface="Lucida Sans Unicode"/>
                <a:cs typeface="Lucida Sans Unicode"/>
              </a:rPr>
              <a:t>)</a:t>
            </a:r>
            <a:endParaRPr sz="1368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18717" y="1609908"/>
            <a:ext cx="293594" cy="22351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368" i="1" spc="4" dirty="0">
                <a:latin typeface="Times New Roman"/>
                <a:cs typeface="Times New Roman"/>
              </a:rPr>
              <a:t>y</a:t>
            </a:r>
            <a:r>
              <a:rPr sz="1368" spc="49" dirty="0">
                <a:latin typeface="Lucida Sans Unicode"/>
                <a:cs typeface="Lucida Sans Unicode"/>
              </a:rPr>
              <a:t>(</a:t>
            </a:r>
            <a:r>
              <a:rPr sz="1368" i="1" spc="97" dirty="0">
                <a:latin typeface="Times New Roman"/>
                <a:cs typeface="Times New Roman"/>
              </a:rPr>
              <a:t>t</a:t>
            </a:r>
            <a:r>
              <a:rPr sz="1368" spc="88" dirty="0">
                <a:latin typeface="Lucida Sans Unicode"/>
                <a:cs typeface="Lucida Sans Unicode"/>
              </a:rPr>
              <a:t>)</a:t>
            </a:r>
            <a:endParaRPr sz="1368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03681" y="1609908"/>
            <a:ext cx="336176" cy="22351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368" i="1" spc="9" dirty="0">
                <a:latin typeface="Times New Roman"/>
                <a:cs typeface="Times New Roman"/>
              </a:rPr>
              <a:t>q</a:t>
            </a:r>
            <a:r>
              <a:rPr sz="1368" spc="84" dirty="0">
                <a:latin typeface="Lucida Sans Unicode"/>
                <a:cs typeface="Lucida Sans Unicode"/>
              </a:rPr>
              <a:t>(</a:t>
            </a:r>
            <a:r>
              <a:rPr sz="1368" i="1" spc="9" dirty="0">
                <a:latin typeface="Times New Roman"/>
                <a:cs typeface="Times New Roman"/>
              </a:rPr>
              <a:t>n</a:t>
            </a:r>
            <a:r>
              <a:rPr sz="1368" spc="88" dirty="0">
                <a:latin typeface="Lucida Sans Unicode"/>
                <a:cs typeface="Lucida Sans Unicode"/>
              </a:rPr>
              <a:t>)</a:t>
            </a:r>
            <a:endParaRPr sz="1368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12088" y="1609908"/>
            <a:ext cx="336176" cy="22351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368" i="1" spc="9" dirty="0">
                <a:latin typeface="Times New Roman"/>
                <a:cs typeface="Times New Roman"/>
              </a:rPr>
              <a:t>p</a:t>
            </a:r>
            <a:r>
              <a:rPr sz="1368" spc="84" dirty="0">
                <a:latin typeface="Lucida Sans Unicode"/>
                <a:cs typeface="Lucida Sans Unicode"/>
              </a:rPr>
              <a:t>(</a:t>
            </a:r>
            <a:r>
              <a:rPr sz="1368" i="1" spc="9" dirty="0">
                <a:latin typeface="Times New Roman"/>
                <a:cs typeface="Times New Roman"/>
              </a:rPr>
              <a:t>n</a:t>
            </a:r>
            <a:r>
              <a:rPr sz="1368" spc="88" dirty="0">
                <a:latin typeface="Lucida Sans Unicode"/>
                <a:cs typeface="Lucida Sans Unicode"/>
              </a:rPr>
              <a:t>)</a:t>
            </a:r>
            <a:endParaRPr sz="1368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75508" y="1546804"/>
            <a:ext cx="1597959" cy="671365"/>
          </a:xfrm>
          <a:prstGeom prst="rect">
            <a:avLst/>
          </a:prstGeom>
          <a:solidFill>
            <a:srgbClr val="FEFEFE"/>
          </a:solidFill>
          <a:ln w="9429">
            <a:solidFill>
              <a:srgbClr val="000000"/>
            </a:solidFill>
          </a:ln>
        </p:spPr>
        <p:txBody>
          <a:bodyPr vert="horz" wrap="square" lIns="0" tIns="81243" rIns="0" bIns="0" rtlCol="0">
            <a:spAutoFit/>
          </a:bodyPr>
          <a:lstStyle/>
          <a:p>
            <a:pPr marL="243181" marR="229173" indent="37542" algn="just">
              <a:lnSpc>
                <a:spcPct val="106100"/>
              </a:lnSpc>
              <a:spcBef>
                <a:spcPts val="640"/>
              </a:spcBef>
            </a:pPr>
            <a:r>
              <a:rPr sz="1235" dirty="0">
                <a:latin typeface="Microsoft Sans Serif"/>
                <a:cs typeface="Microsoft Sans Serif"/>
              </a:rPr>
              <a:t>Continuous-to- </a:t>
            </a:r>
            <a:r>
              <a:rPr sz="1235" spc="-318" dirty="0">
                <a:latin typeface="Microsoft Sans Serif"/>
                <a:cs typeface="Microsoft Sans Serif"/>
              </a:rPr>
              <a:t> </a:t>
            </a:r>
            <a:r>
              <a:rPr sz="1235" dirty="0">
                <a:latin typeface="Microsoft Sans Serif"/>
                <a:cs typeface="Microsoft Sans Serif"/>
              </a:rPr>
              <a:t>Discrete-Time </a:t>
            </a:r>
            <a:r>
              <a:rPr sz="1235" spc="4" dirty="0">
                <a:latin typeface="Microsoft Sans Serif"/>
                <a:cs typeface="Microsoft Sans Serif"/>
              </a:rPr>
              <a:t> </a:t>
            </a:r>
            <a:r>
              <a:rPr sz="1235" dirty="0">
                <a:latin typeface="Microsoft Sans Serif"/>
                <a:cs typeface="Microsoft Sans Serif"/>
              </a:rPr>
              <a:t>(C/D)</a:t>
            </a:r>
            <a:r>
              <a:rPr sz="1235" spc="-53" dirty="0">
                <a:latin typeface="Microsoft Sans Serif"/>
                <a:cs typeface="Microsoft Sans Serif"/>
              </a:rPr>
              <a:t> </a:t>
            </a:r>
            <a:r>
              <a:rPr sz="1235" spc="4" dirty="0">
                <a:latin typeface="Microsoft Sans Serif"/>
                <a:cs typeface="Microsoft Sans Serif"/>
              </a:rPr>
              <a:t>Converter</a:t>
            </a:r>
            <a:endParaRPr sz="1235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68262" y="1546804"/>
            <a:ext cx="1597959" cy="671365"/>
          </a:xfrm>
          <a:prstGeom prst="rect">
            <a:avLst/>
          </a:prstGeom>
          <a:solidFill>
            <a:srgbClr val="FEFEFE"/>
          </a:solidFill>
          <a:ln w="9429">
            <a:solidFill>
              <a:srgbClr val="000000"/>
            </a:solidFill>
          </a:ln>
        </p:spPr>
        <p:txBody>
          <a:bodyPr vert="horz" wrap="square" lIns="0" tIns="81243" rIns="0" bIns="0" rtlCol="0">
            <a:spAutoFit/>
          </a:bodyPr>
          <a:lstStyle/>
          <a:p>
            <a:pPr marL="198915" marR="183785" indent="-3922" algn="ctr">
              <a:lnSpc>
                <a:spcPct val="106100"/>
              </a:lnSpc>
              <a:spcBef>
                <a:spcPts val="640"/>
              </a:spcBef>
            </a:pPr>
            <a:r>
              <a:rPr sz="1235" dirty="0">
                <a:latin typeface="Microsoft Sans Serif"/>
                <a:cs typeface="Microsoft Sans Serif"/>
              </a:rPr>
              <a:t>Discrete-to- </a:t>
            </a:r>
            <a:r>
              <a:rPr sz="1235" spc="4" dirty="0">
                <a:latin typeface="Microsoft Sans Serif"/>
                <a:cs typeface="Microsoft Sans Serif"/>
              </a:rPr>
              <a:t> Con</a:t>
            </a:r>
            <a:r>
              <a:rPr sz="1235" dirty="0">
                <a:latin typeface="Microsoft Sans Serif"/>
                <a:cs typeface="Microsoft Sans Serif"/>
              </a:rPr>
              <a:t>t</a:t>
            </a:r>
            <a:r>
              <a:rPr sz="1235" spc="-4" dirty="0">
                <a:latin typeface="Microsoft Sans Serif"/>
                <a:cs typeface="Microsoft Sans Serif"/>
              </a:rPr>
              <a:t>i</a:t>
            </a:r>
            <a:r>
              <a:rPr sz="1235" spc="-13" dirty="0">
                <a:latin typeface="Microsoft Sans Serif"/>
                <a:cs typeface="Microsoft Sans Serif"/>
              </a:rPr>
              <a:t>n</a:t>
            </a:r>
            <a:r>
              <a:rPr sz="1235" spc="4" dirty="0">
                <a:latin typeface="Microsoft Sans Serif"/>
                <a:cs typeface="Microsoft Sans Serif"/>
              </a:rPr>
              <a:t>uou</a:t>
            </a:r>
            <a:r>
              <a:rPr sz="1235" spc="-9" dirty="0">
                <a:latin typeface="Microsoft Sans Serif"/>
                <a:cs typeface="Microsoft Sans Serif"/>
              </a:rPr>
              <a:t>s</a:t>
            </a:r>
            <a:r>
              <a:rPr sz="1235" dirty="0">
                <a:latin typeface="Microsoft Sans Serif"/>
                <a:cs typeface="Microsoft Sans Serif"/>
              </a:rPr>
              <a:t>-</a:t>
            </a:r>
            <a:r>
              <a:rPr sz="1235" spc="9" dirty="0">
                <a:latin typeface="Microsoft Sans Serif"/>
                <a:cs typeface="Microsoft Sans Serif"/>
              </a:rPr>
              <a:t>T</a:t>
            </a:r>
            <a:r>
              <a:rPr sz="1235" spc="-4" dirty="0">
                <a:latin typeface="Microsoft Sans Serif"/>
                <a:cs typeface="Microsoft Sans Serif"/>
              </a:rPr>
              <a:t>i</a:t>
            </a:r>
            <a:r>
              <a:rPr sz="1235" dirty="0">
                <a:latin typeface="Microsoft Sans Serif"/>
                <a:cs typeface="Microsoft Sans Serif"/>
              </a:rPr>
              <a:t>me  (D/C)</a:t>
            </a:r>
            <a:r>
              <a:rPr sz="1235" spc="-18" dirty="0">
                <a:latin typeface="Microsoft Sans Serif"/>
                <a:cs typeface="Microsoft Sans Serif"/>
              </a:rPr>
              <a:t> </a:t>
            </a:r>
            <a:r>
              <a:rPr sz="1235" spc="4" dirty="0">
                <a:latin typeface="Microsoft Sans Serif"/>
                <a:cs typeface="Microsoft Sans Serif"/>
              </a:rPr>
              <a:t>Converter</a:t>
            </a:r>
            <a:endParaRPr sz="1235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71719" y="1546803"/>
            <a:ext cx="1397934" cy="580046"/>
          </a:xfrm>
          <a:prstGeom prst="rect">
            <a:avLst/>
          </a:prstGeom>
          <a:solidFill>
            <a:srgbClr val="FEFEFE"/>
          </a:solidFill>
          <a:ln w="9429">
            <a:solidFill>
              <a:srgbClr val="000000"/>
            </a:solidFill>
          </a:ln>
        </p:spPr>
        <p:txBody>
          <a:bodyPr vert="horz" wrap="square" lIns="0" tIns="5603" rIns="0" bIns="0" rtlCol="0">
            <a:spAutoFit/>
          </a:bodyPr>
          <a:lstStyle/>
          <a:p>
            <a:pPr>
              <a:spcBef>
                <a:spcPts val="44"/>
              </a:spcBef>
            </a:pPr>
            <a:endParaRPr sz="1191">
              <a:latin typeface="Times New Roman"/>
              <a:cs typeface="Times New Roman"/>
            </a:endParaRPr>
          </a:p>
          <a:p>
            <a:pPr marL="435932" marR="196674" indent="-228611">
              <a:lnSpc>
                <a:spcPct val="106600"/>
              </a:lnSpc>
            </a:pPr>
            <a:r>
              <a:rPr sz="1235" spc="4" dirty="0">
                <a:latin typeface="Microsoft Sans Serif"/>
                <a:cs typeface="Microsoft Sans Serif"/>
              </a:rPr>
              <a:t>D</a:t>
            </a:r>
            <a:r>
              <a:rPr sz="1235" spc="-4" dirty="0">
                <a:latin typeface="Microsoft Sans Serif"/>
                <a:cs typeface="Microsoft Sans Serif"/>
              </a:rPr>
              <a:t>i</a:t>
            </a:r>
            <a:r>
              <a:rPr sz="1235" spc="-9" dirty="0">
                <a:latin typeface="Microsoft Sans Serif"/>
                <a:cs typeface="Microsoft Sans Serif"/>
              </a:rPr>
              <a:t>sc</a:t>
            </a:r>
            <a:r>
              <a:rPr sz="1235" dirty="0">
                <a:latin typeface="Microsoft Sans Serif"/>
                <a:cs typeface="Microsoft Sans Serif"/>
              </a:rPr>
              <a:t>r</a:t>
            </a:r>
            <a:r>
              <a:rPr sz="1235" spc="4" dirty="0">
                <a:latin typeface="Microsoft Sans Serif"/>
                <a:cs typeface="Microsoft Sans Serif"/>
              </a:rPr>
              <a:t>e</a:t>
            </a:r>
            <a:r>
              <a:rPr sz="1235" dirty="0">
                <a:latin typeface="Microsoft Sans Serif"/>
                <a:cs typeface="Microsoft Sans Serif"/>
              </a:rPr>
              <a:t>t</a:t>
            </a:r>
            <a:r>
              <a:rPr sz="1235" spc="4" dirty="0">
                <a:latin typeface="Microsoft Sans Serif"/>
                <a:cs typeface="Microsoft Sans Serif"/>
              </a:rPr>
              <a:t>e</a:t>
            </a:r>
            <a:r>
              <a:rPr sz="1235" dirty="0">
                <a:latin typeface="Microsoft Sans Serif"/>
                <a:cs typeface="Microsoft Sans Serif"/>
              </a:rPr>
              <a:t>-</a:t>
            </a:r>
            <a:r>
              <a:rPr sz="1235" spc="9" dirty="0">
                <a:latin typeface="Microsoft Sans Serif"/>
                <a:cs typeface="Microsoft Sans Serif"/>
              </a:rPr>
              <a:t>T</a:t>
            </a:r>
            <a:r>
              <a:rPr sz="1235" spc="-4" dirty="0">
                <a:latin typeface="Microsoft Sans Serif"/>
                <a:cs typeface="Microsoft Sans Serif"/>
              </a:rPr>
              <a:t>i</a:t>
            </a:r>
            <a:r>
              <a:rPr sz="1235" dirty="0">
                <a:latin typeface="Microsoft Sans Serif"/>
                <a:cs typeface="Microsoft Sans Serif"/>
              </a:rPr>
              <a:t>me  System</a:t>
            </a:r>
            <a:endParaRPr sz="1235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89685" y="2550590"/>
            <a:ext cx="7214346" cy="30212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897" spc="-9" dirty="0">
                <a:latin typeface="Microsoft Sans Serif"/>
                <a:cs typeface="Microsoft Sans Serif"/>
              </a:rPr>
              <a:t>Processing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Continuous-Time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Discrete-Time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System</a:t>
            </a:r>
            <a:endParaRPr sz="1897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190499" y="4227095"/>
            <a:ext cx="776568" cy="57149"/>
            <a:chOff x="602966" y="4790707"/>
            <a:chExt cx="880110" cy="64769"/>
          </a:xfrm>
        </p:grpSpPr>
        <p:sp>
          <p:nvSpPr>
            <p:cNvPr id="34" name="object 34"/>
            <p:cNvSpPr/>
            <p:nvPr/>
          </p:nvSpPr>
          <p:spPr>
            <a:xfrm>
              <a:off x="602966" y="4823396"/>
              <a:ext cx="880110" cy="0"/>
            </a:xfrm>
            <a:custGeom>
              <a:avLst/>
              <a:gdLst/>
              <a:ahLst/>
              <a:cxnLst/>
              <a:rect l="l" t="t" r="r" b="b"/>
              <a:pathLst>
                <a:path w="880110">
                  <a:moveTo>
                    <a:pt x="0" y="0"/>
                  </a:moveTo>
                  <a:lnTo>
                    <a:pt x="880088" y="0"/>
                  </a:lnTo>
                </a:path>
              </a:pathLst>
            </a:custGeom>
            <a:ln w="9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643" y="4790707"/>
              <a:ext cx="82510" cy="64171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4520150" y="4227095"/>
            <a:ext cx="776568" cy="57149"/>
            <a:chOff x="3243237" y="4790707"/>
            <a:chExt cx="880110" cy="64769"/>
          </a:xfrm>
        </p:grpSpPr>
        <p:sp>
          <p:nvSpPr>
            <p:cNvPr id="37" name="object 37"/>
            <p:cNvSpPr/>
            <p:nvPr/>
          </p:nvSpPr>
          <p:spPr>
            <a:xfrm>
              <a:off x="3243237" y="4823396"/>
              <a:ext cx="880110" cy="0"/>
            </a:xfrm>
            <a:custGeom>
              <a:avLst/>
              <a:gdLst/>
              <a:ahLst/>
              <a:cxnLst/>
              <a:rect l="l" t="t" r="r" b="b"/>
              <a:pathLst>
                <a:path w="880110">
                  <a:moveTo>
                    <a:pt x="0" y="0"/>
                  </a:moveTo>
                  <a:lnTo>
                    <a:pt x="880084" y="0"/>
                  </a:lnTo>
                </a:path>
              </a:pathLst>
            </a:custGeom>
            <a:ln w="9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6920" y="4790707"/>
              <a:ext cx="82510" cy="6417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6849808" y="4227095"/>
            <a:ext cx="776568" cy="57149"/>
            <a:chOff x="5883516" y="4790707"/>
            <a:chExt cx="880110" cy="64769"/>
          </a:xfrm>
        </p:grpSpPr>
        <p:sp>
          <p:nvSpPr>
            <p:cNvPr id="40" name="object 40"/>
            <p:cNvSpPr/>
            <p:nvPr/>
          </p:nvSpPr>
          <p:spPr>
            <a:xfrm>
              <a:off x="5883516" y="4823396"/>
              <a:ext cx="880110" cy="0"/>
            </a:xfrm>
            <a:custGeom>
              <a:avLst/>
              <a:gdLst/>
              <a:ahLst/>
              <a:cxnLst/>
              <a:rect l="l" t="t" r="r" b="b"/>
              <a:pathLst>
                <a:path w="880109">
                  <a:moveTo>
                    <a:pt x="0" y="0"/>
                  </a:moveTo>
                  <a:lnTo>
                    <a:pt x="880084" y="0"/>
                  </a:lnTo>
                </a:path>
              </a:pathLst>
            </a:custGeom>
            <a:ln w="9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7186" y="4790707"/>
              <a:ext cx="82522" cy="6417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9179455" y="4227095"/>
            <a:ext cx="776568" cy="57149"/>
            <a:chOff x="8523782" y="4790707"/>
            <a:chExt cx="880110" cy="64769"/>
          </a:xfrm>
        </p:grpSpPr>
        <p:sp>
          <p:nvSpPr>
            <p:cNvPr id="43" name="object 43"/>
            <p:cNvSpPr/>
            <p:nvPr/>
          </p:nvSpPr>
          <p:spPr>
            <a:xfrm>
              <a:off x="8523782" y="4823396"/>
              <a:ext cx="880110" cy="0"/>
            </a:xfrm>
            <a:custGeom>
              <a:avLst/>
              <a:gdLst/>
              <a:ahLst/>
              <a:cxnLst/>
              <a:rect l="l" t="t" r="r" b="b"/>
              <a:pathLst>
                <a:path w="880109">
                  <a:moveTo>
                    <a:pt x="0" y="0"/>
                  </a:moveTo>
                  <a:lnTo>
                    <a:pt x="880097" y="0"/>
                  </a:lnTo>
                </a:path>
              </a:pathLst>
            </a:custGeom>
            <a:ln w="9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7465" y="4790707"/>
              <a:ext cx="82522" cy="6417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967049" y="3867665"/>
            <a:ext cx="1553135" cy="650743"/>
          </a:xfrm>
          <a:prstGeom prst="rect">
            <a:avLst/>
          </a:prstGeom>
          <a:solidFill>
            <a:srgbClr val="FEFEFE"/>
          </a:solidFill>
          <a:ln w="9167">
            <a:solidFill>
              <a:srgbClr val="000000"/>
            </a:solidFill>
          </a:ln>
        </p:spPr>
        <p:txBody>
          <a:bodyPr vert="horz" wrap="square" lIns="0" tIns="76760" rIns="0" bIns="0" rtlCol="0">
            <a:spAutoFit/>
          </a:bodyPr>
          <a:lstStyle/>
          <a:p>
            <a:pPr marL="192751" marR="178743" indent="-3922" algn="ctr">
              <a:lnSpc>
                <a:spcPct val="107000"/>
              </a:lnSpc>
              <a:spcBef>
                <a:spcPts val="604"/>
              </a:spcBef>
            </a:pPr>
            <a:r>
              <a:rPr sz="1191" spc="4" dirty="0">
                <a:latin typeface="Microsoft Sans Serif"/>
                <a:cs typeface="Microsoft Sans Serif"/>
              </a:rPr>
              <a:t>Discrete-to- </a:t>
            </a:r>
            <a:r>
              <a:rPr sz="1191" spc="9" dirty="0">
                <a:latin typeface="Microsoft Sans Serif"/>
                <a:cs typeface="Microsoft Sans Serif"/>
              </a:rPr>
              <a:t> C</a:t>
            </a:r>
            <a:r>
              <a:rPr sz="1191" spc="13" dirty="0">
                <a:latin typeface="Microsoft Sans Serif"/>
                <a:cs typeface="Microsoft Sans Serif"/>
              </a:rPr>
              <a:t>on</a:t>
            </a:r>
            <a:r>
              <a:rPr sz="1191" spc="4" dirty="0">
                <a:latin typeface="Microsoft Sans Serif"/>
                <a:cs typeface="Microsoft Sans Serif"/>
              </a:rPr>
              <a:t>t</a:t>
            </a:r>
            <a:r>
              <a:rPr sz="1191" dirty="0">
                <a:latin typeface="Microsoft Sans Serif"/>
                <a:cs typeface="Microsoft Sans Serif"/>
              </a:rPr>
              <a:t>in</a:t>
            </a:r>
            <a:r>
              <a:rPr sz="1191" spc="13" dirty="0">
                <a:latin typeface="Microsoft Sans Serif"/>
                <a:cs typeface="Microsoft Sans Serif"/>
              </a:rPr>
              <a:t>uou</a:t>
            </a:r>
            <a:r>
              <a:rPr sz="1191" dirty="0">
                <a:latin typeface="Microsoft Sans Serif"/>
                <a:cs typeface="Microsoft Sans Serif"/>
              </a:rPr>
              <a:t>s</a:t>
            </a:r>
            <a:r>
              <a:rPr sz="1191" spc="4" dirty="0">
                <a:latin typeface="Microsoft Sans Serif"/>
                <a:cs typeface="Microsoft Sans Serif"/>
              </a:rPr>
              <a:t>-</a:t>
            </a:r>
            <a:r>
              <a:rPr sz="1191" spc="13" dirty="0">
                <a:latin typeface="Microsoft Sans Serif"/>
                <a:cs typeface="Microsoft Sans Serif"/>
              </a:rPr>
              <a:t>T</a:t>
            </a:r>
            <a:r>
              <a:rPr sz="1191" dirty="0">
                <a:latin typeface="Microsoft Sans Serif"/>
                <a:cs typeface="Microsoft Sans Serif"/>
              </a:rPr>
              <a:t>i</a:t>
            </a:r>
            <a:r>
              <a:rPr sz="1191" spc="9" dirty="0">
                <a:latin typeface="Microsoft Sans Serif"/>
                <a:cs typeface="Microsoft Sans Serif"/>
              </a:rPr>
              <a:t>m</a:t>
            </a:r>
            <a:r>
              <a:rPr sz="1191" spc="4" dirty="0">
                <a:latin typeface="Microsoft Sans Serif"/>
                <a:cs typeface="Microsoft Sans Serif"/>
              </a:rPr>
              <a:t>e  (D/C)</a:t>
            </a:r>
            <a:r>
              <a:rPr sz="1191" dirty="0">
                <a:latin typeface="Microsoft Sans Serif"/>
                <a:cs typeface="Microsoft Sans Serif"/>
              </a:rPr>
              <a:t> </a:t>
            </a:r>
            <a:r>
              <a:rPr sz="1191" spc="9" dirty="0">
                <a:latin typeface="Microsoft Sans Serif"/>
                <a:cs typeface="Microsoft Sans Serif"/>
              </a:rPr>
              <a:t>Converter</a:t>
            </a:r>
            <a:endParaRPr sz="1191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96695" y="3867666"/>
            <a:ext cx="1553135" cy="559403"/>
          </a:xfrm>
          <a:prstGeom prst="rect">
            <a:avLst/>
          </a:prstGeom>
          <a:solidFill>
            <a:srgbClr val="FEFEFE"/>
          </a:solidFill>
          <a:ln w="9167">
            <a:solidFill>
              <a:srgbClr val="000000"/>
            </a:solidFill>
          </a:ln>
        </p:spPr>
        <p:txBody>
          <a:bodyPr vert="horz" wrap="square" lIns="0" tIns="2241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1191">
              <a:latin typeface="Times New Roman"/>
              <a:cs typeface="Times New Roman"/>
            </a:endParaRPr>
          </a:p>
          <a:p>
            <a:pPr marL="519981" marR="178183" indent="-327229">
              <a:lnSpc>
                <a:spcPct val="106400"/>
              </a:lnSpc>
            </a:pPr>
            <a:r>
              <a:rPr sz="1191" spc="9" dirty="0">
                <a:latin typeface="Microsoft Sans Serif"/>
                <a:cs typeface="Microsoft Sans Serif"/>
              </a:rPr>
              <a:t>C</a:t>
            </a:r>
            <a:r>
              <a:rPr sz="1191" spc="13" dirty="0">
                <a:latin typeface="Microsoft Sans Serif"/>
                <a:cs typeface="Microsoft Sans Serif"/>
              </a:rPr>
              <a:t>on</a:t>
            </a:r>
            <a:r>
              <a:rPr sz="1191" spc="4" dirty="0">
                <a:latin typeface="Microsoft Sans Serif"/>
                <a:cs typeface="Microsoft Sans Serif"/>
              </a:rPr>
              <a:t>t</a:t>
            </a:r>
            <a:r>
              <a:rPr sz="1191" dirty="0">
                <a:latin typeface="Microsoft Sans Serif"/>
                <a:cs typeface="Microsoft Sans Serif"/>
              </a:rPr>
              <a:t>in</a:t>
            </a:r>
            <a:r>
              <a:rPr sz="1191" spc="13" dirty="0">
                <a:latin typeface="Microsoft Sans Serif"/>
                <a:cs typeface="Microsoft Sans Serif"/>
              </a:rPr>
              <a:t>uou</a:t>
            </a:r>
            <a:r>
              <a:rPr sz="1191" dirty="0">
                <a:latin typeface="Microsoft Sans Serif"/>
                <a:cs typeface="Microsoft Sans Serif"/>
              </a:rPr>
              <a:t>s</a:t>
            </a:r>
            <a:r>
              <a:rPr sz="1191" spc="4" dirty="0">
                <a:latin typeface="Microsoft Sans Serif"/>
                <a:cs typeface="Microsoft Sans Serif"/>
              </a:rPr>
              <a:t>-</a:t>
            </a:r>
            <a:r>
              <a:rPr sz="1191" spc="13" dirty="0">
                <a:latin typeface="Microsoft Sans Serif"/>
                <a:cs typeface="Microsoft Sans Serif"/>
              </a:rPr>
              <a:t>T</a:t>
            </a:r>
            <a:r>
              <a:rPr sz="1191" dirty="0">
                <a:latin typeface="Microsoft Sans Serif"/>
                <a:cs typeface="Microsoft Sans Serif"/>
              </a:rPr>
              <a:t>i</a:t>
            </a:r>
            <a:r>
              <a:rPr sz="1191" spc="9" dirty="0">
                <a:latin typeface="Microsoft Sans Serif"/>
                <a:cs typeface="Microsoft Sans Serif"/>
              </a:rPr>
              <a:t>m</a:t>
            </a:r>
            <a:r>
              <a:rPr sz="1191" spc="4" dirty="0">
                <a:latin typeface="Microsoft Sans Serif"/>
                <a:cs typeface="Microsoft Sans Serif"/>
              </a:rPr>
              <a:t>e  System</a:t>
            </a:r>
            <a:endParaRPr sz="1191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89864" y="3926655"/>
            <a:ext cx="296396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13" dirty="0">
                <a:latin typeface="Times New Roman"/>
                <a:cs typeface="Times New Roman"/>
              </a:rPr>
              <a:t>q</a:t>
            </a:r>
            <a:r>
              <a:rPr sz="1324" spc="49" dirty="0">
                <a:latin typeface="Lucida Sans Unicode"/>
                <a:cs typeface="Lucida Sans Unicode"/>
              </a:rPr>
              <a:t>(</a:t>
            </a:r>
            <a:r>
              <a:rPr sz="1324" i="1" spc="97" dirty="0">
                <a:latin typeface="Times New Roman"/>
                <a:cs typeface="Times New Roman"/>
              </a:rPr>
              <a:t>t</a:t>
            </a:r>
            <a:r>
              <a:rPr sz="1324" spc="88" dirty="0">
                <a:latin typeface="Lucida Sans Unicode"/>
                <a:cs typeface="Lucida Sans Unicode"/>
              </a:rPr>
              <a:t>)</a:t>
            </a:r>
            <a:endParaRPr sz="1324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29828" y="3926655"/>
            <a:ext cx="317126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9" dirty="0">
                <a:latin typeface="Times New Roman"/>
                <a:cs typeface="Times New Roman"/>
              </a:rPr>
              <a:t>x</a:t>
            </a:r>
            <a:r>
              <a:rPr sz="1324" spc="84" dirty="0">
                <a:latin typeface="Lucida Sans Unicode"/>
                <a:cs typeface="Lucida Sans Unicode"/>
              </a:rPr>
              <a:t>(</a:t>
            </a:r>
            <a:r>
              <a:rPr sz="1324" i="1" spc="13" dirty="0">
                <a:latin typeface="Times New Roman"/>
                <a:cs typeface="Times New Roman"/>
              </a:rPr>
              <a:t>n</a:t>
            </a:r>
            <a:r>
              <a:rPr sz="1324" spc="88" dirty="0">
                <a:latin typeface="Lucida Sans Unicode"/>
                <a:cs typeface="Lucida Sans Unicode"/>
              </a:rPr>
              <a:t>)</a:t>
            </a:r>
            <a:endParaRPr sz="1324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701367" y="3926655"/>
            <a:ext cx="317126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9" dirty="0">
                <a:latin typeface="Times New Roman"/>
                <a:cs typeface="Times New Roman"/>
              </a:rPr>
              <a:t>y</a:t>
            </a:r>
            <a:r>
              <a:rPr sz="1324" spc="84" dirty="0">
                <a:latin typeface="Lucida Sans Unicode"/>
                <a:cs typeface="Lucida Sans Unicode"/>
              </a:rPr>
              <a:t>(</a:t>
            </a:r>
            <a:r>
              <a:rPr sz="1324" i="1" spc="13" dirty="0">
                <a:latin typeface="Times New Roman"/>
                <a:cs typeface="Times New Roman"/>
              </a:rPr>
              <a:t>n</a:t>
            </a:r>
            <a:r>
              <a:rPr sz="1324" spc="88" dirty="0">
                <a:latin typeface="Lucida Sans Unicode"/>
                <a:cs typeface="Lucida Sans Unicode"/>
              </a:rPr>
              <a:t>)</a:t>
            </a:r>
            <a:endParaRPr sz="1324">
              <a:latin typeface="Lucida Sans Unicode"/>
              <a:cs typeface="Lucida Sans Unicod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26354" y="3867665"/>
            <a:ext cx="1553135" cy="650743"/>
          </a:xfrm>
          <a:prstGeom prst="rect">
            <a:avLst/>
          </a:prstGeom>
          <a:solidFill>
            <a:srgbClr val="FEFEFE"/>
          </a:solidFill>
          <a:ln w="9167">
            <a:solidFill>
              <a:srgbClr val="000000"/>
            </a:solidFill>
          </a:ln>
        </p:spPr>
        <p:txBody>
          <a:bodyPr vert="horz" wrap="square" lIns="0" tIns="76760" rIns="0" bIns="0" rtlCol="0">
            <a:spAutoFit/>
          </a:bodyPr>
          <a:lstStyle/>
          <a:p>
            <a:pPr marL="234776" marR="224690" indent="38662" algn="just">
              <a:lnSpc>
                <a:spcPct val="107000"/>
              </a:lnSpc>
              <a:spcBef>
                <a:spcPts val="604"/>
              </a:spcBef>
            </a:pPr>
            <a:r>
              <a:rPr sz="1191" spc="4" dirty="0">
                <a:latin typeface="Microsoft Sans Serif"/>
                <a:cs typeface="Microsoft Sans Serif"/>
              </a:rPr>
              <a:t>Continuous-to- </a:t>
            </a:r>
            <a:r>
              <a:rPr sz="1191" spc="-309" dirty="0">
                <a:latin typeface="Microsoft Sans Serif"/>
                <a:cs typeface="Microsoft Sans Serif"/>
              </a:rPr>
              <a:t> </a:t>
            </a:r>
            <a:r>
              <a:rPr sz="1191" spc="4" dirty="0">
                <a:latin typeface="Microsoft Sans Serif"/>
                <a:cs typeface="Microsoft Sans Serif"/>
              </a:rPr>
              <a:t>Discrete-Time </a:t>
            </a:r>
            <a:r>
              <a:rPr sz="1191" spc="9" dirty="0">
                <a:latin typeface="Microsoft Sans Serif"/>
                <a:cs typeface="Microsoft Sans Serif"/>
              </a:rPr>
              <a:t> </a:t>
            </a:r>
            <a:r>
              <a:rPr sz="1191" spc="4" dirty="0">
                <a:latin typeface="Microsoft Sans Serif"/>
                <a:cs typeface="Microsoft Sans Serif"/>
              </a:rPr>
              <a:t>(C/D)</a:t>
            </a:r>
            <a:r>
              <a:rPr sz="1191" spc="-44" dirty="0">
                <a:latin typeface="Microsoft Sans Serif"/>
                <a:cs typeface="Microsoft Sans Serif"/>
              </a:rPr>
              <a:t> </a:t>
            </a:r>
            <a:r>
              <a:rPr sz="1191" spc="9" dirty="0">
                <a:latin typeface="Microsoft Sans Serif"/>
                <a:cs typeface="Microsoft Sans Serif"/>
              </a:rPr>
              <a:t>Converter</a:t>
            </a:r>
            <a:endParaRPr sz="1191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66008" y="3926655"/>
            <a:ext cx="296396" cy="21735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324" i="1" spc="13" dirty="0">
                <a:latin typeface="Times New Roman"/>
                <a:cs typeface="Times New Roman"/>
              </a:rPr>
              <a:t>p</a:t>
            </a:r>
            <a:r>
              <a:rPr sz="1324" spc="49" dirty="0">
                <a:latin typeface="Lucida Sans Unicode"/>
                <a:cs typeface="Lucida Sans Unicode"/>
              </a:rPr>
              <a:t>(</a:t>
            </a:r>
            <a:r>
              <a:rPr sz="1324" i="1" spc="97" dirty="0">
                <a:latin typeface="Times New Roman"/>
                <a:cs typeface="Times New Roman"/>
              </a:rPr>
              <a:t>t</a:t>
            </a:r>
            <a:r>
              <a:rPr sz="1324" spc="88" dirty="0">
                <a:latin typeface="Lucida Sans Unicode"/>
                <a:cs typeface="Lucida Sans Unicode"/>
              </a:rPr>
              <a:t>)</a:t>
            </a:r>
            <a:endParaRPr sz="1324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89685" y="4845969"/>
            <a:ext cx="7214346" cy="30212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897" spc="-9" dirty="0">
                <a:latin typeface="Microsoft Sans Serif"/>
                <a:cs typeface="Microsoft Sans Serif"/>
              </a:rPr>
              <a:t>Processing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Discrete-Time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Continuous-Time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System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DCEC27-A2B6-E72E-BC5F-1A12A4F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461" y="719411"/>
            <a:ext cx="3511364" cy="54191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950E8B-DB5A-A9B4-AFE1-B87DEEEB783D}"/>
              </a:ext>
            </a:extLst>
          </p:cNvPr>
          <p:cNvSpPr/>
          <p:nvPr/>
        </p:nvSpPr>
        <p:spPr>
          <a:xfrm>
            <a:off x="1994647" y="1143000"/>
            <a:ext cx="3511364" cy="1142891"/>
          </a:xfrm>
          <a:prstGeom prst="rect">
            <a:avLst/>
          </a:prstGeom>
          <a:noFill/>
        </p:spPr>
        <p:txBody>
          <a:bodyPr wrap="square" lIns="66563" tIns="33281" rIns="66563" bIns="33281">
            <a:spAutoFit/>
          </a:bodyPr>
          <a:lstStyle/>
          <a:p>
            <a:pPr algn="ctr"/>
            <a:r>
              <a:rPr lang="en-US" sz="233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Instantaneous multiplication and addition between two signals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00F2F-1DCE-9AAC-FEE9-09657DF19EFF}"/>
              </a:ext>
            </a:extLst>
          </p:cNvPr>
          <p:cNvSpPr txBox="1"/>
          <p:nvPr/>
        </p:nvSpPr>
        <p:spPr>
          <a:xfrm>
            <a:off x="2291411" y="3428999"/>
            <a:ext cx="2917836" cy="1396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1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signal is added with sifted and folded 2</a:t>
            </a:r>
            <a:r>
              <a:rPr lang="en-US" sz="2118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nd</a:t>
            </a:r>
            <a:r>
              <a:rPr lang="en-US" sz="211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signal in a periodic manner</a:t>
            </a:r>
          </a:p>
        </p:txBody>
      </p:sp>
    </p:spTree>
    <p:extLst>
      <p:ext uri="{BB962C8B-B14F-4D97-AF65-F5344CB8AC3E}">
        <p14:creationId xmlns:p14="http://schemas.microsoft.com/office/powerpoint/2010/main" val="11809452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2C28B-4445-46DD-0A04-29E128C6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pic>
        <p:nvPicPr>
          <p:cNvPr id="1026" name="Picture 2" descr="The Convolution as A Sum of Impulse Responses">
            <a:extLst>
              <a:ext uri="{FF2B5EF4-FFF2-40B4-BE49-F238E27FC236}">
                <a16:creationId xmlns:a16="http://schemas.microsoft.com/office/drawing/2014/main" id="{5C16D2F3-C1F0-D394-32DE-254884DFA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2" y="136525"/>
            <a:ext cx="8001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7694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B1661E-F675-99CD-2CD2-550EF42534C4}"/>
              </a:ext>
            </a:extLst>
          </p:cNvPr>
          <p:cNvSpPr txBox="1"/>
          <p:nvPr/>
        </p:nvSpPr>
        <p:spPr>
          <a:xfrm>
            <a:off x="2217985" y="1263399"/>
            <a:ext cx="7620974" cy="17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21" dirty="0">
                <a:solidFill>
                  <a:srgbClr val="FF00FF"/>
                </a:solidFill>
                <a:latin typeface="Heebo" pitchFamily="2" charset="-79"/>
                <a:cs typeface="Heebo" pitchFamily="2" charset="-79"/>
              </a:rPr>
              <a:t>Convolution</a:t>
            </a:r>
          </a:p>
          <a:p>
            <a:pPr algn="just"/>
            <a:endParaRPr lang="en-US" sz="2038" dirty="0">
              <a:solidFill>
                <a:srgbClr val="000000"/>
              </a:solidFill>
              <a:latin typeface="Nunito" pitchFamily="2" charset="0"/>
            </a:endParaRPr>
          </a:p>
          <a:p>
            <a:pPr algn="just"/>
            <a:r>
              <a:rPr lang="en-US" sz="2038" dirty="0">
                <a:solidFill>
                  <a:srgbClr val="000000"/>
                </a:solidFill>
                <a:latin typeface="Nunito" pitchFamily="2" charset="0"/>
              </a:rPr>
              <a:t>Convolution is a mathematical operation used to express the relation between input and output of an LTI system. It relates input, output and impulse response of an LTI system 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4D469-4C18-7BE8-716C-D8F6E1DEC4AB}"/>
              </a:ext>
            </a:extLst>
          </p:cNvPr>
          <p:cNvSpPr txBox="1"/>
          <p:nvPr/>
        </p:nvSpPr>
        <p:spPr>
          <a:xfrm>
            <a:off x="4697211" y="3677038"/>
            <a:ext cx="4437529" cy="898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621" dirty="0">
                <a:solidFill>
                  <a:srgbClr val="000000"/>
                </a:solidFill>
                <a:latin typeface="MathJax_Math-italic"/>
              </a:rPr>
              <a:t>y</a:t>
            </a:r>
            <a:r>
              <a:rPr lang="fr-FR" sz="2621" dirty="0">
                <a:solidFill>
                  <a:srgbClr val="000000"/>
                </a:solidFill>
                <a:latin typeface="MathJax_Main"/>
              </a:rPr>
              <a:t>(</a:t>
            </a:r>
            <a:r>
              <a:rPr lang="fr-FR" sz="2621" dirty="0">
                <a:solidFill>
                  <a:srgbClr val="000000"/>
                </a:solidFill>
                <a:latin typeface="MathJax_Math-italic"/>
              </a:rPr>
              <a:t>t</a:t>
            </a:r>
            <a:r>
              <a:rPr lang="fr-FR" sz="2621" dirty="0">
                <a:solidFill>
                  <a:srgbClr val="000000"/>
                </a:solidFill>
                <a:latin typeface="MathJax_Main"/>
              </a:rPr>
              <a:t>)=</a:t>
            </a:r>
            <a:r>
              <a:rPr lang="fr-FR" sz="2621" dirty="0">
                <a:solidFill>
                  <a:srgbClr val="000000"/>
                </a:solidFill>
                <a:latin typeface="MathJax_Math-italic"/>
              </a:rPr>
              <a:t>x</a:t>
            </a:r>
            <a:r>
              <a:rPr lang="fr-FR" sz="2621" dirty="0">
                <a:solidFill>
                  <a:srgbClr val="000000"/>
                </a:solidFill>
                <a:latin typeface="MathJax_Main"/>
              </a:rPr>
              <a:t>(</a:t>
            </a:r>
            <a:r>
              <a:rPr lang="fr-FR" sz="2621" dirty="0">
                <a:solidFill>
                  <a:srgbClr val="000000"/>
                </a:solidFill>
                <a:latin typeface="MathJax_Math-italic"/>
              </a:rPr>
              <a:t>t</a:t>
            </a:r>
            <a:r>
              <a:rPr lang="fr-FR" sz="2621" dirty="0">
                <a:solidFill>
                  <a:srgbClr val="000000"/>
                </a:solidFill>
                <a:latin typeface="MathJax_Main"/>
              </a:rPr>
              <a:t>)∗</a:t>
            </a:r>
            <a:r>
              <a:rPr lang="fr-FR" sz="2621" dirty="0">
                <a:solidFill>
                  <a:srgbClr val="000000"/>
                </a:solidFill>
                <a:latin typeface="MathJax_Math-italic"/>
              </a:rPr>
              <a:t>h</a:t>
            </a:r>
            <a:r>
              <a:rPr lang="fr-FR" sz="2621" dirty="0">
                <a:solidFill>
                  <a:srgbClr val="000000"/>
                </a:solidFill>
                <a:latin typeface="MathJax_Main"/>
              </a:rPr>
              <a:t>(</a:t>
            </a:r>
            <a:r>
              <a:rPr lang="fr-FR" sz="2621" dirty="0">
                <a:solidFill>
                  <a:srgbClr val="000000"/>
                </a:solidFill>
                <a:latin typeface="MathJax_Math-italic"/>
              </a:rPr>
              <a:t>t</a:t>
            </a:r>
            <a:r>
              <a:rPr lang="fr-FR" sz="2621" dirty="0">
                <a:solidFill>
                  <a:srgbClr val="000000"/>
                </a:solidFill>
                <a:latin typeface="MathJax_Main"/>
              </a:rPr>
              <a:t>)</a:t>
            </a:r>
            <a:br>
              <a:rPr lang="fr-FR" sz="2621" dirty="0"/>
            </a:br>
            <a:endParaRPr lang="en-IN" sz="262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843EC-9413-36B0-788C-2C6AC389C9BB}"/>
              </a:ext>
            </a:extLst>
          </p:cNvPr>
          <p:cNvSpPr txBox="1"/>
          <p:nvPr/>
        </p:nvSpPr>
        <p:spPr>
          <a:xfrm>
            <a:off x="4697212" y="4922472"/>
            <a:ext cx="2430995" cy="697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310" dirty="0">
                <a:solidFill>
                  <a:srgbClr val="000000"/>
                </a:solidFill>
                <a:latin typeface="Nunito" pitchFamily="2" charset="0"/>
              </a:rPr>
              <a:t>types of convolutions: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310" dirty="0">
                <a:solidFill>
                  <a:srgbClr val="000000"/>
                </a:solidFill>
                <a:latin typeface="Nunito" pitchFamily="2" charset="0"/>
              </a:rPr>
              <a:t>Continuous convolution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310" dirty="0">
                <a:solidFill>
                  <a:srgbClr val="000000"/>
                </a:solidFill>
                <a:latin typeface="Nunito" pitchFamily="2" charset="0"/>
              </a:rPr>
              <a:t>Discrete convolution</a:t>
            </a:r>
          </a:p>
        </p:txBody>
      </p:sp>
    </p:spTree>
    <p:extLst>
      <p:ext uri="{BB962C8B-B14F-4D97-AF65-F5344CB8AC3E}">
        <p14:creationId xmlns:p14="http://schemas.microsoft.com/office/powerpoint/2010/main" val="33184134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uitive Guide to Convolution – BetterExplained">
            <a:extLst>
              <a:ext uri="{FF2B5EF4-FFF2-40B4-BE49-F238E27FC236}">
                <a16:creationId xmlns:a16="http://schemas.microsoft.com/office/drawing/2014/main" id="{2144BBBA-9C6A-4525-DB4E-01204EBEB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26" y="2184412"/>
            <a:ext cx="6191741" cy="24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8F26E4-86C7-0329-4BB8-3FA44DE048CB}"/>
              </a:ext>
            </a:extLst>
          </p:cNvPr>
          <p:cNvSpPr txBox="1"/>
          <p:nvPr/>
        </p:nvSpPr>
        <p:spPr>
          <a:xfrm>
            <a:off x="2734236" y="739588"/>
            <a:ext cx="2559675" cy="418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8" dirty="0">
                <a:solidFill>
                  <a:srgbClr val="FF00FF"/>
                </a:solidFill>
              </a:rPr>
              <a:t>Convolution Equation</a:t>
            </a:r>
            <a:endParaRPr lang="en-IN" sz="2118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856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inuous convolution">
            <a:extLst>
              <a:ext uri="{FF2B5EF4-FFF2-40B4-BE49-F238E27FC236}">
                <a16:creationId xmlns:a16="http://schemas.microsoft.com/office/drawing/2014/main" id="{8D7E6589-0192-5703-CF70-00AA6E31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41" y="1143000"/>
            <a:ext cx="706755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BDA85E-5DA1-B6C1-88DF-521C028DB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471" y="3563470"/>
            <a:ext cx="5620238" cy="26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7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screte convolution">
            <a:extLst>
              <a:ext uri="{FF2B5EF4-FFF2-40B4-BE49-F238E27FC236}">
                <a16:creationId xmlns:a16="http://schemas.microsoft.com/office/drawing/2014/main" id="{953F03B1-65A7-9E3E-241A-974A5E9F1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82" y="881828"/>
            <a:ext cx="6247911" cy="104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91EB80-5095-14E5-F99E-9F3D7734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036" y="2952192"/>
            <a:ext cx="6917847" cy="31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912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E1D788-7AE9-03DC-B341-8DB741ED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77" y="2084294"/>
            <a:ext cx="8426824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983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3622C8-EDD4-52A7-6FD2-49F0A737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59" y="1277470"/>
            <a:ext cx="7684789" cy="45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263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87A00-6792-DF43-75C0-33C57B9F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74059"/>
            <a:ext cx="6902494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7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8B4B1-15CA-9D5C-B50B-94929089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88" y="1613647"/>
            <a:ext cx="7664824" cy="32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3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3515285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Communication</a:t>
            </a:r>
            <a:r>
              <a:rPr sz="2471" spc="-84" dirty="0">
                <a:solidFill>
                  <a:srgbClr val="FFFFFF"/>
                </a:solidFill>
              </a:rPr>
              <a:t> </a:t>
            </a:r>
            <a:r>
              <a:rPr sz="2471" spc="9" dirty="0">
                <a:solidFill>
                  <a:srgbClr val="FFFFFF"/>
                </a:solidFill>
              </a:rPr>
              <a:t>Systems</a:t>
            </a:r>
            <a:endParaRPr sz="2471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10EA15A5-8964-4AE7-A75E-18F57E14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10243" y="3077950"/>
            <a:ext cx="942975" cy="68916"/>
            <a:chOff x="3118675" y="3488343"/>
            <a:chExt cx="1068705" cy="78105"/>
          </a:xfrm>
        </p:grpSpPr>
        <p:sp>
          <p:nvSpPr>
            <p:cNvPr id="14" name="object 14"/>
            <p:cNvSpPr/>
            <p:nvPr/>
          </p:nvSpPr>
          <p:spPr>
            <a:xfrm>
              <a:off x="3118675" y="3528034"/>
              <a:ext cx="1068705" cy="0"/>
            </a:xfrm>
            <a:custGeom>
              <a:avLst/>
              <a:gdLst/>
              <a:ahLst/>
              <a:cxnLst/>
              <a:rect l="l" t="t" r="r" b="b"/>
              <a:pathLst>
                <a:path w="1068704">
                  <a:moveTo>
                    <a:pt x="0" y="0"/>
                  </a:moveTo>
                  <a:lnTo>
                    <a:pt x="1068692" y="0"/>
                  </a:lnTo>
                </a:path>
              </a:pathLst>
            </a:custGeom>
            <a:ln w="11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8866" y="3488343"/>
              <a:ext cx="100197" cy="7790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649772" y="3077950"/>
            <a:ext cx="942975" cy="68916"/>
            <a:chOff x="5656808" y="3488343"/>
            <a:chExt cx="1068705" cy="78105"/>
          </a:xfrm>
        </p:grpSpPr>
        <p:sp>
          <p:nvSpPr>
            <p:cNvPr id="17" name="object 17"/>
            <p:cNvSpPr/>
            <p:nvPr/>
          </p:nvSpPr>
          <p:spPr>
            <a:xfrm>
              <a:off x="5656808" y="3528034"/>
              <a:ext cx="1068705" cy="0"/>
            </a:xfrm>
            <a:custGeom>
              <a:avLst/>
              <a:gdLst/>
              <a:ahLst/>
              <a:cxnLst/>
              <a:rect l="l" t="t" r="r" b="b"/>
              <a:pathLst>
                <a:path w="1068704">
                  <a:moveTo>
                    <a:pt x="0" y="0"/>
                  </a:moveTo>
                  <a:lnTo>
                    <a:pt x="1068679" y="0"/>
                  </a:lnTo>
                </a:path>
              </a:pathLst>
            </a:custGeom>
            <a:ln w="11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6987" y="3488343"/>
              <a:ext cx="100197" cy="7790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170733" y="3077950"/>
            <a:ext cx="942975" cy="68916"/>
            <a:chOff x="580563" y="3488343"/>
            <a:chExt cx="1068705" cy="78105"/>
          </a:xfrm>
        </p:grpSpPr>
        <p:sp>
          <p:nvSpPr>
            <p:cNvPr id="20" name="object 20"/>
            <p:cNvSpPr/>
            <p:nvPr/>
          </p:nvSpPr>
          <p:spPr>
            <a:xfrm>
              <a:off x="580563" y="3528034"/>
              <a:ext cx="1068705" cy="0"/>
            </a:xfrm>
            <a:custGeom>
              <a:avLst/>
              <a:gdLst/>
              <a:ahLst/>
              <a:cxnLst/>
              <a:rect l="l" t="t" r="r" b="b"/>
              <a:pathLst>
                <a:path w="1068705">
                  <a:moveTo>
                    <a:pt x="0" y="0"/>
                  </a:moveTo>
                  <a:lnTo>
                    <a:pt x="1068683" y="0"/>
                  </a:lnTo>
                </a:path>
              </a:pathLst>
            </a:custGeom>
            <a:ln w="11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743" y="3488343"/>
              <a:ext cx="100190" cy="77908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889291" y="3077950"/>
            <a:ext cx="942975" cy="68916"/>
            <a:chOff x="8194929" y="3488343"/>
            <a:chExt cx="1068705" cy="78105"/>
          </a:xfrm>
        </p:grpSpPr>
        <p:sp>
          <p:nvSpPr>
            <p:cNvPr id="23" name="object 23"/>
            <p:cNvSpPr/>
            <p:nvPr/>
          </p:nvSpPr>
          <p:spPr>
            <a:xfrm>
              <a:off x="8194929" y="3528034"/>
              <a:ext cx="1068705" cy="0"/>
            </a:xfrm>
            <a:custGeom>
              <a:avLst/>
              <a:gdLst/>
              <a:ahLst/>
              <a:cxnLst/>
              <a:rect l="l" t="t" r="r" b="b"/>
              <a:pathLst>
                <a:path w="1068704">
                  <a:moveTo>
                    <a:pt x="0" y="0"/>
                  </a:moveTo>
                  <a:lnTo>
                    <a:pt x="1068679" y="0"/>
                  </a:lnTo>
                </a:path>
              </a:pathLst>
            </a:custGeom>
            <a:ln w="111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5107" y="3488343"/>
              <a:ext cx="100171" cy="7790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113689" y="2877244"/>
            <a:ext cx="1297081" cy="336057"/>
          </a:xfrm>
          <a:prstGeom prst="rect">
            <a:avLst/>
          </a:prstGeom>
          <a:solidFill>
            <a:srgbClr val="FEFEFE"/>
          </a:solidFill>
          <a:ln w="11132">
            <a:solidFill>
              <a:srgbClr val="000000"/>
            </a:solidFill>
          </a:ln>
        </p:spPr>
        <p:txBody>
          <a:bodyPr vert="horz" wrap="square" lIns="0" tIns="110938" rIns="0" bIns="0" rtlCol="0">
            <a:spAutoFit/>
          </a:bodyPr>
          <a:lstStyle/>
          <a:p>
            <a:pPr marL="189950">
              <a:spcBef>
                <a:spcPts val="874"/>
              </a:spcBef>
            </a:pPr>
            <a:r>
              <a:rPr sz="1456" spc="-13" dirty="0">
                <a:latin typeface="Microsoft Sans Serif"/>
                <a:cs typeface="Microsoft Sans Serif"/>
              </a:rPr>
              <a:t>Transmitter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3207" y="2877244"/>
            <a:ext cx="1297081" cy="336057"/>
          </a:xfrm>
          <a:prstGeom prst="rect">
            <a:avLst/>
          </a:prstGeom>
          <a:solidFill>
            <a:srgbClr val="FEFEFE"/>
          </a:solidFill>
          <a:ln w="11132">
            <a:solidFill>
              <a:srgbClr val="000000"/>
            </a:solidFill>
          </a:ln>
        </p:spPr>
        <p:txBody>
          <a:bodyPr vert="horz" wrap="square" lIns="0" tIns="110938" rIns="0" bIns="0" rtlCol="0">
            <a:spAutoFit/>
          </a:bodyPr>
          <a:lstStyle/>
          <a:p>
            <a:pPr marL="303696">
              <a:spcBef>
                <a:spcPts val="874"/>
              </a:spcBef>
            </a:pPr>
            <a:r>
              <a:rPr sz="1456" spc="9" dirty="0">
                <a:latin typeface="Microsoft Sans Serif"/>
                <a:cs typeface="Microsoft Sans Serif"/>
              </a:rPr>
              <a:t>Channel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92724" y="2877244"/>
            <a:ext cx="1297081" cy="336057"/>
          </a:xfrm>
          <a:prstGeom prst="rect">
            <a:avLst/>
          </a:prstGeom>
          <a:solidFill>
            <a:srgbClr val="FEFEFE"/>
          </a:solidFill>
          <a:ln w="11132">
            <a:solidFill>
              <a:srgbClr val="000000"/>
            </a:solidFill>
          </a:ln>
        </p:spPr>
        <p:txBody>
          <a:bodyPr vert="horz" wrap="square" lIns="0" tIns="110938" rIns="0" bIns="0" rtlCol="0">
            <a:spAutoFit/>
          </a:bodyPr>
          <a:lstStyle/>
          <a:p>
            <a:pPr marL="284645">
              <a:spcBef>
                <a:spcPts val="874"/>
              </a:spcBef>
            </a:pPr>
            <a:r>
              <a:rPr sz="1456" dirty="0">
                <a:latin typeface="Microsoft Sans Serif"/>
                <a:cs typeface="Microsoft Sans Serif"/>
              </a:rPr>
              <a:t>Receiver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2767" y="2738758"/>
            <a:ext cx="545726" cy="23648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456" spc="4" dirty="0">
                <a:latin typeface="Microsoft Sans Serif"/>
                <a:cs typeface="Microsoft Sans Serif"/>
              </a:rPr>
              <a:t>S</a:t>
            </a:r>
            <a:r>
              <a:rPr sz="1456" spc="-4" dirty="0">
                <a:latin typeface="Microsoft Sans Serif"/>
                <a:cs typeface="Microsoft Sans Serif"/>
              </a:rPr>
              <a:t>i</a:t>
            </a:r>
            <a:r>
              <a:rPr sz="1456" spc="13" dirty="0">
                <a:latin typeface="Microsoft Sans Serif"/>
                <a:cs typeface="Microsoft Sans Serif"/>
              </a:rPr>
              <a:t>gna</a:t>
            </a:r>
            <a:r>
              <a:rPr sz="1456" spc="-9" dirty="0">
                <a:latin typeface="Microsoft Sans Serif"/>
                <a:cs typeface="Microsoft Sans Serif"/>
              </a:rPr>
              <a:t>l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90720" y="2504222"/>
            <a:ext cx="987238" cy="23648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456" spc="-13" dirty="0">
                <a:latin typeface="Microsoft Sans Serif"/>
                <a:cs typeface="Microsoft Sans Serif"/>
              </a:rPr>
              <a:t>Transmitted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26017" y="2504222"/>
            <a:ext cx="797299" cy="457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00" marR="4483" indent="-127754">
              <a:lnSpc>
                <a:spcPct val="105700"/>
              </a:lnSpc>
            </a:pPr>
            <a:r>
              <a:rPr sz="1456" spc="4" dirty="0">
                <a:latin typeface="Microsoft Sans Serif"/>
                <a:cs typeface="Microsoft Sans Serif"/>
              </a:rPr>
              <a:t>R</a:t>
            </a:r>
            <a:r>
              <a:rPr sz="1456" spc="13" dirty="0">
                <a:latin typeface="Microsoft Sans Serif"/>
                <a:cs typeface="Microsoft Sans Serif"/>
              </a:rPr>
              <a:t>e</a:t>
            </a:r>
            <a:r>
              <a:rPr sz="1456" spc="-4" dirty="0">
                <a:latin typeface="Microsoft Sans Serif"/>
                <a:cs typeface="Microsoft Sans Serif"/>
              </a:rPr>
              <a:t>c</a:t>
            </a:r>
            <a:r>
              <a:rPr sz="1456" spc="13" dirty="0">
                <a:latin typeface="Microsoft Sans Serif"/>
                <a:cs typeface="Microsoft Sans Serif"/>
              </a:rPr>
              <a:t>e</a:t>
            </a:r>
            <a:r>
              <a:rPr sz="1456" spc="-4" dirty="0">
                <a:latin typeface="Microsoft Sans Serif"/>
                <a:cs typeface="Microsoft Sans Serif"/>
              </a:rPr>
              <a:t>i</a:t>
            </a:r>
            <a:r>
              <a:rPr sz="1456" spc="-44" dirty="0">
                <a:latin typeface="Microsoft Sans Serif"/>
                <a:cs typeface="Microsoft Sans Serif"/>
              </a:rPr>
              <a:t>v</a:t>
            </a:r>
            <a:r>
              <a:rPr sz="1456" spc="13" dirty="0">
                <a:latin typeface="Microsoft Sans Serif"/>
                <a:cs typeface="Microsoft Sans Serif"/>
              </a:rPr>
              <a:t>e</a:t>
            </a:r>
            <a:r>
              <a:rPr sz="1456" dirty="0">
                <a:latin typeface="Microsoft Sans Serif"/>
                <a:cs typeface="Microsoft Sans Serif"/>
              </a:rPr>
              <a:t>d  </a:t>
            </a:r>
            <a:r>
              <a:rPr sz="1456" spc="4" dirty="0">
                <a:latin typeface="Microsoft Sans Serif"/>
                <a:cs typeface="Microsoft Sans Serif"/>
              </a:rPr>
              <a:t>Signal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17981" y="2504222"/>
            <a:ext cx="779929" cy="457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555" marR="4483" indent="-119909">
              <a:lnSpc>
                <a:spcPct val="105700"/>
              </a:lnSpc>
            </a:pPr>
            <a:r>
              <a:rPr sz="1456" dirty="0">
                <a:latin typeface="Microsoft Sans Serif"/>
                <a:cs typeface="Microsoft Sans Serif"/>
              </a:rPr>
              <a:t>M</a:t>
            </a:r>
            <a:r>
              <a:rPr sz="1456" spc="13" dirty="0">
                <a:latin typeface="Microsoft Sans Serif"/>
                <a:cs typeface="Microsoft Sans Serif"/>
              </a:rPr>
              <a:t>e</a:t>
            </a:r>
            <a:r>
              <a:rPr sz="1456" spc="-4" dirty="0">
                <a:latin typeface="Microsoft Sans Serif"/>
                <a:cs typeface="Microsoft Sans Serif"/>
              </a:rPr>
              <a:t>ss</a:t>
            </a:r>
            <a:r>
              <a:rPr sz="1456" spc="13" dirty="0">
                <a:latin typeface="Microsoft Sans Serif"/>
                <a:cs typeface="Microsoft Sans Serif"/>
              </a:rPr>
              <a:t>ag</a:t>
            </a:r>
            <a:r>
              <a:rPr sz="1456" dirty="0">
                <a:latin typeface="Microsoft Sans Serif"/>
                <a:cs typeface="Microsoft Sans Serif"/>
              </a:rPr>
              <a:t>e  </a:t>
            </a:r>
            <a:r>
              <a:rPr sz="1456" spc="4" dirty="0">
                <a:latin typeface="Microsoft Sans Serif"/>
                <a:cs typeface="Microsoft Sans Serif"/>
              </a:rPr>
              <a:t>Signal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21214" y="2253885"/>
            <a:ext cx="955301" cy="70655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4483" algn="ctr">
              <a:lnSpc>
                <a:spcPct val="106300"/>
              </a:lnSpc>
              <a:spcBef>
                <a:spcPts val="93"/>
              </a:spcBef>
            </a:pPr>
            <a:r>
              <a:rPr sz="1456" spc="4" dirty="0">
                <a:latin typeface="Microsoft Sans Serif"/>
                <a:cs typeface="Microsoft Sans Serif"/>
              </a:rPr>
              <a:t>Estimate</a:t>
            </a:r>
            <a:r>
              <a:rPr sz="1456" spc="-84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of </a:t>
            </a:r>
            <a:r>
              <a:rPr sz="1456" spc="-375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Message </a:t>
            </a:r>
            <a:r>
              <a:rPr sz="1456" spc="9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Signal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02153" y="3686542"/>
            <a:ext cx="4989419" cy="30212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897" spc="-18" dirty="0">
                <a:latin typeface="Microsoft Sans Serif"/>
                <a:cs typeface="Microsoft Sans Serif"/>
              </a:rPr>
              <a:t>General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Structure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Communication</a:t>
            </a:r>
            <a:r>
              <a:rPr sz="1897" spc="106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System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6F664-67A5-6016-F1D6-669FFDD8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12" y="2049468"/>
            <a:ext cx="8337176" cy="2759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4113ED-8EB5-D2DB-37F2-1292275E0703}"/>
              </a:ext>
            </a:extLst>
          </p:cNvPr>
          <p:cNvSpPr txBox="1"/>
          <p:nvPr/>
        </p:nvSpPr>
        <p:spPr>
          <a:xfrm>
            <a:off x="2465294" y="1143001"/>
            <a:ext cx="5123454" cy="472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71" dirty="0">
                <a:solidFill>
                  <a:srgbClr val="FF00FF"/>
                </a:solidFill>
              </a:rPr>
              <a:t>Some useful properties of Convolution</a:t>
            </a:r>
            <a:endParaRPr lang="en-IN" sz="247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897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200A7-35F4-100D-0C1B-571D51E5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86" y="1075765"/>
            <a:ext cx="8584229" cy="40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054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FCEABC-E533-D509-B643-8628EA72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4" y="806824"/>
            <a:ext cx="6906333" cy="56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726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E652E1-2A7B-9BC7-F015-5AF6EA5B7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264" y="1882589"/>
            <a:ext cx="8487709" cy="30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444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07B259-F700-5CA6-7A0D-1281B75B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06" y="1335388"/>
            <a:ext cx="7597588" cy="49174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E9DAE5-F60B-6190-45DB-AFFFD3FCEB89}"/>
              </a:ext>
            </a:extLst>
          </p:cNvPr>
          <p:cNvSpPr txBox="1"/>
          <p:nvPr/>
        </p:nvSpPr>
        <p:spPr>
          <a:xfrm>
            <a:off x="2297206" y="605118"/>
            <a:ext cx="6089231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65" dirty="0"/>
              <a:t>Example no. 2 : Find convolution of the following equations. (CT)</a:t>
            </a:r>
            <a:endParaRPr lang="en-IN" sz="1765" dirty="0"/>
          </a:p>
        </p:txBody>
      </p:sp>
    </p:spTree>
    <p:extLst>
      <p:ext uri="{BB962C8B-B14F-4D97-AF65-F5344CB8AC3E}">
        <p14:creationId xmlns:p14="http://schemas.microsoft.com/office/powerpoint/2010/main" val="13166803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2188509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9" dirty="0">
                <a:solidFill>
                  <a:srgbClr val="FFFFFF"/>
                </a:solidFill>
              </a:rPr>
              <a:t>CT</a:t>
            </a:r>
            <a:r>
              <a:rPr sz="2471" spc="-18" dirty="0">
                <a:solidFill>
                  <a:srgbClr val="FFFFFF"/>
                </a:solidFill>
              </a:rPr>
              <a:t> </a:t>
            </a:r>
            <a:r>
              <a:rPr sz="2471" spc="-9" dirty="0">
                <a:solidFill>
                  <a:srgbClr val="FFFFFF"/>
                </a:solidFill>
              </a:rPr>
              <a:t>Convolution</a:t>
            </a:r>
            <a:endParaRPr sz="2471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73FD22C-0F7A-49B0-A4F4-2A869F64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386548"/>
            <a:ext cx="149311" cy="14925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22182" y="1213790"/>
            <a:ext cx="7603191" cy="670259"/>
          </a:xfrm>
          <a:prstGeom prst="rect">
            <a:avLst/>
          </a:prstGeom>
        </p:spPr>
        <p:txBody>
          <a:bodyPr vert="horz" wrap="square" lIns="0" tIns="18490" rIns="0" bIns="0" rtlCol="0">
            <a:spAutoFit/>
          </a:bodyPr>
          <a:lstStyle/>
          <a:p>
            <a:pPr marL="11206" marR="4483">
              <a:lnSpc>
                <a:spcPct val="111100"/>
              </a:lnSpc>
              <a:spcBef>
                <a:spcPts val="146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(CT)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spc="26" dirty="0">
                <a:solidFill>
                  <a:srgbClr val="00BFFF"/>
                </a:solidFill>
                <a:latin typeface="Calibri"/>
                <a:cs typeface="Calibri"/>
              </a:rPr>
              <a:t>convolution</a:t>
            </a:r>
            <a:r>
              <a:rPr sz="2074" spc="97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denoted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4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defined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73334" y="2168741"/>
            <a:ext cx="1043268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endParaRPr sz="2074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31114" y="1843031"/>
            <a:ext cx="2143125" cy="871661"/>
          </a:xfrm>
          <a:prstGeom prst="rect">
            <a:avLst/>
          </a:prstGeom>
        </p:spPr>
        <p:txBody>
          <a:bodyPr vert="horz" wrap="square" lIns="0" tIns="28015" rIns="0" bIns="0" rtlCol="0">
            <a:spAutoFit/>
          </a:bodyPr>
          <a:lstStyle/>
          <a:p>
            <a:pPr marL="33619">
              <a:spcBef>
                <a:spcPts val="221"/>
              </a:spcBef>
            </a:pPr>
            <a:r>
              <a:rPr sz="1897" spc="79" dirty="0">
                <a:latin typeface="Trebuchet MS"/>
                <a:cs typeface="Trebuchet MS"/>
              </a:rPr>
              <a:t>∫</a:t>
            </a:r>
            <a:r>
              <a:rPr sz="1897" spc="238" dirty="0">
                <a:latin typeface="Trebuchet MS"/>
                <a:cs typeface="Trebuchet MS"/>
              </a:rPr>
              <a:t> </a:t>
            </a:r>
            <a:r>
              <a:rPr sz="2250" spc="-278" baseline="-22875" dirty="0">
                <a:latin typeface="Calibri"/>
                <a:cs typeface="Calibri"/>
              </a:rPr>
              <a:t>∞</a:t>
            </a:r>
            <a:endParaRPr sz="2250" baseline="-22875">
              <a:latin typeface="Calibri"/>
              <a:cs typeface="Calibri"/>
            </a:endParaRPr>
          </a:p>
          <a:p>
            <a:pPr marL="503171">
              <a:lnSpc>
                <a:spcPts val="2352"/>
              </a:lnSpc>
              <a:spcBef>
                <a:spcPts val="180"/>
              </a:spcBef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spc="119" dirty="0">
                <a:latin typeface="Calibri"/>
                <a:cs typeface="Calibri"/>
              </a:rPr>
              <a:t>τ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spc="119" dirty="0">
                <a:latin typeface="Calibri"/>
                <a:cs typeface="Calibri"/>
              </a:rPr>
              <a:t>τ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i="1" spc="115" dirty="0">
                <a:latin typeface="Times New Roman"/>
                <a:cs typeface="Times New Roman"/>
              </a:rPr>
              <a:t>d</a:t>
            </a:r>
            <a:r>
              <a:rPr sz="2074" spc="119" dirty="0">
                <a:latin typeface="Calibri"/>
                <a:cs typeface="Calibri"/>
              </a:rPr>
              <a:t>τ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171459">
              <a:lnSpc>
                <a:spcPts val="1663"/>
              </a:lnSpc>
            </a:pPr>
            <a:r>
              <a:rPr sz="1500" spc="-176" dirty="0">
                <a:latin typeface="Cambria"/>
                <a:cs typeface="Cambria"/>
              </a:rPr>
              <a:t>−</a:t>
            </a:r>
            <a:r>
              <a:rPr sz="1500" spc="-176" dirty="0">
                <a:latin typeface="Calibri"/>
                <a:cs typeface="Calibri"/>
              </a:rPr>
              <a:t>∞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953938"/>
            <a:ext cx="147740" cy="14930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017140"/>
            <a:ext cx="147740" cy="1476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753905"/>
            <a:ext cx="149311" cy="14758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5575" y="5158965"/>
            <a:ext cx="149311" cy="14759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422174" y="2820366"/>
            <a:ext cx="7799854" cy="286162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marR="4483">
              <a:lnSpc>
                <a:spcPts val="2612"/>
              </a:lnSpc>
              <a:spcBef>
                <a:spcPts val="97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convolution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result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4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22" dirty="0">
                <a:latin typeface="Times New Roman"/>
                <a:cs typeface="Times New Roman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evaluated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point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146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simply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weighted </a:t>
            </a:r>
            <a:r>
              <a:rPr sz="1897" spc="-13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average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1897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where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weighting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given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26" dirty="0">
                <a:latin typeface="Times New Roman"/>
                <a:cs typeface="Times New Roman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time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reversed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shifted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35" dirty="0">
                <a:latin typeface="Microsoft Sans Serif"/>
                <a:cs typeface="Microsoft Sans Serif"/>
              </a:rPr>
              <a:t>by</a:t>
            </a:r>
            <a:r>
              <a:rPr sz="1897" spc="-18" dirty="0">
                <a:latin typeface="Microsoft Sans Serif"/>
                <a:cs typeface="Microsoft Sans Serif"/>
              </a:rPr>
              <a:t> </a:t>
            </a:r>
            <a:r>
              <a:rPr sz="2074" i="1" spc="66" dirty="0">
                <a:latin typeface="Times New Roman"/>
                <a:cs typeface="Times New Roman"/>
              </a:rPr>
              <a:t>t</a:t>
            </a:r>
            <a:r>
              <a:rPr sz="1897" spc="66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11206" marR="737946">
              <a:lnSpc>
                <a:spcPct val="112100"/>
              </a:lnSpc>
              <a:spcBef>
                <a:spcPts val="295"/>
              </a:spcBef>
            </a:pPr>
            <a:r>
              <a:rPr sz="1897" spc="-13" dirty="0">
                <a:latin typeface="Microsoft Sans Serif"/>
                <a:cs typeface="Microsoft Sans Serif"/>
              </a:rPr>
              <a:t>Herein,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asterisk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symbol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“</a:t>
            </a:r>
            <a:r>
              <a:rPr sz="2074" dirty="0">
                <a:latin typeface="Cambria"/>
                <a:cs typeface="Cambria"/>
              </a:rPr>
              <a:t>∗</a:t>
            </a:r>
            <a:r>
              <a:rPr sz="1897" dirty="0">
                <a:latin typeface="Microsoft Sans Serif"/>
                <a:cs typeface="Microsoft Sans Serif"/>
              </a:rPr>
              <a:t>”)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will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always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used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denote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convolution,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multiplication.</a:t>
            </a:r>
            <a:endParaRPr sz="1897">
              <a:latin typeface="Microsoft Sans Serif"/>
              <a:cs typeface="Microsoft Sans Serif"/>
            </a:endParaRPr>
          </a:p>
          <a:p>
            <a:pPr marL="11206">
              <a:spcBef>
                <a:spcPts val="913"/>
              </a:spcBef>
            </a:pPr>
            <a:r>
              <a:rPr sz="1897" dirty="0">
                <a:latin typeface="Microsoft Sans Serif"/>
                <a:cs typeface="Microsoft Sans Serif"/>
              </a:rPr>
              <a:t>As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shall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see,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convolution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used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extensively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theory.</a:t>
            </a:r>
            <a:endParaRPr sz="1897">
              <a:latin typeface="Microsoft Sans Serif"/>
              <a:cs typeface="Microsoft Sans Serif"/>
            </a:endParaRPr>
          </a:p>
          <a:p>
            <a:pPr marL="11206" marR="261671">
              <a:lnSpc>
                <a:spcPct val="114700"/>
              </a:lnSpc>
              <a:spcBef>
                <a:spcPts val="578"/>
              </a:spcBef>
            </a:pPr>
            <a:r>
              <a:rPr sz="1897" spc="-4" dirty="0">
                <a:latin typeface="Microsoft Sans Serif"/>
                <a:cs typeface="Microsoft Sans Serif"/>
              </a:rPr>
              <a:t>In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particular,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convolution</a:t>
            </a:r>
            <a:r>
              <a:rPr sz="1897" spc="9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has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special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significance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22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context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79" dirty="0">
                <a:latin typeface="Microsoft Sans Serif"/>
                <a:cs typeface="Microsoft Sans Serif"/>
              </a:rPr>
              <a:t>LTI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systems.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6" y="92782"/>
            <a:ext cx="4853828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dirty="0">
                <a:solidFill>
                  <a:srgbClr val="FFFFFF"/>
                </a:solidFill>
              </a:rPr>
              <a:t>Practical</a:t>
            </a:r>
            <a:r>
              <a:rPr sz="2471" spc="-4" dirty="0">
                <a:solidFill>
                  <a:srgbClr val="FFFFFF"/>
                </a:solidFill>
              </a:rPr>
              <a:t> </a:t>
            </a:r>
            <a:r>
              <a:rPr sz="2471" spc="-9" dirty="0">
                <a:solidFill>
                  <a:srgbClr val="FFFFFF"/>
                </a:solidFill>
              </a:rPr>
              <a:t>Convolution</a:t>
            </a:r>
            <a:r>
              <a:rPr sz="2471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Computation</a:t>
            </a:r>
            <a:endParaRPr sz="2471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C021DCC8-58AE-42F2-84DD-EC85BCC3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0814" y="1324773"/>
            <a:ext cx="149311" cy="14926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37421" y="1217844"/>
            <a:ext cx="2924175" cy="30212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897" spc="-124" dirty="0">
                <a:latin typeface="Microsoft Sans Serif"/>
                <a:cs typeface="Microsoft Sans Serif"/>
              </a:rPr>
              <a:t>To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compute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convolution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46346" y="1496531"/>
            <a:ext cx="2143125" cy="871661"/>
          </a:xfrm>
          <a:prstGeom prst="rect">
            <a:avLst/>
          </a:prstGeom>
        </p:spPr>
        <p:txBody>
          <a:bodyPr vert="horz" wrap="square" lIns="0" tIns="28015" rIns="0" bIns="0" rtlCol="0">
            <a:spAutoFit/>
          </a:bodyPr>
          <a:lstStyle/>
          <a:p>
            <a:pPr marL="33619">
              <a:spcBef>
                <a:spcPts val="221"/>
              </a:spcBef>
            </a:pPr>
            <a:r>
              <a:rPr sz="1897" spc="79" dirty="0">
                <a:latin typeface="Trebuchet MS"/>
                <a:cs typeface="Trebuchet MS"/>
              </a:rPr>
              <a:t>∫</a:t>
            </a:r>
            <a:r>
              <a:rPr sz="1897" spc="238" dirty="0">
                <a:latin typeface="Trebuchet MS"/>
                <a:cs typeface="Trebuchet MS"/>
              </a:rPr>
              <a:t> </a:t>
            </a:r>
            <a:r>
              <a:rPr sz="2250" spc="-278" baseline="-22875" dirty="0">
                <a:latin typeface="Calibri"/>
                <a:cs typeface="Calibri"/>
              </a:rPr>
              <a:t>∞</a:t>
            </a:r>
            <a:endParaRPr sz="2250" baseline="-22875">
              <a:latin typeface="Calibri"/>
              <a:cs typeface="Calibri"/>
            </a:endParaRPr>
          </a:p>
          <a:p>
            <a:pPr marL="503171">
              <a:lnSpc>
                <a:spcPts val="2352"/>
              </a:lnSpc>
              <a:spcBef>
                <a:spcPts val="180"/>
              </a:spcBef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spc="119" dirty="0">
                <a:latin typeface="Calibri"/>
                <a:cs typeface="Calibri"/>
              </a:rPr>
              <a:t>τ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spc="119" dirty="0">
                <a:latin typeface="Calibri"/>
                <a:cs typeface="Calibri"/>
              </a:rPr>
              <a:t>τ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i="1" spc="115" dirty="0">
                <a:latin typeface="Times New Roman"/>
                <a:cs typeface="Times New Roman"/>
              </a:rPr>
              <a:t>d</a:t>
            </a:r>
            <a:r>
              <a:rPr sz="2074" spc="119" dirty="0">
                <a:latin typeface="Calibri"/>
                <a:cs typeface="Calibri"/>
              </a:rPr>
              <a:t>τ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171459">
              <a:lnSpc>
                <a:spcPts val="1663"/>
              </a:lnSpc>
            </a:pPr>
            <a:r>
              <a:rPr sz="1500" spc="-176" dirty="0">
                <a:latin typeface="Cambria"/>
                <a:cs typeface="Cambria"/>
              </a:rPr>
              <a:t>−</a:t>
            </a:r>
            <a:r>
              <a:rPr sz="1500" spc="-176" dirty="0">
                <a:latin typeface="Calibri"/>
                <a:cs typeface="Calibri"/>
              </a:rPr>
              <a:t>∞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7427" y="1822240"/>
            <a:ext cx="3394261" cy="98491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R="4483" algn="r">
              <a:spcBef>
                <a:spcPts val="115"/>
              </a:spcBef>
            </a:pP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spcBef>
                <a:spcPts val="2771"/>
              </a:spcBef>
            </a:pPr>
            <a:r>
              <a:rPr sz="1897" spc="-18" dirty="0">
                <a:latin typeface="Microsoft Sans Serif"/>
                <a:cs typeface="Microsoft Sans Serif"/>
              </a:rPr>
              <a:t>we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proceed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follows:</a:t>
            </a:r>
            <a:endParaRPr sz="1897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8123" y="2883869"/>
            <a:ext cx="258549" cy="5491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585562" y="2904531"/>
            <a:ext cx="95810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015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68706" y="2831640"/>
            <a:ext cx="3885079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21" dirty="0">
                <a:latin typeface="Microsoft Sans Serif"/>
                <a:cs typeface="Microsoft Sans Serif"/>
              </a:rPr>
              <a:t>P</a:t>
            </a:r>
            <a:r>
              <a:rPr sz="1721" spc="-4" dirty="0">
                <a:latin typeface="Microsoft Sans Serif"/>
                <a:cs typeface="Microsoft Sans Serif"/>
              </a:rPr>
              <a:t>l</a:t>
            </a:r>
            <a:r>
              <a:rPr sz="1721" spc="9" dirty="0">
                <a:latin typeface="Microsoft Sans Serif"/>
                <a:cs typeface="Microsoft Sans Serif"/>
              </a:rPr>
              <a:t>o</a:t>
            </a:r>
            <a:r>
              <a:rPr sz="1721" dirty="0">
                <a:latin typeface="Microsoft Sans Serif"/>
                <a:cs typeface="Microsoft Sans Serif"/>
              </a:rPr>
              <a:t>t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x</a:t>
            </a:r>
            <a:r>
              <a:rPr sz="1897" spc="115" dirty="0">
                <a:latin typeface="Lucida Sans Unicode"/>
                <a:cs typeface="Lucida Sans Unicode"/>
              </a:rPr>
              <a:t>(</a:t>
            </a:r>
            <a:r>
              <a:rPr sz="1897" spc="93" dirty="0">
                <a:latin typeface="Calibri"/>
                <a:cs typeface="Calibri"/>
              </a:rPr>
              <a:t>τ</a:t>
            </a:r>
            <a:r>
              <a:rPr sz="1897" spc="124" dirty="0">
                <a:latin typeface="Lucida Sans Unicode"/>
                <a:cs typeface="Lucida Sans Unicode"/>
              </a:rPr>
              <a:t>)</a:t>
            </a:r>
            <a:r>
              <a:rPr sz="1897" spc="-97" dirty="0">
                <a:latin typeface="Lucida Sans Unicode"/>
                <a:cs typeface="Lucida Sans Unicode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an</a:t>
            </a:r>
            <a:r>
              <a:rPr sz="1721" dirty="0">
                <a:latin typeface="Microsoft Sans Serif"/>
                <a:cs typeface="Microsoft Sans Serif"/>
              </a:rPr>
              <a:t>d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897" i="1" spc="18" dirty="0">
                <a:latin typeface="Times New Roman"/>
                <a:cs typeface="Times New Roman"/>
              </a:rPr>
              <a:t>h</a:t>
            </a:r>
            <a:r>
              <a:rPr sz="1897" spc="71" dirty="0">
                <a:latin typeface="Lucida Sans Unicode"/>
                <a:cs typeface="Lucida Sans Unicode"/>
              </a:rPr>
              <a:t>(</a:t>
            </a:r>
            <a:r>
              <a:rPr sz="1897" i="1" spc="4" dirty="0">
                <a:latin typeface="Times New Roman"/>
                <a:cs typeface="Times New Roman"/>
              </a:rPr>
              <a:t>t</a:t>
            </a:r>
            <a:r>
              <a:rPr sz="1897" i="1" spc="-84" dirty="0">
                <a:latin typeface="Times New Roman"/>
                <a:cs typeface="Times New Roman"/>
              </a:rPr>
              <a:t> </a:t>
            </a:r>
            <a:r>
              <a:rPr sz="1897" spc="-224" dirty="0">
                <a:latin typeface="Cambria"/>
                <a:cs typeface="Cambria"/>
              </a:rPr>
              <a:t>−</a:t>
            </a:r>
            <a:r>
              <a:rPr sz="1897" spc="-132" dirty="0">
                <a:latin typeface="Cambria"/>
                <a:cs typeface="Cambria"/>
              </a:rPr>
              <a:t> </a:t>
            </a:r>
            <a:r>
              <a:rPr sz="1897" spc="93" dirty="0">
                <a:latin typeface="Calibri"/>
                <a:cs typeface="Calibri"/>
              </a:rPr>
              <a:t>τ</a:t>
            </a:r>
            <a:r>
              <a:rPr sz="1897" spc="124" dirty="0">
                <a:latin typeface="Lucida Sans Unicode"/>
                <a:cs typeface="Lucida Sans Unicode"/>
              </a:rPr>
              <a:t>)</a:t>
            </a:r>
            <a:r>
              <a:rPr sz="1897" spc="-146" dirty="0">
                <a:latin typeface="Lucida Sans Unicode"/>
                <a:cs typeface="Lucida Sans Unicode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a</a:t>
            </a:r>
            <a:r>
              <a:rPr sz="1721" dirty="0">
                <a:latin typeface="Microsoft Sans Serif"/>
                <a:cs typeface="Microsoft Sans Serif"/>
              </a:rPr>
              <a:t>s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a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f</a:t>
            </a:r>
            <a:r>
              <a:rPr sz="1721" spc="9" dirty="0">
                <a:latin typeface="Microsoft Sans Serif"/>
                <a:cs typeface="Microsoft Sans Serif"/>
              </a:rPr>
              <a:t>un</a:t>
            </a:r>
            <a:r>
              <a:rPr sz="1721" spc="-9" dirty="0">
                <a:latin typeface="Microsoft Sans Serif"/>
                <a:cs typeface="Microsoft Sans Serif"/>
              </a:rPr>
              <a:t>c</a:t>
            </a:r>
            <a:r>
              <a:rPr sz="1721" spc="4" dirty="0">
                <a:latin typeface="Microsoft Sans Serif"/>
                <a:cs typeface="Microsoft Sans Serif"/>
              </a:rPr>
              <a:t>t</a:t>
            </a:r>
            <a:r>
              <a:rPr sz="1721" spc="-4" dirty="0">
                <a:latin typeface="Microsoft Sans Serif"/>
                <a:cs typeface="Microsoft Sans Serif"/>
              </a:rPr>
              <a:t>i</a:t>
            </a:r>
            <a:r>
              <a:rPr sz="1721" spc="9" dirty="0">
                <a:latin typeface="Microsoft Sans Serif"/>
                <a:cs typeface="Microsoft Sans Serif"/>
              </a:rPr>
              <a:t>o</a:t>
            </a:r>
            <a:r>
              <a:rPr sz="1721" dirty="0">
                <a:latin typeface="Microsoft Sans Serif"/>
                <a:cs typeface="Microsoft Sans Serif"/>
              </a:rPr>
              <a:t>n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o</a:t>
            </a:r>
            <a:r>
              <a:rPr sz="1721" dirty="0">
                <a:latin typeface="Microsoft Sans Serif"/>
                <a:cs typeface="Microsoft Sans Serif"/>
              </a:rPr>
              <a:t>f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897" spc="93" dirty="0">
                <a:latin typeface="Calibri"/>
                <a:cs typeface="Calibri"/>
              </a:rPr>
              <a:t>τ</a:t>
            </a:r>
            <a:r>
              <a:rPr sz="1721" dirty="0">
                <a:latin typeface="Microsoft Sans Serif"/>
                <a:cs typeface="Microsoft Sans Serif"/>
              </a:rPr>
              <a:t>.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85562" y="3195122"/>
            <a:ext cx="95810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1015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68706" y="3125167"/>
            <a:ext cx="7101168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21" spc="-13" dirty="0">
                <a:latin typeface="Microsoft Sans Serif"/>
                <a:cs typeface="Microsoft Sans Serif"/>
              </a:rPr>
              <a:t>Initially,</a:t>
            </a:r>
            <a:r>
              <a:rPr sz="1721" spc="-40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consider</a:t>
            </a:r>
            <a:r>
              <a:rPr sz="1721" spc="-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arbitrarily</a:t>
            </a:r>
            <a:r>
              <a:rPr sz="1721" spc="-4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large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negative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spc="-9" dirty="0">
                <a:latin typeface="Microsoft Sans Serif"/>
                <a:cs typeface="Microsoft Sans Serif"/>
              </a:rPr>
              <a:t>value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-13" dirty="0">
                <a:latin typeface="Microsoft Sans Serif"/>
                <a:cs typeface="Microsoft Sans Serif"/>
              </a:rPr>
              <a:t>for</a:t>
            </a:r>
            <a:r>
              <a:rPr sz="1721" spc="-40" dirty="0">
                <a:latin typeface="Microsoft Sans Serif"/>
                <a:cs typeface="Microsoft Sans Serif"/>
              </a:rPr>
              <a:t> </a:t>
            </a:r>
            <a:r>
              <a:rPr sz="1897" i="1" spc="71" dirty="0">
                <a:latin typeface="Times New Roman"/>
                <a:cs typeface="Times New Roman"/>
              </a:rPr>
              <a:t>t</a:t>
            </a:r>
            <a:r>
              <a:rPr sz="1721" spc="71" dirty="0">
                <a:latin typeface="Microsoft Sans Serif"/>
                <a:cs typeface="Microsoft Sans Serif"/>
              </a:rPr>
              <a:t>.</a:t>
            </a:r>
            <a:r>
              <a:rPr sz="1721" spc="12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This</a:t>
            </a:r>
            <a:r>
              <a:rPr sz="1721" spc="-4" dirty="0">
                <a:latin typeface="Microsoft Sans Serif"/>
                <a:cs typeface="Microsoft Sans Serif"/>
              </a:rPr>
              <a:t> will </a:t>
            </a:r>
            <a:r>
              <a:rPr sz="1721" dirty="0">
                <a:latin typeface="Microsoft Sans Serif"/>
                <a:cs typeface="Microsoft Sans Serif"/>
              </a:rPr>
              <a:t>result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in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8704" y="3415763"/>
            <a:ext cx="5487521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i="1" spc="31" dirty="0">
                <a:latin typeface="Times New Roman"/>
                <a:cs typeface="Times New Roman"/>
              </a:rPr>
              <a:t>h</a:t>
            </a:r>
            <a:r>
              <a:rPr sz="1897" spc="31" dirty="0">
                <a:latin typeface="Lucida Sans Unicode"/>
                <a:cs typeface="Lucida Sans Unicode"/>
              </a:rPr>
              <a:t>(</a:t>
            </a:r>
            <a:r>
              <a:rPr sz="1897" i="1" spc="31" dirty="0">
                <a:latin typeface="Times New Roman"/>
                <a:cs typeface="Times New Roman"/>
              </a:rPr>
              <a:t>t</a:t>
            </a:r>
            <a:r>
              <a:rPr sz="1897" i="1" spc="-84" dirty="0">
                <a:latin typeface="Times New Roman"/>
                <a:cs typeface="Times New Roman"/>
              </a:rPr>
              <a:t> </a:t>
            </a:r>
            <a:r>
              <a:rPr sz="1897" spc="-224" dirty="0">
                <a:latin typeface="Cambria"/>
                <a:cs typeface="Cambria"/>
              </a:rPr>
              <a:t>−</a:t>
            </a:r>
            <a:r>
              <a:rPr sz="1897" spc="-132" dirty="0">
                <a:latin typeface="Cambria"/>
                <a:cs typeface="Cambria"/>
              </a:rPr>
              <a:t> </a:t>
            </a:r>
            <a:r>
              <a:rPr sz="1897" spc="110" dirty="0">
                <a:latin typeface="Calibri"/>
                <a:cs typeface="Calibri"/>
              </a:rPr>
              <a:t>τ</a:t>
            </a:r>
            <a:r>
              <a:rPr sz="1897" spc="110" dirty="0">
                <a:latin typeface="Lucida Sans Unicode"/>
                <a:cs typeface="Lucida Sans Unicode"/>
              </a:rPr>
              <a:t>)</a:t>
            </a:r>
            <a:r>
              <a:rPr sz="1897" spc="-124" dirty="0">
                <a:latin typeface="Lucida Sans Unicode"/>
                <a:cs typeface="Lucida Sans Unicode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being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shifted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very</a:t>
            </a:r>
            <a:r>
              <a:rPr sz="1721" spc="40" dirty="0">
                <a:latin typeface="Microsoft Sans Serif"/>
                <a:cs typeface="Microsoft Sans Serif"/>
              </a:rPr>
              <a:t> </a:t>
            </a:r>
            <a:r>
              <a:rPr sz="1721" spc="-13" dirty="0">
                <a:latin typeface="Microsoft Sans Serif"/>
                <a:cs typeface="Microsoft Sans Serif"/>
              </a:rPr>
              <a:t>far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left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time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-9" dirty="0">
                <a:latin typeface="Microsoft Sans Serif"/>
                <a:cs typeface="Microsoft Sans Serif"/>
              </a:rPr>
              <a:t>axis.</a:t>
            </a:r>
            <a:endParaRPr sz="1721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8123" y="3755572"/>
            <a:ext cx="258549" cy="54888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585562" y="3781100"/>
            <a:ext cx="95810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1015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68707" y="3709285"/>
            <a:ext cx="4509807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21" spc="9" dirty="0">
                <a:latin typeface="Microsoft Sans Serif"/>
                <a:cs typeface="Microsoft Sans Serif"/>
              </a:rPr>
              <a:t>Write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mathematical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expression </a:t>
            </a:r>
            <a:r>
              <a:rPr sz="1721" spc="-13" dirty="0">
                <a:latin typeface="Microsoft Sans Serif"/>
                <a:cs typeface="Microsoft Sans Serif"/>
              </a:rPr>
              <a:t>for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x</a:t>
            </a:r>
            <a:r>
              <a:rPr sz="1897" i="1" spc="-194" dirty="0">
                <a:latin typeface="Times New Roman"/>
                <a:cs typeface="Times New Roman"/>
              </a:rPr>
              <a:t> </a:t>
            </a:r>
            <a:r>
              <a:rPr sz="1897" spc="40" dirty="0">
                <a:latin typeface="Cambria"/>
                <a:cs typeface="Cambria"/>
              </a:rPr>
              <a:t>∗</a:t>
            </a:r>
            <a:r>
              <a:rPr sz="1897" spc="-128" dirty="0">
                <a:latin typeface="Cambria"/>
                <a:cs typeface="Cambria"/>
              </a:rPr>
              <a:t> </a:t>
            </a:r>
            <a:r>
              <a:rPr sz="1897" i="1" spc="71" dirty="0">
                <a:latin typeface="Times New Roman"/>
                <a:cs typeface="Times New Roman"/>
              </a:rPr>
              <a:t>h</a:t>
            </a:r>
            <a:r>
              <a:rPr sz="1897" spc="71" dirty="0">
                <a:latin typeface="Lucida Sans Unicode"/>
                <a:cs typeface="Lucida Sans Unicode"/>
              </a:rPr>
              <a:t>(</a:t>
            </a:r>
            <a:r>
              <a:rPr sz="1897" i="1" spc="71" dirty="0">
                <a:latin typeface="Times New Roman"/>
                <a:cs typeface="Times New Roman"/>
              </a:rPr>
              <a:t>t</a:t>
            </a:r>
            <a:r>
              <a:rPr sz="1897" spc="71" dirty="0">
                <a:latin typeface="Lucida Sans Unicode"/>
                <a:cs typeface="Lucida Sans Unicode"/>
              </a:rPr>
              <a:t>)</a:t>
            </a:r>
            <a:r>
              <a:rPr sz="1721" spc="71" dirty="0">
                <a:latin typeface="Microsoft Sans Serif"/>
                <a:cs typeface="Microsoft Sans Serif"/>
              </a:rPr>
              <a:t>.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85562" y="4072778"/>
            <a:ext cx="95810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1015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68707" y="4002823"/>
            <a:ext cx="7186331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21" spc="4" dirty="0">
                <a:latin typeface="Microsoft Sans Serif"/>
                <a:cs typeface="Microsoft Sans Serif"/>
              </a:rPr>
              <a:t>Increase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897" i="1" spc="4" dirty="0">
                <a:latin typeface="Times New Roman"/>
                <a:cs typeface="Times New Roman"/>
              </a:rPr>
              <a:t>t</a:t>
            </a:r>
            <a:r>
              <a:rPr sz="1897" i="1" spc="132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gradually</a:t>
            </a:r>
            <a:r>
              <a:rPr sz="1721" spc="-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until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expression </a:t>
            </a:r>
            <a:r>
              <a:rPr sz="1721" spc="-13" dirty="0">
                <a:latin typeface="Microsoft Sans Serif"/>
                <a:cs typeface="Microsoft Sans Serif"/>
              </a:rPr>
              <a:t>for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x</a:t>
            </a:r>
            <a:r>
              <a:rPr sz="1897" i="1" spc="-190" dirty="0">
                <a:latin typeface="Times New Roman"/>
                <a:cs typeface="Times New Roman"/>
              </a:rPr>
              <a:t> </a:t>
            </a:r>
            <a:r>
              <a:rPr sz="1897" spc="40" dirty="0">
                <a:latin typeface="Cambria"/>
                <a:cs typeface="Cambria"/>
              </a:rPr>
              <a:t>∗</a:t>
            </a:r>
            <a:r>
              <a:rPr sz="1897" spc="-128" dirty="0">
                <a:latin typeface="Cambria"/>
                <a:cs typeface="Cambria"/>
              </a:rPr>
              <a:t> </a:t>
            </a:r>
            <a:r>
              <a:rPr sz="1897" i="1" spc="88" dirty="0">
                <a:latin typeface="Times New Roman"/>
                <a:cs typeface="Times New Roman"/>
              </a:rPr>
              <a:t>h</a:t>
            </a:r>
            <a:r>
              <a:rPr sz="1897" spc="88" dirty="0">
                <a:latin typeface="Lucida Sans Unicode"/>
                <a:cs typeface="Lucida Sans Unicode"/>
              </a:rPr>
              <a:t>(</a:t>
            </a:r>
            <a:r>
              <a:rPr sz="1897" i="1" spc="88" dirty="0">
                <a:latin typeface="Times New Roman"/>
                <a:cs typeface="Times New Roman"/>
              </a:rPr>
              <a:t>t</a:t>
            </a:r>
            <a:r>
              <a:rPr sz="1897" spc="88" dirty="0">
                <a:latin typeface="Lucida Sans Unicode"/>
                <a:cs typeface="Lucida Sans Unicode"/>
              </a:rPr>
              <a:t>)</a:t>
            </a:r>
            <a:r>
              <a:rPr sz="1897" spc="-163" dirty="0">
                <a:latin typeface="Lucida Sans Unicode"/>
                <a:cs typeface="Lucida Sans Unicode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changes</a:t>
            </a:r>
            <a:r>
              <a:rPr sz="1721" spc="-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form.</a:t>
            </a:r>
            <a:r>
              <a:rPr sz="1721" spc="110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Record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68707" y="4293419"/>
            <a:ext cx="5757581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interval </a:t>
            </a:r>
            <a:r>
              <a:rPr sz="1721" spc="-13" dirty="0">
                <a:latin typeface="Microsoft Sans Serif"/>
                <a:cs typeface="Microsoft Sans Serif"/>
              </a:rPr>
              <a:t>over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which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expression</a:t>
            </a:r>
            <a:r>
              <a:rPr sz="1721" spc="-22" dirty="0">
                <a:latin typeface="Microsoft Sans Serif"/>
                <a:cs typeface="Microsoft Sans Serif"/>
              </a:rPr>
              <a:t> </a:t>
            </a:r>
            <a:r>
              <a:rPr sz="1721" spc="-13" dirty="0">
                <a:latin typeface="Microsoft Sans Serif"/>
                <a:cs typeface="Microsoft Sans Serif"/>
              </a:rPr>
              <a:t>for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x</a:t>
            </a:r>
            <a:r>
              <a:rPr sz="1897" i="1" spc="-190" dirty="0">
                <a:latin typeface="Times New Roman"/>
                <a:cs typeface="Times New Roman"/>
              </a:rPr>
              <a:t> </a:t>
            </a:r>
            <a:r>
              <a:rPr sz="1897" spc="40" dirty="0">
                <a:latin typeface="Cambria"/>
                <a:cs typeface="Cambria"/>
              </a:rPr>
              <a:t>∗</a:t>
            </a:r>
            <a:r>
              <a:rPr sz="1897" spc="-128" dirty="0">
                <a:latin typeface="Cambria"/>
                <a:cs typeface="Cambria"/>
              </a:rPr>
              <a:t> </a:t>
            </a:r>
            <a:r>
              <a:rPr sz="1897" i="1" spc="88" dirty="0">
                <a:latin typeface="Times New Roman"/>
                <a:cs typeface="Times New Roman"/>
              </a:rPr>
              <a:t>h</a:t>
            </a:r>
            <a:r>
              <a:rPr sz="1897" spc="88" dirty="0">
                <a:latin typeface="Lucida Sans Unicode"/>
                <a:cs typeface="Lucida Sans Unicode"/>
              </a:rPr>
              <a:t>(</a:t>
            </a:r>
            <a:r>
              <a:rPr sz="1897" i="1" spc="88" dirty="0">
                <a:latin typeface="Times New Roman"/>
                <a:cs typeface="Times New Roman"/>
              </a:rPr>
              <a:t>t</a:t>
            </a:r>
            <a:r>
              <a:rPr sz="1897" spc="88" dirty="0">
                <a:latin typeface="Lucida Sans Unicode"/>
                <a:cs typeface="Lucida Sans Unicode"/>
              </a:rPr>
              <a:t>)</a:t>
            </a:r>
            <a:r>
              <a:rPr sz="1897" spc="-159" dirty="0">
                <a:latin typeface="Lucida Sans Unicode"/>
                <a:cs typeface="Lucida Sans Unicode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was</a:t>
            </a:r>
            <a:r>
              <a:rPr sz="1721" spc="22" dirty="0">
                <a:latin typeface="Microsoft Sans Serif"/>
                <a:cs typeface="Microsoft Sans Serif"/>
              </a:rPr>
              <a:t> </a:t>
            </a:r>
            <a:r>
              <a:rPr sz="1721" spc="-9" dirty="0">
                <a:latin typeface="Microsoft Sans Serif"/>
                <a:cs typeface="Microsoft Sans Serif"/>
              </a:rPr>
              <a:t>valid.</a:t>
            </a:r>
            <a:endParaRPr sz="1721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98123" y="4633240"/>
            <a:ext cx="258856" cy="258296"/>
            <a:chOff x="1047668" y="5251155"/>
            <a:chExt cx="293370" cy="292735"/>
          </a:xfrm>
        </p:grpSpPr>
        <p:sp>
          <p:nvSpPr>
            <p:cNvPr id="30" name="object 30"/>
            <p:cNvSpPr/>
            <p:nvPr/>
          </p:nvSpPr>
          <p:spPr>
            <a:xfrm>
              <a:off x="1068893" y="5272379"/>
              <a:ext cx="238760" cy="210185"/>
            </a:xfrm>
            <a:custGeom>
              <a:avLst/>
              <a:gdLst/>
              <a:ahLst/>
              <a:cxnLst/>
              <a:rect l="l" t="t" r="r" b="b"/>
              <a:pathLst>
                <a:path w="238759" h="210185">
                  <a:moveTo>
                    <a:pt x="238576" y="54049"/>
                  </a:moveTo>
                  <a:lnTo>
                    <a:pt x="209997" y="25471"/>
                  </a:lnTo>
                  <a:lnTo>
                    <a:pt x="173755" y="6730"/>
                  </a:lnTo>
                  <a:lnTo>
                    <a:pt x="132025" y="0"/>
                  </a:lnTo>
                  <a:lnTo>
                    <a:pt x="90297" y="6730"/>
                  </a:lnTo>
                  <a:lnTo>
                    <a:pt x="54055" y="25471"/>
                  </a:lnTo>
                  <a:lnTo>
                    <a:pt x="25474" y="54049"/>
                  </a:lnTo>
                  <a:lnTo>
                    <a:pt x="6731" y="90289"/>
                  </a:lnTo>
                  <a:lnTo>
                    <a:pt x="0" y="132016"/>
                  </a:lnTo>
                  <a:lnTo>
                    <a:pt x="6731" y="173745"/>
                  </a:lnTo>
                  <a:lnTo>
                    <a:pt x="25474" y="209988"/>
                  </a:lnTo>
                </a:path>
              </a:pathLst>
            </a:custGeom>
            <a:ln w="424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9668" y="5282844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30" h="240029">
                  <a:moveTo>
                    <a:pt x="239797" y="119900"/>
                  </a:moveTo>
                  <a:lnTo>
                    <a:pt x="230374" y="73230"/>
                  </a:lnTo>
                  <a:lnTo>
                    <a:pt x="204678" y="35118"/>
                  </a:lnTo>
                  <a:lnTo>
                    <a:pt x="166566" y="9422"/>
                  </a:lnTo>
                  <a:lnTo>
                    <a:pt x="119895" y="0"/>
                  </a:lnTo>
                  <a:lnTo>
                    <a:pt x="73225" y="9422"/>
                  </a:lnTo>
                  <a:lnTo>
                    <a:pt x="35115" y="35118"/>
                  </a:lnTo>
                  <a:lnTo>
                    <a:pt x="9421" y="73230"/>
                  </a:lnTo>
                  <a:lnTo>
                    <a:pt x="0" y="119900"/>
                  </a:lnTo>
                  <a:lnTo>
                    <a:pt x="9421" y="166570"/>
                  </a:lnTo>
                  <a:lnTo>
                    <a:pt x="35115" y="204682"/>
                  </a:lnTo>
                  <a:lnTo>
                    <a:pt x="73225" y="230378"/>
                  </a:lnTo>
                  <a:lnTo>
                    <a:pt x="119895" y="239801"/>
                  </a:lnTo>
                  <a:lnTo>
                    <a:pt x="166566" y="230378"/>
                  </a:lnTo>
                  <a:lnTo>
                    <a:pt x="204678" y="204682"/>
                  </a:lnTo>
                  <a:lnTo>
                    <a:pt x="230374" y="166570"/>
                  </a:lnTo>
                  <a:lnTo>
                    <a:pt x="239797" y="119900"/>
                  </a:lnTo>
                </a:path>
              </a:pathLst>
            </a:custGeom>
            <a:ln w="42449">
              <a:solidFill>
                <a:srgbClr val="D1D1D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1090443" y="5293309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535" y="107772"/>
                  </a:moveTo>
                  <a:lnTo>
                    <a:pt x="207066" y="65826"/>
                  </a:lnTo>
                  <a:lnTo>
                    <a:pt x="183969" y="31569"/>
                  </a:lnTo>
                  <a:lnTo>
                    <a:pt x="149714" y="8470"/>
                  </a:lnTo>
                  <a:lnTo>
                    <a:pt x="107767" y="0"/>
                  </a:lnTo>
                  <a:lnTo>
                    <a:pt x="65819" y="8470"/>
                  </a:lnTo>
                  <a:lnTo>
                    <a:pt x="31564" y="31569"/>
                  </a:lnTo>
                  <a:lnTo>
                    <a:pt x="8468" y="65826"/>
                  </a:lnTo>
                  <a:lnTo>
                    <a:pt x="0" y="107772"/>
                  </a:lnTo>
                  <a:lnTo>
                    <a:pt x="8468" y="149718"/>
                  </a:lnTo>
                  <a:lnTo>
                    <a:pt x="31564" y="183975"/>
                  </a:lnTo>
                  <a:lnTo>
                    <a:pt x="65819" y="207073"/>
                  </a:lnTo>
                  <a:lnTo>
                    <a:pt x="107767" y="215544"/>
                  </a:lnTo>
                  <a:lnTo>
                    <a:pt x="149714" y="207073"/>
                  </a:lnTo>
                  <a:lnTo>
                    <a:pt x="183969" y="183975"/>
                  </a:lnTo>
                  <a:lnTo>
                    <a:pt x="207066" y="149718"/>
                  </a:lnTo>
                  <a:lnTo>
                    <a:pt x="215535" y="107772"/>
                  </a:lnTo>
                </a:path>
              </a:pathLst>
            </a:custGeom>
            <a:ln w="42449">
              <a:solidFill>
                <a:srgbClr val="A3A3BC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9989" y="5282562"/>
              <a:ext cx="233726" cy="2337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81529" y="5283504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225425" h="225425">
                  <a:moveTo>
                    <a:pt x="225237" y="112610"/>
                  </a:moveTo>
                  <a:lnTo>
                    <a:pt x="216385" y="68778"/>
                  </a:lnTo>
                  <a:lnTo>
                    <a:pt x="192249" y="32983"/>
                  </a:lnTo>
                  <a:lnTo>
                    <a:pt x="156452" y="8849"/>
                  </a:lnTo>
                  <a:lnTo>
                    <a:pt x="112622" y="0"/>
                  </a:lnTo>
                  <a:lnTo>
                    <a:pt x="68786" y="8849"/>
                  </a:lnTo>
                  <a:lnTo>
                    <a:pt x="32988" y="32983"/>
                  </a:lnTo>
                  <a:lnTo>
                    <a:pt x="8851" y="68778"/>
                  </a:lnTo>
                  <a:lnTo>
                    <a:pt x="0" y="112610"/>
                  </a:lnTo>
                  <a:lnTo>
                    <a:pt x="8851" y="156445"/>
                  </a:lnTo>
                  <a:lnTo>
                    <a:pt x="32988" y="192244"/>
                  </a:lnTo>
                  <a:lnTo>
                    <a:pt x="68786" y="216382"/>
                  </a:lnTo>
                  <a:lnTo>
                    <a:pt x="112622" y="225234"/>
                  </a:lnTo>
                  <a:lnTo>
                    <a:pt x="156452" y="216382"/>
                  </a:lnTo>
                  <a:lnTo>
                    <a:pt x="192249" y="192244"/>
                  </a:lnTo>
                  <a:lnTo>
                    <a:pt x="216385" y="156445"/>
                  </a:lnTo>
                  <a:lnTo>
                    <a:pt x="225237" y="112610"/>
                  </a:lnTo>
                </a:path>
              </a:pathLst>
            </a:custGeom>
            <a:ln w="42449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0307" y="5279895"/>
              <a:ext cx="206248" cy="20625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585562" y="4657523"/>
            <a:ext cx="95810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1015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68706" y="4586941"/>
            <a:ext cx="6678146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21" spc="9" dirty="0">
                <a:latin typeface="Microsoft Sans Serif"/>
                <a:cs typeface="Microsoft Sans Serif"/>
              </a:rPr>
              <a:t>Repeat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steps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  <a:hlinkClick r:id="rId7" action="ppaction://hlinksldjump"/>
              </a:rPr>
              <a:t>3</a:t>
            </a:r>
            <a:r>
              <a:rPr sz="1721" spc="35" dirty="0"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and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  <a:hlinkClick r:id="rId7" action="ppaction://hlinksldjump"/>
              </a:rPr>
              <a:t>4</a:t>
            </a:r>
            <a:r>
              <a:rPr sz="1721" spc="13" dirty="0"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until</a:t>
            </a:r>
            <a:r>
              <a:rPr sz="1721" spc="-57" dirty="0">
                <a:latin typeface="Microsoft Sans Serif"/>
                <a:cs typeface="Microsoft Sans Serif"/>
              </a:rPr>
              <a:t> </a:t>
            </a:r>
            <a:r>
              <a:rPr sz="1897" i="1" spc="4" dirty="0">
                <a:latin typeface="Times New Roman"/>
                <a:cs typeface="Times New Roman"/>
              </a:rPr>
              <a:t>t</a:t>
            </a:r>
            <a:r>
              <a:rPr sz="1897" i="1" spc="146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is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arbitrarily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large</a:t>
            </a:r>
            <a:r>
              <a:rPr sz="1721" spc="-31" dirty="0">
                <a:latin typeface="Microsoft Sans Serif"/>
                <a:cs typeface="Microsoft Sans Serif"/>
              </a:rPr>
              <a:t> </a:t>
            </a:r>
            <a:r>
              <a:rPr sz="1721" spc="-4" dirty="0">
                <a:latin typeface="Microsoft Sans Serif"/>
                <a:cs typeface="Microsoft Sans Serif"/>
              </a:rPr>
              <a:t>positive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-9" dirty="0">
                <a:latin typeface="Microsoft Sans Serif"/>
                <a:cs typeface="Microsoft Sans Serif"/>
              </a:rPr>
              <a:t>value.</a:t>
            </a:r>
            <a:r>
              <a:rPr sz="1721" spc="101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This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68698" y="4880469"/>
            <a:ext cx="7137026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21" spc="4" dirty="0">
                <a:latin typeface="Microsoft Sans Serif"/>
                <a:cs typeface="Microsoft Sans Serif"/>
              </a:rPr>
              <a:t>corresponds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897" i="1" spc="31" dirty="0">
                <a:latin typeface="Times New Roman"/>
                <a:cs typeface="Times New Roman"/>
              </a:rPr>
              <a:t>h</a:t>
            </a:r>
            <a:r>
              <a:rPr sz="1897" spc="31" dirty="0">
                <a:latin typeface="Lucida Sans Unicode"/>
                <a:cs typeface="Lucida Sans Unicode"/>
              </a:rPr>
              <a:t>(</a:t>
            </a:r>
            <a:r>
              <a:rPr sz="1897" i="1" spc="31" dirty="0">
                <a:latin typeface="Times New Roman"/>
                <a:cs typeface="Times New Roman"/>
              </a:rPr>
              <a:t>t</a:t>
            </a:r>
            <a:r>
              <a:rPr sz="1897" i="1" spc="-84" dirty="0">
                <a:latin typeface="Times New Roman"/>
                <a:cs typeface="Times New Roman"/>
              </a:rPr>
              <a:t> </a:t>
            </a:r>
            <a:r>
              <a:rPr sz="1897" spc="-224" dirty="0">
                <a:latin typeface="Cambria"/>
                <a:cs typeface="Cambria"/>
              </a:rPr>
              <a:t>−</a:t>
            </a:r>
            <a:r>
              <a:rPr sz="1897" spc="-128" dirty="0">
                <a:latin typeface="Cambria"/>
                <a:cs typeface="Cambria"/>
              </a:rPr>
              <a:t> </a:t>
            </a:r>
            <a:r>
              <a:rPr sz="1897" spc="110" dirty="0">
                <a:latin typeface="Calibri"/>
                <a:cs typeface="Calibri"/>
              </a:rPr>
              <a:t>τ</a:t>
            </a:r>
            <a:r>
              <a:rPr sz="1897" spc="110" dirty="0">
                <a:latin typeface="Lucida Sans Unicode"/>
                <a:cs typeface="Lucida Sans Unicode"/>
              </a:rPr>
              <a:t>)</a:t>
            </a:r>
            <a:r>
              <a:rPr sz="1897" spc="-124" dirty="0">
                <a:latin typeface="Lucida Sans Unicode"/>
                <a:cs typeface="Lucida Sans Unicode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being</a:t>
            </a:r>
            <a:r>
              <a:rPr sz="1721" spc="-26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shifted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very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-13" dirty="0">
                <a:latin typeface="Microsoft Sans Serif"/>
                <a:cs typeface="Microsoft Sans Serif"/>
              </a:rPr>
              <a:t>far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right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on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time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-9" dirty="0">
                <a:latin typeface="Microsoft Sans Serif"/>
                <a:cs typeface="Microsoft Sans Serif"/>
              </a:rPr>
              <a:t>axis.</a:t>
            </a:r>
            <a:endParaRPr sz="1721">
              <a:latin typeface="Microsoft Sans Serif"/>
              <a:cs typeface="Microsoft Sans Serif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498123" y="5217358"/>
            <a:ext cx="258856" cy="258296"/>
            <a:chOff x="1047668" y="5913155"/>
            <a:chExt cx="293370" cy="292735"/>
          </a:xfrm>
        </p:grpSpPr>
        <p:sp>
          <p:nvSpPr>
            <p:cNvPr id="40" name="object 40"/>
            <p:cNvSpPr/>
            <p:nvPr/>
          </p:nvSpPr>
          <p:spPr>
            <a:xfrm>
              <a:off x="1068893" y="5934380"/>
              <a:ext cx="238760" cy="173990"/>
            </a:xfrm>
            <a:custGeom>
              <a:avLst/>
              <a:gdLst/>
              <a:ahLst/>
              <a:cxnLst/>
              <a:rect l="l" t="t" r="r" b="b"/>
              <a:pathLst>
                <a:path w="238759" h="173989">
                  <a:moveTo>
                    <a:pt x="238576" y="54057"/>
                  </a:moveTo>
                  <a:lnTo>
                    <a:pt x="209997" y="25475"/>
                  </a:lnTo>
                  <a:lnTo>
                    <a:pt x="173755" y="6731"/>
                  </a:lnTo>
                  <a:lnTo>
                    <a:pt x="132025" y="0"/>
                  </a:lnTo>
                  <a:lnTo>
                    <a:pt x="90297" y="6731"/>
                  </a:lnTo>
                  <a:lnTo>
                    <a:pt x="54055" y="25475"/>
                  </a:lnTo>
                  <a:lnTo>
                    <a:pt x="25474" y="54057"/>
                  </a:lnTo>
                  <a:lnTo>
                    <a:pt x="6731" y="90300"/>
                  </a:lnTo>
                  <a:lnTo>
                    <a:pt x="0" y="132029"/>
                  </a:lnTo>
                  <a:lnTo>
                    <a:pt x="6731" y="173757"/>
                  </a:lnTo>
                </a:path>
              </a:pathLst>
            </a:custGeom>
            <a:ln w="424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9668" y="5944844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30" h="240029">
                  <a:moveTo>
                    <a:pt x="239797" y="119900"/>
                  </a:moveTo>
                  <a:lnTo>
                    <a:pt x="230374" y="73230"/>
                  </a:lnTo>
                  <a:lnTo>
                    <a:pt x="204678" y="35118"/>
                  </a:lnTo>
                  <a:lnTo>
                    <a:pt x="166566" y="9422"/>
                  </a:lnTo>
                  <a:lnTo>
                    <a:pt x="119895" y="0"/>
                  </a:lnTo>
                  <a:lnTo>
                    <a:pt x="73225" y="9422"/>
                  </a:lnTo>
                  <a:lnTo>
                    <a:pt x="35115" y="35118"/>
                  </a:lnTo>
                  <a:lnTo>
                    <a:pt x="9421" y="73230"/>
                  </a:lnTo>
                  <a:lnTo>
                    <a:pt x="0" y="119900"/>
                  </a:lnTo>
                  <a:lnTo>
                    <a:pt x="9421" y="166576"/>
                  </a:lnTo>
                  <a:lnTo>
                    <a:pt x="35115" y="204687"/>
                  </a:lnTo>
                  <a:lnTo>
                    <a:pt x="73225" y="230380"/>
                  </a:lnTo>
                  <a:lnTo>
                    <a:pt x="119895" y="239801"/>
                  </a:lnTo>
                  <a:lnTo>
                    <a:pt x="166566" y="230380"/>
                  </a:lnTo>
                  <a:lnTo>
                    <a:pt x="204678" y="204687"/>
                  </a:lnTo>
                  <a:lnTo>
                    <a:pt x="230374" y="166576"/>
                  </a:lnTo>
                  <a:lnTo>
                    <a:pt x="239797" y="119900"/>
                  </a:lnTo>
                </a:path>
              </a:pathLst>
            </a:custGeom>
            <a:ln w="42449">
              <a:solidFill>
                <a:srgbClr val="D1D1DD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1090443" y="595532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215535" y="107772"/>
                  </a:moveTo>
                  <a:lnTo>
                    <a:pt x="207066" y="65826"/>
                  </a:lnTo>
                  <a:lnTo>
                    <a:pt x="183969" y="31569"/>
                  </a:lnTo>
                  <a:lnTo>
                    <a:pt x="149714" y="8470"/>
                  </a:lnTo>
                  <a:lnTo>
                    <a:pt x="107767" y="0"/>
                  </a:lnTo>
                  <a:lnTo>
                    <a:pt x="65819" y="8470"/>
                  </a:lnTo>
                  <a:lnTo>
                    <a:pt x="31564" y="31569"/>
                  </a:lnTo>
                  <a:lnTo>
                    <a:pt x="8468" y="65826"/>
                  </a:lnTo>
                  <a:lnTo>
                    <a:pt x="0" y="107772"/>
                  </a:lnTo>
                  <a:lnTo>
                    <a:pt x="8468" y="149718"/>
                  </a:lnTo>
                  <a:lnTo>
                    <a:pt x="31564" y="183975"/>
                  </a:lnTo>
                  <a:lnTo>
                    <a:pt x="65819" y="207073"/>
                  </a:lnTo>
                  <a:lnTo>
                    <a:pt x="107767" y="215544"/>
                  </a:lnTo>
                  <a:lnTo>
                    <a:pt x="149714" y="207073"/>
                  </a:lnTo>
                  <a:lnTo>
                    <a:pt x="183969" y="183975"/>
                  </a:lnTo>
                  <a:lnTo>
                    <a:pt x="207066" y="149718"/>
                  </a:lnTo>
                  <a:lnTo>
                    <a:pt x="215535" y="107772"/>
                  </a:lnTo>
                </a:path>
              </a:pathLst>
            </a:custGeom>
            <a:ln w="42449">
              <a:solidFill>
                <a:srgbClr val="A3A3BC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9989" y="5944575"/>
              <a:ext cx="233726" cy="23372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81529" y="5945505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225425" h="225425">
                  <a:moveTo>
                    <a:pt x="225237" y="112610"/>
                  </a:moveTo>
                  <a:lnTo>
                    <a:pt x="216385" y="68783"/>
                  </a:lnTo>
                  <a:lnTo>
                    <a:pt x="192249" y="32988"/>
                  </a:lnTo>
                  <a:lnTo>
                    <a:pt x="156452" y="8851"/>
                  </a:lnTo>
                  <a:lnTo>
                    <a:pt x="112622" y="0"/>
                  </a:lnTo>
                  <a:lnTo>
                    <a:pt x="68786" y="8851"/>
                  </a:lnTo>
                  <a:lnTo>
                    <a:pt x="32988" y="32988"/>
                  </a:lnTo>
                  <a:lnTo>
                    <a:pt x="8851" y="68783"/>
                  </a:lnTo>
                  <a:lnTo>
                    <a:pt x="0" y="112610"/>
                  </a:lnTo>
                  <a:lnTo>
                    <a:pt x="8851" y="156443"/>
                  </a:lnTo>
                  <a:lnTo>
                    <a:pt x="32988" y="192238"/>
                  </a:lnTo>
                  <a:lnTo>
                    <a:pt x="68786" y="216372"/>
                  </a:lnTo>
                  <a:lnTo>
                    <a:pt x="112622" y="225221"/>
                  </a:lnTo>
                  <a:lnTo>
                    <a:pt x="156452" y="216372"/>
                  </a:lnTo>
                  <a:lnTo>
                    <a:pt x="192249" y="192238"/>
                  </a:lnTo>
                  <a:lnTo>
                    <a:pt x="216385" y="156443"/>
                  </a:lnTo>
                  <a:lnTo>
                    <a:pt x="225237" y="112610"/>
                  </a:lnTo>
                </a:path>
              </a:pathLst>
            </a:custGeom>
            <a:ln w="42449">
              <a:solidFill>
                <a:srgbClr val="19195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307" y="5941908"/>
              <a:ext cx="206248" cy="206241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585562" y="5242852"/>
            <a:ext cx="95810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015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1015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68706" y="5195430"/>
            <a:ext cx="7174566" cy="276697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13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results </a:t>
            </a:r>
            <a:r>
              <a:rPr sz="1721" spc="-13" dirty="0">
                <a:latin typeface="Microsoft Sans Serif"/>
                <a:cs typeface="Microsoft Sans Serif"/>
              </a:rPr>
              <a:t>for</a:t>
            </a:r>
            <a:r>
              <a:rPr sz="1721" spc="9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the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various </a:t>
            </a:r>
            <a:r>
              <a:rPr sz="1721" spc="4" dirty="0">
                <a:latin typeface="Microsoft Sans Serif"/>
                <a:cs typeface="Microsoft Sans Serif"/>
              </a:rPr>
              <a:t>intervals</a:t>
            </a:r>
            <a:r>
              <a:rPr sz="1721" spc="-22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can</a:t>
            </a:r>
            <a:r>
              <a:rPr sz="1721" spc="40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be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combined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dirty="0">
                <a:latin typeface="Microsoft Sans Serif"/>
                <a:cs typeface="Microsoft Sans Serif"/>
              </a:rPr>
              <a:t>in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order</a:t>
            </a:r>
            <a:r>
              <a:rPr sz="1721" spc="-13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to</a:t>
            </a:r>
            <a:r>
              <a:rPr sz="1721" spc="18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obtain</a:t>
            </a:r>
            <a:r>
              <a:rPr sz="1721" spc="-4" dirty="0">
                <a:latin typeface="Microsoft Sans Serif"/>
                <a:cs typeface="Microsoft Sans Serif"/>
              </a:rPr>
              <a:t> </a:t>
            </a:r>
            <a:r>
              <a:rPr sz="1721" spc="4" dirty="0">
                <a:latin typeface="Microsoft Sans Serif"/>
                <a:cs typeface="Microsoft Sans Serif"/>
              </a:rPr>
              <a:t>an</a:t>
            </a:r>
            <a:endParaRPr sz="1721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68706" y="5464586"/>
            <a:ext cx="2928097" cy="30608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21" spc="-40" dirty="0">
                <a:latin typeface="Microsoft Sans Serif"/>
                <a:cs typeface="Microsoft Sans Serif"/>
              </a:rPr>
              <a:t>e</a:t>
            </a:r>
            <a:r>
              <a:rPr sz="1721" spc="-9" dirty="0">
                <a:latin typeface="Microsoft Sans Serif"/>
                <a:cs typeface="Microsoft Sans Serif"/>
              </a:rPr>
              <a:t>x</a:t>
            </a:r>
            <a:r>
              <a:rPr sz="1721" spc="9" dirty="0">
                <a:latin typeface="Microsoft Sans Serif"/>
                <a:cs typeface="Microsoft Sans Serif"/>
              </a:rPr>
              <a:t>p</a:t>
            </a:r>
            <a:r>
              <a:rPr sz="1721" dirty="0">
                <a:latin typeface="Microsoft Sans Serif"/>
                <a:cs typeface="Microsoft Sans Serif"/>
              </a:rPr>
              <a:t>r</a:t>
            </a:r>
            <a:r>
              <a:rPr sz="1721" spc="9" dirty="0">
                <a:latin typeface="Microsoft Sans Serif"/>
                <a:cs typeface="Microsoft Sans Serif"/>
              </a:rPr>
              <a:t>e</a:t>
            </a:r>
            <a:r>
              <a:rPr sz="1721" spc="-9" dirty="0">
                <a:latin typeface="Microsoft Sans Serif"/>
                <a:cs typeface="Microsoft Sans Serif"/>
              </a:rPr>
              <a:t>ss</a:t>
            </a:r>
            <a:r>
              <a:rPr sz="1721" spc="-4" dirty="0">
                <a:latin typeface="Microsoft Sans Serif"/>
                <a:cs typeface="Microsoft Sans Serif"/>
              </a:rPr>
              <a:t>i</a:t>
            </a:r>
            <a:r>
              <a:rPr sz="1721" spc="9" dirty="0">
                <a:latin typeface="Microsoft Sans Serif"/>
                <a:cs typeface="Microsoft Sans Serif"/>
              </a:rPr>
              <a:t>o</a:t>
            </a:r>
            <a:r>
              <a:rPr sz="1721" dirty="0">
                <a:latin typeface="Microsoft Sans Serif"/>
                <a:cs typeface="Microsoft Sans Serif"/>
              </a:rPr>
              <a:t>n</a:t>
            </a:r>
            <a:r>
              <a:rPr sz="1721" spc="-9" dirty="0">
                <a:latin typeface="Microsoft Sans Serif"/>
                <a:cs typeface="Microsoft Sans Serif"/>
              </a:rPr>
              <a:t> </a:t>
            </a:r>
            <a:r>
              <a:rPr sz="1721" spc="-44" dirty="0">
                <a:latin typeface="Microsoft Sans Serif"/>
                <a:cs typeface="Microsoft Sans Serif"/>
              </a:rPr>
              <a:t>f</a:t>
            </a:r>
            <a:r>
              <a:rPr sz="1721" spc="9" dirty="0">
                <a:latin typeface="Microsoft Sans Serif"/>
                <a:cs typeface="Microsoft Sans Serif"/>
              </a:rPr>
              <a:t>o</a:t>
            </a:r>
            <a:r>
              <a:rPr sz="1721" dirty="0">
                <a:latin typeface="Microsoft Sans Serif"/>
                <a:cs typeface="Microsoft Sans Serif"/>
              </a:rPr>
              <a:t>r</a:t>
            </a:r>
            <a:r>
              <a:rPr sz="1721" spc="4" dirty="0">
                <a:latin typeface="Microsoft Sans Serif"/>
                <a:cs typeface="Microsoft Sans Serif"/>
              </a:rPr>
              <a:t> </a:t>
            </a:r>
            <a:r>
              <a:rPr sz="1897" i="1" spc="9" dirty="0">
                <a:latin typeface="Times New Roman"/>
                <a:cs typeface="Times New Roman"/>
              </a:rPr>
              <a:t>x</a:t>
            </a:r>
            <a:r>
              <a:rPr sz="1897" i="1" spc="-194" dirty="0">
                <a:latin typeface="Times New Roman"/>
                <a:cs typeface="Times New Roman"/>
              </a:rPr>
              <a:t> </a:t>
            </a:r>
            <a:r>
              <a:rPr sz="1897" spc="40" dirty="0">
                <a:latin typeface="Cambria"/>
                <a:cs typeface="Cambria"/>
              </a:rPr>
              <a:t>∗</a:t>
            </a:r>
            <a:r>
              <a:rPr sz="1897" spc="-132" dirty="0">
                <a:latin typeface="Cambria"/>
                <a:cs typeface="Cambria"/>
              </a:rPr>
              <a:t> </a:t>
            </a:r>
            <a:r>
              <a:rPr sz="1897" i="1" spc="18" dirty="0">
                <a:latin typeface="Times New Roman"/>
                <a:cs typeface="Times New Roman"/>
              </a:rPr>
              <a:t>h</a:t>
            </a:r>
            <a:r>
              <a:rPr sz="1897" spc="71" dirty="0">
                <a:latin typeface="Lucida Sans Unicode"/>
                <a:cs typeface="Lucida Sans Unicode"/>
              </a:rPr>
              <a:t>(</a:t>
            </a:r>
            <a:r>
              <a:rPr sz="1897" i="1" spc="141" dirty="0">
                <a:latin typeface="Times New Roman"/>
                <a:cs typeface="Times New Roman"/>
              </a:rPr>
              <a:t>t</a:t>
            </a:r>
            <a:r>
              <a:rPr sz="1897" spc="124" dirty="0">
                <a:latin typeface="Lucida Sans Unicode"/>
                <a:cs typeface="Lucida Sans Unicode"/>
              </a:rPr>
              <a:t>)</a:t>
            </a:r>
            <a:r>
              <a:rPr sz="1897" spc="-168" dirty="0">
                <a:latin typeface="Lucida Sans Unicode"/>
                <a:cs typeface="Lucida Sans Unicode"/>
              </a:rPr>
              <a:t> </a:t>
            </a:r>
            <a:r>
              <a:rPr sz="1721" spc="-44" dirty="0">
                <a:latin typeface="Microsoft Sans Serif"/>
                <a:cs typeface="Microsoft Sans Serif"/>
              </a:rPr>
              <a:t>f</a:t>
            </a:r>
            <a:r>
              <a:rPr sz="1721" spc="9" dirty="0">
                <a:latin typeface="Microsoft Sans Serif"/>
                <a:cs typeface="Microsoft Sans Serif"/>
              </a:rPr>
              <a:t>o</a:t>
            </a:r>
            <a:r>
              <a:rPr sz="1721" dirty="0">
                <a:latin typeface="Microsoft Sans Serif"/>
                <a:cs typeface="Microsoft Sans Serif"/>
              </a:rPr>
              <a:t>r</a:t>
            </a:r>
            <a:r>
              <a:rPr sz="1721" spc="4" dirty="0">
                <a:latin typeface="Microsoft Sans Serif"/>
                <a:cs typeface="Microsoft Sans Serif"/>
              </a:rPr>
              <a:t> </a:t>
            </a:r>
            <a:r>
              <a:rPr sz="1721" spc="9" dirty="0">
                <a:latin typeface="Microsoft Sans Serif"/>
                <a:cs typeface="Microsoft Sans Serif"/>
              </a:rPr>
              <a:t>a</a:t>
            </a:r>
            <a:r>
              <a:rPr sz="1721" spc="-4" dirty="0">
                <a:latin typeface="Microsoft Sans Serif"/>
                <a:cs typeface="Microsoft Sans Serif"/>
              </a:rPr>
              <a:t>l</a:t>
            </a:r>
            <a:r>
              <a:rPr sz="1721" spc="-13" dirty="0">
                <a:latin typeface="Microsoft Sans Serif"/>
                <a:cs typeface="Microsoft Sans Serif"/>
              </a:rPr>
              <a:t>l</a:t>
            </a:r>
            <a:r>
              <a:rPr sz="1721" spc="-57" dirty="0">
                <a:latin typeface="Microsoft Sans Serif"/>
                <a:cs typeface="Microsoft Sans Serif"/>
              </a:rPr>
              <a:t> </a:t>
            </a:r>
            <a:r>
              <a:rPr sz="1897" i="1" spc="141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Microsoft Sans Serif"/>
                <a:cs typeface="Microsoft Sans Serif"/>
              </a:rPr>
              <a:t>.</a:t>
            </a:r>
            <a:endParaRPr sz="1721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5" y="92782"/>
            <a:ext cx="3570754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13" dirty="0">
                <a:solidFill>
                  <a:srgbClr val="FFFFFF"/>
                </a:solidFill>
              </a:rPr>
              <a:t>Properties</a:t>
            </a:r>
            <a:r>
              <a:rPr sz="2471" spc="-13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of</a:t>
            </a:r>
            <a:r>
              <a:rPr sz="2471" spc="26" dirty="0">
                <a:solidFill>
                  <a:srgbClr val="FFFFFF"/>
                </a:solidFill>
              </a:rPr>
              <a:t> </a:t>
            </a:r>
            <a:r>
              <a:rPr sz="2471" spc="-9" dirty="0">
                <a:solidFill>
                  <a:srgbClr val="FFFFFF"/>
                </a:solidFill>
              </a:rPr>
              <a:t>Convolution</a:t>
            </a:r>
            <a:endParaRPr sz="2471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7914DAC-54F5-481C-B71A-34AD2BB2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480477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2912847"/>
            <a:ext cx="147740" cy="14930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4342962"/>
            <a:ext cx="149311" cy="1475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366148" y="1346860"/>
            <a:ext cx="7990915" cy="413122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67239">
              <a:spcBef>
                <a:spcPts val="115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convolution</a:t>
            </a:r>
            <a:r>
              <a:rPr sz="1897" spc="9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operation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-13" dirty="0">
                <a:solidFill>
                  <a:srgbClr val="FF00FF"/>
                </a:solidFill>
                <a:latin typeface="Calibri"/>
                <a:cs typeface="Calibri"/>
              </a:rPr>
              <a:t>commutative</a:t>
            </a:r>
            <a:r>
              <a:rPr sz="1897" spc="-13" dirty="0">
                <a:latin typeface="Microsoft Sans Serif"/>
                <a:cs typeface="Microsoft Sans Serif"/>
              </a:rPr>
              <a:t>.</a:t>
            </a:r>
            <a:r>
              <a:rPr sz="1897" spc="18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two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endParaRPr sz="2074">
              <a:latin typeface="Times New Roman"/>
              <a:cs typeface="Times New Roman"/>
            </a:endParaRPr>
          </a:p>
          <a:p>
            <a:pPr marL="66679">
              <a:spcBef>
                <a:spcPts val="124"/>
              </a:spcBef>
            </a:pP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endParaRPr sz="1897">
              <a:latin typeface="Microsoft Sans Serif"/>
              <a:cs typeface="Microsoft Sans Serif"/>
            </a:endParaRPr>
          </a:p>
          <a:p>
            <a:pPr marL="1681" algn="ctr">
              <a:spcBef>
                <a:spcPts val="1857"/>
              </a:spcBef>
            </a:pP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-44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67239">
              <a:spcBef>
                <a:spcPts val="1831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convolution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operation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solidFill>
                  <a:srgbClr val="FF00FF"/>
                </a:solidFill>
                <a:latin typeface="Calibri"/>
                <a:cs typeface="Calibri"/>
              </a:rPr>
              <a:t>associative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r>
              <a:rPr sz="1897" spc="22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1897" dirty="0">
                <a:latin typeface="Microsoft Sans Serif"/>
                <a:cs typeface="Microsoft Sans Serif"/>
              </a:rPr>
              <a:t>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40" dirty="0">
                <a:latin typeface="Times New Roman"/>
                <a:cs typeface="Times New Roman"/>
              </a:rPr>
              <a:t>h</a:t>
            </a:r>
            <a:r>
              <a:rPr sz="2250" spc="59" baseline="-11437" dirty="0">
                <a:latin typeface="Times New Roman"/>
                <a:cs typeface="Times New Roman"/>
              </a:rPr>
              <a:t>1</a:t>
            </a:r>
            <a:r>
              <a:rPr sz="1897" spc="40" dirty="0">
                <a:latin typeface="Microsoft Sans Serif"/>
                <a:cs typeface="Microsoft Sans Serif"/>
              </a:rPr>
              <a:t>,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endParaRPr sz="1897">
              <a:latin typeface="Microsoft Sans Serif"/>
              <a:cs typeface="Microsoft Sans Serif"/>
            </a:endParaRPr>
          </a:p>
          <a:p>
            <a:pPr marL="67239">
              <a:spcBef>
                <a:spcPts val="124"/>
              </a:spcBef>
            </a:pPr>
            <a:r>
              <a:rPr sz="2074" i="1" spc="31" dirty="0">
                <a:latin typeface="Times New Roman"/>
                <a:cs typeface="Times New Roman"/>
              </a:rPr>
              <a:t>h</a:t>
            </a:r>
            <a:r>
              <a:rPr sz="2250" spc="46" baseline="-11437" dirty="0">
                <a:latin typeface="Times New Roman"/>
                <a:cs typeface="Times New Roman"/>
              </a:rPr>
              <a:t>2</a:t>
            </a:r>
            <a:r>
              <a:rPr sz="1897" spc="31" dirty="0">
                <a:latin typeface="Microsoft Sans Serif"/>
                <a:cs typeface="Microsoft Sans Serif"/>
              </a:rPr>
              <a:t>,</a:t>
            </a:r>
            <a:endParaRPr sz="1897">
              <a:latin typeface="Microsoft Sans Serif"/>
              <a:cs typeface="Microsoft Sans Serif"/>
            </a:endParaRPr>
          </a:p>
          <a:p>
            <a:pPr marL="1681" algn="ctr">
              <a:spcBef>
                <a:spcPts val="1857"/>
              </a:spcBef>
            </a:pP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250" spc="218" baseline="-11437" dirty="0">
                <a:latin typeface="Times New Roman"/>
                <a:cs typeface="Times New Roman"/>
              </a:rPr>
              <a:t>1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366" dirty="0">
                <a:latin typeface="Lucida Sans Unicode"/>
                <a:cs typeface="Lucida Sans Unicode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250" spc="19" baseline="-11437" dirty="0">
                <a:latin typeface="Times New Roman"/>
                <a:cs typeface="Times New Roman"/>
              </a:rPr>
              <a:t>2</a:t>
            </a:r>
            <a:r>
              <a:rPr sz="2250" baseline="-11437" dirty="0">
                <a:latin typeface="Times New Roman"/>
                <a:cs typeface="Times New Roman"/>
              </a:rPr>
              <a:t> </a:t>
            </a:r>
            <a:r>
              <a:rPr sz="2250" spc="-271" baseline="-11437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250" spc="19" baseline="-11437" dirty="0">
                <a:latin typeface="Times New Roman"/>
                <a:cs typeface="Times New Roman"/>
              </a:rPr>
              <a:t>1</a:t>
            </a:r>
            <a:r>
              <a:rPr sz="2250" spc="53" baseline="-11437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250" spc="184" baseline="-11437" dirty="0">
                <a:latin typeface="Times New Roman"/>
                <a:cs typeface="Times New Roman"/>
              </a:rPr>
              <a:t>2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66679" marR="182666">
              <a:lnSpc>
                <a:spcPct val="104000"/>
              </a:lnSpc>
              <a:spcBef>
                <a:spcPts val="1760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convolution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operation</a:t>
            </a:r>
            <a:r>
              <a:rPr sz="1897" spc="9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4" dirty="0">
                <a:solidFill>
                  <a:srgbClr val="FF00FF"/>
                </a:solidFill>
                <a:latin typeface="Calibri"/>
                <a:cs typeface="Calibri"/>
              </a:rPr>
              <a:t>distributive</a:t>
            </a:r>
            <a:r>
              <a:rPr sz="2074" i="1" spc="132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with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respect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to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addition.</a:t>
            </a:r>
            <a:r>
              <a:rPr sz="1897" spc="22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-9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1897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40" dirty="0">
                <a:latin typeface="Times New Roman"/>
                <a:cs typeface="Times New Roman"/>
              </a:rPr>
              <a:t>h</a:t>
            </a:r>
            <a:r>
              <a:rPr sz="2250" spc="59" baseline="-11437" dirty="0">
                <a:latin typeface="Times New Roman"/>
                <a:cs typeface="Times New Roman"/>
              </a:rPr>
              <a:t>1</a:t>
            </a:r>
            <a:r>
              <a:rPr sz="1897" spc="40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2074" i="1" spc="40" dirty="0">
                <a:latin typeface="Times New Roman"/>
                <a:cs typeface="Times New Roman"/>
              </a:rPr>
              <a:t>h</a:t>
            </a:r>
            <a:r>
              <a:rPr sz="2250" spc="59" baseline="-11437" dirty="0">
                <a:latin typeface="Times New Roman"/>
                <a:cs typeface="Times New Roman"/>
              </a:rPr>
              <a:t>2</a:t>
            </a:r>
            <a:r>
              <a:rPr sz="1897" spc="40" dirty="0">
                <a:latin typeface="Microsoft Sans Serif"/>
                <a:cs typeface="Microsoft Sans Serif"/>
              </a:rPr>
              <a:t>,</a:t>
            </a:r>
            <a:endParaRPr sz="1897">
              <a:latin typeface="Microsoft Sans Serif"/>
              <a:cs typeface="Microsoft Sans Serif"/>
            </a:endParaRPr>
          </a:p>
          <a:p>
            <a:pPr marL="1681" algn="ctr">
              <a:spcBef>
                <a:spcPts val="1857"/>
              </a:spcBef>
            </a:pP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250" spc="19" baseline="-11437" dirty="0">
                <a:latin typeface="Times New Roman"/>
                <a:cs typeface="Times New Roman"/>
              </a:rPr>
              <a:t>1</a:t>
            </a:r>
            <a:r>
              <a:rPr sz="2250" spc="53" baseline="-11437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250" spc="146" baseline="-11437" dirty="0">
                <a:latin typeface="Times New Roman"/>
                <a:cs typeface="Times New Roman"/>
              </a:rPr>
              <a:t>2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202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250" spc="19" baseline="-11437" dirty="0">
                <a:latin typeface="Times New Roman"/>
                <a:cs typeface="Times New Roman"/>
              </a:rPr>
              <a:t>1</a:t>
            </a:r>
            <a:r>
              <a:rPr sz="2250" spc="53" baseline="-11437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+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250" spc="146" baseline="-11437" dirty="0">
                <a:latin typeface="Times New Roman"/>
                <a:cs typeface="Times New Roman"/>
              </a:rPr>
              <a:t>2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5" y="92782"/>
            <a:ext cx="5889812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4" dirty="0">
                <a:solidFill>
                  <a:srgbClr val="FFFFFF"/>
                </a:solidFill>
              </a:rPr>
              <a:t>Representation</a:t>
            </a:r>
            <a:r>
              <a:rPr sz="2471" spc="-26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of</a:t>
            </a:r>
            <a:r>
              <a:rPr sz="2471" spc="40" dirty="0">
                <a:solidFill>
                  <a:srgbClr val="FFFFFF"/>
                </a:solidFill>
              </a:rPr>
              <a:t> </a:t>
            </a:r>
            <a:r>
              <a:rPr sz="2471" dirty="0">
                <a:solidFill>
                  <a:srgbClr val="FFFFFF"/>
                </a:solidFill>
              </a:rPr>
              <a:t>Signals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Using</a:t>
            </a:r>
            <a:r>
              <a:rPr sz="2471" spc="22" dirty="0">
                <a:solidFill>
                  <a:srgbClr val="FFFFFF"/>
                </a:solidFill>
              </a:rPr>
              <a:t> </a:t>
            </a:r>
            <a:r>
              <a:rPr sz="2471" spc="4" dirty="0">
                <a:solidFill>
                  <a:srgbClr val="FFFFFF"/>
                </a:solidFill>
              </a:rPr>
              <a:t>Impulses</a:t>
            </a:r>
            <a:endParaRPr sz="2471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EDD4142-583B-464E-A57E-0BE88708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2079274"/>
            <a:ext cx="149311" cy="14926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3374315"/>
            <a:ext cx="147740" cy="14931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3779385"/>
            <a:ext cx="147740" cy="14759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377358" y="1945657"/>
            <a:ext cx="7822826" cy="262138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56032">
              <a:spcBef>
                <a:spcPts val="115"/>
              </a:spcBef>
            </a:pPr>
            <a:r>
              <a:rPr sz="1897" spc="-26" dirty="0">
                <a:latin typeface="Microsoft Sans Serif"/>
                <a:cs typeface="Microsoft Sans Serif"/>
              </a:rPr>
              <a:t>For</a:t>
            </a:r>
            <a:r>
              <a:rPr sz="1897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1897" dirty="0">
                <a:latin typeface="Microsoft Sans Serif"/>
                <a:cs typeface="Microsoft Sans Serif"/>
              </a:rPr>
              <a:t>,</a:t>
            </a:r>
            <a:endParaRPr sz="1897">
              <a:latin typeface="Microsoft Sans Serif"/>
              <a:cs typeface="Microsoft Sans Serif"/>
            </a:endParaRPr>
          </a:p>
          <a:p>
            <a:pPr marL="2779767">
              <a:spcBef>
                <a:spcPts val="22"/>
              </a:spcBef>
            </a:pPr>
            <a:r>
              <a:rPr sz="1897" spc="79" dirty="0">
                <a:latin typeface="Trebuchet MS"/>
                <a:cs typeface="Trebuchet MS"/>
              </a:rPr>
              <a:t>∫</a:t>
            </a:r>
            <a:r>
              <a:rPr sz="1897" spc="238" dirty="0">
                <a:latin typeface="Trebuchet MS"/>
                <a:cs typeface="Trebuchet MS"/>
              </a:rPr>
              <a:t> </a:t>
            </a:r>
            <a:r>
              <a:rPr sz="2250" spc="-278" baseline="-22875" dirty="0">
                <a:latin typeface="Calibri"/>
                <a:cs typeface="Calibri"/>
              </a:rPr>
              <a:t>∞</a:t>
            </a:r>
            <a:endParaRPr sz="2250" baseline="-22875">
              <a:latin typeface="Calibri"/>
              <a:cs typeface="Calibri"/>
            </a:endParaRPr>
          </a:p>
          <a:p>
            <a:pPr marL="144564" algn="ctr">
              <a:lnSpc>
                <a:spcPts val="2352"/>
              </a:lnSpc>
              <a:spcBef>
                <a:spcPts val="180"/>
              </a:spcBef>
              <a:tabLst>
                <a:tab pos="1351501" algn="l"/>
              </a:tabLst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dirty="0">
                <a:latin typeface="Lucida Sans Unicode"/>
                <a:cs typeface="Lucida Sans Unicode"/>
              </a:rPr>
              <a:t>	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spc="119" dirty="0">
                <a:latin typeface="Calibri"/>
                <a:cs typeface="Calibri"/>
              </a:rPr>
              <a:t>τ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40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spc="119" dirty="0">
                <a:latin typeface="Calibri"/>
                <a:cs typeface="Calibri"/>
              </a:rPr>
              <a:t>τ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i="1" spc="115" dirty="0">
                <a:latin typeface="Times New Roman"/>
                <a:cs typeface="Times New Roman"/>
              </a:rPr>
              <a:t>d</a:t>
            </a:r>
            <a:r>
              <a:rPr sz="2074" spc="119" dirty="0">
                <a:latin typeface="Calibri"/>
                <a:cs typeface="Calibri"/>
              </a:rPr>
              <a:t>τ</a:t>
            </a:r>
            <a:r>
              <a:rPr sz="2074" spc="-31" dirty="0">
                <a:latin typeface="Calibri"/>
                <a:cs typeface="Calibri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  <a:p>
            <a:pPr marL="2914805">
              <a:lnSpc>
                <a:spcPts val="1663"/>
              </a:lnSpc>
            </a:pPr>
            <a:r>
              <a:rPr sz="1500" spc="-176" dirty="0">
                <a:latin typeface="Cambria"/>
                <a:cs typeface="Cambria"/>
              </a:rPr>
              <a:t>−</a:t>
            </a:r>
            <a:r>
              <a:rPr sz="1500" spc="-176" dirty="0">
                <a:latin typeface="Calibri"/>
                <a:cs typeface="Calibri"/>
              </a:rPr>
              <a:t>∞</a:t>
            </a:r>
            <a:endParaRPr sz="1500">
              <a:latin typeface="Calibri"/>
              <a:cs typeface="Calibri"/>
            </a:endParaRPr>
          </a:p>
          <a:p>
            <a:pPr marL="56032" marR="49309">
              <a:lnSpc>
                <a:spcPct val="128200"/>
              </a:lnSpc>
              <a:spcBef>
                <a:spcPts val="556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Thus,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26" dirty="0">
                <a:latin typeface="Times New Roman"/>
                <a:cs typeface="Times New Roman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can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be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written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dirty="0">
                <a:latin typeface="Microsoft Sans Serif"/>
                <a:cs typeface="Microsoft Sans Serif"/>
              </a:rPr>
              <a:t>terms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expression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involving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2074" spc="-26" dirty="0">
                <a:latin typeface="Calibri"/>
                <a:cs typeface="Calibri"/>
              </a:rPr>
              <a:t>δ</a:t>
            </a:r>
            <a:r>
              <a:rPr sz="1897" spc="-26" dirty="0">
                <a:latin typeface="Microsoft Sans Serif"/>
                <a:cs typeface="Microsoft Sans Serif"/>
              </a:rPr>
              <a:t>.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31" dirty="0">
                <a:latin typeface="Microsoft Sans Serif"/>
                <a:cs typeface="Microsoft Sans Serif"/>
              </a:rPr>
              <a:t>Moreover,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62" dirty="0"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i="1" spc="26" dirty="0">
                <a:solidFill>
                  <a:srgbClr val="FF00FF"/>
                </a:solidFill>
                <a:latin typeface="Calibri"/>
                <a:cs typeface="Calibri"/>
              </a:rPr>
              <a:t>convolutional</a:t>
            </a:r>
            <a:r>
              <a:rPr sz="2074" i="1" spc="10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74" i="1" spc="-4" dirty="0">
                <a:solidFill>
                  <a:srgbClr val="FF00FF"/>
                </a:solidFill>
                <a:latin typeface="Calibri"/>
                <a:cs typeface="Calibri"/>
              </a:rPr>
              <a:t>identity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r>
              <a:rPr sz="1897" spc="194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That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is,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-4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any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function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1897" dirty="0">
                <a:latin typeface="Microsoft Sans Serif"/>
                <a:cs typeface="Microsoft Sans Serif"/>
              </a:rPr>
              <a:t>,</a:t>
            </a:r>
            <a:endParaRPr sz="1897">
              <a:latin typeface="Microsoft Sans Serif"/>
              <a:cs typeface="Microsoft Sans Serif"/>
            </a:endParaRPr>
          </a:p>
          <a:p>
            <a:pPr marL="144564" algn="ctr">
              <a:spcBef>
                <a:spcPts val="1831"/>
              </a:spcBef>
            </a:pP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spc="-49" dirty="0">
                <a:latin typeface="Calibri"/>
                <a:cs typeface="Calibri"/>
              </a:rPr>
              <a:t>δ</a:t>
            </a:r>
            <a:r>
              <a:rPr sz="2074" spc="18" dirty="0">
                <a:latin typeface="Calibri"/>
                <a:cs typeface="Calibri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212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-75" dirty="0">
                <a:latin typeface="Lucida Sans Unicode"/>
                <a:cs typeface="Lucida Sans Unicode"/>
              </a:rPr>
              <a:t>.</a:t>
            </a:r>
            <a:endParaRPr sz="2074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725" y="92782"/>
            <a:ext cx="2898962" cy="393244"/>
          </a:xfrm>
          <a:prstGeom prst="rect">
            <a:avLst/>
          </a:prstGeom>
        </p:spPr>
        <p:txBody>
          <a:bodyPr vert="horz" wrap="square" lIns="0" tIns="1288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2471" spc="-4" dirty="0">
                <a:solidFill>
                  <a:srgbClr val="FFFFFF"/>
                </a:solidFill>
              </a:rPr>
              <a:t>Periodic</a:t>
            </a:r>
            <a:r>
              <a:rPr sz="2471" spc="-49" dirty="0">
                <a:solidFill>
                  <a:srgbClr val="FFFFFF"/>
                </a:solidFill>
              </a:rPr>
              <a:t> </a:t>
            </a:r>
            <a:r>
              <a:rPr sz="2471" spc="-9" dirty="0">
                <a:solidFill>
                  <a:srgbClr val="FFFFFF"/>
                </a:solidFill>
              </a:rPr>
              <a:t>Convolution</a:t>
            </a:r>
            <a:endParaRPr sz="2471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3BE1C1C4-CAD6-4607-AD77-26A433CB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1206">
              <a:lnSpc>
                <a:spcPts val="1204"/>
              </a:lnSpc>
            </a:pPr>
            <a:r>
              <a:rPr lang="en-IN" spc="4"/>
              <a:t>NIlanjan Chatterjee</a:t>
            </a:r>
            <a:endParaRPr lang="en-IN" sz="1015">
              <a:latin typeface="Segoe UI Symbol"/>
              <a:cs typeface="Segoe UI 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471" y="534939"/>
            <a:ext cx="8875619" cy="116541"/>
            <a:chOff x="0" y="606264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0" y="60626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201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9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78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6170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7556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894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7032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717150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654" y="20791"/>
                  </a:lnTo>
                  <a:lnTo>
                    <a:pt x="1005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575" y="1072473"/>
            <a:ext cx="149311" cy="1492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5575" y="1477540"/>
            <a:ext cx="149311" cy="14926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575" y="2211358"/>
            <a:ext cx="147740" cy="14926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817390" y="3022900"/>
            <a:ext cx="1113304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⊛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202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endParaRPr sz="2074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2181" y="848658"/>
            <a:ext cx="7541559" cy="2180466"/>
          </a:xfrm>
          <a:prstGeom prst="rect">
            <a:avLst/>
          </a:prstGeom>
        </p:spPr>
        <p:txBody>
          <a:bodyPr vert="horz" wrap="square" lIns="0" tIns="127187" rIns="0" bIns="0" rtlCol="0">
            <a:spAutoFit/>
          </a:bodyPr>
          <a:lstStyle/>
          <a:p>
            <a:pPr marL="11206">
              <a:spcBef>
                <a:spcPts val="1002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convolution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two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periodic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usually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</a:t>
            </a:r>
            <a:r>
              <a:rPr sz="1897" spc="57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well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defined.</a:t>
            </a:r>
            <a:endParaRPr sz="1897" dirty="0">
              <a:latin typeface="Microsoft Sans Serif"/>
              <a:cs typeface="Microsoft Sans Serif"/>
            </a:endParaRPr>
          </a:p>
          <a:p>
            <a:pPr marL="11206" marR="155770">
              <a:lnSpc>
                <a:spcPct val="114700"/>
              </a:lnSpc>
              <a:spcBef>
                <a:spcPts val="578"/>
              </a:spcBef>
            </a:pPr>
            <a:r>
              <a:rPr sz="1897" spc="-13" dirty="0">
                <a:latin typeface="Microsoft Sans Serif"/>
                <a:cs typeface="Microsoft Sans Serif"/>
              </a:rPr>
              <a:t>This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motivates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alternative</a:t>
            </a:r>
            <a:r>
              <a:rPr sz="1897" spc="93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notion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convolution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for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periodic</a:t>
            </a:r>
            <a:r>
              <a:rPr sz="1897" spc="79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signals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known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periodic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convolution.</a:t>
            </a:r>
            <a:endParaRPr sz="1897" dirty="0">
              <a:latin typeface="Microsoft Sans Serif"/>
              <a:cs typeface="Microsoft Sans Serif"/>
            </a:endParaRPr>
          </a:p>
          <a:p>
            <a:pPr marL="11206">
              <a:spcBef>
                <a:spcPts val="715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2074" spc="57" dirty="0">
                <a:solidFill>
                  <a:srgbClr val="00BFFF"/>
                </a:solidFill>
                <a:latin typeface="Calibri"/>
                <a:cs typeface="Calibri"/>
              </a:rPr>
              <a:t>periodic</a:t>
            </a:r>
            <a:r>
              <a:rPr sz="2074" spc="79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2074" spc="26" dirty="0">
                <a:solidFill>
                  <a:srgbClr val="00BFFF"/>
                </a:solidFill>
                <a:latin typeface="Calibri"/>
                <a:cs typeface="Calibri"/>
              </a:rPr>
              <a:t>convolution</a:t>
            </a:r>
            <a:r>
              <a:rPr sz="2074" spc="124" dirty="0">
                <a:solidFill>
                  <a:srgbClr val="00BFFF"/>
                </a:solidFill>
                <a:latin typeface="Calibri"/>
                <a:cs typeface="Calibri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T</a:t>
            </a:r>
            <a:r>
              <a:rPr sz="2074" i="1" spc="-25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-periodic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31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2074" i="1" spc="-4" dirty="0">
                <a:latin typeface="Times New Roman"/>
                <a:cs typeface="Times New Roman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denoted</a:t>
            </a:r>
            <a:endParaRPr sz="1897" dirty="0">
              <a:latin typeface="Microsoft Sans Serif"/>
              <a:cs typeface="Microsoft Sans Serif"/>
            </a:endParaRPr>
          </a:p>
          <a:p>
            <a:pPr marL="11206">
              <a:lnSpc>
                <a:spcPts val="2431"/>
              </a:lnSpc>
              <a:spcBef>
                <a:spcPts val="124"/>
              </a:spcBef>
            </a:pP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⊛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1897" spc="-4" dirty="0">
                <a:latin typeface="Microsoft Sans Serif"/>
                <a:cs typeface="Microsoft Sans Serif"/>
              </a:rPr>
              <a:t>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2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de</a:t>
            </a:r>
            <a:r>
              <a:rPr sz="1897" spc="-9" dirty="0">
                <a:latin typeface="Microsoft Sans Serif"/>
                <a:cs typeface="Microsoft Sans Serif"/>
              </a:rPr>
              <a:t>fi</a:t>
            </a:r>
            <a:r>
              <a:rPr sz="1897" spc="-18" dirty="0">
                <a:latin typeface="Microsoft Sans Serif"/>
                <a:cs typeface="Microsoft Sans Serif"/>
              </a:rPr>
              <a:t>ne</a:t>
            </a:r>
            <a:r>
              <a:rPr sz="1897" spc="-4" dirty="0">
                <a:latin typeface="Microsoft Sans Serif"/>
                <a:cs typeface="Microsoft Sans Serif"/>
              </a:rPr>
              <a:t>d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endParaRPr sz="1897" dirty="0">
              <a:latin typeface="Microsoft Sans Serif"/>
              <a:cs typeface="Microsoft Sans Serif"/>
            </a:endParaRPr>
          </a:p>
          <a:p>
            <a:pPr marR="282964" algn="ctr">
              <a:lnSpc>
                <a:spcPts val="2219"/>
              </a:lnSpc>
            </a:pPr>
            <a:r>
              <a:rPr sz="1897" spc="79" dirty="0">
                <a:latin typeface="Trebuchet MS"/>
                <a:cs typeface="Trebuchet MS"/>
              </a:rPr>
              <a:t>∫</a:t>
            </a:r>
            <a:endParaRPr sz="1897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5978" y="3022900"/>
            <a:ext cx="1804707" cy="54049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87148">
              <a:lnSpc>
                <a:spcPts val="2352"/>
              </a:lnSpc>
              <a:spcBef>
                <a:spcPts val="115"/>
              </a:spcBef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128" dirty="0">
                <a:latin typeface="Lucida Sans Unicode"/>
                <a:cs typeface="Lucida Sans Unicode"/>
              </a:rPr>
              <a:t>(</a:t>
            </a:r>
            <a:r>
              <a:rPr sz="2074" spc="119" dirty="0">
                <a:latin typeface="Calibri"/>
                <a:cs typeface="Calibri"/>
              </a:rPr>
              <a:t>τ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66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spc="119" dirty="0">
                <a:latin typeface="Calibri"/>
                <a:cs typeface="Calibri"/>
              </a:rPr>
              <a:t>τ</a:t>
            </a:r>
            <a:r>
              <a:rPr sz="2074" spc="128" dirty="0">
                <a:latin typeface="Lucida Sans Unicode"/>
                <a:cs typeface="Lucida Sans Unicode"/>
              </a:rPr>
              <a:t>)</a:t>
            </a:r>
            <a:r>
              <a:rPr sz="2074" i="1" spc="115" dirty="0">
                <a:latin typeface="Times New Roman"/>
                <a:cs typeface="Times New Roman"/>
              </a:rPr>
              <a:t>d</a:t>
            </a:r>
            <a:r>
              <a:rPr sz="2074" spc="119" dirty="0">
                <a:latin typeface="Calibri"/>
                <a:cs typeface="Calibri"/>
              </a:rPr>
              <a:t>τ</a:t>
            </a:r>
            <a:r>
              <a:rPr sz="2074" spc="-75" dirty="0">
                <a:latin typeface="Lucida Sans Unicode"/>
                <a:cs typeface="Lucida Sans Unicode"/>
              </a:rPr>
              <a:t>,</a:t>
            </a:r>
            <a:endParaRPr sz="2074">
              <a:latin typeface="Lucida Sans Unicode"/>
              <a:cs typeface="Lucida Sans Unicode"/>
            </a:endParaRPr>
          </a:p>
          <a:p>
            <a:pPr marL="11206">
              <a:lnSpc>
                <a:spcPts val="1663"/>
              </a:lnSpc>
            </a:pPr>
            <a:r>
              <a:rPr sz="1500" i="1" spc="18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5575" y="4207932"/>
            <a:ext cx="149311" cy="14759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830055" y="5077856"/>
            <a:ext cx="672913" cy="30212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1897" spc="-13" dirty="0">
                <a:latin typeface="Microsoft Sans Serif"/>
                <a:cs typeface="Microsoft Sans Serif"/>
              </a:rPr>
              <a:t>w</a:t>
            </a:r>
            <a:r>
              <a:rPr sz="1897" spc="-18" dirty="0">
                <a:latin typeface="Microsoft Sans Serif"/>
                <a:cs typeface="Microsoft Sans Serif"/>
              </a:rPr>
              <a:t>he</a:t>
            </a:r>
            <a:r>
              <a:rPr sz="1897" spc="-13" dirty="0">
                <a:latin typeface="Microsoft Sans Serif"/>
                <a:cs typeface="Microsoft Sans Serif"/>
              </a:rPr>
              <a:t>r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endParaRPr sz="1897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39197" y="5051169"/>
            <a:ext cx="3908051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44826">
              <a:spcBef>
                <a:spcPts val="115"/>
              </a:spcBef>
              <a:tabLst>
                <a:tab pos="3194407" algn="l"/>
              </a:tabLst>
            </a:pP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⊛</a:t>
            </a:r>
            <a:r>
              <a:rPr sz="2074" spc="-349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80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r>
              <a:rPr sz="2074" spc="-190" dirty="0">
                <a:latin typeface="Lucida Sans Unicode"/>
                <a:cs typeface="Lucida Sans Unicode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250" spc="19" baseline="-11437" dirty="0">
                <a:latin typeface="Times New Roman"/>
                <a:cs typeface="Times New Roman"/>
              </a:rPr>
              <a:t>0</a:t>
            </a:r>
            <a:r>
              <a:rPr sz="2250" spc="13" baseline="-11437" dirty="0">
                <a:latin typeface="Times New Roman"/>
                <a:cs typeface="Times New Roman"/>
              </a:rPr>
              <a:t> </a:t>
            </a:r>
            <a:r>
              <a:rPr sz="2074" spc="49" dirty="0">
                <a:latin typeface="Cambria"/>
                <a:cs typeface="Cambria"/>
              </a:rPr>
              <a:t>∗</a:t>
            </a:r>
            <a:r>
              <a:rPr sz="2074" spc="-168" dirty="0">
                <a:latin typeface="Cambria"/>
                <a:cs typeface="Cambria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h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dirty="0">
                <a:latin typeface="Lucida Sans Unicode"/>
                <a:cs typeface="Lucida Sans Unicode"/>
              </a:rPr>
              <a:t>	</a:t>
            </a: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137" dirty="0">
                <a:latin typeface="Times New Roman"/>
                <a:cs typeface="Times New Roman"/>
              </a:rPr>
              <a:t>t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r>
              <a:rPr sz="2074" spc="-154" dirty="0">
                <a:latin typeface="Lucida Sans Unicode"/>
                <a:cs typeface="Lucida Sans Unicode"/>
              </a:rPr>
              <a:t> </a:t>
            </a:r>
            <a:r>
              <a:rPr sz="2074" spc="-18" dirty="0">
                <a:latin typeface="Lucida Sans Unicode"/>
                <a:cs typeface="Lucida Sans Unicode"/>
              </a:rPr>
              <a:t>=</a:t>
            </a:r>
            <a:endParaRPr sz="2074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9770" y="3501620"/>
            <a:ext cx="7047379" cy="1603825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752515">
              <a:lnSpc>
                <a:spcPts val="1849"/>
              </a:lnSpc>
              <a:spcBef>
                <a:spcPts val="79"/>
              </a:spcBef>
            </a:pPr>
            <a:r>
              <a:rPr sz="1897" spc="-79" dirty="0">
                <a:latin typeface="Trebuchet MS"/>
                <a:cs typeface="Trebuchet MS"/>
              </a:rPr>
              <a:t>¸</a:t>
            </a:r>
            <a:endParaRPr sz="1897">
              <a:latin typeface="Trebuchet MS"/>
              <a:cs typeface="Trebuchet MS"/>
            </a:endParaRPr>
          </a:p>
          <a:p>
            <a:pPr marL="33619">
              <a:lnSpc>
                <a:spcPts val="2060"/>
              </a:lnSpc>
              <a:tabLst>
                <a:tab pos="870183" algn="l"/>
              </a:tabLst>
            </a:pPr>
            <a:r>
              <a:rPr sz="1897" spc="-13" dirty="0">
                <a:latin typeface="Microsoft Sans Serif"/>
                <a:cs typeface="Microsoft Sans Serif"/>
              </a:rPr>
              <a:t>w</a:t>
            </a:r>
            <a:r>
              <a:rPr sz="1897" spc="-18" dirty="0">
                <a:latin typeface="Microsoft Sans Serif"/>
                <a:cs typeface="Microsoft Sans Serif"/>
              </a:rPr>
              <a:t>he</a:t>
            </a:r>
            <a:r>
              <a:rPr sz="1897" spc="-13" dirty="0">
                <a:latin typeface="Microsoft Sans Serif"/>
                <a:cs typeface="Microsoft Sans Serif"/>
              </a:rPr>
              <a:t>r</a:t>
            </a:r>
            <a:r>
              <a:rPr sz="1897" spc="-4" dirty="0">
                <a:latin typeface="Microsoft Sans Serif"/>
                <a:cs typeface="Microsoft Sans Serif"/>
              </a:rPr>
              <a:t>e</a:t>
            </a:r>
            <a:r>
              <a:rPr sz="1897" dirty="0">
                <a:latin typeface="Microsoft Sans Serif"/>
                <a:cs typeface="Microsoft Sans Serif"/>
              </a:rPr>
              <a:t>	</a:t>
            </a:r>
            <a:r>
              <a:rPr sz="2250" i="1" spc="26" baseline="-22875" dirty="0">
                <a:latin typeface="Times New Roman"/>
                <a:cs typeface="Times New Roman"/>
              </a:rPr>
              <a:t>T</a:t>
            </a:r>
            <a:r>
              <a:rPr sz="2250" i="1" baseline="-22875" dirty="0">
                <a:latin typeface="Times New Roman"/>
                <a:cs typeface="Times New Roman"/>
              </a:rPr>
              <a:t> </a:t>
            </a:r>
            <a:r>
              <a:rPr sz="2250" i="1" spc="86" baseline="-22875" dirty="0">
                <a:latin typeface="Times New Roman"/>
                <a:cs typeface="Times New Roman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deno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e</a:t>
            </a:r>
            <a:r>
              <a:rPr sz="1897" spc="-4" dirty="0">
                <a:latin typeface="Microsoft Sans Serif"/>
                <a:cs typeface="Microsoft Sans Serif"/>
              </a:rPr>
              <a:t>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e</a:t>
            </a:r>
            <a:r>
              <a:rPr sz="1897" spc="-40" dirty="0">
                <a:latin typeface="Microsoft Sans Serif"/>
                <a:cs typeface="Microsoft Sans Serif"/>
              </a:rPr>
              <a:t>g</a:t>
            </a:r>
            <a:r>
              <a:rPr sz="1897" spc="-35" dirty="0">
                <a:latin typeface="Microsoft Sans Serif"/>
                <a:cs typeface="Microsoft Sans Serif"/>
              </a:rPr>
              <a:t>r</a:t>
            </a:r>
            <a:r>
              <a:rPr sz="1897" spc="-18" dirty="0">
                <a:latin typeface="Microsoft Sans Serif"/>
                <a:cs typeface="Microsoft Sans Serif"/>
              </a:rPr>
              <a:t>a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io</a:t>
            </a:r>
            <a:r>
              <a:rPr sz="1897" spc="-4" dirty="0">
                <a:latin typeface="Microsoft Sans Serif"/>
                <a:cs typeface="Microsoft Sans Serif"/>
              </a:rPr>
              <a:t>n</a:t>
            </a:r>
            <a:r>
              <a:rPr sz="1897" spc="84" dirty="0">
                <a:latin typeface="Microsoft Sans Serif"/>
                <a:cs typeface="Microsoft Sans Serif"/>
              </a:rPr>
              <a:t> </a:t>
            </a:r>
            <a:r>
              <a:rPr sz="1897" spc="-40" dirty="0">
                <a:latin typeface="Microsoft Sans Serif"/>
                <a:cs typeface="Microsoft Sans Serif"/>
              </a:rPr>
              <a:t>o</a:t>
            </a:r>
            <a:r>
              <a:rPr sz="1897" spc="-49" dirty="0">
                <a:latin typeface="Microsoft Sans Serif"/>
                <a:cs typeface="Microsoft Sans Serif"/>
              </a:rPr>
              <a:t>v</a:t>
            </a:r>
            <a:r>
              <a:rPr sz="1897" spc="-18" dirty="0">
                <a:latin typeface="Microsoft Sans Serif"/>
                <a:cs typeface="Microsoft Sans Serif"/>
              </a:rPr>
              <a:t>e</a:t>
            </a:r>
            <a:r>
              <a:rPr sz="1897" spc="-4" dirty="0">
                <a:latin typeface="Microsoft Sans Serif"/>
                <a:cs typeface="Microsoft Sans Serif"/>
              </a:rPr>
              <a:t>r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a</a:t>
            </a:r>
            <a:r>
              <a:rPr sz="1897" spc="-4" dirty="0">
                <a:latin typeface="Microsoft Sans Serif"/>
                <a:cs typeface="Microsoft Sans Serif"/>
              </a:rPr>
              <a:t>n</a:t>
            </a:r>
            <a:r>
              <a:rPr sz="1897" spc="13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in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18" dirty="0">
                <a:latin typeface="Microsoft Sans Serif"/>
                <a:cs typeface="Microsoft Sans Serif"/>
              </a:rPr>
              <a:t>e</a:t>
            </a:r>
            <a:r>
              <a:rPr sz="1897" spc="35" dirty="0">
                <a:latin typeface="Microsoft Sans Serif"/>
                <a:cs typeface="Microsoft Sans Serif"/>
              </a:rPr>
              <a:t>r</a:t>
            </a:r>
            <a:r>
              <a:rPr sz="1897" spc="-49" dirty="0">
                <a:latin typeface="Microsoft Sans Serif"/>
                <a:cs typeface="Microsoft Sans Serif"/>
              </a:rPr>
              <a:t>v</a:t>
            </a:r>
            <a:r>
              <a:rPr sz="1897" spc="-18" dirty="0">
                <a:latin typeface="Microsoft Sans Serif"/>
                <a:cs typeface="Microsoft Sans Serif"/>
              </a:rPr>
              <a:t>a</a:t>
            </a:r>
            <a:r>
              <a:rPr sz="1897" spc="-13" dirty="0">
                <a:latin typeface="Microsoft Sans Serif"/>
                <a:cs typeface="Microsoft Sans Serif"/>
              </a:rPr>
              <a:t>l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o</a:t>
            </a:r>
            <a:r>
              <a:rPr sz="1897" spc="-4" dirty="0">
                <a:latin typeface="Microsoft Sans Serif"/>
                <a:cs typeface="Microsoft Sans Serif"/>
              </a:rPr>
              <a:t>f</a:t>
            </a:r>
            <a:r>
              <a:rPr sz="1897" spc="31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leng</a:t>
            </a:r>
            <a:r>
              <a:rPr sz="1897" dirty="0">
                <a:latin typeface="Microsoft Sans Serif"/>
                <a:cs typeface="Microsoft Sans Serif"/>
              </a:rPr>
              <a:t>t</a:t>
            </a:r>
            <a:r>
              <a:rPr sz="1897" spc="-4" dirty="0">
                <a:latin typeface="Microsoft Sans Serif"/>
                <a:cs typeface="Microsoft Sans Serif"/>
              </a:rPr>
              <a:t>h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T</a:t>
            </a:r>
            <a:r>
              <a:rPr sz="2074" i="1" spc="-256" dirty="0">
                <a:latin typeface="Times New Roman"/>
                <a:cs typeface="Times New Roman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.</a:t>
            </a:r>
            <a:endParaRPr sz="1897">
              <a:latin typeface="Microsoft Sans Serif"/>
              <a:cs typeface="Microsoft Sans Serif"/>
            </a:endParaRPr>
          </a:p>
          <a:p>
            <a:pPr marL="33619" marR="26896" indent="-560">
              <a:lnSpc>
                <a:spcPct val="105000"/>
              </a:lnSpc>
              <a:spcBef>
                <a:spcPts val="556"/>
              </a:spcBef>
            </a:pP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periodic</a:t>
            </a:r>
            <a:r>
              <a:rPr sz="1897" spc="10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convolution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(linear)</a:t>
            </a:r>
            <a:r>
              <a:rPr sz="1897" spc="71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convolution</a:t>
            </a:r>
            <a:r>
              <a:rPr sz="1897" spc="8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9" dirty="0">
                <a:latin typeface="Microsoft Sans Serif"/>
                <a:cs typeface="Microsoft Sans Serif"/>
              </a:rPr>
              <a:t>the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T</a:t>
            </a:r>
            <a:r>
              <a:rPr sz="2074" i="1" spc="-229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-periodic </a:t>
            </a:r>
            <a:r>
              <a:rPr sz="1897" spc="-490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functions</a:t>
            </a:r>
            <a:r>
              <a:rPr sz="1897" spc="49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13" dirty="0">
                <a:latin typeface="Times New Roman"/>
                <a:cs typeface="Times New Roman"/>
              </a:rPr>
              <a:t>h</a:t>
            </a:r>
            <a:r>
              <a:rPr sz="2074" i="1" spc="22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are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related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as</a:t>
            </a:r>
            <a:r>
              <a:rPr sz="1897" spc="53" dirty="0">
                <a:latin typeface="Microsoft Sans Serif"/>
                <a:cs typeface="Microsoft Sans Serif"/>
              </a:rPr>
              <a:t> </a:t>
            </a:r>
            <a:r>
              <a:rPr sz="1897" spc="-22" dirty="0">
                <a:latin typeface="Microsoft Sans Serif"/>
                <a:cs typeface="Microsoft Sans Serif"/>
              </a:rPr>
              <a:t>follows:</a:t>
            </a:r>
            <a:endParaRPr sz="1897">
              <a:latin typeface="Microsoft Sans Serif"/>
              <a:cs typeface="Microsoft Sans Serif"/>
            </a:endParaRPr>
          </a:p>
          <a:p>
            <a:pPr marR="1633905" algn="r">
              <a:spcBef>
                <a:spcPts val="882"/>
              </a:spcBef>
            </a:pPr>
            <a:r>
              <a:rPr sz="1500" spc="-185" dirty="0">
                <a:latin typeface="Calibri"/>
                <a:cs typeface="Calibri"/>
              </a:rPr>
              <a:t>∞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62060" y="4989536"/>
            <a:ext cx="555251" cy="662323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37279">
              <a:lnSpc>
                <a:spcPts val="3415"/>
              </a:lnSpc>
              <a:spcBef>
                <a:spcPts val="115"/>
              </a:spcBef>
            </a:pPr>
            <a:r>
              <a:rPr sz="3000" spc="534" dirty="0">
                <a:latin typeface="Calibri"/>
                <a:cs typeface="Calibri"/>
              </a:rPr>
              <a:t>∑</a:t>
            </a:r>
            <a:endParaRPr sz="3000">
              <a:latin typeface="Calibri"/>
              <a:cs typeface="Calibri"/>
            </a:endParaRPr>
          </a:p>
          <a:p>
            <a:pPr marL="11206">
              <a:lnSpc>
                <a:spcPts val="1615"/>
              </a:lnSpc>
            </a:pPr>
            <a:r>
              <a:rPr sz="1500" i="1" spc="-79" dirty="0">
                <a:latin typeface="Times New Roman"/>
                <a:cs typeface="Times New Roman"/>
              </a:rPr>
              <a:t>k</a:t>
            </a:r>
            <a:r>
              <a:rPr sz="1500" spc="-79" dirty="0">
                <a:latin typeface="Lucida Sans Unicode"/>
                <a:cs typeface="Lucida Sans Unicode"/>
              </a:rPr>
              <a:t>=</a:t>
            </a:r>
            <a:r>
              <a:rPr sz="1500" spc="-79" dirty="0">
                <a:latin typeface="Cambria"/>
                <a:cs typeface="Cambria"/>
              </a:rPr>
              <a:t>−</a:t>
            </a:r>
            <a:r>
              <a:rPr sz="1500" spc="-79" dirty="0">
                <a:latin typeface="Calibri"/>
                <a:cs typeface="Calibri"/>
              </a:rPr>
              <a:t>∞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0285" y="5051169"/>
            <a:ext cx="1174937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2074" i="1" dirty="0">
                <a:latin typeface="Times New Roman"/>
                <a:cs typeface="Times New Roman"/>
              </a:rPr>
              <a:t>x</a:t>
            </a:r>
            <a:r>
              <a:rPr sz="2250" spc="184" baseline="-11437" dirty="0">
                <a:latin typeface="Times New Roman"/>
                <a:cs typeface="Times New Roman"/>
              </a:rPr>
              <a:t>0</a:t>
            </a:r>
            <a:r>
              <a:rPr sz="2074" spc="84" dirty="0">
                <a:latin typeface="Lucida Sans Unicode"/>
                <a:cs typeface="Lucida Sans Unicode"/>
              </a:rPr>
              <a:t>(</a:t>
            </a:r>
            <a:r>
              <a:rPr sz="2074" i="1" spc="4" dirty="0">
                <a:latin typeface="Times New Roman"/>
                <a:cs typeface="Times New Roman"/>
              </a:rPr>
              <a:t>t</a:t>
            </a:r>
            <a:r>
              <a:rPr sz="2074" i="1" spc="-88" dirty="0">
                <a:latin typeface="Times New Roman"/>
                <a:cs typeface="Times New Roman"/>
              </a:rPr>
              <a:t> </a:t>
            </a:r>
            <a:r>
              <a:rPr sz="2074" spc="-247" dirty="0">
                <a:latin typeface="Cambria"/>
                <a:cs typeface="Cambria"/>
              </a:rPr>
              <a:t>−</a:t>
            </a:r>
            <a:r>
              <a:rPr sz="2074" spc="-150" dirty="0">
                <a:latin typeface="Cambria"/>
                <a:cs typeface="Cambria"/>
              </a:rPr>
              <a:t> </a:t>
            </a:r>
            <a:r>
              <a:rPr sz="2074" i="1" spc="44" dirty="0">
                <a:latin typeface="Times New Roman"/>
                <a:cs typeface="Times New Roman"/>
              </a:rPr>
              <a:t>k</a:t>
            </a:r>
            <a:r>
              <a:rPr sz="2074" i="1" spc="13" dirty="0">
                <a:latin typeface="Times New Roman"/>
                <a:cs typeface="Times New Roman"/>
              </a:rPr>
              <a:t>T</a:t>
            </a:r>
            <a:r>
              <a:rPr sz="2074" i="1" spc="-278" dirty="0">
                <a:latin typeface="Times New Roman"/>
                <a:cs typeface="Times New Roman"/>
              </a:rPr>
              <a:t> </a:t>
            </a:r>
            <a:r>
              <a:rPr sz="2074" spc="137" dirty="0">
                <a:latin typeface="Lucida Sans Unicode"/>
                <a:cs typeface="Lucida Sans Unicode"/>
              </a:rPr>
              <a:t>)</a:t>
            </a:r>
            <a:endParaRPr sz="2074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9783" y="5814342"/>
            <a:ext cx="7510743" cy="3339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897" spc="-13" dirty="0">
                <a:latin typeface="Microsoft Sans Serif"/>
                <a:cs typeface="Microsoft Sans Serif"/>
              </a:rPr>
              <a:t>(i.e.,</a:t>
            </a:r>
            <a:r>
              <a:rPr sz="1897" spc="9" dirty="0">
                <a:latin typeface="Microsoft Sans Serif"/>
                <a:cs typeface="Microsoft Sans Serif"/>
              </a:rPr>
              <a:t> </a:t>
            </a:r>
            <a:r>
              <a:rPr sz="2074" i="1" spc="97" dirty="0">
                <a:latin typeface="Times New Roman"/>
                <a:cs typeface="Times New Roman"/>
              </a:rPr>
              <a:t>x</a:t>
            </a:r>
            <a:r>
              <a:rPr sz="2250" spc="146" baseline="-11437" dirty="0">
                <a:latin typeface="Times New Roman"/>
                <a:cs typeface="Times New Roman"/>
              </a:rPr>
              <a:t>0</a:t>
            </a:r>
            <a:r>
              <a:rPr sz="2074" spc="97" dirty="0">
                <a:latin typeface="Lucida Sans Unicode"/>
                <a:cs typeface="Lucida Sans Unicode"/>
              </a:rPr>
              <a:t>(</a:t>
            </a:r>
            <a:r>
              <a:rPr sz="2074" i="1" spc="97" dirty="0">
                <a:latin typeface="Times New Roman"/>
                <a:cs typeface="Times New Roman"/>
              </a:rPr>
              <a:t>t</a:t>
            </a:r>
            <a:r>
              <a:rPr sz="2074" spc="97" dirty="0">
                <a:latin typeface="Lucida Sans Unicode"/>
                <a:cs typeface="Lucida Sans Unicode"/>
              </a:rPr>
              <a:t>)</a:t>
            </a:r>
            <a:r>
              <a:rPr sz="2074" spc="-128" dirty="0">
                <a:latin typeface="Lucida Sans Unicode"/>
                <a:cs typeface="Lucida Sans Unicode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equals</a:t>
            </a:r>
            <a:r>
              <a:rPr sz="1897" spc="75" dirty="0">
                <a:latin typeface="Microsoft Sans Serif"/>
                <a:cs typeface="Microsoft Sans Serif"/>
              </a:rPr>
              <a:t> </a:t>
            </a:r>
            <a:r>
              <a:rPr sz="2074" i="1" spc="93" dirty="0">
                <a:latin typeface="Times New Roman"/>
                <a:cs typeface="Times New Roman"/>
              </a:rPr>
              <a:t>x</a:t>
            </a:r>
            <a:r>
              <a:rPr sz="2074" spc="93" dirty="0">
                <a:latin typeface="Lucida Sans Unicode"/>
                <a:cs typeface="Lucida Sans Unicode"/>
              </a:rPr>
              <a:t>(</a:t>
            </a:r>
            <a:r>
              <a:rPr sz="2074" i="1" spc="93" dirty="0">
                <a:latin typeface="Times New Roman"/>
                <a:cs typeface="Times New Roman"/>
              </a:rPr>
              <a:t>t</a:t>
            </a:r>
            <a:r>
              <a:rPr sz="2074" spc="93" dirty="0">
                <a:latin typeface="Lucida Sans Unicode"/>
                <a:cs typeface="Lucida Sans Unicode"/>
              </a:rPr>
              <a:t>)</a:t>
            </a:r>
            <a:r>
              <a:rPr sz="2074" spc="-106" dirty="0">
                <a:latin typeface="Lucida Sans Unicode"/>
                <a:cs typeface="Lucida Sans Unicode"/>
              </a:rPr>
              <a:t> </a:t>
            </a:r>
            <a:r>
              <a:rPr sz="1897" spc="-26" dirty="0">
                <a:latin typeface="Microsoft Sans Serif"/>
                <a:cs typeface="Microsoft Sans Serif"/>
              </a:rPr>
              <a:t>over</a:t>
            </a:r>
            <a:r>
              <a:rPr sz="1897" spc="44" dirty="0">
                <a:latin typeface="Microsoft Sans Serif"/>
                <a:cs typeface="Microsoft Sans Serif"/>
              </a:rPr>
              <a:t> </a:t>
            </a:r>
            <a:r>
              <a:rPr sz="1897" spc="-4" dirty="0">
                <a:latin typeface="Microsoft Sans Serif"/>
                <a:cs typeface="Microsoft Sans Serif"/>
              </a:rPr>
              <a:t>a</a:t>
            </a:r>
            <a:r>
              <a:rPr sz="1897" spc="18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single</a:t>
            </a:r>
            <a:r>
              <a:rPr sz="1897" spc="62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period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of</a:t>
            </a:r>
            <a:r>
              <a:rPr sz="1897" spc="35" dirty="0">
                <a:latin typeface="Microsoft Sans Serif"/>
                <a:cs typeface="Microsoft Sans Serif"/>
              </a:rPr>
              <a:t> </a:t>
            </a:r>
            <a:r>
              <a:rPr sz="2074" i="1" spc="9" dirty="0">
                <a:latin typeface="Times New Roman"/>
                <a:cs typeface="Times New Roman"/>
              </a:rPr>
              <a:t>x</a:t>
            </a:r>
            <a:r>
              <a:rPr sz="2074" i="1" spc="4" dirty="0">
                <a:latin typeface="Times New Roman"/>
                <a:cs typeface="Times New Roman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and</a:t>
            </a:r>
            <a:r>
              <a:rPr sz="1897" spc="66" dirty="0">
                <a:latin typeface="Microsoft Sans Serif"/>
                <a:cs typeface="Microsoft Sans Serif"/>
              </a:rPr>
              <a:t> </a:t>
            </a:r>
            <a:r>
              <a:rPr sz="1897" spc="-13" dirty="0">
                <a:latin typeface="Microsoft Sans Serif"/>
                <a:cs typeface="Microsoft Sans Serif"/>
              </a:rPr>
              <a:t>is</a:t>
            </a:r>
            <a:r>
              <a:rPr sz="1897" spc="4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zero</a:t>
            </a:r>
            <a:r>
              <a:rPr sz="1897" spc="40" dirty="0">
                <a:latin typeface="Microsoft Sans Serif"/>
                <a:cs typeface="Microsoft Sans Serif"/>
              </a:rPr>
              <a:t> </a:t>
            </a:r>
            <a:r>
              <a:rPr sz="1897" spc="-18" dirty="0">
                <a:latin typeface="Microsoft Sans Serif"/>
                <a:cs typeface="Microsoft Sans Serif"/>
              </a:rPr>
              <a:t>elsewhere).</a:t>
            </a:r>
            <a:endParaRPr sz="189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10005</Words>
  <Application>Microsoft Office PowerPoint</Application>
  <PresentationFormat>Widescreen</PresentationFormat>
  <Paragraphs>1318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7" baseType="lpstr">
      <vt:lpstr>Arial</vt:lpstr>
      <vt:lpstr>Calibri</vt:lpstr>
      <vt:lpstr>Calibri Light</vt:lpstr>
      <vt:lpstr>Cambria</vt:lpstr>
      <vt:lpstr>Heebo</vt:lpstr>
      <vt:lpstr>Lucida Sans Unicode</vt:lpstr>
      <vt:lpstr>MathJax_Main</vt:lpstr>
      <vt:lpstr>MathJax_Math-italic</vt:lpstr>
      <vt:lpstr>Microsoft Sans Serif</vt:lpstr>
      <vt:lpstr>Nunito</vt:lpstr>
      <vt:lpstr>Segoe UI Symbol</vt:lpstr>
      <vt:lpstr>Tahoma</vt:lpstr>
      <vt:lpstr>Times New Roman</vt:lpstr>
      <vt:lpstr>Trebuchet MS</vt:lpstr>
      <vt:lpstr>Office Theme</vt:lpstr>
      <vt:lpstr>PowerPoint Presentation</vt:lpstr>
      <vt:lpstr>Signals and Systems</vt:lpstr>
      <vt:lpstr>Signals</vt:lpstr>
      <vt:lpstr>Classification of Signals</vt:lpstr>
      <vt:lpstr>Graphical Representation of Signals</vt:lpstr>
      <vt:lpstr>Systems</vt:lpstr>
      <vt:lpstr>Classification of Systems</vt:lpstr>
      <vt:lpstr>Signal Processing Systems</vt:lpstr>
      <vt:lpstr>Communication Systems</vt:lpstr>
      <vt:lpstr>Control Systems</vt:lpstr>
      <vt:lpstr>Why Study Signals and Systems?</vt:lpstr>
      <vt:lpstr>System Failure Example: Tacoma Narrows Bridge</vt:lpstr>
      <vt:lpstr>Section 1.1</vt:lpstr>
      <vt:lpstr>Signals</vt:lpstr>
      <vt:lpstr>Notation: Functions Versus Function Values</vt:lpstr>
      <vt:lpstr>Section 1.2</vt:lpstr>
      <vt:lpstr>Even Signals</vt:lpstr>
      <vt:lpstr>Odd Signals</vt:lpstr>
      <vt:lpstr>Periodic Signals</vt:lpstr>
      <vt:lpstr>Periodic Signals (Continued 1)</vt:lpstr>
      <vt:lpstr>Periodic Signals (Continued 2)</vt:lpstr>
      <vt:lpstr>Part 2</vt:lpstr>
      <vt:lpstr>Section 2.1</vt:lpstr>
      <vt:lpstr>Time Shifting (Translation)</vt:lpstr>
      <vt:lpstr>Time Shifting (Translation): Example</vt:lpstr>
      <vt:lpstr>Time Reversal (Reflection)</vt:lpstr>
      <vt:lpstr>Time Compression/Expansion (Dilation)</vt:lpstr>
      <vt:lpstr>Time Compression/Expansion (Dilation): Example</vt:lpstr>
      <vt:lpstr>Time Scaling</vt:lpstr>
      <vt:lpstr>Time Scaling (Dilation/Reflection): Example</vt:lpstr>
      <vt:lpstr>Combined Time Scaling and Time Shifting</vt:lpstr>
      <vt:lpstr>Combined Time Scaling and Time Shifting: Example</vt:lpstr>
      <vt:lpstr>Two Perspectives on Independent-Variable Transformations</vt:lpstr>
      <vt:lpstr>Amplitude Scaling</vt:lpstr>
      <vt:lpstr>Amplitude Shifting</vt:lpstr>
      <vt:lpstr>Combined Amplitude Scaling and Amplitude Shifting</vt:lpstr>
      <vt:lpstr>PowerPoint Presentation</vt:lpstr>
      <vt:lpstr>Symmetry and Addition/Multiplication</vt:lpstr>
      <vt:lpstr>Decomposition of a Signal into Even and Odd Parts</vt:lpstr>
      <vt:lpstr>Sum of Periodic Functions</vt:lpstr>
      <vt:lpstr>Right-Sided Signals</vt:lpstr>
      <vt:lpstr>Left-Sided Signals</vt:lpstr>
      <vt:lpstr>Finite-Duration and Two-Sided Signals</vt:lpstr>
      <vt:lpstr>Bounded Signals</vt:lpstr>
      <vt:lpstr>Signal Energy and Power</vt:lpstr>
      <vt:lpstr>PowerPoint Presentation</vt:lpstr>
      <vt:lpstr>PowerPoint Presentation</vt:lpstr>
      <vt:lpstr>Real Sinusoids</vt:lpstr>
      <vt:lpstr>Complex Exponentials</vt:lpstr>
      <vt:lpstr>Real Exponentials</vt:lpstr>
      <vt:lpstr>Complex Sinusoids</vt:lpstr>
      <vt:lpstr>Complex Sinusoids (Continued)</vt:lpstr>
      <vt:lpstr>General Complex Exponentials</vt:lpstr>
      <vt:lpstr>General Complex Exponentials (Continued)</vt:lpstr>
      <vt:lpstr>Relationship Between Complex Exponentials and Real  Sinusoids</vt:lpstr>
      <vt:lpstr>Unit-Step Function</vt:lpstr>
      <vt:lpstr>Signum Function</vt:lpstr>
      <vt:lpstr>Rectangular Function</vt:lpstr>
      <vt:lpstr>Triangular Function</vt:lpstr>
      <vt:lpstr>Cardinal Sine Function</vt:lpstr>
      <vt:lpstr>Unit-Impulse Function</vt:lpstr>
      <vt:lpstr>Unit-Impulse Function as a Limit</vt:lpstr>
      <vt:lpstr>Properties of the Unit-Impulse Function</vt:lpstr>
      <vt:lpstr>Representing a Rectangular Pulse Using Unit-Step  Functions</vt:lpstr>
      <vt:lpstr>Representing Functions Using Unit-Step Functions</vt:lpstr>
      <vt:lpstr>Section 2.4</vt:lpstr>
      <vt:lpstr>CT Systems</vt:lpstr>
      <vt:lpstr>Block Diagram Representations</vt:lpstr>
      <vt:lpstr>Interconnection of Systems</vt:lpstr>
      <vt:lpstr>Section 2.5</vt:lpstr>
      <vt:lpstr>Memory and Causality</vt:lpstr>
      <vt:lpstr>Invertibility</vt:lpstr>
      <vt:lpstr>Bounded-Input Bounded-Output (BIBO) Stability</vt:lpstr>
      <vt:lpstr>Time Invariance (TI)</vt:lpstr>
      <vt:lpstr>Additivity, Homogeneity, and Linearity</vt:lpstr>
      <vt:lpstr>Part 3</vt:lpstr>
      <vt:lpstr>Why Linear Time-Invariant (LTI) Systems?</vt:lpstr>
      <vt:lpstr>Section 3.1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CT Convolution</vt:lpstr>
      <vt:lpstr>Practical Convolution Computation</vt:lpstr>
      <vt:lpstr>Properties of Convolution</vt:lpstr>
      <vt:lpstr>Representation of Signals Using Impulses</vt:lpstr>
      <vt:lpstr>Periodic Convolution</vt:lpstr>
      <vt:lpstr>Section 3.2</vt:lpstr>
      <vt:lpstr>Impulse Response</vt:lpstr>
      <vt:lpstr>Step Response</vt:lpstr>
      <vt:lpstr>Block Diagram Representation of LTI Systems</vt:lpstr>
      <vt:lpstr>Interconnection of LTI Systems</vt:lpstr>
      <vt:lpstr>Section 3.3</vt:lpstr>
      <vt:lpstr>Memory</vt:lpstr>
      <vt:lpstr>Causality</vt:lpstr>
      <vt:lpstr>Invertibility</vt:lpstr>
      <vt:lpstr>BIBO Stability</vt:lpstr>
      <vt:lpstr>Eigenfunctions of Systems</vt:lpstr>
      <vt:lpstr>Eigenfunctions of LTI Systems</vt:lpstr>
      <vt:lpstr>Representations of Signals Using Eigenfunctions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nil.the.great@gmail.com</dc:creator>
  <cp:lastModifiedBy>nil.the.great@gmail.com</cp:lastModifiedBy>
  <cp:revision>1</cp:revision>
  <dcterms:created xsi:type="dcterms:W3CDTF">2023-02-16T08:52:34Z</dcterms:created>
  <dcterms:modified xsi:type="dcterms:W3CDTF">2023-02-16T08:52:41Z</dcterms:modified>
</cp:coreProperties>
</file>