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82" r:id="rId10"/>
    <p:sldId id="264" r:id="rId11"/>
    <p:sldId id="265" r:id="rId12"/>
    <p:sldId id="266" r:id="rId13"/>
    <p:sldId id="292" r:id="rId14"/>
    <p:sldId id="267" r:id="rId15"/>
    <p:sldId id="290" r:id="rId16"/>
    <p:sldId id="268" r:id="rId17"/>
    <p:sldId id="269" r:id="rId18"/>
    <p:sldId id="270" r:id="rId19"/>
    <p:sldId id="271" r:id="rId20"/>
    <p:sldId id="283" r:id="rId21"/>
    <p:sldId id="272" r:id="rId22"/>
    <p:sldId id="273" r:id="rId23"/>
    <p:sldId id="274" r:id="rId24"/>
    <p:sldId id="285" r:id="rId25"/>
    <p:sldId id="284" r:id="rId26"/>
    <p:sldId id="275" r:id="rId27"/>
    <p:sldId id="291" r:id="rId28"/>
    <p:sldId id="276" r:id="rId29"/>
    <p:sldId id="277" r:id="rId30"/>
    <p:sldId id="278" r:id="rId31"/>
    <p:sldId id="286" r:id="rId32"/>
    <p:sldId id="288" r:id="rId33"/>
    <p:sldId id="287" r:id="rId34"/>
    <p:sldId id="279" r:id="rId35"/>
    <p:sldId id="289" r:id="rId36"/>
    <p:sldId id="280" r:id="rId37"/>
    <p:sldId id="28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EB6F5-89A7-2EDE-CFC8-997F016BF4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7A8D95-04C8-5B0E-79D7-B3DCA45AAC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30FD09-DACD-9980-D971-3C5B33E5FFE8}"/>
              </a:ext>
            </a:extLst>
          </p:cNvPr>
          <p:cNvSpPr>
            <a:spLocks noGrp="1"/>
          </p:cNvSpPr>
          <p:nvPr>
            <p:ph type="dt" sz="half" idx="10"/>
          </p:nvPr>
        </p:nvSpPr>
        <p:spPr/>
        <p:txBody>
          <a:bodyPr/>
          <a:lstStyle/>
          <a:p>
            <a:fld id="{B3ECAE0C-B640-4AAA-BDB3-76398846B909}" type="datetimeFigureOut">
              <a:rPr lang="en-IN" smtClean="0"/>
              <a:t>16-03-2023</a:t>
            </a:fld>
            <a:endParaRPr lang="en-IN"/>
          </a:p>
        </p:txBody>
      </p:sp>
      <p:sp>
        <p:nvSpPr>
          <p:cNvPr id="5" name="Footer Placeholder 4">
            <a:extLst>
              <a:ext uri="{FF2B5EF4-FFF2-40B4-BE49-F238E27FC236}">
                <a16:creationId xmlns:a16="http://schemas.microsoft.com/office/drawing/2014/main" id="{AE6E3898-8093-2193-07DD-AF91ABC47D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751E72-9028-7090-05AC-8F3BE075DC73}"/>
              </a:ext>
            </a:extLst>
          </p:cNvPr>
          <p:cNvSpPr>
            <a:spLocks noGrp="1"/>
          </p:cNvSpPr>
          <p:nvPr>
            <p:ph type="sldNum" sz="quarter" idx="12"/>
          </p:nvPr>
        </p:nvSpPr>
        <p:spPr/>
        <p:txBody>
          <a:bodyPr/>
          <a:lstStyle/>
          <a:p>
            <a:fld id="{D8F12B5F-7D37-48B5-A05F-63B7E152368F}" type="slidenum">
              <a:rPr lang="en-IN" smtClean="0"/>
              <a:t>‹#›</a:t>
            </a:fld>
            <a:endParaRPr lang="en-IN"/>
          </a:p>
        </p:txBody>
      </p:sp>
    </p:spTree>
    <p:extLst>
      <p:ext uri="{BB962C8B-B14F-4D97-AF65-F5344CB8AC3E}">
        <p14:creationId xmlns:p14="http://schemas.microsoft.com/office/powerpoint/2010/main" val="525983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CA96-AB71-00AD-3387-72036C5002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B55274-6243-7F11-1BA5-47CA962107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08732E-A2A6-D081-6BB9-25F6EDE3ADC4}"/>
              </a:ext>
            </a:extLst>
          </p:cNvPr>
          <p:cNvSpPr>
            <a:spLocks noGrp="1"/>
          </p:cNvSpPr>
          <p:nvPr>
            <p:ph type="dt" sz="half" idx="10"/>
          </p:nvPr>
        </p:nvSpPr>
        <p:spPr/>
        <p:txBody>
          <a:bodyPr/>
          <a:lstStyle/>
          <a:p>
            <a:fld id="{B3ECAE0C-B640-4AAA-BDB3-76398846B909}" type="datetimeFigureOut">
              <a:rPr lang="en-IN" smtClean="0"/>
              <a:t>16-03-2023</a:t>
            </a:fld>
            <a:endParaRPr lang="en-IN"/>
          </a:p>
        </p:txBody>
      </p:sp>
      <p:sp>
        <p:nvSpPr>
          <p:cNvPr id="5" name="Footer Placeholder 4">
            <a:extLst>
              <a:ext uri="{FF2B5EF4-FFF2-40B4-BE49-F238E27FC236}">
                <a16:creationId xmlns:a16="http://schemas.microsoft.com/office/drawing/2014/main" id="{11030ED8-E80B-C122-71FE-D3DC8C9C68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89C383-F9AD-A061-07E4-A94775030E16}"/>
              </a:ext>
            </a:extLst>
          </p:cNvPr>
          <p:cNvSpPr>
            <a:spLocks noGrp="1"/>
          </p:cNvSpPr>
          <p:nvPr>
            <p:ph type="sldNum" sz="quarter" idx="12"/>
          </p:nvPr>
        </p:nvSpPr>
        <p:spPr/>
        <p:txBody>
          <a:bodyPr/>
          <a:lstStyle/>
          <a:p>
            <a:fld id="{D8F12B5F-7D37-48B5-A05F-63B7E152368F}" type="slidenum">
              <a:rPr lang="en-IN" smtClean="0"/>
              <a:t>‹#›</a:t>
            </a:fld>
            <a:endParaRPr lang="en-IN"/>
          </a:p>
        </p:txBody>
      </p:sp>
    </p:spTree>
    <p:extLst>
      <p:ext uri="{BB962C8B-B14F-4D97-AF65-F5344CB8AC3E}">
        <p14:creationId xmlns:p14="http://schemas.microsoft.com/office/powerpoint/2010/main" val="2937923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952698-EBA5-01AE-E0E7-4F01DBB48C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D23D73-6BAD-4D8B-AFA5-90FA7B6F61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4CF254-1B42-F6AB-3AC4-EC3F5804766B}"/>
              </a:ext>
            </a:extLst>
          </p:cNvPr>
          <p:cNvSpPr>
            <a:spLocks noGrp="1"/>
          </p:cNvSpPr>
          <p:nvPr>
            <p:ph type="dt" sz="half" idx="10"/>
          </p:nvPr>
        </p:nvSpPr>
        <p:spPr/>
        <p:txBody>
          <a:bodyPr/>
          <a:lstStyle/>
          <a:p>
            <a:fld id="{B3ECAE0C-B640-4AAA-BDB3-76398846B909}" type="datetimeFigureOut">
              <a:rPr lang="en-IN" smtClean="0"/>
              <a:t>16-03-2023</a:t>
            </a:fld>
            <a:endParaRPr lang="en-IN"/>
          </a:p>
        </p:txBody>
      </p:sp>
      <p:sp>
        <p:nvSpPr>
          <p:cNvPr id="5" name="Footer Placeholder 4">
            <a:extLst>
              <a:ext uri="{FF2B5EF4-FFF2-40B4-BE49-F238E27FC236}">
                <a16:creationId xmlns:a16="http://schemas.microsoft.com/office/drawing/2014/main" id="{B93C6F18-DF26-2BF5-36A3-443FCFDA96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46125A-EBCF-1039-0DFB-3572EBFDA103}"/>
              </a:ext>
            </a:extLst>
          </p:cNvPr>
          <p:cNvSpPr>
            <a:spLocks noGrp="1"/>
          </p:cNvSpPr>
          <p:nvPr>
            <p:ph type="sldNum" sz="quarter" idx="12"/>
          </p:nvPr>
        </p:nvSpPr>
        <p:spPr/>
        <p:txBody>
          <a:bodyPr/>
          <a:lstStyle/>
          <a:p>
            <a:fld id="{D8F12B5F-7D37-48B5-A05F-63B7E152368F}" type="slidenum">
              <a:rPr lang="en-IN" smtClean="0"/>
              <a:t>‹#›</a:t>
            </a:fld>
            <a:endParaRPr lang="en-IN"/>
          </a:p>
        </p:txBody>
      </p:sp>
    </p:spTree>
    <p:extLst>
      <p:ext uri="{BB962C8B-B14F-4D97-AF65-F5344CB8AC3E}">
        <p14:creationId xmlns:p14="http://schemas.microsoft.com/office/powerpoint/2010/main" val="494575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851C-363D-F561-8ED5-8FA9067FA3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B6984E-866E-1621-F913-E7E55C4ED3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386416-71CC-D493-288F-E5F83C113C56}"/>
              </a:ext>
            </a:extLst>
          </p:cNvPr>
          <p:cNvSpPr>
            <a:spLocks noGrp="1"/>
          </p:cNvSpPr>
          <p:nvPr>
            <p:ph type="dt" sz="half" idx="10"/>
          </p:nvPr>
        </p:nvSpPr>
        <p:spPr/>
        <p:txBody>
          <a:bodyPr/>
          <a:lstStyle/>
          <a:p>
            <a:fld id="{B3ECAE0C-B640-4AAA-BDB3-76398846B909}" type="datetimeFigureOut">
              <a:rPr lang="en-IN" smtClean="0"/>
              <a:t>16-03-2023</a:t>
            </a:fld>
            <a:endParaRPr lang="en-IN"/>
          </a:p>
        </p:txBody>
      </p:sp>
      <p:sp>
        <p:nvSpPr>
          <p:cNvPr id="5" name="Footer Placeholder 4">
            <a:extLst>
              <a:ext uri="{FF2B5EF4-FFF2-40B4-BE49-F238E27FC236}">
                <a16:creationId xmlns:a16="http://schemas.microsoft.com/office/drawing/2014/main" id="{5A749966-0D0C-D0A0-E71E-F9F54C92FF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0F580D-5849-D3AB-7031-198B8E6F0F8C}"/>
              </a:ext>
            </a:extLst>
          </p:cNvPr>
          <p:cNvSpPr>
            <a:spLocks noGrp="1"/>
          </p:cNvSpPr>
          <p:nvPr>
            <p:ph type="sldNum" sz="quarter" idx="12"/>
          </p:nvPr>
        </p:nvSpPr>
        <p:spPr/>
        <p:txBody>
          <a:bodyPr/>
          <a:lstStyle/>
          <a:p>
            <a:fld id="{D8F12B5F-7D37-48B5-A05F-63B7E152368F}" type="slidenum">
              <a:rPr lang="en-IN" smtClean="0"/>
              <a:t>‹#›</a:t>
            </a:fld>
            <a:endParaRPr lang="en-IN"/>
          </a:p>
        </p:txBody>
      </p:sp>
    </p:spTree>
    <p:extLst>
      <p:ext uri="{BB962C8B-B14F-4D97-AF65-F5344CB8AC3E}">
        <p14:creationId xmlns:p14="http://schemas.microsoft.com/office/powerpoint/2010/main" val="320710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AA091-590E-C963-6B89-A42C487B36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A03614-230C-B638-AE37-02530EDA31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092E2A-1557-1985-BBF9-989E17EB7E42}"/>
              </a:ext>
            </a:extLst>
          </p:cNvPr>
          <p:cNvSpPr>
            <a:spLocks noGrp="1"/>
          </p:cNvSpPr>
          <p:nvPr>
            <p:ph type="dt" sz="half" idx="10"/>
          </p:nvPr>
        </p:nvSpPr>
        <p:spPr/>
        <p:txBody>
          <a:bodyPr/>
          <a:lstStyle/>
          <a:p>
            <a:fld id="{B3ECAE0C-B640-4AAA-BDB3-76398846B909}" type="datetimeFigureOut">
              <a:rPr lang="en-IN" smtClean="0"/>
              <a:t>16-03-2023</a:t>
            </a:fld>
            <a:endParaRPr lang="en-IN"/>
          </a:p>
        </p:txBody>
      </p:sp>
      <p:sp>
        <p:nvSpPr>
          <p:cNvPr id="5" name="Footer Placeholder 4">
            <a:extLst>
              <a:ext uri="{FF2B5EF4-FFF2-40B4-BE49-F238E27FC236}">
                <a16:creationId xmlns:a16="http://schemas.microsoft.com/office/drawing/2014/main" id="{EB43F32D-29AF-794D-B829-3FEB65FC63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25020C-BAD7-6B0D-24D4-BA496D92AFEC}"/>
              </a:ext>
            </a:extLst>
          </p:cNvPr>
          <p:cNvSpPr>
            <a:spLocks noGrp="1"/>
          </p:cNvSpPr>
          <p:nvPr>
            <p:ph type="sldNum" sz="quarter" idx="12"/>
          </p:nvPr>
        </p:nvSpPr>
        <p:spPr/>
        <p:txBody>
          <a:bodyPr/>
          <a:lstStyle/>
          <a:p>
            <a:fld id="{D8F12B5F-7D37-48B5-A05F-63B7E152368F}" type="slidenum">
              <a:rPr lang="en-IN" smtClean="0"/>
              <a:t>‹#›</a:t>
            </a:fld>
            <a:endParaRPr lang="en-IN"/>
          </a:p>
        </p:txBody>
      </p:sp>
    </p:spTree>
    <p:extLst>
      <p:ext uri="{BB962C8B-B14F-4D97-AF65-F5344CB8AC3E}">
        <p14:creationId xmlns:p14="http://schemas.microsoft.com/office/powerpoint/2010/main" val="1155568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490CB-7BB8-7E79-D576-C54620522F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5F5D4B-1748-AF1C-2DAB-04B8060EA4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C7E0DD-26D6-BBCB-C16C-6AF2EFF927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6F59F7-1FD4-13AA-7A96-7B697766C1A8}"/>
              </a:ext>
            </a:extLst>
          </p:cNvPr>
          <p:cNvSpPr>
            <a:spLocks noGrp="1"/>
          </p:cNvSpPr>
          <p:nvPr>
            <p:ph type="dt" sz="half" idx="10"/>
          </p:nvPr>
        </p:nvSpPr>
        <p:spPr/>
        <p:txBody>
          <a:bodyPr/>
          <a:lstStyle/>
          <a:p>
            <a:fld id="{B3ECAE0C-B640-4AAA-BDB3-76398846B909}" type="datetimeFigureOut">
              <a:rPr lang="en-IN" smtClean="0"/>
              <a:t>16-03-2023</a:t>
            </a:fld>
            <a:endParaRPr lang="en-IN"/>
          </a:p>
        </p:txBody>
      </p:sp>
      <p:sp>
        <p:nvSpPr>
          <p:cNvPr id="6" name="Footer Placeholder 5">
            <a:extLst>
              <a:ext uri="{FF2B5EF4-FFF2-40B4-BE49-F238E27FC236}">
                <a16:creationId xmlns:a16="http://schemas.microsoft.com/office/drawing/2014/main" id="{620657F1-32F5-EC23-18CD-382A6C7A57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CC5D54-7BEB-1BC1-0FC5-6090A76E5E23}"/>
              </a:ext>
            </a:extLst>
          </p:cNvPr>
          <p:cNvSpPr>
            <a:spLocks noGrp="1"/>
          </p:cNvSpPr>
          <p:nvPr>
            <p:ph type="sldNum" sz="quarter" idx="12"/>
          </p:nvPr>
        </p:nvSpPr>
        <p:spPr/>
        <p:txBody>
          <a:bodyPr/>
          <a:lstStyle/>
          <a:p>
            <a:fld id="{D8F12B5F-7D37-48B5-A05F-63B7E152368F}" type="slidenum">
              <a:rPr lang="en-IN" smtClean="0"/>
              <a:t>‹#›</a:t>
            </a:fld>
            <a:endParaRPr lang="en-IN"/>
          </a:p>
        </p:txBody>
      </p:sp>
    </p:spTree>
    <p:extLst>
      <p:ext uri="{BB962C8B-B14F-4D97-AF65-F5344CB8AC3E}">
        <p14:creationId xmlns:p14="http://schemas.microsoft.com/office/powerpoint/2010/main" val="3400030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DE91A-3D34-1545-7CC4-69DE919885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C3D4DA-CBB9-2E22-7BF3-95E6267D00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420494-45E2-D990-B32F-10AA12D5E7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C9AD58-1878-8204-5810-259D6CD66F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010D7A-1969-7FE8-37E0-3B4ECA4CA3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97DADC-F82A-DA26-E1F6-9D0EBE5F0A3F}"/>
              </a:ext>
            </a:extLst>
          </p:cNvPr>
          <p:cNvSpPr>
            <a:spLocks noGrp="1"/>
          </p:cNvSpPr>
          <p:nvPr>
            <p:ph type="dt" sz="half" idx="10"/>
          </p:nvPr>
        </p:nvSpPr>
        <p:spPr/>
        <p:txBody>
          <a:bodyPr/>
          <a:lstStyle/>
          <a:p>
            <a:fld id="{B3ECAE0C-B640-4AAA-BDB3-76398846B909}" type="datetimeFigureOut">
              <a:rPr lang="en-IN" smtClean="0"/>
              <a:t>16-03-2023</a:t>
            </a:fld>
            <a:endParaRPr lang="en-IN"/>
          </a:p>
        </p:txBody>
      </p:sp>
      <p:sp>
        <p:nvSpPr>
          <p:cNvPr id="8" name="Footer Placeholder 7">
            <a:extLst>
              <a:ext uri="{FF2B5EF4-FFF2-40B4-BE49-F238E27FC236}">
                <a16:creationId xmlns:a16="http://schemas.microsoft.com/office/drawing/2014/main" id="{513FB386-D09E-C8DF-551C-2EC329AF6D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3A54CB-5A43-51C4-6310-637BBF7C347F}"/>
              </a:ext>
            </a:extLst>
          </p:cNvPr>
          <p:cNvSpPr>
            <a:spLocks noGrp="1"/>
          </p:cNvSpPr>
          <p:nvPr>
            <p:ph type="sldNum" sz="quarter" idx="12"/>
          </p:nvPr>
        </p:nvSpPr>
        <p:spPr/>
        <p:txBody>
          <a:bodyPr/>
          <a:lstStyle/>
          <a:p>
            <a:fld id="{D8F12B5F-7D37-48B5-A05F-63B7E152368F}" type="slidenum">
              <a:rPr lang="en-IN" smtClean="0"/>
              <a:t>‹#›</a:t>
            </a:fld>
            <a:endParaRPr lang="en-IN"/>
          </a:p>
        </p:txBody>
      </p:sp>
    </p:spTree>
    <p:extLst>
      <p:ext uri="{BB962C8B-B14F-4D97-AF65-F5344CB8AC3E}">
        <p14:creationId xmlns:p14="http://schemas.microsoft.com/office/powerpoint/2010/main" val="87804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F22F-0D8B-4ADA-2F05-0DDFB62380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35968E-0875-14F7-8B29-26C7A5040F62}"/>
              </a:ext>
            </a:extLst>
          </p:cNvPr>
          <p:cNvSpPr>
            <a:spLocks noGrp="1"/>
          </p:cNvSpPr>
          <p:nvPr>
            <p:ph type="dt" sz="half" idx="10"/>
          </p:nvPr>
        </p:nvSpPr>
        <p:spPr/>
        <p:txBody>
          <a:bodyPr/>
          <a:lstStyle/>
          <a:p>
            <a:fld id="{B3ECAE0C-B640-4AAA-BDB3-76398846B909}" type="datetimeFigureOut">
              <a:rPr lang="en-IN" smtClean="0"/>
              <a:t>16-03-2023</a:t>
            </a:fld>
            <a:endParaRPr lang="en-IN"/>
          </a:p>
        </p:txBody>
      </p:sp>
      <p:sp>
        <p:nvSpPr>
          <p:cNvPr id="4" name="Footer Placeholder 3">
            <a:extLst>
              <a:ext uri="{FF2B5EF4-FFF2-40B4-BE49-F238E27FC236}">
                <a16:creationId xmlns:a16="http://schemas.microsoft.com/office/drawing/2014/main" id="{B90A266C-7828-8369-3C2F-5DB12FCDF64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DF8ED0-8B9A-62C8-694F-33F7816AFE76}"/>
              </a:ext>
            </a:extLst>
          </p:cNvPr>
          <p:cNvSpPr>
            <a:spLocks noGrp="1"/>
          </p:cNvSpPr>
          <p:nvPr>
            <p:ph type="sldNum" sz="quarter" idx="12"/>
          </p:nvPr>
        </p:nvSpPr>
        <p:spPr/>
        <p:txBody>
          <a:bodyPr/>
          <a:lstStyle/>
          <a:p>
            <a:fld id="{D8F12B5F-7D37-48B5-A05F-63B7E152368F}" type="slidenum">
              <a:rPr lang="en-IN" smtClean="0"/>
              <a:t>‹#›</a:t>
            </a:fld>
            <a:endParaRPr lang="en-IN"/>
          </a:p>
        </p:txBody>
      </p:sp>
    </p:spTree>
    <p:extLst>
      <p:ext uri="{BB962C8B-B14F-4D97-AF65-F5344CB8AC3E}">
        <p14:creationId xmlns:p14="http://schemas.microsoft.com/office/powerpoint/2010/main" val="2830670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A123C8-52E5-076D-2248-11DE1E8A4B3D}"/>
              </a:ext>
            </a:extLst>
          </p:cNvPr>
          <p:cNvSpPr>
            <a:spLocks noGrp="1"/>
          </p:cNvSpPr>
          <p:nvPr>
            <p:ph type="dt" sz="half" idx="10"/>
          </p:nvPr>
        </p:nvSpPr>
        <p:spPr/>
        <p:txBody>
          <a:bodyPr/>
          <a:lstStyle/>
          <a:p>
            <a:fld id="{B3ECAE0C-B640-4AAA-BDB3-76398846B909}" type="datetimeFigureOut">
              <a:rPr lang="en-IN" smtClean="0"/>
              <a:t>16-03-2023</a:t>
            </a:fld>
            <a:endParaRPr lang="en-IN"/>
          </a:p>
        </p:txBody>
      </p:sp>
      <p:sp>
        <p:nvSpPr>
          <p:cNvPr id="3" name="Footer Placeholder 2">
            <a:extLst>
              <a:ext uri="{FF2B5EF4-FFF2-40B4-BE49-F238E27FC236}">
                <a16:creationId xmlns:a16="http://schemas.microsoft.com/office/drawing/2014/main" id="{E74D7B07-D381-5306-0CA8-4F9E5EBA93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6DD686-4985-958A-7A38-207A2F9E0EBF}"/>
              </a:ext>
            </a:extLst>
          </p:cNvPr>
          <p:cNvSpPr>
            <a:spLocks noGrp="1"/>
          </p:cNvSpPr>
          <p:nvPr>
            <p:ph type="sldNum" sz="quarter" idx="12"/>
          </p:nvPr>
        </p:nvSpPr>
        <p:spPr/>
        <p:txBody>
          <a:bodyPr/>
          <a:lstStyle/>
          <a:p>
            <a:fld id="{D8F12B5F-7D37-48B5-A05F-63B7E152368F}" type="slidenum">
              <a:rPr lang="en-IN" smtClean="0"/>
              <a:t>‹#›</a:t>
            </a:fld>
            <a:endParaRPr lang="en-IN"/>
          </a:p>
        </p:txBody>
      </p:sp>
    </p:spTree>
    <p:extLst>
      <p:ext uri="{BB962C8B-B14F-4D97-AF65-F5344CB8AC3E}">
        <p14:creationId xmlns:p14="http://schemas.microsoft.com/office/powerpoint/2010/main" val="491764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AAC5D-FA9E-61DA-8643-4224DB7AD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93DEA7-09FE-85D6-C568-AFAA071BE4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CA57E4-01FF-D4E1-CF3F-80F537A00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E27C7C-D438-235E-52B4-719BF996CF6C}"/>
              </a:ext>
            </a:extLst>
          </p:cNvPr>
          <p:cNvSpPr>
            <a:spLocks noGrp="1"/>
          </p:cNvSpPr>
          <p:nvPr>
            <p:ph type="dt" sz="half" idx="10"/>
          </p:nvPr>
        </p:nvSpPr>
        <p:spPr/>
        <p:txBody>
          <a:bodyPr/>
          <a:lstStyle/>
          <a:p>
            <a:fld id="{B3ECAE0C-B640-4AAA-BDB3-76398846B909}" type="datetimeFigureOut">
              <a:rPr lang="en-IN" smtClean="0"/>
              <a:t>16-03-2023</a:t>
            </a:fld>
            <a:endParaRPr lang="en-IN"/>
          </a:p>
        </p:txBody>
      </p:sp>
      <p:sp>
        <p:nvSpPr>
          <p:cNvPr id="6" name="Footer Placeholder 5">
            <a:extLst>
              <a:ext uri="{FF2B5EF4-FFF2-40B4-BE49-F238E27FC236}">
                <a16:creationId xmlns:a16="http://schemas.microsoft.com/office/drawing/2014/main" id="{FDC7D691-ADF2-4AAE-2D9C-1666817C60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AA2647-B938-B892-302B-B1325231FDD2}"/>
              </a:ext>
            </a:extLst>
          </p:cNvPr>
          <p:cNvSpPr>
            <a:spLocks noGrp="1"/>
          </p:cNvSpPr>
          <p:nvPr>
            <p:ph type="sldNum" sz="quarter" idx="12"/>
          </p:nvPr>
        </p:nvSpPr>
        <p:spPr/>
        <p:txBody>
          <a:bodyPr/>
          <a:lstStyle/>
          <a:p>
            <a:fld id="{D8F12B5F-7D37-48B5-A05F-63B7E152368F}" type="slidenum">
              <a:rPr lang="en-IN" smtClean="0"/>
              <a:t>‹#›</a:t>
            </a:fld>
            <a:endParaRPr lang="en-IN"/>
          </a:p>
        </p:txBody>
      </p:sp>
    </p:spTree>
    <p:extLst>
      <p:ext uri="{BB962C8B-B14F-4D97-AF65-F5344CB8AC3E}">
        <p14:creationId xmlns:p14="http://schemas.microsoft.com/office/powerpoint/2010/main" val="207689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BA409-BB73-D0B1-792C-91F3685796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89308B-D5CA-8165-F5A8-F4FDFF7829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5AFD19-7320-8B74-B4A3-44F90C85DF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486B4C-DA65-B35E-DC2A-E7A4EC126194}"/>
              </a:ext>
            </a:extLst>
          </p:cNvPr>
          <p:cNvSpPr>
            <a:spLocks noGrp="1"/>
          </p:cNvSpPr>
          <p:nvPr>
            <p:ph type="dt" sz="half" idx="10"/>
          </p:nvPr>
        </p:nvSpPr>
        <p:spPr/>
        <p:txBody>
          <a:bodyPr/>
          <a:lstStyle/>
          <a:p>
            <a:fld id="{B3ECAE0C-B640-4AAA-BDB3-76398846B909}" type="datetimeFigureOut">
              <a:rPr lang="en-IN" smtClean="0"/>
              <a:t>16-03-2023</a:t>
            </a:fld>
            <a:endParaRPr lang="en-IN"/>
          </a:p>
        </p:txBody>
      </p:sp>
      <p:sp>
        <p:nvSpPr>
          <p:cNvPr id="6" name="Footer Placeholder 5">
            <a:extLst>
              <a:ext uri="{FF2B5EF4-FFF2-40B4-BE49-F238E27FC236}">
                <a16:creationId xmlns:a16="http://schemas.microsoft.com/office/drawing/2014/main" id="{89F6AD9C-CB93-B859-A996-63ED9C3010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75EA97-4B8A-33D3-7E54-9B2266506945}"/>
              </a:ext>
            </a:extLst>
          </p:cNvPr>
          <p:cNvSpPr>
            <a:spLocks noGrp="1"/>
          </p:cNvSpPr>
          <p:nvPr>
            <p:ph type="sldNum" sz="quarter" idx="12"/>
          </p:nvPr>
        </p:nvSpPr>
        <p:spPr/>
        <p:txBody>
          <a:bodyPr/>
          <a:lstStyle/>
          <a:p>
            <a:fld id="{D8F12B5F-7D37-48B5-A05F-63B7E152368F}" type="slidenum">
              <a:rPr lang="en-IN" smtClean="0"/>
              <a:t>‹#›</a:t>
            </a:fld>
            <a:endParaRPr lang="en-IN"/>
          </a:p>
        </p:txBody>
      </p:sp>
    </p:spTree>
    <p:extLst>
      <p:ext uri="{BB962C8B-B14F-4D97-AF65-F5344CB8AC3E}">
        <p14:creationId xmlns:p14="http://schemas.microsoft.com/office/powerpoint/2010/main" val="1015700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6356A3-829C-64C4-4D10-0A05F46F9C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33AB13-2585-B89E-78E4-D8B2946319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E18D73-AA71-107E-605A-8E472A97FB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ECAE0C-B640-4AAA-BDB3-76398846B909}" type="datetimeFigureOut">
              <a:rPr lang="en-IN" smtClean="0"/>
              <a:t>16-03-2023</a:t>
            </a:fld>
            <a:endParaRPr lang="en-IN"/>
          </a:p>
        </p:txBody>
      </p:sp>
      <p:sp>
        <p:nvSpPr>
          <p:cNvPr id="5" name="Footer Placeholder 4">
            <a:extLst>
              <a:ext uri="{FF2B5EF4-FFF2-40B4-BE49-F238E27FC236}">
                <a16:creationId xmlns:a16="http://schemas.microsoft.com/office/drawing/2014/main" id="{CD249B5D-500B-4DEA-1D57-AB774D13EE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D1B03A-9659-ADFA-02E3-FB8E81256F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12B5F-7D37-48B5-A05F-63B7E152368F}" type="slidenum">
              <a:rPr lang="en-IN" smtClean="0"/>
              <a:t>‹#›</a:t>
            </a:fld>
            <a:endParaRPr lang="en-IN"/>
          </a:p>
        </p:txBody>
      </p:sp>
    </p:spTree>
    <p:extLst>
      <p:ext uri="{BB962C8B-B14F-4D97-AF65-F5344CB8AC3E}">
        <p14:creationId xmlns:p14="http://schemas.microsoft.com/office/powerpoint/2010/main" val="401197481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DAC16-1F97-F0AC-F8BD-6E0991A143F8}"/>
              </a:ext>
            </a:extLst>
          </p:cNvPr>
          <p:cNvSpPr>
            <a:spLocks noGrp="1"/>
          </p:cNvSpPr>
          <p:nvPr>
            <p:ph type="ctrTitle"/>
          </p:nvPr>
        </p:nvSpPr>
        <p:spPr/>
        <p:txBody>
          <a:bodyPr/>
          <a:lstStyle/>
          <a:p>
            <a:r>
              <a:rPr lang="en-US" dirty="0"/>
              <a:t>Signals &amp; Systems</a:t>
            </a:r>
            <a:endParaRPr lang="en-IN" dirty="0"/>
          </a:p>
        </p:txBody>
      </p:sp>
      <p:sp>
        <p:nvSpPr>
          <p:cNvPr id="3" name="Subtitle 2">
            <a:extLst>
              <a:ext uri="{FF2B5EF4-FFF2-40B4-BE49-F238E27FC236}">
                <a16:creationId xmlns:a16="http://schemas.microsoft.com/office/drawing/2014/main" id="{30B1A88B-CA77-1A68-573F-FAC77E9FFFF4}"/>
              </a:ext>
            </a:extLst>
          </p:cNvPr>
          <p:cNvSpPr>
            <a:spLocks noGrp="1"/>
          </p:cNvSpPr>
          <p:nvPr>
            <p:ph type="subTitle" idx="1"/>
          </p:nvPr>
        </p:nvSpPr>
        <p:spPr/>
        <p:txBody>
          <a:bodyPr/>
          <a:lstStyle/>
          <a:p>
            <a:r>
              <a:rPr lang="en-US" dirty="0"/>
              <a:t>Module 3 </a:t>
            </a:r>
            <a:endParaRPr lang="en-IN" dirty="0"/>
          </a:p>
        </p:txBody>
      </p:sp>
    </p:spTree>
    <p:extLst>
      <p:ext uri="{BB962C8B-B14F-4D97-AF65-F5344CB8AC3E}">
        <p14:creationId xmlns:p14="http://schemas.microsoft.com/office/powerpoint/2010/main" val="3268134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13CCA-C693-1E76-9898-2D2862D2C51F}"/>
              </a:ext>
            </a:extLst>
          </p:cNvPr>
          <p:cNvSpPr>
            <a:spLocks noGrp="1"/>
          </p:cNvSpPr>
          <p:nvPr>
            <p:ph type="title"/>
          </p:nvPr>
        </p:nvSpPr>
        <p:spPr>
          <a:xfrm>
            <a:off x="3713923" y="354926"/>
            <a:ext cx="5867400" cy="1325563"/>
          </a:xfrm>
        </p:spPr>
        <p:txBody>
          <a:bodyPr/>
          <a:lstStyle/>
          <a:p>
            <a:r>
              <a:rPr lang="en-US" sz="1800" b="1" i="0" u="none" strike="noStrike" dirty="0">
                <a:solidFill>
                  <a:srgbClr val="000000"/>
                </a:solidFill>
                <a:effectLst/>
                <a:latin typeface="Times New Roman" panose="02020603050405020304" pitchFamily="18" charset="0"/>
              </a:rPr>
              <a:t>Formulate the DTFT of x(n)={1,1,1,1,1,1,0,0}</a:t>
            </a:r>
            <a:r>
              <a:rPr lang="en-US" b="1" dirty="0"/>
              <a:t> </a:t>
            </a:r>
            <a:endParaRPr lang="en-IN" b="1" dirty="0"/>
          </a:p>
        </p:txBody>
      </p:sp>
      <p:sp>
        <p:nvSpPr>
          <p:cNvPr id="5" name="TextBox 4">
            <a:extLst>
              <a:ext uri="{FF2B5EF4-FFF2-40B4-BE49-F238E27FC236}">
                <a16:creationId xmlns:a16="http://schemas.microsoft.com/office/drawing/2014/main" id="{36BA55E5-8F83-3FEF-E1ED-3C452BEA1939}"/>
              </a:ext>
            </a:extLst>
          </p:cNvPr>
          <p:cNvSpPr txBox="1"/>
          <p:nvPr/>
        </p:nvSpPr>
        <p:spPr>
          <a:xfrm>
            <a:off x="2610677" y="1648627"/>
            <a:ext cx="9369288" cy="369332"/>
          </a:xfrm>
          <a:prstGeom prst="rect">
            <a:avLst/>
          </a:prstGeom>
          <a:noFill/>
        </p:spPr>
        <p:txBody>
          <a:bodyPr wrap="square">
            <a:spAutoFit/>
          </a:bodyPr>
          <a:lstStyle/>
          <a:p>
            <a:r>
              <a:rPr lang="en-US" b="0" i="0" dirty="0">
                <a:solidFill>
                  <a:srgbClr val="374151"/>
                </a:solidFill>
                <a:effectLst/>
                <a:latin typeface="Söhne"/>
              </a:rPr>
              <a:t>The Discrete-Time Fourier Transform (DTFT) of a sequence x(n) is given by:</a:t>
            </a:r>
            <a:endParaRPr lang="en-IN" dirty="0"/>
          </a:p>
        </p:txBody>
      </p:sp>
      <p:pic>
        <p:nvPicPr>
          <p:cNvPr id="6146" name="Picture 2" descr="equation">
            <a:extLst>
              <a:ext uri="{FF2B5EF4-FFF2-40B4-BE49-F238E27FC236}">
                <a16:creationId xmlns:a16="http://schemas.microsoft.com/office/drawing/2014/main" id="{F983ABA1-8333-7CF0-B026-EFDC89D5D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3475" y="2286868"/>
            <a:ext cx="3196451" cy="8112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9B4C8D2-DE12-36C7-15B7-31C0E3D34454}"/>
              </a:ext>
            </a:extLst>
          </p:cNvPr>
          <p:cNvSpPr txBox="1"/>
          <p:nvPr/>
        </p:nvSpPr>
        <p:spPr>
          <a:xfrm>
            <a:off x="3053597" y="3365378"/>
            <a:ext cx="6336595" cy="369332"/>
          </a:xfrm>
          <a:prstGeom prst="rect">
            <a:avLst/>
          </a:prstGeom>
          <a:noFill/>
        </p:spPr>
        <p:txBody>
          <a:bodyPr wrap="square">
            <a:spAutoFit/>
          </a:bodyPr>
          <a:lstStyle/>
          <a:p>
            <a:r>
              <a:rPr lang="en-US" b="0" i="0" dirty="0">
                <a:solidFill>
                  <a:srgbClr val="374151"/>
                </a:solidFill>
                <a:effectLst/>
                <a:latin typeface="Söhne"/>
              </a:rPr>
              <a:t>where omega is the normalized frequency in radians per sample.</a:t>
            </a:r>
            <a:endParaRPr lang="en-IN" dirty="0"/>
          </a:p>
        </p:txBody>
      </p:sp>
      <p:sp>
        <p:nvSpPr>
          <p:cNvPr id="9" name="TextBox 8">
            <a:extLst>
              <a:ext uri="{FF2B5EF4-FFF2-40B4-BE49-F238E27FC236}">
                <a16:creationId xmlns:a16="http://schemas.microsoft.com/office/drawing/2014/main" id="{317568B5-5433-55CB-91B2-58DD285F1BA5}"/>
              </a:ext>
            </a:extLst>
          </p:cNvPr>
          <p:cNvSpPr txBox="1"/>
          <p:nvPr/>
        </p:nvSpPr>
        <p:spPr>
          <a:xfrm>
            <a:off x="3294192" y="4039955"/>
            <a:ext cx="6096000" cy="369332"/>
          </a:xfrm>
          <a:prstGeom prst="rect">
            <a:avLst/>
          </a:prstGeom>
          <a:noFill/>
        </p:spPr>
        <p:txBody>
          <a:bodyPr wrap="square">
            <a:spAutoFit/>
          </a:bodyPr>
          <a:lstStyle/>
          <a:p>
            <a:r>
              <a:rPr lang="en-US" b="0" i="0" dirty="0">
                <a:solidFill>
                  <a:srgbClr val="374151"/>
                </a:solidFill>
                <a:effectLst/>
                <a:latin typeface="Söhne"/>
              </a:rPr>
              <a:t>In the case of the sequence x(n) = {1,1,1,1,1,1,0,0}, we have:</a:t>
            </a:r>
            <a:endParaRPr lang="en-IN" dirty="0"/>
          </a:p>
        </p:txBody>
      </p:sp>
      <p:pic>
        <p:nvPicPr>
          <p:cNvPr id="6148" name="Picture 4" descr="equation">
            <a:extLst>
              <a:ext uri="{FF2B5EF4-FFF2-40B4-BE49-F238E27FC236}">
                <a16:creationId xmlns:a16="http://schemas.microsoft.com/office/drawing/2014/main" id="{6B008B7D-D0A9-8525-2A3E-6456D42B8E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1348" y="4980647"/>
            <a:ext cx="4901688" cy="889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710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78B51A-AAD2-7081-8A08-A2DF01398126}"/>
              </a:ext>
            </a:extLst>
          </p:cNvPr>
          <p:cNvSpPr txBox="1"/>
          <p:nvPr/>
        </p:nvSpPr>
        <p:spPr>
          <a:xfrm>
            <a:off x="795129" y="485217"/>
            <a:ext cx="10429461" cy="369332"/>
          </a:xfrm>
          <a:prstGeom prst="rect">
            <a:avLst/>
          </a:prstGeom>
          <a:noFill/>
        </p:spPr>
        <p:txBody>
          <a:bodyPr wrap="square">
            <a:spAutoFit/>
          </a:bodyPr>
          <a:lstStyle/>
          <a:p>
            <a:r>
              <a:rPr lang="en-US" b="0" i="0" dirty="0">
                <a:solidFill>
                  <a:srgbClr val="374151"/>
                </a:solidFill>
                <a:effectLst/>
                <a:latin typeface="Söhne"/>
              </a:rPr>
              <a:t>since all other terms are zero. Using the formula for the sum of a geometric series, we can simplify this as:</a:t>
            </a:r>
            <a:endParaRPr lang="en-IN" dirty="0"/>
          </a:p>
        </p:txBody>
      </p:sp>
      <p:pic>
        <p:nvPicPr>
          <p:cNvPr id="7170" name="Picture 2" descr="equation">
            <a:extLst>
              <a:ext uri="{FF2B5EF4-FFF2-40B4-BE49-F238E27FC236}">
                <a16:creationId xmlns:a16="http://schemas.microsoft.com/office/drawing/2014/main" id="{789DBD57-DC5A-CFB5-F5A8-D56DC886E8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72" y="1131548"/>
            <a:ext cx="4282037" cy="9188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8D47DE7-8F88-028C-3991-968F525ADD14}"/>
              </a:ext>
            </a:extLst>
          </p:cNvPr>
          <p:cNvSpPr txBox="1"/>
          <p:nvPr/>
        </p:nvSpPr>
        <p:spPr>
          <a:xfrm>
            <a:off x="4214191" y="2398299"/>
            <a:ext cx="6096000" cy="369332"/>
          </a:xfrm>
          <a:prstGeom prst="rect">
            <a:avLst/>
          </a:prstGeom>
          <a:noFill/>
        </p:spPr>
        <p:txBody>
          <a:bodyPr wrap="square">
            <a:spAutoFit/>
          </a:bodyPr>
          <a:lstStyle/>
          <a:p>
            <a:r>
              <a:rPr lang="en-US" b="0" i="0" dirty="0">
                <a:solidFill>
                  <a:srgbClr val="374151"/>
                </a:solidFill>
                <a:effectLst/>
                <a:latin typeface="Söhne"/>
              </a:rPr>
              <a:t>If we plug in </a:t>
            </a:r>
            <a:r>
              <a:rPr lang="en-US" dirty="0">
                <a:solidFill>
                  <a:srgbClr val="374151"/>
                </a:solidFill>
                <a:latin typeface="Söhne"/>
              </a:rPr>
              <a:t>       </a:t>
            </a:r>
            <a:r>
              <a:rPr lang="en-US" b="0" i="0" dirty="0">
                <a:solidFill>
                  <a:srgbClr val="374151"/>
                </a:solidFill>
                <a:effectLst/>
                <a:latin typeface="Söhne"/>
              </a:rPr>
              <a:t> = 0, we get:</a:t>
            </a:r>
            <a:endParaRPr lang="en-IN" dirty="0"/>
          </a:p>
        </p:txBody>
      </p:sp>
      <p:pic>
        <p:nvPicPr>
          <p:cNvPr id="7172" name="Picture 4" descr="equation">
            <a:extLst>
              <a:ext uri="{FF2B5EF4-FFF2-40B4-BE49-F238E27FC236}">
                <a16:creationId xmlns:a16="http://schemas.microsoft.com/office/drawing/2014/main" id="{16B8374B-E0D7-D6B3-F5B8-88A31D11EA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826" y="3247124"/>
            <a:ext cx="3215617" cy="799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C662128-BF9F-50E5-E4CB-B32CF3CB49E6}"/>
              </a:ext>
            </a:extLst>
          </p:cNvPr>
          <p:cNvSpPr txBox="1"/>
          <p:nvPr/>
        </p:nvSpPr>
        <p:spPr>
          <a:xfrm>
            <a:off x="1309647" y="4366894"/>
            <a:ext cx="10020961" cy="1754326"/>
          </a:xfrm>
          <a:prstGeom prst="rect">
            <a:avLst/>
          </a:prstGeom>
          <a:noFill/>
        </p:spPr>
        <p:txBody>
          <a:bodyPr wrap="square">
            <a:spAutoFit/>
          </a:bodyPr>
          <a:lstStyle/>
          <a:p>
            <a:r>
              <a:rPr lang="en-US" b="0" i="0" dirty="0">
                <a:solidFill>
                  <a:srgbClr val="374151"/>
                </a:solidFill>
                <a:effectLst/>
                <a:latin typeface="Söhne"/>
              </a:rPr>
              <a:t>which is the value of the DC component of the sequence. For other values of omega, we can simplify </a:t>
            </a:r>
            <a:endParaRPr lang="en-US" dirty="0">
              <a:solidFill>
                <a:srgbClr val="374151"/>
              </a:solidFill>
              <a:latin typeface="Söhne"/>
            </a:endParaRPr>
          </a:p>
          <a:p>
            <a:endParaRPr lang="en-US" b="0" i="0" dirty="0">
              <a:solidFill>
                <a:srgbClr val="374151"/>
              </a:solidFill>
              <a:effectLst/>
              <a:latin typeface="Söhne"/>
            </a:endParaRPr>
          </a:p>
          <a:p>
            <a:endParaRPr lang="en-US" dirty="0">
              <a:solidFill>
                <a:srgbClr val="374151"/>
              </a:solidFill>
              <a:latin typeface="Söhne"/>
            </a:endParaRPr>
          </a:p>
          <a:p>
            <a:endParaRPr lang="en-US" b="0" i="0" dirty="0">
              <a:solidFill>
                <a:srgbClr val="374151"/>
              </a:solidFill>
              <a:effectLst/>
              <a:latin typeface="Söhne"/>
            </a:endParaRPr>
          </a:p>
          <a:p>
            <a:r>
              <a:rPr lang="en-US" b="0" i="0" dirty="0">
                <a:solidFill>
                  <a:srgbClr val="374151"/>
                </a:solidFill>
                <a:effectLst/>
                <a:latin typeface="Söhne"/>
              </a:rPr>
              <a:t>                                                                           </a:t>
            </a:r>
          </a:p>
          <a:p>
            <a:r>
              <a:rPr lang="en-US" dirty="0">
                <a:solidFill>
                  <a:srgbClr val="374151"/>
                </a:solidFill>
                <a:latin typeface="Söhne"/>
              </a:rPr>
              <a:t>                                                                           </a:t>
            </a:r>
            <a:r>
              <a:rPr lang="en-US" b="0" i="0" dirty="0">
                <a:solidFill>
                  <a:srgbClr val="374151"/>
                </a:solidFill>
                <a:effectLst/>
                <a:latin typeface="Söhne"/>
              </a:rPr>
              <a:t>as follows:</a:t>
            </a:r>
            <a:endParaRPr lang="en-IN" dirty="0"/>
          </a:p>
        </p:txBody>
      </p:sp>
      <p:pic>
        <p:nvPicPr>
          <p:cNvPr id="7174" name="Picture 6" descr="equation">
            <a:extLst>
              <a:ext uri="{FF2B5EF4-FFF2-40B4-BE49-F238E27FC236}">
                <a16:creationId xmlns:a16="http://schemas.microsoft.com/office/drawing/2014/main" id="{F6255A33-C572-B9CF-2E5C-68096A66B5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3256" y="5005545"/>
            <a:ext cx="875266" cy="34680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quation">
            <a:extLst>
              <a:ext uri="{FF2B5EF4-FFF2-40B4-BE49-F238E27FC236}">
                <a16:creationId xmlns:a16="http://schemas.microsoft.com/office/drawing/2014/main" id="{3F12F1F7-A57C-F3D2-DD78-81CE9A89E7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6582" y="2492103"/>
            <a:ext cx="222106" cy="181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26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equation">
            <a:extLst>
              <a:ext uri="{FF2B5EF4-FFF2-40B4-BE49-F238E27FC236}">
                <a16:creationId xmlns:a16="http://schemas.microsoft.com/office/drawing/2014/main" id="{ADF07990-0686-4376-ECE6-FB9600AC8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6510" y="464034"/>
            <a:ext cx="7154725" cy="79930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equation">
            <a:extLst>
              <a:ext uri="{FF2B5EF4-FFF2-40B4-BE49-F238E27FC236}">
                <a16:creationId xmlns:a16="http://schemas.microsoft.com/office/drawing/2014/main" id="{0448760C-A9D9-0491-E2CE-3D2690D2FE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5578" y="1669982"/>
            <a:ext cx="4003890" cy="785452"/>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equation">
            <a:extLst>
              <a:ext uri="{FF2B5EF4-FFF2-40B4-BE49-F238E27FC236}">
                <a16:creationId xmlns:a16="http://schemas.microsoft.com/office/drawing/2014/main" id="{8A359E2A-956C-912B-AF71-D7F6F22A37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5577" y="3066739"/>
            <a:ext cx="3268395" cy="7245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D6880DD-AB7B-B2AC-230B-2C1D79AFCAB4}"/>
              </a:ext>
            </a:extLst>
          </p:cNvPr>
          <p:cNvSpPr txBox="1"/>
          <p:nvPr/>
        </p:nvSpPr>
        <p:spPr>
          <a:xfrm>
            <a:off x="1113181" y="4217899"/>
            <a:ext cx="9369287" cy="369332"/>
          </a:xfrm>
          <a:prstGeom prst="rect">
            <a:avLst/>
          </a:prstGeom>
          <a:noFill/>
        </p:spPr>
        <p:txBody>
          <a:bodyPr wrap="square">
            <a:spAutoFit/>
          </a:bodyPr>
          <a:lstStyle/>
          <a:p>
            <a:r>
              <a:rPr lang="en-US" b="0" i="0" dirty="0">
                <a:solidFill>
                  <a:srgbClr val="374151"/>
                </a:solidFill>
                <a:effectLst/>
                <a:latin typeface="Söhne"/>
              </a:rPr>
              <a:t>Therefore, the DTFT of the sequence $x(n) = {1,1,1,1,1,1,0,0}$ is given by:</a:t>
            </a:r>
            <a:endParaRPr lang="en-IN" dirty="0"/>
          </a:p>
        </p:txBody>
      </p:sp>
      <p:pic>
        <p:nvPicPr>
          <p:cNvPr id="2" name="Picture 6" descr="equation">
            <a:extLst>
              <a:ext uri="{FF2B5EF4-FFF2-40B4-BE49-F238E27FC236}">
                <a16:creationId xmlns:a16="http://schemas.microsoft.com/office/drawing/2014/main" id="{03BAD404-3A95-D432-EAD6-7CB29C7890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5577" y="5232402"/>
            <a:ext cx="3268395" cy="724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997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9F2EB1-8AD7-7222-71B1-E875B15AC5A7}"/>
              </a:ext>
            </a:extLst>
          </p:cNvPr>
          <p:cNvSpPr txBox="1"/>
          <p:nvPr/>
        </p:nvSpPr>
        <p:spPr>
          <a:xfrm>
            <a:off x="3657600" y="438187"/>
            <a:ext cx="6096000" cy="369332"/>
          </a:xfrm>
          <a:prstGeom prst="rect">
            <a:avLst/>
          </a:prstGeom>
          <a:noFill/>
        </p:spPr>
        <p:txBody>
          <a:bodyPr wrap="square">
            <a:spAutoFit/>
          </a:bodyPr>
          <a:lstStyle/>
          <a:p>
            <a:r>
              <a:rPr lang="en-US" b="0" i="0" dirty="0">
                <a:solidFill>
                  <a:srgbClr val="374151"/>
                </a:solidFill>
                <a:effectLst/>
                <a:latin typeface="Söhne"/>
              </a:rPr>
              <a:t>The DTFT of a sequence x(n) is defined as:</a:t>
            </a:r>
            <a:endParaRPr lang="en-IN" dirty="0"/>
          </a:p>
        </p:txBody>
      </p:sp>
      <p:pic>
        <p:nvPicPr>
          <p:cNvPr id="3074" name="Picture 2" descr="equation">
            <a:extLst>
              <a:ext uri="{FF2B5EF4-FFF2-40B4-BE49-F238E27FC236}">
                <a16:creationId xmlns:a16="http://schemas.microsoft.com/office/drawing/2014/main" id="{32B4E940-253A-743C-426C-58835B04F3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1913" y="997358"/>
            <a:ext cx="3591339" cy="9115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1F810D2-9A5F-3F57-E1A7-043B7D22E0EA}"/>
              </a:ext>
            </a:extLst>
          </p:cNvPr>
          <p:cNvSpPr txBox="1"/>
          <p:nvPr/>
        </p:nvSpPr>
        <p:spPr>
          <a:xfrm>
            <a:off x="3611217" y="2359752"/>
            <a:ext cx="6096000" cy="369332"/>
          </a:xfrm>
          <a:prstGeom prst="rect">
            <a:avLst/>
          </a:prstGeom>
          <a:noFill/>
        </p:spPr>
        <p:txBody>
          <a:bodyPr wrap="square">
            <a:spAutoFit/>
          </a:bodyPr>
          <a:lstStyle/>
          <a:p>
            <a:r>
              <a:rPr lang="en-US" b="0" i="0" dirty="0">
                <a:solidFill>
                  <a:srgbClr val="374151"/>
                </a:solidFill>
                <a:effectLst/>
                <a:latin typeface="Söhne"/>
              </a:rPr>
              <a:t>The DTFT of x(n)={1,1,1,1,1,1,0,0} is:</a:t>
            </a:r>
            <a:endParaRPr lang="en-IN" dirty="0"/>
          </a:p>
        </p:txBody>
      </p:sp>
      <p:pic>
        <p:nvPicPr>
          <p:cNvPr id="3076" name="Picture 4" descr="equation">
            <a:extLst>
              <a:ext uri="{FF2B5EF4-FFF2-40B4-BE49-F238E27FC236}">
                <a16:creationId xmlns:a16="http://schemas.microsoft.com/office/drawing/2014/main" id="{37F56486-1D0E-BC9D-B93F-31CE7862DB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811" y="3383866"/>
            <a:ext cx="9954377" cy="3693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4DB6348-9CDA-40D6-0AA4-F578D2A74D93}"/>
              </a:ext>
            </a:extLst>
          </p:cNvPr>
          <p:cNvSpPr txBox="1"/>
          <p:nvPr/>
        </p:nvSpPr>
        <p:spPr>
          <a:xfrm>
            <a:off x="3777797" y="4638356"/>
            <a:ext cx="5326446" cy="369332"/>
          </a:xfrm>
          <a:prstGeom prst="rect">
            <a:avLst/>
          </a:prstGeom>
          <a:noFill/>
        </p:spPr>
        <p:txBody>
          <a:bodyPr wrap="square">
            <a:spAutoFit/>
          </a:bodyPr>
          <a:lstStyle/>
          <a:p>
            <a:r>
              <a:rPr lang="en-US" b="0" i="0" dirty="0">
                <a:solidFill>
                  <a:srgbClr val="374151"/>
                </a:solidFill>
                <a:effectLst/>
                <a:latin typeface="Söhne"/>
              </a:rPr>
              <a:t>Therefore, the DTFT of x(n) is  6 for all frequencies w.</a:t>
            </a:r>
            <a:endParaRPr lang="en-IN" dirty="0"/>
          </a:p>
        </p:txBody>
      </p:sp>
    </p:spTree>
    <p:extLst>
      <p:ext uri="{BB962C8B-B14F-4D97-AF65-F5344CB8AC3E}">
        <p14:creationId xmlns:p14="http://schemas.microsoft.com/office/powerpoint/2010/main" val="2831528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2AD01-64E9-9B52-4F69-92E2160978C5}"/>
              </a:ext>
            </a:extLst>
          </p:cNvPr>
          <p:cNvSpPr>
            <a:spLocks noGrp="1"/>
          </p:cNvSpPr>
          <p:nvPr>
            <p:ph type="title"/>
          </p:nvPr>
        </p:nvSpPr>
        <p:spPr/>
        <p:txBody>
          <a:bodyPr>
            <a:normAutofit/>
          </a:bodyPr>
          <a:lstStyle/>
          <a:p>
            <a:r>
              <a:rPr lang="en-US" sz="3600" b="0" i="0" dirty="0">
                <a:solidFill>
                  <a:srgbClr val="343541"/>
                </a:solidFill>
                <a:effectLst/>
                <a:latin typeface="Söhne"/>
              </a:rPr>
              <a:t>Formulate the differences between time variant and time invariant systems</a:t>
            </a:r>
            <a:endParaRPr lang="en-IN" sz="3600" dirty="0"/>
          </a:p>
        </p:txBody>
      </p:sp>
      <p:sp>
        <p:nvSpPr>
          <p:cNvPr id="5" name="TextBox 4">
            <a:extLst>
              <a:ext uri="{FF2B5EF4-FFF2-40B4-BE49-F238E27FC236}">
                <a16:creationId xmlns:a16="http://schemas.microsoft.com/office/drawing/2014/main" id="{058233DC-3338-3800-EA41-2FF9D6431EE1}"/>
              </a:ext>
            </a:extLst>
          </p:cNvPr>
          <p:cNvSpPr txBox="1"/>
          <p:nvPr/>
        </p:nvSpPr>
        <p:spPr>
          <a:xfrm>
            <a:off x="967408" y="2326479"/>
            <a:ext cx="10386391" cy="3170099"/>
          </a:xfrm>
          <a:prstGeom prst="rect">
            <a:avLst/>
          </a:prstGeom>
          <a:noFill/>
        </p:spPr>
        <p:txBody>
          <a:bodyPr wrap="square">
            <a:spAutoFit/>
          </a:bodyPr>
          <a:lstStyle/>
          <a:p>
            <a:pPr marL="342900" indent="-342900" algn="just">
              <a:buFont typeface="Arial" panose="020B0604020202020204" pitchFamily="34" charset="0"/>
              <a:buChar char="•"/>
            </a:pPr>
            <a:r>
              <a:rPr lang="en-US" sz="2000" b="1" i="0" dirty="0">
                <a:solidFill>
                  <a:srgbClr val="374151"/>
                </a:solidFill>
                <a:effectLst/>
                <a:latin typeface="Söhne"/>
              </a:rPr>
              <a:t>Definition: </a:t>
            </a:r>
            <a:r>
              <a:rPr lang="en-US" sz="2000" b="0" i="0" dirty="0">
                <a:solidFill>
                  <a:srgbClr val="374151"/>
                </a:solidFill>
                <a:effectLst/>
                <a:latin typeface="Söhne"/>
              </a:rPr>
              <a:t>A time variant system is a system whose output changes with respect to time, while a time invariant system is a system whose output remains the same for a given input, regardless of when the input is applied.</a:t>
            </a:r>
          </a:p>
          <a:p>
            <a:pPr marL="342900" indent="-342900" algn="just">
              <a:buFont typeface="Arial" panose="020B0604020202020204" pitchFamily="34" charset="0"/>
              <a:buChar char="•"/>
            </a:pPr>
            <a:endParaRPr lang="en-US" sz="2000" b="0" i="0" dirty="0">
              <a:solidFill>
                <a:srgbClr val="374151"/>
              </a:solidFill>
              <a:effectLst/>
              <a:latin typeface="Söhne"/>
            </a:endParaRPr>
          </a:p>
          <a:p>
            <a:pPr marL="342900" indent="-342900" algn="just">
              <a:buFont typeface="Arial" panose="020B0604020202020204" pitchFamily="34" charset="0"/>
              <a:buChar char="•"/>
            </a:pPr>
            <a:r>
              <a:rPr lang="en-US" sz="2000" b="1" i="0" dirty="0">
                <a:solidFill>
                  <a:srgbClr val="374151"/>
                </a:solidFill>
                <a:effectLst/>
                <a:latin typeface="Söhne"/>
              </a:rPr>
              <a:t>Mathematical Representation: </a:t>
            </a:r>
            <a:r>
              <a:rPr lang="en-US" sz="2000" b="0" i="0" dirty="0">
                <a:solidFill>
                  <a:srgbClr val="374151"/>
                </a:solidFill>
                <a:effectLst/>
                <a:latin typeface="Söhne"/>
              </a:rPr>
              <a:t>A time variant system is typically represented using a time-varying function or equation, while a time invariant system is represented using a time-invariant function or equation.</a:t>
            </a:r>
          </a:p>
          <a:p>
            <a:pPr marL="342900" indent="-342900" algn="just">
              <a:buFont typeface="Arial" panose="020B0604020202020204" pitchFamily="34" charset="0"/>
              <a:buChar char="•"/>
            </a:pPr>
            <a:endParaRPr lang="en-US" sz="2000" b="0" i="0" dirty="0">
              <a:solidFill>
                <a:srgbClr val="374151"/>
              </a:solidFill>
              <a:effectLst/>
              <a:latin typeface="Söhne"/>
            </a:endParaRPr>
          </a:p>
          <a:p>
            <a:pPr marL="342900" indent="-342900" algn="just">
              <a:buFont typeface="Arial" panose="020B0604020202020204" pitchFamily="34" charset="0"/>
              <a:buChar char="•"/>
            </a:pPr>
            <a:r>
              <a:rPr lang="en-US" sz="2000" b="1" i="0" dirty="0">
                <a:solidFill>
                  <a:srgbClr val="374151"/>
                </a:solidFill>
                <a:effectLst/>
                <a:latin typeface="Söhne"/>
              </a:rPr>
              <a:t>Impulse Response: </a:t>
            </a:r>
            <a:r>
              <a:rPr lang="en-US" sz="2000" b="0" i="0" dirty="0">
                <a:solidFill>
                  <a:srgbClr val="374151"/>
                </a:solidFill>
                <a:effectLst/>
                <a:latin typeface="Söhne"/>
              </a:rPr>
              <a:t>A time variant system has a different impulse response at different times, while a time invariant system has the same impulse response at all times.</a:t>
            </a:r>
          </a:p>
        </p:txBody>
      </p:sp>
    </p:spTree>
    <p:extLst>
      <p:ext uri="{BB962C8B-B14F-4D97-AF65-F5344CB8AC3E}">
        <p14:creationId xmlns:p14="http://schemas.microsoft.com/office/powerpoint/2010/main" val="3891725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87E481-2FDA-9223-3E8E-74CFCF7EDB8A}"/>
              </a:ext>
            </a:extLst>
          </p:cNvPr>
          <p:cNvSpPr txBox="1"/>
          <p:nvPr/>
        </p:nvSpPr>
        <p:spPr>
          <a:xfrm>
            <a:off x="4784035" y="742986"/>
            <a:ext cx="6096000" cy="369332"/>
          </a:xfrm>
          <a:prstGeom prst="rect">
            <a:avLst/>
          </a:prstGeom>
          <a:noFill/>
        </p:spPr>
        <p:txBody>
          <a:bodyPr wrap="square">
            <a:spAutoFit/>
          </a:bodyPr>
          <a:lstStyle/>
          <a:p>
            <a:r>
              <a:rPr lang="en-IN" b="0" i="0" dirty="0">
                <a:solidFill>
                  <a:srgbClr val="374151"/>
                </a:solidFill>
                <a:effectLst/>
                <a:latin typeface="Söhne"/>
              </a:rPr>
              <a:t>Time-Variant System:</a:t>
            </a:r>
            <a:endParaRPr lang="en-IN" dirty="0"/>
          </a:p>
        </p:txBody>
      </p:sp>
      <p:pic>
        <p:nvPicPr>
          <p:cNvPr id="1028" name="Picture 4" descr="equation">
            <a:extLst>
              <a:ext uri="{FF2B5EF4-FFF2-40B4-BE49-F238E27FC236}">
                <a16:creationId xmlns:a16="http://schemas.microsoft.com/office/drawing/2014/main" id="{126B96F0-E736-0155-0AC2-85FF67AB2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8174" y="1527934"/>
            <a:ext cx="3564835" cy="7983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5D5B8D6-54C7-88A6-9BF7-71627D7549D0}"/>
              </a:ext>
            </a:extLst>
          </p:cNvPr>
          <p:cNvSpPr txBox="1"/>
          <p:nvPr/>
        </p:nvSpPr>
        <p:spPr>
          <a:xfrm>
            <a:off x="4784035" y="3244334"/>
            <a:ext cx="2504661" cy="369332"/>
          </a:xfrm>
          <a:prstGeom prst="rect">
            <a:avLst/>
          </a:prstGeom>
          <a:noFill/>
        </p:spPr>
        <p:txBody>
          <a:bodyPr wrap="square">
            <a:spAutoFit/>
          </a:bodyPr>
          <a:lstStyle/>
          <a:p>
            <a:r>
              <a:rPr lang="en-IN" b="0" i="0" dirty="0">
                <a:solidFill>
                  <a:srgbClr val="374151"/>
                </a:solidFill>
                <a:effectLst/>
                <a:latin typeface="Söhne"/>
              </a:rPr>
              <a:t>Time-Invariant System:</a:t>
            </a:r>
            <a:endParaRPr lang="en-IN" dirty="0"/>
          </a:p>
        </p:txBody>
      </p:sp>
      <p:pic>
        <p:nvPicPr>
          <p:cNvPr id="1030" name="Picture 6" descr="equation">
            <a:extLst>
              <a:ext uri="{FF2B5EF4-FFF2-40B4-BE49-F238E27FC236}">
                <a16:creationId xmlns:a16="http://schemas.microsoft.com/office/drawing/2014/main" id="{8AB25C89-EF92-EBD5-85EA-E33A28FE94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8618" y="4081462"/>
            <a:ext cx="4334763" cy="900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983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9612FA-9705-E65F-B1DC-500CDC1BB132}"/>
              </a:ext>
            </a:extLst>
          </p:cNvPr>
          <p:cNvSpPr>
            <a:spLocks noGrp="1"/>
          </p:cNvSpPr>
          <p:nvPr>
            <p:ph type="title"/>
          </p:nvPr>
        </p:nvSpPr>
        <p:spPr/>
        <p:txBody>
          <a:bodyPr/>
          <a:lstStyle/>
          <a:p>
            <a:r>
              <a:rPr lang="en-US" sz="1800" b="1" i="0" u="none" strike="noStrike" dirty="0">
                <a:solidFill>
                  <a:srgbClr val="000000"/>
                </a:solidFill>
                <a:effectLst/>
                <a:latin typeface="Times New Roman" panose="02020603050405020304" pitchFamily="18" charset="0"/>
              </a:rPr>
              <a:t>Formulate Fourier Transform for a real function.</a:t>
            </a:r>
            <a:r>
              <a:rPr lang="en-US" b="1" dirty="0"/>
              <a:t> </a:t>
            </a:r>
            <a:endParaRPr lang="en-IN" b="1" dirty="0"/>
          </a:p>
        </p:txBody>
      </p:sp>
      <p:sp>
        <p:nvSpPr>
          <p:cNvPr id="7" name="TextBox 6">
            <a:extLst>
              <a:ext uri="{FF2B5EF4-FFF2-40B4-BE49-F238E27FC236}">
                <a16:creationId xmlns:a16="http://schemas.microsoft.com/office/drawing/2014/main" id="{C8F00058-3708-414E-C1C8-AA5F933C4E17}"/>
              </a:ext>
            </a:extLst>
          </p:cNvPr>
          <p:cNvSpPr txBox="1"/>
          <p:nvPr/>
        </p:nvSpPr>
        <p:spPr>
          <a:xfrm>
            <a:off x="838200" y="1779983"/>
            <a:ext cx="10515600" cy="923330"/>
          </a:xfrm>
          <a:prstGeom prst="rect">
            <a:avLst/>
          </a:prstGeom>
          <a:noFill/>
        </p:spPr>
        <p:txBody>
          <a:bodyPr wrap="square">
            <a:spAutoFit/>
          </a:bodyPr>
          <a:lstStyle/>
          <a:p>
            <a:pPr algn="just"/>
            <a:r>
              <a:rPr lang="en-US" b="0" i="0" dirty="0">
                <a:solidFill>
                  <a:srgbClr val="374151"/>
                </a:solidFill>
                <a:effectLst/>
                <a:latin typeface="Söhne"/>
              </a:rPr>
              <a:t>The Fourier transform of a real function is a complex-valued function that represents the frequency domain representation of the original function. The mathematical expression for the Fourier transform of a real function f(t) is given by:</a:t>
            </a:r>
            <a:endParaRPr lang="en-IN" dirty="0"/>
          </a:p>
        </p:txBody>
      </p:sp>
      <p:pic>
        <p:nvPicPr>
          <p:cNvPr id="9218" name="Picture 2" descr="equation">
            <a:extLst>
              <a:ext uri="{FF2B5EF4-FFF2-40B4-BE49-F238E27FC236}">
                <a16:creationId xmlns:a16="http://schemas.microsoft.com/office/drawing/2014/main" id="{494318B8-12BE-00FE-E538-644C13B9A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9964" y="2651056"/>
            <a:ext cx="3346968" cy="7779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848EA14-DCFC-3652-B3AB-B998E6308619}"/>
              </a:ext>
            </a:extLst>
          </p:cNvPr>
          <p:cNvSpPr txBox="1"/>
          <p:nvPr/>
        </p:nvSpPr>
        <p:spPr>
          <a:xfrm>
            <a:off x="957470" y="3882961"/>
            <a:ext cx="10515600" cy="2308324"/>
          </a:xfrm>
          <a:prstGeom prst="rect">
            <a:avLst/>
          </a:prstGeom>
          <a:noFill/>
        </p:spPr>
        <p:txBody>
          <a:bodyPr wrap="square">
            <a:spAutoFit/>
          </a:bodyPr>
          <a:lstStyle/>
          <a:p>
            <a:pPr algn="just"/>
            <a:r>
              <a:rPr lang="en-US" b="0" i="0" dirty="0">
                <a:solidFill>
                  <a:srgbClr val="374151"/>
                </a:solidFill>
                <a:effectLst/>
                <a:latin typeface="Söhne"/>
              </a:rPr>
              <a:t>where F(ω) is the Fourier transform of f(t) and j is the imaginary unit. Note that the Fourier transform of a real function is generally a complex function, with both a real and imaginary part.</a:t>
            </a:r>
          </a:p>
          <a:p>
            <a:pPr algn="just"/>
            <a:endParaRPr lang="en-US" b="0" i="0" dirty="0">
              <a:solidFill>
                <a:srgbClr val="374151"/>
              </a:solidFill>
              <a:effectLst/>
              <a:latin typeface="Söhne"/>
            </a:endParaRPr>
          </a:p>
          <a:p>
            <a:pPr algn="just"/>
            <a:r>
              <a:rPr lang="en-US" b="0" i="0" dirty="0">
                <a:solidFill>
                  <a:srgbClr val="FF0000"/>
                </a:solidFill>
                <a:effectLst/>
                <a:latin typeface="Söhne"/>
              </a:rPr>
              <a:t>If f(t) is an even function, then the Fourier transform F(ω) is also even, meaning that its real part is even and its imaginary part is odd.</a:t>
            </a:r>
          </a:p>
          <a:p>
            <a:pPr algn="just"/>
            <a:endParaRPr lang="en-US" b="0" i="0" dirty="0">
              <a:solidFill>
                <a:srgbClr val="374151"/>
              </a:solidFill>
              <a:effectLst/>
              <a:latin typeface="Söhne"/>
            </a:endParaRPr>
          </a:p>
          <a:p>
            <a:pPr algn="just"/>
            <a:r>
              <a:rPr lang="en-US" b="0" i="0" dirty="0">
                <a:solidFill>
                  <a:srgbClr val="FF0000"/>
                </a:solidFill>
                <a:effectLst/>
                <a:latin typeface="Söhne"/>
              </a:rPr>
              <a:t>If f(t) is an odd function, then the Fourier transform F(ω) is also odd, meaning that its real part is odd and its imaginary part is even.</a:t>
            </a:r>
          </a:p>
        </p:txBody>
      </p:sp>
    </p:spTree>
    <p:extLst>
      <p:ext uri="{BB962C8B-B14F-4D97-AF65-F5344CB8AC3E}">
        <p14:creationId xmlns:p14="http://schemas.microsoft.com/office/powerpoint/2010/main" val="2987132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6500B7-7843-B826-9B73-A6DC8F9F092E}"/>
              </a:ext>
            </a:extLst>
          </p:cNvPr>
          <p:cNvSpPr txBox="1"/>
          <p:nvPr/>
        </p:nvSpPr>
        <p:spPr>
          <a:xfrm>
            <a:off x="1537252" y="1508228"/>
            <a:ext cx="9409044" cy="3139321"/>
          </a:xfrm>
          <a:prstGeom prst="rect">
            <a:avLst/>
          </a:prstGeom>
          <a:noFill/>
        </p:spPr>
        <p:txBody>
          <a:bodyPr wrap="square">
            <a:spAutoFit/>
          </a:bodyPr>
          <a:lstStyle/>
          <a:p>
            <a:pPr algn="l"/>
            <a:r>
              <a:rPr lang="en-IN" b="0" i="0" dirty="0">
                <a:solidFill>
                  <a:srgbClr val="374151"/>
                </a:solidFill>
                <a:effectLst/>
                <a:latin typeface="Söhne"/>
              </a:rPr>
              <a:t>The </a:t>
            </a:r>
            <a:r>
              <a:rPr lang="en-IN" b="0" i="0" dirty="0">
                <a:solidFill>
                  <a:srgbClr val="FF0000"/>
                </a:solidFill>
                <a:effectLst/>
                <a:latin typeface="Söhne"/>
              </a:rPr>
              <a:t>inverse Fourier transform </a:t>
            </a:r>
            <a:r>
              <a:rPr lang="en-IN" b="0" i="0" dirty="0">
                <a:solidFill>
                  <a:srgbClr val="374151"/>
                </a:solidFill>
                <a:effectLst/>
                <a:latin typeface="Söhne"/>
              </a:rPr>
              <a:t>for a real function can be obtained by taking the complex conjugate of the Fourier transform, i.e.,</a:t>
            </a:r>
          </a:p>
          <a:p>
            <a:pPr algn="l"/>
            <a:endParaRPr lang="en-IN" dirty="0">
              <a:solidFill>
                <a:srgbClr val="374151"/>
              </a:solidFill>
              <a:latin typeface="Söhne"/>
            </a:endParaRPr>
          </a:p>
          <a:p>
            <a:pPr algn="l"/>
            <a:endParaRPr lang="en-IN" b="0" i="0" dirty="0">
              <a:solidFill>
                <a:srgbClr val="374151"/>
              </a:solidFill>
              <a:effectLst/>
              <a:latin typeface="Söhne"/>
            </a:endParaRPr>
          </a:p>
          <a:p>
            <a:pPr algn="l"/>
            <a:endParaRPr lang="en-IN" dirty="0">
              <a:solidFill>
                <a:srgbClr val="374151"/>
              </a:solidFill>
              <a:latin typeface="Söhne"/>
            </a:endParaRPr>
          </a:p>
          <a:p>
            <a:pPr algn="l"/>
            <a:endParaRPr lang="en-IN" b="0" i="0" dirty="0">
              <a:solidFill>
                <a:srgbClr val="374151"/>
              </a:solidFill>
              <a:effectLst/>
              <a:latin typeface="Söhne"/>
            </a:endParaRPr>
          </a:p>
          <a:p>
            <a:pPr algn="l"/>
            <a:endParaRPr lang="en-IN" dirty="0">
              <a:solidFill>
                <a:srgbClr val="374151"/>
              </a:solidFill>
              <a:latin typeface="Söhne"/>
            </a:endParaRPr>
          </a:p>
          <a:p>
            <a:pPr algn="l"/>
            <a:endParaRPr lang="en-IN" b="0" i="0" dirty="0">
              <a:solidFill>
                <a:srgbClr val="374151"/>
              </a:solidFill>
              <a:effectLst/>
              <a:latin typeface="Söhne"/>
            </a:endParaRPr>
          </a:p>
          <a:p>
            <a:pPr algn="l"/>
            <a:endParaRPr lang="en-IN" dirty="0">
              <a:solidFill>
                <a:srgbClr val="374151"/>
              </a:solidFill>
              <a:latin typeface="Söhne"/>
            </a:endParaRPr>
          </a:p>
          <a:p>
            <a:pPr algn="l"/>
            <a:endParaRPr lang="en-IN" b="0" i="0" dirty="0">
              <a:solidFill>
                <a:srgbClr val="374151"/>
              </a:solidFill>
              <a:effectLst/>
              <a:latin typeface="Söhne"/>
            </a:endParaRPr>
          </a:p>
          <a:p>
            <a:pPr algn="l"/>
            <a:r>
              <a:rPr lang="en-IN" b="0" i="0" dirty="0">
                <a:solidFill>
                  <a:srgbClr val="374151"/>
                </a:solidFill>
                <a:effectLst/>
                <a:latin typeface="Söhne"/>
              </a:rPr>
              <a:t>                                                  where F(</a:t>
            </a:r>
            <a:r>
              <a:rPr lang="el-GR" b="0" i="0" dirty="0">
                <a:solidFill>
                  <a:srgbClr val="374151"/>
                </a:solidFill>
                <a:effectLst/>
                <a:latin typeface="Söhne"/>
              </a:rPr>
              <a:t>ω) </a:t>
            </a:r>
            <a:r>
              <a:rPr lang="en-IN" b="0" i="0" dirty="0">
                <a:solidFill>
                  <a:srgbClr val="374151"/>
                </a:solidFill>
                <a:effectLst/>
                <a:latin typeface="Söhne"/>
              </a:rPr>
              <a:t>is the Fourier transform of f(t).</a:t>
            </a:r>
          </a:p>
        </p:txBody>
      </p:sp>
      <p:pic>
        <p:nvPicPr>
          <p:cNvPr id="10242" name="Picture 2" descr="equation">
            <a:extLst>
              <a:ext uri="{FF2B5EF4-FFF2-40B4-BE49-F238E27FC236}">
                <a16:creationId xmlns:a16="http://schemas.microsoft.com/office/drawing/2014/main" id="{CDA425F9-2C22-B0BC-90B5-DC726658D1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0841" y="2597426"/>
            <a:ext cx="3330317" cy="691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65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076-71E1-ED9A-818C-9AD16A4392A0}"/>
              </a:ext>
            </a:extLst>
          </p:cNvPr>
          <p:cNvSpPr>
            <a:spLocks noGrp="1"/>
          </p:cNvSpPr>
          <p:nvPr>
            <p:ph type="title"/>
          </p:nvPr>
        </p:nvSpPr>
        <p:spPr>
          <a:xfrm>
            <a:off x="838200" y="365126"/>
            <a:ext cx="10515600" cy="642040"/>
          </a:xfrm>
        </p:spPr>
        <p:txBody>
          <a:bodyPr/>
          <a:lstStyle/>
          <a:p>
            <a:r>
              <a:rPr lang="en-US" sz="1800" b="1" i="0" u="none" strike="noStrike" dirty="0">
                <a:solidFill>
                  <a:srgbClr val="000000"/>
                </a:solidFill>
                <a:effectLst/>
                <a:latin typeface="Times New Roman" panose="02020603050405020304" pitchFamily="18" charset="0"/>
              </a:rPr>
              <a:t>Describe the relation between DFT to Fourier Series.</a:t>
            </a:r>
            <a:endParaRPr lang="en-IN" b="1" dirty="0"/>
          </a:p>
        </p:txBody>
      </p:sp>
      <p:sp>
        <p:nvSpPr>
          <p:cNvPr id="5" name="TextBox 4">
            <a:extLst>
              <a:ext uri="{FF2B5EF4-FFF2-40B4-BE49-F238E27FC236}">
                <a16:creationId xmlns:a16="http://schemas.microsoft.com/office/drawing/2014/main" id="{93181950-08F6-789C-E916-DB20FAAF223C}"/>
              </a:ext>
            </a:extLst>
          </p:cNvPr>
          <p:cNvSpPr txBox="1"/>
          <p:nvPr/>
        </p:nvSpPr>
        <p:spPr>
          <a:xfrm>
            <a:off x="838199" y="1027366"/>
            <a:ext cx="10638183" cy="1200329"/>
          </a:xfrm>
          <a:prstGeom prst="rect">
            <a:avLst/>
          </a:prstGeom>
          <a:noFill/>
        </p:spPr>
        <p:txBody>
          <a:bodyPr wrap="square">
            <a:spAutoFit/>
          </a:bodyPr>
          <a:lstStyle/>
          <a:p>
            <a:pPr algn="just"/>
            <a:r>
              <a:rPr lang="en-US" b="0" i="0" dirty="0">
                <a:solidFill>
                  <a:srgbClr val="374151"/>
                </a:solidFill>
                <a:effectLst/>
                <a:latin typeface="Söhne"/>
              </a:rPr>
              <a:t>The </a:t>
            </a:r>
            <a:r>
              <a:rPr lang="en-US" b="0" i="0" dirty="0">
                <a:solidFill>
                  <a:srgbClr val="FF0000"/>
                </a:solidFill>
                <a:effectLst/>
                <a:latin typeface="Söhne"/>
              </a:rPr>
              <a:t>Discrete Fourier Transform (DFT) and Fourier Series </a:t>
            </a:r>
            <a:r>
              <a:rPr lang="en-US" b="0" i="0" dirty="0">
                <a:solidFill>
                  <a:srgbClr val="374151"/>
                </a:solidFill>
                <a:effectLst/>
                <a:latin typeface="Söhne"/>
              </a:rPr>
              <a:t>are related concepts in the field of signal processing. The Fourier Series is a mathematical technique that is used to represent a periodic function as a sum of sinusoidal functions of different frequencies. The DFT, on the other hand, is used to compute the frequency spectrum of a discrete-time signal by decomposing it into a sum of complex sinusoidal functions.</a:t>
            </a:r>
            <a:endParaRPr lang="en-IN" dirty="0"/>
          </a:p>
        </p:txBody>
      </p:sp>
      <p:pic>
        <p:nvPicPr>
          <p:cNvPr id="11266" name="Picture 2" descr="Fourier Transforms for Continuous/Discrete Time/Frequency | Mathematics of  the DFT">
            <a:extLst>
              <a:ext uri="{FF2B5EF4-FFF2-40B4-BE49-F238E27FC236}">
                <a16:creationId xmlns:a16="http://schemas.microsoft.com/office/drawing/2014/main" id="{2064EB60-1AC3-FD7E-5E7E-140784A3E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0" y="2466147"/>
            <a:ext cx="7736784" cy="386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665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C464722-6000-C3F2-2659-3B2D2D1A59DC}"/>
              </a:ext>
            </a:extLst>
          </p:cNvPr>
          <p:cNvSpPr>
            <a:spLocks noChangeArrowheads="1"/>
          </p:cNvSpPr>
          <p:nvPr/>
        </p:nvSpPr>
        <p:spPr bwMode="auto">
          <a:xfrm>
            <a:off x="682486" y="591220"/>
            <a:ext cx="10515600" cy="5940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Söhne"/>
              </a:rPr>
              <a:t>An </a:t>
            </a:r>
            <a:r>
              <a:rPr kumimoji="0" lang="en-US" altLang="en-US" b="1" i="0" u="none" strike="noStrike" cap="none" normalizeH="0" baseline="0" dirty="0">
                <a:ln>
                  <a:noFill/>
                </a:ln>
                <a:solidFill>
                  <a:srgbClr val="000000"/>
                </a:solidFill>
                <a:effectLst/>
                <a:latin typeface="Söhne"/>
              </a:rPr>
              <a:t>LTI (Linear Time-Invariant) system </a:t>
            </a:r>
            <a:r>
              <a:rPr kumimoji="0" lang="en-US" altLang="en-US" b="0" i="0" u="none" strike="noStrike" cap="none" normalizeH="0" baseline="0" dirty="0">
                <a:ln>
                  <a:noFill/>
                </a:ln>
                <a:solidFill>
                  <a:srgbClr val="000000"/>
                </a:solidFill>
                <a:effectLst/>
                <a:latin typeface="Söhne"/>
              </a:rPr>
              <a:t>is a type of system that is widely used in the field of signal processing. Such systems have the following important properties: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Söhne"/>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FF0000"/>
                </a:solidFill>
                <a:effectLst/>
                <a:latin typeface="Söhne"/>
              </a:rPr>
              <a:t>Linearity: </a:t>
            </a:r>
            <a:r>
              <a:rPr kumimoji="0" lang="en-US" altLang="en-US" b="0" i="0" u="none" strike="noStrike" cap="none" normalizeH="0" baseline="0" dirty="0">
                <a:ln>
                  <a:noFill/>
                </a:ln>
                <a:solidFill>
                  <a:srgbClr val="000000"/>
                </a:solidFill>
                <a:effectLst/>
                <a:latin typeface="Söhne"/>
              </a:rPr>
              <a:t>An LTI system is linear if it satisfies the principle of superposition, which means that if two input signals are applied to the system simultaneously, the output is the sum of the individual responses to each input signal. Mathematically, this property can be expressed as follows: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Söhne"/>
              </a:rPr>
              <a:t>                                                           y(n) = a x1(n) + b x2(n) -&gt; a y1(n) + b y2(n)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Söhne"/>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Söhne"/>
              </a:rPr>
              <a:t>where x1(n) and x2(n) are the input signals, y1(n) and y2(n) are the corresponding output signals, and a and b are constants.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Söhne"/>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FF0000"/>
                </a:solidFill>
                <a:effectLst/>
                <a:latin typeface="Söhne"/>
              </a:rPr>
              <a:t>Time-Invariance: </a:t>
            </a:r>
            <a:r>
              <a:rPr kumimoji="0" lang="en-US" altLang="en-US" b="0" i="0" u="none" strike="noStrike" cap="none" normalizeH="0" baseline="0" dirty="0">
                <a:ln>
                  <a:noFill/>
                </a:ln>
                <a:solidFill>
                  <a:srgbClr val="000000"/>
                </a:solidFill>
                <a:effectLst/>
                <a:latin typeface="Söhne"/>
              </a:rPr>
              <a:t>An LTI system is time-invariant if its output depends only on the current input and not on the past or future inputs. This means that the system behaves the same way regardless of when the input is applied. Mathematically, this property can be expressed as follows: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Söhne"/>
              </a:rPr>
              <a:t>                                                                   y(n) = T{x(n)} -&gt; y(n-k) = T{x(n-k)}</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Söhne"/>
              </a:rPr>
              <a:t>                                              where T is the system operator and k is any constant.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86443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E663DA-31B0-8AE4-23C6-3D5677089CAD}"/>
              </a:ext>
            </a:extLst>
          </p:cNvPr>
          <p:cNvSpPr txBox="1"/>
          <p:nvPr/>
        </p:nvSpPr>
        <p:spPr>
          <a:xfrm>
            <a:off x="927651" y="458713"/>
            <a:ext cx="10124662" cy="369332"/>
          </a:xfrm>
          <a:prstGeom prst="rect">
            <a:avLst/>
          </a:prstGeom>
          <a:noFill/>
        </p:spPr>
        <p:txBody>
          <a:bodyPr wrap="square">
            <a:spAutoFit/>
          </a:bodyPr>
          <a:lstStyle/>
          <a:p>
            <a:r>
              <a:rPr lang="en-US" b="1" i="0" dirty="0">
                <a:solidFill>
                  <a:srgbClr val="374151"/>
                </a:solidFill>
                <a:effectLst/>
                <a:latin typeface="Söhne"/>
              </a:rPr>
              <a:t>The trigonometric Fourier series representation of a periodic signal x(t) with period T is given by:</a:t>
            </a:r>
            <a:endParaRPr lang="en-IN" b="1" dirty="0"/>
          </a:p>
        </p:txBody>
      </p:sp>
      <p:pic>
        <p:nvPicPr>
          <p:cNvPr id="8" name="Picture 7">
            <a:extLst>
              <a:ext uri="{FF2B5EF4-FFF2-40B4-BE49-F238E27FC236}">
                <a16:creationId xmlns:a16="http://schemas.microsoft.com/office/drawing/2014/main" id="{17F942FD-B190-ADFE-2C81-1FB30F8CF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155" y="1229584"/>
            <a:ext cx="7002553" cy="877512"/>
          </a:xfrm>
          <a:prstGeom prst="rect">
            <a:avLst/>
          </a:prstGeom>
        </p:spPr>
      </p:pic>
      <p:sp>
        <p:nvSpPr>
          <p:cNvPr id="10" name="TextBox 9">
            <a:extLst>
              <a:ext uri="{FF2B5EF4-FFF2-40B4-BE49-F238E27FC236}">
                <a16:creationId xmlns:a16="http://schemas.microsoft.com/office/drawing/2014/main" id="{237EA888-15F9-031A-F5AB-428E0B97F5B6}"/>
              </a:ext>
            </a:extLst>
          </p:cNvPr>
          <p:cNvSpPr txBox="1"/>
          <p:nvPr/>
        </p:nvSpPr>
        <p:spPr>
          <a:xfrm>
            <a:off x="1152939" y="2508635"/>
            <a:ext cx="6096000" cy="369332"/>
          </a:xfrm>
          <a:prstGeom prst="rect">
            <a:avLst/>
          </a:prstGeom>
          <a:noFill/>
        </p:spPr>
        <p:txBody>
          <a:bodyPr wrap="square">
            <a:spAutoFit/>
          </a:bodyPr>
          <a:lstStyle/>
          <a:p>
            <a:r>
              <a:rPr lang="en-US" b="0" i="0" dirty="0">
                <a:solidFill>
                  <a:srgbClr val="374151"/>
                </a:solidFill>
                <a:effectLst/>
                <a:latin typeface="Söhne"/>
              </a:rPr>
              <a:t>where the coefficients a</a:t>
            </a:r>
            <a:r>
              <a:rPr lang="en-US" b="0" i="0" baseline="-25000" dirty="0">
                <a:solidFill>
                  <a:srgbClr val="374151"/>
                </a:solidFill>
                <a:effectLst/>
                <a:latin typeface="Söhne"/>
              </a:rPr>
              <a:t>n</a:t>
            </a:r>
            <a:r>
              <a:rPr lang="en-US" b="0" i="0" dirty="0">
                <a:solidFill>
                  <a:srgbClr val="374151"/>
                </a:solidFill>
                <a:effectLst/>
                <a:latin typeface="Söhne"/>
              </a:rPr>
              <a:t> and b</a:t>
            </a:r>
            <a:r>
              <a:rPr lang="en-US" baseline="-25000" dirty="0">
                <a:solidFill>
                  <a:srgbClr val="374151"/>
                </a:solidFill>
                <a:latin typeface="Söhne"/>
              </a:rPr>
              <a:t>n</a:t>
            </a:r>
            <a:r>
              <a:rPr lang="en-US" b="0" i="0" dirty="0">
                <a:solidFill>
                  <a:srgbClr val="374151"/>
                </a:solidFill>
                <a:effectLst/>
                <a:latin typeface="Söhne"/>
              </a:rPr>
              <a:t> are given by:</a:t>
            </a:r>
            <a:endParaRPr lang="en-IN" dirty="0"/>
          </a:p>
        </p:txBody>
      </p:sp>
      <p:pic>
        <p:nvPicPr>
          <p:cNvPr id="12" name="Picture 11">
            <a:extLst>
              <a:ext uri="{FF2B5EF4-FFF2-40B4-BE49-F238E27FC236}">
                <a16:creationId xmlns:a16="http://schemas.microsoft.com/office/drawing/2014/main" id="{277F39E2-6242-E507-34E2-B0760B5B8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1765" y="3073817"/>
            <a:ext cx="3709016" cy="713869"/>
          </a:xfrm>
          <a:prstGeom prst="rect">
            <a:avLst/>
          </a:prstGeom>
        </p:spPr>
      </p:pic>
      <p:pic>
        <p:nvPicPr>
          <p:cNvPr id="14" name="Picture 13">
            <a:extLst>
              <a:ext uri="{FF2B5EF4-FFF2-40B4-BE49-F238E27FC236}">
                <a16:creationId xmlns:a16="http://schemas.microsoft.com/office/drawing/2014/main" id="{66A0E9B3-7D7C-9D5D-C021-2A729F73F6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1765" y="3970177"/>
            <a:ext cx="3709016" cy="681615"/>
          </a:xfrm>
          <a:prstGeom prst="rect">
            <a:avLst/>
          </a:prstGeom>
        </p:spPr>
      </p:pic>
      <p:sp>
        <p:nvSpPr>
          <p:cNvPr id="16" name="TextBox 15">
            <a:extLst>
              <a:ext uri="{FF2B5EF4-FFF2-40B4-BE49-F238E27FC236}">
                <a16:creationId xmlns:a16="http://schemas.microsoft.com/office/drawing/2014/main" id="{BC20EB20-7FBA-5D53-32CC-591442BB1519}"/>
              </a:ext>
            </a:extLst>
          </p:cNvPr>
          <p:cNvSpPr txBox="1"/>
          <p:nvPr/>
        </p:nvSpPr>
        <p:spPr>
          <a:xfrm>
            <a:off x="1033668" y="5166751"/>
            <a:ext cx="10557087" cy="923330"/>
          </a:xfrm>
          <a:prstGeom prst="rect">
            <a:avLst/>
          </a:prstGeom>
          <a:noFill/>
        </p:spPr>
        <p:txBody>
          <a:bodyPr wrap="square">
            <a:spAutoFit/>
          </a:bodyPr>
          <a:lstStyle/>
          <a:p>
            <a:pPr algn="just"/>
            <a:r>
              <a:rPr lang="en-US" b="0" i="0" dirty="0">
                <a:solidFill>
                  <a:srgbClr val="374151"/>
                </a:solidFill>
                <a:effectLst/>
                <a:latin typeface="Söhne"/>
              </a:rPr>
              <a:t>The trigonometric Fourier series representation expresses the original signal as a sum of sine and cosine functions of different frequencies. The </a:t>
            </a:r>
            <a:r>
              <a:rPr lang="en-US" b="0" i="0" dirty="0" err="1">
                <a:solidFill>
                  <a:srgbClr val="374151"/>
                </a:solidFill>
                <a:effectLst/>
                <a:latin typeface="Söhne"/>
              </a:rPr>
              <a:t>n</a:t>
            </a:r>
            <a:r>
              <a:rPr lang="en-US" dirty="0" err="1">
                <a:solidFill>
                  <a:srgbClr val="374151"/>
                </a:solidFill>
                <a:latin typeface="Söhne"/>
              </a:rPr>
              <a:t>’</a:t>
            </a:r>
            <a:r>
              <a:rPr lang="en-US" b="0" i="0" dirty="0" err="1">
                <a:solidFill>
                  <a:srgbClr val="374151"/>
                </a:solidFill>
                <a:effectLst/>
                <a:latin typeface="Söhne"/>
              </a:rPr>
              <a:t>th</a:t>
            </a:r>
            <a:r>
              <a:rPr lang="en-US" b="0" i="0" dirty="0">
                <a:solidFill>
                  <a:srgbClr val="374151"/>
                </a:solidFill>
                <a:effectLst/>
                <a:latin typeface="Söhne"/>
              </a:rPr>
              <a:t> term in the series corresponds to a frequency of </a:t>
            </a:r>
            <a:r>
              <a:rPr lang="en-US" dirty="0">
                <a:solidFill>
                  <a:srgbClr val="374151"/>
                </a:solidFill>
                <a:latin typeface="Söhne"/>
              </a:rPr>
              <a:t>    </a:t>
            </a:r>
            <a:r>
              <a:rPr lang="en-US" b="0" i="0" dirty="0">
                <a:solidFill>
                  <a:srgbClr val="374151"/>
                </a:solidFill>
                <a:effectLst/>
                <a:latin typeface="Söhne"/>
              </a:rPr>
              <a:t> Hz. The coefficients a</a:t>
            </a:r>
            <a:r>
              <a:rPr lang="en-US" baseline="-25000" dirty="0">
                <a:solidFill>
                  <a:srgbClr val="374151"/>
                </a:solidFill>
                <a:latin typeface="Söhne"/>
              </a:rPr>
              <a:t>n</a:t>
            </a:r>
            <a:r>
              <a:rPr lang="en-US" b="0" i="0" dirty="0">
                <a:solidFill>
                  <a:srgbClr val="374151"/>
                </a:solidFill>
                <a:effectLst/>
                <a:latin typeface="Söhne"/>
              </a:rPr>
              <a:t> and </a:t>
            </a:r>
            <a:r>
              <a:rPr lang="en-US" dirty="0">
                <a:solidFill>
                  <a:srgbClr val="374151"/>
                </a:solidFill>
                <a:latin typeface="Söhne"/>
              </a:rPr>
              <a:t>b</a:t>
            </a:r>
            <a:r>
              <a:rPr lang="en-US" baseline="-25000" dirty="0">
                <a:solidFill>
                  <a:srgbClr val="374151"/>
                </a:solidFill>
                <a:latin typeface="Söhne"/>
              </a:rPr>
              <a:t>n</a:t>
            </a:r>
            <a:r>
              <a:rPr lang="en-US" b="0" i="0" dirty="0">
                <a:solidFill>
                  <a:srgbClr val="374151"/>
                </a:solidFill>
                <a:effectLst/>
                <a:latin typeface="Söhne"/>
              </a:rPr>
              <a:t> represent the amplitudes of the cosine and sine components, respectively.</a:t>
            </a:r>
            <a:endParaRPr lang="en-IN" dirty="0"/>
          </a:p>
        </p:txBody>
      </p:sp>
      <p:pic>
        <p:nvPicPr>
          <p:cNvPr id="1028" name="Picture 4" descr="equation">
            <a:extLst>
              <a:ext uri="{FF2B5EF4-FFF2-40B4-BE49-F238E27FC236}">
                <a16:creationId xmlns:a16="http://schemas.microsoft.com/office/drawing/2014/main" id="{D3E91A0C-414A-F118-427F-CE0943C70D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02956" y="5471253"/>
            <a:ext cx="123825" cy="31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831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4C9653-8A92-6636-E540-B496C9025180}"/>
              </a:ext>
            </a:extLst>
          </p:cNvPr>
          <p:cNvSpPr txBox="1"/>
          <p:nvPr/>
        </p:nvSpPr>
        <p:spPr>
          <a:xfrm>
            <a:off x="1060174" y="1028343"/>
            <a:ext cx="10270435" cy="4801314"/>
          </a:xfrm>
          <a:prstGeom prst="rect">
            <a:avLst/>
          </a:prstGeom>
          <a:noFill/>
        </p:spPr>
        <p:txBody>
          <a:bodyPr wrap="square">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rgbClr val="000000"/>
                </a:solidFill>
                <a:effectLst/>
                <a:latin typeface="Söhne"/>
              </a:rPr>
              <a:t>Shift-Invariance:</a:t>
            </a:r>
            <a:r>
              <a:rPr kumimoji="0" lang="en-US" altLang="en-US" sz="1800" b="0" i="0" u="none" strike="noStrike" cap="none" normalizeH="0" baseline="0" dirty="0">
                <a:ln>
                  <a:noFill/>
                </a:ln>
                <a:solidFill>
                  <a:srgbClr val="000000"/>
                </a:solidFill>
                <a:effectLst/>
                <a:latin typeface="Söhne"/>
              </a:rPr>
              <a:t> An LTI system is shift-invariant if its output is shifted in time by the same amount as the input. This means that the system output is not affected by the time at which the input is applied. Mathematically, this property can be expressed as follows:</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800" b="0" i="0" u="none" strike="noStrike" cap="none" normalizeH="0" baseline="0" dirty="0">
              <a:ln>
                <a:noFill/>
              </a:ln>
              <a:solidFill>
                <a:srgbClr val="000000"/>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y(n) = T{x(n)} -&gt; y(n-k) = T{x(n-k)}</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rgbClr val="000000"/>
                </a:solidFill>
                <a:effectLst/>
                <a:latin typeface="Söhne"/>
              </a:rPr>
              <a:t>Superposition: </a:t>
            </a:r>
            <a:r>
              <a:rPr kumimoji="0" lang="en-US" altLang="en-US" sz="1800" b="0" i="0" u="none" strike="noStrike" cap="none" normalizeH="0" baseline="0" dirty="0">
                <a:ln>
                  <a:noFill/>
                </a:ln>
                <a:solidFill>
                  <a:srgbClr val="000000"/>
                </a:solidFill>
                <a:effectLst/>
                <a:latin typeface="Söhne"/>
              </a:rPr>
              <a:t>An LTI system is superposition if the response to the sum of two inputs is equal to the sum of the individual responses of the inputs. Mathematically, this property can be expressed as follows:</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800" b="0" i="0" u="none" strike="noStrike" cap="none" normalizeH="0" baseline="0" dirty="0">
              <a:ln>
                <a:noFill/>
              </a:ln>
              <a:solidFill>
                <a:srgbClr val="000000"/>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T{a x1(n) + b x2(n)} = a T{x1(n)} + b T{x2(n)}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where x1(n) and x2(n) are the input signals, and a and b are constants.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rgbClr val="000000"/>
                </a:solidFill>
                <a:effectLst/>
                <a:latin typeface="Söhne"/>
              </a:rPr>
              <a:t>Frequency Response: </a:t>
            </a:r>
            <a:r>
              <a:rPr kumimoji="0" lang="en-US" altLang="en-US" sz="1800" b="0" i="0" u="none" strike="noStrike" cap="none" normalizeH="0" baseline="0" dirty="0">
                <a:ln>
                  <a:noFill/>
                </a:ln>
                <a:solidFill>
                  <a:srgbClr val="000000"/>
                </a:solidFill>
                <a:effectLst/>
                <a:latin typeface="Söhne"/>
              </a:rPr>
              <a:t>An LTI system has a frequency response that is characterized by its transfer function. The transfer function describes how the system responds to sinusoidal inputs of different frequencies. The frequency response can be used to determine the output of the system for any input signal using the convolution theorem.</a:t>
            </a:r>
          </a:p>
        </p:txBody>
      </p:sp>
    </p:spTree>
    <p:extLst>
      <p:ext uri="{BB962C8B-B14F-4D97-AF65-F5344CB8AC3E}">
        <p14:creationId xmlns:p14="http://schemas.microsoft.com/office/powerpoint/2010/main" val="4193350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6DC4-A07B-5DFD-93F3-799027C37547}"/>
              </a:ext>
            </a:extLst>
          </p:cNvPr>
          <p:cNvSpPr>
            <a:spLocks noGrp="1"/>
          </p:cNvSpPr>
          <p:nvPr>
            <p:ph type="title"/>
          </p:nvPr>
        </p:nvSpPr>
        <p:spPr/>
        <p:txBody>
          <a:bodyPr>
            <a:normAutofit/>
          </a:bodyPr>
          <a:lstStyle/>
          <a:p>
            <a:r>
              <a:rPr lang="en-US" sz="2400" b="1" i="0" dirty="0">
                <a:solidFill>
                  <a:srgbClr val="343541"/>
                </a:solidFill>
                <a:effectLst/>
                <a:latin typeface="Söhne"/>
              </a:rPr>
              <a:t>Duality and conjugation properties of Discrete Fourier Transform</a:t>
            </a:r>
            <a:endParaRPr lang="en-IN" sz="2400" b="1" dirty="0"/>
          </a:p>
        </p:txBody>
      </p:sp>
      <p:sp>
        <p:nvSpPr>
          <p:cNvPr id="3" name="Content Placeholder 2">
            <a:extLst>
              <a:ext uri="{FF2B5EF4-FFF2-40B4-BE49-F238E27FC236}">
                <a16:creationId xmlns:a16="http://schemas.microsoft.com/office/drawing/2014/main" id="{BF8B3747-27DC-EADB-CF71-1750741B9831}"/>
              </a:ext>
            </a:extLst>
          </p:cNvPr>
          <p:cNvSpPr>
            <a:spLocks noGrp="1"/>
          </p:cNvSpPr>
          <p:nvPr>
            <p:ph idx="1"/>
          </p:nvPr>
        </p:nvSpPr>
        <p:spPr>
          <a:xfrm>
            <a:off x="838200" y="1690688"/>
            <a:ext cx="10320130" cy="4351338"/>
          </a:xfrm>
        </p:spPr>
        <p:txBody>
          <a:bodyPr>
            <a:normAutofit fontScale="92500" lnSpcReduction="10000"/>
          </a:bodyPr>
          <a:lstStyle/>
          <a:p>
            <a:pPr algn="just"/>
            <a:r>
              <a:rPr lang="en-US" sz="2000" b="0" i="0" dirty="0">
                <a:solidFill>
                  <a:srgbClr val="374151"/>
                </a:solidFill>
                <a:effectLst/>
                <a:latin typeface="Söhne"/>
              </a:rPr>
              <a:t>The </a:t>
            </a:r>
            <a:r>
              <a:rPr lang="en-US" sz="2000" b="1" i="0" dirty="0">
                <a:solidFill>
                  <a:srgbClr val="374151"/>
                </a:solidFill>
                <a:effectLst/>
                <a:latin typeface="Söhne"/>
              </a:rPr>
              <a:t>Duality property </a:t>
            </a:r>
            <a:r>
              <a:rPr lang="en-US" sz="2000" b="0" i="0" dirty="0">
                <a:solidFill>
                  <a:srgbClr val="374151"/>
                </a:solidFill>
                <a:effectLst/>
                <a:latin typeface="Söhne"/>
              </a:rPr>
              <a:t>of the Discrete Fourier Transform (DFT) states that if we swap the roles of the time-domain signal and the frequency-domain signal, the DFT remains the same, up to a scaling factor. In other words, if we apply the DFT to a signal x(n) to obtain X(k), and then apply the DFT to X(k) to obtain x(n), we obtain a scaled version of the original signal x(n).</a:t>
            </a:r>
          </a:p>
          <a:p>
            <a:pPr algn="just"/>
            <a:endParaRPr lang="en-US" sz="2000" b="0" i="0" dirty="0">
              <a:solidFill>
                <a:srgbClr val="374151"/>
              </a:solidFill>
              <a:effectLst/>
              <a:latin typeface="Söhne"/>
            </a:endParaRPr>
          </a:p>
          <a:p>
            <a:pPr algn="just"/>
            <a:r>
              <a:rPr lang="en-US" sz="2000" b="0" i="0" dirty="0">
                <a:solidFill>
                  <a:srgbClr val="374151"/>
                </a:solidFill>
                <a:effectLst/>
                <a:latin typeface="Söhne"/>
              </a:rPr>
              <a:t>The </a:t>
            </a:r>
            <a:r>
              <a:rPr lang="en-US" sz="2000" b="1" i="0" dirty="0">
                <a:solidFill>
                  <a:srgbClr val="374151"/>
                </a:solidFill>
                <a:effectLst/>
                <a:latin typeface="Söhne"/>
              </a:rPr>
              <a:t>Conjugation property </a:t>
            </a:r>
            <a:r>
              <a:rPr lang="en-US" sz="2000" b="0" i="0" dirty="0">
                <a:solidFill>
                  <a:srgbClr val="374151"/>
                </a:solidFill>
                <a:effectLst/>
                <a:latin typeface="Söhne"/>
              </a:rPr>
              <a:t>of the DFT states that if we take the complex conjugate of the input signal x(n), the resulting frequency-domain signal X(k) is the mirror image of the original frequency-domain signal X(k), flipped around the origin (i.e., reflected about the real axis). Mathematically, this property can be expressed as follows:</a:t>
            </a:r>
          </a:p>
          <a:p>
            <a:pPr algn="just"/>
            <a:endParaRPr lang="en-US" sz="2000" b="0" i="0" dirty="0">
              <a:solidFill>
                <a:srgbClr val="374151"/>
              </a:solidFill>
              <a:effectLst/>
              <a:latin typeface="Söhne"/>
            </a:endParaRPr>
          </a:p>
          <a:p>
            <a:pPr algn="just"/>
            <a:r>
              <a:rPr lang="en-US" sz="2000" b="1" i="0" dirty="0">
                <a:solidFill>
                  <a:srgbClr val="374151"/>
                </a:solidFill>
                <a:effectLst/>
                <a:latin typeface="Söhne"/>
              </a:rPr>
              <a:t>DFT {x*(n)} = X*(-k)</a:t>
            </a:r>
          </a:p>
          <a:p>
            <a:pPr algn="just"/>
            <a:endParaRPr lang="en-US" sz="2000" b="1" i="0" dirty="0">
              <a:solidFill>
                <a:srgbClr val="374151"/>
              </a:solidFill>
              <a:effectLst/>
              <a:latin typeface="Söhne"/>
            </a:endParaRPr>
          </a:p>
          <a:p>
            <a:pPr algn="just"/>
            <a:r>
              <a:rPr lang="en-US" sz="2000" b="0" i="0" dirty="0">
                <a:solidFill>
                  <a:srgbClr val="374151"/>
                </a:solidFill>
                <a:effectLst/>
                <a:latin typeface="Söhne"/>
              </a:rPr>
              <a:t>where x*(n) denotes the complex conjugate of the input signal x(n), X*(-k) denotes the complex conjugate of the frequency-domain signal X(k), and k is any integer.</a:t>
            </a:r>
          </a:p>
          <a:p>
            <a:pPr algn="just"/>
            <a:endParaRPr lang="en-IN" sz="2000" dirty="0"/>
          </a:p>
        </p:txBody>
      </p:sp>
    </p:spTree>
    <p:extLst>
      <p:ext uri="{BB962C8B-B14F-4D97-AF65-F5344CB8AC3E}">
        <p14:creationId xmlns:p14="http://schemas.microsoft.com/office/powerpoint/2010/main" val="2631510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64BA1-B650-D65A-E4C8-00148350526A}"/>
              </a:ext>
            </a:extLst>
          </p:cNvPr>
          <p:cNvSpPr>
            <a:spLocks noGrp="1"/>
          </p:cNvSpPr>
          <p:nvPr>
            <p:ph type="title"/>
          </p:nvPr>
        </p:nvSpPr>
        <p:spPr/>
        <p:txBody>
          <a:bodyPr>
            <a:normAutofit/>
          </a:bodyPr>
          <a:lstStyle/>
          <a:p>
            <a:r>
              <a:rPr lang="en-US" sz="2800" b="1" dirty="0"/>
              <a:t>Orthogonality of two Signals</a:t>
            </a:r>
            <a:endParaRPr lang="en-IN" sz="2800" b="1" dirty="0"/>
          </a:p>
        </p:txBody>
      </p:sp>
      <p:sp>
        <p:nvSpPr>
          <p:cNvPr id="3" name="Content Placeholder 2">
            <a:extLst>
              <a:ext uri="{FF2B5EF4-FFF2-40B4-BE49-F238E27FC236}">
                <a16:creationId xmlns:a16="http://schemas.microsoft.com/office/drawing/2014/main" id="{B2DD00BB-027B-4B05-2571-01B3266F28EC}"/>
              </a:ext>
            </a:extLst>
          </p:cNvPr>
          <p:cNvSpPr>
            <a:spLocks noGrp="1"/>
          </p:cNvSpPr>
          <p:nvPr>
            <p:ph idx="1"/>
          </p:nvPr>
        </p:nvSpPr>
        <p:spPr/>
        <p:txBody>
          <a:bodyPr>
            <a:normAutofit/>
          </a:bodyPr>
          <a:lstStyle/>
          <a:p>
            <a:pPr algn="l"/>
            <a:r>
              <a:rPr lang="en-US" sz="2400" b="0" i="0" dirty="0">
                <a:solidFill>
                  <a:srgbClr val="374151"/>
                </a:solidFill>
                <a:effectLst/>
                <a:latin typeface="Söhne"/>
              </a:rPr>
              <a:t>Two signals are said to be orthogonal if their inner product (or dot product) is zero. Mathematically, the inner product of two signals x(t) and y(t) is defined as:</a:t>
            </a:r>
          </a:p>
          <a:p>
            <a:pPr algn="l"/>
            <a:endParaRPr lang="en-US" sz="2400" b="0" i="0" dirty="0">
              <a:solidFill>
                <a:srgbClr val="374151"/>
              </a:solidFill>
              <a:effectLst/>
              <a:latin typeface="Söhne"/>
            </a:endParaRPr>
          </a:p>
          <a:p>
            <a:pPr marL="0" indent="0" algn="l">
              <a:buNone/>
            </a:pPr>
            <a:r>
              <a:rPr lang="en-US" sz="2400" b="0" i="0" dirty="0">
                <a:solidFill>
                  <a:srgbClr val="374151"/>
                </a:solidFill>
                <a:effectLst/>
                <a:latin typeface="Söhne"/>
              </a:rPr>
              <a:t>                                                       ⟨x, y⟩ = ∫x(t) y*(t) dt</a:t>
            </a:r>
          </a:p>
          <a:p>
            <a:pPr algn="l"/>
            <a:endParaRPr lang="en-US" sz="2400" b="0" i="0" dirty="0">
              <a:solidFill>
                <a:srgbClr val="374151"/>
              </a:solidFill>
              <a:effectLst/>
              <a:latin typeface="Söhne"/>
            </a:endParaRPr>
          </a:p>
          <a:p>
            <a:pPr algn="l"/>
            <a:r>
              <a:rPr lang="en-US" sz="2400" b="0" i="0" dirty="0">
                <a:solidFill>
                  <a:srgbClr val="374151"/>
                </a:solidFill>
                <a:effectLst/>
                <a:latin typeface="Söhne"/>
              </a:rPr>
              <a:t>where y*(t) denotes the complex conjugate of the signal y(t) and the integral is taken over the entire domain of t.</a:t>
            </a:r>
          </a:p>
          <a:p>
            <a:pPr algn="l"/>
            <a:r>
              <a:rPr lang="en-US" sz="2400" b="0" i="0" dirty="0">
                <a:solidFill>
                  <a:srgbClr val="374151"/>
                </a:solidFill>
                <a:effectLst/>
                <a:latin typeface="Söhne"/>
              </a:rPr>
              <a:t>If the inner product of two signals is zero, i.e., ⟨x, y⟩ = 0, then the two signals are said to be orthogonal.</a:t>
            </a:r>
          </a:p>
          <a:p>
            <a:pPr marL="0" indent="0">
              <a:buNone/>
            </a:pPr>
            <a:endParaRPr lang="en-IN" sz="2400" dirty="0"/>
          </a:p>
        </p:txBody>
      </p:sp>
    </p:spTree>
    <p:extLst>
      <p:ext uri="{BB962C8B-B14F-4D97-AF65-F5344CB8AC3E}">
        <p14:creationId xmlns:p14="http://schemas.microsoft.com/office/powerpoint/2010/main" val="1547573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23864-E3D4-E0C7-4FD8-37CE9C62E994}"/>
              </a:ext>
            </a:extLst>
          </p:cNvPr>
          <p:cNvSpPr>
            <a:spLocks noGrp="1"/>
          </p:cNvSpPr>
          <p:nvPr>
            <p:ph type="title"/>
          </p:nvPr>
        </p:nvSpPr>
        <p:spPr>
          <a:xfrm>
            <a:off x="838200" y="365126"/>
            <a:ext cx="10515600" cy="801066"/>
          </a:xfrm>
        </p:spPr>
        <p:txBody>
          <a:bodyPr>
            <a:normAutofit/>
          </a:bodyPr>
          <a:lstStyle/>
          <a:p>
            <a:r>
              <a:rPr lang="en-US" sz="2800" b="1" dirty="0"/>
              <a:t>advantages of DTFT over DFT</a:t>
            </a:r>
            <a:endParaRPr lang="en-IN" sz="2800" b="1" dirty="0"/>
          </a:p>
        </p:txBody>
      </p:sp>
      <p:sp>
        <p:nvSpPr>
          <p:cNvPr id="3" name="Content Placeholder 2">
            <a:extLst>
              <a:ext uri="{FF2B5EF4-FFF2-40B4-BE49-F238E27FC236}">
                <a16:creationId xmlns:a16="http://schemas.microsoft.com/office/drawing/2014/main" id="{E13BD4A0-C7F6-E1AD-58FF-488205AAE1C7}"/>
              </a:ext>
            </a:extLst>
          </p:cNvPr>
          <p:cNvSpPr>
            <a:spLocks noGrp="1"/>
          </p:cNvSpPr>
          <p:nvPr>
            <p:ph idx="1"/>
          </p:nvPr>
        </p:nvSpPr>
        <p:spPr>
          <a:xfrm>
            <a:off x="838200" y="1378227"/>
            <a:ext cx="10227365" cy="5010771"/>
          </a:xfrm>
        </p:spPr>
        <p:txBody>
          <a:bodyPr>
            <a:normAutofit/>
          </a:bodyPr>
          <a:lstStyle/>
          <a:p>
            <a:pPr algn="just"/>
            <a:r>
              <a:rPr lang="en-US" sz="2000" b="0" i="0" dirty="0">
                <a:solidFill>
                  <a:srgbClr val="374151"/>
                </a:solidFill>
                <a:effectLst/>
                <a:latin typeface="Söhne"/>
              </a:rPr>
              <a:t>The main advantage of the Discrete-Time Fourier Transform (DTFT) over the Discrete Fourier Transform (DFT) is that the DTFT provides a continuous and exact representation of the frequency content of a discrete-time signal, while the DFT provides a discrete and sampled representation of the frequency content.</a:t>
            </a:r>
          </a:p>
          <a:p>
            <a:pPr algn="just"/>
            <a:endParaRPr lang="en-US" sz="2000" b="0" i="0" dirty="0">
              <a:solidFill>
                <a:srgbClr val="374151"/>
              </a:solidFill>
              <a:effectLst/>
              <a:latin typeface="Söhne"/>
            </a:endParaRPr>
          </a:p>
          <a:p>
            <a:pPr algn="just"/>
            <a:r>
              <a:rPr lang="en-US" sz="2000" b="0" i="0" dirty="0">
                <a:solidFill>
                  <a:srgbClr val="374151"/>
                </a:solidFill>
                <a:effectLst/>
                <a:latin typeface="Söhne"/>
              </a:rPr>
              <a:t>The DTFT is defined for all frequencies and provides a continuous and periodic spectrum for periodic signals, which can be useful for analyzing and designing filters. In contrast, the DFT is defined only for a finite number of frequencies and provides a discrete spectrum for a finite-length sequence of samples.</a:t>
            </a:r>
          </a:p>
          <a:p>
            <a:pPr algn="just"/>
            <a:endParaRPr lang="en-US" sz="2000" b="0" i="0" dirty="0">
              <a:solidFill>
                <a:srgbClr val="374151"/>
              </a:solidFill>
              <a:effectLst/>
              <a:latin typeface="Söhne"/>
            </a:endParaRPr>
          </a:p>
          <a:p>
            <a:pPr algn="just"/>
            <a:r>
              <a:rPr lang="en-US" sz="2000" b="0" i="0" dirty="0">
                <a:solidFill>
                  <a:srgbClr val="374151"/>
                </a:solidFill>
                <a:effectLst/>
                <a:latin typeface="Söhne"/>
              </a:rPr>
              <a:t>Additionally, the DTFT is an exact representation of the signal's frequency content, while the DFT is an approximation due to the truncation of the signal to a finite length. This can lead to spectral leakage and other artifacts in the DFT.</a:t>
            </a:r>
          </a:p>
          <a:p>
            <a:pPr algn="just"/>
            <a:endParaRPr lang="en-IN" sz="2000" dirty="0"/>
          </a:p>
        </p:txBody>
      </p:sp>
    </p:spTree>
    <p:extLst>
      <p:ext uri="{BB962C8B-B14F-4D97-AF65-F5344CB8AC3E}">
        <p14:creationId xmlns:p14="http://schemas.microsoft.com/office/powerpoint/2010/main" val="3866550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4B44AA-E2DA-0020-301B-3AABFDE7A718}"/>
              </a:ext>
            </a:extLst>
          </p:cNvPr>
          <p:cNvSpPr txBox="1"/>
          <p:nvPr/>
        </p:nvSpPr>
        <p:spPr>
          <a:xfrm>
            <a:off x="1033670" y="756238"/>
            <a:ext cx="6096000" cy="369332"/>
          </a:xfrm>
          <a:prstGeom prst="rect">
            <a:avLst/>
          </a:prstGeom>
          <a:noFill/>
        </p:spPr>
        <p:txBody>
          <a:bodyPr wrap="square">
            <a:spAutoFit/>
          </a:bodyPr>
          <a:lstStyle/>
          <a:p>
            <a:r>
              <a:rPr lang="en-IN" b="0" i="0" dirty="0">
                <a:solidFill>
                  <a:srgbClr val="374151"/>
                </a:solidFill>
                <a:effectLst/>
                <a:latin typeface="Söhne"/>
              </a:rPr>
              <a:t>Discrete Fourier Transform:</a:t>
            </a:r>
            <a:endParaRPr lang="en-IN" dirty="0"/>
          </a:p>
        </p:txBody>
      </p:sp>
      <p:pic>
        <p:nvPicPr>
          <p:cNvPr id="7" name="Picture 6">
            <a:extLst>
              <a:ext uri="{FF2B5EF4-FFF2-40B4-BE49-F238E27FC236}">
                <a16:creationId xmlns:a16="http://schemas.microsoft.com/office/drawing/2014/main" id="{DEF2C728-668E-8E09-9B09-F85D314D6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9933" y="1308061"/>
            <a:ext cx="6011165" cy="931555"/>
          </a:xfrm>
          <a:prstGeom prst="rect">
            <a:avLst/>
          </a:prstGeom>
        </p:spPr>
      </p:pic>
      <p:sp>
        <p:nvSpPr>
          <p:cNvPr id="9" name="TextBox 8">
            <a:extLst>
              <a:ext uri="{FF2B5EF4-FFF2-40B4-BE49-F238E27FC236}">
                <a16:creationId xmlns:a16="http://schemas.microsoft.com/office/drawing/2014/main" id="{ACC4271A-69C0-8A1B-2BCA-90317B876D25}"/>
              </a:ext>
            </a:extLst>
          </p:cNvPr>
          <p:cNvSpPr txBox="1"/>
          <p:nvPr/>
        </p:nvSpPr>
        <p:spPr>
          <a:xfrm>
            <a:off x="3405808" y="2422107"/>
            <a:ext cx="6096000" cy="369332"/>
          </a:xfrm>
          <a:prstGeom prst="rect">
            <a:avLst/>
          </a:prstGeom>
          <a:noFill/>
        </p:spPr>
        <p:txBody>
          <a:bodyPr wrap="square">
            <a:spAutoFit/>
          </a:bodyPr>
          <a:lstStyle/>
          <a:p>
            <a:r>
              <a:rPr lang="en-US" b="0" i="0" dirty="0">
                <a:solidFill>
                  <a:srgbClr val="374151"/>
                </a:solidFill>
                <a:effectLst/>
                <a:latin typeface="Söhne"/>
              </a:rPr>
              <a:t>where N is the length of the input sequence x[n].</a:t>
            </a:r>
            <a:endParaRPr lang="en-IN" dirty="0"/>
          </a:p>
        </p:txBody>
      </p:sp>
      <p:sp>
        <p:nvSpPr>
          <p:cNvPr id="11" name="TextBox 10">
            <a:extLst>
              <a:ext uri="{FF2B5EF4-FFF2-40B4-BE49-F238E27FC236}">
                <a16:creationId xmlns:a16="http://schemas.microsoft.com/office/drawing/2014/main" id="{2E03F84D-108E-D07B-1574-4A75BD63AA46}"/>
              </a:ext>
            </a:extLst>
          </p:cNvPr>
          <p:cNvSpPr txBox="1"/>
          <p:nvPr/>
        </p:nvSpPr>
        <p:spPr>
          <a:xfrm>
            <a:off x="967410" y="3244334"/>
            <a:ext cx="6096000" cy="369332"/>
          </a:xfrm>
          <a:prstGeom prst="rect">
            <a:avLst/>
          </a:prstGeom>
          <a:noFill/>
        </p:spPr>
        <p:txBody>
          <a:bodyPr wrap="square">
            <a:spAutoFit/>
          </a:bodyPr>
          <a:lstStyle/>
          <a:p>
            <a:r>
              <a:rPr lang="en-IN" b="0" i="0" dirty="0">
                <a:solidFill>
                  <a:srgbClr val="374151"/>
                </a:solidFill>
                <a:effectLst/>
                <a:latin typeface="Söhne"/>
              </a:rPr>
              <a:t>Discrete-Time Fourier Transform:</a:t>
            </a:r>
            <a:endParaRPr lang="en-IN" dirty="0"/>
          </a:p>
        </p:txBody>
      </p:sp>
      <p:pic>
        <p:nvPicPr>
          <p:cNvPr id="3074" name="Picture 2" descr="equation">
            <a:extLst>
              <a:ext uri="{FF2B5EF4-FFF2-40B4-BE49-F238E27FC236}">
                <a16:creationId xmlns:a16="http://schemas.microsoft.com/office/drawing/2014/main" id="{3B14E75F-DEA0-9345-5433-7B7CDC54AA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5653" y="3796157"/>
            <a:ext cx="3087757" cy="84828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BF59706-EC94-75CF-3D62-1214B1E40D74}"/>
              </a:ext>
            </a:extLst>
          </p:cNvPr>
          <p:cNvSpPr txBox="1"/>
          <p:nvPr/>
        </p:nvSpPr>
        <p:spPr>
          <a:xfrm>
            <a:off x="967410" y="4949774"/>
            <a:ext cx="10270434" cy="1200329"/>
          </a:xfrm>
          <a:prstGeom prst="rect">
            <a:avLst/>
          </a:prstGeom>
          <a:noFill/>
        </p:spPr>
        <p:txBody>
          <a:bodyPr wrap="square">
            <a:spAutoFit/>
          </a:bodyPr>
          <a:lstStyle/>
          <a:p>
            <a:r>
              <a:rPr lang="en-US" b="0" i="0" dirty="0">
                <a:solidFill>
                  <a:srgbClr val="374151"/>
                </a:solidFill>
                <a:effectLst/>
                <a:latin typeface="Söhne"/>
              </a:rPr>
              <a:t>The main difference between the two transforms is that the DFT is computed over a finite-length sequence x[n] of length N, while the DTFT is computed over an infinite-length sequence x[n]. Additionally, the DFT computes a finite set of discrete frequency values k=0,1,...,N-1, while the DTFT is defined for all frequencies</a:t>
            </a:r>
          </a:p>
          <a:p>
            <a:r>
              <a:rPr lang="en-IN" dirty="0"/>
              <a:t>      =               , </a:t>
            </a:r>
          </a:p>
        </p:txBody>
      </p:sp>
      <p:pic>
        <p:nvPicPr>
          <p:cNvPr id="3076" name="Picture 4" descr="equation">
            <a:extLst>
              <a:ext uri="{FF2B5EF4-FFF2-40B4-BE49-F238E27FC236}">
                <a16:creationId xmlns:a16="http://schemas.microsoft.com/office/drawing/2014/main" id="{39572489-2D39-A344-E902-4498966CC0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670" y="5909813"/>
            <a:ext cx="198161" cy="16213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equation">
            <a:extLst>
              <a:ext uri="{FF2B5EF4-FFF2-40B4-BE49-F238E27FC236}">
                <a16:creationId xmlns:a16="http://schemas.microsoft.com/office/drawing/2014/main" id="{42AD22D8-86A9-20E8-8EEA-E6F5136FA4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9312" y="5868727"/>
            <a:ext cx="237051" cy="17240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equation">
            <a:extLst>
              <a:ext uri="{FF2B5EF4-FFF2-40B4-BE49-F238E27FC236}">
                <a16:creationId xmlns:a16="http://schemas.microsoft.com/office/drawing/2014/main" id="{A5A81EDA-58B6-A50B-1F08-63D30937E0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7622" y="5878996"/>
            <a:ext cx="486396" cy="162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092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C1030A-2816-788C-8197-0A53D3F717E8}"/>
              </a:ext>
            </a:extLst>
          </p:cNvPr>
          <p:cNvPicPr>
            <a:picLocks noChangeAspect="1"/>
          </p:cNvPicPr>
          <p:nvPr/>
        </p:nvPicPr>
        <p:blipFill>
          <a:blip r:embed="rId2"/>
          <a:stretch>
            <a:fillRect/>
          </a:stretch>
        </p:blipFill>
        <p:spPr>
          <a:xfrm>
            <a:off x="541153" y="870223"/>
            <a:ext cx="11109693" cy="5117554"/>
          </a:xfrm>
          <a:prstGeom prst="rect">
            <a:avLst/>
          </a:prstGeom>
        </p:spPr>
      </p:pic>
    </p:spTree>
    <p:extLst>
      <p:ext uri="{BB962C8B-B14F-4D97-AF65-F5344CB8AC3E}">
        <p14:creationId xmlns:p14="http://schemas.microsoft.com/office/powerpoint/2010/main" val="119169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36368-A350-879B-E488-007306723971}"/>
              </a:ext>
            </a:extLst>
          </p:cNvPr>
          <p:cNvSpPr>
            <a:spLocks noGrp="1"/>
          </p:cNvSpPr>
          <p:nvPr>
            <p:ph type="title"/>
          </p:nvPr>
        </p:nvSpPr>
        <p:spPr>
          <a:xfrm>
            <a:off x="838200" y="365126"/>
            <a:ext cx="10515600" cy="893832"/>
          </a:xfrm>
        </p:spPr>
        <p:txBody>
          <a:bodyPr>
            <a:noAutofit/>
          </a:bodyPr>
          <a:lstStyle/>
          <a:p>
            <a:r>
              <a:rPr lang="en-US" sz="2000" b="1" i="0" dirty="0">
                <a:solidFill>
                  <a:srgbClr val="343541"/>
                </a:solidFill>
                <a:effectLst/>
                <a:latin typeface="Söhne"/>
              </a:rPr>
              <a:t>Write the complex form of a Fourier Series f(x) defined in the interval (c, c+2l)</a:t>
            </a:r>
            <a:endParaRPr lang="en-IN" sz="2000" b="1" dirty="0"/>
          </a:p>
        </p:txBody>
      </p:sp>
      <p:sp>
        <p:nvSpPr>
          <p:cNvPr id="5" name="TextBox 4">
            <a:extLst>
              <a:ext uri="{FF2B5EF4-FFF2-40B4-BE49-F238E27FC236}">
                <a16:creationId xmlns:a16="http://schemas.microsoft.com/office/drawing/2014/main" id="{BFC67787-3156-C910-3FEE-03B93688412D}"/>
              </a:ext>
            </a:extLst>
          </p:cNvPr>
          <p:cNvSpPr txBox="1"/>
          <p:nvPr/>
        </p:nvSpPr>
        <p:spPr>
          <a:xfrm>
            <a:off x="838200" y="1161078"/>
            <a:ext cx="10515600" cy="369332"/>
          </a:xfrm>
          <a:prstGeom prst="rect">
            <a:avLst/>
          </a:prstGeom>
          <a:noFill/>
        </p:spPr>
        <p:txBody>
          <a:bodyPr wrap="square">
            <a:spAutoFit/>
          </a:bodyPr>
          <a:lstStyle/>
          <a:p>
            <a:r>
              <a:rPr lang="en-US" b="0" i="0" dirty="0">
                <a:solidFill>
                  <a:srgbClr val="374151"/>
                </a:solidFill>
                <a:effectLst/>
                <a:latin typeface="Söhne"/>
              </a:rPr>
              <a:t>The complex form of a Fourier Series for a function f(x) defined in the interval (c, c+2l) can be written as:</a:t>
            </a:r>
            <a:endParaRPr lang="en-IN" dirty="0"/>
          </a:p>
        </p:txBody>
      </p:sp>
      <p:pic>
        <p:nvPicPr>
          <p:cNvPr id="13314" name="Picture 2" descr="equation">
            <a:extLst>
              <a:ext uri="{FF2B5EF4-FFF2-40B4-BE49-F238E27FC236}">
                <a16:creationId xmlns:a16="http://schemas.microsoft.com/office/drawing/2014/main" id="{42995C9B-4374-8222-9C7C-1CF4DB089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9696" y="1636017"/>
            <a:ext cx="3166831" cy="8377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BBEA094-8FC0-DD00-69DE-B1C4BFE24746}"/>
              </a:ext>
            </a:extLst>
          </p:cNvPr>
          <p:cNvSpPr txBox="1"/>
          <p:nvPr/>
        </p:nvSpPr>
        <p:spPr>
          <a:xfrm>
            <a:off x="981696" y="2783821"/>
            <a:ext cx="6096000" cy="369332"/>
          </a:xfrm>
          <a:prstGeom prst="rect">
            <a:avLst/>
          </a:prstGeom>
          <a:noFill/>
        </p:spPr>
        <p:txBody>
          <a:bodyPr wrap="square">
            <a:spAutoFit/>
          </a:bodyPr>
          <a:lstStyle/>
          <a:p>
            <a:r>
              <a:rPr lang="en-US" b="0" i="0" dirty="0">
                <a:solidFill>
                  <a:srgbClr val="374151"/>
                </a:solidFill>
                <a:effectLst/>
                <a:latin typeface="Söhne"/>
              </a:rPr>
              <a:t>where </a:t>
            </a:r>
            <a:r>
              <a:rPr lang="en-US" b="0" i="0" dirty="0" err="1">
                <a:solidFill>
                  <a:srgbClr val="374151"/>
                </a:solidFill>
                <a:effectLst/>
                <a:latin typeface="Söhne"/>
              </a:rPr>
              <a:t>c</a:t>
            </a:r>
            <a:r>
              <a:rPr lang="en-US" b="0" i="0" baseline="-25000" dirty="0" err="1">
                <a:solidFill>
                  <a:srgbClr val="374151"/>
                </a:solidFill>
                <a:effectLst/>
                <a:latin typeface="Söhne"/>
              </a:rPr>
              <a:t>n</a:t>
            </a:r>
            <a:r>
              <a:rPr lang="en-US" b="0" i="0" dirty="0">
                <a:solidFill>
                  <a:srgbClr val="374151"/>
                </a:solidFill>
                <a:effectLst/>
                <a:latin typeface="Söhne"/>
              </a:rPr>
              <a:t> are the complex Fourier coefficients given by:</a:t>
            </a:r>
            <a:endParaRPr lang="en-IN" dirty="0"/>
          </a:p>
        </p:txBody>
      </p:sp>
      <p:pic>
        <p:nvPicPr>
          <p:cNvPr id="13316" name="Picture 4" descr="equation">
            <a:extLst>
              <a:ext uri="{FF2B5EF4-FFF2-40B4-BE49-F238E27FC236}">
                <a16:creationId xmlns:a16="http://schemas.microsoft.com/office/drawing/2014/main" id="{934674E7-A8E9-B11E-476A-71E10391EE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4740" y="3285955"/>
            <a:ext cx="4323799" cy="79416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7CBC78B-158E-27D4-074F-AFE6EACC36EE}"/>
              </a:ext>
            </a:extLst>
          </p:cNvPr>
          <p:cNvSpPr txBox="1"/>
          <p:nvPr/>
        </p:nvSpPr>
        <p:spPr>
          <a:xfrm>
            <a:off x="838200" y="4710668"/>
            <a:ext cx="10783957" cy="923330"/>
          </a:xfrm>
          <a:prstGeom prst="rect">
            <a:avLst/>
          </a:prstGeom>
          <a:noFill/>
        </p:spPr>
        <p:txBody>
          <a:bodyPr wrap="square">
            <a:spAutoFit/>
          </a:bodyPr>
          <a:lstStyle/>
          <a:p>
            <a:pPr algn="just"/>
            <a:r>
              <a:rPr lang="en-US" b="0" i="0" dirty="0">
                <a:solidFill>
                  <a:srgbClr val="374151"/>
                </a:solidFill>
                <a:effectLst/>
                <a:latin typeface="Söhne"/>
              </a:rPr>
              <a:t>This representation expresses the function f(x) as a sum of complex exponential functions with frequencies that are integer multiples of the fundamental frequency 1/(2l). The coefficients </a:t>
            </a:r>
            <a:r>
              <a:rPr lang="en-US" b="0" i="0" dirty="0" err="1">
                <a:solidFill>
                  <a:srgbClr val="374151"/>
                </a:solidFill>
                <a:effectLst/>
                <a:latin typeface="Söhne"/>
              </a:rPr>
              <a:t>c</a:t>
            </a:r>
            <a:r>
              <a:rPr lang="en-US" baseline="-25000" dirty="0" err="1">
                <a:solidFill>
                  <a:srgbClr val="374151"/>
                </a:solidFill>
                <a:latin typeface="Söhne"/>
              </a:rPr>
              <a:t>n</a:t>
            </a:r>
            <a:r>
              <a:rPr lang="en-US" b="0" i="0" dirty="0">
                <a:solidFill>
                  <a:srgbClr val="374151"/>
                </a:solidFill>
                <a:effectLst/>
                <a:latin typeface="Söhne"/>
              </a:rPr>
              <a:t> represent the amplitudes and phases of the complex exponential functions, and can be computed using the Fourier series formula.</a:t>
            </a:r>
            <a:endParaRPr lang="en-IN" dirty="0"/>
          </a:p>
        </p:txBody>
      </p:sp>
    </p:spTree>
    <p:extLst>
      <p:ext uri="{BB962C8B-B14F-4D97-AF65-F5344CB8AC3E}">
        <p14:creationId xmlns:p14="http://schemas.microsoft.com/office/powerpoint/2010/main" val="2490307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quation">
            <a:extLst>
              <a:ext uri="{FF2B5EF4-FFF2-40B4-BE49-F238E27FC236}">
                <a16:creationId xmlns:a16="http://schemas.microsoft.com/office/drawing/2014/main" id="{36E1D0B9-2102-5009-BA1C-4673EC037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604" y="1996476"/>
            <a:ext cx="1874355" cy="5512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581EEC4-467F-80DE-673C-8BF8C7767374}"/>
              </a:ext>
            </a:extLst>
          </p:cNvPr>
          <p:cNvSpPr txBox="1"/>
          <p:nvPr/>
        </p:nvSpPr>
        <p:spPr>
          <a:xfrm>
            <a:off x="3949147" y="2903090"/>
            <a:ext cx="6096000" cy="1200329"/>
          </a:xfrm>
          <a:prstGeom prst="rect">
            <a:avLst/>
          </a:prstGeom>
          <a:noFill/>
        </p:spPr>
        <p:txBody>
          <a:bodyPr wrap="square">
            <a:spAutoFit/>
          </a:bodyPr>
          <a:lstStyle/>
          <a:p>
            <a:r>
              <a:rPr lang="en-US" b="0" i="0" dirty="0">
                <a:solidFill>
                  <a:srgbClr val="374151"/>
                </a:solidFill>
                <a:effectLst/>
                <a:latin typeface="Söhne"/>
              </a:rPr>
              <a:t>represents the complex sinusoid with frequency</a:t>
            </a:r>
          </a:p>
          <a:p>
            <a:endParaRPr lang="en-US" dirty="0">
              <a:solidFill>
                <a:srgbClr val="374151"/>
              </a:solidFill>
              <a:latin typeface="Söhne"/>
            </a:endParaRPr>
          </a:p>
          <a:p>
            <a:endParaRPr lang="en-US" b="0" i="0" dirty="0">
              <a:solidFill>
                <a:srgbClr val="374151"/>
              </a:solidFill>
              <a:effectLst/>
              <a:latin typeface="Söhne"/>
            </a:endParaRPr>
          </a:p>
          <a:p>
            <a:r>
              <a:rPr lang="en-US" dirty="0">
                <a:solidFill>
                  <a:srgbClr val="374151"/>
                </a:solidFill>
                <a:latin typeface="Söhne"/>
              </a:rPr>
              <a:t>And phase of     </a:t>
            </a:r>
            <a:r>
              <a:rPr lang="en-US" b="0" i="0" dirty="0">
                <a:solidFill>
                  <a:srgbClr val="374151"/>
                </a:solidFill>
                <a:effectLst/>
                <a:latin typeface="Söhne"/>
              </a:rPr>
              <a:t> </a:t>
            </a:r>
            <a:endParaRPr lang="en-IN" dirty="0"/>
          </a:p>
        </p:txBody>
      </p:sp>
      <p:pic>
        <p:nvPicPr>
          <p:cNvPr id="2052" name="Picture 4" descr="equation">
            <a:extLst>
              <a:ext uri="{FF2B5EF4-FFF2-40B4-BE49-F238E27FC236}">
                <a16:creationId xmlns:a16="http://schemas.microsoft.com/office/drawing/2014/main" id="{EC249ACC-40CC-93EA-AA44-284C322D7C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233" y="2930593"/>
            <a:ext cx="203958" cy="44870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quation">
            <a:extLst>
              <a:ext uri="{FF2B5EF4-FFF2-40B4-BE49-F238E27FC236}">
                <a16:creationId xmlns:a16="http://schemas.microsoft.com/office/drawing/2014/main" id="{14468052-FC59-3B0B-ADC6-0754FB0305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964" y="3627755"/>
            <a:ext cx="759340" cy="51082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4EC1AD5-972D-686F-8511-92A92E1AB596}"/>
              </a:ext>
            </a:extLst>
          </p:cNvPr>
          <p:cNvSpPr txBox="1"/>
          <p:nvPr/>
        </p:nvSpPr>
        <p:spPr>
          <a:xfrm>
            <a:off x="1775791" y="4458752"/>
            <a:ext cx="9037983" cy="369332"/>
          </a:xfrm>
          <a:prstGeom prst="rect">
            <a:avLst/>
          </a:prstGeom>
          <a:noFill/>
        </p:spPr>
        <p:txBody>
          <a:bodyPr wrap="square">
            <a:spAutoFit/>
          </a:bodyPr>
          <a:lstStyle/>
          <a:p>
            <a:r>
              <a:rPr lang="en-US" b="0" i="0" dirty="0">
                <a:solidFill>
                  <a:srgbClr val="374151"/>
                </a:solidFill>
                <a:effectLst/>
                <a:latin typeface="Söhne"/>
              </a:rPr>
              <a:t>the coefficients </a:t>
            </a:r>
            <a:r>
              <a:rPr lang="en-US" b="0" i="0" dirty="0" err="1">
                <a:solidFill>
                  <a:srgbClr val="374151"/>
                </a:solidFill>
                <a:effectLst/>
                <a:latin typeface="Söhne"/>
              </a:rPr>
              <a:t>c</a:t>
            </a:r>
            <a:r>
              <a:rPr lang="en-US" b="0" i="0" baseline="-25000" dirty="0" err="1">
                <a:solidFill>
                  <a:srgbClr val="374151"/>
                </a:solidFill>
                <a:effectLst/>
                <a:latin typeface="Söhne"/>
              </a:rPr>
              <a:t>n</a:t>
            </a:r>
            <a:r>
              <a:rPr lang="en-US" b="0" i="0" dirty="0">
                <a:solidFill>
                  <a:srgbClr val="374151"/>
                </a:solidFill>
                <a:effectLst/>
                <a:latin typeface="Söhne"/>
              </a:rPr>
              <a:t> represent the amplitude and phase of each complex sinusoid in the series.</a:t>
            </a:r>
            <a:endParaRPr lang="en-IN" dirty="0"/>
          </a:p>
        </p:txBody>
      </p:sp>
    </p:spTree>
    <p:extLst>
      <p:ext uri="{BB962C8B-B14F-4D97-AF65-F5344CB8AC3E}">
        <p14:creationId xmlns:p14="http://schemas.microsoft.com/office/powerpoint/2010/main" val="205614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B0B02-DCB2-EBDF-68AF-188A7BEB2A2C}"/>
              </a:ext>
            </a:extLst>
          </p:cNvPr>
          <p:cNvSpPr>
            <a:spLocks noGrp="1"/>
          </p:cNvSpPr>
          <p:nvPr>
            <p:ph type="title"/>
          </p:nvPr>
        </p:nvSpPr>
        <p:spPr>
          <a:xfrm>
            <a:off x="838200" y="365126"/>
            <a:ext cx="10515600" cy="615536"/>
          </a:xfrm>
        </p:spPr>
        <p:txBody>
          <a:bodyPr>
            <a:noAutofit/>
          </a:bodyPr>
          <a:lstStyle/>
          <a:p>
            <a:r>
              <a:rPr lang="en-US" sz="2000" b="1" i="0" dirty="0">
                <a:solidFill>
                  <a:srgbClr val="343541"/>
                </a:solidFill>
                <a:effectLst/>
                <a:latin typeface="Söhne"/>
              </a:rPr>
              <a:t>Formulate the Fourier Series representation of a signal in terms of orthogonality</a:t>
            </a:r>
            <a:endParaRPr lang="en-IN" sz="2000" b="1" dirty="0"/>
          </a:p>
        </p:txBody>
      </p:sp>
      <p:sp>
        <p:nvSpPr>
          <p:cNvPr id="5" name="TextBox 4">
            <a:extLst>
              <a:ext uri="{FF2B5EF4-FFF2-40B4-BE49-F238E27FC236}">
                <a16:creationId xmlns:a16="http://schemas.microsoft.com/office/drawing/2014/main" id="{B26A176F-BA1D-3BE4-0646-BD5D7D00E7FE}"/>
              </a:ext>
            </a:extLst>
          </p:cNvPr>
          <p:cNvSpPr txBox="1"/>
          <p:nvPr/>
        </p:nvSpPr>
        <p:spPr>
          <a:xfrm>
            <a:off x="838199" y="1046101"/>
            <a:ext cx="10200861" cy="369332"/>
          </a:xfrm>
          <a:prstGeom prst="rect">
            <a:avLst/>
          </a:prstGeom>
          <a:noFill/>
        </p:spPr>
        <p:txBody>
          <a:bodyPr wrap="square">
            <a:spAutoFit/>
          </a:bodyPr>
          <a:lstStyle/>
          <a:p>
            <a:r>
              <a:rPr lang="en-US" b="0" i="0" dirty="0">
                <a:solidFill>
                  <a:srgbClr val="374151"/>
                </a:solidFill>
                <a:effectLst/>
                <a:latin typeface="Söhne"/>
              </a:rPr>
              <a:t>Let f(x) be a periodic signal with period T and let the set of orthogonal functions {</a:t>
            </a:r>
            <a:r>
              <a:rPr lang="en-US" b="0" i="0" dirty="0" err="1">
                <a:solidFill>
                  <a:srgbClr val="374151"/>
                </a:solidFill>
                <a:effectLst/>
                <a:latin typeface="Söhne"/>
              </a:rPr>
              <a:t>ϕ</a:t>
            </a:r>
            <a:r>
              <a:rPr lang="en-US" b="0" i="0" baseline="-25000" dirty="0" err="1">
                <a:solidFill>
                  <a:srgbClr val="374151"/>
                </a:solidFill>
                <a:effectLst/>
                <a:latin typeface="Söhne"/>
              </a:rPr>
              <a:t>n</a:t>
            </a:r>
            <a:r>
              <a:rPr lang="en-US" b="0" i="0" baseline="-25000" dirty="0">
                <a:solidFill>
                  <a:srgbClr val="374151"/>
                </a:solidFill>
                <a:effectLst/>
                <a:latin typeface="Söhne"/>
              </a:rPr>
              <a:t>(x)</a:t>
            </a:r>
            <a:r>
              <a:rPr lang="en-US" b="0" i="0" dirty="0">
                <a:solidFill>
                  <a:srgbClr val="374151"/>
                </a:solidFill>
                <a:effectLst/>
                <a:latin typeface="Söhne"/>
              </a:rPr>
              <a:t>} be defined as:</a:t>
            </a:r>
            <a:endParaRPr lang="en-IN" dirty="0"/>
          </a:p>
        </p:txBody>
      </p:sp>
      <p:pic>
        <p:nvPicPr>
          <p:cNvPr id="14338" name="Picture 2" descr="equation">
            <a:extLst>
              <a:ext uri="{FF2B5EF4-FFF2-40B4-BE49-F238E27FC236}">
                <a16:creationId xmlns:a16="http://schemas.microsoft.com/office/drawing/2014/main" id="{E1AE94D7-A85D-27A2-BE63-C96C92C2D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676" y="1573903"/>
            <a:ext cx="2249695" cy="50668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CD069BF-E421-F956-9B31-2145B5D694B7}"/>
              </a:ext>
            </a:extLst>
          </p:cNvPr>
          <p:cNvSpPr txBox="1"/>
          <p:nvPr/>
        </p:nvSpPr>
        <p:spPr>
          <a:xfrm>
            <a:off x="838199" y="2367026"/>
            <a:ext cx="10515600" cy="369332"/>
          </a:xfrm>
          <a:prstGeom prst="rect">
            <a:avLst/>
          </a:prstGeom>
          <a:noFill/>
        </p:spPr>
        <p:txBody>
          <a:bodyPr wrap="square">
            <a:spAutoFit/>
          </a:bodyPr>
          <a:lstStyle/>
          <a:p>
            <a:r>
              <a:rPr lang="en-US" b="0" i="0" dirty="0">
                <a:solidFill>
                  <a:srgbClr val="374151"/>
                </a:solidFill>
                <a:effectLst/>
                <a:latin typeface="Söhne"/>
              </a:rPr>
              <a:t>where n is an integer. These functions are orthogonal over one period of f(x), which means that:</a:t>
            </a:r>
            <a:endParaRPr lang="en-IN" dirty="0"/>
          </a:p>
        </p:txBody>
      </p:sp>
      <p:pic>
        <p:nvPicPr>
          <p:cNvPr id="14340" name="Picture 4" descr="equation">
            <a:extLst>
              <a:ext uri="{FF2B5EF4-FFF2-40B4-BE49-F238E27FC236}">
                <a16:creationId xmlns:a16="http://schemas.microsoft.com/office/drawing/2014/main" id="{1BED72B5-B42D-1B7C-E26A-3F9F334B48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3644" y="2907052"/>
            <a:ext cx="2703727" cy="86905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84E76F1-7B2E-FE91-AB2F-53ECD9AB9400}"/>
              </a:ext>
            </a:extLst>
          </p:cNvPr>
          <p:cNvSpPr txBox="1"/>
          <p:nvPr/>
        </p:nvSpPr>
        <p:spPr>
          <a:xfrm>
            <a:off x="7182678" y="3129776"/>
            <a:ext cx="6096000" cy="646331"/>
          </a:xfrm>
          <a:prstGeom prst="rect">
            <a:avLst/>
          </a:prstGeom>
          <a:noFill/>
        </p:spPr>
        <p:txBody>
          <a:bodyPr wrap="square">
            <a:spAutoFit/>
          </a:bodyPr>
          <a:lstStyle/>
          <a:p>
            <a:r>
              <a:rPr lang="pt-BR" b="0" i="0" dirty="0">
                <a:solidFill>
                  <a:srgbClr val="374151"/>
                </a:solidFill>
                <a:effectLst/>
                <a:latin typeface="Söhne"/>
              </a:rPr>
              <a:t>= T </a:t>
            </a:r>
            <a:r>
              <a:rPr lang="pt-BR" dirty="0">
                <a:solidFill>
                  <a:srgbClr val="374151"/>
                </a:solidFill>
                <a:latin typeface="Söhne"/>
              </a:rPr>
              <a:t>for </a:t>
            </a:r>
            <a:r>
              <a:rPr lang="pt-BR" b="0" i="0" dirty="0">
                <a:solidFill>
                  <a:srgbClr val="374151"/>
                </a:solidFill>
                <a:effectLst/>
                <a:latin typeface="Söhne"/>
              </a:rPr>
              <a:t> n = m </a:t>
            </a:r>
          </a:p>
          <a:p>
            <a:r>
              <a:rPr lang="pt-BR" b="0" i="0" dirty="0">
                <a:solidFill>
                  <a:srgbClr val="374151"/>
                </a:solidFill>
                <a:effectLst/>
                <a:latin typeface="Söhne"/>
              </a:rPr>
              <a:t>= 0 </a:t>
            </a:r>
            <a:r>
              <a:rPr lang="pt-BR" dirty="0">
                <a:solidFill>
                  <a:srgbClr val="374151"/>
                </a:solidFill>
                <a:latin typeface="Söhne"/>
              </a:rPr>
              <a:t>for</a:t>
            </a:r>
            <a:r>
              <a:rPr lang="pt-BR" b="0" i="0" dirty="0">
                <a:solidFill>
                  <a:srgbClr val="374151"/>
                </a:solidFill>
                <a:effectLst/>
                <a:latin typeface="Söhne"/>
              </a:rPr>
              <a:t> n </a:t>
            </a:r>
            <a:r>
              <a:rPr lang="pt-BR" dirty="0">
                <a:solidFill>
                  <a:srgbClr val="374151"/>
                </a:solidFill>
                <a:latin typeface="Söhne"/>
              </a:rPr>
              <a:t>=! </a:t>
            </a:r>
            <a:r>
              <a:rPr lang="pt-BR" b="0" i="0" dirty="0">
                <a:solidFill>
                  <a:srgbClr val="374151"/>
                </a:solidFill>
                <a:effectLst/>
                <a:latin typeface="Söhne"/>
              </a:rPr>
              <a:t>m</a:t>
            </a:r>
            <a:endParaRPr lang="en-IN" dirty="0"/>
          </a:p>
        </p:txBody>
      </p:sp>
      <p:sp>
        <p:nvSpPr>
          <p:cNvPr id="11" name="TextBox 10">
            <a:extLst>
              <a:ext uri="{FF2B5EF4-FFF2-40B4-BE49-F238E27FC236}">
                <a16:creationId xmlns:a16="http://schemas.microsoft.com/office/drawing/2014/main" id="{AD58F245-D5BF-6BB8-A93B-6C7A07966499}"/>
              </a:ext>
            </a:extLst>
          </p:cNvPr>
          <p:cNvSpPr txBox="1"/>
          <p:nvPr/>
        </p:nvSpPr>
        <p:spPr>
          <a:xfrm>
            <a:off x="838199" y="4600665"/>
            <a:ext cx="10783958" cy="646331"/>
          </a:xfrm>
          <a:prstGeom prst="rect">
            <a:avLst/>
          </a:prstGeom>
          <a:noFill/>
        </p:spPr>
        <p:txBody>
          <a:bodyPr wrap="square">
            <a:spAutoFit/>
          </a:bodyPr>
          <a:lstStyle/>
          <a:p>
            <a:r>
              <a:rPr lang="en-US" b="0" i="0" dirty="0">
                <a:solidFill>
                  <a:srgbClr val="374151"/>
                </a:solidFill>
                <a:effectLst/>
                <a:latin typeface="Söhne"/>
              </a:rPr>
              <a:t>where * denotes the complex conjugate. This means that the set of orthogonal functions form a basis for the space of periodic signals with period T.</a:t>
            </a:r>
            <a:endParaRPr lang="en-IN" dirty="0"/>
          </a:p>
        </p:txBody>
      </p:sp>
    </p:spTree>
    <p:extLst>
      <p:ext uri="{BB962C8B-B14F-4D97-AF65-F5344CB8AC3E}">
        <p14:creationId xmlns:p14="http://schemas.microsoft.com/office/powerpoint/2010/main" val="1143449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DDC76C-8712-B5A0-3651-93AD7606F0AA}"/>
              </a:ext>
            </a:extLst>
          </p:cNvPr>
          <p:cNvSpPr txBox="1"/>
          <p:nvPr/>
        </p:nvSpPr>
        <p:spPr>
          <a:xfrm>
            <a:off x="728868" y="464690"/>
            <a:ext cx="7864593" cy="369332"/>
          </a:xfrm>
          <a:prstGeom prst="rect">
            <a:avLst/>
          </a:prstGeom>
          <a:noFill/>
        </p:spPr>
        <p:txBody>
          <a:bodyPr wrap="square">
            <a:spAutoFit/>
          </a:bodyPr>
          <a:lstStyle/>
          <a:p>
            <a:r>
              <a:rPr lang="en-US" b="1" i="0" dirty="0">
                <a:solidFill>
                  <a:srgbClr val="374151"/>
                </a:solidFill>
                <a:effectLst/>
                <a:latin typeface="Söhne"/>
              </a:rPr>
              <a:t>The Fourier Series representation of f(x) can be written as:</a:t>
            </a:r>
            <a:endParaRPr lang="en-IN" b="1" dirty="0"/>
          </a:p>
        </p:txBody>
      </p:sp>
      <p:pic>
        <p:nvPicPr>
          <p:cNvPr id="15362" name="Picture 2" descr="equation">
            <a:extLst>
              <a:ext uri="{FF2B5EF4-FFF2-40B4-BE49-F238E27FC236}">
                <a16:creationId xmlns:a16="http://schemas.microsoft.com/office/drawing/2014/main" id="{756A2C58-A759-814B-3E87-CC2ACF46D6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7310" y="1083780"/>
            <a:ext cx="2671490" cy="82453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33A841C-52F1-7EFE-7574-7A63AEF393E2}"/>
              </a:ext>
            </a:extLst>
          </p:cNvPr>
          <p:cNvSpPr txBox="1"/>
          <p:nvPr/>
        </p:nvSpPr>
        <p:spPr>
          <a:xfrm>
            <a:off x="3551583" y="2158072"/>
            <a:ext cx="6096000" cy="369332"/>
          </a:xfrm>
          <a:prstGeom prst="rect">
            <a:avLst/>
          </a:prstGeom>
          <a:noFill/>
        </p:spPr>
        <p:txBody>
          <a:bodyPr wrap="square">
            <a:spAutoFit/>
          </a:bodyPr>
          <a:lstStyle/>
          <a:p>
            <a:r>
              <a:rPr lang="en-US" b="0" i="0" dirty="0">
                <a:solidFill>
                  <a:srgbClr val="374151"/>
                </a:solidFill>
                <a:effectLst/>
                <a:latin typeface="Söhne"/>
              </a:rPr>
              <a:t>where the Fourier coefficients </a:t>
            </a:r>
            <a:r>
              <a:rPr lang="en-US" b="0" i="0" dirty="0" err="1">
                <a:solidFill>
                  <a:srgbClr val="374151"/>
                </a:solidFill>
                <a:effectLst/>
                <a:latin typeface="Söhne"/>
              </a:rPr>
              <a:t>c</a:t>
            </a:r>
            <a:r>
              <a:rPr lang="en-US" baseline="-25000" dirty="0" err="1">
                <a:solidFill>
                  <a:srgbClr val="374151"/>
                </a:solidFill>
                <a:latin typeface="Söhne"/>
              </a:rPr>
              <a:t>n</a:t>
            </a:r>
            <a:r>
              <a:rPr lang="en-US" b="0" i="0" dirty="0">
                <a:solidFill>
                  <a:srgbClr val="374151"/>
                </a:solidFill>
                <a:effectLst/>
                <a:latin typeface="Söhne"/>
              </a:rPr>
              <a:t> are given by:</a:t>
            </a:r>
            <a:endParaRPr lang="en-IN" dirty="0"/>
          </a:p>
        </p:txBody>
      </p:sp>
      <p:pic>
        <p:nvPicPr>
          <p:cNvPr id="15364" name="Picture 4" descr="equation">
            <a:extLst>
              <a:ext uri="{FF2B5EF4-FFF2-40B4-BE49-F238E27FC236}">
                <a16:creationId xmlns:a16="http://schemas.microsoft.com/office/drawing/2014/main" id="{B3AECC68-8326-3A72-3549-75FB2F28AA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4383" y="2947254"/>
            <a:ext cx="2674417" cy="63676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E941BB5-B7E8-1FC3-724A-0D0A60815044}"/>
              </a:ext>
            </a:extLst>
          </p:cNvPr>
          <p:cNvSpPr txBox="1"/>
          <p:nvPr/>
        </p:nvSpPr>
        <p:spPr>
          <a:xfrm>
            <a:off x="804208" y="4185850"/>
            <a:ext cx="10583583" cy="1200329"/>
          </a:xfrm>
          <a:prstGeom prst="rect">
            <a:avLst/>
          </a:prstGeom>
          <a:noFill/>
        </p:spPr>
        <p:txBody>
          <a:bodyPr wrap="square">
            <a:spAutoFit/>
          </a:bodyPr>
          <a:lstStyle/>
          <a:p>
            <a:pPr algn="just"/>
            <a:r>
              <a:rPr lang="en-US" b="0" i="0" dirty="0">
                <a:solidFill>
                  <a:srgbClr val="374151"/>
                </a:solidFill>
                <a:effectLst/>
                <a:latin typeface="Söhne"/>
              </a:rPr>
              <a:t>This representation expresses the periodic signal f(x) as a linear combination of the orthogonal functions </a:t>
            </a:r>
            <a:r>
              <a:rPr lang="en-US" b="0" i="0" dirty="0" err="1">
                <a:solidFill>
                  <a:srgbClr val="374151"/>
                </a:solidFill>
                <a:effectLst/>
                <a:latin typeface="Söhne"/>
              </a:rPr>
              <a:t>ϕ</a:t>
            </a:r>
            <a:r>
              <a:rPr lang="en-US" b="0" i="0" baseline="-25000" dirty="0" err="1">
                <a:solidFill>
                  <a:srgbClr val="374151"/>
                </a:solidFill>
                <a:effectLst/>
                <a:latin typeface="Söhne"/>
              </a:rPr>
              <a:t>n</a:t>
            </a:r>
            <a:r>
              <a:rPr lang="en-US" b="0" i="0" baseline="-25000" dirty="0">
                <a:solidFill>
                  <a:srgbClr val="374151"/>
                </a:solidFill>
                <a:effectLst/>
                <a:latin typeface="Söhne"/>
              </a:rPr>
              <a:t>(x)</a:t>
            </a:r>
            <a:r>
              <a:rPr lang="en-US" b="0" i="0" dirty="0">
                <a:solidFill>
                  <a:srgbClr val="374151"/>
                </a:solidFill>
                <a:effectLst/>
                <a:latin typeface="Söhne"/>
              </a:rPr>
              <a:t>, with the coefficients </a:t>
            </a:r>
            <a:r>
              <a:rPr lang="en-US" b="0" i="0" dirty="0" err="1">
                <a:solidFill>
                  <a:srgbClr val="374151"/>
                </a:solidFill>
                <a:effectLst/>
                <a:latin typeface="Söhne"/>
              </a:rPr>
              <a:t>c</a:t>
            </a:r>
            <a:r>
              <a:rPr lang="en-US" b="0" i="0" baseline="-25000" dirty="0" err="1">
                <a:solidFill>
                  <a:srgbClr val="374151"/>
                </a:solidFill>
                <a:effectLst/>
                <a:latin typeface="Söhne"/>
              </a:rPr>
              <a:t>n</a:t>
            </a:r>
            <a:r>
              <a:rPr lang="en-US" b="0" i="0" dirty="0">
                <a:solidFill>
                  <a:srgbClr val="374151"/>
                </a:solidFill>
                <a:effectLst/>
                <a:latin typeface="Söhne"/>
              </a:rPr>
              <a:t> representing the amplitude and phase of each component. The orthogonality property of the </a:t>
            </a:r>
            <a:r>
              <a:rPr lang="en-US" b="0" i="0" dirty="0" err="1">
                <a:solidFill>
                  <a:srgbClr val="374151"/>
                </a:solidFill>
                <a:effectLst/>
                <a:latin typeface="Söhne"/>
              </a:rPr>
              <a:t>ϕ</a:t>
            </a:r>
            <a:r>
              <a:rPr lang="en-US" b="0" i="0" baseline="-25000" dirty="0" err="1">
                <a:solidFill>
                  <a:srgbClr val="374151"/>
                </a:solidFill>
                <a:effectLst/>
                <a:latin typeface="Söhne"/>
              </a:rPr>
              <a:t>n</a:t>
            </a:r>
            <a:r>
              <a:rPr lang="en-US" b="0" i="0" baseline="-25000" dirty="0">
                <a:solidFill>
                  <a:srgbClr val="374151"/>
                </a:solidFill>
                <a:effectLst/>
                <a:latin typeface="Söhne"/>
              </a:rPr>
              <a:t>(x)</a:t>
            </a:r>
            <a:r>
              <a:rPr lang="en-US" b="0" i="0" dirty="0">
                <a:solidFill>
                  <a:srgbClr val="374151"/>
                </a:solidFill>
                <a:effectLst/>
                <a:latin typeface="Söhne"/>
              </a:rPr>
              <a:t> functions ensures that the Fourier coefficients are unique and allows for efficient computation of the Fourier Series using numerical algorithms.</a:t>
            </a:r>
            <a:endParaRPr lang="en-IN" dirty="0"/>
          </a:p>
        </p:txBody>
      </p:sp>
    </p:spTree>
    <p:extLst>
      <p:ext uri="{BB962C8B-B14F-4D97-AF65-F5344CB8AC3E}">
        <p14:creationId xmlns:p14="http://schemas.microsoft.com/office/powerpoint/2010/main" val="524952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4AA74-5B42-58E5-C0C6-60AB887331BF}"/>
              </a:ext>
            </a:extLst>
          </p:cNvPr>
          <p:cNvSpPr>
            <a:spLocks noGrp="1"/>
          </p:cNvSpPr>
          <p:nvPr>
            <p:ph type="title"/>
          </p:nvPr>
        </p:nvSpPr>
        <p:spPr>
          <a:xfrm>
            <a:off x="838200" y="365126"/>
            <a:ext cx="10515600" cy="787814"/>
          </a:xfrm>
        </p:spPr>
        <p:txBody>
          <a:bodyPr>
            <a:normAutofit/>
          </a:bodyPr>
          <a:lstStyle/>
          <a:p>
            <a:r>
              <a:rPr lang="en-US" sz="3200" b="0" i="0" dirty="0">
                <a:solidFill>
                  <a:srgbClr val="374151"/>
                </a:solidFill>
                <a:effectLst/>
                <a:latin typeface="Söhne"/>
              </a:rPr>
              <a:t>Properties of the trigonometric Fourier series representation:</a:t>
            </a:r>
            <a:endParaRPr lang="en-IN" sz="3200" dirty="0"/>
          </a:p>
        </p:txBody>
      </p:sp>
      <p:sp>
        <p:nvSpPr>
          <p:cNvPr id="3" name="Content Placeholder 2">
            <a:extLst>
              <a:ext uri="{FF2B5EF4-FFF2-40B4-BE49-F238E27FC236}">
                <a16:creationId xmlns:a16="http://schemas.microsoft.com/office/drawing/2014/main" id="{8043F5A0-D95F-804F-B4AC-68F21F6D852D}"/>
              </a:ext>
            </a:extLst>
          </p:cNvPr>
          <p:cNvSpPr>
            <a:spLocks noGrp="1"/>
          </p:cNvSpPr>
          <p:nvPr>
            <p:ph idx="1"/>
          </p:nvPr>
        </p:nvSpPr>
        <p:spPr>
          <a:xfrm>
            <a:off x="838200" y="1258957"/>
            <a:ext cx="10515600" cy="5024023"/>
          </a:xfrm>
        </p:spPr>
        <p:txBody>
          <a:bodyPr>
            <a:normAutofit lnSpcReduction="10000"/>
          </a:bodyPr>
          <a:lstStyle/>
          <a:p>
            <a:pPr algn="just">
              <a:buFont typeface="+mj-lt"/>
              <a:buAutoNum type="arabicPeriod"/>
            </a:pPr>
            <a:r>
              <a:rPr lang="en-US" sz="2200" b="1" i="0" dirty="0">
                <a:solidFill>
                  <a:srgbClr val="374151"/>
                </a:solidFill>
                <a:effectLst/>
                <a:latin typeface="Söhne"/>
              </a:rPr>
              <a:t>Periodicity: </a:t>
            </a:r>
            <a:r>
              <a:rPr lang="en-US" sz="2200" b="0" i="0" dirty="0">
                <a:solidFill>
                  <a:srgbClr val="374151"/>
                </a:solidFill>
                <a:effectLst/>
                <a:latin typeface="Söhne"/>
              </a:rPr>
              <a:t>The Fourier series representation is periodic with the same period as the original signal.</a:t>
            </a:r>
          </a:p>
          <a:p>
            <a:pPr algn="just">
              <a:buFont typeface="+mj-lt"/>
              <a:buAutoNum type="arabicPeriod"/>
            </a:pPr>
            <a:r>
              <a:rPr lang="en-US" sz="2200" b="1" i="0" dirty="0">
                <a:solidFill>
                  <a:srgbClr val="374151"/>
                </a:solidFill>
                <a:effectLst/>
                <a:latin typeface="Söhne"/>
              </a:rPr>
              <a:t>Convergence: </a:t>
            </a:r>
            <a:r>
              <a:rPr lang="en-US" sz="2200" b="0" i="0" dirty="0">
                <a:solidFill>
                  <a:srgbClr val="374151"/>
                </a:solidFill>
                <a:effectLst/>
                <a:latin typeface="Söhne"/>
              </a:rPr>
              <a:t>The Fourier series converges to the original signal under certain conditions, such as if the signal is piecewise continuous and has a finite number of discontinuities.</a:t>
            </a:r>
          </a:p>
          <a:p>
            <a:pPr algn="just">
              <a:buFont typeface="+mj-lt"/>
              <a:buAutoNum type="arabicPeriod"/>
            </a:pPr>
            <a:r>
              <a:rPr lang="en-US" sz="2200" b="1" i="0" dirty="0">
                <a:solidFill>
                  <a:srgbClr val="374151"/>
                </a:solidFill>
                <a:effectLst/>
                <a:latin typeface="Söhne"/>
              </a:rPr>
              <a:t>Even and odd functions:</a:t>
            </a:r>
            <a:r>
              <a:rPr lang="en-US" sz="2000" b="1" i="0" dirty="0">
                <a:solidFill>
                  <a:srgbClr val="374151"/>
                </a:solidFill>
                <a:effectLst/>
                <a:latin typeface="Söhne"/>
              </a:rPr>
              <a:t> </a:t>
            </a:r>
            <a:r>
              <a:rPr lang="en-US" sz="2000" b="0" i="0" dirty="0">
                <a:solidFill>
                  <a:srgbClr val="374151"/>
                </a:solidFill>
                <a:effectLst/>
                <a:latin typeface="Söhne"/>
              </a:rPr>
              <a:t>If the original signal is even, i.e., x(-t) = x(t), then the Fourier series only has cosine terms and no sine terms. If the original signal is odd, i.e., x(-t) = -x(t), then the Fourier series only has sine terms and no cosine terms.</a:t>
            </a:r>
          </a:p>
          <a:p>
            <a:pPr algn="just">
              <a:buFont typeface="+mj-lt"/>
              <a:buAutoNum type="arabicPeriod"/>
            </a:pPr>
            <a:r>
              <a:rPr lang="en-US" sz="2200" b="1" i="0" dirty="0">
                <a:solidFill>
                  <a:srgbClr val="374151"/>
                </a:solidFill>
                <a:effectLst/>
                <a:latin typeface="Söhne"/>
              </a:rPr>
              <a:t>Parseval's theorem: </a:t>
            </a:r>
            <a:r>
              <a:rPr lang="en-US" sz="2200" b="0" i="0" dirty="0">
                <a:solidFill>
                  <a:srgbClr val="374151"/>
                </a:solidFill>
                <a:effectLst/>
                <a:latin typeface="Söhne"/>
              </a:rPr>
              <a:t>The total power of the signal, given by </a:t>
            </a:r>
          </a:p>
          <a:p>
            <a:pPr algn="just">
              <a:buFont typeface="+mj-lt"/>
              <a:buAutoNum type="arabicPeriod"/>
            </a:pPr>
            <a:endParaRPr lang="en-US" sz="2200" dirty="0">
              <a:solidFill>
                <a:srgbClr val="374151"/>
              </a:solidFill>
              <a:latin typeface="Söhne"/>
            </a:endParaRPr>
          </a:p>
          <a:p>
            <a:pPr marL="0" indent="0" algn="just">
              <a:buNone/>
            </a:pPr>
            <a:r>
              <a:rPr lang="en-US" sz="2200" b="0" i="0" dirty="0">
                <a:solidFill>
                  <a:srgbClr val="374151"/>
                </a:solidFill>
                <a:effectLst/>
                <a:latin typeface="Söhne"/>
              </a:rPr>
              <a:t>, is equal to the sum of the powers of the Fourier coefficients, given by.  </a:t>
            </a:r>
          </a:p>
          <a:p>
            <a:pPr marL="0" indent="0" algn="just">
              <a:buNone/>
            </a:pPr>
            <a:endParaRPr lang="en-US" sz="2200" b="0" i="0" dirty="0">
              <a:solidFill>
                <a:srgbClr val="374151"/>
              </a:solidFill>
              <a:effectLst/>
              <a:latin typeface="Söhne"/>
            </a:endParaRPr>
          </a:p>
          <a:p>
            <a:pPr marL="0" indent="0" algn="just">
              <a:buNone/>
            </a:pPr>
            <a:r>
              <a:rPr lang="en-US" sz="2200" b="0" i="0" dirty="0">
                <a:solidFill>
                  <a:srgbClr val="374151"/>
                </a:solidFill>
                <a:effectLst/>
                <a:latin typeface="Söhne"/>
              </a:rPr>
              <a:t>5. </a:t>
            </a:r>
            <a:r>
              <a:rPr lang="en-US" sz="2200" b="1" i="0" dirty="0">
                <a:solidFill>
                  <a:srgbClr val="374151"/>
                </a:solidFill>
                <a:effectLst/>
                <a:latin typeface="Söhne"/>
              </a:rPr>
              <a:t>Symmetry: </a:t>
            </a:r>
            <a:r>
              <a:rPr lang="en-US" sz="2200" b="0" i="0" dirty="0">
                <a:solidFill>
                  <a:srgbClr val="374151"/>
                </a:solidFill>
                <a:effectLst/>
                <a:latin typeface="Söhne"/>
              </a:rPr>
              <a:t>If the original signal has certain symmetries, such as odd or even symmetry, then some of the Fourier coefficients will be zero, simplifying the Fourier series.</a:t>
            </a:r>
          </a:p>
          <a:p>
            <a:pPr algn="just"/>
            <a:endParaRPr lang="en-IN" sz="2200" dirty="0"/>
          </a:p>
        </p:txBody>
      </p:sp>
      <p:pic>
        <p:nvPicPr>
          <p:cNvPr id="5" name="Picture 4">
            <a:extLst>
              <a:ext uri="{FF2B5EF4-FFF2-40B4-BE49-F238E27FC236}">
                <a16:creationId xmlns:a16="http://schemas.microsoft.com/office/drawing/2014/main" id="{45F0AFCD-3A77-6AA0-0FC0-55BE4F119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3587" y="3536469"/>
            <a:ext cx="1765786" cy="709467"/>
          </a:xfrm>
          <a:prstGeom prst="rect">
            <a:avLst/>
          </a:prstGeom>
        </p:spPr>
      </p:pic>
      <p:pic>
        <p:nvPicPr>
          <p:cNvPr id="7" name="Picture 6">
            <a:extLst>
              <a:ext uri="{FF2B5EF4-FFF2-40B4-BE49-F238E27FC236}">
                <a16:creationId xmlns:a16="http://schemas.microsoft.com/office/drawing/2014/main" id="{49F0F71F-2DAA-EF92-4108-37C17DB7BD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0947" y="4351953"/>
            <a:ext cx="2142853" cy="787813"/>
          </a:xfrm>
          <a:prstGeom prst="rect">
            <a:avLst/>
          </a:prstGeom>
        </p:spPr>
      </p:pic>
    </p:spTree>
    <p:extLst>
      <p:ext uri="{BB962C8B-B14F-4D97-AF65-F5344CB8AC3E}">
        <p14:creationId xmlns:p14="http://schemas.microsoft.com/office/powerpoint/2010/main" val="1848353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13CCB-DFE7-9705-81A5-7B7CA0BA3236}"/>
              </a:ext>
            </a:extLst>
          </p:cNvPr>
          <p:cNvSpPr>
            <a:spLocks noGrp="1"/>
          </p:cNvSpPr>
          <p:nvPr>
            <p:ph type="title"/>
          </p:nvPr>
        </p:nvSpPr>
        <p:spPr>
          <a:xfrm>
            <a:off x="838200" y="365126"/>
            <a:ext cx="10515600" cy="602284"/>
          </a:xfrm>
        </p:spPr>
        <p:txBody>
          <a:bodyPr>
            <a:normAutofit fontScale="90000"/>
          </a:bodyPr>
          <a:lstStyle/>
          <a:p>
            <a:r>
              <a:rPr lang="en-US" sz="2800" b="1" i="0" dirty="0">
                <a:solidFill>
                  <a:srgbClr val="343541"/>
                </a:solidFill>
                <a:effectLst/>
                <a:latin typeface="Söhne"/>
              </a:rPr>
              <a:t>Explain the diffentiation and convolution property of Fourier Transform</a:t>
            </a:r>
            <a:endParaRPr lang="en-IN" sz="2800" b="1" dirty="0"/>
          </a:p>
        </p:txBody>
      </p:sp>
      <p:sp>
        <p:nvSpPr>
          <p:cNvPr id="5" name="TextBox 4">
            <a:extLst>
              <a:ext uri="{FF2B5EF4-FFF2-40B4-BE49-F238E27FC236}">
                <a16:creationId xmlns:a16="http://schemas.microsoft.com/office/drawing/2014/main" id="{F67D5FBD-7DBC-82FF-4335-551B7990451F}"/>
              </a:ext>
            </a:extLst>
          </p:cNvPr>
          <p:cNvSpPr txBox="1"/>
          <p:nvPr/>
        </p:nvSpPr>
        <p:spPr>
          <a:xfrm>
            <a:off x="838200" y="967410"/>
            <a:ext cx="10889974" cy="923330"/>
          </a:xfrm>
          <a:prstGeom prst="rect">
            <a:avLst/>
          </a:prstGeom>
          <a:noFill/>
        </p:spPr>
        <p:txBody>
          <a:bodyPr wrap="square">
            <a:spAutoFit/>
          </a:bodyPr>
          <a:lstStyle/>
          <a:p>
            <a:pPr algn="just"/>
            <a:r>
              <a:rPr lang="en-US" b="0" i="0" dirty="0">
                <a:solidFill>
                  <a:srgbClr val="374151"/>
                </a:solidFill>
                <a:effectLst/>
                <a:latin typeface="Söhne"/>
              </a:rPr>
              <a:t>The </a:t>
            </a:r>
            <a:r>
              <a:rPr lang="en-US" b="1" i="0" dirty="0">
                <a:solidFill>
                  <a:srgbClr val="374151"/>
                </a:solidFill>
                <a:effectLst/>
                <a:latin typeface="Söhne"/>
              </a:rPr>
              <a:t>differentiation property </a:t>
            </a:r>
            <a:r>
              <a:rPr lang="en-US" b="0" i="0" dirty="0">
                <a:solidFill>
                  <a:srgbClr val="374151"/>
                </a:solidFill>
                <a:effectLst/>
                <a:latin typeface="Söhne"/>
              </a:rPr>
              <a:t>of the Fourier Transform states that taking the Fourier Transform of a derivative of a function is equivalent to multiplying the Fourier Transform of the function by a variable that represents the frequency domain. Mathematically, if F{f(x)} represents the Fourier Transform of f(x), then:</a:t>
            </a:r>
            <a:endParaRPr lang="en-IN" dirty="0"/>
          </a:p>
        </p:txBody>
      </p:sp>
      <p:pic>
        <p:nvPicPr>
          <p:cNvPr id="16388" name="Picture 4" descr="equation">
            <a:extLst>
              <a:ext uri="{FF2B5EF4-FFF2-40B4-BE49-F238E27FC236}">
                <a16:creationId xmlns:a16="http://schemas.microsoft.com/office/drawing/2014/main" id="{66C4C8DA-9C10-CFB6-198F-916D22CC30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0408" y="2129673"/>
            <a:ext cx="2819750" cy="66142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09F9D29-7DF3-76A2-FEFC-40D73FDE76CC}"/>
              </a:ext>
            </a:extLst>
          </p:cNvPr>
          <p:cNvSpPr txBox="1"/>
          <p:nvPr/>
        </p:nvSpPr>
        <p:spPr>
          <a:xfrm>
            <a:off x="1025387" y="3240688"/>
            <a:ext cx="10515600" cy="1477328"/>
          </a:xfrm>
          <a:prstGeom prst="rect">
            <a:avLst/>
          </a:prstGeom>
          <a:noFill/>
        </p:spPr>
        <p:txBody>
          <a:bodyPr wrap="square">
            <a:spAutoFit/>
          </a:bodyPr>
          <a:lstStyle/>
          <a:p>
            <a:pPr algn="just"/>
            <a:r>
              <a:rPr lang="en-US" b="0" i="0" dirty="0">
                <a:solidFill>
                  <a:srgbClr val="374151"/>
                </a:solidFill>
                <a:effectLst/>
                <a:latin typeface="Söhne"/>
              </a:rPr>
              <a:t>where </a:t>
            </a:r>
            <a:r>
              <a:rPr lang="en-US" b="0" i="0" dirty="0" err="1">
                <a:solidFill>
                  <a:srgbClr val="374151"/>
                </a:solidFill>
                <a:effectLst/>
                <a:latin typeface="Söhne"/>
              </a:rPr>
              <a:t>i</a:t>
            </a:r>
            <a:r>
              <a:rPr lang="en-US" b="0" i="0" dirty="0">
                <a:solidFill>
                  <a:srgbClr val="374151"/>
                </a:solidFill>
                <a:effectLst/>
                <a:latin typeface="Söhne"/>
              </a:rPr>
              <a:t> is the imaginary unit and ω is the frequency variable in the Fourier Transform.</a:t>
            </a:r>
          </a:p>
          <a:p>
            <a:pPr algn="just"/>
            <a:endParaRPr lang="en-US" b="0" i="0" dirty="0">
              <a:solidFill>
                <a:srgbClr val="374151"/>
              </a:solidFill>
              <a:effectLst/>
              <a:latin typeface="Söhne"/>
            </a:endParaRPr>
          </a:p>
          <a:p>
            <a:pPr algn="just"/>
            <a:r>
              <a:rPr lang="en-US" b="0" i="0" dirty="0">
                <a:solidFill>
                  <a:srgbClr val="374151"/>
                </a:solidFill>
                <a:effectLst/>
                <a:latin typeface="Söhne"/>
              </a:rPr>
              <a:t>The </a:t>
            </a:r>
            <a:r>
              <a:rPr lang="en-US" b="1" i="0" dirty="0">
                <a:solidFill>
                  <a:srgbClr val="374151"/>
                </a:solidFill>
                <a:effectLst/>
                <a:latin typeface="Söhne"/>
              </a:rPr>
              <a:t>convolution property of </a:t>
            </a:r>
            <a:r>
              <a:rPr lang="en-US" b="0" i="0" dirty="0">
                <a:solidFill>
                  <a:srgbClr val="374151"/>
                </a:solidFill>
                <a:effectLst/>
                <a:latin typeface="Söhne"/>
              </a:rPr>
              <a:t>the Fourier Transform states that convolution in the time domain is equivalent to multiplication in the frequency domain. Mathematically, if F{f(x)} and F{g(x)} represent the Fourier Transforms of f(x) and g(x), respectively, then:</a:t>
            </a:r>
          </a:p>
        </p:txBody>
      </p:sp>
      <p:pic>
        <p:nvPicPr>
          <p:cNvPr id="16390" name="Picture 6" descr="equation">
            <a:extLst>
              <a:ext uri="{FF2B5EF4-FFF2-40B4-BE49-F238E27FC236}">
                <a16:creationId xmlns:a16="http://schemas.microsoft.com/office/drawing/2014/main" id="{E09ED46D-7000-31E5-CB0D-74E7860EA2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7641" y="5116277"/>
            <a:ext cx="3541163" cy="29000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DE7525-B4FC-89C4-8ADD-08B10F977D90}"/>
              </a:ext>
            </a:extLst>
          </p:cNvPr>
          <p:cNvSpPr txBox="1"/>
          <p:nvPr/>
        </p:nvSpPr>
        <p:spPr>
          <a:xfrm>
            <a:off x="1025387" y="5721313"/>
            <a:ext cx="11222107" cy="338554"/>
          </a:xfrm>
          <a:prstGeom prst="rect">
            <a:avLst/>
          </a:prstGeom>
          <a:noFill/>
        </p:spPr>
        <p:txBody>
          <a:bodyPr wrap="square">
            <a:spAutoFit/>
          </a:bodyPr>
          <a:lstStyle/>
          <a:p>
            <a:pPr algn="l"/>
            <a:r>
              <a:rPr lang="en-US" sz="1600" b="0" i="0" dirty="0">
                <a:solidFill>
                  <a:srgbClr val="374151"/>
                </a:solidFill>
                <a:effectLst/>
                <a:latin typeface="Söhne"/>
              </a:rPr>
              <a:t>where * denotes convolution in the time domain and · denotes multiplication in the frequency domain.</a:t>
            </a:r>
          </a:p>
        </p:txBody>
      </p:sp>
    </p:spTree>
    <p:extLst>
      <p:ext uri="{BB962C8B-B14F-4D97-AF65-F5344CB8AC3E}">
        <p14:creationId xmlns:p14="http://schemas.microsoft.com/office/powerpoint/2010/main" val="1702532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E42BB3-0C27-B15D-B8C8-AD908C85AE56}"/>
              </a:ext>
            </a:extLst>
          </p:cNvPr>
          <p:cNvPicPr>
            <a:picLocks noChangeAspect="1"/>
          </p:cNvPicPr>
          <p:nvPr/>
        </p:nvPicPr>
        <p:blipFill>
          <a:blip r:embed="rId2"/>
          <a:stretch>
            <a:fillRect/>
          </a:stretch>
        </p:blipFill>
        <p:spPr>
          <a:xfrm>
            <a:off x="3681088" y="1991490"/>
            <a:ext cx="4829824" cy="2875019"/>
          </a:xfrm>
          <a:prstGeom prst="rect">
            <a:avLst/>
          </a:prstGeom>
        </p:spPr>
      </p:pic>
    </p:spTree>
    <p:extLst>
      <p:ext uri="{BB962C8B-B14F-4D97-AF65-F5344CB8AC3E}">
        <p14:creationId xmlns:p14="http://schemas.microsoft.com/office/powerpoint/2010/main" val="4191907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9972BE-B58A-5921-CD3D-77B357B9D5FD}"/>
              </a:ext>
            </a:extLst>
          </p:cNvPr>
          <p:cNvPicPr>
            <a:picLocks noChangeAspect="1"/>
          </p:cNvPicPr>
          <p:nvPr/>
        </p:nvPicPr>
        <p:blipFill>
          <a:blip r:embed="rId2"/>
          <a:stretch>
            <a:fillRect/>
          </a:stretch>
        </p:blipFill>
        <p:spPr>
          <a:xfrm>
            <a:off x="2585002" y="2068374"/>
            <a:ext cx="5685484" cy="2251835"/>
          </a:xfrm>
          <a:prstGeom prst="rect">
            <a:avLst/>
          </a:prstGeom>
        </p:spPr>
      </p:pic>
    </p:spTree>
    <p:extLst>
      <p:ext uri="{BB962C8B-B14F-4D97-AF65-F5344CB8AC3E}">
        <p14:creationId xmlns:p14="http://schemas.microsoft.com/office/powerpoint/2010/main" val="40174832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DF] Convolution Theorems for Quaternion Fourier Transform: Properties and  Applications | Semantic Scholar">
            <a:extLst>
              <a:ext uri="{FF2B5EF4-FFF2-40B4-BE49-F238E27FC236}">
                <a16:creationId xmlns:a16="http://schemas.microsoft.com/office/drawing/2014/main" id="{E97755EB-93CE-5318-8245-A29B14E9FA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923925"/>
            <a:ext cx="9867900"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881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B142B-A32F-0EB5-F7D5-4BAFB2CFE2B0}"/>
              </a:ext>
            </a:extLst>
          </p:cNvPr>
          <p:cNvSpPr>
            <a:spLocks noGrp="1"/>
          </p:cNvSpPr>
          <p:nvPr>
            <p:ph type="title"/>
          </p:nvPr>
        </p:nvSpPr>
        <p:spPr/>
        <p:txBody>
          <a:bodyPr>
            <a:normAutofit/>
          </a:bodyPr>
          <a:lstStyle/>
          <a:p>
            <a:r>
              <a:rPr lang="en-IN" sz="2800" b="1" i="0" u="none" strike="noStrike" dirty="0">
                <a:solidFill>
                  <a:srgbClr val="000000"/>
                </a:solidFill>
                <a:effectLst/>
                <a:latin typeface="Times New Roman" panose="02020603050405020304" pitchFamily="18" charset="0"/>
              </a:rPr>
              <a:t>convergence condition on Fourier series.</a:t>
            </a:r>
            <a:r>
              <a:rPr lang="en-IN" sz="6000" b="1" dirty="0"/>
              <a:t> </a:t>
            </a:r>
          </a:p>
        </p:txBody>
      </p:sp>
      <p:sp>
        <p:nvSpPr>
          <p:cNvPr id="3" name="Content Placeholder 2">
            <a:extLst>
              <a:ext uri="{FF2B5EF4-FFF2-40B4-BE49-F238E27FC236}">
                <a16:creationId xmlns:a16="http://schemas.microsoft.com/office/drawing/2014/main" id="{E4B9F8C1-F0C2-19A1-D5B6-53EE287B8F4A}"/>
              </a:ext>
            </a:extLst>
          </p:cNvPr>
          <p:cNvSpPr>
            <a:spLocks noGrp="1"/>
          </p:cNvSpPr>
          <p:nvPr>
            <p:ph idx="1"/>
          </p:nvPr>
        </p:nvSpPr>
        <p:spPr>
          <a:xfrm>
            <a:off x="838200" y="2501486"/>
            <a:ext cx="10515600" cy="2706618"/>
          </a:xfrm>
        </p:spPr>
        <p:txBody>
          <a:bodyPr>
            <a:normAutofit/>
          </a:bodyPr>
          <a:lstStyle/>
          <a:p>
            <a:pPr algn="just"/>
            <a:r>
              <a:rPr lang="en-US" sz="2400" b="0" i="0" dirty="0">
                <a:solidFill>
                  <a:srgbClr val="374151"/>
                </a:solidFill>
                <a:effectLst/>
                <a:latin typeface="Söhne"/>
              </a:rPr>
              <a:t>The convergence of Fourier series depends on the properties of the function being analyzed, such as its regularity and decay rate of its Fourier coefficients. The convergence can be analyzed in terms of pointwise and uniform convergence, and can be affected by the type of convergence considered and the numerical methods used for computation. </a:t>
            </a:r>
            <a:endParaRPr lang="en-IN" sz="2400" dirty="0"/>
          </a:p>
        </p:txBody>
      </p:sp>
    </p:spTree>
    <p:extLst>
      <p:ext uri="{BB962C8B-B14F-4D97-AF65-F5344CB8AC3E}">
        <p14:creationId xmlns:p14="http://schemas.microsoft.com/office/powerpoint/2010/main" val="1995415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3BF4CF-FFDD-8214-24F3-8C68B9502726}"/>
              </a:ext>
            </a:extLst>
          </p:cNvPr>
          <p:cNvSpPr txBox="1"/>
          <p:nvPr/>
        </p:nvSpPr>
        <p:spPr>
          <a:xfrm>
            <a:off x="990787" y="1048357"/>
            <a:ext cx="10459089" cy="369332"/>
          </a:xfrm>
          <a:prstGeom prst="rect">
            <a:avLst/>
          </a:prstGeom>
          <a:noFill/>
        </p:spPr>
        <p:txBody>
          <a:bodyPr wrap="square">
            <a:spAutoFit/>
          </a:bodyPr>
          <a:lstStyle/>
          <a:p>
            <a:r>
              <a:rPr lang="en-US" b="1" i="0" dirty="0">
                <a:solidFill>
                  <a:srgbClr val="374151"/>
                </a:solidFill>
                <a:effectLst/>
                <a:latin typeface="Söhne"/>
              </a:rPr>
              <a:t>The Fourier series of a periodic function f(x) with period 2pi converges to f(x) under the following conditions:</a:t>
            </a:r>
            <a:endParaRPr lang="en-IN" b="1" dirty="0"/>
          </a:p>
        </p:txBody>
      </p:sp>
      <p:pic>
        <p:nvPicPr>
          <p:cNvPr id="9" name="Picture 8">
            <a:extLst>
              <a:ext uri="{FF2B5EF4-FFF2-40B4-BE49-F238E27FC236}">
                <a16:creationId xmlns:a16="http://schemas.microsoft.com/office/drawing/2014/main" id="{269B1AFA-671A-BAC4-A741-D31F436CAB86}"/>
              </a:ext>
            </a:extLst>
          </p:cNvPr>
          <p:cNvPicPr>
            <a:picLocks noChangeAspect="1"/>
          </p:cNvPicPr>
          <p:nvPr/>
        </p:nvPicPr>
        <p:blipFill>
          <a:blip r:embed="rId2"/>
          <a:stretch>
            <a:fillRect/>
          </a:stretch>
        </p:blipFill>
        <p:spPr>
          <a:xfrm>
            <a:off x="1365385" y="2126374"/>
            <a:ext cx="4886514" cy="524061"/>
          </a:xfrm>
          <a:prstGeom prst="rect">
            <a:avLst/>
          </a:prstGeom>
        </p:spPr>
      </p:pic>
      <p:pic>
        <p:nvPicPr>
          <p:cNvPr id="11" name="Picture 10">
            <a:extLst>
              <a:ext uri="{FF2B5EF4-FFF2-40B4-BE49-F238E27FC236}">
                <a16:creationId xmlns:a16="http://schemas.microsoft.com/office/drawing/2014/main" id="{B6E4773F-D6B9-EA52-554C-8E3D35468117}"/>
              </a:ext>
            </a:extLst>
          </p:cNvPr>
          <p:cNvPicPr>
            <a:picLocks noChangeAspect="1"/>
          </p:cNvPicPr>
          <p:nvPr/>
        </p:nvPicPr>
        <p:blipFill>
          <a:blip r:embed="rId3"/>
          <a:stretch>
            <a:fillRect/>
          </a:stretch>
        </p:blipFill>
        <p:spPr>
          <a:xfrm>
            <a:off x="1259369" y="2650435"/>
            <a:ext cx="4886514" cy="578665"/>
          </a:xfrm>
          <a:prstGeom prst="rect">
            <a:avLst/>
          </a:prstGeom>
        </p:spPr>
      </p:pic>
      <p:pic>
        <p:nvPicPr>
          <p:cNvPr id="13" name="Picture 12">
            <a:extLst>
              <a:ext uri="{FF2B5EF4-FFF2-40B4-BE49-F238E27FC236}">
                <a16:creationId xmlns:a16="http://schemas.microsoft.com/office/drawing/2014/main" id="{BA7DD7F1-2C2F-A4B1-76F9-94BEAFBF9A50}"/>
              </a:ext>
            </a:extLst>
          </p:cNvPr>
          <p:cNvPicPr>
            <a:picLocks noChangeAspect="1"/>
          </p:cNvPicPr>
          <p:nvPr/>
        </p:nvPicPr>
        <p:blipFill>
          <a:blip r:embed="rId4"/>
          <a:stretch>
            <a:fillRect/>
          </a:stretch>
        </p:blipFill>
        <p:spPr>
          <a:xfrm>
            <a:off x="1259369" y="3184435"/>
            <a:ext cx="5215644" cy="524060"/>
          </a:xfrm>
          <a:prstGeom prst="rect">
            <a:avLst/>
          </a:prstGeom>
        </p:spPr>
      </p:pic>
      <p:sp>
        <p:nvSpPr>
          <p:cNvPr id="15" name="TextBox 14">
            <a:extLst>
              <a:ext uri="{FF2B5EF4-FFF2-40B4-BE49-F238E27FC236}">
                <a16:creationId xmlns:a16="http://schemas.microsoft.com/office/drawing/2014/main" id="{1B7CD475-7383-851A-48BA-1918CF9FDBE9}"/>
              </a:ext>
            </a:extLst>
          </p:cNvPr>
          <p:cNvSpPr txBox="1"/>
          <p:nvPr/>
        </p:nvSpPr>
        <p:spPr>
          <a:xfrm>
            <a:off x="1139685" y="4277139"/>
            <a:ext cx="10310191" cy="923330"/>
          </a:xfrm>
          <a:prstGeom prst="rect">
            <a:avLst/>
          </a:prstGeom>
          <a:noFill/>
        </p:spPr>
        <p:txBody>
          <a:bodyPr wrap="square">
            <a:spAutoFit/>
          </a:bodyPr>
          <a:lstStyle/>
          <a:p>
            <a:pPr algn="just"/>
            <a:r>
              <a:rPr lang="en-US" b="0" i="0" dirty="0">
                <a:solidFill>
                  <a:srgbClr val="374151"/>
                </a:solidFill>
                <a:effectLst/>
                <a:latin typeface="Söhne"/>
              </a:rPr>
              <a:t>The convergence is pointwise, which means that the Fourier series converges to f(x) at each point x where f(x) is continuous. At the points where f(x) has a discontinuity, the Fourier series converges to the average of the left and right limits of f(x).</a:t>
            </a:r>
            <a:endParaRPr lang="en-IN" dirty="0"/>
          </a:p>
        </p:txBody>
      </p:sp>
    </p:spTree>
    <p:extLst>
      <p:ext uri="{BB962C8B-B14F-4D97-AF65-F5344CB8AC3E}">
        <p14:creationId xmlns:p14="http://schemas.microsoft.com/office/powerpoint/2010/main" val="2811312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A5C14-8C6C-E3BA-B13D-3F8AACC19B20}"/>
              </a:ext>
            </a:extLst>
          </p:cNvPr>
          <p:cNvSpPr>
            <a:spLocks noGrp="1"/>
          </p:cNvSpPr>
          <p:nvPr>
            <p:ph type="title"/>
          </p:nvPr>
        </p:nvSpPr>
        <p:spPr>
          <a:xfrm>
            <a:off x="838200" y="365126"/>
            <a:ext cx="10515600" cy="905126"/>
          </a:xfrm>
        </p:spPr>
        <p:txBody>
          <a:bodyPr>
            <a:normAutofit/>
          </a:bodyPr>
          <a:lstStyle/>
          <a:p>
            <a:r>
              <a:rPr lang="en-US" sz="2800" b="1" i="0" dirty="0">
                <a:solidFill>
                  <a:srgbClr val="343541"/>
                </a:solidFill>
                <a:effectLst/>
                <a:latin typeface="Söhne"/>
              </a:rPr>
              <a:t>Find the Fourier transform of x(t) = u(t)</a:t>
            </a:r>
            <a:endParaRPr lang="en-IN" sz="2800" b="1" dirty="0"/>
          </a:p>
        </p:txBody>
      </p:sp>
      <p:sp>
        <p:nvSpPr>
          <p:cNvPr id="5" name="TextBox 4">
            <a:extLst>
              <a:ext uri="{FF2B5EF4-FFF2-40B4-BE49-F238E27FC236}">
                <a16:creationId xmlns:a16="http://schemas.microsoft.com/office/drawing/2014/main" id="{F5C85F65-132A-9CA3-DE78-7E6E2743354E}"/>
              </a:ext>
            </a:extLst>
          </p:cNvPr>
          <p:cNvSpPr txBox="1"/>
          <p:nvPr/>
        </p:nvSpPr>
        <p:spPr>
          <a:xfrm>
            <a:off x="3048000" y="1384661"/>
            <a:ext cx="6096000" cy="369332"/>
          </a:xfrm>
          <a:prstGeom prst="rect">
            <a:avLst/>
          </a:prstGeom>
          <a:noFill/>
        </p:spPr>
        <p:txBody>
          <a:bodyPr wrap="square">
            <a:spAutoFit/>
          </a:bodyPr>
          <a:lstStyle/>
          <a:p>
            <a:r>
              <a:rPr lang="en-US" b="0" i="0" dirty="0">
                <a:solidFill>
                  <a:srgbClr val="374151"/>
                </a:solidFill>
                <a:effectLst/>
                <a:latin typeface="Söhne"/>
              </a:rPr>
              <a:t>The Fourier transform of x(t) = u(t) can be expressed as:</a:t>
            </a:r>
            <a:endParaRPr lang="en-IN" dirty="0"/>
          </a:p>
        </p:txBody>
      </p:sp>
      <p:pic>
        <p:nvPicPr>
          <p:cNvPr id="17410" name="Picture 2" descr="equation">
            <a:extLst>
              <a:ext uri="{FF2B5EF4-FFF2-40B4-BE49-F238E27FC236}">
                <a16:creationId xmlns:a16="http://schemas.microsoft.com/office/drawing/2014/main" id="{273E5B19-3641-3ADF-B496-6C0D7E466A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026" y="1990990"/>
            <a:ext cx="2910420" cy="658674"/>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equation">
            <a:extLst>
              <a:ext uri="{FF2B5EF4-FFF2-40B4-BE49-F238E27FC236}">
                <a16:creationId xmlns:a16="http://schemas.microsoft.com/office/drawing/2014/main" id="{94983CB5-4123-17A5-5E1C-5EE53689C7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085" y="2819249"/>
            <a:ext cx="1639026" cy="658674"/>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descr="equation">
            <a:extLst>
              <a:ext uri="{FF2B5EF4-FFF2-40B4-BE49-F238E27FC236}">
                <a16:creationId xmlns:a16="http://schemas.microsoft.com/office/drawing/2014/main" id="{70AA9F1B-96BE-89C2-1344-615C572B4B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2085" y="3754807"/>
            <a:ext cx="1646685" cy="658674"/>
          </a:xfrm>
          <a:prstGeom prst="rect">
            <a:avLst/>
          </a:prstGeom>
          <a:noFill/>
          <a:extLst>
            <a:ext uri="{909E8E84-426E-40DD-AFC4-6F175D3DCCD1}">
              <a14:hiddenFill xmlns:a14="http://schemas.microsoft.com/office/drawing/2010/main">
                <a:solidFill>
                  <a:srgbClr val="FFFFFF"/>
                </a:solidFill>
              </a14:hiddenFill>
            </a:ext>
          </a:extLst>
        </p:spPr>
      </p:pic>
      <p:pic>
        <p:nvPicPr>
          <p:cNvPr id="17416" name="Picture 8" descr="equation">
            <a:extLst>
              <a:ext uri="{FF2B5EF4-FFF2-40B4-BE49-F238E27FC236}">
                <a16:creationId xmlns:a16="http://schemas.microsoft.com/office/drawing/2014/main" id="{B767965C-312E-1F3A-230D-E917894A4D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2085" y="4656781"/>
            <a:ext cx="1587829" cy="5470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AD076B1-D6F3-208D-4CE6-4ED7C2427F86}"/>
              </a:ext>
            </a:extLst>
          </p:cNvPr>
          <p:cNvSpPr txBox="1"/>
          <p:nvPr/>
        </p:nvSpPr>
        <p:spPr>
          <a:xfrm>
            <a:off x="3048000" y="5581928"/>
            <a:ext cx="6096000" cy="369332"/>
          </a:xfrm>
          <a:prstGeom prst="rect">
            <a:avLst/>
          </a:prstGeom>
          <a:noFill/>
        </p:spPr>
        <p:txBody>
          <a:bodyPr wrap="square">
            <a:spAutoFit/>
          </a:bodyPr>
          <a:lstStyle/>
          <a:p>
            <a:r>
              <a:rPr lang="en-US" b="0" i="0" dirty="0">
                <a:solidFill>
                  <a:srgbClr val="374151"/>
                </a:solidFill>
                <a:effectLst/>
                <a:latin typeface="Söhne"/>
              </a:rPr>
              <a:t>Thus, the Fourier transform of x(t) = u(t) is:</a:t>
            </a:r>
            <a:endParaRPr lang="en-IN" dirty="0"/>
          </a:p>
        </p:txBody>
      </p:sp>
      <p:pic>
        <p:nvPicPr>
          <p:cNvPr id="17418" name="Picture 10" descr="equation">
            <a:extLst>
              <a:ext uri="{FF2B5EF4-FFF2-40B4-BE49-F238E27FC236}">
                <a16:creationId xmlns:a16="http://schemas.microsoft.com/office/drawing/2014/main" id="{01A4914D-CA83-9E0D-A43A-DC458ABD77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4974" y="5518624"/>
            <a:ext cx="1379054" cy="614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280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A1ADBD9-FAF1-FA3A-267A-284F08C482C0}"/>
              </a:ext>
            </a:extLst>
          </p:cNvPr>
          <p:cNvGraphicFramePr>
            <a:graphicFrameLocks noGrp="1"/>
          </p:cNvGraphicFramePr>
          <p:nvPr>
            <p:extLst>
              <p:ext uri="{D42A27DB-BD31-4B8C-83A1-F6EECF244321}">
                <p14:modId xmlns:p14="http://schemas.microsoft.com/office/powerpoint/2010/main" val="934479330"/>
              </p:ext>
            </p:extLst>
          </p:nvPr>
        </p:nvGraphicFramePr>
        <p:xfrm>
          <a:off x="1064314" y="562629"/>
          <a:ext cx="9775964" cy="5732742"/>
        </p:xfrm>
        <a:graphic>
          <a:graphicData uri="http://schemas.openxmlformats.org/drawingml/2006/table">
            <a:tbl>
              <a:tblPr>
                <a:tableStyleId>{5940675A-B579-460E-94D1-54222C63F5DA}</a:tableStyleId>
              </a:tblPr>
              <a:tblGrid>
                <a:gridCol w="9775964">
                  <a:extLst>
                    <a:ext uri="{9D8B030D-6E8A-4147-A177-3AD203B41FA5}">
                      <a16:colId xmlns:a16="http://schemas.microsoft.com/office/drawing/2014/main" val="3983917591"/>
                    </a:ext>
                  </a:extLst>
                </a:gridCol>
              </a:tblGrid>
              <a:tr h="414558">
                <a:tc>
                  <a:txBody>
                    <a:bodyPr/>
                    <a:lstStyle/>
                    <a:p>
                      <a:pPr algn="l" fontAlgn="ctr"/>
                      <a:r>
                        <a:rPr lang="en-US" sz="1800" u="none" strike="noStrike">
                          <a:effectLst/>
                        </a:rPr>
                        <a:t>State and prove parseval’s theorem.</a:t>
                      </a:r>
                      <a:endParaRPr lang="en-US" sz="18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988149161"/>
                  </a:ext>
                </a:extLst>
              </a:tr>
              <a:tr h="414558">
                <a:tc>
                  <a:txBody>
                    <a:bodyPr/>
                    <a:lstStyle/>
                    <a:p>
                      <a:pPr algn="l" fontAlgn="ctr"/>
                      <a:r>
                        <a:rPr lang="en-US" sz="1800" u="none" strike="noStrike">
                          <a:effectLst/>
                        </a:rPr>
                        <a:t>State and prove properties of DTFT.</a:t>
                      </a:r>
                      <a:endParaRPr lang="en-US" sz="18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73897648"/>
                  </a:ext>
                </a:extLst>
              </a:tr>
              <a:tr h="758048">
                <a:tc>
                  <a:txBody>
                    <a:bodyPr/>
                    <a:lstStyle/>
                    <a:p>
                      <a:pPr algn="l" fontAlgn="ctr"/>
                      <a:r>
                        <a:rPr lang="en-US" sz="1800" u="none" strike="noStrike">
                          <a:effectLst/>
                        </a:rPr>
                        <a:t>Explain Dirichelt's conditions for a function to be expanded as a  Fourier Series.</a:t>
                      </a:r>
                      <a:endParaRPr lang="en-US" sz="18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261111967"/>
                  </a:ext>
                </a:extLst>
              </a:tr>
              <a:tr h="414558">
                <a:tc>
                  <a:txBody>
                    <a:bodyPr/>
                    <a:lstStyle/>
                    <a:p>
                      <a:pPr algn="l" fontAlgn="ctr"/>
                      <a:r>
                        <a:rPr lang="en-US" sz="1800" u="none" strike="noStrike" dirty="0">
                          <a:effectLst/>
                        </a:rPr>
                        <a:t>State and prove the convolution and multiplication property of DFT</a:t>
                      </a:r>
                      <a:endParaRPr lang="en-US" sz="18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688059434"/>
                  </a:ext>
                </a:extLst>
              </a:tr>
              <a:tr h="414558">
                <a:tc>
                  <a:txBody>
                    <a:bodyPr/>
                    <a:lstStyle/>
                    <a:p>
                      <a:pPr algn="l" fontAlgn="ctr"/>
                      <a:r>
                        <a:rPr lang="en-US" sz="1800" u="none" strike="noStrike">
                          <a:effectLst/>
                        </a:rPr>
                        <a:t>State and Prove the time reversal property of discrete time Fourier Series.</a:t>
                      </a:r>
                      <a:endParaRPr lang="en-US" sz="18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4005485626"/>
                  </a:ext>
                </a:extLst>
              </a:tr>
              <a:tr h="414558">
                <a:tc>
                  <a:txBody>
                    <a:bodyPr/>
                    <a:lstStyle/>
                    <a:p>
                      <a:pPr algn="l" fontAlgn="ctr"/>
                      <a:r>
                        <a:rPr lang="en-US" sz="1800" u="none" strike="noStrike">
                          <a:effectLst/>
                        </a:rPr>
                        <a:t>Explain the Dialation property of Fourier Transform.</a:t>
                      </a:r>
                      <a:endParaRPr lang="en-US" sz="18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305642003"/>
                  </a:ext>
                </a:extLst>
              </a:tr>
              <a:tr h="829114">
                <a:tc>
                  <a:txBody>
                    <a:bodyPr/>
                    <a:lstStyle/>
                    <a:p>
                      <a:pPr algn="l" fontAlgn="ctr"/>
                      <a:r>
                        <a:rPr lang="en-US" sz="1800" u="none" strike="noStrike">
                          <a:effectLst/>
                        </a:rPr>
                        <a:t>Derive the condition for causality and stability in terms of impulse response of a continuous time linear time invariant system.</a:t>
                      </a:r>
                      <a:endParaRPr lang="en-US" sz="18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947792044"/>
                  </a:ext>
                </a:extLst>
              </a:tr>
              <a:tr h="414558">
                <a:tc>
                  <a:txBody>
                    <a:bodyPr/>
                    <a:lstStyle/>
                    <a:p>
                      <a:pPr algn="l" fontAlgn="ctr"/>
                      <a:r>
                        <a:rPr lang="en-US" sz="1800" u="none" strike="noStrike">
                          <a:effectLst/>
                        </a:rPr>
                        <a:t>Formulate differences between DFT and DTFT.</a:t>
                      </a:r>
                      <a:endParaRPr lang="en-US" sz="18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161497737"/>
                  </a:ext>
                </a:extLst>
              </a:tr>
              <a:tr h="414558">
                <a:tc>
                  <a:txBody>
                    <a:bodyPr/>
                    <a:lstStyle/>
                    <a:p>
                      <a:pPr algn="l" fontAlgn="ctr"/>
                      <a:r>
                        <a:rPr lang="en-US" sz="1800" u="none" strike="noStrike">
                          <a:effectLst/>
                        </a:rPr>
                        <a:t>Write about elementary continuous–time signals in detail.</a:t>
                      </a:r>
                      <a:endParaRPr lang="en-US" sz="18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814504654"/>
                  </a:ext>
                </a:extLst>
              </a:tr>
              <a:tr h="414558">
                <a:tc>
                  <a:txBody>
                    <a:bodyPr/>
                    <a:lstStyle/>
                    <a:p>
                      <a:pPr algn="l" fontAlgn="ctr"/>
                      <a:r>
                        <a:rPr lang="en-US" sz="1800" u="none" strike="noStrike">
                          <a:effectLst/>
                        </a:rPr>
                        <a:t>Prove the duality property of Fourier Transform.</a:t>
                      </a:r>
                      <a:endParaRPr lang="en-US" sz="18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460498183"/>
                  </a:ext>
                </a:extLst>
              </a:tr>
              <a:tr h="414558">
                <a:tc>
                  <a:txBody>
                    <a:bodyPr/>
                    <a:lstStyle/>
                    <a:p>
                      <a:pPr algn="l" fontAlgn="ctr"/>
                      <a:r>
                        <a:rPr lang="en-US" sz="1800" u="none" strike="noStrike">
                          <a:effectLst/>
                        </a:rPr>
                        <a:t>State and prove time shifting property of discrete–time Fourier Transform.</a:t>
                      </a:r>
                      <a:endParaRPr lang="en-US" sz="18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715935078"/>
                  </a:ext>
                </a:extLst>
              </a:tr>
              <a:tr h="414558">
                <a:tc>
                  <a:txBody>
                    <a:bodyPr/>
                    <a:lstStyle/>
                    <a:p>
                      <a:pPr algn="l" fontAlgn="ctr"/>
                      <a:r>
                        <a:rPr lang="en-US" sz="1800" u="none" strike="noStrike" dirty="0">
                          <a:effectLst/>
                        </a:rPr>
                        <a:t>Compare the differences between causal and non-causal systems</a:t>
                      </a:r>
                      <a:endParaRPr lang="en-US" sz="18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4208232247"/>
                  </a:ext>
                </a:extLst>
              </a:tr>
            </a:tbl>
          </a:graphicData>
        </a:graphic>
      </p:graphicFrame>
    </p:spTree>
    <p:extLst>
      <p:ext uri="{BB962C8B-B14F-4D97-AF65-F5344CB8AC3E}">
        <p14:creationId xmlns:p14="http://schemas.microsoft.com/office/powerpoint/2010/main" val="553858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065A1-6BB4-62F2-B78F-83E330D69D7E}"/>
              </a:ext>
            </a:extLst>
          </p:cNvPr>
          <p:cNvSpPr>
            <a:spLocks noGrp="1"/>
          </p:cNvSpPr>
          <p:nvPr>
            <p:ph type="title"/>
          </p:nvPr>
        </p:nvSpPr>
        <p:spPr>
          <a:xfrm>
            <a:off x="838199" y="639762"/>
            <a:ext cx="10515600" cy="549275"/>
          </a:xfrm>
        </p:spPr>
        <p:txBody>
          <a:bodyPr>
            <a:normAutofit/>
          </a:bodyPr>
          <a:lstStyle/>
          <a:p>
            <a:r>
              <a:rPr lang="en-US" sz="2400" b="1" dirty="0"/>
              <a:t>Write the Fourier Transform of </a:t>
            </a:r>
            <a:r>
              <a:rPr lang="en-US" sz="2400" b="1" dirty="0" err="1"/>
              <a:t>Cosωct</a:t>
            </a:r>
            <a:r>
              <a:rPr lang="en-US" sz="2400" b="1" dirty="0"/>
              <a:t> and </a:t>
            </a:r>
            <a:r>
              <a:rPr lang="en-US" sz="2400" b="1" dirty="0" err="1"/>
              <a:t>Sinωct</a:t>
            </a:r>
            <a:endParaRPr lang="en-IN" sz="2400" b="1" dirty="0"/>
          </a:p>
        </p:txBody>
      </p:sp>
      <p:sp>
        <p:nvSpPr>
          <p:cNvPr id="3" name="Content Placeholder 2">
            <a:extLst>
              <a:ext uri="{FF2B5EF4-FFF2-40B4-BE49-F238E27FC236}">
                <a16:creationId xmlns:a16="http://schemas.microsoft.com/office/drawing/2014/main" id="{1F5B7C5A-2E49-A752-E24D-BB9DB7990EBD}"/>
              </a:ext>
            </a:extLst>
          </p:cNvPr>
          <p:cNvSpPr>
            <a:spLocks noGrp="1"/>
          </p:cNvSpPr>
          <p:nvPr>
            <p:ph idx="1"/>
          </p:nvPr>
        </p:nvSpPr>
        <p:spPr>
          <a:xfrm>
            <a:off x="838200" y="914400"/>
            <a:ext cx="10515600" cy="5262563"/>
          </a:xfrm>
        </p:spPr>
        <p:txBody>
          <a:bodyPr>
            <a:normAutofit/>
          </a:bodyPr>
          <a:lstStyle/>
          <a:p>
            <a:endParaRPr lang="en-US" sz="2000" b="0" i="0" dirty="0">
              <a:solidFill>
                <a:srgbClr val="374151"/>
              </a:solidFill>
              <a:effectLst/>
              <a:latin typeface="Söhne"/>
            </a:endParaRPr>
          </a:p>
          <a:p>
            <a:endParaRPr lang="en-US" sz="2000" dirty="0">
              <a:solidFill>
                <a:srgbClr val="374151"/>
              </a:solidFill>
              <a:latin typeface="Söhne"/>
            </a:endParaRPr>
          </a:p>
          <a:p>
            <a:endParaRPr lang="en-US" sz="2000" b="0" i="0" dirty="0">
              <a:solidFill>
                <a:srgbClr val="374151"/>
              </a:solidFill>
              <a:effectLst/>
              <a:latin typeface="Söhne"/>
            </a:endParaRPr>
          </a:p>
          <a:p>
            <a:endParaRPr lang="en-US" sz="2000" dirty="0">
              <a:solidFill>
                <a:srgbClr val="374151"/>
              </a:solidFill>
              <a:latin typeface="Söhne"/>
            </a:endParaRPr>
          </a:p>
          <a:p>
            <a:pPr algn="ctr"/>
            <a:r>
              <a:rPr lang="en-US" sz="2000" b="0" i="0" dirty="0">
                <a:solidFill>
                  <a:srgbClr val="374151"/>
                </a:solidFill>
                <a:effectLst/>
                <a:latin typeface="Söhne"/>
              </a:rPr>
              <a:t>The Fourier transform of a continuous-time signal x(t) is given by:</a:t>
            </a:r>
            <a:endParaRPr lang="en-IN" sz="2000" dirty="0"/>
          </a:p>
        </p:txBody>
      </p:sp>
      <p:pic>
        <p:nvPicPr>
          <p:cNvPr id="5" name="Picture 4">
            <a:extLst>
              <a:ext uri="{FF2B5EF4-FFF2-40B4-BE49-F238E27FC236}">
                <a16:creationId xmlns:a16="http://schemas.microsoft.com/office/drawing/2014/main" id="{2A993130-0875-FC12-EF6A-EE9F8CD60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9743" y="3429000"/>
            <a:ext cx="3152513" cy="724910"/>
          </a:xfrm>
          <a:prstGeom prst="rect">
            <a:avLst/>
          </a:prstGeom>
        </p:spPr>
      </p:pic>
      <p:sp>
        <p:nvSpPr>
          <p:cNvPr id="7" name="TextBox 6">
            <a:extLst>
              <a:ext uri="{FF2B5EF4-FFF2-40B4-BE49-F238E27FC236}">
                <a16:creationId xmlns:a16="http://schemas.microsoft.com/office/drawing/2014/main" id="{FC13A824-B497-8566-2A91-39FE4637A8E7}"/>
              </a:ext>
            </a:extLst>
          </p:cNvPr>
          <p:cNvSpPr txBox="1"/>
          <p:nvPr/>
        </p:nvSpPr>
        <p:spPr>
          <a:xfrm>
            <a:off x="3048000" y="4557199"/>
            <a:ext cx="6096000" cy="369332"/>
          </a:xfrm>
          <a:prstGeom prst="rect">
            <a:avLst/>
          </a:prstGeom>
          <a:noFill/>
        </p:spPr>
        <p:txBody>
          <a:bodyPr wrap="square">
            <a:spAutoFit/>
          </a:bodyPr>
          <a:lstStyle/>
          <a:p>
            <a:r>
              <a:rPr lang="en-US" b="0" i="0" dirty="0">
                <a:solidFill>
                  <a:srgbClr val="374151"/>
                </a:solidFill>
                <a:effectLst/>
                <a:latin typeface="Söhne"/>
              </a:rPr>
              <a:t>where omega is the angular frequency in radians per second.</a:t>
            </a:r>
            <a:endParaRPr lang="en-IN" dirty="0"/>
          </a:p>
        </p:txBody>
      </p:sp>
    </p:spTree>
    <p:extLst>
      <p:ext uri="{BB962C8B-B14F-4D97-AF65-F5344CB8AC3E}">
        <p14:creationId xmlns:p14="http://schemas.microsoft.com/office/powerpoint/2010/main" val="370791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569B93-6FBB-4E29-71D3-C34F69508D3D}"/>
              </a:ext>
            </a:extLst>
          </p:cNvPr>
          <p:cNvSpPr txBox="1"/>
          <p:nvPr/>
        </p:nvSpPr>
        <p:spPr>
          <a:xfrm>
            <a:off x="1033670" y="491195"/>
            <a:ext cx="6096000" cy="369332"/>
          </a:xfrm>
          <a:prstGeom prst="rect">
            <a:avLst/>
          </a:prstGeom>
          <a:noFill/>
        </p:spPr>
        <p:txBody>
          <a:bodyPr wrap="square">
            <a:spAutoFit/>
          </a:bodyPr>
          <a:lstStyle/>
          <a:p>
            <a:pPr algn="l">
              <a:buFont typeface="+mj-lt"/>
              <a:buAutoNum type="arabicPeriod"/>
            </a:pPr>
            <a:r>
              <a:rPr lang="en-US" b="0" i="0" dirty="0">
                <a:solidFill>
                  <a:srgbClr val="374151"/>
                </a:solidFill>
                <a:effectLst/>
                <a:latin typeface="Söhne"/>
              </a:rPr>
              <a:t>Fourier Transform of</a:t>
            </a:r>
          </a:p>
        </p:txBody>
      </p:sp>
      <p:pic>
        <p:nvPicPr>
          <p:cNvPr id="2050" name="Picture 2" descr="equation">
            <a:extLst>
              <a:ext uri="{FF2B5EF4-FFF2-40B4-BE49-F238E27FC236}">
                <a16:creationId xmlns:a16="http://schemas.microsoft.com/office/drawing/2014/main" id="{4B6FF053-1619-F477-FE81-4C3F1988B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3592" y="517699"/>
            <a:ext cx="1030237" cy="3208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AA82A13-B172-04F1-74D0-66639EC6E23D}"/>
              </a:ext>
            </a:extLst>
          </p:cNvPr>
          <p:cNvSpPr txBox="1"/>
          <p:nvPr/>
        </p:nvSpPr>
        <p:spPr>
          <a:xfrm>
            <a:off x="877630" y="1422707"/>
            <a:ext cx="9703031" cy="646331"/>
          </a:xfrm>
          <a:prstGeom prst="rect">
            <a:avLst/>
          </a:prstGeom>
          <a:noFill/>
        </p:spPr>
        <p:txBody>
          <a:bodyPr wrap="square">
            <a:spAutoFit/>
          </a:bodyPr>
          <a:lstStyle/>
          <a:p>
            <a:r>
              <a:rPr lang="en-US" b="0" i="0" dirty="0">
                <a:solidFill>
                  <a:srgbClr val="374151"/>
                </a:solidFill>
                <a:effectLst/>
                <a:latin typeface="Söhne"/>
              </a:rPr>
              <a:t>Using the identity    </a:t>
            </a:r>
          </a:p>
          <a:p>
            <a:endParaRPr lang="en-US" dirty="0">
              <a:solidFill>
                <a:srgbClr val="374151"/>
              </a:solidFill>
              <a:latin typeface="Söhne"/>
            </a:endParaRPr>
          </a:p>
        </p:txBody>
      </p:sp>
      <p:pic>
        <p:nvPicPr>
          <p:cNvPr id="9" name="Picture 8">
            <a:extLst>
              <a:ext uri="{FF2B5EF4-FFF2-40B4-BE49-F238E27FC236}">
                <a16:creationId xmlns:a16="http://schemas.microsoft.com/office/drawing/2014/main" id="{4FF4088A-A9A7-117B-48A5-791E8DB4C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9035" y="1724059"/>
            <a:ext cx="2610635" cy="705576"/>
          </a:xfrm>
          <a:prstGeom prst="rect">
            <a:avLst/>
          </a:prstGeom>
        </p:spPr>
      </p:pic>
      <p:pic>
        <p:nvPicPr>
          <p:cNvPr id="11" name="Picture 10">
            <a:extLst>
              <a:ext uri="{FF2B5EF4-FFF2-40B4-BE49-F238E27FC236}">
                <a16:creationId xmlns:a16="http://schemas.microsoft.com/office/drawing/2014/main" id="{A8B2668D-C3B9-83AA-AC55-31C39649B2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62" y="3218810"/>
            <a:ext cx="3763555" cy="820775"/>
          </a:xfrm>
          <a:prstGeom prst="rect">
            <a:avLst/>
          </a:prstGeom>
        </p:spPr>
      </p:pic>
      <p:sp>
        <p:nvSpPr>
          <p:cNvPr id="13" name="TextBox 12">
            <a:extLst>
              <a:ext uri="{FF2B5EF4-FFF2-40B4-BE49-F238E27FC236}">
                <a16:creationId xmlns:a16="http://schemas.microsoft.com/office/drawing/2014/main" id="{4F421576-0D38-789A-5973-EF0FE4E49D4E}"/>
              </a:ext>
            </a:extLst>
          </p:cNvPr>
          <p:cNvSpPr txBox="1"/>
          <p:nvPr/>
        </p:nvSpPr>
        <p:spPr>
          <a:xfrm>
            <a:off x="1017976" y="4483109"/>
            <a:ext cx="6096000" cy="369332"/>
          </a:xfrm>
          <a:prstGeom prst="rect">
            <a:avLst/>
          </a:prstGeom>
          <a:noFill/>
        </p:spPr>
        <p:txBody>
          <a:bodyPr wrap="square">
            <a:spAutoFit/>
          </a:bodyPr>
          <a:lstStyle/>
          <a:p>
            <a:r>
              <a:rPr lang="en-US" b="0" i="0" dirty="0">
                <a:solidFill>
                  <a:srgbClr val="374151"/>
                </a:solidFill>
                <a:effectLst/>
                <a:latin typeface="Söhne"/>
              </a:rPr>
              <a:t>Taking the Fourier transform of both sides, we get:</a:t>
            </a:r>
            <a:endParaRPr lang="en-IN" dirty="0"/>
          </a:p>
        </p:txBody>
      </p:sp>
      <p:pic>
        <p:nvPicPr>
          <p:cNvPr id="15" name="Picture 14">
            <a:extLst>
              <a:ext uri="{FF2B5EF4-FFF2-40B4-BE49-F238E27FC236}">
                <a16:creationId xmlns:a16="http://schemas.microsoft.com/office/drawing/2014/main" id="{09009832-B370-F812-9D9C-138662300F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9885" y="5135725"/>
            <a:ext cx="5927279" cy="747279"/>
          </a:xfrm>
          <a:prstGeom prst="rect">
            <a:avLst/>
          </a:prstGeom>
        </p:spPr>
      </p:pic>
      <p:sp>
        <p:nvSpPr>
          <p:cNvPr id="3" name="TextBox 2">
            <a:extLst>
              <a:ext uri="{FF2B5EF4-FFF2-40B4-BE49-F238E27FC236}">
                <a16:creationId xmlns:a16="http://schemas.microsoft.com/office/drawing/2014/main" id="{9B751F6D-0B02-3F9E-9F76-87B52E69BF59}"/>
              </a:ext>
            </a:extLst>
          </p:cNvPr>
          <p:cNvSpPr txBox="1"/>
          <p:nvPr/>
        </p:nvSpPr>
        <p:spPr>
          <a:xfrm>
            <a:off x="1033670" y="3417715"/>
            <a:ext cx="1828800" cy="369332"/>
          </a:xfrm>
          <a:prstGeom prst="rect">
            <a:avLst/>
          </a:prstGeom>
          <a:noFill/>
        </p:spPr>
        <p:txBody>
          <a:bodyPr wrap="square">
            <a:spAutoFit/>
          </a:bodyPr>
          <a:lstStyle/>
          <a:p>
            <a:r>
              <a:rPr lang="en-US" b="0" i="0">
                <a:solidFill>
                  <a:srgbClr val="374151"/>
                </a:solidFill>
                <a:effectLst/>
                <a:latin typeface="Söhne"/>
              </a:rPr>
              <a:t>we can write:</a:t>
            </a:r>
            <a:endParaRPr lang="en-IN" dirty="0"/>
          </a:p>
        </p:txBody>
      </p:sp>
    </p:spTree>
    <p:extLst>
      <p:ext uri="{BB962C8B-B14F-4D97-AF65-F5344CB8AC3E}">
        <p14:creationId xmlns:p14="http://schemas.microsoft.com/office/powerpoint/2010/main" val="849110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DAF7ED7-509A-1D45-C901-AA10D08ED7FA}"/>
              </a:ext>
            </a:extLst>
          </p:cNvPr>
          <p:cNvSpPr txBox="1"/>
          <p:nvPr/>
        </p:nvSpPr>
        <p:spPr>
          <a:xfrm>
            <a:off x="883029" y="1218350"/>
            <a:ext cx="10177669" cy="369332"/>
          </a:xfrm>
          <a:prstGeom prst="rect">
            <a:avLst/>
          </a:prstGeom>
          <a:noFill/>
        </p:spPr>
        <p:txBody>
          <a:bodyPr wrap="square">
            <a:spAutoFit/>
          </a:bodyPr>
          <a:lstStyle/>
          <a:p>
            <a:r>
              <a:rPr lang="en-US" b="0" i="0" dirty="0">
                <a:solidFill>
                  <a:srgbClr val="374151"/>
                </a:solidFill>
                <a:effectLst/>
                <a:latin typeface="Söhne"/>
              </a:rPr>
              <a:t>Using the properties of the Fourier transform, we can evaluate these integrals as follows:</a:t>
            </a:r>
            <a:endParaRPr lang="en-IN" dirty="0"/>
          </a:p>
        </p:txBody>
      </p:sp>
      <p:pic>
        <p:nvPicPr>
          <p:cNvPr id="3074" name="Picture 2" descr="equation">
            <a:extLst>
              <a:ext uri="{FF2B5EF4-FFF2-40B4-BE49-F238E27FC236}">
                <a16:creationId xmlns:a16="http://schemas.microsoft.com/office/drawing/2014/main" id="{6D9DE600-C98B-7FB1-55E3-7AB25F1E0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529" y="1977517"/>
            <a:ext cx="9581974" cy="68310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C39DBF4-3181-45EF-5AE2-72BCF638B0F0}"/>
              </a:ext>
            </a:extLst>
          </p:cNvPr>
          <p:cNvSpPr txBox="1"/>
          <p:nvPr/>
        </p:nvSpPr>
        <p:spPr>
          <a:xfrm>
            <a:off x="1436180" y="3264262"/>
            <a:ext cx="6096000" cy="369332"/>
          </a:xfrm>
          <a:prstGeom prst="rect">
            <a:avLst/>
          </a:prstGeom>
          <a:noFill/>
        </p:spPr>
        <p:txBody>
          <a:bodyPr wrap="square">
            <a:spAutoFit/>
          </a:bodyPr>
          <a:lstStyle/>
          <a:p>
            <a:r>
              <a:rPr lang="en-US" b="0" i="0" dirty="0">
                <a:solidFill>
                  <a:srgbClr val="374151"/>
                </a:solidFill>
                <a:effectLst/>
                <a:latin typeface="Söhne"/>
              </a:rPr>
              <a:t>where                        is the Dirac delta function.</a:t>
            </a:r>
            <a:endParaRPr lang="en-IN" dirty="0"/>
          </a:p>
        </p:txBody>
      </p:sp>
      <p:pic>
        <p:nvPicPr>
          <p:cNvPr id="3076" name="Picture 4" descr="equation">
            <a:extLst>
              <a:ext uri="{FF2B5EF4-FFF2-40B4-BE49-F238E27FC236}">
                <a16:creationId xmlns:a16="http://schemas.microsoft.com/office/drawing/2014/main" id="{CC87F7C6-84B9-9316-B95B-6433B11507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4183" y="3277514"/>
            <a:ext cx="660910" cy="3693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AAA6171-1EFC-C7DF-DB8D-F4226BA980C4}"/>
              </a:ext>
            </a:extLst>
          </p:cNvPr>
          <p:cNvSpPr txBox="1"/>
          <p:nvPr/>
        </p:nvSpPr>
        <p:spPr>
          <a:xfrm>
            <a:off x="1436179" y="3975746"/>
            <a:ext cx="19249039" cy="369332"/>
          </a:xfrm>
          <a:prstGeom prst="rect">
            <a:avLst/>
          </a:prstGeom>
          <a:noFill/>
        </p:spPr>
        <p:txBody>
          <a:bodyPr wrap="square">
            <a:spAutoFit/>
          </a:bodyPr>
          <a:lstStyle/>
          <a:p>
            <a:r>
              <a:rPr lang="en-US" b="0" i="0" dirty="0">
                <a:solidFill>
                  <a:srgbClr val="374151"/>
                </a:solidFill>
                <a:effectLst/>
                <a:latin typeface="Söhne"/>
              </a:rPr>
              <a:t>Therefore, the Fourier transform of </a:t>
            </a:r>
            <a:r>
              <a:rPr lang="en-US" dirty="0">
                <a:solidFill>
                  <a:srgbClr val="374151"/>
                </a:solidFill>
                <a:latin typeface="Söhne"/>
              </a:rPr>
              <a:t>                       </a:t>
            </a:r>
            <a:r>
              <a:rPr lang="en-US" b="0" i="0" dirty="0">
                <a:solidFill>
                  <a:srgbClr val="374151"/>
                </a:solidFill>
                <a:effectLst/>
                <a:latin typeface="Söhne"/>
              </a:rPr>
              <a:t> is a pair of impulses at </a:t>
            </a:r>
            <a:r>
              <a:rPr lang="en-US" dirty="0">
                <a:solidFill>
                  <a:srgbClr val="374151"/>
                </a:solidFill>
                <a:latin typeface="Söhne"/>
              </a:rPr>
              <a:t>            </a:t>
            </a:r>
            <a:r>
              <a:rPr lang="en-US" b="0" i="0" dirty="0">
                <a:solidFill>
                  <a:srgbClr val="374151"/>
                </a:solidFill>
                <a:effectLst/>
                <a:latin typeface="Söhne"/>
              </a:rPr>
              <a:t> and -  .</a:t>
            </a:r>
            <a:endParaRPr lang="en-IN" dirty="0"/>
          </a:p>
        </p:txBody>
      </p:sp>
      <p:pic>
        <p:nvPicPr>
          <p:cNvPr id="3078" name="Picture 6" descr="equation">
            <a:extLst>
              <a:ext uri="{FF2B5EF4-FFF2-40B4-BE49-F238E27FC236}">
                <a16:creationId xmlns:a16="http://schemas.microsoft.com/office/drawing/2014/main" id="{4C2E5FDF-5FE7-AE73-27D0-C670B7456A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2780" y="3945930"/>
            <a:ext cx="1185750" cy="36933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equation">
            <a:extLst>
              <a:ext uri="{FF2B5EF4-FFF2-40B4-BE49-F238E27FC236}">
                <a16:creationId xmlns:a16="http://schemas.microsoft.com/office/drawing/2014/main" id="{8778D9D0-1FCD-5F07-603C-D65D14723B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76102" y="3989628"/>
            <a:ext cx="399410" cy="2819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equation">
            <a:extLst>
              <a:ext uri="{FF2B5EF4-FFF2-40B4-BE49-F238E27FC236}">
                <a16:creationId xmlns:a16="http://schemas.microsoft.com/office/drawing/2014/main" id="{1432DEFB-1F93-E189-A213-95674E2D4F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74187" y="4033326"/>
            <a:ext cx="399410" cy="281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316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DB6F7B-05CB-5FF0-FC23-2C38EB2AF96C}"/>
              </a:ext>
            </a:extLst>
          </p:cNvPr>
          <p:cNvSpPr txBox="1"/>
          <p:nvPr/>
        </p:nvSpPr>
        <p:spPr>
          <a:xfrm>
            <a:off x="874644" y="292412"/>
            <a:ext cx="6096000" cy="369332"/>
          </a:xfrm>
          <a:prstGeom prst="rect">
            <a:avLst/>
          </a:prstGeom>
          <a:noFill/>
        </p:spPr>
        <p:txBody>
          <a:bodyPr wrap="square">
            <a:spAutoFit/>
          </a:bodyPr>
          <a:lstStyle/>
          <a:p>
            <a:pPr algn="l">
              <a:buFont typeface="+mj-lt"/>
              <a:buAutoNum type="arabicPeriod" startAt="2"/>
            </a:pPr>
            <a:r>
              <a:rPr lang="en-US" b="0" i="0" dirty="0">
                <a:solidFill>
                  <a:srgbClr val="374151"/>
                </a:solidFill>
                <a:effectLst/>
                <a:latin typeface="Söhne"/>
              </a:rPr>
              <a:t>Fourier Transform of</a:t>
            </a:r>
          </a:p>
        </p:txBody>
      </p:sp>
      <p:pic>
        <p:nvPicPr>
          <p:cNvPr id="4098" name="Picture 2" descr="equation">
            <a:extLst>
              <a:ext uri="{FF2B5EF4-FFF2-40B4-BE49-F238E27FC236}">
                <a16:creationId xmlns:a16="http://schemas.microsoft.com/office/drawing/2014/main" id="{C3764C89-5FEB-15AF-C499-EF9C47898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0291" y="365741"/>
            <a:ext cx="825362" cy="25293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0D12458-6CB1-872F-4E85-4B707609CE28}"/>
              </a:ext>
            </a:extLst>
          </p:cNvPr>
          <p:cNvSpPr txBox="1"/>
          <p:nvPr/>
        </p:nvSpPr>
        <p:spPr>
          <a:xfrm>
            <a:off x="874644" y="909287"/>
            <a:ext cx="9806608" cy="1200329"/>
          </a:xfrm>
          <a:prstGeom prst="rect">
            <a:avLst/>
          </a:prstGeom>
          <a:noFill/>
        </p:spPr>
        <p:txBody>
          <a:bodyPr wrap="square">
            <a:spAutoFit/>
          </a:bodyPr>
          <a:lstStyle/>
          <a:p>
            <a:r>
              <a:rPr lang="en-US" b="0" i="0" dirty="0">
                <a:solidFill>
                  <a:srgbClr val="374151"/>
                </a:solidFill>
                <a:effectLst/>
                <a:latin typeface="Söhne"/>
              </a:rPr>
              <a:t>Using the identity </a:t>
            </a:r>
          </a:p>
          <a:p>
            <a:endParaRPr lang="en-US" dirty="0">
              <a:solidFill>
                <a:srgbClr val="374151"/>
              </a:solidFill>
              <a:latin typeface="Söhne"/>
            </a:endParaRPr>
          </a:p>
          <a:p>
            <a:endParaRPr lang="en-US" b="0" i="0" dirty="0">
              <a:solidFill>
                <a:srgbClr val="374151"/>
              </a:solidFill>
              <a:effectLst/>
              <a:latin typeface="Söhne"/>
            </a:endParaRPr>
          </a:p>
          <a:p>
            <a:r>
              <a:rPr lang="en-US" b="0" i="0" dirty="0">
                <a:solidFill>
                  <a:srgbClr val="374151"/>
                </a:solidFill>
                <a:effectLst/>
                <a:latin typeface="Söhne"/>
              </a:rPr>
              <a:t>we can write:</a:t>
            </a:r>
            <a:endParaRPr lang="en-IN" dirty="0"/>
          </a:p>
        </p:txBody>
      </p:sp>
      <p:pic>
        <p:nvPicPr>
          <p:cNvPr id="4100" name="Picture 4" descr="equation">
            <a:extLst>
              <a:ext uri="{FF2B5EF4-FFF2-40B4-BE49-F238E27FC236}">
                <a16:creationId xmlns:a16="http://schemas.microsoft.com/office/drawing/2014/main" id="{4826307F-B4D4-5EF9-B353-86B701BD83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7881" y="1172362"/>
            <a:ext cx="2393581" cy="71644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equation">
            <a:extLst>
              <a:ext uri="{FF2B5EF4-FFF2-40B4-BE49-F238E27FC236}">
                <a16:creationId xmlns:a16="http://schemas.microsoft.com/office/drawing/2014/main" id="{E6389E01-CD5E-5CA0-F02B-22762B6F1F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7406" y="2558995"/>
            <a:ext cx="2844056" cy="68807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C7BCFF3-641C-F58A-6BD0-67DEB5E790EA}"/>
              </a:ext>
            </a:extLst>
          </p:cNvPr>
          <p:cNvSpPr txBox="1"/>
          <p:nvPr/>
        </p:nvSpPr>
        <p:spPr>
          <a:xfrm>
            <a:off x="1101009" y="3987470"/>
            <a:ext cx="6096000" cy="369332"/>
          </a:xfrm>
          <a:prstGeom prst="rect">
            <a:avLst/>
          </a:prstGeom>
          <a:noFill/>
        </p:spPr>
        <p:txBody>
          <a:bodyPr wrap="square">
            <a:spAutoFit/>
          </a:bodyPr>
          <a:lstStyle/>
          <a:p>
            <a:r>
              <a:rPr lang="en-US" b="0" i="0" dirty="0">
                <a:solidFill>
                  <a:srgbClr val="374151"/>
                </a:solidFill>
                <a:effectLst/>
                <a:latin typeface="Söhne"/>
              </a:rPr>
              <a:t>Taking the Fourier transform of both sides, we get:</a:t>
            </a:r>
            <a:endParaRPr lang="en-IN" dirty="0"/>
          </a:p>
        </p:txBody>
      </p:sp>
      <p:pic>
        <p:nvPicPr>
          <p:cNvPr id="4104" name="Picture 8" descr="equation">
            <a:extLst>
              <a:ext uri="{FF2B5EF4-FFF2-40B4-BE49-F238E27FC236}">
                <a16:creationId xmlns:a16="http://schemas.microsoft.com/office/drawing/2014/main" id="{0D71E1A2-EDBE-52D0-7B32-3EC0887C1D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0291" y="5030567"/>
            <a:ext cx="6238129" cy="768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033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1FD805-0FB0-1B46-6950-73BB9FF446E2}"/>
              </a:ext>
            </a:extLst>
          </p:cNvPr>
          <p:cNvSpPr txBox="1"/>
          <p:nvPr/>
        </p:nvSpPr>
        <p:spPr>
          <a:xfrm>
            <a:off x="1534352" y="1193399"/>
            <a:ext cx="10575235" cy="369332"/>
          </a:xfrm>
          <a:prstGeom prst="rect">
            <a:avLst/>
          </a:prstGeom>
          <a:noFill/>
        </p:spPr>
        <p:txBody>
          <a:bodyPr wrap="square">
            <a:spAutoFit/>
          </a:bodyPr>
          <a:lstStyle/>
          <a:p>
            <a:r>
              <a:rPr lang="en-US" b="0" i="0" dirty="0">
                <a:solidFill>
                  <a:srgbClr val="374151"/>
                </a:solidFill>
                <a:effectLst/>
                <a:latin typeface="Söhne"/>
              </a:rPr>
              <a:t>Using the properties of the Fourier transform, we can evaluate these integrals as follows:</a:t>
            </a:r>
            <a:endParaRPr lang="en-IN" dirty="0"/>
          </a:p>
        </p:txBody>
      </p:sp>
      <p:pic>
        <p:nvPicPr>
          <p:cNvPr id="5122" name="Picture 2" descr="equation">
            <a:extLst>
              <a:ext uri="{FF2B5EF4-FFF2-40B4-BE49-F238E27FC236}">
                <a16:creationId xmlns:a16="http://schemas.microsoft.com/office/drawing/2014/main" id="{BF3A386C-77DF-0E85-EFB0-3350C6D8E7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352" y="2425356"/>
            <a:ext cx="8607237" cy="64633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D1C07F6-5060-311E-C94E-262A27D08DFB}"/>
              </a:ext>
            </a:extLst>
          </p:cNvPr>
          <p:cNvSpPr txBox="1"/>
          <p:nvPr/>
        </p:nvSpPr>
        <p:spPr>
          <a:xfrm>
            <a:off x="1338469" y="4303644"/>
            <a:ext cx="9250017" cy="646331"/>
          </a:xfrm>
          <a:prstGeom prst="rect">
            <a:avLst/>
          </a:prstGeom>
          <a:noFill/>
        </p:spPr>
        <p:txBody>
          <a:bodyPr wrap="square">
            <a:spAutoFit/>
          </a:bodyPr>
          <a:lstStyle/>
          <a:p>
            <a:r>
              <a:rPr lang="en-US" b="0" i="0" dirty="0">
                <a:solidFill>
                  <a:srgbClr val="374151"/>
                </a:solidFill>
                <a:effectLst/>
                <a:latin typeface="Söhne"/>
              </a:rPr>
              <a:t>Therefore, the Fourier transform of                              is a pair of complex impulses at </a:t>
            </a:r>
          </a:p>
          <a:p>
            <a:r>
              <a:rPr lang="en-US" dirty="0">
                <a:solidFill>
                  <a:srgbClr val="374151"/>
                </a:solidFill>
                <a:latin typeface="Söhne"/>
              </a:rPr>
              <a:t>                 </a:t>
            </a:r>
            <a:r>
              <a:rPr lang="en-US" b="0" i="0" dirty="0">
                <a:solidFill>
                  <a:srgbClr val="374151"/>
                </a:solidFill>
                <a:effectLst/>
                <a:latin typeface="Söhne"/>
              </a:rPr>
              <a:t> and </a:t>
            </a:r>
            <a:r>
              <a:rPr lang="en-US" dirty="0">
                <a:solidFill>
                  <a:srgbClr val="374151"/>
                </a:solidFill>
                <a:latin typeface="Söhne"/>
              </a:rPr>
              <a:t>  </a:t>
            </a:r>
            <a:r>
              <a:rPr lang="en-US" b="0" i="0" dirty="0">
                <a:solidFill>
                  <a:srgbClr val="374151"/>
                </a:solidFill>
                <a:effectLst/>
                <a:latin typeface="Söhne"/>
              </a:rPr>
              <a:t>  -                with opposite imaginary parts.</a:t>
            </a:r>
            <a:endParaRPr lang="en-IN" dirty="0"/>
          </a:p>
        </p:txBody>
      </p:sp>
      <p:pic>
        <p:nvPicPr>
          <p:cNvPr id="5124" name="Picture 4" descr="equation">
            <a:extLst>
              <a:ext uri="{FF2B5EF4-FFF2-40B4-BE49-F238E27FC236}">
                <a16:creationId xmlns:a16="http://schemas.microsoft.com/office/drawing/2014/main" id="{2802A53C-2670-BF4A-5CB3-E0DAFCA064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7697" y="4303644"/>
            <a:ext cx="908547" cy="29258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equation">
            <a:extLst>
              <a:ext uri="{FF2B5EF4-FFF2-40B4-BE49-F238E27FC236}">
                <a16:creationId xmlns:a16="http://schemas.microsoft.com/office/drawing/2014/main" id="{951C7B39-F80E-EA64-AAD1-3EC8317A28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5550" y="4647505"/>
            <a:ext cx="304799" cy="2151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equation">
            <a:extLst>
              <a:ext uri="{FF2B5EF4-FFF2-40B4-BE49-F238E27FC236}">
                <a16:creationId xmlns:a16="http://schemas.microsoft.com/office/drawing/2014/main" id="{1BF04ABA-D9F7-31F2-B8C3-DBB3836ED4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0889" y="4647505"/>
            <a:ext cx="304799" cy="215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157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ED90-E8E8-DE75-F00F-515DA5BF51D9}"/>
              </a:ext>
            </a:extLst>
          </p:cNvPr>
          <p:cNvSpPr>
            <a:spLocks noGrp="1"/>
          </p:cNvSpPr>
          <p:nvPr>
            <p:ph type="title"/>
          </p:nvPr>
        </p:nvSpPr>
        <p:spPr>
          <a:xfrm>
            <a:off x="3528391" y="372787"/>
            <a:ext cx="4475922" cy="1325563"/>
          </a:xfrm>
        </p:spPr>
        <p:txBody>
          <a:bodyPr>
            <a:normAutofit/>
          </a:bodyPr>
          <a:lstStyle/>
          <a:p>
            <a:r>
              <a:rPr lang="en-US" sz="2000" b="1" dirty="0"/>
              <a:t>Continuous Time Fourier Transform</a:t>
            </a:r>
            <a:endParaRPr lang="en-IN" sz="2000" b="1" dirty="0"/>
          </a:p>
        </p:txBody>
      </p:sp>
      <p:sp>
        <p:nvSpPr>
          <p:cNvPr id="4" name="AutoShape 2" descr="equation">
            <a:extLst>
              <a:ext uri="{FF2B5EF4-FFF2-40B4-BE49-F238E27FC236}">
                <a16:creationId xmlns:a16="http://schemas.microsoft.com/office/drawing/2014/main" id="{58A9E46A-EB51-5AB6-0AF3-4C096C71FCA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8879FFEA-450A-D1F0-2A2C-1B194A352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7784" y="1690688"/>
            <a:ext cx="3094883" cy="711658"/>
          </a:xfrm>
          <a:prstGeom prst="rect">
            <a:avLst/>
          </a:prstGeom>
        </p:spPr>
      </p:pic>
      <p:pic>
        <p:nvPicPr>
          <p:cNvPr id="8" name="Picture 7">
            <a:extLst>
              <a:ext uri="{FF2B5EF4-FFF2-40B4-BE49-F238E27FC236}">
                <a16:creationId xmlns:a16="http://schemas.microsoft.com/office/drawing/2014/main" id="{915A5AA8-705A-DA05-5549-1FB99C16E3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667" y="3542932"/>
            <a:ext cx="3194146" cy="877512"/>
          </a:xfrm>
          <a:prstGeom prst="rect">
            <a:avLst/>
          </a:prstGeom>
        </p:spPr>
      </p:pic>
      <p:sp>
        <p:nvSpPr>
          <p:cNvPr id="10" name="TextBox 9">
            <a:extLst>
              <a:ext uri="{FF2B5EF4-FFF2-40B4-BE49-F238E27FC236}">
                <a16:creationId xmlns:a16="http://schemas.microsoft.com/office/drawing/2014/main" id="{B1300541-EEE3-32E6-D226-D4882F201C3B}"/>
              </a:ext>
            </a:extLst>
          </p:cNvPr>
          <p:cNvSpPr txBox="1"/>
          <p:nvPr/>
        </p:nvSpPr>
        <p:spPr>
          <a:xfrm>
            <a:off x="3794667" y="2837844"/>
            <a:ext cx="6096000" cy="369332"/>
          </a:xfrm>
          <a:prstGeom prst="rect">
            <a:avLst/>
          </a:prstGeom>
          <a:noFill/>
        </p:spPr>
        <p:txBody>
          <a:bodyPr wrap="square">
            <a:spAutoFit/>
          </a:bodyPr>
          <a:lstStyle/>
          <a:p>
            <a:r>
              <a:rPr lang="en-IN" b="1" i="0" dirty="0">
                <a:solidFill>
                  <a:srgbClr val="374151"/>
                </a:solidFill>
                <a:effectLst/>
                <a:latin typeface="Söhne"/>
              </a:rPr>
              <a:t>Discrete-Time Fourier Transform:</a:t>
            </a:r>
            <a:endParaRPr lang="en-IN" b="1" dirty="0"/>
          </a:p>
        </p:txBody>
      </p:sp>
      <p:sp>
        <p:nvSpPr>
          <p:cNvPr id="12" name="TextBox 11">
            <a:extLst>
              <a:ext uri="{FF2B5EF4-FFF2-40B4-BE49-F238E27FC236}">
                <a16:creationId xmlns:a16="http://schemas.microsoft.com/office/drawing/2014/main" id="{6D9D9BF9-266A-08E0-9D46-6750002A2C10}"/>
              </a:ext>
            </a:extLst>
          </p:cNvPr>
          <p:cNvSpPr txBox="1"/>
          <p:nvPr/>
        </p:nvSpPr>
        <p:spPr>
          <a:xfrm>
            <a:off x="795131" y="5167312"/>
            <a:ext cx="10296938" cy="923330"/>
          </a:xfrm>
          <a:prstGeom prst="rect">
            <a:avLst/>
          </a:prstGeom>
          <a:noFill/>
        </p:spPr>
        <p:txBody>
          <a:bodyPr wrap="square">
            <a:spAutoFit/>
          </a:bodyPr>
          <a:lstStyle/>
          <a:p>
            <a:pPr algn="just"/>
            <a:r>
              <a:rPr lang="en-US" b="0" i="0" dirty="0">
                <a:solidFill>
                  <a:srgbClr val="374151"/>
                </a:solidFill>
                <a:effectLst/>
                <a:latin typeface="Söhne"/>
              </a:rPr>
              <a:t>Note that both equations use the same notation for the transformed signal, which is represented by X(ω). However, the Fourier Transform is performed over a continuous-time signal x(t) while the DTFT is performed over a discrete-time signal x[n].</a:t>
            </a:r>
            <a:endParaRPr lang="en-IN" dirty="0"/>
          </a:p>
        </p:txBody>
      </p:sp>
    </p:spTree>
    <p:extLst>
      <p:ext uri="{BB962C8B-B14F-4D97-AF65-F5344CB8AC3E}">
        <p14:creationId xmlns:p14="http://schemas.microsoft.com/office/powerpoint/2010/main" val="2938493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431</TotalTime>
  <Words>2922</Words>
  <Application>Microsoft Office PowerPoint</Application>
  <PresentationFormat>Widescreen</PresentationFormat>
  <Paragraphs>176</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Söhne</vt:lpstr>
      <vt:lpstr>Times New Roman</vt:lpstr>
      <vt:lpstr>Office Theme</vt:lpstr>
      <vt:lpstr>Signals &amp; Systems</vt:lpstr>
      <vt:lpstr>PowerPoint Presentation</vt:lpstr>
      <vt:lpstr>Properties of the trigonometric Fourier series representation:</vt:lpstr>
      <vt:lpstr>Write the Fourier Transform of Cosωct and Sinωct</vt:lpstr>
      <vt:lpstr>PowerPoint Presentation</vt:lpstr>
      <vt:lpstr>PowerPoint Presentation</vt:lpstr>
      <vt:lpstr>PowerPoint Presentation</vt:lpstr>
      <vt:lpstr>PowerPoint Presentation</vt:lpstr>
      <vt:lpstr>Continuous Time Fourier Transform</vt:lpstr>
      <vt:lpstr>Formulate the DTFT of x(n)={1,1,1,1,1,1,0,0} </vt:lpstr>
      <vt:lpstr>PowerPoint Presentation</vt:lpstr>
      <vt:lpstr>PowerPoint Presentation</vt:lpstr>
      <vt:lpstr>PowerPoint Presentation</vt:lpstr>
      <vt:lpstr>Formulate the differences between time variant and time invariant systems</vt:lpstr>
      <vt:lpstr>PowerPoint Presentation</vt:lpstr>
      <vt:lpstr>Formulate Fourier Transform for a real function. </vt:lpstr>
      <vt:lpstr>PowerPoint Presentation</vt:lpstr>
      <vt:lpstr>Describe the relation between DFT to Fourier Series.</vt:lpstr>
      <vt:lpstr>PowerPoint Presentation</vt:lpstr>
      <vt:lpstr>PowerPoint Presentation</vt:lpstr>
      <vt:lpstr>Duality and conjugation properties of Discrete Fourier Transform</vt:lpstr>
      <vt:lpstr>Orthogonality of two Signals</vt:lpstr>
      <vt:lpstr>advantages of DTFT over DFT</vt:lpstr>
      <vt:lpstr>PowerPoint Presentation</vt:lpstr>
      <vt:lpstr>PowerPoint Presentation</vt:lpstr>
      <vt:lpstr>Write the complex form of a Fourier Series f(x) defined in the interval (c, c+2l)</vt:lpstr>
      <vt:lpstr>PowerPoint Presentation</vt:lpstr>
      <vt:lpstr>Formulate the Fourier Series representation of a signal in terms of orthogonality</vt:lpstr>
      <vt:lpstr>PowerPoint Presentation</vt:lpstr>
      <vt:lpstr>Explain the diffentiation and convolution property of Fourier Transform</vt:lpstr>
      <vt:lpstr>PowerPoint Presentation</vt:lpstr>
      <vt:lpstr>PowerPoint Presentation</vt:lpstr>
      <vt:lpstr>PowerPoint Presentation</vt:lpstr>
      <vt:lpstr>convergence condition on Fourier series. </vt:lpstr>
      <vt:lpstr>PowerPoint Presentation</vt:lpstr>
      <vt:lpstr>Find the Fourier transform of x(t) = 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nil.the.great@gmail.com</dc:creator>
  <cp:lastModifiedBy>nil.the.great@gmail.com</cp:lastModifiedBy>
  <cp:revision>8</cp:revision>
  <dcterms:created xsi:type="dcterms:W3CDTF">2023-03-13T06:07:31Z</dcterms:created>
  <dcterms:modified xsi:type="dcterms:W3CDTF">2023-03-16T06:48:25Z</dcterms:modified>
</cp:coreProperties>
</file>