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  <p:sldMasterId id="2147484652" r:id="rId2"/>
  </p:sldMasterIdLst>
  <p:notesMasterIdLst>
    <p:notesMasterId r:id="rId118"/>
  </p:notesMasterIdLst>
  <p:handoutMasterIdLst>
    <p:handoutMasterId r:id="rId119"/>
  </p:handoutMasterIdLst>
  <p:sldIdLst>
    <p:sldId id="387" r:id="rId3"/>
    <p:sldId id="364" r:id="rId4"/>
    <p:sldId id="369" r:id="rId5"/>
    <p:sldId id="370" r:id="rId6"/>
    <p:sldId id="371" r:id="rId7"/>
    <p:sldId id="372" r:id="rId8"/>
    <p:sldId id="427" r:id="rId9"/>
    <p:sldId id="428" r:id="rId10"/>
    <p:sldId id="429" r:id="rId11"/>
    <p:sldId id="431" r:id="rId12"/>
    <p:sldId id="430" r:id="rId13"/>
    <p:sldId id="446" r:id="rId14"/>
    <p:sldId id="436" r:id="rId15"/>
    <p:sldId id="432" r:id="rId16"/>
    <p:sldId id="433" r:id="rId17"/>
    <p:sldId id="434" r:id="rId18"/>
    <p:sldId id="437" r:id="rId19"/>
    <p:sldId id="438" r:id="rId20"/>
    <p:sldId id="440" r:id="rId21"/>
    <p:sldId id="439" r:id="rId22"/>
    <p:sldId id="435" r:id="rId23"/>
    <p:sldId id="388" r:id="rId24"/>
    <p:sldId id="389" r:id="rId25"/>
    <p:sldId id="390" r:id="rId26"/>
    <p:sldId id="391" r:id="rId27"/>
    <p:sldId id="394" r:id="rId28"/>
    <p:sldId id="395" r:id="rId29"/>
    <p:sldId id="396" r:id="rId30"/>
    <p:sldId id="398" r:id="rId31"/>
    <p:sldId id="397" r:id="rId32"/>
    <p:sldId id="373" r:id="rId33"/>
    <p:sldId id="374" r:id="rId34"/>
    <p:sldId id="375" r:id="rId35"/>
    <p:sldId id="381" r:id="rId36"/>
    <p:sldId id="441" r:id="rId37"/>
    <p:sldId id="382" r:id="rId38"/>
    <p:sldId id="442" r:id="rId39"/>
    <p:sldId id="443" r:id="rId40"/>
    <p:sldId id="444" r:id="rId41"/>
    <p:sldId id="445" r:id="rId42"/>
    <p:sldId id="447" r:id="rId43"/>
    <p:sldId id="448" r:id="rId44"/>
    <p:sldId id="400" r:id="rId45"/>
    <p:sldId id="401" r:id="rId46"/>
    <p:sldId id="402" r:id="rId47"/>
    <p:sldId id="403" r:id="rId48"/>
    <p:sldId id="404" r:id="rId49"/>
    <p:sldId id="405" r:id="rId50"/>
    <p:sldId id="258" r:id="rId51"/>
    <p:sldId id="259" r:id="rId52"/>
    <p:sldId id="260" r:id="rId53"/>
    <p:sldId id="261" r:id="rId54"/>
    <p:sldId id="262" r:id="rId55"/>
    <p:sldId id="263" r:id="rId56"/>
    <p:sldId id="264" r:id="rId57"/>
    <p:sldId id="275" r:id="rId58"/>
    <p:sldId id="266" r:id="rId59"/>
    <p:sldId id="268" r:id="rId60"/>
    <p:sldId id="360" r:id="rId61"/>
    <p:sldId id="361" r:id="rId62"/>
    <p:sldId id="362" r:id="rId63"/>
    <p:sldId id="269" r:id="rId64"/>
    <p:sldId id="271" r:id="rId65"/>
    <p:sldId id="267" r:id="rId66"/>
    <p:sldId id="270" r:id="rId67"/>
    <p:sldId id="272" r:id="rId68"/>
    <p:sldId id="273" r:id="rId69"/>
    <p:sldId id="274" r:id="rId70"/>
    <p:sldId id="265" r:id="rId71"/>
    <p:sldId id="276" r:id="rId72"/>
    <p:sldId id="277" r:id="rId73"/>
    <p:sldId id="278" r:id="rId74"/>
    <p:sldId id="279" r:id="rId75"/>
    <p:sldId id="280" r:id="rId76"/>
    <p:sldId id="281" r:id="rId77"/>
    <p:sldId id="282" r:id="rId78"/>
    <p:sldId id="287" r:id="rId79"/>
    <p:sldId id="288" r:id="rId80"/>
    <p:sldId id="289" r:id="rId81"/>
    <p:sldId id="290" r:id="rId82"/>
    <p:sldId id="291" r:id="rId83"/>
    <p:sldId id="332" r:id="rId84"/>
    <p:sldId id="333" r:id="rId85"/>
    <p:sldId id="283" r:id="rId86"/>
    <p:sldId id="284" r:id="rId87"/>
    <p:sldId id="285" r:id="rId88"/>
    <p:sldId id="330" r:id="rId89"/>
    <p:sldId id="331" r:id="rId90"/>
    <p:sldId id="286" r:id="rId91"/>
    <p:sldId id="316" r:id="rId92"/>
    <p:sldId id="317" r:id="rId93"/>
    <p:sldId id="318" r:id="rId94"/>
    <p:sldId id="319" r:id="rId95"/>
    <p:sldId id="320" r:id="rId96"/>
    <p:sldId id="321" r:id="rId97"/>
    <p:sldId id="334" r:id="rId98"/>
    <p:sldId id="322" r:id="rId99"/>
    <p:sldId id="323" r:id="rId100"/>
    <p:sldId id="324" r:id="rId101"/>
    <p:sldId id="325" r:id="rId102"/>
    <p:sldId id="326" r:id="rId103"/>
    <p:sldId id="327" r:id="rId104"/>
    <p:sldId id="328" r:id="rId105"/>
    <p:sldId id="329" r:id="rId106"/>
    <p:sldId id="292" r:id="rId107"/>
    <p:sldId id="293" r:id="rId108"/>
    <p:sldId id="294" r:id="rId109"/>
    <p:sldId id="295" r:id="rId110"/>
    <p:sldId id="296" r:id="rId111"/>
    <p:sldId id="297" r:id="rId112"/>
    <p:sldId id="299" r:id="rId113"/>
    <p:sldId id="300" r:id="rId114"/>
    <p:sldId id="298" r:id="rId115"/>
    <p:sldId id="301" r:id="rId116"/>
    <p:sldId id="302" r:id="rId117"/>
  </p:sldIdLst>
  <p:sldSz cx="12192000" cy="6858000"/>
  <p:notesSz cx="6858000" cy="994568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7869"/>
    <a:srgbClr val="E1A327"/>
    <a:srgbClr val="FFFF00"/>
    <a:srgbClr val="333333"/>
    <a:srgbClr val="006600"/>
    <a:srgbClr val="008000"/>
    <a:srgbClr val="CC0066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42" autoAdjust="0"/>
    <p:restoredTop sz="94658" autoAdjust="0"/>
  </p:normalViewPr>
  <p:slideViewPr>
    <p:cSldViewPr>
      <p:cViewPr varScale="1">
        <p:scale>
          <a:sx n="81" d="100"/>
          <a:sy n="81" d="100"/>
        </p:scale>
        <p:origin x="462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2778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86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117" Type="http://schemas.openxmlformats.org/officeDocument/2006/relationships/slide" Target="slides/slide115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12" Type="http://schemas.openxmlformats.org/officeDocument/2006/relationships/slide" Target="slides/slide110.xml"/><Relationship Id="rId16" Type="http://schemas.openxmlformats.org/officeDocument/2006/relationships/slide" Target="slides/slide14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123" Type="http://schemas.openxmlformats.org/officeDocument/2006/relationships/tableStyles" Target="tableStyles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113" Type="http://schemas.openxmlformats.org/officeDocument/2006/relationships/slide" Target="slides/slide111.xml"/><Relationship Id="rId118" Type="http://schemas.openxmlformats.org/officeDocument/2006/relationships/notesMaster" Target="notesMasters/notesMaster1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slide" Target="slides/slide101.xml"/><Relationship Id="rId108" Type="http://schemas.openxmlformats.org/officeDocument/2006/relationships/slide" Target="slides/slide106.xml"/><Relationship Id="rId54" Type="http://schemas.openxmlformats.org/officeDocument/2006/relationships/slide" Target="slides/slide52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49" Type="http://schemas.openxmlformats.org/officeDocument/2006/relationships/slide" Target="slides/slide47.xml"/><Relationship Id="rId114" Type="http://schemas.openxmlformats.org/officeDocument/2006/relationships/slide" Target="slides/slide112.xml"/><Relationship Id="rId119" Type="http://schemas.openxmlformats.org/officeDocument/2006/relationships/handoutMaster" Target="handoutMasters/handoutMaster1.xml"/><Relationship Id="rId44" Type="http://schemas.openxmlformats.org/officeDocument/2006/relationships/slide" Target="slides/slide42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slide" Target="slides/slide10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120" Type="http://schemas.openxmlformats.org/officeDocument/2006/relationships/presProps" Target="presProps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slide" Target="slides/slide108.xml"/><Relationship Id="rId115" Type="http://schemas.openxmlformats.org/officeDocument/2006/relationships/slide" Target="slides/slide113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121" Type="http://schemas.openxmlformats.org/officeDocument/2006/relationships/viewProps" Target="viewProps.xml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Relationship Id="rId116" Type="http://schemas.openxmlformats.org/officeDocument/2006/relationships/slide" Target="slides/slide11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62" Type="http://schemas.openxmlformats.org/officeDocument/2006/relationships/slide" Target="slides/slide60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111" Type="http://schemas.openxmlformats.org/officeDocument/2006/relationships/slide" Target="slides/slide109.xml"/><Relationship Id="rId15" Type="http://schemas.openxmlformats.org/officeDocument/2006/relationships/slide" Target="slides/slide13.xml"/><Relationship Id="rId36" Type="http://schemas.openxmlformats.org/officeDocument/2006/relationships/slide" Target="slides/slide34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52" Type="http://schemas.openxmlformats.org/officeDocument/2006/relationships/slide" Target="slides/slide50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122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9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Rectangle 2">
            <a:extLst>
              <a:ext uri="{FF2B5EF4-FFF2-40B4-BE49-F238E27FC236}">
                <a16:creationId xmlns:a16="http://schemas.microsoft.com/office/drawing/2014/main" id="{759A0F31-E097-247E-2C18-E5DA231606C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87747" name="Rectangle 3">
            <a:extLst>
              <a:ext uri="{FF2B5EF4-FFF2-40B4-BE49-F238E27FC236}">
                <a16:creationId xmlns:a16="http://schemas.microsoft.com/office/drawing/2014/main" id="{DE20CD7F-9111-7F39-BE6D-EF4A44EAF05B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87748" name="Rectangle 4">
            <a:extLst>
              <a:ext uri="{FF2B5EF4-FFF2-40B4-BE49-F238E27FC236}">
                <a16:creationId xmlns:a16="http://schemas.microsoft.com/office/drawing/2014/main" id="{1DFAAE42-AC14-A2E5-0DAF-7FBE6D15FA47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5625"/>
            <a:ext cx="297180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87749" name="Rectangle 5">
            <a:extLst>
              <a:ext uri="{FF2B5EF4-FFF2-40B4-BE49-F238E27FC236}">
                <a16:creationId xmlns:a16="http://schemas.microsoft.com/office/drawing/2014/main" id="{CDEEA933-2D74-A05B-6989-C2BCC7EBFCEE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9445625"/>
            <a:ext cx="297180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47F1C245-2B72-4263-9200-23F5A4525E6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2" name="Rectangle 2">
            <a:extLst>
              <a:ext uri="{FF2B5EF4-FFF2-40B4-BE49-F238E27FC236}">
                <a16:creationId xmlns:a16="http://schemas.microsoft.com/office/drawing/2014/main" id="{C622C288-60C8-8293-99A1-C101BD7CBF0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2083" name="Rectangle 3">
            <a:extLst>
              <a:ext uri="{FF2B5EF4-FFF2-40B4-BE49-F238E27FC236}">
                <a16:creationId xmlns:a16="http://schemas.microsoft.com/office/drawing/2014/main" id="{83242871-3F59-6733-70A0-C4C8EFF25E8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0" name="Rectangle 4">
            <a:extLst>
              <a:ext uri="{FF2B5EF4-FFF2-40B4-BE49-F238E27FC236}">
                <a16:creationId xmlns:a16="http://schemas.microsoft.com/office/drawing/2014/main" id="{80BD722A-A1DC-34CD-7966-876FDCED7996}"/>
              </a:ext>
            </a:extLst>
          </p:cNvPr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" y="746125"/>
            <a:ext cx="6629400" cy="37290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2085" name="Rectangle 5">
            <a:extLst>
              <a:ext uri="{FF2B5EF4-FFF2-40B4-BE49-F238E27FC236}">
                <a16:creationId xmlns:a16="http://schemas.microsoft.com/office/drawing/2014/main" id="{FA3398C1-8511-9D65-51A7-B03FBA5157B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724400"/>
            <a:ext cx="5486400" cy="4475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2086" name="Rectangle 6">
            <a:extLst>
              <a:ext uri="{FF2B5EF4-FFF2-40B4-BE49-F238E27FC236}">
                <a16:creationId xmlns:a16="http://schemas.microsoft.com/office/drawing/2014/main" id="{6CF4181F-013A-B3DE-D2E8-669B0150DCD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5625"/>
            <a:ext cx="297180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2087" name="Rectangle 7">
            <a:extLst>
              <a:ext uri="{FF2B5EF4-FFF2-40B4-BE49-F238E27FC236}">
                <a16:creationId xmlns:a16="http://schemas.microsoft.com/office/drawing/2014/main" id="{8B20305E-E6B7-07A8-0A40-A02FED51622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9445625"/>
            <a:ext cx="297180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8882FA36-E37F-415A-94F6-AC5928C4B78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02DB1D89-2B25-8DFB-B839-671C325AC50B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130C69D5-7EF8-B3CD-3868-C96DDDED8B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>
            <a:extLst>
              <a:ext uri="{FF2B5EF4-FFF2-40B4-BE49-F238E27FC236}">
                <a16:creationId xmlns:a16="http://schemas.microsoft.com/office/drawing/2014/main" id="{7D276102-FCF6-75F6-A1A7-7F52968BF66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937B772-CE78-4149-81B0-4ABCB5125ECC}" type="slidenum">
              <a:rPr kumimoji="1" lang="en-US" altLang="en-US" b="1" smtClean="0">
                <a:latin typeface="Times New Roman" panose="02020603050405020304" pitchFamily="18" charset="0"/>
                <a:ea typeface="新細明體" panose="02020500000000000000" pitchFamily="18" charset="-120"/>
              </a:rPr>
              <a:pPr>
                <a:spcBef>
                  <a:spcPct val="0"/>
                </a:spcBef>
              </a:pPr>
              <a:t>82</a:t>
            </a:fld>
            <a:endParaRPr kumimoji="1" lang="en-US" altLang="en-US" b="1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96259" name="Rectangle 2">
            <a:extLst>
              <a:ext uri="{FF2B5EF4-FFF2-40B4-BE49-F238E27FC236}">
                <a16:creationId xmlns:a16="http://schemas.microsoft.com/office/drawing/2014/main" id="{E2B7A55C-3772-16AD-3C3E-7F263E45F5F1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>
            <a:extLst>
              <a:ext uri="{FF2B5EF4-FFF2-40B4-BE49-F238E27FC236}">
                <a16:creationId xmlns:a16="http://schemas.microsoft.com/office/drawing/2014/main" id="{0C51BA05-141C-DBB3-B243-5C327069FB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>
            <a:extLst>
              <a:ext uri="{FF2B5EF4-FFF2-40B4-BE49-F238E27FC236}">
                <a16:creationId xmlns:a16="http://schemas.microsoft.com/office/drawing/2014/main" id="{CCA5BAB8-EF83-D288-944E-F3E7F5752A6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EA89ECC-002C-480E-A6BD-A8A1E65F4CA4}" type="slidenum">
              <a:rPr kumimoji="1" lang="en-US" altLang="en-US" b="1" smtClean="0">
                <a:latin typeface="Times New Roman" panose="02020603050405020304" pitchFamily="18" charset="0"/>
                <a:ea typeface="新細明體" panose="02020500000000000000" pitchFamily="18" charset="-120"/>
              </a:rPr>
              <a:pPr>
                <a:spcBef>
                  <a:spcPct val="0"/>
                </a:spcBef>
              </a:pPr>
              <a:t>83</a:t>
            </a:fld>
            <a:endParaRPr kumimoji="1" lang="en-US" altLang="en-US" b="1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98307" name="Rectangle 2">
            <a:extLst>
              <a:ext uri="{FF2B5EF4-FFF2-40B4-BE49-F238E27FC236}">
                <a16:creationId xmlns:a16="http://schemas.microsoft.com/office/drawing/2014/main" id="{33EC1E77-9C7E-B5D3-4F22-3257926CB0ED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>
            <a:extLst>
              <a:ext uri="{FF2B5EF4-FFF2-40B4-BE49-F238E27FC236}">
                <a16:creationId xmlns:a16="http://schemas.microsoft.com/office/drawing/2014/main" id="{9847E37A-70E7-9D9A-D7CD-0131B1FD11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>
            <a:extLst>
              <a:ext uri="{FF2B5EF4-FFF2-40B4-BE49-F238E27FC236}">
                <a16:creationId xmlns:a16="http://schemas.microsoft.com/office/drawing/2014/main" id="{3E8FC116-3BA1-2F55-98DA-35C178F4F9D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C97A504-50C3-438F-A29C-F8044A383E4F}" type="slidenum">
              <a:rPr kumimoji="1" lang="en-US" altLang="en-US" b="1" smtClean="0">
                <a:latin typeface="Times New Roman" panose="02020603050405020304" pitchFamily="18" charset="0"/>
                <a:ea typeface="新細明體" panose="02020500000000000000" pitchFamily="18" charset="-120"/>
              </a:rPr>
              <a:pPr>
                <a:spcBef>
                  <a:spcPct val="0"/>
                </a:spcBef>
              </a:pPr>
              <a:t>87</a:t>
            </a:fld>
            <a:endParaRPr kumimoji="1" lang="en-US" altLang="en-US" b="1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103427" name="Rectangle 2">
            <a:extLst>
              <a:ext uri="{FF2B5EF4-FFF2-40B4-BE49-F238E27FC236}">
                <a16:creationId xmlns:a16="http://schemas.microsoft.com/office/drawing/2014/main" id="{80743629-DE4E-94FA-CF39-AC10A7C66A4C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1104900" y="652463"/>
            <a:ext cx="4646613" cy="3484562"/>
          </a:xfrm>
          <a:ln/>
        </p:spPr>
      </p:sp>
      <p:sp>
        <p:nvSpPr>
          <p:cNvPr id="103428" name="Rectangle 3">
            <a:extLst>
              <a:ext uri="{FF2B5EF4-FFF2-40B4-BE49-F238E27FC236}">
                <a16:creationId xmlns:a16="http://schemas.microsoft.com/office/drawing/2014/main" id="{9F236F4E-3989-DFED-578B-98F30777E2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28688" y="4354513"/>
            <a:ext cx="5000625" cy="41370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>
              <a:latin typeface="Arial" panose="020B0604020202020204" pitchFamily="34" charset="0"/>
              <a:ea typeface="新細明體" panose="02020500000000000000" pitchFamily="18" charset="-12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>
            <a:extLst>
              <a:ext uri="{FF2B5EF4-FFF2-40B4-BE49-F238E27FC236}">
                <a16:creationId xmlns:a16="http://schemas.microsoft.com/office/drawing/2014/main" id="{5089F6E7-C329-521B-ABA5-29BFC21EC04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AA081D7-DCAA-49BC-A5C2-7006B26C541C}" type="slidenum">
              <a:rPr kumimoji="1" lang="en-US" altLang="en-US" b="1" smtClean="0">
                <a:latin typeface="Times New Roman" panose="02020603050405020304" pitchFamily="18" charset="0"/>
                <a:ea typeface="新細明體" panose="02020500000000000000" pitchFamily="18" charset="-120"/>
              </a:rPr>
              <a:pPr>
                <a:spcBef>
                  <a:spcPct val="0"/>
                </a:spcBef>
              </a:pPr>
              <a:t>88</a:t>
            </a:fld>
            <a:endParaRPr kumimoji="1" lang="en-US" altLang="en-US" b="1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105475" name="Rectangle 2">
            <a:extLst>
              <a:ext uri="{FF2B5EF4-FFF2-40B4-BE49-F238E27FC236}">
                <a16:creationId xmlns:a16="http://schemas.microsoft.com/office/drawing/2014/main" id="{2300B0D5-1866-1D82-ED90-2836A40F0BA0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1104900" y="652463"/>
            <a:ext cx="4646613" cy="3484562"/>
          </a:xfrm>
          <a:ln/>
        </p:spPr>
      </p:sp>
      <p:sp>
        <p:nvSpPr>
          <p:cNvPr id="105476" name="Rectangle 3">
            <a:extLst>
              <a:ext uri="{FF2B5EF4-FFF2-40B4-BE49-F238E27FC236}">
                <a16:creationId xmlns:a16="http://schemas.microsoft.com/office/drawing/2014/main" id="{3661493A-39CA-75EF-4D38-E6B2C2A8DF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28688" y="4354513"/>
            <a:ext cx="5000625" cy="41370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>
              <a:latin typeface="Arial" panose="020B0604020202020204" pitchFamily="34" charset="0"/>
              <a:ea typeface="新細明體" panose="02020500000000000000" pitchFamily="18" charset="-12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>
            <a:extLst>
              <a:ext uri="{FF2B5EF4-FFF2-40B4-BE49-F238E27FC236}">
                <a16:creationId xmlns:a16="http://schemas.microsoft.com/office/drawing/2014/main" id="{08C89C29-3E58-5E13-CE26-1EAACA89DBA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D325DB6-686E-433B-AE6F-B8328283D3EE}" type="slidenum">
              <a:rPr kumimoji="1" lang="en-US" altLang="en-US" b="1" smtClean="0">
                <a:latin typeface="Times New Roman" panose="02020603050405020304" pitchFamily="18" charset="0"/>
                <a:ea typeface="新細明體" panose="02020500000000000000" pitchFamily="18" charset="-120"/>
              </a:rPr>
              <a:pPr>
                <a:spcBef>
                  <a:spcPct val="0"/>
                </a:spcBef>
              </a:pPr>
              <a:t>96</a:t>
            </a:fld>
            <a:endParaRPr kumimoji="1" lang="en-US" altLang="en-US" b="1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114691" name="Rectangle 2">
            <a:extLst>
              <a:ext uri="{FF2B5EF4-FFF2-40B4-BE49-F238E27FC236}">
                <a16:creationId xmlns:a16="http://schemas.microsoft.com/office/drawing/2014/main" id="{8C7485D2-837E-D7BA-4FCA-96AFFEAFED7A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>
            <a:extLst>
              <a:ext uri="{FF2B5EF4-FFF2-40B4-BE49-F238E27FC236}">
                <a16:creationId xmlns:a16="http://schemas.microsoft.com/office/drawing/2014/main" id="{C5B3C108-2218-CA21-A62B-C7B785DCAF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24050" y="2971800"/>
            <a:ext cx="9751483" cy="990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24050" y="4191000"/>
            <a:ext cx="9751483" cy="14478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7546C432-FCD6-C582-0AF6-5893345B6B6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4723B407-9717-9605-C934-FE1360648FA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BA0413DE-D800-4A43-AA19-C8C2BA0F8E1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54CA87-3282-4A60-AC65-3200DC1C2F4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32368883"/>
      </p:ext>
    </p:extLst>
  </p:cSld>
  <p:clrMapOvr>
    <a:masterClrMapping/>
  </p:clrMapOvr>
  <p:transition spd="med"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885CC33-D373-DA2C-5C03-46CE7E7224E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E8CF1E6-E53D-C1F2-F0C7-4633DFF7ED2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750E558-F650-1FE6-54FC-C2504174D83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0F3040-A012-4BE2-9729-6F4481504AC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24216001"/>
      </p:ext>
    </p:extLst>
  </p:cSld>
  <p:clrMapOvr>
    <a:masterClrMapping/>
  </p:clrMapOvr>
  <p:transition spd="med"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45601" y="274639"/>
            <a:ext cx="2436284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30400" y="274639"/>
            <a:ext cx="71120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3F3BFFE-6E74-0DF3-1064-6959898A007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5B2FB70-7267-EDAA-440C-15535DAAADF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481A7CD-0554-64D3-17BC-BF172DB0C48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9E8FF1-AB39-4F3D-B758-32B7235CCEE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79075627"/>
      </p:ext>
    </p:extLst>
  </p:cSld>
  <p:clrMapOvr>
    <a:masterClrMapping/>
  </p:clrMapOvr>
  <p:transition spd="med">
    <p:fade thruBlk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152400"/>
            <a:ext cx="11176000" cy="914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08000" y="1524000"/>
            <a:ext cx="5486400" cy="4038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524000"/>
            <a:ext cx="5486400" cy="4038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12235780"/>
      </p:ext>
    </p:extLst>
  </p:cSld>
  <p:clrMapOvr>
    <a:masterClrMapping/>
  </p:clrMapOvr>
  <p:transition spd="med">
    <p:fade thruBlk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508000" y="152400"/>
            <a:ext cx="11176000" cy="914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08000" y="1524000"/>
            <a:ext cx="5486400" cy="1943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524000"/>
            <a:ext cx="5486400" cy="1943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08000" y="3619500"/>
            <a:ext cx="5486400" cy="1943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7600" y="3619500"/>
            <a:ext cx="5486400" cy="1943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61006419"/>
      </p:ext>
    </p:extLst>
  </p:cSld>
  <p:clrMapOvr>
    <a:masterClrMapping/>
  </p:clrMapOvr>
  <p:transition spd="med">
    <p:fade thruBlk="1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152400"/>
            <a:ext cx="11176000" cy="914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08000" y="1524000"/>
            <a:ext cx="5486400" cy="4038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524000"/>
            <a:ext cx="5486400" cy="1943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3619500"/>
            <a:ext cx="5486400" cy="1943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89949936"/>
      </p:ext>
    </p:extLst>
  </p:cSld>
  <p:clrMapOvr>
    <a:masterClrMapping/>
  </p:clrMapOvr>
  <p:transition spd="med">
    <p:fade thruBlk="1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152400"/>
            <a:ext cx="11176000" cy="914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0" y="1524000"/>
            <a:ext cx="5486400" cy="4038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524000"/>
            <a:ext cx="5486400" cy="1943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3619500"/>
            <a:ext cx="5486400" cy="1943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33402590"/>
      </p:ext>
    </p:extLst>
  </p:cSld>
  <p:clrMapOvr>
    <a:masterClrMapping/>
  </p:clrMapOvr>
  <p:transition spd="med">
    <p:fade thruBlk="1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0A00CD-B9FB-A2E1-B678-287321DAB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9847E0-E615-470E-7EC7-8C1308581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F80BFC-A7E4-C150-6C11-CF980FE2C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1B9D84-E4ED-4C5E-9ED1-0299C472D19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50498464"/>
      </p:ext>
    </p:extLst>
  </p:cSld>
  <p:clrMapOvr>
    <a:masterClrMapping/>
  </p:clrMapOvr>
  <p:transition spd="med">
    <p:fade thruBlk="1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D29C5E-E669-4947-CEC7-913CF8C79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1A8AA3-537A-9A7E-7388-C84B37C6D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537DF-1946-B0A8-E713-5E4D78074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2D07D3-C56A-4210-AE3F-B2D75C0C92E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1225854"/>
      </p:ext>
    </p:extLst>
  </p:cSld>
  <p:clrMapOvr>
    <a:masterClrMapping/>
  </p:clrMapOvr>
  <p:transition spd="med">
    <p:fade thruBlk="1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5EAC25-817A-C719-2A45-A07F31218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D06832-A6E3-EA37-BDF8-C01114737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932B26-DC6B-896A-426C-8CE0E8D09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E2CBBF-0384-4777-A262-ACA6120ECC8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98940218"/>
      </p:ext>
    </p:extLst>
  </p:cSld>
  <p:clrMapOvr>
    <a:masterClrMapping/>
  </p:clrMapOvr>
  <p:transition spd="med">
    <p:fade thruBlk="1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F68A191-E2E9-B1E0-B4FA-BF4C3DEEE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C43DA2D-B70E-4D76-25BE-89AD91179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A3D9609-B396-ACF4-4EBE-B017CD416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B23F2B-B4BF-4270-B422-43A1BD1A71F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89604488"/>
      </p:ext>
    </p:extLst>
  </p:cSld>
  <p:clrMapOvr>
    <a:masterClrMapping/>
  </p:clrMapOvr>
  <p:transition spd="med"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748615C-946F-F394-C45E-E60CB66EF82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409188B-BEEF-1303-01FB-20F3E4BF8B9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D91CEF6-645E-0C90-23E9-37EA079809E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FDB25C-8C10-4B4F-91CD-43A6E8E670E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325338"/>
      </p:ext>
    </p:extLst>
  </p:cSld>
  <p:clrMapOvr>
    <a:masterClrMapping/>
  </p:clrMapOvr>
  <p:transition spd="med">
    <p:fade thruBlk="1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86738965-4481-3D7E-34D9-CACDB1B58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8BBCFEB-2678-1CD9-3060-9DBAB38DF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229548D-2F73-45B8-4D4A-1C0B7E0A9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F3B446-AC81-4EEE-84C6-278196333F4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467238"/>
      </p:ext>
    </p:extLst>
  </p:cSld>
  <p:clrMapOvr>
    <a:masterClrMapping/>
  </p:clrMapOvr>
  <p:transition spd="med">
    <p:fade thruBlk="1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ECB9D0CF-C10B-42F6-F5A7-5ADA8FD6C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14A99814-65F2-1E71-C386-DDB64A4D8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E18918A-A8EA-DC62-C4FF-39EC5ABC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5CAFBE-FC62-4F14-A58A-89EFAAACFEE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08852321"/>
      </p:ext>
    </p:extLst>
  </p:cSld>
  <p:clrMapOvr>
    <a:masterClrMapping/>
  </p:clrMapOvr>
  <p:transition spd="med">
    <p:fade thruBlk="1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C200DADC-85DF-BE9B-C658-D88543065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D4DE2D12-A35D-BA24-95D0-4B9748624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0817BF3F-2252-3313-0AC2-390492804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8E4192-787B-4CB2-B1E3-599FF02AAE1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01280444"/>
      </p:ext>
    </p:extLst>
  </p:cSld>
  <p:clrMapOvr>
    <a:masterClrMapping/>
  </p:clrMapOvr>
  <p:transition spd="med">
    <p:fade thruBlk="1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D54820F-8DD2-0701-B8D6-3DB9ECD45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1A3AC50-C959-2A85-6B49-A3A0D9F28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6E3A3B9-4254-80E1-6867-84D620A00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1297E5-F5CE-4154-B5C1-EE3E9C251F9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22290494"/>
      </p:ext>
    </p:extLst>
  </p:cSld>
  <p:clrMapOvr>
    <a:masterClrMapping/>
  </p:clrMapOvr>
  <p:transition spd="med">
    <p:fade thruBlk="1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1D62295-7846-4792-2289-EC562F2C2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D3132DE-595A-9AB7-AD43-941331AE2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72BA696-1D06-A591-FE24-F3FC1B9EF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9F01A9-2193-45CC-BC11-7B67595D9C3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05649400"/>
      </p:ext>
    </p:extLst>
  </p:cSld>
  <p:clrMapOvr>
    <a:masterClrMapping/>
  </p:clrMapOvr>
  <p:transition spd="med">
    <p:fade thruBlk="1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A347B5-B287-C19D-706C-B0C9920C3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54DB99-B000-AB03-587B-3ADC43090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09A3D1-CD16-D349-58AF-003CF7918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A4BA2A-6993-466E-AD4C-4C69DB3AB80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69655"/>
      </p:ext>
    </p:extLst>
  </p:cSld>
  <p:clrMapOvr>
    <a:masterClrMapping/>
  </p:clrMapOvr>
  <p:transition spd="med">
    <p:fade thruBlk="1"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A0C687-9BB6-2C41-1829-2C6BFBB45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87F0FB-B8C4-6293-2383-725C46672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269767-27EA-18A9-A208-FF26CAC62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C461E9-9C04-4F25-B045-9151B71D4EF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83510125"/>
      </p:ext>
    </p:extLst>
  </p:cSld>
  <p:clrMapOvr>
    <a:masterClrMapping/>
  </p:clrMapOvr>
  <p:transition spd="med">
    <p:fade thruBlk="1"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508000" y="152400"/>
            <a:ext cx="11176000" cy="914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08000" y="1524000"/>
            <a:ext cx="5486400" cy="1943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524000"/>
            <a:ext cx="5486400" cy="1943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08000" y="3619500"/>
            <a:ext cx="5486400" cy="1943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7600" y="3619500"/>
            <a:ext cx="5486400" cy="1943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82564493"/>
      </p:ext>
    </p:extLst>
  </p:cSld>
  <p:clrMapOvr>
    <a:masterClrMapping/>
  </p:clrMapOvr>
  <p:transition spd="med"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9701C36-F36F-0983-4E3D-4D7100C7D7A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0267CB6-A318-9DC9-A9B3-284828CF720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E6012F3-1B95-A7E3-F620-30E9A2460C6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E5FD2E-CA2F-4F81-8C0F-07351B86338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36344294"/>
      </p:ext>
    </p:extLst>
  </p:cSld>
  <p:clrMapOvr>
    <a:masterClrMapping/>
  </p:clrMapOvr>
  <p:transition spd="med"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30401" y="1600201"/>
            <a:ext cx="4773084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06684" y="1600201"/>
            <a:ext cx="4775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56491AF-AF17-FECC-B547-DDDF10D0132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BD1813D-587B-BA96-5463-AE050BF5DA5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867900E-D357-E01A-8C70-37029E57033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2211D4-07C3-4CAF-8885-ADAB34890EB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79831500"/>
      </p:ext>
    </p:extLst>
  </p:cSld>
  <p:clrMapOvr>
    <a:masterClrMapping/>
  </p:clrMapOvr>
  <p:transition spd="med"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043A106D-0A82-F8EE-53EA-115271AF2A3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A95FCDE8-9C5A-6E35-0D48-44F54894D65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D4C09F2E-57A8-9A02-5C18-D3F991E6AC1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8AEB22-20B9-4F29-AB70-8941760EB58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32282013"/>
      </p:ext>
    </p:extLst>
  </p:cSld>
  <p:clrMapOvr>
    <a:masterClrMapping/>
  </p:clrMapOvr>
  <p:transition spd="med"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AFF436A8-2A4C-B411-1A9B-E6F396EC59E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7C97B684-40E3-A31A-113A-D31ABCCC757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B79B6A41-D943-DA34-2D21-D691F36F846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91FCFA-87B8-48FD-988A-D74A4DC877C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65581670"/>
      </p:ext>
    </p:extLst>
  </p:cSld>
  <p:clrMapOvr>
    <a:masterClrMapping/>
  </p:clrMapOvr>
  <p:transition spd="med"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563B1A93-1266-5E66-A7C1-EF3EFA7C0F9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D0A988FE-E678-F3B4-E563-10D5E06D62D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3B5FF879-6AA4-A84E-795C-276FE2B3002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92AAB3-404E-4C71-96ED-C892E64C060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14355356"/>
      </p:ext>
    </p:extLst>
  </p:cSld>
  <p:clrMapOvr>
    <a:masterClrMapping/>
  </p:clrMapOvr>
  <p:transition spd="med"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90055FD-7C4F-35B9-43A5-B73A382058B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FC83FD9-0CB5-389F-038B-9F2B39C6AB5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3538895-F688-D51F-4A9E-D9C0F21D105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6C9482-5910-4E98-B5C1-5D6B72BA7BD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2432012"/>
      </p:ext>
    </p:extLst>
  </p:cSld>
  <p:clrMapOvr>
    <a:masterClrMapping/>
  </p:clrMapOvr>
  <p:transition spd="med"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45E20D-3A56-2219-7F66-BBE77C02AB1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EE6652-4D10-DE66-2E07-D0A74605B65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59CCE7-CCA0-D5C8-DACD-8578B914C63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345082-64C2-4E4D-A84F-AEE21BCB743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3899751"/>
      </p:ext>
    </p:extLst>
  </p:cSld>
  <p:clrMapOvr>
    <a:masterClrMapping/>
  </p:clrMapOvr>
  <p:transition spd="med"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BB6C2F25-B9BF-DA54-4F70-A4FB50DC1D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930400" y="274638"/>
            <a:ext cx="975201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0188D0BD-DA7D-0D7C-02BA-AA2427BF9E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930400" y="1600200"/>
            <a:ext cx="9752013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9156" name="Rectangle 4">
            <a:extLst>
              <a:ext uri="{FF2B5EF4-FFF2-40B4-BE49-F238E27FC236}">
                <a16:creationId xmlns:a16="http://schemas.microsoft.com/office/drawing/2014/main" id="{364EB2B8-EED9-07D3-22B7-7D55C97387F0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924050" y="6524625"/>
            <a:ext cx="28448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7" name="Rectangle 5">
            <a:extLst>
              <a:ext uri="{FF2B5EF4-FFF2-40B4-BE49-F238E27FC236}">
                <a16:creationId xmlns:a16="http://schemas.microsoft.com/office/drawing/2014/main" id="{CC8ACE95-03E2-41F3-36C4-9DD4353CB7D5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978400" y="6524625"/>
            <a:ext cx="38608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8" name="Rectangle 6">
            <a:extLst>
              <a:ext uri="{FF2B5EF4-FFF2-40B4-BE49-F238E27FC236}">
                <a16:creationId xmlns:a16="http://schemas.microsoft.com/office/drawing/2014/main" id="{C2B68B2A-6486-3C1B-ED6F-68F2544EED88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42400" y="6524625"/>
            <a:ext cx="28448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AAAF8F23-52FA-4DC7-A9EC-BD5FAE3086B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58" r:id="rId1"/>
    <p:sldLayoutId id="2147484737" r:id="rId2"/>
    <p:sldLayoutId id="2147484738" r:id="rId3"/>
    <p:sldLayoutId id="2147484739" r:id="rId4"/>
    <p:sldLayoutId id="2147484740" r:id="rId5"/>
    <p:sldLayoutId id="2147484741" r:id="rId6"/>
    <p:sldLayoutId id="2147484742" r:id="rId7"/>
    <p:sldLayoutId id="2147484743" r:id="rId8"/>
    <p:sldLayoutId id="2147484744" r:id="rId9"/>
    <p:sldLayoutId id="2147484745" r:id="rId10"/>
    <p:sldLayoutId id="2147484746" r:id="rId11"/>
    <p:sldLayoutId id="2147484759" r:id="rId12"/>
    <p:sldLayoutId id="2147484760" r:id="rId13"/>
    <p:sldLayoutId id="2147484761" r:id="rId14"/>
    <p:sldLayoutId id="2147484762" r:id="rId15"/>
  </p:sldLayoutIdLst>
  <p:transition spd="med">
    <p:fade thruBlk="1"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>
            <a:extLst>
              <a:ext uri="{FF2B5EF4-FFF2-40B4-BE49-F238E27FC236}">
                <a16:creationId xmlns:a16="http://schemas.microsoft.com/office/drawing/2014/main" id="{E7BC6CD1-7F74-93AD-2E28-D7F5B8D32B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1" name="Text Placeholder 2">
            <a:extLst>
              <a:ext uri="{FF2B5EF4-FFF2-40B4-BE49-F238E27FC236}">
                <a16:creationId xmlns:a16="http://schemas.microsoft.com/office/drawing/2014/main" id="{087CC5D4-3E80-5EDB-476D-E30AF6E12A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DD98D1-245D-8695-BA1E-940BA915C9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081787-4E02-63C0-7C75-013481E746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499207-F86C-0277-3504-E7B7C7418A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02363FE-796C-4E6D-932D-93EA0489BA4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47" r:id="rId1"/>
    <p:sldLayoutId id="2147484748" r:id="rId2"/>
    <p:sldLayoutId id="2147484749" r:id="rId3"/>
    <p:sldLayoutId id="2147484750" r:id="rId4"/>
    <p:sldLayoutId id="2147484751" r:id="rId5"/>
    <p:sldLayoutId id="2147484752" r:id="rId6"/>
    <p:sldLayoutId id="2147484753" r:id="rId7"/>
    <p:sldLayoutId id="2147484754" r:id="rId8"/>
    <p:sldLayoutId id="2147484755" r:id="rId9"/>
    <p:sldLayoutId id="2147484756" r:id="rId10"/>
    <p:sldLayoutId id="2147484757" r:id="rId11"/>
    <p:sldLayoutId id="2147484763" r:id="rId12"/>
  </p:sldLayoutIdLst>
  <p:transition spd="med">
    <p:fade thruBlk="1"/>
  </p:transition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7.xml"/></Relationships>
</file>

<file path=ppt/slides/_rels/slide10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7.bin"/><Relationship Id="rId3" Type="http://schemas.openxmlformats.org/officeDocument/2006/relationships/image" Target="../media/image185.wmf"/><Relationship Id="rId7" Type="http://schemas.openxmlformats.org/officeDocument/2006/relationships/image" Target="../media/image187.wmf"/><Relationship Id="rId2" Type="http://schemas.openxmlformats.org/officeDocument/2006/relationships/oleObject" Target="../embeddings/oleObject164.bin"/><Relationship Id="rId1" Type="http://schemas.openxmlformats.org/officeDocument/2006/relationships/slideLayout" Target="../slideLayouts/slideLayout17.xml"/><Relationship Id="rId6" Type="http://schemas.openxmlformats.org/officeDocument/2006/relationships/oleObject" Target="../embeddings/oleObject166.bin"/><Relationship Id="rId5" Type="http://schemas.openxmlformats.org/officeDocument/2006/relationships/image" Target="../media/image186.wmf"/><Relationship Id="rId4" Type="http://schemas.openxmlformats.org/officeDocument/2006/relationships/oleObject" Target="../embeddings/oleObject165.bin"/><Relationship Id="rId9" Type="http://schemas.openxmlformats.org/officeDocument/2006/relationships/image" Target="../media/image188.wmf"/></Relationships>
</file>

<file path=ppt/slides/_rels/slide10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1.bin"/><Relationship Id="rId3" Type="http://schemas.openxmlformats.org/officeDocument/2006/relationships/image" Target="../media/image189.wmf"/><Relationship Id="rId7" Type="http://schemas.openxmlformats.org/officeDocument/2006/relationships/image" Target="../media/image191.wmf"/><Relationship Id="rId2" Type="http://schemas.openxmlformats.org/officeDocument/2006/relationships/oleObject" Target="../embeddings/oleObject168.bin"/><Relationship Id="rId1" Type="http://schemas.openxmlformats.org/officeDocument/2006/relationships/slideLayout" Target="../slideLayouts/slideLayout17.xml"/><Relationship Id="rId6" Type="http://schemas.openxmlformats.org/officeDocument/2006/relationships/oleObject" Target="../embeddings/oleObject170.bin"/><Relationship Id="rId11" Type="http://schemas.openxmlformats.org/officeDocument/2006/relationships/image" Target="../media/image193.wmf"/><Relationship Id="rId5" Type="http://schemas.openxmlformats.org/officeDocument/2006/relationships/image" Target="../media/image190.wmf"/><Relationship Id="rId10" Type="http://schemas.openxmlformats.org/officeDocument/2006/relationships/oleObject" Target="../embeddings/oleObject172.bin"/><Relationship Id="rId4" Type="http://schemas.openxmlformats.org/officeDocument/2006/relationships/oleObject" Target="../embeddings/oleObject169.bin"/><Relationship Id="rId9" Type="http://schemas.openxmlformats.org/officeDocument/2006/relationships/image" Target="../media/image192.wmf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4.wmf"/><Relationship Id="rId2" Type="http://schemas.openxmlformats.org/officeDocument/2006/relationships/oleObject" Target="../embeddings/oleObject173.bin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195.wmf"/><Relationship Id="rId4" Type="http://schemas.openxmlformats.org/officeDocument/2006/relationships/oleObject" Target="../embeddings/oleObject174.bin"/></Relationships>
</file>

<file path=ppt/slides/_rels/slide10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8.bin"/><Relationship Id="rId3" Type="http://schemas.openxmlformats.org/officeDocument/2006/relationships/image" Target="../media/image196.wmf"/><Relationship Id="rId7" Type="http://schemas.openxmlformats.org/officeDocument/2006/relationships/image" Target="../media/image198.wmf"/><Relationship Id="rId2" Type="http://schemas.openxmlformats.org/officeDocument/2006/relationships/oleObject" Target="../embeddings/oleObject175.bin"/><Relationship Id="rId1" Type="http://schemas.openxmlformats.org/officeDocument/2006/relationships/slideLayout" Target="../slideLayouts/slideLayout17.xml"/><Relationship Id="rId6" Type="http://schemas.openxmlformats.org/officeDocument/2006/relationships/oleObject" Target="../embeddings/oleObject177.bin"/><Relationship Id="rId5" Type="http://schemas.openxmlformats.org/officeDocument/2006/relationships/image" Target="../media/image197.wmf"/><Relationship Id="rId4" Type="http://schemas.openxmlformats.org/officeDocument/2006/relationships/oleObject" Target="../embeddings/oleObject176.bin"/><Relationship Id="rId9" Type="http://schemas.openxmlformats.org/officeDocument/2006/relationships/image" Target="../media/image199.wmf"/></Relationships>
</file>

<file path=ppt/slides/_rels/slide10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2.bin"/><Relationship Id="rId13" Type="http://schemas.openxmlformats.org/officeDocument/2006/relationships/image" Target="../media/image205.wmf"/><Relationship Id="rId3" Type="http://schemas.openxmlformats.org/officeDocument/2006/relationships/image" Target="../media/image200.wmf"/><Relationship Id="rId7" Type="http://schemas.openxmlformats.org/officeDocument/2006/relationships/image" Target="../media/image202.wmf"/><Relationship Id="rId12" Type="http://schemas.openxmlformats.org/officeDocument/2006/relationships/oleObject" Target="../embeddings/oleObject184.bin"/><Relationship Id="rId2" Type="http://schemas.openxmlformats.org/officeDocument/2006/relationships/oleObject" Target="../embeddings/oleObject179.bin"/><Relationship Id="rId1" Type="http://schemas.openxmlformats.org/officeDocument/2006/relationships/slideLayout" Target="../slideLayouts/slideLayout17.xml"/><Relationship Id="rId6" Type="http://schemas.openxmlformats.org/officeDocument/2006/relationships/oleObject" Target="../embeddings/oleObject181.bin"/><Relationship Id="rId11" Type="http://schemas.openxmlformats.org/officeDocument/2006/relationships/image" Target="../media/image204.wmf"/><Relationship Id="rId5" Type="http://schemas.openxmlformats.org/officeDocument/2006/relationships/image" Target="../media/image201.wmf"/><Relationship Id="rId15" Type="http://schemas.openxmlformats.org/officeDocument/2006/relationships/image" Target="../media/image206.wmf"/><Relationship Id="rId10" Type="http://schemas.openxmlformats.org/officeDocument/2006/relationships/oleObject" Target="../embeddings/oleObject183.bin"/><Relationship Id="rId4" Type="http://schemas.openxmlformats.org/officeDocument/2006/relationships/oleObject" Target="../embeddings/oleObject180.bin"/><Relationship Id="rId9" Type="http://schemas.openxmlformats.org/officeDocument/2006/relationships/image" Target="../media/image203.wmf"/><Relationship Id="rId14" Type="http://schemas.openxmlformats.org/officeDocument/2006/relationships/oleObject" Target="../embeddings/oleObject185.bin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7.wmf"/><Relationship Id="rId7" Type="http://schemas.openxmlformats.org/officeDocument/2006/relationships/image" Target="../media/image209.wmf"/><Relationship Id="rId2" Type="http://schemas.openxmlformats.org/officeDocument/2006/relationships/oleObject" Target="../embeddings/oleObject186.bin"/><Relationship Id="rId1" Type="http://schemas.openxmlformats.org/officeDocument/2006/relationships/slideLayout" Target="../slideLayouts/slideLayout17.xml"/><Relationship Id="rId6" Type="http://schemas.openxmlformats.org/officeDocument/2006/relationships/oleObject" Target="../embeddings/oleObject188.bin"/><Relationship Id="rId5" Type="http://schemas.openxmlformats.org/officeDocument/2006/relationships/image" Target="../media/image208.wmf"/><Relationship Id="rId4" Type="http://schemas.openxmlformats.org/officeDocument/2006/relationships/oleObject" Target="../embeddings/oleObject187.bin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wmf"/><Relationship Id="rId2" Type="http://schemas.openxmlformats.org/officeDocument/2006/relationships/oleObject" Target="../embeddings/oleObject189.bin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211.wmf"/><Relationship Id="rId4" Type="http://schemas.openxmlformats.org/officeDocument/2006/relationships/oleObject" Target="../embeddings/oleObject190.bin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2.wmf"/><Relationship Id="rId2" Type="http://schemas.openxmlformats.org/officeDocument/2006/relationships/oleObject" Target="../embeddings/oleObject191.bin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213.wmf"/><Relationship Id="rId4" Type="http://schemas.openxmlformats.org/officeDocument/2006/relationships/oleObject" Target="../embeddings/oleObject192.bin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4.wmf"/><Relationship Id="rId2" Type="http://schemas.openxmlformats.org/officeDocument/2006/relationships/oleObject" Target="../embeddings/oleObject193.bin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215.wmf"/><Relationship Id="rId4" Type="http://schemas.openxmlformats.org/officeDocument/2006/relationships/oleObject" Target="../embeddings/oleObject194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7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6.wmf"/><Relationship Id="rId2" Type="http://schemas.openxmlformats.org/officeDocument/2006/relationships/oleObject" Target="../embeddings/oleObject195.bin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217.wmf"/><Relationship Id="rId4" Type="http://schemas.openxmlformats.org/officeDocument/2006/relationships/oleObject" Target="../embeddings/oleObject196.bin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8.wmf"/><Relationship Id="rId2" Type="http://schemas.openxmlformats.org/officeDocument/2006/relationships/oleObject" Target="../embeddings/oleObject197.bin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219.wmf"/><Relationship Id="rId4" Type="http://schemas.openxmlformats.org/officeDocument/2006/relationships/oleObject" Target="../embeddings/oleObject198.bin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wmf"/><Relationship Id="rId7" Type="http://schemas.openxmlformats.org/officeDocument/2006/relationships/image" Target="../media/image222.wmf"/><Relationship Id="rId2" Type="http://schemas.openxmlformats.org/officeDocument/2006/relationships/oleObject" Target="../embeddings/oleObject199.bin"/><Relationship Id="rId1" Type="http://schemas.openxmlformats.org/officeDocument/2006/relationships/slideLayout" Target="../slideLayouts/slideLayout17.xml"/><Relationship Id="rId6" Type="http://schemas.openxmlformats.org/officeDocument/2006/relationships/oleObject" Target="../embeddings/oleObject201.bin"/><Relationship Id="rId5" Type="http://schemas.openxmlformats.org/officeDocument/2006/relationships/image" Target="../media/image221.wmf"/><Relationship Id="rId4" Type="http://schemas.openxmlformats.org/officeDocument/2006/relationships/oleObject" Target="../embeddings/oleObject200.bin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3.wmf"/><Relationship Id="rId2" Type="http://schemas.openxmlformats.org/officeDocument/2006/relationships/oleObject" Target="../embeddings/oleObject202.bin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224.wmf"/><Relationship Id="rId4" Type="http://schemas.openxmlformats.org/officeDocument/2006/relationships/oleObject" Target="../embeddings/oleObject203.bin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5.wmf"/><Relationship Id="rId7" Type="http://schemas.openxmlformats.org/officeDocument/2006/relationships/image" Target="../media/image227.wmf"/><Relationship Id="rId2" Type="http://schemas.openxmlformats.org/officeDocument/2006/relationships/oleObject" Target="../embeddings/oleObject204.bin"/><Relationship Id="rId1" Type="http://schemas.openxmlformats.org/officeDocument/2006/relationships/slideLayout" Target="../slideLayouts/slideLayout17.xml"/><Relationship Id="rId6" Type="http://schemas.openxmlformats.org/officeDocument/2006/relationships/oleObject" Target="../embeddings/oleObject206.bin"/><Relationship Id="rId5" Type="http://schemas.openxmlformats.org/officeDocument/2006/relationships/image" Target="../media/image226.wmf"/><Relationship Id="rId4" Type="http://schemas.openxmlformats.org/officeDocument/2006/relationships/oleObject" Target="../embeddings/oleObject205.bin"/></Relationships>
</file>

<file path=ppt/slides/_rels/slide1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0.bin"/><Relationship Id="rId3" Type="http://schemas.openxmlformats.org/officeDocument/2006/relationships/image" Target="../media/image228.wmf"/><Relationship Id="rId7" Type="http://schemas.openxmlformats.org/officeDocument/2006/relationships/image" Target="../media/image230.wmf"/><Relationship Id="rId2" Type="http://schemas.openxmlformats.org/officeDocument/2006/relationships/oleObject" Target="../embeddings/oleObject207.bin"/><Relationship Id="rId1" Type="http://schemas.openxmlformats.org/officeDocument/2006/relationships/slideLayout" Target="../slideLayouts/slideLayout17.xml"/><Relationship Id="rId6" Type="http://schemas.openxmlformats.org/officeDocument/2006/relationships/oleObject" Target="../embeddings/oleObject209.bin"/><Relationship Id="rId11" Type="http://schemas.openxmlformats.org/officeDocument/2006/relationships/image" Target="../media/image232.wmf"/><Relationship Id="rId5" Type="http://schemas.openxmlformats.org/officeDocument/2006/relationships/image" Target="../media/image229.wmf"/><Relationship Id="rId10" Type="http://schemas.openxmlformats.org/officeDocument/2006/relationships/oleObject" Target="../embeddings/oleObject211.bin"/><Relationship Id="rId4" Type="http://schemas.openxmlformats.org/officeDocument/2006/relationships/oleObject" Target="../embeddings/oleObject208.bin"/><Relationship Id="rId9" Type="http://schemas.openxmlformats.org/officeDocument/2006/relationships/image" Target="../media/image231.w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oleObject" Target="../embeddings/oleObject22.bin"/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41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oleObject" Target="../embeddings/oleObject24.bin"/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oleObject" Target="../embeddings/oleObject25.bin"/><Relationship Id="rId1" Type="http://schemas.openxmlformats.org/officeDocument/2006/relationships/slideLayout" Target="../slideLayouts/slideLayout2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oleObject" Target="../embeddings/oleObject26.bin"/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oleObject" Target="../embeddings/oleObject27.bin"/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oleObject" Target="../embeddings/oleObject28.bin"/><Relationship Id="rId1" Type="http://schemas.openxmlformats.org/officeDocument/2006/relationships/slideLayout" Target="../slideLayouts/slideLayout1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oleObject" Target="../embeddings/oleObject29.bin"/><Relationship Id="rId1" Type="http://schemas.openxmlformats.org/officeDocument/2006/relationships/slideLayout" Target="../slideLayouts/slideLayout1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2" Type="http://schemas.openxmlformats.org/officeDocument/2006/relationships/oleObject" Target="../embeddings/oleObject30.bin"/><Relationship Id="rId1" Type="http://schemas.openxmlformats.org/officeDocument/2006/relationships/slideLayout" Target="../slideLayouts/slideLayout19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oleObject" Target="../embeddings/oleObject31.bin"/><Relationship Id="rId1" Type="http://schemas.openxmlformats.org/officeDocument/2006/relationships/slideLayout" Target="../slideLayouts/slideLayout19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oleObject" Target="../embeddings/oleObject32.bin"/><Relationship Id="rId1" Type="http://schemas.openxmlformats.org/officeDocument/2006/relationships/slideLayout" Target="../slideLayouts/slideLayout1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wmf"/><Relationship Id="rId2" Type="http://schemas.openxmlformats.org/officeDocument/2006/relationships/oleObject" Target="../embeddings/oleObject33.bin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53.wmf"/><Relationship Id="rId4" Type="http://schemas.openxmlformats.org/officeDocument/2006/relationships/oleObject" Target="../embeddings/oleObject34.bin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9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9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9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9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wmf"/><Relationship Id="rId2" Type="http://schemas.openxmlformats.org/officeDocument/2006/relationships/oleObject" Target="../embeddings/oleObject35.bin"/><Relationship Id="rId1" Type="http://schemas.openxmlformats.org/officeDocument/2006/relationships/slideLayout" Target="../slideLayouts/slideLayout1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wmf"/><Relationship Id="rId2" Type="http://schemas.openxmlformats.org/officeDocument/2006/relationships/oleObject" Target="../embeddings/oleObject36.bin"/><Relationship Id="rId1" Type="http://schemas.openxmlformats.org/officeDocument/2006/relationships/slideLayout" Target="../slideLayouts/slideLayout1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wmf"/><Relationship Id="rId7" Type="http://schemas.openxmlformats.org/officeDocument/2006/relationships/image" Target="../media/image64.wmf"/><Relationship Id="rId2" Type="http://schemas.openxmlformats.org/officeDocument/2006/relationships/oleObject" Target="../embeddings/oleObject37.bin"/><Relationship Id="rId1" Type="http://schemas.openxmlformats.org/officeDocument/2006/relationships/slideLayout" Target="../slideLayouts/slideLayout19.xml"/><Relationship Id="rId6" Type="http://schemas.openxmlformats.org/officeDocument/2006/relationships/oleObject" Target="../embeddings/oleObject39.bin"/><Relationship Id="rId5" Type="http://schemas.openxmlformats.org/officeDocument/2006/relationships/image" Target="../media/image63.wmf"/><Relationship Id="rId4" Type="http://schemas.openxmlformats.org/officeDocument/2006/relationships/oleObject" Target="../embeddings/oleObject38.bin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wmf"/><Relationship Id="rId7" Type="http://schemas.openxmlformats.org/officeDocument/2006/relationships/image" Target="../media/image66.wmf"/><Relationship Id="rId2" Type="http://schemas.openxmlformats.org/officeDocument/2006/relationships/oleObject" Target="../embeddings/oleObject40.bin"/><Relationship Id="rId1" Type="http://schemas.openxmlformats.org/officeDocument/2006/relationships/slideLayout" Target="../slideLayouts/slideLayout19.xml"/><Relationship Id="rId6" Type="http://schemas.openxmlformats.org/officeDocument/2006/relationships/oleObject" Target="../embeddings/oleObject42.bin"/><Relationship Id="rId5" Type="http://schemas.openxmlformats.org/officeDocument/2006/relationships/image" Target="../media/image65.wmf"/><Relationship Id="rId4" Type="http://schemas.openxmlformats.org/officeDocument/2006/relationships/oleObject" Target="../embeddings/oleObject41.bin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wmf"/><Relationship Id="rId7" Type="http://schemas.openxmlformats.org/officeDocument/2006/relationships/image" Target="../media/image68.wmf"/><Relationship Id="rId2" Type="http://schemas.openxmlformats.org/officeDocument/2006/relationships/oleObject" Target="../embeddings/oleObject43.bin"/><Relationship Id="rId1" Type="http://schemas.openxmlformats.org/officeDocument/2006/relationships/slideLayout" Target="../slideLayouts/slideLayout19.xml"/><Relationship Id="rId6" Type="http://schemas.openxmlformats.org/officeDocument/2006/relationships/oleObject" Target="../embeddings/oleObject45.bin"/><Relationship Id="rId5" Type="http://schemas.openxmlformats.org/officeDocument/2006/relationships/image" Target="../media/image67.wmf"/><Relationship Id="rId4" Type="http://schemas.openxmlformats.org/officeDocument/2006/relationships/oleObject" Target="../embeddings/oleObject44.bin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wmf"/><Relationship Id="rId2" Type="http://schemas.openxmlformats.org/officeDocument/2006/relationships/oleObject" Target="../embeddings/oleObject46.bin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70.wmf"/><Relationship Id="rId4" Type="http://schemas.openxmlformats.org/officeDocument/2006/relationships/oleObject" Target="../embeddings/oleObject47.bin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1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wmf"/><Relationship Id="rId2" Type="http://schemas.openxmlformats.org/officeDocument/2006/relationships/oleObject" Target="../embeddings/oleObject48.bin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72.wmf"/><Relationship Id="rId4" Type="http://schemas.openxmlformats.org/officeDocument/2006/relationships/oleObject" Target="../embeddings/oleObject49.bin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wmf"/><Relationship Id="rId2" Type="http://schemas.openxmlformats.org/officeDocument/2006/relationships/oleObject" Target="../embeddings/oleObject50.bin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73.wmf"/><Relationship Id="rId4" Type="http://schemas.openxmlformats.org/officeDocument/2006/relationships/oleObject" Target="../embeddings/oleObject51.bin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wmf"/><Relationship Id="rId2" Type="http://schemas.openxmlformats.org/officeDocument/2006/relationships/oleObject" Target="../embeddings/oleObject52.bin"/><Relationship Id="rId1" Type="http://schemas.openxmlformats.org/officeDocument/2006/relationships/slideLayout" Target="../slideLayouts/slideLayout1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wmf"/><Relationship Id="rId7" Type="http://schemas.openxmlformats.org/officeDocument/2006/relationships/image" Target="../media/image76.wmf"/><Relationship Id="rId2" Type="http://schemas.openxmlformats.org/officeDocument/2006/relationships/oleObject" Target="../embeddings/oleObject53.bin"/><Relationship Id="rId1" Type="http://schemas.openxmlformats.org/officeDocument/2006/relationships/slideLayout" Target="../slideLayouts/slideLayout17.xml"/><Relationship Id="rId6" Type="http://schemas.openxmlformats.org/officeDocument/2006/relationships/oleObject" Target="../embeddings/oleObject55.bin"/><Relationship Id="rId5" Type="http://schemas.openxmlformats.org/officeDocument/2006/relationships/image" Target="../media/image75.wmf"/><Relationship Id="rId4" Type="http://schemas.openxmlformats.org/officeDocument/2006/relationships/oleObject" Target="../embeddings/oleObject54.bin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1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1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1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wmf"/><Relationship Id="rId2" Type="http://schemas.openxmlformats.org/officeDocument/2006/relationships/oleObject" Target="../embeddings/oleObject56.bin"/><Relationship Id="rId1" Type="http://schemas.openxmlformats.org/officeDocument/2006/relationships/slideLayout" Target="../slideLayouts/slideLayout17.xml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0.bin"/><Relationship Id="rId13" Type="http://schemas.openxmlformats.org/officeDocument/2006/relationships/image" Target="../media/image83.wmf"/><Relationship Id="rId18" Type="http://schemas.openxmlformats.org/officeDocument/2006/relationships/oleObject" Target="../embeddings/oleObject65.bin"/><Relationship Id="rId3" Type="http://schemas.openxmlformats.org/officeDocument/2006/relationships/image" Target="../media/image78.wmf"/><Relationship Id="rId7" Type="http://schemas.openxmlformats.org/officeDocument/2006/relationships/image" Target="../media/image80.wmf"/><Relationship Id="rId12" Type="http://schemas.openxmlformats.org/officeDocument/2006/relationships/oleObject" Target="../embeddings/oleObject62.bin"/><Relationship Id="rId17" Type="http://schemas.openxmlformats.org/officeDocument/2006/relationships/image" Target="../media/image85.wmf"/><Relationship Id="rId2" Type="http://schemas.openxmlformats.org/officeDocument/2006/relationships/oleObject" Target="../embeddings/oleObject57.bin"/><Relationship Id="rId16" Type="http://schemas.openxmlformats.org/officeDocument/2006/relationships/oleObject" Target="../embeddings/oleObject64.bin"/><Relationship Id="rId1" Type="http://schemas.openxmlformats.org/officeDocument/2006/relationships/slideLayout" Target="../slideLayouts/slideLayout17.xml"/><Relationship Id="rId6" Type="http://schemas.openxmlformats.org/officeDocument/2006/relationships/oleObject" Target="../embeddings/oleObject59.bin"/><Relationship Id="rId11" Type="http://schemas.openxmlformats.org/officeDocument/2006/relationships/image" Target="../media/image82.wmf"/><Relationship Id="rId5" Type="http://schemas.openxmlformats.org/officeDocument/2006/relationships/image" Target="../media/image79.wmf"/><Relationship Id="rId15" Type="http://schemas.openxmlformats.org/officeDocument/2006/relationships/image" Target="../media/image84.wmf"/><Relationship Id="rId10" Type="http://schemas.openxmlformats.org/officeDocument/2006/relationships/oleObject" Target="../embeddings/oleObject61.bin"/><Relationship Id="rId19" Type="http://schemas.openxmlformats.org/officeDocument/2006/relationships/image" Target="../media/image86.wmf"/><Relationship Id="rId4" Type="http://schemas.openxmlformats.org/officeDocument/2006/relationships/oleObject" Target="../embeddings/oleObject58.bin"/><Relationship Id="rId9" Type="http://schemas.openxmlformats.org/officeDocument/2006/relationships/image" Target="../media/image81.wmf"/><Relationship Id="rId14" Type="http://schemas.openxmlformats.org/officeDocument/2006/relationships/oleObject" Target="../embeddings/oleObject63.bin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wmf"/><Relationship Id="rId2" Type="http://schemas.openxmlformats.org/officeDocument/2006/relationships/oleObject" Target="../embeddings/oleObject66.bin"/><Relationship Id="rId1" Type="http://schemas.openxmlformats.org/officeDocument/2006/relationships/slideLayout" Target="../slideLayouts/slideLayout17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wmf"/><Relationship Id="rId2" Type="http://schemas.openxmlformats.org/officeDocument/2006/relationships/oleObject" Target="../embeddings/oleObject67.bin"/><Relationship Id="rId1" Type="http://schemas.openxmlformats.org/officeDocument/2006/relationships/slideLayout" Target="../slideLayouts/slideLayout17.xml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1.bin"/><Relationship Id="rId13" Type="http://schemas.openxmlformats.org/officeDocument/2006/relationships/image" Target="../media/image93.wmf"/><Relationship Id="rId18" Type="http://schemas.openxmlformats.org/officeDocument/2006/relationships/oleObject" Target="../embeddings/oleObject76.bin"/><Relationship Id="rId3" Type="http://schemas.openxmlformats.org/officeDocument/2006/relationships/image" Target="../media/image88.wmf"/><Relationship Id="rId21" Type="http://schemas.openxmlformats.org/officeDocument/2006/relationships/image" Target="../media/image97.wmf"/><Relationship Id="rId7" Type="http://schemas.openxmlformats.org/officeDocument/2006/relationships/image" Target="../media/image90.wmf"/><Relationship Id="rId12" Type="http://schemas.openxmlformats.org/officeDocument/2006/relationships/oleObject" Target="../embeddings/oleObject73.bin"/><Relationship Id="rId17" Type="http://schemas.openxmlformats.org/officeDocument/2006/relationships/image" Target="../media/image95.wmf"/><Relationship Id="rId2" Type="http://schemas.openxmlformats.org/officeDocument/2006/relationships/oleObject" Target="../embeddings/oleObject68.bin"/><Relationship Id="rId16" Type="http://schemas.openxmlformats.org/officeDocument/2006/relationships/oleObject" Target="../embeddings/oleObject75.bin"/><Relationship Id="rId20" Type="http://schemas.openxmlformats.org/officeDocument/2006/relationships/oleObject" Target="../embeddings/oleObject77.bin"/><Relationship Id="rId1" Type="http://schemas.openxmlformats.org/officeDocument/2006/relationships/slideLayout" Target="../slideLayouts/slideLayout17.xml"/><Relationship Id="rId6" Type="http://schemas.openxmlformats.org/officeDocument/2006/relationships/oleObject" Target="../embeddings/oleObject70.bin"/><Relationship Id="rId11" Type="http://schemas.openxmlformats.org/officeDocument/2006/relationships/image" Target="../media/image92.wmf"/><Relationship Id="rId5" Type="http://schemas.openxmlformats.org/officeDocument/2006/relationships/image" Target="../media/image89.wmf"/><Relationship Id="rId15" Type="http://schemas.openxmlformats.org/officeDocument/2006/relationships/image" Target="../media/image94.wmf"/><Relationship Id="rId10" Type="http://schemas.openxmlformats.org/officeDocument/2006/relationships/oleObject" Target="../embeddings/oleObject72.bin"/><Relationship Id="rId19" Type="http://schemas.openxmlformats.org/officeDocument/2006/relationships/image" Target="../media/image96.wmf"/><Relationship Id="rId4" Type="http://schemas.openxmlformats.org/officeDocument/2006/relationships/oleObject" Target="../embeddings/oleObject69.bin"/><Relationship Id="rId9" Type="http://schemas.openxmlformats.org/officeDocument/2006/relationships/image" Target="../media/image91.wmf"/><Relationship Id="rId14" Type="http://schemas.openxmlformats.org/officeDocument/2006/relationships/oleObject" Target="../embeddings/oleObject74.bin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wmf"/><Relationship Id="rId2" Type="http://schemas.openxmlformats.org/officeDocument/2006/relationships/oleObject" Target="../embeddings/oleObject78.bin"/><Relationship Id="rId1" Type="http://schemas.openxmlformats.org/officeDocument/2006/relationships/slideLayout" Target="../slideLayouts/slideLayout1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wmf"/><Relationship Id="rId2" Type="http://schemas.openxmlformats.org/officeDocument/2006/relationships/oleObject" Target="../embeddings/oleObject79.bin"/><Relationship Id="rId1" Type="http://schemas.openxmlformats.org/officeDocument/2006/relationships/slideLayout" Target="../slideLayouts/slideLayout17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wmf"/><Relationship Id="rId2" Type="http://schemas.openxmlformats.org/officeDocument/2006/relationships/oleObject" Target="../embeddings/oleObject80.bin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87.wmf"/><Relationship Id="rId4" Type="http://schemas.openxmlformats.org/officeDocument/2006/relationships/oleObject" Target="../embeddings/oleObject81.bin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wmf"/><Relationship Id="rId2" Type="http://schemas.openxmlformats.org/officeDocument/2006/relationships/oleObject" Target="../embeddings/oleObject82.bin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100.wmf"/><Relationship Id="rId4" Type="http://schemas.openxmlformats.org/officeDocument/2006/relationships/oleObject" Target="../embeddings/oleObject83.bin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wmf"/><Relationship Id="rId7" Type="http://schemas.openxmlformats.org/officeDocument/2006/relationships/image" Target="../media/image103.wmf"/><Relationship Id="rId2" Type="http://schemas.openxmlformats.org/officeDocument/2006/relationships/oleObject" Target="../embeddings/oleObject84.bin"/><Relationship Id="rId1" Type="http://schemas.openxmlformats.org/officeDocument/2006/relationships/slideLayout" Target="../slideLayouts/slideLayout17.xml"/><Relationship Id="rId6" Type="http://schemas.openxmlformats.org/officeDocument/2006/relationships/oleObject" Target="../embeddings/oleObject86.bin"/><Relationship Id="rId5" Type="http://schemas.openxmlformats.org/officeDocument/2006/relationships/image" Target="../media/image102.wmf"/><Relationship Id="rId4" Type="http://schemas.openxmlformats.org/officeDocument/2006/relationships/oleObject" Target="../embeddings/oleObject85.bin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wmf"/><Relationship Id="rId7" Type="http://schemas.openxmlformats.org/officeDocument/2006/relationships/image" Target="../media/image106.wmf"/><Relationship Id="rId2" Type="http://schemas.openxmlformats.org/officeDocument/2006/relationships/oleObject" Target="../embeddings/oleObject87.bin"/><Relationship Id="rId1" Type="http://schemas.openxmlformats.org/officeDocument/2006/relationships/slideLayout" Target="../slideLayouts/slideLayout17.xml"/><Relationship Id="rId6" Type="http://schemas.openxmlformats.org/officeDocument/2006/relationships/oleObject" Target="../embeddings/oleObject89.bin"/><Relationship Id="rId5" Type="http://schemas.openxmlformats.org/officeDocument/2006/relationships/image" Target="../media/image105.wmf"/><Relationship Id="rId4" Type="http://schemas.openxmlformats.org/officeDocument/2006/relationships/oleObject" Target="../embeddings/oleObject88.bin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3.bin"/><Relationship Id="rId3" Type="http://schemas.openxmlformats.org/officeDocument/2006/relationships/image" Target="../media/image107.wmf"/><Relationship Id="rId7" Type="http://schemas.openxmlformats.org/officeDocument/2006/relationships/image" Target="../media/image109.wmf"/><Relationship Id="rId2" Type="http://schemas.openxmlformats.org/officeDocument/2006/relationships/oleObject" Target="../embeddings/oleObject90.bin"/><Relationship Id="rId1" Type="http://schemas.openxmlformats.org/officeDocument/2006/relationships/slideLayout" Target="../slideLayouts/slideLayout17.xml"/><Relationship Id="rId6" Type="http://schemas.openxmlformats.org/officeDocument/2006/relationships/oleObject" Target="../embeddings/oleObject92.bin"/><Relationship Id="rId5" Type="http://schemas.openxmlformats.org/officeDocument/2006/relationships/image" Target="../media/image108.wmf"/><Relationship Id="rId4" Type="http://schemas.openxmlformats.org/officeDocument/2006/relationships/oleObject" Target="../embeddings/oleObject91.bin"/><Relationship Id="rId9" Type="http://schemas.openxmlformats.org/officeDocument/2006/relationships/image" Target="../media/image110.wmf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13" Type="http://schemas.openxmlformats.org/officeDocument/2006/relationships/image" Target="../media/image13.wmf"/><Relationship Id="rId18" Type="http://schemas.openxmlformats.org/officeDocument/2006/relationships/oleObject" Target="../embeddings/oleObject12.bin"/><Relationship Id="rId3" Type="http://schemas.openxmlformats.org/officeDocument/2006/relationships/image" Target="../media/image8.wmf"/><Relationship Id="rId21" Type="http://schemas.openxmlformats.org/officeDocument/2006/relationships/image" Target="../media/image17.wmf"/><Relationship Id="rId7" Type="http://schemas.openxmlformats.org/officeDocument/2006/relationships/image" Target="../media/image10.wmf"/><Relationship Id="rId12" Type="http://schemas.openxmlformats.org/officeDocument/2006/relationships/oleObject" Target="../embeddings/oleObject9.bin"/><Relationship Id="rId17" Type="http://schemas.openxmlformats.org/officeDocument/2006/relationships/image" Target="../media/image15.wmf"/><Relationship Id="rId25" Type="http://schemas.openxmlformats.org/officeDocument/2006/relationships/image" Target="../media/image19.wmf"/><Relationship Id="rId2" Type="http://schemas.openxmlformats.org/officeDocument/2006/relationships/oleObject" Target="../embeddings/oleObject4.bin"/><Relationship Id="rId16" Type="http://schemas.openxmlformats.org/officeDocument/2006/relationships/oleObject" Target="../embeddings/oleObject11.bin"/><Relationship Id="rId20" Type="http://schemas.openxmlformats.org/officeDocument/2006/relationships/oleObject" Target="../embeddings/oleObject13.bin"/><Relationship Id="rId1" Type="http://schemas.openxmlformats.org/officeDocument/2006/relationships/slideLayout" Target="../slideLayouts/slideLayout22.xml"/><Relationship Id="rId6" Type="http://schemas.openxmlformats.org/officeDocument/2006/relationships/oleObject" Target="../embeddings/oleObject6.bin"/><Relationship Id="rId11" Type="http://schemas.openxmlformats.org/officeDocument/2006/relationships/image" Target="../media/image12.wmf"/><Relationship Id="rId24" Type="http://schemas.openxmlformats.org/officeDocument/2006/relationships/oleObject" Target="../embeddings/oleObject15.bin"/><Relationship Id="rId5" Type="http://schemas.openxmlformats.org/officeDocument/2006/relationships/image" Target="../media/image9.wmf"/><Relationship Id="rId15" Type="http://schemas.openxmlformats.org/officeDocument/2006/relationships/image" Target="../media/image14.wmf"/><Relationship Id="rId23" Type="http://schemas.openxmlformats.org/officeDocument/2006/relationships/image" Target="../media/image18.wmf"/><Relationship Id="rId10" Type="http://schemas.openxmlformats.org/officeDocument/2006/relationships/oleObject" Target="../embeddings/oleObject8.bin"/><Relationship Id="rId19" Type="http://schemas.openxmlformats.org/officeDocument/2006/relationships/image" Target="../media/image16.wmf"/><Relationship Id="rId4" Type="http://schemas.openxmlformats.org/officeDocument/2006/relationships/oleObject" Target="../embeddings/oleObject5.bin"/><Relationship Id="rId9" Type="http://schemas.openxmlformats.org/officeDocument/2006/relationships/image" Target="../media/image11.wmf"/><Relationship Id="rId14" Type="http://schemas.openxmlformats.org/officeDocument/2006/relationships/oleObject" Target="../embeddings/oleObject10.bin"/><Relationship Id="rId22" Type="http://schemas.openxmlformats.org/officeDocument/2006/relationships/oleObject" Target="../embeddings/oleObject14.bin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wmf"/><Relationship Id="rId7" Type="http://schemas.openxmlformats.org/officeDocument/2006/relationships/image" Target="../media/image115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14.wmf"/><Relationship Id="rId5" Type="http://schemas.openxmlformats.org/officeDocument/2006/relationships/image" Target="../media/image113.wmf"/><Relationship Id="rId4" Type="http://schemas.openxmlformats.org/officeDocument/2006/relationships/image" Target="../media/image112.wmf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1.wmf"/><Relationship Id="rId18" Type="http://schemas.openxmlformats.org/officeDocument/2006/relationships/oleObject" Target="../embeddings/oleObject102.bin"/><Relationship Id="rId26" Type="http://schemas.openxmlformats.org/officeDocument/2006/relationships/oleObject" Target="../embeddings/oleObject106.bin"/><Relationship Id="rId3" Type="http://schemas.openxmlformats.org/officeDocument/2006/relationships/image" Target="../media/image116.wmf"/><Relationship Id="rId21" Type="http://schemas.openxmlformats.org/officeDocument/2006/relationships/image" Target="../media/image125.wmf"/><Relationship Id="rId7" Type="http://schemas.openxmlformats.org/officeDocument/2006/relationships/image" Target="../media/image118.wmf"/><Relationship Id="rId12" Type="http://schemas.openxmlformats.org/officeDocument/2006/relationships/oleObject" Target="../embeddings/oleObject99.bin"/><Relationship Id="rId17" Type="http://schemas.openxmlformats.org/officeDocument/2006/relationships/image" Target="../media/image123.wmf"/><Relationship Id="rId25" Type="http://schemas.openxmlformats.org/officeDocument/2006/relationships/image" Target="../media/image127.wmf"/><Relationship Id="rId33" Type="http://schemas.openxmlformats.org/officeDocument/2006/relationships/image" Target="../media/image131.wmf"/><Relationship Id="rId2" Type="http://schemas.openxmlformats.org/officeDocument/2006/relationships/oleObject" Target="../embeddings/oleObject94.bin"/><Relationship Id="rId16" Type="http://schemas.openxmlformats.org/officeDocument/2006/relationships/oleObject" Target="../embeddings/oleObject101.bin"/><Relationship Id="rId20" Type="http://schemas.openxmlformats.org/officeDocument/2006/relationships/oleObject" Target="../embeddings/oleObject103.bin"/><Relationship Id="rId29" Type="http://schemas.openxmlformats.org/officeDocument/2006/relationships/image" Target="../media/image129.wmf"/><Relationship Id="rId1" Type="http://schemas.openxmlformats.org/officeDocument/2006/relationships/slideLayout" Target="../slideLayouts/slideLayout17.xml"/><Relationship Id="rId6" Type="http://schemas.openxmlformats.org/officeDocument/2006/relationships/oleObject" Target="../embeddings/oleObject96.bin"/><Relationship Id="rId11" Type="http://schemas.openxmlformats.org/officeDocument/2006/relationships/image" Target="../media/image120.wmf"/><Relationship Id="rId24" Type="http://schemas.openxmlformats.org/officeDocument/2006/relationships/oleObject" Target="../embeddings/oleObject105.bin"/><Relationship Id="rId32" Type="http://schemas.openxmlformats.org/officeDocument/2006/relationships/oleObject" Target="../embeddings/oleObject109.bin"/><Relationship Id="rId5" Type="http://schemas.openxmlformats.org/officeDocument/2006/relationships/image" Target="../media/image117.wmf"/><Relationship Id="rId15" Type="http://schemas.openxmlformats.org/officeDocument/2006/relationships/image" Target="../media/image122.wmf"/><Relationship Id="rId23" Type="http://schemas.openxmlformats.org/officeDocument/2006/relationships/image" Target="../media/image126.wmf"/><Relationship Id="rId28" Type="http://schemas.openxmlformats.org/officeDocument/2006/relationships/oleObject" Target="../embeddings/oleObject107.bin"/><Relationship Id="rId10" Type="http://schemas.openxmlformats.org/officeDocument/2006/relationships/oleObject" Target="../embeddings/oleObject98.bin"/><Relationship Id="rId19" Type="http://schemas.openxmlformats.org/officeDocument/2006/relationships/image" Target="../media/image124.wmf"/><Relationship Id="rId31" Type="http://schemas.openxmlformats.org/officeDocument/2006/relationships/image" Target="../media/image130.wmf"/><Relationship Id="rId4" Type="http://schemas.openxmlformats.org/officeDocument/2006/relationships/oleObject" Target="../embeddings/oleObject95.bin"/><Relationship Id="rId9" Type="http://schemas.openxmlformats.org/officeDocument/2006/relationships/image" Target="../media/image119.wmf"/><Relationship Id="rId14" Type="http://schemas.openxmlformats.org/officeDocument/2006/relationships/oleObject" Target="../embeddings/oleObject100.bin"/><Relationship Id="rId22" Type="http://schemas.openxmlformats.org/officeDocument/2006/relationships/oleObject" Target="../embeddings/oleObject104.bin"/><Relationship Id="rId27" Type="http://schemas.openxmlformats.org/officeDocument/2006/relationships/image" Target="../media/image128.wmf"/><Relationship Id="rId30" Type="http://schemas.openxmlformats.org/officeDocument/2006/relationships/oleObject" Target="../embeddings/oleObject108.bin"/><Relationship Id="rId8" Type="http://schemas.openxmlformats.org/officeDocument/2006/relationships/oleObject" Target="../embeddings/oleObject97.bin"/></Relationships>
</file>

<file path=ppt/slides/_rels/slide8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3.bin"/><Relationship Id="rId13" Type="http://schemas.openxmlformats.org/officeDocument/2006/relationships/oleObject" Target="../embeddings/oleObject116.bin"/><Relationship Id="rId18" Type="http://schemas.openxmlformats.org/officeDocument/2006/relationships/image" Target="../media/image138.wmf"/><Relationship Id="rId26" Type="http://schemas.openxmlformats.org/officeDocument/2006/relationships/image" Target="../media/image142.wmf"/><Relationship Id="rId3" Type="http://schemas.openxmlformats.org/officeDocument/2006/relationships/image" Target="../media/image132.wmf"/><Relationship Id="rId21" Type="http://schemas.openxmlformats.org/officeDocument/2006/relationships/oleObject" Target="../embeddings/oleObject120.bin"/><Relationship Id="rId7" Type="http://schemas.openxmlformats.org/officeDocument/2006/relationships/image" Target="../media/image122.wmf"/><Relationship Id="rId12" Type="http://schemas.openxmlformats.org/officeDocument/2006/relationships/oleObject" Target="../embeddings/oleObject115.bin"/><Relationship Id="rId17" Type="http://schemas.openxmlformats.org/officeDocument/2006/relationships/oleObject" Target="../embeddings/oleObject118.bin"/><Relationship Id="rId25" Type="http://schemas.openxmlformats.org/officeDocument/2006/relationships/oleObject" Target="../embeddings/oleObject122.bin"/><Relationship Id="rId2" Type="http://schemas.openxmlformats.org/officeDocument/2006/relationships/oleObject" Target="../embeddings/oleObject110.bin"/><Relationship Id="rId16" Type="http://schemas.openxmlformats.org/officeDocument/2006/relationships/image" Target="../media/image137.wmf"/><Relationship Id="rId20" Type="http://schemas.openxmlformats.org/officeDocument/2006/relationships/image" Target="../media/image139.wmf"/><Relationship Id="rId29" Type="http://schemas.openxmlformats.org/officeDocument/2006/relationships/oleObject" Target="../embeddings/oleObject124.bin"/><Relationship Id="rId1" Type="http://schemas.openxmlformats.org/officeDocument/2006/relationships/slideLayout" Target="../slideLayouts/slideLayout17.xml"/><Relationship Id="rId6" Type="http://schemas.openxmlformats.org/officeDocument/2006/relationships/oleObject" Target="../embeddings/oleObject112.bin"/><Relationship Id="rId11" Type="http://schemas.openxmlformats.org/officeDocument/2006/relationships/image" Target="../media/image135.wmf"/><Relationship Id="rId24" Type="http://schemas.openxmlformats.org/officeDocument/2006/relationships/image" Target="../media/image141.wmf"/><Relationship Id="rId5" Type="http://schemas.openxmlformats.org/officeDocument/2006/relationships/image" Target="../media/image133.wmf"/><Relationship Id="rId15" Type="http://schemas.openxmlformats.org/officeDocument/2006/relationships/oleObject" Target="../embeddings/oleObject117.bin"/><Relationship Id="rId23" Type="http://schemas.openxmlformats.org/officeDocument/2006/relationships/oleObject" Target="../embeddings/oleObject121.bin"/><Relationship Id="rId28" Type="http://schemas.openxmlformats.org/officeDocument/2006/relationships/image" Target="../media/image143.wmf"/><Relationship Id="rId10" Type="http://schemas.openxmlformats.org/officeDocument/2006/relationships/oleObject" Target="../embeddings/oleObject114.bin"/><Relationship Id="rId19" Type="http://schemas.openxmlformats.org/officeDocument/2006/relationships/oleObject" Target="../embeddings/oleObject119.bin"/><Relationship Id="rId4" Type="http://schemas.openxmlformats.org/officeDocument/2006/relationships/oleObject" Target="../embeddings/oleObject111.bin"/><Relationship Id="rId9" Type="http://schemas.openxmlformats.org/officeDocument/2006/relationships/image" Target="../media/image134.wmf"/><Relationship Id="rId14" Type="http://schemas.openxmlformats.org/officeDocument/2006/relationships/image" Target="../media/image136.wmf"/><Relationship Id="rId22" Type="http://schemas.openxmlformats.org/officeDocument/2006/relationships/image" Target="../media/image140.wmf"/><Relationship Id="rId27" Type="http://schemas.openxmlformats.org/officeDocument/2006/relationships/oleObject" Target="../embeddings/oleObject123.bin"/><Relationship Id="rId30" Type="http://schemas.openxmlformats.org/officeDocument/2006/relationships/image" Target="../media/image144.wmf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1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1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.bin"/><Relationship Id="rId13" Type="http://schemas.openxmlformats.org/officeDocument/2006/relationships/image" Target="../media/image25.wmf"/><Relationship Id="rId3" Type="http://schemas.openxmlformats.org/officeDocument/2006/relationships/image" Target="../media/image20.wmf"/><Relationship Id="rId7" Type="http://schemas.openxmlformats.org/officeDocument/2006/relationships/image" Target="../media/image22.wmf"/><Relationship Id="rId12" Type="http://schemas.openxmlformats.org/officeDocument/2006/relationships/oleObject" Target="../embeddings/oleObject21.bin"/><Relationship Id="rId2" Type="http://schemas.openxmlformats.org/officeDocument/2006/relationships/oleObject" Target="../embeddings/oleObject16.bin"/><Relationship Id="rId1" Type="http://schemas.openxmlformats.org/officeDocument/2006/relationships/slideLayout" Target="../slideLayouts/slideLayout27.xml"/><Relationship Id="rId6" Type="http://schemas.openxmlformats.org/officeDocument/2006/relationships/oleObject" Target="../embeddings/oleObject18.bin"/><Relationship Id="rId11" Type="http://schemas.openxmlformats.org/officeDocument/2006/relationships/image" Target="../media/image24.wmf"/><Relationship Id="rId5" Type="http://schemas.openxmlformats.org/officeDocument/2006/relationships/image" Target="../media/image21.wmf"/><Relationship Id="rId10" Type="http://schemas.openxmlformats.org/officeDocument/2006/relationships/oleObject" Target="../embeddings/oleObject20.bin"/><Relationship Id="rId4" Type="http://schemas.openxmlformats.org/officeDocument/2006/relationships/oleObject" Target="../embeddings/oleObject17.bin"/><Relationship Id="rId9" Type="http://schemas.openxmlformats.org/officeDocument/2006/relationships/image" Target="../media/image23.wmf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5.wmf"/><Relationship Id="rId2" Type="http://schemas.openxmlformats.org/officeDocument/2006/relationships/oleObject" Target="../embeddings/oleObject125.bin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146.wmf"/><Relationship Id="rId4" Type="http://schemas.openxmlformats.org/officeDocument/2006/relationships/oleObject" Target="../embeddings/oleObject126.bin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6.wmf"/><Relationship Id="rId7" Type="http://schemas.openxmlformats.org/officeDocument/2006/relationships/image" Target="../media/image148.wmf"/><Relationship Id="rId2" Type="http://schemas.openxmlformats.org/officeDocument/2006/relationships/oleObject" Target="../embeddings/oleObject127.bin"/><Relationship Id="rId1" Type="http://schemas.openxmlformats.org/officeDocument/2006/relationships/slideLayout" Target="../slideLayouts/slideLayout17.xml"/><Relationship Id="rId6" Type="http://schemas.openxmlformats.org/officeDocument/2006/relationships/oleObject" Target="../embeddings/oleObject129.bin"/><Relationship Id="rId5" Type="http://schemas.openxmlformats.org/officeDocument/2006/relationships/image" Target="../media/image147.wmf"/><Relationship Id="rId4" Type="http://schemas.openxmlformats.org/officeDocument/2006/relationships/oleObject" Target="../embeddings/oleObject128.bin"/></Relationships>
</file>

<file path=ppt/slides/_rels/slide9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3.bin"/><Relationship Id="rId3" Type="http://schemas.openxmlformats.org/officeDocument/2006/relationships/image" Target="../media/image149.wmf"/><Relationship Id="rId7" Type="http://schemas.openxmlformats.org/officeDocument/2006/relationships/image" Target="../media/image151.wmf"/><Relationship Id="rId2" Type="http://schemas.openxmlformats.org/officeDocument/2006/relationships/oleObject" Target="../embeddings/oleObject130.bin"/><Relationship Id="rId1" Type="http://schemas.openxmlformats.org/officeDocument/2006/relationships/slideLayout" Target="../slideLayouts/slideLayout17.xml"/><Relationship Id="rId6" Type="http://schemas.openxmlformats.org/officeDocument/2006/relationships/oleObject" Target="../embeddings/oleObject132.bin"/><Relationship Id="rId5" Type="http://schemas.openxmlformats.org/officeDocument/2006/relationships/image" Target="../media/image150.wmf"/><Relationship Id="rId4" Type="http://schemas.openxmlformats.org/officeDocument/2006/relationships/oleObject" Target="../embeddings/oleObject131.bin"/><Relationship Id="rId9" Type="http://schemas.openxmlformats.org/officeDocument/2006/relationships/image" Target="../media/image152.wmf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3.wmf"/><Relationship Id="rId2" Type="http://schemas.openxmlformats.org/officeDocument/2006/relationships/oleObject" Target="../embeddings/oleObject134.bin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55.png"/><Relationship Id="rId5" Type="http://schemas.openxmlformats.org/officeDocument/2006/relationships/image" Target="../media/image154.wmf"/><Relationship Id="rId4" Type="http://schemas.openxmlformats.org/officeDocument/2006/relationships/oleObject" Target="../embeddings/oleObject135.bin"/></Relationships>
</file>

<file path=ppt/slides/_rels/slide9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9.bin"/><Relationship Id="rId13" Type="http://schemas.openxmlformats.org/officeDocument/2006/relationships/image" Target="../media/image161.wmf"/><Relationship Id="rId3" Type="http://schemas.openxmlformats.org/officeDocument/2006/relationships/image" Target="../media/image156.wmf"/><Relationship Id="rId7" Type="http://schemas.openxmlformats.org/officeDocument/2006/relationships/image" Target="../media/image158.wmf"/><Relationship Id="rId12" Type="http://schemas.openxmlformats.org/officeDocument/2006/relationships/oleObject" Target="../embeddings/oleObject141.bin"/><Relationship Id="rId2" Type="http://schemas.openxmlformats.org/officeDocument/2006/relationships/oleObject" Target="../embeddings/oleObject136.bin"/><Relationship Id="rId1" Type="http://schemas.openxmlformats.org/officeDocument/2006/relationships/slideLayout" Target="../slideLayouts/slideLayout17.xml"/><Relationship Id="rId6" Type="http://schemas.openxmlformats.org/officeDocument/2006/relationships/oleObject" Target="../embeddings/oleObject138.bin"/><Relationship Id="rId11" Type="http://schemas.openxmlformats.org/officeDocument/2006/relationships/image" Target="../media/image160.wmf"/><Relationship Id="rId5" Type="http://schemas.openxmlformats.org/officeDocument/2006/relationships/image" Target="../media/image157.wmf"/><Relationship Id="rId10" Type="http://schemas.openxmlformats.org/officeDocument/2006/relationships/oleObject" Target="../embeddings/oleObject140.bin"/><Relationship Id="rId4" Type="http://schemas.openxmlformats.org/officeDocument/2006/relationships/oleObject" Target="../embeddings/oleObject137.bin"/><Relationship Id="rId9" Type="http://schemas.openxmlformats.org/officeDocument/2006/relationships/image" Target="../media/image159.wmf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2.wmf"/><Relationship Id="rId2" Type="http://schemas.openxmlformats.org/officeDocument/2006/relationships/oleObject" Target="../embeddings/oleObject142.bin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64.png"/><Relationship Id="rId5" Type="http://schemas.openxmlformats.org/officeDocument/2006/relationships/image" Target="../media/image163.wmf"/><Relationship Id="rId4" Type="http://schemas.openxmlformats.org/officeDocument/2006/relationships/oleObject" Target="../embeddings/oleObject143.bin"/></Relationships>
</file>

<file path=ppt/slides/_rels/slide9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7.wmf"/><Relationship Id="rId13" Type="http://schemas.openxmlformats.org/officeDocument/2006/relationships/oleObject" Target="../embeddings/oleObject149.bin"/><Relationship Id="rId18" Type="http://schemas.openxmlformats.org/officeDocument/2006/relationships/image" Target="../media/image172.wmf"/><Relationship Id="rId3" Type="http://schemas.openxmlformats.org/officeDocument/2006/relationships/oleObject" Target="../embeddings/oleObject144.bin"/><Relationship Id="rId7" Type="http://schemas.openxmlformats.org/officeDocument/2006/relationships/oleObject" Target="../embeddings/oleObject146.bin"/><Relationship Id="rId12" Type="http://schemas.openxmlformats.org/officeDocument/2006/relationships/image" Target="../media/image169.wmf"/><Relationship Id="rId17" Type="http://schemas.openxmlformats.org/officeDocument/2006/relationships/oleObject" Target="../embeddings/oleObject151.bin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171.wmf"/><Relationship Id="rId20" Type="http://schemas.openxmlformats.org/officeDocument/2006/relationships/image" Target="../media/image173.wmf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166.wmf"/><Relationship Id="rId11" Type="http://schemas.openxmlformats.org/officeDocument/2006/relationships/oleObject" Target="../embeddings/oleObject148.bin"/><Relationship Id="rId5" Type="http://schemas.openxmlformats.org/officeDocument/2006/relationships/oleObject" Target="../embeddings/oleObject145.bin"/><Relationship Id="rId15" Type="http://schemas.openxmlformats.org/officeDocument/2006/relationships/oleObject" Target="../embeddings/oleObject150.bin"/><Relationship Id="rId10" Type="http://schemas.openxmlformats.org/officeDocument/2006/relationships/image" Target="../media/image168.wmf"/><Relationship Id="rId19" Type="http://schemas.openxmlformats.org/officeDocument/2006/relationships/oleObject" Target="../embeddings/oleObject152.bin"/><Relationship Id="rId4" Type="http://schemas.openxmlformats.org/officeDocument/2006/relationships/image" Target="../media/image165.wmf"/><Relationship Id="rId9" Type="http://schemas.openxmlformats.org/officeDocument/2006/relationships/oleObject" Target="../embeddings/oleObject147.bin"/><Relationship Id="rId14" Type="http://schemas.openxmlformats.org/officeDocument/2006/relationships/image" Target="../media/image170.wmf"/></Relationships>
</file>

<file path=ppt/slides/_rels/slide9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6.bin"/><Relationship Id="rId3" Type="http://schemas.openxmlformats.org/officeDocument/2006/relationships/image" Target="../media/image174.wmf"/><Relationship Id="rId7" Type="http://schemas.openxmlformats.org/officeDocument/2006/relationships/image" Target="../media/image176.wmf"/><Relationship Id="rId2" Type="http://schemas.openxmlformats.org/officeDocument/2006/relationships/oleObject" Target="../embeddings/oleObject153.bin"/><Relationship Id="rId1" Type="http://schemas.openxmlformats.org/officeDocument/2006/relationships/slideLayout" Target="../slideLayouts/slideLayout17.xml"/><Relationship Id="rId6" Type="http://schemas.openxmlformats.org/officeDocument/2006/relationships/oleObject" Target="../embeddings/oleObject155.bin"/><Relationship Id="rId11" Type="http://schemas.openxmlformats.org/officeDocument/2006/relationships/image" Target="../media/image178.wmf"/><Relationship Id="rId5" Type="http://schemas.openxmlformats.org/officeDocument/2006/relationships/image" Target="../media/image175.wmf"/><Relationship Id="rId10" Type="http://schemas.openxmlformats.org/officeDocument/2006/relationships/oleObject" Target="../embeddings/oleObject157.bin"/><Relationship Id="rId4" Type="http://schemas.openxmlformats.org/officeDocument/2006/relationships/oleObject" Target="../embeddings/oleObject154.bin"/><Relationship Id="rId9" Type="http://schemas.openxmlformats.org/officeDocument/2006/relationships/image" Target="../media/image177.wmf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9.wmf"/><Relationship Id="rId7" Type="http://schemas.openxmlformats.org/officeDocument/2006/relationships/image" Target="../media/image181.wmf"/><Relationship Id="rId2" Type="http://schemas.openxmlformats.org/officeDocument/2006/relationships/oleObject" Target="../embeddings/oleObject158.bin"/><Relationship Id="rId1" Type="http://schemas.openxmlformats.org/officeDocument/2006/relationships/slideLayout" Target="../slideLayouts/slideLayout17.xml"/><Relationship Id="rId6" Type="http://schemas.openxmlformats.org/officeDocument/2006/relationships/oleObject" Target="../embeddings/oleObject160.bin"/><Relationship Id="rId5" Type="http://schemas.openxmlformats.org/officeDocument/2006/relationships/image" Target="../media/image180.wmf"/><Relationship Id="rId4" Type="http://schemas.openxmlformats.org/officeDocument/2006/relationships/oleObject" Target="../embeddings/oleObject159.bin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2.wmf"/><Relationship Id="rId7" Type="http://schemas.openxmlformats.org/officeDocument/2006/relationships/image" Target="../media/image184.wmf"/><Relationship Id="rId2" Type="http://schemas.openxmlformats.org/officeDocument/2006/relationships/oleObject" Target="../embeddings/oleObject161.bin"/><Relationship Id="rId1" Type="http://schemas.openxmlformats.org/officeDocument/2006/relationships/slideLayout" Target="../slideLayouts/slideLayout17.xml"/><Relationship Id="rId6" Type="http://schemas.openxmlformats.org/officeDocument/2006/relationships/oleObject" Target="../embeddings/oleObject163.bin"/><Relationship Id="rId5" Type="http://schemas.openxmlformats.org/officeDocument/2006/relationships/image" Target="../media/image183.wmf"/><Relationship Id="rId4" Type="http://schemas.openxmlformats.org/officeDocument/2006/relationships/oleObject" Target="../embeddings/oleObject16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46">
            <a:extLst>
              <a:ext uri="{FF2B5EF4-FFF2-40B4-BE49-F238E27FC236}">
                <a16:creationId xmlns:a16="http://schemas.microsoft.com/office/drawing/2014/main" id="{ADEA76F8-331C-AED0-57DF-B7B21668A5F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8077200" y="6243638"/>
            <a:ext cx="21336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C9169DB4-242A-4088-A3A9-77A1EE4B531A}" type="slidenum">
              <a:rPr lang="en-US" altLang="en-US" sz="1200" smtClean="0">
                <a:solidFill>
                  <a:srgbClr val="B5A788"/>
                </a:solidFill>
                <a:latin typeface="Helvetica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200">
              <a:solidFill>
                <a:srgbClr val="B5A788"/>
              </a:solidFill>
              <a:latin typeface="Helvetica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C7E75C-3961-D72A-3E58-85DDDB96E722}"/>
              </a:ext>
            </a:extLst>
          </p:cNvPr>
          <p:cNvSpPr txBox="1"/>
          <p:nvPr/>
        </p:nvSpPr>
        <p:spPr>
          <a:xfrm>
            <a:off x="3505200" y="2362200"/>
            <a:ext cx="6097588" cy="8302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4800" dirty="0">
                <a:solidFill>
                  <a:schemeClr val="tx2">
                    <a:satMod val="130000"/>
                  </a:schemeClr>
                </a:solidFill>
              </a:rPr>
              <a:t>Laplace Transform </a:t>
            </a:r>
            <a:endParaRPr lang="en-IN" sz="4800" dirty="0"/>
          </a:p>
        </p:txBody>
      </p:sp>
    </p:spTree>
  </p:cSld>
  <p:clrMapOvr>
    <a:masterClrMapping/>
  </p:clrMapOvr>
  <p:transition spd="med"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>
            <a:extLst>
              <a:ext uri="{FF2B5EF4-FFF2-40B4-BE49-F238E27FC236}">
                <a16:creationId xmlns:a16="http://schemas.microsoft.com/office/drawing/2014/main" id="{D4502A27-BB11-0EF3-3AC9-98270D2B74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00" y="141288"/>
            <a:ext cx="9982200" cy="657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 thruBlk="1"/>
  </p:transition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>
            <a:extLst>
              <a:ext uri="{FF2B5EF4-FFF2-40B4-BE49-F238E27FC236}">
                <a16:creationId xmlns:a16="http://schemas.microsoft.com/office/drawing/2014/main" id="{CA5D7FFE-0DE0-E1BB-349B-57A2F00733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229600" cy="639762"/>
          </a:xfrm>
        </p:spPr>
        <p:txBody>
          <a:bodyPr/>
          <a:lstStyle/>
          <a:p>
            <a:pPr eaLnBrk="1" hangingPunct="1"/>
            <a:r>
              <a:rPr lang="en-US" altLang="en-US" sz="2400"/>
              <a:t>Z-Transform Properties: Multiplication by Exponential</a:t>
            </a:r>
          </a:p>
        </p:txBody>
      </p:sp>
      <p:sp>
        <p:nvSpPr>
          <p:cNvPr id="29703" name="Rectangle 3">
            <a:extLst>
              <a:ext uri="{FF2B5EF4-FFF2-40B4-BE49-F238E27FC236}">
                <a16:creationId xmlns:a16="http://schemas.microsoft.com/office/drawing/2014/main" id="{FE8E44EC-43F3-F372-77F5-B2E938450A8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81200" y="1371600"/>
            <a:ext cx="8229600" cy="4754563"/>
          </a:xfrm>
        </p:spPr>
        <p:txBody>
          <a:bodyPr rtlCol="0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endParaRPr lang="en-US" altLang="en-US" sz="1400"/>
          </a:p>
          <a:p>
            <a:pPr eaLnBrk="1" fontAlgn="auto" hangingPunct="1">
              <a:spcAft>
                <a:spcPts val="0"/>
              </a:spcAft>
              <a:defRPr/>
            </a:pPr>
            <a:endParaRPr lang="en-US" altLang="en-US" sz="1400"/>
          </a:p>
          <a:p>
            <a:pPr eaLnBrk="1" fontAlgn="auto" hangingPunct="1">
              <a:spcAft>
                <a:spcPts val="0"/>
              </a:spcAft>
              <a:defRPr/>
            </a:pPr>
            <a:endParaRPr lang="en-US" altLang="en-US" sz="1400"/>
          </a:p>
          <a:p>
            <a:pPr eaLnBrk="1" fontAlgn="auto" hangingPunct="1">
              <a:spcAft>
                <a:spcPts val="0"/>
              </a:spcAft>
              <a:defRPr/>
            </a:pPr>
            <a:endParaRPr lang="en-US" altLang="en-US" sz="140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1400"/>
              <a:t>ROC is scaled by |z</a:t>
            </a:r>
            <a:r>
              <a:rPr lang="en-US" altLang="en-US" sz="1400" baseline="-25000"/>
              <a:t>o</a:t>
            </a:r>
            <a:r>
              <a:rPr lang="en-US" altLang="en-US" sz="1400"/>
              <a:t>|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1400"/>
              <a:t>All pole/zero locations are scaled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1400"/>
              <a:t>If z</a:t>
            </a:r>
            <a:r>
              <a:rPr lang="en-US" altLang="en-US" sz="1400" baseline="-25000"/>
              <a:t>o</a:t>
            </a:r>
            <a:r>
              <a:rPr lang="en-US" altLang="en-US" sz="1400"/>
              <a:t> is a positive real number: z-plane shrinks or expands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1400"/>
              <a:t>If z</a:t>
            </a:r>
            <a:r>
              <a:rPr lang="en-US" altLang="en-US" sz="1400" baseline="-25000"/>
              <a:t>o</a:t>
            </a:r>
            <a:r>
              <a:rPr lang="en-US" altLang="en-US" sz="1400"/>
              <a:t> is a complex number with unit magnitude it rotates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1400"/>
              <a:t>Example: We know the z-transform pair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altLang="en-US" sz="1400"/>
          </a:p>
          <a:p>
            <a:pPr eaLnBrk="1" fontAlgn="auto" hangingPunct="1">
              <a:spcAft>
                <a:spcPts val="0"/>
              </a:spcAft>
              <a:defRPr/>
            </a:pPr>
            <a:endParaRPr lang="en-US" altLang="en-US" sz="1400"/>
          </a:p>
          <a:p>
            <a:pPr eaLnBrk="1" fontAlgn="auto" hangingPunct="1">
              <a:spcAft>
                <a:spcPts val="0"/>
              </a:spcAft>
              <a:defRPr/>
            </a:pPr>
            <a:endParaRPr lang="en-US" altLang="en-US" sz="1400"/>
          </a:p>
          <a:p>
            <a:pPr eaLnBrk="1" fontAlgn="auto" hangingPunct="1">
              <a:spcAft>
                <a:spcPts val="0"/>
              </a:spcAft>
              <a:defRPr/>
            </a:pPr>
            <a:endParaRPr lang="en-US" altLang="en-US" sz="1400"/>
          </a:p>
          <a:p>
            <a:pPr eaLnBrk="1" fontAlgn="auto" hangingPunct="1">
              <a:spcAft>
                <a:spcPts val="0"/>
              </a:spcAft>
              <a:defRPr/>
            </a:pPr>
            <a:endParaRPr lang="en-US" altLang="en-US" sz="1400"/>
          </a:p>
          <a:p>
            <a:pPr eaLnBrk="1" fontAlgn="auto" hangingPunct="1">
              <a:spcAft>
                <a:spcPts val="0"/>
              </a:spcAft>
              <a:defRPr/>
            </a:pPr>
            <a:endParaRPr lang="en-US" altLang="en-US" sz="1400"/>
          </a:p>
          <a:p>
            <a:pPr eaLnBrk="1" fontAlgn="auto" hangingPunct="1">
              <a:spcAft>
                <a:spcPts val="0"/>
              </a:spcAft>
              <a:defRPr/>
            </a:pPr>
            <a:endParaRPr lang="en-US" altLang="en-US" sz="1400"/>
          </a:p>
          <a:p>
            <a:pPr eaLnBrk="1" fontAlgn="auto" hangingPunct="1">
              <a:spcAft>
                <a:spcPts val="0"/>
              </a:spcAft>
              <a:defRPr/>
            </a:pPr>
            <a:endParaRPr lang="en-US" altLang="en-US" sz="140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1400"/>
              <a:t>Let’s find the z-transform of 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altLang="en-US" sz="1400"/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endParaRPr lang="en-US" altLang="en-US" sz="1400"/>
          </a:p>
        </p:txBody>
      </p:sp>
      <p:graphicFrame>
        <p:nvGraphicFramePr>
          <p:cNvPr id="118788" name="Object 2">
            <a:extLst>
              <a:ext uri="{FF2B5EF4-FFF2-40B4-BE49-F238E27FC236}">
                <a16:creationId xmlns:a16="http://schemas.microsoft.com/office/drawing/2014/main" id="{D68C47C3-4862-F5FB-6C11-7EF57A5579C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81375" y="1309688"/>
          <a:ext cx="4179888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654300" imgH="254000" progId="Equation.3">
                  <p:embed/>
                </p:oleObj>
              </mc:Choice>
              <mc:Fallback>
                <p:oleObj name="Equation" r:id="rId2" imgW="2654300" imgH="2540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1375" y="1309688"/>
                        <a:ext cx="4179888" cy="333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789" name="Object 3">
            <a:extLst>
              <a:ext uri="{FF2B5EF4-FFF2-40B4-BE49-F238E27FC236}">
                <a16:creationId xmlns:a16="http://schemas.microsoft.com/office/drawing/2014/main" id="{F0363B94-9E35-DB32-5A16-0E16AD570B5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81400" y="3975100"/>
          <a:ext cx="4141788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844800" imgH="406400" progId="Equation.3">
                  <p:embed/>
                </p:oleObj>
              </mc:Choice>
              <mc:Fallback>
                <p:oleObj name="Equation" r:id="rId4" imgW="2844800" imgH="4064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3975100"/>
                        <a:ext cx="4141788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790" name="Object 4">
            <a:extLst>
              <a:ext uri="{FF2B5EF4-FFF2-40B4-BE49-F238E27FC236}">
                <a16:creationId xmlns:a16="http://schemas.microsoft.com/office/drawing/2014/main" id="{DC3D4174-AF5C-C12B-A037-AD2C99DD97A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19400" y="4973638"/>
          <a:ext cx="5105400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517900" imgH="406400" progId="Equation.3">
                  <p:embed/>
                </p:oleObj>
              </mc:Choice>
              <mc:Fallback>
                <p:oleObj name="Equation" r:id="rId6" imgW="3517900" imgH="406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4973638"/>
                        <a:ext cx="5105400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791" name="Object 5">
            <a:extLst>
              <a:ext uri="{FF2B5EF4-FFF2-40B4-BE49-F238E27FC236}">
                <a16:creationId xmlns:a16="http://schemas.microsoft.com/office/drawing/2014/main" id="{42F7F36F-653E-9B7E-7C35-A55977E5988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43200" y="5899150"/>
          <a:ext cx="4572000" cy="60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187700" imgH="419100" progId="Equation.3">
                  <p:embed/>
                </p:oleObj>
              </mc:Choice>
              <mc:Fallback>
                <p:oleObj name="Equation" r:id="rId8" imgW="3187700" imgH="4191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5899150"/>
                        <a:ext cx="4572000" cy="601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fade thruBlk="1"/>
  </p:transition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>
            <a:extLst>
              <a:ext uri="{FF2B5EF4-FFF2-40B4-BE49-F238E27FC236}">
                <a16:creationId xmlns:a16="http://schemas.microsoft.com/office/drawing/2014/main" id="{896F230E-23F1-67B6-8C9D-650AF22415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229600" cy="563562"/>
          </a:xfrm>
        </p:spPr>
        <p:txBody>
          <a:bodyPr/>
          <a:lstStyle/>
          <a:p>
            <a:pPr eaLnBrk="1" hangingPunct="1"/>
            <a:r>
              <a:rPr lang="en-US" altLang="en-US" sz="3200"/>
              <a:t>Z-Transform Properties: Differentiation</a:t>
            </a:r>
          </a:p>
        </p:txBody>
      </p:sp>
      <p:sp>
        <p:nvSpPr>
          <p:cNvPr id="119811" name="Rectangle 3">
            <a:extLst>
              <a:ext uri="{FF2B5EF4-FFF2-40B4-BE49-F238E27FC236}">
                <a16:creationId xmlns:a16="http://schemas.microsoft.com/office/drawing/2014/main" id="{C7C0DD90-C0D7-D64F-405D-66E817234F2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81200" y="2333625"/>
            <a:ext cx="8229600" cy="3792538"/>
          </a:xfrm>
        </p:spPr>
        <p:txBody>
          <a:bodyPr/>
          <a:lstStyle/>
          <a:p>
            <a:pPr eaLnBrk="1" hangingPunct="1"/>
            <a:r>
              <a:rPr lang="en-US" altLang="en-US" sz="1600"/>
              <a:t>Example: We want the inverse z-transform of </a:t>
            </a:r>
          </a:p>
          <a:p>
            <a:pPr eaLnBrk="1" hangingPunct="1"/>
            <a:endParaRPr lang="en-US" altLang="en-US" sz="1600"/>
          </a:p>
          <a:p>
            <a:pPr eaLnBrk="1" hangingPunct="1"/>
            <a:endParaRPr lang="en-US" altLang="en-US" sz="1600"/>
          </a:p>
          <a:p>
            <a:pPr eaLnBrk="1" hangingPunct="1"/>
            <a:r>
              <a:rPr lang="en-US" altLang="en-US" sz="1600"/>
              <a:t>Let’s differentiate to obtain rational expression</a:t>
            </a:r>
          </a:p>
          <a:p>
            <a:pPr eaLnBrk="1" hangingPunct="1"/>
            <a:endParaRPr lang="en-US" altLang="en-US" sz="1600"/>
          </a:p>
          <a:p>
            <a:pPr eaLnBrk="1" hangingPunct="1"/>
            <a:endParaRPr lang="en-US" altLang="en-US" sz="1600"/>
          </a:p>
          <a:p>
            <a:pPr eaLnBrk="1" hangingPunct="1"/>
            <a:endParaRPr lang="en-US" altLang="en-US" sz="1600"/>
          </a:p>
          <a:p>
            <a:pPr eaLnBrk="1" hangingPunct="1"/>
            <a:r>
              <a:rPr lang="en-US" altLang="en-US" sz="1600"/>
              <a:t>Making use of z-transform properties and ROC</a:t>
            </a:r>
          </a:p>
          <a:p>
            <a:pPr eaLnBrk="1" hangingPunct="1"/>
            <a:endParaRPr lang="en-US" altLang="en-US" sz="1600"/>
          </a:p>
        </p:txBody>
      </p:sp>
      <p:graphicFrame>
        <p:nvGraphicFramePr>
          <p:cNvPr id="119812" name="Object 2">
            <a:extLst>
              <a:ext uri="{FF2B5EF4-FFF2-40B4-BE49-F238E27FC236}">
                <a16:creationId xmlns:a16="http://schemas.microsoft.com/office/drawing/2014/main" id="{F0E4E585-EBEA-CFD8-BE0A-899F0EC9F3E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33800" y="1066800"/>
          <a:ext cx="5067300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946400" imgH="406400" progId="Equation.3">
                  <p:embed/>
                </p:oleObj>
              </mc:Choice>
              <mc:Fallback>
                <p:oleObj name="Equation" r:id="rId2" imgW="2946400" imgH="4064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1066800"/>
                        <a:ext cx="5067300" cy="701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9813" name="Object 3">
            <a:extLst>
              <a:ext uri="{FF2B5EF4-FFF2-40B4-BE49-F238E27FC236}">
                <a16:creationId xmlns:a16="http://schemas.microsoft.com/office/drawing/2014/main" id="{792E9E1C-E511-2BEA-5420-648137AB98E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00400" y="2763838"/>
          <a:ext cx="4038600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463800" imgH="254000" progId="Equation.3">
                  <p:embed/>
                </p:oleObj>
              </mc:Choice>
              <mc:Fallback>
                <p:oleObj name="Equation" r:id="rId4" imgW="2463800" imgH="2540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2763838"/>
                        <a:ext cx="4038600" cy="417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9814" name="Object 4">
            <a:extLst>
              <a:ext uri="{FF2B5EF4-FFF2-40B4-BE49-F238E27FC236}">
                <a16:creationId xmlns:a16="http://schemas.microsoft.com/office/drawing/2014/main" id="{D437C54E-77FD-325E-0A4A-C0EB6EB3B55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43200" y="3498850"/>
          <a:ext cx="4800600" cy="652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086100" imgH="419100" progId="Equation.3">
                  <p:embed/>
                </p:oleObj>
              </mc:Choice>
              <mc:Fallback>
                <p:oleObj name="Equation" r:id="rId6" imgW="3086100" imgH="4191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3498850"/>
                        <a:ext cx="4800600" cy="652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9815" name="Object 5">
            <a:extLst>
              <a:ext uri="{FF2B5EF4-FFF2-40B4-BE49-F238E27FC236}">
                <a16:creationId xmlns:a16="http://schemas.microsoft.com/office/drawing/2014/main" id="{DED32839-F926-C47A-BF59-744AFB3A6C1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19400" y="4876800"/>
          <a:ext cx="2751138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600200" imgH="254000" progId="Equation.3">
                  <p:embed/>
                </p:oleObj>
              </mc:Choice>
              <mc:Fallback>
                <p:oleObj name="Equation" r:id="rId8" imgW="1600200" imgH="2540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4876800"/>
                        <a:ext cx="2751138" cy="439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9816" name="Object 6">
            <a:extLst>
              <a:ext uri="{FF2B5EF4-FFF2-40B4-BE49-F238E27FC236}">
                <a16:creationId xmlns:a16="http://schemas.microsoft.com/office/drawing/2014/main" id="{F326B165-FDAE-BB00-21F6-D4DA8306D2C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19400" y="5334000"/>
          <a:ext cx="2838450" cy="725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651000" imgH="419100" progId="Equation.3">
                  <p:embed/>
                </p:oleObj>
              </mc:Choice>
              <mc:Fallback>
                <p:oleObj name="Equation" r:id="rId10" imgW="1651000" imgH="4191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5334000"/>
                        <a:ext cx="2838450" cy="725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fade thruBlk="1"/>
  </p:transition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>
            <a:extLst>
              <a:ext uri="{FF2B5EF4-FFF2-40B4-BE49-F238E27FC236}">
                <a16:creationId xmlns:a16="http://schemas.microsoft.com/office/drawing/2014/main" id="{8ECF5455-4443-FD79-C403-DFB5B6377B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229600" cy="792162"/>
          </a:xfrm>
        </p:spPr>
        <p:txBody>
          <a:bodyPr/>
          <a:lstStyle/>
          <a:p>
            <a:pPr eaLnBrk="1" hangingPunct="1"/>
            <a:r>
              <a:rPr lang="en-US" altLang="en-US" sz="2800"/>
              <a:t>Z-Transform Properties: Conjugation</a:t>
            </a:r>
          </a:p>
        </p:txBody>
      </p:sp>
      <p:sp>
        <p:nvSpPr>
          <p:cNvPr id="120835" name="Rectangle 3">
            <a:extLst>
              <a:ext uri="{FF2B5EF4-FFF2-40B4-BE49-F238E27FC236}">
                <a16:creationId xmlns:a16="http://schemas.microsoft.com/office/drawing/2014/main" id="{2A396358-4183-72D1-9AE2-A8E544CB51F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en-US" sz="2000"/>
          </a:p>
          <a:p>
            <a:pPr eaLnBrk="1" hangingPunct="1"/>
            <a:r>
              <a:rPr lang="en-US" altLang="en-US" sz="2000"/>
              <a:t>Example</a:t>
            </a:r>
          </a:p>
        </p:txBody>
      </p:sp>
      <p:graphicFrame>
        <p:nvGraphicFramePr>
          <p:cNvPr id="120836" name="Object 2">
            <a:extLst>
              <a:ext uri="{FF2B5EF4-FFF2-40B4-BE49-F238E27FC236}">
                <a16:creationId xmlns:a16="http://schemas.microsoft.com/office/drawing/2014/main" id="{F88BA38C-F017-34CC-6FE3-FCE87343C88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29063" y="1204913"/>
          <a:ext cx="4376737" cy="36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743200" imgH="228600" progId="Equation.3">
                  <p:embed/>
                </p:oleObj>
              </mc:Choice>
              <mc:Fallback>
                <p:oleObj name="Equation" r:id="rId2" imgW="2743200" imgH="228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9063" y="1204913"/>
                        <a:ext cx="4376737" cy="366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837" name="Object 3">
            <a:extLst>
              <a:ext uri="{FF2B5EF4-FFF2-40B4-BE49-F238E27FC236}">
                <a16:creationId xmlns:a16="http://schemas.microsoft.com/office/drawing/2014/main" id="{63F6B2F6-5A11-5A5D-FCAC-5563F9E16C0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56013" y="3332163"/>
          <a:ext cx="5106987" cy="231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060700" imgH="1384300" progId="Equation.3">
                  <p:embed/>
                </p:oleObj>
              </mc:Choice>
              <mc:Fallback>
                <p:oleObj name="Equation" r:id="rId4" imgW="3060700" imgH="13843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6013" y="3332163"/>
                        <a:ext cx="5106987" cy="231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fade thruBlk="1"/>
  </p:transition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>
            <a:extLst>
              <a:ext uri="{FF2B5EF4-FFF2-40B4-BE49-F238E27FC236}">
                <a16:creationId xmlns:a16="http://schemas.microsoft.com/office/drawing/2014/main" id="{1D6ED567-E226-9A3E-BE40-829B018CD4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229600" cy="792162"/>
          </a:xfrm>
        </p:spPr>
        <p:txBody>
          <a:bodyPr/>
          <a:lstStyle/>
          <a:p>
            <a:pPr eaLnBrk="1" hangingPunct="1"/>
            <a:r>
              <a:rPr lang="en-US" altLang="en-US" sz="2800"/>
              <a:t>Z-Transform Properties: Time Reversal</a:t>
            </a:r>
          </a:p>
        </p:txBody>
      </p:sp>
      <p:sp>
        <p:nvSpPr>
          <p:cNvPr id="121859" name="Rectangle 3">
            <a:extLst>
              <a:ext uri="{FF2B5EF4-FFF2-40B4-BE49-F238E27FC236}">
                <a16:creationId xmlns:a16="http://schemas.microsoft.com/office/drawing/2014/main" id="{C2610E8C-B8B5-2D2A-86C8-6400B47B600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81200" y="1524000"/>
            <a:ext cx="8229600" cy="4602163"/>
          </a:xfrm>
        </p:spPr>
        <p:txBody>
          <a:bodyPr/>
          <a:lstStyle/>
          <a:p>
            <a:pPr eaLnBrk="1" hangingPunct="1"/>
            <a:r>
              <a:rPr lang="en-US" altLang="en-US" sz="2000"/>
              <a:t>ROC is inverted</a:t>
            </a:r>
          </a:p>
          <a:p>
            <a:pPr eaLnBrk="1" hangingPunct="1"/>
            <a:r>
              <a:rPr lang="en-US" altLang="en-US" sz="2000"/>
              <a:t>Example:</a:t>
            </a:r>
          </a:p>
          <a:p>
            <a:pPr eaLnBrk="1" hangingPunct="1"/>
            <a:endParaRPr lang="en-US" altLang="en-US" sz="2000"/>
          </a:p>
          <a:p>
            <a:pPr eaLnBrk="1" hangingPunct="1"/>
            <a:endParaRPr lang="en-US" altLang="en-US" sz="2000"/>
          </a:p>
          <a:p>
            <a:pPr eaLnBrk="1" hangingPunct="1"/>
            <a:r>
              <a:rPr lang="en-US" altLang="en-US" sz="2000"/>
              <a:t>Time reversed version of</a:t>
            </a:r>
          </a:p>
          <a:p>
            <a:pPr eaLnBrk="1" hangingPunct="1"/>
            <a:endParaRPr lang="en-US" altLang="en-US" sz="2000"/>
          </a:p>
        </p:txBody>
      </p:sp>
      <p:graphicFrame>
        <p:nvGraphicFramePr>
          <p:cNvPr id="121860" name="Object 2">
            <a:extLst>
              <a:ext uri="{FF2B5EF4-FFF2-40B4-BE49-F238E27FC236}">
                <a16:creationId xmlns:a16="http://schemas.microsoft.com/office/drawing/2014/main" id="{AB0331C5-4227-1C2D-7961-622973F0FEC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0" y="914400"/>
          <a:ext cx="5024438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921000" imgH="444500" progId="Equation.3">
                  <p:embed/>
                </p:oleObj>
              </mc:Choice>
              <mc:Fallback>
                <p:oleObj name="Equation" r:id="rId2" imgW="2921000" imgH="4445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914400"/>
                        <a:ext cx="5024438" cy="768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861" name="Object 3">
            <a:extLst>
              <a:ext uri="{FF2B5EF4-FFF2-40B4-BE49-F238E27FC236}">
                <a16:creationId xmlns:a16="http://schemas.microsoft.com/office/drawing/2014/main" id="{73FD1A0C-424D-8D3B-BF1D-89E9B2E873B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73650" y="2235200"/>
          <a:ext cx="1768475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028700" imgH="228600" progId="Equation.3">
                  <p:embed/>
                </p:oleObj>
              </mc:Choice>
              <mc:Fallback>
                <p:oleObj name="Equation" r:id="rId4" imgW="1028700" imgH="228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3650" y="2235200"/>
                        <a:ext cx="1768475" cy="395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862" name="Object 4">
            <a:extLst>
              <a:ext uri="{FF2B5EF4-FFF2-40B4-BE49-F238E27FC236}">
                <a16:creationId xmlns:a16="http://schemas.microsoft.com/office/drawing/2014/main" id="{864D15E1-08F8-F582-D0A3-1DD20078D34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51488" y="2879725"/>
          <a:ext cx="720725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19100" imgH="228600" progId="Equation.3">
                  <p:embed/>
                </p:oleObj>
              </mc:Choice>
              <mc:Fallback>
                <p:oleObj name="Equation" r:id="rId6" imgW="41910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51488" y="2879725"/>
                        <a:ext cx="720725" cy="395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863" name="Object 5">
            <a:extLst>
              <a:ext uri="{FF2B5EF4-FFF2-40B4-BE49-F238E27FC236}">
                <a16:creationId xmlns:a16="http://schemas.microsoft.com/office/drawing/2014/main" id="{CC79CF79-30C4-AECC-725B-B13DCC548E2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40150" y="3568700"/>
          <a:ext cx="5153025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997200" imgH="419100" progId="Equation.3">
                  <p:embed/>
                </p:oleObj>
              </mc:Choice>
              <mc:Fallback>
                <p:oleObj name="Equation" r:id="rId8" imgW="2997200" imgH="4191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0150" y="3568700"/>
                        <a:ext cx="5153025" cy="722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fade thruBlk="1"/>
  </p:transition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>
            <a:extLst>
              <a:ext uri="{FF2B5EF4-FFF2-40B4-BE49-F238E27FC236}">
                <a16:creationId xmlns:a16="http://schemas.microsoft.com/office/drawing/2014/main" id="{87E14F75-3A72-33E7-A67C-E72FDAED08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229600" cy="563562"/>
          </a:xfrm>
        </p:spPr>
        <p:txBody>
          <a:bodyPr/>
          <a:lstStyle/>
          <a:p>
            <a:pPr eaLnBrk="1" hangingPunct="1"/>
            <a:r>
              <a:rPr lang="en-US" altLang="en-US" sz="3200"/>
              <a:t>Z-Transform Properties: Convolution</a:t>
            </a:r>
          </a:p>
        </p:txBody>
      </p:sp>
      <p:sp>
        <p:nvSpPr>
          <p:cNvPr id="122883" name="Rectangle 3">
            <a:extLst>
              <a:ext uri="{FF2B5EF4-FFF2-40B4-BE49-F238E27FC236}">
                <a16:creationId xmlns:a16="http://schemas.microsoft.com/office/drawing/2014/main" id="{908C3AE4-1B1D-74DC-7AF4-16BC639E266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81200" y="1371600"/>
            <a:ext cx="8229600" cy="4953000"/>
          </a:xfrm>
        </p:spPr>
        <p:txBody>
          <a:bodyPr/>
          <a:lstStyle/>
          <a:p>
            <a:pPr eaLnBrk="1" hangingPunct="1"/>
            <a:endParaRPr lang="en-US" altLang="en-US" sz="1800"/>
          </a:p>
          <a:p>
            <a:pPr eaLnBrk="1" hangingPunct="1"/>
            <a:r>
              <a:rPr lang="en-US" altLang="en-US" sz="1800"/>
              <a:t>Convolution in time domain is multiplication in z-domain</a:t>
            </a:r>
          </a:p>
          <a:p>
            <a:pPr eaLnBrk="1" hangingPunct="1"/>
            <a:r>
              <a:rPr lang="en-US" altLang="en-US" sz="1800"/>
              <a:t>Example:Let’s calculate the convolution of </a:t>
            </a:r>
          </a:p>
          <a:p>
            <a:pPr eaLnBrk="1" hangingPunct="1"/>
            <a:endParaRPr lang="en-US" altLang="en-US" sz="1800"/>
          </a:p>
          <a:p>
            <a:pPr eaLnBrk="1" hangingPunct="1"/>
            <a:endParaRPr lang="en-US" altLang="en-US" sz="1800"/>
          </a:p>
          <a:p>
            <a:pPr eaLnBrk="1" hangingPunct="1"/>
            <a:endParaRPr lang="en-US" altLang="en-US" sz="1800"/>
          </a:p>
          <a:p>
            <a:pPr eaLnBrk="1" hangingPunct="1"/>
            <a:r>
              <a:rPr lang="en-US" altLang="en-US" sz="1800"/>
              <a:t>Multiplications of z-transforms is</a:t>
            </a:r>
          </a:p>
          <a:p>
            <a:pPr eaLnBrk="1" hangingPunct="1"/>
            <a:endParaRPr lang="en-US" altLang="en-US" sz="1800"/>
          </a:p>
          <a:p>
            <a:pPr eaLnBrk="1" hangingPunct="1"/>
            <a:endParaRPr lang="en-US" altLang="en-US" sz="1800"/>
          </a:p>
          <a:p>
            <a:pPr eaLnBrk="1" hangingPunct="1"/>
            <a:endParaRPr lang="en-US" altLang="en-US" sz="1800"/>
          </a:p>
          <a:p>
            <a:pPr eaLnBrk="1" hangingPunct="1"/>
            <a:r>
              <a:rPr lang="en-US" altLang="en-US" sz="1800"/>
              <a:t>ROC: if |a|&lt;1 ROC is |z|&gt;1 if |a|&gt;1 ROC is |z|&gt;|a|</a:t>
            </a:r>
          </a:p>
          <a:p>
            <a:pPr eaLnBrk="1" hangingPunct="1"/>
            <a:r>
              <a:rPr lang="en-US" altLang="en-US" sz="1800"/>
              <a:t>Partial fractional expansion of Y(z)</a:t>
            </a:r>
          </a:p>
        </p:txBody>
      </p:sp>
      <p:graphicFrame>
        <p:nvGraphicFramePr>
          <p:cNvPr id="122884" name="Object 2">
            <a:extLst>
              <a:ext uri="{FF2B5EF4-FFF2-40B4-BE49-F238E27FC236}">
                <a16:creationId xmlns:a16="http://schemas.microsoft.com/office/drawing/2014/main" id="{535546EF-2009-0571-D546-777A5803833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71800" y="1131888"/>
          <a:ext cx="6707188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898900" imgH="254000" progId="Equation.3">
                  <p:embed/>
                </p:oleObj>
              </mc:Choice>
              <mc:Fallback>
                <p:oleObj name="Equation" r:id="rId2" imgW="3898900" imgH="2540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1131888"/>
                        <a:ext cx="6707188" cy="439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885" name="Object 3">
            <a:extLst>
              <a:ext uri="{FF2B5EF4-FFF2-40B4-BE49-F238E27FC236}">
                <a16:creationId xmlns:a16="http://schemas.microsoft.com/office/drawing/2014/main" id="{73656A6B-6160-C36F-12B0-835EF455B4B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02125" y="2360613"/>
          <a:ext cx="3165475" cy="354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057400" imgH="228600" progId="Equation.3">
                  <p:embed/>
                </p:oleObj>
              </mc:Choice>
              <mc:Fallback>
                <p:oleObj name="Equation" r:id="rId4" imgW="2057400" imgH="228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02125" y="2360613"/>
                        <a:ext cx="3165475" cy="354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886" name="Object 4">
            <a:extLst>
              <a:ext uri="{FF2B5EF4-FFF2-40B4-BE49-F238E27FC236}">
                <a16:creationId xmlns:a16="http://schemas.microsoft.com/office/drawing/2014/main" id="{C58295F4-39EF-5E57-1A58-F16DE6EF87A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32013" y="2695575"/>
          <a:ext cx="3430587" cy="661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108200" imgH="406400" progId="Equation.3">
                  <p:embed/>
                </p:oleObj>
              </mc:Choice>
              <mc:Fallback>
                <p:oleObj name="Equation" r:id="rId6" imgW="2108200" imgH="406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2013" y="2695575"/>
                        <a:ext cx="3430587" cy="661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887" name="Object 5">
            <a:extLst>
              <a:ext uri="{FF2B5EF4-FFF2-40B4-BE49-F238E27FC236}">
                <a16:creationId xmlns:a16="http://schemas.microsoft.com/office/drawing/2014/main" id="{0CEF96EB-7BB6-915A-7AAB-2A03464B93F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89700" y="2747963"/>
          <a:ext cx="30353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032000" imgH="406400" progId="Equation.3">
                  <p:embed/>
                </p:oleObj>
              </mc:Choice>
              <mc:Fallback>
                <p:oleObj name="Equation" r:id="rId8" imgW="2032000" imgH="4064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89700" y="2747963"/>
                        <a:ext cx="30353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888" name="Object 6">
            <a:extLst>
              <a:ext uri="{FF2B5EF4-FFF2-40B4-BE49-F238E27FC236}">
                <a16:creationId xmlns:a16="http://schemas.microsoft.com/office/drawing/2014/main" id="{737017A0-DA3F-E006-ADC3-D69254F7389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76675" y="3748088"/>
          <a:ext cx="3971925" cy="681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527300" imgH="431800" progId="Equation.3">
                  <p:embed/>
                </p:oleObj>
              </mc:Choice>
              <mc:Fallback>
                <p:oleObj name="Equation" r:id="rId10" imgW="2527300" imgH="4318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6675" y="3748088"/>
                        <a:ext cx="3971925" cy="681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889" name="Object 7">
            <a:extLst>
              <a:ext uri="{FF2B5EF4-FFF2-40B4-BE49-F238E27FC236}">
                <a16:creationId xmlns:a16="http://schemas.microsoft.com/office/drawing/2014/main" id="{A9228946-4202-50C8-2151-AAD74EF50C7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78125" y="5372100"/>
          <a:ext cx="5908675" cy="712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3797300" imgH="457200" progId="Equation.3">
                  <p:embed/>
                </p:oleObj>
              </mc:Choice>
              <mc:Fallback>
                <p:oleObj name="Equation" r:id="rId12" imgW="3797300" imgH="457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8125" y="5372100"/>
                        <a:ext cx="5908675" cy="712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890" name="Object 8">
            <a:extLst>
              <a:ext uri="{FF2B5EF4-FFF2-40B4-BE49-F238E27FC236}">
                <a16:creationId xmlns:a16="http://schemas.microsoft.com/office/drawing/2014/main" id="{FA9EF415-4657-08AF-75A4-ECB81A1E8A5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19400" y="6086475"/>
          <a:ext cx="2794000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815312" imgH="406224" progId="Equation.3">
                  <p:embed/>
                </p:oleObj>
              </mc:Choice>
              <mc:Fallback>
                <p:oleObj name="Equation" r:id="rId14" imgW="1815312" imgH="406224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6086475"/>
                        <a:ext cx="2794000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fade thruBlk="1"/>
  </p:transition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4">
            <a:extLst>
              <a:ext uri="{FF2B5EF4-FFF2-40B4-BE49-F238E27FC236}">
                <a16:creationId xmlns:a16="http://schemas.microsoft.com/office/drawing/2014/main" id="{A932C8FC-6C78-54DC-205C-1D61D4388BA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/>
              <a:t>The z-Transform</a:t>
            </a:r>
          </a:p>
        </p:txBody>
      </p:sp>
      <p:sp>
        <p:nvSpPr>
          <p:cNvPr id="123907" name="Rectangle 5">
            <a:extLst>
              <a:ext uri="{FF2B5EF4-FFF2-40B4-BE49-F238E27FC236}">
                <a16:creationId xmlns:a16="http://schemas.microsoft.com/office/drawing/2014/main" id="{0786BC29-19B4-7A48-50F7-93B00E8ADCD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6197600" y="2927350"/>
            <a:ext cx="4089400" cy="1822450"/>
          </a:xfrm>
          <a:noFill/>
        </p:spPr>
        <p:txBody>
          <a:bodyPr/>
          <a:lstStyle/>
          <a:p>
            <a:pPr eaLnBrk="1" hangingPunct="1"/>
            <a:r>
              <a:rPr lang="en-US" altLang="zh-TW" i="1">
                <a:ea typeface="標楷體"/>
                <a:cs typeface="標楷體"/>
              </a:rPr>
              <a:t>z</a:t>
            </a:r>
            <a:r>
              <a:rPr lang="en-US" altLang="zh-TW">
                <a:ea typeface="標楷體"/>
                <a:cs typeface="標楷體"/>
              </a:rPr>
              <a:t>-Transform Theorems and Properties</a:t>
            </a:r>
          </a:p>
        </p:txBody>
      </p:sp>
    </p:spTree>
  </p:cSld>
  <p:clrMapOvr>
    <a:masterClrMapping/>
  </p:clrMapOvr>
  <p:transition spd="med">
    <p:fade thruBlk="1"/>
  </p:transition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>
            <a:extLst>
              <a:ext uri="{FF2B5EF4-FFF2-40B4-BE49-F238E27FC236}">
                <a16:creationId xmlns:a16="http://schemas.microsoft.com/office/drawing/2014/main" id="{0122941E-C285-E5B6-55D9-89028E2BA5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6000"/>
              <a:t>Linearity</a:t>
            </a:r>
          </a:p>
        </p:txBody>
      </p:sp>
      <p:graphicFrame>
        <p:nvGraphicFramePr>
          <p:cNvPr id="43012" name="Object 4">
            <a:extLst>
              <a:ext uri="{FF2B5EF4-FFF2-40B4-BE49-F238E27FC236}">
                <a16:creationId xmlns:a16="http://schemas.microsoft.com/office/drawing/2014/main" id="{6944506D-B14E-B3F2-DDD7-A8B56F9BF84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75000" y="2438400"/>
          <a:ext cx="3821113" cy="53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25600" imgH="228600" progId="Equation.3">
                  <p:embed/>
                </p:oleObj>
              </mc:Choice>
              <mc:Fallback>
                <p:oleObj name="Equation" r:id="rId2" imgW="162560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5000" y="2438400"/>
                        <a:ext cx="3821113" cy="534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66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07763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3" name="Object 5">
            <a:extLst>
              <a:ext uri="{FF2B5EF4-FFF2-40B4-BE49-F238E27FC236}">
                <a16:creationId xmlns:a16="http://schemas.microsoft.com/office/drawing/2014/main" id="{5A2EEF6F-107C-1C36-E6C6-2D0A5EF2120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03575" y="3124200"/>
          <a:ext cx="3762375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00200" imgH="241300" progId="Equation.3">
                  <p:embed/>
                </p:oleObj>
              </mc:Choice>
              <mc:Fallback>
                <p:oleObj name="Equation" r:id="rId4" imgW="1600200" imgH="2413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3124200"/>
                        <a:ext cx="3762375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66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07763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4" name="AutoShape 6">
            <a:extLst>
              <a:ext uri="{FF2B5EF4-FFF2-40B4-BE49-F238E27FC236}">
                <a16:creationId xmlns:a16="http://schemas.microsoft.com/office/drawing/2014/main" id="{DFC97D1B-5D04-DDA3-AEEE-82FE9D4E4B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4038600"/>
            <a:ext cx="1676400" cy="60960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kumimoji="1" lang="en-US" altLang="en-US" sz="2400" b="1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graphicFrame>
        <p:nvGraphicFramePr>
          <p:cNvPr id="43015" name="Object 7">
            <a:extLst>
              <a:ext uri="{FF2B5EF4-FFF2-40B4-BE49-F238E27FC236}">
                <a16:creationId xmlns:a16="http://schemas.microsoft.com/office/drawing/2014/main" id="{F064650E-C8D8-DCCB-BF6D-A423EF6B140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19375" y="4772025"/>
          <a:ext cx="7135813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035300" imgH="241300" progId="Equation.3">
                  <p:embed/>
                </p:oleObj>
              </mc:Choice>
              <mc:Fallback>
                <p:oleObj name="Equation" r:id="rId6" imgW="3035300" imgH="2413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9375" y="4772025"/>
                        <a:ext cx="7135813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66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07763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6" name="AutoShape 8">
            <a:extLst>
              <a:ext uri="{FF2B5EF4-FFF2-40B4-BE49-F238E27FC236}">
                <a16:creationId xmlns:a16="http://schemas.microsoft.com/office/drawing/2014/main" id="{161FB94E-9DBB-21F5-FD2C-96A7967D4E2E}"/>
              </a:ext>
            </a:extLst>
          </p:cNvPr>
          <p:cNvSpPr>
            <a:spLocks/>
          </p:cNvSpPr>
          <p:nvPr/>
        </p:nvSpPr>
        <p:spPr bwMode="auto">
          <a:xfrm rot="5400000">
            <a:off x="8686800" y="4724400"/>
            <a:ext cx="304800" cy="1524000"/>
          </a:xfrm>
          <a:prstGeom prst="rightBrace">
            <a:avLst>
              <a:gd name="adj1" fmla="val 41667"/>
              <a:gd name="adj2" fmla="val 50000"/>
            </a:avLst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vert="eaVert"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kumimoji="1" lang="en-US" altLang="zh-TW" sz="2400" b="1">
              <a:latin typeface="Times New Roman" panose="02020603050405020304" pitchFamily="18" charset="0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kumimoji="1" lang="en-US" altLang="zh-TW" sz="2400" b="1">
              <a:latin typeface="Times New Roman" panose="02020603050405020304" pitchFamily="18" charset="0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kumimoji="1" lang="en-US" altLang="zh-TW" sz="2400" b="1">
              <a:latin typeface="Times New Roman" panose="02020603050405020304" pitchFamily="18" charset="0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kumimoji="1" lang="en-US" altLang="zh-TW" sz="2400" b="1">
              <a:latin typeface="Times New Roman" panose="02020603050405020304" pitchFamily="18" charset="0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zh-TW" sz="2400" b="1">
                <a:latin typeface="Times New Roman" panose="02020603050405020304" pitchFamily="18" charset="0"/>
              </a:rPr>
              <a:t>Overlay of 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zh-TW" sz="2400" b="1">
                <a:latin typeface="Times New Roman" panose="02020603050405020304" pitchFamily="18" charset="0"/>
              </a:rPr>
              <a:t>the above two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zh-TW" sz="2400" b="1">
                <a:latin typeface="Times New Roman" panose="02020603050405020304" pitchFamily="18" charset="0"/>
              </a:rPr>
              <a:t>ROC’s</a:t>
            </a: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3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3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3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3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9" presetClass="entr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43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4" grpId="0" animBg="1"/>
      <p:bldP spid="43016" grpId="0" animBg="1" autoUpdateAnimBg="0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4">
            <a:extLst>
              <a:ext uri="{FF2B5EF4-FFF2-40B4-BE49-F238E27FC236}">
                <a16:creationId xmlns:a16="http://schemas.microsoft.com/office/drawing/2014/main" id="{5F6F2753-08BC-44AD-6FD0-DD1A55DBD0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z="7200"/>
              <a:t>Shift</a:t>
            </a:r>
          </a:p>
        </p:txBody>
      </p:sp>
      <p:graphicFrame>
        <p:nvGraphicFramePr>
          <p:cNvPr id="44037" name="Object 5">
            <a:extLst>
              <a:ext uri="{FF2B5EF4-FFF2-40B4-BE49-F238E27FC236}">
                <a16:creationId xmlns:a16="http://schemas.microsoft.com/office/drawing/2014/main" id="{4950F2D1-3CEA-A9EC-AD5C-5FF143E9EE6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59188" y="2438400"/>
          <a:ext cx="4775200" cy="668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25600" imgH="228600" progId="Equation.3">
                  <p:embed/>
                </p:oleObj>
              </mc:Choice>
              <mc:Fallback>
                <p:oleObj name="Equation" r:id="rId2" imgW="162560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9188" y="2438400"/>
                        <a:ext cx="4775200" cy="668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66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07763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39" name="AutoShape 7">
            <a:extLst>
              <a:ext uri="{FF2B5EF4-FFF2-40B4-BE49-F238E27FC236}">
                <a16:creationId xmlns:a16="http://schemas.microsoft.com/office/drawing/2014/main" id="{1927FDA1-4E26-4FAD-6922-554CEE9300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3352800"/>
            <a:ext cx="2133600" cy="137160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kumimoji="1" lang="en-US" altLang="en-US" sz="2400" b="1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graphicFrame>
        <p:nvGraphicFramePr>
          <p:cNvPr id="44040" name="Object 8">
            <a:extLst>
              <a:ext uri="{FF2B5EF4-FFF2-40B4-BE49-F238E27FC236}">
                <a16:creationId xmlns:a16="http://schemas.microsoft.com/office/drawing/2014/main" id="{1741E390-4060-6B4C-4F3C-EA737D03B97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76613" y="5008563"/>
          <a:ext cx="5970587" cy="706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032000" imgH="241300" progId="Equation.3">
                  <p:embed/>
                </p:oleObj>
              </mc:Choice>
              <mc:Fallback>
                <p:oleObj name="Equation" r:id="rId4" imgW="2032000" imgH="2413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6613" y="5008563"/>
                        <a:ext cx="5970587" cy="706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66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07763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4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4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4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9" grpId="0" animBg="1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4">
            <a:extLst>
              <a:ext uri="{FF2B5EF4-FFF2-40B4-BE49-F238E27FC236}">
                <a16:creationId xmlns:a16="http://schemas.microsoft.com/office/drawing/2014/main" id="{C831C0A1-178B-A688-1792-CE75E45F99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z="2800"/>
              <a:t>Multiplication by an Exponential Sequence</a:t>
            </a:r>
          </a:p>
        </p:txBody>
      </p:sp>
      <p:graphicFrame>
        <p:nvGraphicFramePr>
          <p:cNvPr id="45061" name="Object 5">
            <a:extLst>
              <a:ext uri="{FF2B5EF4-FFF2-40B4-BE49-F238E27FC236}">
                <a16:creationId xmlns:a16="http://schemas.microsoft.com/office/drawing/2014/main" id="{34BCBFFF-3FEA-80DA-1BFF-C8944D01053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25775" y="2438400"/>
          <a:ext cx="6042025" cy="668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057400" imgH="228600" progId="Equation.3">
                  <p:embed/>
                </p:oleObj>
              </mc:Choice>
              <mc:Fallback>
                <p:oleObj name="Equation" r:id="rId2" imgW="205740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5775" y="2438400"/>
                        <a:ext cx="6042025" cy="668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66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07763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2" name="AutoShape 6">
            <a:extLst>
              <a:ext uri="{FF2B5EF4-FFF2-40B4-BE49-F238E27FC236}">
                <a16:creationId xmlns:a16="http://schemas.microsoft.com/office/drawing/2014/main" id="{1A757937-0976-217E-7636-01A2832C05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3505200"/>
            <a:ext cx="2133600" cy="137160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kumimoji="1" lang="en-US" altLang="en-US" sz="2400" b="1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graphicFrame>
        <p:nvGraphicFramePr>
          <p:cNvPr id="45063" name="Object 7">
            <a:extLst>
              <a:ext uri="{FF2B5EF4-FFF2-40B4-BE49-F238E27FC236}">
                <a16:creationId xmlns:a16="http://schemas.microsoft.com/office/drawing/2014/main" id="{8CE7F3B6-B539-2367-5FFA-D8BF35835FF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24200" y="5181600"/>
          <a:ext cx="6232525" cy="706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120900" imgH="241300" progId="Equation.3">
                  <p:embed/>
                </p:oleObj>
              </mc:Choice>
              <mc:Fallback>
                <p:oleObj name="Equation" r:id="rId4" imgW="2120900" imgH="2413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5181600"/>
                        <a:ext cx="6232525" cy="706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66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07763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5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5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5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2" grpId="0" animBg="1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4">
            <a:extLst>
              <a:ext uri="{FF2B5EF4-FFF2-40B4-BE49-F238E27FC236}">
                <a16:creationId xmlns:a16="http://schemas.microsoft.com/office/drawing/2014/main" id="{945F18DA-3F9D-F0A5-60BA-80301CEAB8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z="4800"/>
              <a:t>Differentiation of </a:t>
            </a:r>
            <a:r>
              <a:rPr lang="en-US" altLang="zh-TW" sz="4800" i="1"/>
              <a:t>X</a:t>
            </a:r>
            <a:r>
              <a:rPr lang="en-US" altLang="zh-TW" sz="4800"/>
              <a:t>(</a:t>
            </a:r>
            <a:r>
              <a:rPr lang="en-US" altLang="zh-TW" sz="4800" i="1"/>
              <a:t>z</a:t>
            </a:r>
            <a:r>
              <a:rPr lang="en-US" altLang="zh-TW" sz="4800"/>
              <a:t>)</a:t>
            </a:r>
          </a:p>
        </p:txBody>
      </p:sp>
      <p:graphicFrame>
        <p:nvGraphicFramePr>
          <p:cNvPr id="46085" name="Object 5">
            <a:extLst>
              <a:ext uri="{FF2B5EF4-FFF2-40B4-BE49-F238E27FC236}">
                <a16:creationId xmlns:a16="http://schemas.microsoft.com/office/drawing/2014/main" id="{F3256F55-1961-3907-A549-6D1B0087F78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59188" y="2438400"/>
          <a:ext cx="4775200" cy="668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25600" imgH="228600" progId="Equation.3">
                  <p:embed/>
                </p:oleObj>
              </mc:Choice>
              <mc:Fallback>
                <p:oleObj name="Equation" r:id="rId2" imgW="162560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9188" y="2438400"/>
                        <a:ext cx="4775200" cy="668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66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07763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86" name="AutoShape 6">
            <a:extLst>
              <a:ext uri="{FF2B5EF4-FFF2-40B4-BE49-F238E27FC236}">
                <a16:creationId xmlns:a16="http://schemas.microsoft.com/office/drawing/2014/main" id="{A026E2F1-C3DB-5A17-9F4B-1FD748BD5C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3505200"/>
            <a:ext cx="2133600" cy="137160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kumimoji="1" lang="en-US" altLang="en-US" sz="2400" b="1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graphicFrame>
        <p:nvGraphicFramePr>
          <p:cNvPr id="46087" name="Object 7">
            <a:extLst>
              <a:ext uri="{FF2B5EF4-FFF2-40B4-BE49-F238E27FC236}">
                <a16:creationId xmlns:a16="http://schemas.microsoft.com/office/drawing/2014/main" id="{7F2BF5C3-C92F-4EFB-3E6D-F772197AE19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25838" y="5246688"/>
          <a:ext cx="5672137" cy="1154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930400" imgH="393700" progId="Equation.3">
                  <p:embed/>
                </p:oleObj>
              </mc:Choice>
              <mc:Fallback>
                <p:oleObj name="Equation" r:id="rId4" imgW="1930400" imgH="3937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5838" y="5246688"/>
                        <a:ext cx="5672137" cy="1154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66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07763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6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6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6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C6F3887-97FE-4393-446B-766124227C58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990600" y="1524000"/>
            <a:ext cx="10591800" cy="3539430"/>
          </a:xfrm>
          <a:prstGeom prst="rect">
            <a:avLst/>
          </a:prstGeom>
          <a:blipFill>
            <a:blip r:embed="rId2"/>
            <a:stretch>
              <a:fillRect l="-1209" t="-1721" r="-1957"/>
            </a:stretch>
          </a:blipFill>
        </p:spPr>
        <p:txBody>
          <a:bodyPr/>
          <a:lstStyle/>
          <a:p>
            <a:pPr>
              <a:defRPr/>
            </a:pPr>
            <a:r>
              <a:rPr lang="en-IN">
                <a:noFill/>
              </a:rPr>
              <a:t> </a:t>
            </a:r>
          </a:p>
        </p:txBody>
      </p:sp>
    </p:spTree>
  </p:cSld>
  <p:clrMapOvr>
    <a:masterClrMapping/>
  </p:clrMapOvr>
  <p:transition spd="med">
    <p:fade thruBlk="1"/>
  </p:transition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4">
            <a:extLst>
              <a:ext uri="{FF2B5EF4-FFF2-40B4-BE49-F238E27FC236}">
                <a16:creationId xmlns:a16="http://schemas.microsoft.com/office/drawing/2014/main" id="{C615282E-D068-E7DC-C816-BFDF2F8938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z="6000"/>
              <a:t>Conjugation</a:t>
            </a:r>
          </a:p>
        </p:txBody>
      </p:sp>
      <p:graphicFrame>
        <p:nvGraphicFramePr>
          <p:cNvPr id="47109" name="Object 5">
            <a:extLst>
              <a:ext uri="{FF2B5EF4-FFF2-40B4-BE49-F238E27FC236}">
                <a16:creationId xmlns:a16="http://schemas.microsoft.com/office/drawing/2014/main" id="{0008C24E-77AB-EF30-FB07-DD93A5BD056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59188" y="2438400"/>
          <a:ext cx="4775200" cy="668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25600" imgH="228600" progId="Equation.3">
                  <p:embed/>
                </p:oleObj>
              </mc:Choice>
              <mc:Fallback>
                <p:oleObj name="Equation" r:id="rId2" imgW="162560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9188" y="2438400"/>
                        <a:ext cx="4775200" cy="668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66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07763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10" name="AutoShape 6">
            <a:extLst>
              <a:ext uri="{FF2B5EF4-FFF2-40B4-BE49-F238E27FC236}">
                <a16:creationId xmlns:a16="http://schemas.microsoft.com/office/drawing/2014/main" id="{C7E4E17B-9E05-D427-C7CB-5DA1136019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3505200"/>
            <a:ext cx="2133600" cy="137160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kumimoji="1" lang="en-US" altLang="en-US" sz="2400" b="1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graphicFrame>
        <p:nvGraphicFramePr>
          <p:cNvPr id="47111" name="Object 7">
            <a:extLst>
              <a:ext uri="{FF2B5EF4-FFF2-40B4-BE49-F238E27FC236}">
                <a16:creationId xmlns:a16="http://schemas.microsoft.com/office/drawing/2014/main" id="{42C82AD3-F71D-9DBF-11EE-83B798410F1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75063" y="5487988"/>
          <a:ext cx="5373687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828800" imgH="228600" progId="Equation.3">
                  <p:embed/>
                </p:oleObj>
              </mc:Choice>
              <mc:Fallback>
                <p:oleObj name="Equation" r:id="rId4" imgW="1828800" imgH="228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5063" y="5487988"/>
                        <a:ext cx="5373687" cy="669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66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07763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7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7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7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10" grpId="0" animBg="1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4">
            <a:extLst>
              <a:ext uri="{FF2B5EF4-FFF2-40B4-BE49-F238E27FC236}">
                <a16:creationId xmlns:a16="http://schemas.microsoft.com/office/drawing/2014/main" id="{FFFFC52F-5E8A-AE53-C747-FD89533EA3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z="6000"/>
              <a:t>Reversal</a:t>
            </a:r>
          </a:p>
        </p:txBody>
      </p:sp>
      <p:graphicFrame>
        <p:nvGraphicFramePr>
          <p:cNvPr id="49157" name="Object 5">
            <a:extLst>
              <a:ext uri="{FF2B5EF4-FFF2-40B4-BE49-F238E27FC236}">
                <a16:creationId xmlns:a16="http://schemas.microsoft.com/office/drawing/2014/main" id="{C9A735F9-5A77-5720-8CEF-364A45591BE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59188" y="2438400"/>
          <a:ext cx="4775200" cy="668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25600" imgH="228600" progId="Equation.3">
                  <p:embed/>
                </p:oleObj>
              </mc:Choice>
              <mc:Fallback>
                <p:oleObj name="Equation" r:id="rId2" imgW="162560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9188" y="2438400"/>
                        <a:ext cx="4775200" cy="668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66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07763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58" name="AutoShape 6">
            <a:extLst>
              <a:ext uri="{FF2B5EF4-FFF2-40B4-BE49-F238E27FC236}">
                <a16:creationId xmlns:a16="http://schemas.microsoft.com/office/drawing/2014/main" id="{98EF5F34-2647-5846-9F88-10F2A69FED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3505200"/>
            <a:ext cx="2133600" cy="137160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kumimoji="1" lang="en-US" altLang="en-US" sz="2400" b="1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graphicFrame>
        <p:nvGraphicFramePr>
          <p:cNvPr id="49159" name="Object 7">
            <a:extLst>
              <a:ext uri="{FF2B5EF4-FFF2-40B4-BE49-F238E27FC236}">
                <a16:creationId xmlns:a16="http://schemas.microsoft.com/office/drawing/2014/main" id="{B74A1297-0CDF-A7BE-BFD9-B358A22F7E0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02038" y="5468938"/>
          <a:ext cx="5521325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879600" imgH="241300" progId="Equation.3">
                  <p:embed/>
                </p:oleObj>
              </mc:Choice>
              <mc:Fallback>
                <p:oleObj name="Equation" r:id="rId4" imgW="1879600" imgH="2413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2038" y="5468938"/>
                        <a:ext cx="5521325" cy="708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66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07763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9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9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9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8" grpId="0" animBg="1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>
            <a:extLst>
              <a:ext uri="{FF2B5EF4-FFF2-40B4-BE49-F238E27FC236}">
                <a16:creationId xmlns:a16="http://schemas.microsoft.com/office/drawing/2014/main" id="{E9C71056-E8C1-C58C-E627-FEEE9DA27B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Real and Imaginary Parts</a:t>
            </a:r>
          </a:p>
        </p:txBody>
      </p:sp>
      <p:graphicFrame>
        <p:nvGraphicFramePr>
          <p:cNvPr id="50180" name="Object 4">
            <a:extLst>
              <a:ext uri="{FF2B5EF4-FFF2-40B4-BE49-F238E27FC236}">
                <a16:creationId xmlns:a16="http://schemas.microsoft.com/office/drawing/2014/main" id="{A9005917-34A5-B4AA-59EB-5624933CC28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59188" y="2438400"/>
          <a:ext cx="4775200" cy="668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25600" imgH="228600" progId="Equation.3">
                  <p:embed/>
                </p:oleObj>
              </mc:Choice>
              <mc:Fallback>
                <p:oleObj name="Equation" r:id="rId2" imgW="162560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9188" y="2438400"/>
                        <a:ext cx="4775200" cy="668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66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07763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1" name="AutoShape 5">
            <a:extLst>
              <a:ext uri="{FF2B5EF4-FFF2-40B4-BE49-F238E27FC236}">
                <a16:creationId xmlns:a16="http://schemas.microsoft.com/office/drawing/2014/main" id="{B0D2AC3D-9F6C-FDC7-7380-D4FCE4F65B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3505200"/>
            <a:ext cx="2133600" cy="137160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kumimoji="1" lang="en-US" altLang="en-US" sz="2400" b="1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graphicFrame>
        <p:nvGraphicFramePr>
          <p:cNvPr id="50182" name="Object 6">
            <a:extLst>
              <a:ext uri="{FF2B5EF4-FFF2-40B4-BE49-F238E27FC236}">
                <a16:creationId xmlns:a16="http://schemas.microsoft.com/office/drawing/2014/main" id="{2D313AB4-EC28-185B-E476-AD8327F6B28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67075" y="5181600"/>
          <a:ext cx="6191250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387600" imgH="228600" progId="Equation.3">
                  <p:embed/>
                </p:oleObj>
              </mc:Choice>
              <mc:Fallback>
                <p:oleObj name="Equation" r:id="rId4" imgW="2387600" imgH="228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7075" y="5181600"/>
                        <a:ext cx="6191250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66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07763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3" name="Object 7">
            <a:extLst>
              <a:ext uri="{FF2B5EF4-FFF2-40B4-BE49-F238E27FC236}">
                <a16:creationId xmlns:a16="http://schemas.microsoft.com/office/drawing/2014/main" id="{25B3B288-6EFB-1238-59D9-C084865850C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62313" y="5775325"/>
          <a:ext cx="6354762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451100" imgH="241300" progId="Equation.3">
                  <p:embed/>
                </p:oleObj>
              </mc:Choice>
              <mc:Fallback>
                <p:oleObj name="Equation" r:id="rId6" imgW="2451100" imgH="2413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2313" y="5775325"/>
                        <a:ext cx="6354762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66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07763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0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0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0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50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1" grpId="0" animBg="1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>
            <a:extLst>
              <a:ext uri="{FF2B5EF4-FFF2-40B4-BE49-F238E27FC236}">
                <a16:creationId xmlns:a16="http://schemas.microsoft.com/office/drawing/2014/main" id="{53EE99C6-D603-3C5F-C6A2-66518A6AC1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5400"/>
              <a:t>Initial Value Theorem</a:t>
            </a:r>
          </a:p>
        </p:txBody>
      </p:sp>
      <p:graphicFrame>
        <p:nvGraphicFramePr>
          <p:cNvPr id="48132" name="Object 4">
            <a:extLst>
              <a:ext uri="{FF2B5EF4-FFF2-40B4-BE49-F238E27FC236}">
                <a16:creationId xmlns:a16="http://schemas.microsoft.com/office/drawing/2014/main" id="{940CDBA9-5895-7C8F-29AE-2FA0C680E1E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00400" y="2514600"/>
          <a:ext cx="5257800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346200" imgH="203200" progId="Equation.3">
                  <p:embed/>
                </p:oleObj>
              </mc:Choice>
              <mc:Fallback>
                <p:oleObj name="Equation" r:id="rId2" imgW="1346200" imgH="203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2514600"/>
                        <a:ext cx="5257800" cy="792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66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07763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3" name="AutoShape 5">
            <a:extLst>
              <a:ext uri="{FF2B5EF4-FFF2-40B4-BE49-F238E27FC236}">
                <a16:creationId xmlns:a16="http://schemas.microsoft.com/office/drawing/2014/main" id="{785FD417-50FD-3D79-309C-904B124F5D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3581400"/>
            <a:ext cx="2133600" cy="137160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kumimoji="1" lang="en-US" altLang="en-US" sz="2400" b="1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graphicFrame>
        <p:nvGraphicFramePr>
          <p:cNvPr id="48134" name="Object 6">
            <a:extLst>
              <a:ext uri="{FF2B5EF4-FFF2-40B4-BE49-F238E27FC236}">
                <a16:creationId xmlns:a16="http://schemas.microsoft.com/office/drawing/2014/main" id="{2EBD1A22-98FD-65E7-0E7A-53D6E0C5089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86200" y="5349875"/>
          <a:ext cx="3733800" cy="105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990170" imgH="279279" progId="Equation.3">
                  <p:embed/>
                </p:oleObj>
              </mc:Choice>
              <mc:Fallback>
                <p:oleObj name="Equation" r:id="rId4" imgW="990170" imgH="279279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5349875"/>
                        <a:ext cx="3733800" cy="1050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66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07763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8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8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8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3" grpId="0" animBg="1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>
            <a:extLst>
              <a:ext uri="{FF2B5EF4-FFF2-40B4-BE49-F238E27FC236}">
                <a16:creationId xmlns:a16="http://schemas.microsoft.com/office/drawing/2014/main" id="{B2746CB6-232B-1D48-C189-C7006ADE72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Convolution of Sequences</a:t>
            </a:r>
          </a:p>
        </p:txBody>
      </p:sp>
      <p:graphicFrame>
        <p:nvGraphicFramePr>
          <p:cNvPr id="51204" name="Object 4">
            <a:extLst>
              <a:ext uri="{FF2B5EF4-FFF2-40B4-BE49-F238E27FC236}">
                <a16:creationId xmlns:a16="http://schemas.microsoft.com/office/drawing/2014/main" id="{FDBA859D-BFD5-6C87-775E-9D16EBF2848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59188" y="2438400"/>
          <a:ext cx="4775200" cy="668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25600" imgH="228600" progId="Equation.3">
                  <p:embed/>
                </p:oleObj>
              </mc:Choice>
              <mc:Fallback>
                <p:oleObj name="Equation" r:id="rId2" imgW="162560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9188" y="2438400"/>
                        <a:ext cx="4775200" cy="668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66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07763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5" name="Object 5">
            <a:extLst>
              <a:ext uri="{FF2B5EF4-FFF2-40B4-BE49-F238E27FC236}">
                <a16:creationId xmlns:a16="http://schemas.microsoft.com/office/drawing/2014/main" id="{054371FA-2E50-DD21-F17D-4D5F3B09BC2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57600" y="3048000"/>
          <a:ext cx="4700588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00200" imgH="241300" progId="Equation.3">
                  <p:embed/>
                </p:oleObj>
              </mc:Choice>
              <mc:Fallback>
                <p:oleObj name="Equation" r:id="rId4" imgW="1600200" imgH="2413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3048000"/>
                        <a:ext cx="4700588" cy="704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66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07763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06" name="AutoShape 6">
            <a:extLst>
              <a:ext uri="{FF2B5EF4-FFF2-40B4-BE49-F238E27FC236}">
                <a16:creationId xmlns:a16="http://schemas.microsoft.com/office/drawing/2014/main" id="{164ADE4C-51CC-8341-8254-67D9DEFDF7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4038600"/>
            <a:ext cx="2133600" cy="106680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kumimoji="1" lang="en-US" altLang="en-US" sz="2400" b="1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graphicFrame>
        <p:nvGraphicFramePr>
          <p:cNvPr id="51207" name="Object 7">
            <a:extLst>
              <a:ext uri="{FF2B5EF4-FFF2-40B4-BE49-F238E27FC236}">
                <a16:creationId xmlns:a16="http://schemas.microsoft.com/office/drawing/2014/main" id="{EFF57F13-1E51-00AB-5F30-99EB4BE4AE1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86100" y="5638800"/>
          <a:ext cx="6553200" cy="623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527300" imgH="241300" progId="Equation.3">
                  <p:embed/>
                </p:oleObj>
              </mc:Choice>
              <mc:Fallback>
                <p:oleObj name="Equation" r:id="rId6" imgW="2527300" imgH="2413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6100" y="5638800"/>
                        <a:ext cx="6553200" cy="623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66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07763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1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1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1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51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6" grpId="0" animBg="1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4">
            <a:extLst>
              <a:ext uri="{FF2B5EF4-FFF2-40B4-BE49-F238E27FC236}">
                <a16:creationId xmlns:a16="http://schemas.microsoft.com/office/drawing/2014/main" id="{BFC06D80-6BCD-3776-204A-94B9D5CBA3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/>
              <a:t>Convolution of Sequences</a:t>
            </a:r>
          </a:p>
        </p:txBody>
      </p:sp>
      <p:graphicFrame>
        <p:nvGraphicFramePr>
          <p:cNvPr id="52232" name="Object 8">
            <a:extLst>
              <a:ext uri="{FF2B5EF4-FFF2-40B4-BE49-F238E27FC236}">
                <a16:creationId xmlns:a16="http://schemas.microsoft.com/office/drawing/2014/main" id="{2B614BD5-E39E-D2AA-0DF4-F8A13C40515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38400" y="2311400"/>
          <a:ext cx="4710113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816100" imgH="431800" progId="Equation.3">
                  <p:embed/>
                </p:oleObj>
              </mc:Choice>
              <mc:Fallback>
                <p:oleObj name="Equation" r:id="rId2" imgW="1816100" imgH="4318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2311400"/>
                        <a:ext cx="4710113" cy="1117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66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07763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3" name="Object 9">
            <a:extLst>
              <a:ext uri="{FF2B5EF4-FFF2-40B4-BE49-F238E27FC236}">
                <a16:creationId xmlns:a16="http://schemas.microsoft.com/office/drawing/2014/main" id="{D0E430FD-5319-0B33-38DE-8879F6D7ED3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62200" y="3581400"/>
          <a:ext cx="6218238" cy="1095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590800" imgH="457200" progId="Equation.3">
                  <p:embed/>
                </p:oleObj>
              </mc:Choice>
              <mc:Fallback>
                <p:oleObj name="Equation" r:id="rId4" imgW="2590800" imgH="4572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3581400"/>
                        <a:ext cx="6218238" cy="1095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66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07763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4" name="Object 10">
            <a:extLst>
              <a:ext uri="{FF2B5EF4-FFF2-40B4-BE49-F238E27FC236}">
                <a16:creationId xmlns:a16="http://schemas.microsoft.com/office/drawing/2014/main" id="{EB07A404-C6FF-326C-23C3-D1C637F2BFB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38400" y="4800600"/>
          <a:ext cx="3748088" cy="103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562100" imgH="431800" progId="Equation.3">
                  <p:embed/>
                </p:oleObj>
              </mc:Choice>
              <mc:Fallback>
                <p:oleObj name="Equation" r:id="rId6" imgW="1562100" imgH="4318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4800600"/>
                        <a:ext cx="3748088" cy="1035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66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07763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5" name="Object 11">
            <a:extLst>
              <a:ext uri="{FF2B5EF4-FFF2-40B4-BE49-F238E27FC236}">
                <a16:creationId xmlns:a16="http://schemas.microsoft.com/office/drawing/2014/main" id="{7510B322-35E1-D378-D87D-DC1EA363F9B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24600" y="4756150"/>
          <a:ext cx="3719513" cy="103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548728" imgH="431613" progId="Equation.3">
                  <p:embed/>
                </p:oleObj>
              </mc:Choice>
              <mc:Fallback>
                <p:oleObj name="Equation" r:id="rId8" imgW="1548728" imgH="431613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4756150"/>
                        <a:ext cx="3719513" cy="1035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66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07763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6" name="Object 12">
            <a:extLst>
              <a:ext uri="{FF2B5EF4-FFF2-40B4-BE49-F238E27FC236}">
                <a16:creationId xmlns:a16="http://schemas.microsoft.com/office/drawing/2014/main" id="{F621F23C-55B3-1B20-5201-5A9BAD1AB06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38400" y="6034088"/>
          <a:ext cx="1828800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761669" imgH="203112" progId="Equation.3">
                  <p:embed/>
                </p:oleObj>
              </mc:Choice>
              <mc:Fallback>
                <p:oleObj name="Equation" r:id="rId10" imgW="761669" imgH="203112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6034088"/>
                        <a:ext cx="1828800" cy="487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66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07763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2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2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2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2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2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 descr="Laplace Transform (Definition, Formula, Properties and Examples) | Laplace  Transform Differential Equations">
            <a:extLst>
              <a:ext uri="{FF2B5EF4-FFF2-40B4-BE49-F238E27FC236}">
                <a16:creationId xmlns:a16="http://schemas.microsoft.com/office/drawing/2014/main" id="{71AB4095-4AC2-89D1-2597-8289E757B1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219200"/>
            <a:ext cx="10644188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>
            <a:extLst>
              <a:ext uri="{FF2B5EF4-FFF2-40B4-BE49-F238E27FC236}">
                <a16:creationId xmlns:a16="http://schemas.microsoft.com/office/drawing/2014/main" id="{51B43EC6-C414-00E1-A861-686E97E159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66800" y="617538"/>
            <a:ext cx="8686800" cy="930275"/>
          </a:xfrm>
        </p:spPr>
        <p:txBody>
          <a:bodyPr/>
          <a:lstStyle/>
          <a:p>
            <a:pPr eaLnBrk="1" hangingPunct="1"/>
            <a:r>
              <a:rPr lang="en-US" altLang="en-US" sz="3600" b="1">
                <a:solidFill>
                  <a:srgbClr val="FF0000"/>
                </a:solidFill>
              </a:rPr>
              <a:t>Time shifting property (t-a)</a:t>
            </a:r>
            <a:endParaRPr lang="en-IN" altLang="en-US" sz="3600" b="1">
              <a:solidFill>
                <a:srgbClr val="FF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DAF1A0-DAFA-D4CE-43B3-091A3F04B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3E6A1B-BFA7-4F4C-9B0A-B9AC07060739}" type="slidenum">
              <a:rPr lang="en-US" altLang="en-US"/>
              <a:pPr>
                <a:defRPr/>
              </a:pPr>
              <a:t>13</a:t>
            </a:fld>
            <a:endParaRPr lang="en-US" altLang="en-US"/>
          </a:p>
        </p:txBody>
      </p:sp>
      <p:pic>
        <p:nvPicPr>
          <p:cNvPr id="23556" name="Picture 2" descr="equation">
            <a:extLst>
              <a:ext uri="{FF2B5EF4-FFF2-40B4-BE49-F238E27FC236}">
                <a16:creationId xmlns:a16="http://schemas.microsoft.com/office/drawing/2014/main" id="{33012E08-5E8E-6375-47E2-EAA72C887B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655888"/>
            <a:ext cx="6600825" cy="54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7" name="TextBox 5">
            <a:extLst>
              <a:ext uri="{FF2B5EF4-FFF2-40B4-BE49-F238E27FC236}">
                <a16:creationId xmlns:a16="http://schemas.microsoft.com/office/drawing/2014/main" id="{21BAF13D-3AB9-0BF0-6477-D646387C2A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325938"/>
            <a:ext cx="10820400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374151"/>
                </a:solidFill>
                <a:latin typeface="Söhne"/>
              </a:rPr>
              <a:t>The time-shifting property of the Laplace transform states that if we have a function </a:t>
            </a:r>
            <a:r>
              <a:rPr lang="en-US" altLang="en-US" sz="2400">
                <a:solidFill>
                  <a:srgbClr val="FF0000"/>
                </a:solidFill>
                <a:latin typeface="Söhne"/>
              </a:rPr>
              <a:t>f(t)</a:t>
            </a:r>
            <a:r>
              <a:rPr lang="en-US" altLang="en-US" sz="2400">
                <a:solidFill>
                  <a:srgbClr val="374151"/>
                </a:solidFill>
                <a:latin typeface="Söhne"/>
              </a:rPr>
              <a:t> that is multiplied by the unit step function </a:t>
            </a:r>
            <a:r>
              <a:rPr lang="en-US" altLang="en-US" sz="2400">
                <a:solidFill>
                  <a:srgbClr val="FF0000"/>
                </a:solidFill>
                <a:latin typeface="Söhne"/>
              </a:rPr>
              <a:t>u(t-a), </a:t>
            </a:r>
            <a:r>
              <a:rPr lang="en-US" altLang="en-US" sz="2400">
                <a:solidFill>
                  <a:srgbClr val="374151"/>
                </a:solidFill>
                <a:latin typeface="Söhne"/>
              </a:rPr>
              <a:t>then its Laplace transform is given by </a:t>
            </a:r>
            <a:r>
              <a:rPr lang="en-US" altLang="en-US" sz="2400">
                <a:solidFill>
                  <a:srgbClr val="FF0000"/>
                </a:solidFill>
                <a:latin typeface="Söhne"/>
              </a:rPr>
              <a:t>e^(-as) </a:t>
            </a:r>
            <a:r>
              <a:rPr lang="en-US" altLang="en-US" sz="2400">
                <a:solidFill>
                  <a:srgbClr val="374151"/>
                </a:solidFill>
                <a:latin typeface="Söhne"/>
              </a:rPr>
              <a:t>times the Laplace transform of </a:t>
            </a:r>
            <a:r>
              <a:rPr lang="en-US" altLang="en-US" sz="2400">
                <a:solidFill>
                  <a:srgbClr val="FF0000"/>
                </a:solidFill>
                <a:latin typeface="Söhne"/>
              </a:rPr>
              <a:t>f(t-a). </a:t>
            </a:r>
            <a:r>
              <a:rPr lang="en-US" altLang="en-US" sz="2400">
                <a:solidFill>
                  <a:srgbClr val="374151"/>
                </a:solidFill>
                <a:latin typeface="Söhne"/>
              </a:rPr>
              <a:t>In other words, the Laplace transform </a:t>
            </a:r>
            <a:r>
              <a:rPr lang="en-US" altLang="en-US" sz="2400">
                <a:solidFill>
                  <a:srgbClr val="FF0000"/>
                </a:solidFill>
                <a:latin typeface="Söhne"/>
              </a:rPr>
              <a:t>of f(t-a)u(t-a) </a:t>
            </a:r>
            <a:r>
              <a:rPr lang="en-US" altLang="en-US" sz="2400">
                <a:solidFill>
                  <a:srgbClr val="374151"/>
                </a:solidFill>
                <a:latin typeface="Söhne"/>
              </a:rPr>
              <a:t>is </a:t>
            </a:r>
            <a:r>
              <a:rPr lang="en-US" altLang="en-US" sz="2400">
                <a:solidFill>
                  <a:srgbClr val="FF0000"/>
                </a:solidFill>
                <a:latin typeface="Söhne"/>
              </a:rPr>
              <a:t>e^(-as) </a:t>
            </a:r>
            <a:r>
              <a:rPr lang="en-US" altLang="en-US" sz="2400">
                <a:solidFill>
                  <a:srgbClr val="374151"/>
                </a:solidFill>
                <a:latin typeface="Söhne"/>
              </a:rPr>
              <a:t>times the Laplace transform of </a:t>
            </a:r>
            <a:r>
              <a:rPr lang="en-US" altLang="en-US" sz="2400">
                <a:solidFill>
                  <a:srgbClr val="FF0000"/>
                </a:solidFill>
                <a:latin typeface="Söhne"/>
              </a:rPr>
              <a:t>f(t-a).</a:t>
            </a:r>
            <a:endParaRPr lang="en-IN" altLang="en-US" sz="2400">
              <a:solidFill>
                <a:srgbClr val="FF0000"/>
              </a:solidFill>
              <a:latin typeface="Helvetica" panose="020B0604020202020204" pitchFamily="34" charset="0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3">
            <a:extLst>
              <a:ext uri="{FF2B5EF4-FFF2-40B4-BE49-F238E27FC236}">
                <a16:creationId xmlns:a16="http://schemas.microsoft.com/office/drawing/2014/main" id="{7E008C24-DBB2-C96D-37EB-F0B9005E9570}"/>
              </a:ext>
            </a:extLst>
          </p:cNvPr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104900" y="1524000"/>
            <a:ext cx="10591800" cy="4524315"/>
          </a:xfrm>
          <a:prstGeom prst="rect">
            <a:avLst/>
          </a:prstGeom>
          <a:blipFill>
            <a:blip r:embed="rId2"/>
            <a:stretch>
              <a:fillRect l="-863" t="-943" b="-1213"/>
            </a:stretch>
          </a:blipFill>
        </p:spPr>
        <p:txBody>
          <a:bodyPr/>
          <a:lstStyle/>
          <a:p>
            <a:pPr>
              <a:defRPr/>
            </a:pPr>
            <a:r>
              <a:rPr lang="en-IN">
                <a:noFill/>
              </a:rPr>
              <a:t> 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2BB8A7B4-6811-DD09-2172-2DF37295B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490538"/>
            <a:ext cx="9144000" cy="684212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>
                <a:solidFill>
                  <a:srgbClr val="FF0000"/>
                </a:solidFill>
              </a:rPr>
              <a:t>space</a:t>
            </a:r>
            <a:r>
              <a:rPr lang="en-US" b="1" dirty="0"/>
              <a:t>-Shifting: Replacing </a:t>
            </a:r>
            <a:r>
              <a:rPr lang="en-US" b="1" dirty="0">
                <a:solidFill>
                  <a:srgbClr val="FF0000"/>
                </a:solidFill>
              </a:rPr>
              <a:t>s</a:t>
            </a:r>
            <a:r>
              <a:rPr lang="en-US" b="1" dirty="0"/>
              <a:t> by </a:t>
            </a:r>
            <a:r>
              <a:rPr lang="en-US" b="1" dirty="0">
                <a:solidFill>
                  <a:srgbClr val="FF0000"/>
                </a:solidFill>
              </a:rPr>
              <a:t>s-a</a:t>
            </a:r>
            <a:endParaRPr lang="en-GB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E1BE70C-E8C7-02EC-4A84-99018054575B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295400" y="2409821"/>
            <a:ext cx="10515600" cy="2677656"/>
          </a:xfrm>
          <a:prstGeom prst="rect">
            <a:avLst/>
          </a:prstGeom>
          <a:blipFill>
            <a:blip r:embed="rId2"/>
            <a:stretch>
              <a:fillRect l="-1217" t="-2273" r="-232" b="-5227"/>
            </a:stretch>
          </a:blipFill>
        </p:spPr>
        <p:txBody>
          <a:bodyPr/>
          <a:lstStyle/>
          <a:p>
            <a:pPr>
              <a:defRPr/>
            </a:pPr>
            <a:r>
              <a:rPr lang="en-IN">
                <a:noFill/>
              </a:rPr>
              <a:t> </a:t>
            </a:r>
          </a:p>
        </p:txBody>
      </p:sp>
    </p:spTree>
  </p:cSld>
  <p:clrMapOvr>
    <a:masterClrMapping/>
  </p:clrMapOvr>
  <p:transition spd="med"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BC98F56-2B64-4D7C-B69E-F5A360EC75A0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685800" y="1532006"/>
            <a:ext cx="11201400" cy="4163319"/>
          </a:xfrm>
          <a:prstGeom prst="rect">
            <a:avLst/>
          </a:prstGeom>
          <a:blipFill>
            <a:blip r:embed="rId2"/>
            <a:stretch>
              <a:fillRect l="-871" t="-1025" r="-1089" b="-2489"/>
            </a:stretch>
          </a:blipFill>
        </p:spPr>
        <p:txBody>
          <a:bodyPr/>
          <a:lstStyle/>
          <a:p>
            <a:pPr>
              <a:defRPr/>
            </a:pPr>
            <a:r>
              <a:rPr lang="en-IN">
                <a:noFill/>
              </a:rPr>
              <a:t> </a:t>
            </a:r>
          </a:p>
        </p:txBody>
      </p:sp>
    </p:spTree>
  </p:cSld>
  <p:clrMapOvr>
    <a:masterClrMapping/>
  </p:clrMapOvr>
  <p:transition spd="med"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Box 5">
            <a:extLst>
              <a:ext uri="{FF2B5EF4-FFF2-40B4-BE49-F238E27FC236}">
                <a16:creationId xmlns:a16="http://schemas.microsoft.com/office/drawing/2014/main" id="{F18B9D24-615B-C3CB-8B95-937F12C957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762000"/>
            <a:ext cx="60975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IN" altLang="en-US">
                <a:solidFill>
                  <a:srgbClr val="FF0000"/>
                </a:solidFill>
                <a:latin typeface="Söhne"/>
              </a:rPr>
              <a:t>Derivative in time-domain:</a:t>
            </a:r>
            <a:endParaRPr lang="en-IN" altLang="en-US">
              <a:solidFill>
                <a:srgbClr val="FF0000"/>
              </a:solidFill>
              <a:latin typeface="Helvetica" panose="020B0604020202020204" pitchFamily="34" charset="0"/>
            </a:endParaRPr>
          </a:p>
        </p:txBody>
      </p:sp>
      <p:pic>
        <p:nvPicPr>
          <p:cNvPr id="27651" name="Picture 2" descr="equation">
            <a:extLst>
              <a:ext uri="{FF2B5EF4-FFF2-40B4-BE49-F238E27FC236}">
                <a16:creationId xmlns:a16="http://schemas.microsoft.com/office/drawing/2014/main" id="{6180BBEA-AAB7-080F-D40E-F7C6D4C3B0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7450" y="1752600"/>
            <a:ext cx="47371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2" name="TextBox 7">
            <a:extLst>
              <a:ext uri="{FF2B5EF4-FFF2-40B4-BE49-F238E27FC236}">
                <a16:creationId xmlns:a16="http://schemas.microsoft.com/office/drawing/2014/main" id="{59C67412-6E00-20DE-54B0-849CFB4341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9400" y="3244850"/>
            <a:ext cx="60991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IN" altLang="en-US" sz="2400">
                <a:solidFill>
                  <a:srgbClr val="FF0000"/>
                </a:solidFill>
                <a:latin typeface="Söhne"/>
              </a:rPr>
              <a:t>Derivative in frequency-domain:</a:t>
            </a:r>
            <a:endParaRPr lang="en-IN" altLang="en-US" sz="2400">
              <a:solidFill>
                <a:srgbClr val="FF0000"/>
              </a:solidFill>
              <a:latin typeface="Helvetica" panose="020B0604020202020204" pitchFamily="34" charset="0"/>
            </a:endParaRPr>
          </a:p>
        </p:txBody>
      </p:sp>
      <p:pic>
        <p:nvPicPr>
          <p:cNvPr id="27653" name="Picture 4" descr="equation">
            <a:extLst>
              <a:ext uri="{FF2B5EF4-FFF2-40B4-BE49-F238E27FC236}">
                <a16:creationId xmlns:a16="http://schemas.microsoft.com/office/drawing/2014/main" id="{31BDD06F-31C9-8130-3421-5AE60EA33F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138" y="4235450"/>
            <a:ext cx="5927725" cy="71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Box 5">
            <a:extLst>
              <a:ext uri="{FF2B5EF4-FFF2-40B4-BE49-F238E27FC236}">
                <a16:creationId xmlns:a16="http://schemas.microsoft.com/office/drawing/2014/main" id="{2708C4FE-3310-35DE-0DA9-0E94E8AEE7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914400"/>
            <a:ext cx="60975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IN" altLang="en-US">
                <a:solidFill>
                  <a:srgbClr val="FF0000"/>
                </a:solidFill>
                <a:latin typeface="Söhne"/>
              </a:rPr>
              <a:t>Integration:</a:t>
            </a:r>
            <a:endParaRPr lang="en-IN" altLang="en-US">
              <a:solidFill>
                <a:srgbClr val="FF0000"/>
              </a:solidFill>
              <a:latin typeface="Helvetica" panose="020B0604020202020204" pitchFamily="34" charset="0"/>
            </a:endParaRPr>
          </a:p>
        </p:txBody>
      </p:sp>
      <p:pic>
        <p:nvPicPr>
          <p:cNvPr id="28675" name="Picture 2" descr="equation">
            <a:extLst>
              <a:ext uri="{FF2B5EF4-FFF2-40B4-BE49-F238E27FC236}">
                <a16:creationId xmlns:a16="http://schemas.microsoft.com/office/drawing/2014/main" id="{BFF0A428-D4DF-071B-6074-E07F781197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752600"/>
            <a:ext cx="5337175" cy="97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6" name="TextBox 7">
            <a:extLst>
              <a:ext uri="{FF2B5EF4-FFF2-40B4-BE49-F238E27FC236}">
                <a16:creationId xmlns:a16="http://schemas.microsoft.com/office/drawing/2014/main" id="{65FACC77-01CC-612D-A8DF-E3DD86CE4C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3225" y="3198813"/>
            <a:ext cx="64039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IN" altLang="en-US" sz="3200">
                <a:solidFill>
                  <a:srgbClr val="FF0000"/>
                </a:solidFill>
                <a:latin typeface="Söhne"/>
              </a:rPr>
              <a:t>Convolution:</a:t>
            </a:r>
            <a:endParaRPr lang="en-IN" altLang="en-US" sz="3200">
              <a:solidFill>
                <a:srgbClr val="FF0000"/>
              </a:solidFill>
              <a:latin typeface="Helvetica" panose="020B0604020202020204" pitchFamily="34" charset="0"/>
            </a:endParaRPr>
          </a:p>
        </p:txBody>
      </p:sp>
      <p:pic>
        <p:nvPicPr>
          <p:cNvPr id="28677" name="Picture 4" descr="equation">
            <a:extLst>
              <a:ext uri="{FF2B5EF4-FFF2-40B4-BE49-F238E27FC236}">
                <a16:creationId xmlns:a16="http://schemas.microsoft.com/office/drawing/2014/main" id="{9A03C638-D0BB-BCE5-942E-23FB4E91A3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3875" y="4702175"/>
            <a:ext cx="5724525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Box 4">
            <a:extLst>
              <a:ext uri="{FF2B5EF4-FFF2-40B4-BE49-F238E27FC236}">
                <a16:creationId xmlns:a16="http://schemas.microsoft.com/office/drawing/2014/main" id="{3B1B7736-D063-FB56-6FEC-69CC9188C9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838200"/>
            <a:ext cx="60975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IN" altLang="en-US" sz="2400">
                <a:solidFill>
                  <a:srgbClr val="FF0000"/>
                </a:solidFill>
                <a:latin typeface="Söhne"/>
              </a:rPr>
              <a:t>Initial Value Theorem:</a:t>
            </a:r>
            <a:endParaRPr lang="en-IN" altLang="en-US" sz="2400">
              <a:solidFill>
                <a:srgbClr val="FF0000"/>
              </a:solidFill>
              <a:latin typeface="Helvetica" panose="020B0604020202020204" pitchFamily="34" charset="0"/>
            </a:endParaRPr>
          </a:p>
        </p:txBody>
      </p:sp>
      <p:pic>
        <p:nvPicPr>
          <p:cNvPr id="29699" name="Picture 6" descr="equation">
            <a:extLst>
              <a:ext uri="{FF2B5EF4-FFF2-40B4-BE49-F238E27FC236}">
                <a16:creationId xmlns:a16="http://schemas.microsoft.com/office/drawing/2014/main" id="{B7D2AAF1-832E-4585-B45D-4A8126FAFD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2388" y="2108200"/>
            <a:ext cx="4467225" cy="71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0" name="TextBox 6">
            <a:extLst>
              <a:ext uri="{FF2B5EF4-FFF2-40B4-BE49-F238E27FC236}">
                <a16:creationId xmlns:a16="http://schemas.microsoft.com/office/drawing/2014/main" id="{737C3838-1CF8-C057-7298-0720B0D9C3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8088" y="3632200"/>
            <a:ext cx="102870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374151"/>
                </a:solidFill>
                <a:latin typeface="Söhne"/>
              </a:rPr>
              <a:t>The initial value theorem of Laplace transform states that the limit of a function as time approaches zero is equal to the limit of its Laplace transform as the Laplace variable approaches infinity. In other words, the initial conditions of a system can be obtained from its Laplace transform.</a:t>
            </a:r>
            <a:endParaRPr lang="en-IN" altLang="en-US" sz="2400">
              <a:latin typeface="Helvetica" panose="020B0604020202020204" pitchFamily="34" charset="0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F237D-F982-46C2-9D64-C9B6CC762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4600" y="76200"/>
            <a:ext cx="7497763" cy="11430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dirty="0">
                <a:solidFill>
                  <a:schemeClr val="tx2">
                    <a:satMod val="130000"/>
                  </a:schemeClr>
                </a:solidFill>
              </a:rPr>
              <a:t>Definition of Laplace Transform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F8E72A-A037-3515-477A-1B046EB311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3775" y="1333500"/>
            <a:ext cx="8001000" cy="4800600"/>
          </a:xfrm>
        </p:spPr>
        <p:txBody>
          <a:bodyPr rtlCol="0">
            <a:normAutofit/>
          </a:bodyPr>
          <a:lstStyle/>
          <a:p>
            <a:pPr marL="365760" indent="-283464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/>
              <a:t>	</a:t>
            </a:r>
            <a:r>
              <a:rPr lang="en-US" dirty="0">
                <a:latin typeface="+mj-lt"/>
              </a:rPr>
              <a:t>The </a:t>
            </a:r>
            <a:r>
              <a:rPr lang="en-US" dirty="0">
                <a:solidFill>
                  <a:srgbClr val="FF0000"/>
                </a:solidFill>
                <a:latin typeface="+mj-lt"/>
              </a:rPr>
              <a:t>Laplace Transform </a:t>
            </a:r>
            <a:r>
              <a:rPr lang="en-US" dirty="0">
                <a:latin typeface="+mj-lt"/>
              </a:rPr>
              <a:t>is an integral transformation of a function </a:t>
            </a:r>
            <a:r>
              <a:rPr lang="en-US" dirty="0">
                <a:solidFill>
                  <a:srgbClr val="FF0000"/>
                </a:solidFill>
                <a:latin typeface="+mj-lt"/>
              </a:rPr>
              <a:t>f(t)</a:t>
            </a:r>
            <a:r>
              <a:rPr lang="en-US" dirty="0">
                <a:latin typeface="+mj-lt"/>
              </a:rPr>
              <a:t> from the time domain into the complex frequency domain, giving </a:t>
            </a:r>
            <a:r>
              <a:rPr lang="en-US" dirty="0">
                <a:solidFill>
                  <a:srgbClr val="FF0000"/>
                </a:solidFill>
                <a:latin typeface="+mj-lt"/>
              </a:rPr>
              <a:t>F(s)</a:t>
            </a:r>
          </a:p>
        </p:txBody>
      </p:sp>
      <p:pic>
        <p:nvPicPr>
          <p:cNvPr id="12292" name="Picture 10">
            <a:extLst>
              <a:ext uri="{FF2B5EF4-FFF2-40B4-BE49-F238E27FC236}">
                <a16:creationId xmlns:a16="http://schemas.microsoft.com/office/drawing/2014/main" id="{2FCCF370-BBF9-92EE-EAD0-E03F344866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2819400"/>
            <a:ext cx="62484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5">
            <a:extLst>
              <a:ext uri="{FF2B5EF4-FFF2-40B4-BE49-F238E27FC236}">
                <a16:creationId xmlns:a16="http://schemas.microsoft.com/office/drawing/2014/main" id="{AF12AF58-04E9-4F0B-0518-0BFF309AC58C}"/>
              </a:ext>
            </a:extLst>
          </p:cNvPr>
          <p:cNvSpPr txBox="1">
            <a:spLocks noChangeArrowheads="1"/>
          </p:cNvSpPr>
          <p:nvPr/>
        </p:nvSpPr>
        <p:spPr>
          <a:xfrm>
            <a:off x="2552700" y="3773488"/>
            <a:ext cx="7696200" cy="2667000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marL="365760" indent="-283464" eaLnBrk="1" fontAlgn="auto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endParaRPr lang="en-US" sz="3200" dirty="0"/>
          </a:p>
          <a:p>
            <a:pPr marL="365760" indent="-283464" eaLnBrk="1" fontAlgn="auto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defRPr/>
            </a:pPr>
            <a:endParaRPr lang="en-US" sz="3200" dirty="0"/>
          </a:p>
          <a:p>
            <a:pPr marL="365760" indent="-283464" eaLnBrk="1" fontAlgn="auto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en-US" sz="3000" dirty="0">
                <a:latin typeface="+mj-lt"/>
              </a:rPr>
              <a:t>s: complex frequency </a:t>
            </a:r>
          </a:p>
          <a:p>
            <a:pPr marL="365760" indent="-283464" eaLnBrk="1" fontAlgn="auto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en-US" sz="3000" dirty="0">
                <a:latin typeface="+mj-lt"/>
              </a:rPr>
              <a:t>Called “The </a:t>
            </a:r>
            <a:r>
              <a:rPr lang="en-US" sz="3000" dirty="0">
                <a:solidFill>
                  <a:srgbClr val="F51F61"/>
                </a:solidFill>
                <a:latin typeface="+mj-lt"/>
              </a:rPr>
              <a:t>One-sided </a:t>
            </a:r>
            <a:r>
              <a:rPr lang="en-US" sz="3000" dirty="0">
                <a:latin typeface="+mj-lt"/>
              </a:rPr>
              <a:t>or </a:t>
            </a:r>
            <a:r>
              <a:rPr lang="en-US" sz="3000" dirty="0">
                <a:solidFill>
                  <a:srgbClr val="FF0066"/>
                </a:solidFill>
                <a:latin typeface="+mj-lt"/>
              </a:rPr>
              <a:t>unilateral</a:t>
            </a:r>
            <a:r>
              <a:rPr lang="en-US" sz="3000" dirty="0">
                <a:latin typeface="+mj-lt"/>
              </a:rPr>
              <a:t> Laplace Transform”.</a:t>
            </a:r>
          </a:p>
          <a:p>
            <a:pPr marL="365760" indent="-283464" eaLnBrk="1" fontAlgn="auto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en-US" sz="3000" dirty="0">
                <a:latin typeface="+mj-lt"/>
              </a:rPr>
              <a:t>In the two-sided or bilateral LT, the lower limit is -</a:t>
            </a:r>
            <a:r>
              <a:rPr lang="en-US" sz="3000" dirty="0">
                <a:latin typeface="+mj-lt"/>
                <a:sym typeface="Symbol" pitchFamily="18" charset="2"/>
              </a:rPr>
              <a:t>. We do not use this.</a:t>
            </a:r>
            <a:r>
              <a:rPr lang="en-US" sz="3000" dirty="0">
                <a:latin typeface="+mj-lt"/>
              </a:rPr>
              <a:t> </a:t>
            </a:r>
          </a:p>
        </p:txBody>
      </p:sp>
      <p:pic>
        <p:nvPicPr>
          <p:cNvPr id="12294" name="Picture 7" descr="equation">
            <a:extLst>
              <a:ext uri="{FF2B5EF4-FFF2-40B4-BE49-F238E27FC236}">
                <a16:creationId xmlns:a16="http://schemas.microsoft.com/office/drawing/2014/main" id="{CE72C6EB-D723-47E0-9C87-9E01D6F706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4572000"/>
            <a:ext cx="990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 thruBlk="1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Box 5">
            <a:extLst>
              <a:ext uri="{FF2B5EF4-FFF2-40B4-BE49-F238E27FC236}">
                <a16:creationId xmlns:a16="http://schemas.microsoft.com/office/drawing/2014/main" id="{2013A130-7001-0945-F7D9-83C6923B03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1600200"/>
            <a:ext cx="60975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IN" altLang="en-US" sz="2400">
                <a:solidFill>
                  <a:srgbClr val="FF0000"/>
                </a:solidFill>
                <a:latin typeface="Söhne"/>
              </a:rPr>
              <a:t>Final Value Theorem:</a:t>
            </a:r>
            <a:endParaRPr lang="en-IN" altLang="en-US" sz="2400">
              <a:solidFill>
                <a:srgbClr val="FF0000"/>
              </a:solidFill>
              <a:latin typeface="Helvetica" panose="020B0604020202020204" pitchFamily="34" charset="0"/>
            </a:endParaRPr>
          </a:p>
        </p:txBody>
      </p:sp>
      <p:pic>
        <p:nvPicPr>
          <p:cNvPr id="30723" name="Picture 2" descr="equation">
            <a:extLst>
              <a:ext uri="{FF2B5EF4-FFF2-40B4-BE49-F238E27FC236}">
                <a16:creationId xmlns:a16="http://schemas.microsoft.com/office/drawing/2014/main" id="{66906674-CC7C-813D-26F6-6FA162854F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2438400"/>
            <a:ext cx="4724400" cy="763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4" name="Rectangle 4">
            <a:extLst>
              <a:ext uri="{FF2B5EF4-FFF2-40B4-BE49-F238E27FC236}">
                <a16:creationId xmlns:a16="http://schemas.microsoft.com/office/drawing/2014/main" id="{6D603AEA-8D05-604E-F72E-12B785DA5F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4875" y="3825875"/>
            <a:ext cx="10382250" cy="193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Söhne"/>
              </a:rPr>
              <a:t>The final value theorem of Laplace transform states that the limit of a function as time approaches infinity is equal to the limit of its Laplace transform as the Laplace variable approaches zero. In other words, the steady-state behavior of a system can be obtained from its Laplace transform.</a:t>
            </a:r>
          </a:p>
          <a:p>
            <a:pPr algn="just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2400">
              <a:latin typeface="Helvetica" panose="020B0604020202020204" pitchFamily="34" charset="0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Box 5">
            <a:extLst>
              <a:ext uri="{FF2B5EF4-FFF2-40B4-BE49-F238E27FC236}">
                <a16:creationId xmlns:a16="http://schemas.microsoft.com/office/drawing/2014/main" id="{B95762DC-3022-6502-08BF-BA224E01B2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762000"/>
            <a:ext cx="9753600" cy="206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3200">
                <a:solidFill>
                  <a:srgbClr val="FF0000"/>
                </a:solidFill>
                <a:latin typeface="Söhne"/>
              </a:rPr>
              <a:t>The integration property </a:t>
            </a:r>
            <a:r>
              <a:rPr lang="en-US" altLang="en-US" sz="3200">
                <a:solidFill>
                  <a:srgbClr val="374151"/>
                </a:solidFill>
                <a:latin typeface="Söhne"/>
              </a:rPr>
              <a:t>of the Laplace transform states that the Laplace transform of the integral of a function f(t) from 0 to t is given by the product of the Laplace transform of </a:t>
            </a:r>
            <a:r>
              <a:rPr lang="en-US" altLang="en-US" sz="3200">
                <a:solidFill>
                  <a:srgbClr val="FF0000"/>
                </a:solidFill>
                <a:latin typeface="Söhne"/>
              </a:rPr>
              <a:t>f(t) and 1/s:</a:t>
            </a:r>
            <a:endParaRPr lang="en-IN" altLang="en-US" sz="3200">
              <a:solidFill>
                <a:srgbClr val="FF0000"/>
              </a:solidFill>
              <a:latin typeface="Helvetica" panose="020B0604020202020204" pitchFamily="34" charset="0"/>
            </a:endParaRPr>
          </a:p>
        </p:txBody>
      </p:sp>
      <p:pic>
        <p:nvPicPr>
          <p:cNvPr id="31747" name="Picture 2" descr="equation">
            <a:extLst>
              <a:ext uri="{FF2B5EF4-FFF2-40B4-BE49-F238E27FC236}">
                <a16:creationId xmlns:a16="http://schemas.microsoft.com/office/drawing/2014/main" id="{98AD1BBB-7E0A-BD35-B39D-F5953A4DEA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8100" y="3429000"/>
            <a:ext cx="4495800" cy="129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 thruBlk="1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>
            <a:extLst>
              <a:ext uri="{FF2B5EF4-FFF2-40B4-BE49-F238E27FC236}">
                <a16:creationId xmlns:a16="http://schemas.microsoft.com/office/drawing/2014/main" id="{5ABB2172-3F13-51BB-560B-58570FA538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743200" y="227013"/>
            <a:ext cx="7497763" cy="11430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dirty="0">
                <a:solidFill>
                  <a:schemeClr val="tx2">
                    <a:satMod val="130000"/>
                  </a:schemeClr>
                </a:solidFill>
              </a:rPr>
              <a:t>Properties of Laplace Transform </a:t>
            </a:r>
          </a:p>
        </p:txBody>
      </p:sp>
      <p:graphicFrame>
        <p:nvGraphicFramePr>
          <p:cNvPr id="32771" name="Object 2">
            <a:extLst>
              <a:ext uri="{FF2B5EF4-FFF2-40B4-BE49-F238E27FC236}">
                <a16:creationId xmlns:a16="http://schemas.microsoft.com/office/drawing/2014/main" id="{E3360799-7D64-588E-B4EA-54D198BB5739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3962400" y="3963988"/>
          <a:ext cx="4006850" cy="1547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17600" imgH="431800" progId="Equation.3">
                  <p:embed/>
                </p:oleObj>
              </mc:Choice>
              <mc:Fallback>
                <p:oleObj name="Equation" r:id="rId2" imgW="1117600" imgH="431800" progId="Equation.3">
                  <p:embed/>
                  <p:pic>
                    <p:nvPicPr>
                      <p:cNvPr id="0" name="Object 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3963988"/>
                        <a:ext cx="4006850" cy="1547812"/>
                      </a:xfrm>
                      <a:prstGeom prst="rect">
                        <a:avLst/>
                      </a:prstGeom>
                      <a:solidFill>
                        <a:srgbClr val="99FF66"/>
                      </a:solidFill>
                      <a:ln w="57150" cmpd="thickThin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2" name="Rectangle 6">
            <a:extLst>
              <a:ext uri="{FF2B5EF4-FFF2-40B4-BE49-F238E27FC236}">
                <a16:creationId xmlns:a16="http://schemas.microsoft.com/office/drawing/2014/main" id="{0DF57A8A-037D-36C9-9C98-7DEAC8CD3B2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514600" y="1374775"/>
            <a:ext cx="8382000" cy="4038600"/>
          </a:xfrm>
        </p:spPr>
        <p:txBody>
          <a:bodyPr/>
          <a:lstStyle/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b="1"/>
              <a:t>Step Function</a:t>
            </a:r>
          </a:p>
          <a:p>
            <a:pPr eaLnBrk="1" hangingPunct="1">
              <a:buFont typeface="Wingdings 2" panose="05020102010507070707" pitchFamily="18" charset="2"/>
              <a:buNone/>
            </a:pPr>
            <a:endParaRPr lang="en-US" altLang="en-US"/>
          </a:p>
          <a:p>
            <a:pPr eaLnBrk="1" hangingPunct="1"/>
            <a:r>
              <a:rPr lang="en-US" altLang="en-US"/>
              <a:t>The symbol for the step function is K u(t).</a:t>
            </a:r>
          </a:p>
          <a:p>
            <a:pPr eaLnBrk="1" hangingPunct="1"/>
            <a:r>
              <a:rPr lang="en-US" altLang="en-US"/>
              <a:t>Mathematical definition of the step function:</a:t>
            </a:r>
          </a:p>
        </p:txBody>
      </p:sp>
    </p:spTree>
  </p:cSld>
  <p:clrMapOvr>
    <a:masterClrMapping/>
  </p:clrMapOvr>
  <p:transition spd="med">
    <p:fade thruBlk="1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>
            <a:extLst>
              <a:ext uri="{FF2B5EF4-FFF2-40B4-BE49-F238E27FC236}">
                <a16:creationId xmlns:a16="http://schemas.microsoft.com/office/drawing/2014/main" id="{787BD67D-A6F3-4488-FE99-21A7845B53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959100" y="609600"/>
            <a:ext cx="7499350" cy="11430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f(t) = K u(t)</a:t>
            </a:r>
          </a:p>
        </p:txBody>
      </p:sp>
      <p:graphicFrame>
        <p:nvGraphicFramePr>
          <p:cNvPr id="33795" name="Object 2">
            <a:extLst>
              <a:ext uri="{FF2B5EF4-FFF2-40B4-BE49-F238E27FC236}">
                <a16:creationId xmlns:a16="http://schemas.microsoft.com/office/drawing/2014/main" id="{52FD22E7-1CA5-60F9-5A1D-A0F50D77DFD0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3306763" y="2125663"/>
          <a:ext cx="5578475" cy="374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SmartDraw" r:id="rId3" imgW="5577840" imgH="3749040" progId="SmartDraw.2">
                  <p:embed/>
                </p:oleObj>
              </mc:Choice>
              <mc:Fallback>
                <p:oleObj name="SmartDraw" r:id="rId3" imgW="5577840" imgH="3749040" progId="SmartDraw.2">
                  <p:embed/>
                  <p:pic>
                    <p:nvPicPr>
                      <p:cNvPr id="0" name="Object 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6763" y="2125663"/>
                        <a:ext cx="5578475" cy="3749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fade thruBlk="1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>
            <a:extLst>
              <a:ext uri="{FF2B5EF4-FFF2-40B4-BE49-F238E27FC236}">
                <a16:creationId xmlns:a16="http://schemas.microsoft.com/office/drawing/2014/main" id="{CEEBFF2F-D326-CEBE-4783-B158C95A00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60638" y="274638"/>
            <a:ext cx="7497762" cy="11430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dirty="0">
                <a:solidFill>
                  <a:schemeClr val="tx2">
                    <a:satMod val="130000"/>
                  </a:schemeClr>
                </a:solidFill>
              </a:rPr>
              <a:t>Properties of Laplace Transform </a:t>
            </a:r>
            <a:endParaRPr lang="en-US" sz="3600" dirty="0">
              <a:solidFill>
                <a:schemeClr val="tx2">
                  <a:satMod val="130000"/>
                </a:schemeClr>
              </a:solidFill>
              <a:latin typeface="+mn-lt"/>
            </a:endParaRPr>
          </a:p>
        </p:txBody>
      </p:sp>
      <p:graphicFrame>
        <p:nvGraphicFramePr>
          <p:cNvPr id="35843" name="Object 2">
            <a:extLst>
              <a:ext uri="{FF2B5EF4-FFF2-40B4-BE49-F238E27FC236}">
                <a16:creationId xmlns:a16="http://schemas.microsoft.com/office/drawing/2014/main" id="{B1E89D25-7DE4-EF48-5B98-B5CE2ACE2A27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4267200" y="4560888"/>
          <a:ext cx="4826000" cy="154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346200" imgH="431800" progId="Equation.3">
                  <p:embed/>
                </p:oleObj>
              </mc:Choice>
              <mc:Fallback>
                <p:oleObj name="Equation" r:id="rId2" imgW="1346200" imgH="431800" progId="Equation.3">
                  <p:embed/>
                  <p:pic>
                    <p:nvPicPr>
                      <p:cNvPr id="0" name="Object 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4560888"/>
                        <a:ext cx="4826000" cy="1546225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rgbClr val="9DC8C7"/>
                          </a:gs>
                          <a:gs pos="50000">
                            <a:srgbClr val="BFF3F2"/>
                          </a:gs>
                          <a:gs pos="100000">
                            <a:srgbClr val="9DC8C7"/>
                          </a:gs>
                        </a:gsLst>
                        <a:lin ang="5400000" scaled="1"/>
                      </a:gradFill>
                      <a:ln w="57150" cmpd="thickThin">
                        <a:solidFill>
                          <a:srgbClr val="BFF3F2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4" name="Rectangle 3">
            <a:extLst>
              <a:ext uri="{FF2B5EF4-FFF2-40B4-BE49-F238E27FC236}">
                <a16:creationId xmlns:a16="http://schemas.microsoft.com/office/drawing/2014/main" id="{462CABF9-09E7-899E-ED45-DAAE5638841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905000" y="1417638"/>
            <a:ext cx="8382000" cy="4038600"/>
          </a:xfrm>
        </p:spPr>
        <p:txBody>
          <a:bodyPr/>
          <a:lstStyle/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b="1"/>
              <a:t>Step Function</a:t>
            </a:r>
          </a:p>
          <a:p>
            <a:pPr eaLnBrk="1" hangingPunct="1">
              <a:buFont typeface="Wingdings 2" panose="05020102010507070707" pitchFamily="18" charset="2"/>
              <a:buNone/>
            </a:pPr>
            <a:endParaRPr lang="en-US" altLang="en-US"/>
          </a:p>
          <a:p>
            <a:pPr eaLnBrk="1" hangingPunct="1"/>
            <a:r>
              <a:rPr lang="en-US" altLang="en-US"/>
              <a:t>A discontinuity of the step function may occur at some time other than t=0.</a:t>
            </a:r>
          </a:p>
          <a:p>
            <a:pPr eaLnBrk="1" hangingPunct="1"/>
            <a:r>
              <a:rPr lang="en-US" altLang="en-US"/>
              <a:t>A step that occurs at t=a is expressed as:</a:t>
            </a:r>
          </a:p>
        </p:txBody>
      </p:sp>
    </p:spTree>
  </p:cSld>
  <p:clrMapOvr>
    <a:masterClrMapping/>
  </p:clrMapOvr>
  <p:transition spd="med">
    <p:fade thruBlk="1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96" name="Rectangle 12">
            <a:extLst>
              <a:ext uri="{FF2B5EF4-FFF2-40B4-BE49-F238E27FC236}">
                <a16:creationId xmlns:a16="http://schemas.microsoft.com/office/drawing/2014/main" id="{771A640C-9666-BE2F-E00C-924B0F0C30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tx2">
                    <a:satMod val="130000"/>
                  </a:schemeClr>
                </a:solidFill>
              </a:rPr>
              <a:t>f(t) = K u(t-a)</a:t>
            </a:r>
          </a:p>
        </p:txBody>
      </p:sp>
      <p:graphicFrame>
        <p:nvGraphicFramePr>
          <p:cNvPr id="36867" name="Object 2">
            <a:extLst>
              <a:ext uri="{FF2B5EF4-FFF2-40B4-BE49-F238E27FC236}">
                <a16:creationId xmlns:a16="http://schemas.microsoft.com/office/drawing/2014/main" id="{9FB358CD-CA15-9634-9BAA-495333C2EC7F}"/>
              </a:ext>
            </a:extLst>
          </p:cNvPr>
          <p:cNvGraphicFramePr>
            <a:graphicFrameLocks noChangeAspect="1"/>
          </p:cNvGraphicFramePr>
          <p:nvPr>
            <p:ph idx="4294967295"/>
          </p:nvPr>
        </p:nvGraphicFramePr>
        <p:xfrm>
          <a:off x="2133600" y="1674813"/>
          <a:ext cx="7239000" cy="440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SmartDraw" r:id="rId2" imgW="6949440" imgH="3520440" progId="SmartDraw.2">
                  <p:embed/>
                </p:oleObj>
              </mc:Choice>
              <mc:Fallback>
                <p:oleObj name="SmartDraw" r:id="rId2" imgW="6949440" imgH="3520440" progId="SmartDraw.2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1674813"/>
                        <a:ext cx="7239000" cy="440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fade thruBlk="1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2">
            <a:extLst>
              <a:ext uri="{FF2B5EF4-FFF2-40B4-BE49-F238E27FC236}">
                <a16:creationId xmlns:a16="http://schemas.microsoft.com/office/drawing/2014/main" id="{F8EC1AB3-AEBD-03F2-C4BA-9137E01F20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67000" y="228600"/>
            <a:ext cx="7497763" cy="11430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dirty="0">
                <a:solidFill>
                  <a:schemeClr val="tx2">
                    <a:satMod val="130000"/>
                  </a:schemeClr>
                </a:solidFill>
                <a:latin typeface="+mn-lt"/>
              </a:rPr>
              <a:t>Expression of step functions </a:t>
            </a:r>
          </a:p>
        </p:txBody>
      </p:sp>
      <p:sp>
        <p:nvSpPr>
          <p:cNvPr id="250883" name="Rectangle 3">
            <a:extLst>
              <a:ext uri="{FF2B5EF4-FFF2-40B4-BE49-F238E27FC236}">
                <a16:creationId xmlns:a16="http://schemas.microsoft.com/office/drawing/2014/main" id="{30AC156D-B37B-FF8A-EC06-47DC52A24E1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590800" y="1676400"/>
            <a:ext cx="8382000" cy="4038600"/>
          </a:xfrm>
        </p:spPr>
        <p:txBody>
          <a:bodyPr rtlCol="0">
            <a:normAutofit/>
          </a:bodyPr>
          <a:lstStyle/>
          <a:p>
            <a:pPr marL="365760" indent="-283464" eaLnBrk="1" fontAlgn="auto" hangingPunct="1">
              <a:spcAft>
                <a:spcPts val="0"/>
              </a:spcAft>
              <a:buClr>
                <a:schemeClr val="tx1"/>
              </a:buClr>
              <a:buFont typeface="Wingdings 2"/>
              <a:buChar char=""/>
              <a:defRPr/>
            </a:pPr>
            <a:r>
              <a:rPr lang="en-US" dirty="0">
                <a:latin typeface="+mj-lt"/>
              </a:rPr>
              <a:t>Linear function </a:t>
            </a:r>
            <a:r>
              <a:rPr lang="en-US" dirty="0">
                <a:solidFill>
                  <a:srgbClr val="3333CC"/>
                </a:solidFill>
                <a:latin typeface="+mj-lt"/>
              </a:rPr>
              <a:t>+2t</a:t>
            </a:r>
            <a:r>
              <a:rPr lang="en-US" dirty="0">
                <a:latin typeface="+mj-lt"/>
              </a:rPr>
              <a:t>: on at </a:t>
            </a:r>
            <a:r>
              <a:rPr lang="en-US" dirty="0">
                <a:solidFill>
                  <a:srgbClr val="0066FF"/>
                </a:solidFill>
                <a:latin typeface="+mj-lt"/>
              </a:rPr>
              <a:t>t=0</a:t>
            </a:r>
            <a:r>
              <a:rPr lang="en-US" dirty="0">
                <a:latin typeface="+mj-lt"/>
              </a:rPr>
              <a:t>, off at </a:t>
            </a:r>
            <a:r>
              <a:rPr lang="en-US" dirty="0">
                <a:solidFill>
                  <a:srgbClr val="0066FF"/>
                </a:solidFill>
                <a:latin typeface="+mj-lt"/>
              </a:rPr>
              <a:t>t=1</a:t>
            </a:r>
          </a:p>
          <a:p>
            <a:pPr marL="365760" indent="-283464" eaLnBrk="1" fontAlgn="auto" hangingPunct="1">
              <a:spcAft>
                <a:spcPts val="0"/>
              </a:spcAft>
              <a:buClr>
                <a:schemeClr val="tx1"/>
              </a:buClr>
              <a:buFont typeface="Wingdings 2"/>
              <a:buChar char=""/>
              <a:defRPr/>
            </a:pPr>
            <a:r>
              <a:rPr lang="en-US" dirty="0">
                <a:latin typeface="+mj-lt"/>
              </a:rPr>
              <a:t>Linear function </a:t>
            </a:r>
            <a:r>
              <a:rPr lang="en-US" dirty="0">
                <a:solidFill>
                  <a:srgbClr val="990000"/>
                </a:solidFill>
                <a:latin typeface="+mj-lt"/>
              </a:rPr>
              <a:t>-2t+4</a:t>
            </a:r>
            <a:r>
              <a:rPr lang="en-US" dirty="0">
                <a:latin typeface="+mj-lt"/>
              </a:rPr>
              <a:t>: on at </a:t>
            </a:r>
            <a:r>
              <a:rPr lang="en-US" dirty="0">
                <a:solidFill>
                  <a:srgbClr val="990000"/>
                </a:solidFill>
                <a:latin typeface="+mj-lt"/>
              </a:rPr>
              <a:t>t=1</a:t>
            </a:r>
            <a:r>
              <a:rPr lang="en-US" dirty="0">
                <a:latin typeface="+mj-lt"/>
              </a:rPr>
              <a:t>, off at </a:t>
            </a:r>
            <a:r>
              <a:rPr lang="en-US" dirty="0">
                <a:solidFill>
                  <a:srgbClr val="990000"/>
                </a:solidFill>
                <a:latin typeface="+mj-lt"/>
              </a:rPr>
              <a:t>t=3</a:t>
            </a:r>
          </a:p>
          <a:p>
            <a:pPr marL="365760" indent="-283464" eaLnBrk="1" fontAlgn="auto" hangingPunct="1">
              <a:spcAft>
                <a:spcPts val="0"/>
              </a:spcAft>
              <a:buClr>
                <a:schemeClr val="tx1"/>
              </a:buClr>
              <a:buFont typeface="Wingdings 2"/>
              <a:buChar char=""/>
              <a:defRPr/>
            </a:pPr>
            <a:r>
              <a:rPr lang="en-US" dirty="0">
                <a:latin typeface="+mj-lt"/>
              </a:rPr>
              <a:t>Linear function </a:t>
            </a:r>
            <a:r>
              <a:rPr lang="en-US" dirty="0">
                <a:solidFill>
                  <a:srgbClr val="00CC00"/>
                </a:solidFill>
                <a:latin typeface="+mj-lt"/>
              </a:rPr>
              <a:t>+2t-8</a:t>
            </a:r>
            <a:r>
              <a:rPr lang="en-US" dirty="0">
                <a:latin typeface="+mj-lt"/>
              </a:rPr>
              <a:t>: on at </a:t>
            </a:r>
            <a:r>
              <a:rPr lang="en-US" dirty="0">
                <a:solidFill>
                  <a:srgbClr val="00CC00"/>
                </a:solidFill>
                <a:latin typeface="+mj-lt"/>
              </a:rPr>
              <a:t>t=3</a:t>
            </a:r>
            <a:r>
              <a:rPr lang="en-US" dirty="0">
                <a:latin typeface="+mj-lt"/>
              </a:rPr>
              <a:t>, off at </a:t>
            </a:r>
            <a:r>
              <a:rPr lang="en-US" dirty="0">
                <a:solidFill>
                  <a:srgbClr val="00CC00"/>
                </a:solidFill>
                <a:latin typeface="+mj-lt"/>
              </a:rPr>
              <a:t>t=4</a:t>
            </a:r>
          </a:p>
        </p:txBody>
      </p:sp>
      <p:grpSp>
        <p:nvGrpSpPr>
          <p:cNvPr id="2" name="Group 6">
            <a:extLst>
              <a:ext uri="{FF2B5EF4-FFF2-40B4-BE49-F238E27FC236}">
                <a16:creationId xmlns:a16="http://schemas.microsoft.com/office/drawing/2014/main" id="{CF228C7F-57FD-B611-D093-8BB4EB616DE5}"/>
              </a:ext>
            </a:extLst>
          </p:cNvPr>
          <p:cNvGrpSpPr>
            <a:grpSpLocks/>
          </p:cNvGrpSpPr>
          <p:nvPr/>
        </p:nvGrpSpPr>
        <p:grpSpPr bwMode="auto">
          <a:xfrm>
            <a:off x="2743200" y="4191000"/>
            <a:ext cx="7518400" cy="1219200"/>
            <a:chOff x="768" y="2640"/>
            <a:chExt cx="4736" cy="768"/>
          </a:xfrm>
        </p:grpSpPr>
        <p:sp>
          <p:nvSpPr>
            <p:cNvPr id="37893" name="AutoShape 5">
              <a:extLst>
                <a:ext uri="{FF2B5EF4-FFF2-40B4-BE49-F238E27FC236}">
                  <a16:creationId xmlns:a16="http://schemas.microsoft.com/office/drawing/2014/main" id="{4D855E5E-1649-1CAE-0525-68BCE815ED6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768" y="2640"/>
              <a:ext cx="4656" cy="768"/>
            </a:xfrm>
            <a:prstGeom prst="wedgeRectCallout">
              <a:avLst>
                <a:gd name="adj1" fmla="val 199"/>
                <a:gd name="adj2" fmla="val 114171"/>
              </a:avLst>
            </a:prstGeom>
            <a:solidFill>
              <a:srgbClr val="F9BE67"/>
            </a:solidFill>
            <a:ln w="12700" cap="sq">
              <a:solidFill>
                <a:srgbClr val="A3B212"/>
              </a:solidFill>
              <a:miter lim="800000"/>
              <a:headEnd type="none" w="sm" len="sm"/>
              <a:tailEnd type="none" w="sm" len="sm"/>
            </a:ln>
          </p:spPr>
          <p:txBody>
            <a:bodyPr rot="10800000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>
                <a:latin typeface="Helvetica" panose="020B0604020202020204" pitchFamily="34" charset="0"/>
              </a:endParaRPr>
            </a:p>
          </p:txBody>
        </p:sp>
        <p:sp>
          <p:nvSpPr>
            <p:cNvPr id="37894" name="Text Box 4">
              <a:extLst>
                <a:ext uri="{FF2B5EF4-FFF2-40B4-BE49-F238E27FC236}">
                  <a16:creationId xmlns:a16="http://schemas.microsoft.com/office/drawing/2014/main" id="{32363A6F-36FB-E7F9-009A-69C5BBA81C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2736"/>
              <a:ext cx="4736" cy="5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b="1">
                  <a:latin typeface="Comic Sans MS" panose="030F0702030302020204" pitchFamily="66" charset="0"/>
                </a:rPr>
                <a:t>Step function can be used to turn on and </a:t>
              </a: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b="1">
                  <a:latin typeface="Comic Sans MS" panose="030F0702030302020204" pitchFamily="66" charset="0"/>
                </a:rPr>
                <a:t>turn off these functions </a:t>
              </a:r>
            </a:p>
          </p:txBody>
        </p:sp>
      </p:grpSp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0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0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3" dur="500"/>
                                        <p:tgtEl>
                                          <p:spTgt spid="250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50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>
            <a:extLst>
              <a:ext uri="{FF2B5EF4-FFF2-40B4-BE49-F238E27FC236}">
                <a16:creationId xmlns:a16="http://schemas.microsoft.com/office/drawing/2014/main" id="{54458FC0-CF72-CA72-684F-7EE79CED67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19400" y="228600"/>
            <a:ext cx="7497763" cy="11430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dirty="0">
                <a:solidFill>
                  <a:schemeClr val="tx2">
                    <a:satMod val="130000"/>
                  </a:schemeClr>
                </a:solidFill>
                <a:latin typeface="+mn-lt"/>
              </a:rPr>
              <a:t>Step Functions</a:t>
            </a:r>
          </a:p>
        </p:txBody>
      </p:sp>
      <p:grpSp>
        <p:nvGrpSpPr>
          <p:cNvPr id="38915" name="Group 10">
            <a:extLst>
              <a:ext uri="{FF2B5EF4-FFF2-40B4-BE49-F238E27FC236}">
                <a16:creationId xmlns:a16="http://schemas.microsoft.com/office/drawing/2014/main" id="{85819550-D4C8-1229-8833-E2065BCF53D7}"/>
              </a:ext>
            </a:extLst>
          </p:cNvPr>
          <p:cNvGrpSpPr>
            <a:grpSpLocks/>
          </p:cNvGrpSpPr>
          <p:nvPr/>
        </p:nvGrpSpPr>
        <p:grpSpPr bwMode="auto">
          <a:xfrm>
            <a:off x="2590800" y="1981200"/>
            <a:ext cx="7696200" cy="3124200"/>
            <a:chOff x="96" y="1248"/>
            <a:chExt cx="5424" cy="1968"/>
          </a:xfrm>
        </p:grpSpPr>
        <p:sp>
          <p:nvSpPr>
            <p:cNvPr id="38916" name="Rectangle 9">
              <a:extLst>
                <a:ext uri="{FF2B5EF4-FFF2-40B4-BE49-F238E27FC236}">
                  <a16:creationId xmlns:a16="http://schemas.microsoft.com/office/drawing/2014/main" id="{6D7FBB51-5D98-F7FA-7AF5-7C20E0DBF5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" y="1248"/>
              <a:ext cx="5424" cy="1968"/>
            </a:xfrm>
            <a:prstGeom prst="rect">
              <a:avLst/>
            </a:prstGeom>
            <a:gradFill rotWithShape="1">
              <a:gsLst>
                <a:gs pos="0">
                  <a:srgbClr val="FDB1DC"/>
                </a:gs>
                <a:gs pos="100000">
                  <a:srgbClr val="E19EC4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>
                <a:latin typeface="Helvetica" panose="020B0604020202020204" pitchFamily="34" charset="0"/>
              </a:endParaRPr>
            </a:p>
          </p:txBody>
        </p:sp>
        <p:sp>
          <p:nvSpPr>
            <p:cNvPr id="38917" name="Rectangle 8">
              <a:extLst>
                <a:ext uri="{FF2B5EF4-FFF2-40B4-BE49-F238E27FC236}">
                  <a16:creationId xmlns:a16="http://schemas.microsoft.com/office/drawing/2014/main" id="{6DBF6D52-4885-D75A-D799-592FBEA1A8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" y="1344"/>
              <a:ext cx="5232" cy="1776"/>
            </a:xfrm>
            <a:prstGeom prst="rect">
              <a:avLst/>
            </a:prstGeom>
            <a:gradFill rotWithShape="1">
              <a:gsLst>
                <a:gs pos="0">
                  <a:srgbClr val="C88CAE"/>
                </a:gs>
                <a:gs pos="50000">
                  <a:srgbClr val="FDB1DC"/>
                </a:gs>
                <a:gs pos="100000">
                  <a:srgbClr val="C88CAE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>
                <a:latin typeface="Helvetica" panose="020B0604020202020204" pitchFamily="34" charset="0"/>
              </a:endParaRPr>
            </a:p>
          </p:txBody>
        </p:sp>
        <p:graphicFrame>
          <p:nvGraphicFramePr>
            <p:cNvPr id="38918" name="Object 2">
              <a:extLst>
                <a:ext uri="{FF2B5EF4-FFF2-40B4-BE49-F238E27FC236}">
                  <a16:creationId xmlns:a16="http://schemas.microsoft.com/office/drawing/2014/main" id="{5ED8C30E-00E4-D566-A5EA-2986B9B0F88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0" y="1447"/>
            <a:ext cx="5004" cy="15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2095500" imgH="660400" progId="Equation.3">
                    <p:embed/>
                  </p:oleObj>
                </mc:Choice>
                <mc:Fallback>
                  <p:oleObj name="Equation" r:id="rId2" imgW="2095500" imgH="660400" progId="Equation.3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0" y="1447"/>
                          <a:ext cx="5004" cy="1577"/>
                        </a:xfrm>
                        <a:prstGeom prst="rect">
                          <a:avLst/>
                        </a:prstGeom>
                        <a:gradFill rotWithShape="1">
                          <a:gsLst>
                            <a:gs pos="0">
                              <a:srgbClr val="A1708C"/>
                            </a:gs>
                            <a:gs pos="50000">
                              <a:srgbClr val="FDB1DC"/>
                            </a:gs>
                            <a:gs pos="100000">
                              <a:srgbClr val="A1708C"/>
                            </a:gs>
                          </a:gsLst>
                          <a:lin ang="5400000" scaled="1"/>
                        </a:gra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spd="med">
    <p:fade thruBlk="1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>
            <a:extLst>
              <a:ext uri="{FF2B5EF4-FFF2-40B4-BE49-F238E27FC236}">
                <a16:creationId xmlns:a16="http://schemas.microsoft.com/office/drawing/2014/main" id="{A3B4B6EC-8741-56F5-A85B-E9168F69F6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90800" y="0"/>
            <a:ext cx="7497763" cy="11430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dirty="0">
                <a:solidFill>
                  <a:schemeClr val="tx2">
                    <a:satMod val="130000"/>
                  </a:schemeClr>
                </a:solidFill>
              </a:rPr>
              <a:t>Properties of Laplace Transform </a:t>
            </a:r>
          </a:p>
        </p:txBody>
      </p:sp>
      <p:graphicFrame>
        <p:nvGraphicFramePr>
          <p:cNvPr id="39939" name="Object 2">
            <a:extLst>
              <a:ext uri="{FF2B5EF4-FFF2-40B4-BE49-F238E27FC236}">
                <a16:creationId xmlns:a16="http://schemas.microsoft.com/office/drawing/2014/main" id="{E45700C2-CA2E-D5B0-DC99-852DBAD1B77C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4510088" y="3429000"/>
          <a:ext cx="3659187" cy="2660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77900" imgH="711200" progId="Equation.3">
                  <p:embed/>
                </p:oleObj>
              </mc:Choice>
              <mc:Fallback>
                <p:oleObj name="Equation" r:id="rId2" imgW="977900" imgH="711200" progId="Equation.3">
                  <p:embed/>
                  <p:pic>
                    <p:nvPicPr>
                      <p:cNvPr id="0" name="Object 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0088" y="3429000"/>
                        <a:ext cx="3659187" cy="2660650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rgbClr val="B9B656"/>
                          </a:gs>
                          <a:gs pos="50000">
                            <a:srgbClr val="FDFA76"/>
                          </a:gs>
                          <a:gs pos="100000">
                            <a:srgbClr val="B9B656"/>
                          </a:gs>
                        </a:gsLst>
                        <a:lin ang="5400000" scaled="1"/>
                      </a:gradFill>
                      <a:ln w="57150" cmpd="thickThin">
                        <a:solidFill>
                          <a:srgbClr val="FDFA76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0" name="Rectangle 3">
            <a:extLst>
              <a:ext uri="{FF2B5EF4-FFF2-40B4-BE49-F238E27FC236}">
                <a16:creationId xmlns:a16="http://schemas.microsoft.com/office/drawing/2014/main" id="{E67556A2-685D-9C7C-CB3C-AED3804309A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806575" y="1155700"/>
            <a:ext cx="8001000" cy="2481263"/>
          </a:xfrm>
        </p:spPr>
        <p:txBody>
          <a:bodyPr/>
          <a:lstStyle/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b="1"/>
              <a:t>Impulse Function</a:t>
            </a:r>
          </a:p>
          <a:p>
            <a:pPr eaLnBrk="1" hangingPunct="1">
              <a:buFont typeface="Wingdings 2" panose="05020102010507070707" pitchFamily="18" charset="2"/>
              <a:buNone/>
            </a:pPr>
            <a:endParaRPr lang="en-US" altLang="en-US"/>
          </a:p>
          <a:p>
            <a:pPr eaLnBrk="1" hangingPunct="1"/>
            <a:r>
              <a:rPr lang="en-US" altLang="en-US"/>
              <a:t>The symbol for the impulse function is </a:t>
            </a:r>
            <a:r>
              <a:rPr lang="en-US" altLang="en-US">
                <a:sym typeface="Symbol" panose="05050102010706020507" pitchFamily="18" charset="2"/>
              </a:rPr>
              <a:t></a:t>
            </a:r>
            <a:r>
              <a:rPr lang="en-US" altLang="en-US"/>
              <a:t>(t).</a:t>
            </a:r>
          </a:p>
          <a:p>
            <a:pPr eaLnBrk="1" hangingPunct="1"/>
            <a:r>
              <a:rPr lang="en-US" altLang="en-US"/>
              <a:t>Mathematical definition of the impulse function:</a:t>
            </a:r>
          </a:p>
        </p:txBody>
      </p:sp>
    </p:spTree>
  </p:cSld>
  <p:clrMapOvr>
    <a:masterClrMapping/>
  </p:clrMapOvr>
  <p:transition spd="med">
    <p:fade thruBlk="1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>
            <a:extLst>
              <a:ext uri="{FF2B5EF4-FFF2-40B4-BE49-F238E27FC236}">
                <a16:creationId xmlns:a16="http://schemas.microsoft.com/office/drawing/2014/main" id="{E9BA2BC7-B2B1-5E1C-23AE-380161D1E8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90800" y="274638"/>
            <a:ext cx="7497763" cy="11430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dirty="0">
                <a:solidFill>
                  <a:schemeClr val="tx2">
                    <a:satMod val="130000"/>
                  </a:schemeClr>
                </a:solidFill>
              </a:rPr>
              <a:t>Properties of Laplace Transform </a:t>
            </a:r>
            <a:endParaRPr lang="en-US" sz="3600" dirty="0">
              <a:solidFill>
                <a:schemeClr val="tx2">
                  <a:satMod val="130000"/>
                </a:schemeClr>
              </a:solidFill>
              <a:latin typeface="+mn-lt"/>
            </a:endParaRPr>
          </a:p>
        </p:txBody>
      </p:sp>
      <p:sp>
        <p:nvSpPr>
          <p:cNvPr id="125955" name="Rectangle 3">
            <a:extLst>
              <a:ext uri="{FF2B5EF4-FFF2-40B4-BE49-F238E27FC236}">
                <a16:creationId xmlns:a16="http://schemas.microsoft.com/office/drawing/2014/main" id="{48A1DEB9-FE1B-4494-81BC-A0625CADE33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073275" y="1600200"/>
            <a:ext cx="8532813" cy="4800600"/>
          </a:xfrm>
        </p:spPr>
        <p:txBody>
          <a:bodyPr rtlCol="0">
            <a:normAutofit/>
          </a:bodyPr>
          <a:lstStyle/>
          <a:p>
            <a:pPr marL="365760" indent="-283464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b="1" dirty="0"/>
              <a:t>Impulse Function</a:t>
            </a:r>
          </a:p>
          <a:p>
            <a:pPr marL="365760" indent="-283464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dirty="0">
              <a:latin typeface="+mj-lt"/>
            </a:endParaRPr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>
                <a:latin typeface="+mj-lt"/>
              </a:rPr>
              <a:t>The area under the impulse function is constant and represents the </a:t>
            </a:r>
            <a:r>
              <a:rPr lang="en-US" dirty="0">
                <a:solidFill>
                  <a:srgbClr val="FF6600"/>
                </a:solidFill>
                <a:latin typeface="+mj-lt"/>
              </a:rPr>
              <a:t>strength</a:t>
            </a:r>
            <a:r>
              <a:rPr lang="en-US" dirty="0">
                <a:latin typeface="+mj-lt"/>
              </a:rPr>
              <a:t> of the impulse.</a:t>
            </a:r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>
                <a:latin typeface="+mj-lt"/>
              </a:rPr>
              <a:t>The impulse is zero everywhere except at t=0.</a:t>
            </a:r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>
                <a:latin typeface="+mj-lt"/>
              </a:rPr>
              <a:t>An impulse that occurs at t = a is denoted </a:t>
            </a:r>
            <a:r>
              <a:rPr lang="en-US" i="1" dirty="0">
                <a:solidFill>
                  <a:srgbClr val="FF6600"/>
                </a:solidFill>
                <a:latin typeface="+mj-lt"/>
              </a:rPr>
              <a:t>K </a:t>
            </a:r>
            <a:r>
              <a:rPr lang="en-US" i="1" dirty="0">
                <a:solidFill>
                  <a:srgbClr val="FF6600"/>
                </a:solidFill>
                <a:latin typeface="+mj-lt"/>
                <a:sym typeface="Symbol" pitchFamily="18" charset="2"/>
              </a:rPr>
              <a:t>(t-a)</a:t>
            </a:r>
          </a:p>
        </p:txBody>
      </p:sp>
    </p:spTree>
  </p:cSld>
  <p:clrMapOvr>
    <a:masterClrMapping/>
  </p:clrMapOvr>
  <p:transition spd="med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>
            <a:extLst>
              <a:ext uri="{FF2B5EF4-FFF2-40B4-BE49-F238E27FC236}">
                <a16:creationId xmlns:a16="http://schemas.microsoft.com/office/drawing/2014/main" id="{FA43A1F9-E716-86EE-2B0F-4436C7D184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90800" y="152400"/>
            <a:ext cx="7497763" cy="11430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dirty="0">
                <a:solidFill>
                  <a:schemeClr val="tx2">
                    <a:satMod val="130000"/>
                  </a:schemeClr>
                </a:solidFill>
              </a:rPr>
              <a:t>Definition of Laplace Transform </a:t>
            </a:r>
          </a:p>
        </p:txBody>
      </p:sp>
      <p:pic>
        <p:nvPicPr>
          <p:cNvPr id="13315" name="Picture 6" descr="ale63317_15002">
            <a:extLst>
              <a:ext uri="{FF2B5EF4-FFF2-40B4-BE49-F238E27FC236}">
                <a16:creationId xmlns:a16="http://schemas.microsoft.com/office/drawing/2014/main" id="{660AE9BC-62BB-91AB-2FCE-5B2E6B15D56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92325" y="3592513"/>
            <a:ext cx="8142288" cy="2416175"/>
          </a:xfrm>
        </p:spPr>
      </p:pic>
      <p:sp>
        <p:nvSpPr>
          <p:cNvPr id="13316" name="Slide Number Placeholder 5">
            <a:extLst>
              <a:ext uri="{FF2B5EF4-FFF2-40B4-BE49-F238E27FC236}">
                <a16:creationId xmlns:a16="http://schemas.microsoft.com/office/drawing/2014/main" id="{82221758-38E9-CCF8-95C5-5021DB3D5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5264B7D2-67B8-4CB1-8EBB-F638063DDC09}" type="slidenum">
              <a:rPr lang="en-US" altLang="en-US" sz="1200" smtClean="0">
                <a:solidFill>
                  <a:srgbClr val="B5A788"/>
                </a:solidFill>
                <a:latin typeface="Helvetica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200">
              <a:solidFill>
                <a:srgbClr val="B5A788"/>
              </a:solidFill>
              <a:latin typeface="Helvetica" panose="020B0604020202020204" pitchFamily="34" charset="0"/>
            </a:endParaRPr>
          </a:p>
        </p:txBody>
      </p:sp>
      <p:sp>
        <p:nvSpPr>
          <p:cNvPr id="13317" name="Text Box 3">
            <a:extLst>
              <a:ext uri="{FF2B5EF4-FFF2-40B4-BE49-F238E27FC236}">
                <a16:creationId xmlns:a16="http://schemas.microsoft.com/office/drawing/2014/main" id="{535B072D-08C8-6EF8-6D13-6B34A4AB10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1600200"/>
            <a:ext cx="75438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en-US" sz="2400">
                <a:latin typeface="Helvetica" panose="020B0604020202020204" pitchFamily="34" charset="0"/>
              </a:rPr>
              <a:t>Example 1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en-US" sz="2400">
                <a:latin typeface="Helvetica" panose="020B0604020202020204" pitchFamily="34" charset="0"/>
              </a:rPr>
              <a:t>Determine the Laplace transform of each of the following functions shown below:</a:t>
            </a:r>
          </a:p>
        </p:txBody>
      </p:sp>
    </p:spTree>
  </p:cSld>
  <p:clrMapOvr>
    <a:masterClrMapping/>
  </p:clrMapOvr>
  <p:transition spd="med">
    <p:fade thruBlk="1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>
            <a:extLst>
              <a:ext uri="{FF2B5EF4-FFF2-40B4-BE49-F238E27FC236}">
                <a16:creationId xmlns:a16="http://schemas.microsoft.com/office/drawing/2014/main" id="{646A9200-18C1-6DDF-4E01-2DE7FE9FD9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tx2">
                    <a:satMod val="130000"/>
                  </a:schemeClr>
                </a:solidFill>
              </a:rPr>
              <a:t>f(t) = K </a:t>
            </a:r>
            <a:r>
              <a:rPr lang="en-US">
                <a:solidFill>
                  <a:schemeClr val="tx2">
                    <a:satMod val="130000"/>
                  </a:schemeClr>
                </a:solidFill>
                <a:sym typeface="Symbol" pitchFamily="18" charset="2"/>
              </a:rPr>
              <a:t></a:t>
            </a:r>
            <a:r>
              <a:rPr lang="en-US">
                <a:solidFill>
                  <a:schemeClr val="tx2">
                    <a:satMod val="130000"/>
                  </a:schemeClr>
                </a:solidFill>
              </a:rPr>
              <a:t>(t)</a:t>
            </a:r>
          </a:p>
        </p:txBody>
      </p:sp>
      <p:graphicFrame>
        <p:nvGraphicFramePr>
          <p:cNvPr id="41987" name="Object 2">
            <a:extLst>
              <a:ext uri="{FF2B5EF4-FFF2-40B4-BE49-F238E27FC236}">
                <a16:creationId xmlns:a16="http://schemas.microsoft.com/office/drawing/2014/main" id="{AE49E40F-CAD6-CFB2-C364-88712C49A1F4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3689350" y="2009775"/>
          <a:ext cx="4889500" cy="309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SmartDraw" r:id="rId2" imgW="5806440" imgH="3675888" progId="SmartDraw.2">
                  <p:embed/>
                </p:oleObj>
              </mc:Choice>
              <mc:Fallback>
                <p:oleObj name="SmartDraw" r:id="rId2" imgW="5806440" imgH="3675888" progId="SmartDraw.2">
                  <p:embed/>
                  <p:pic>
                    <p:nvPicPr>
                      <p:cNvPr id="0" name="Object 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9350" y="2009775"/>
                        <a:ext cx="4889500" cy="309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fade thruBlk="1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>
            <a:extLst>
              <a:ext uri="{FF2B5EF4-FFF2-40B4-BE49-F238E27FC236}">
                <a16:creationId xmlns:a16="http://schemas.microsoft.com/office/drawing/2014/main" id="{4A06B24D-DF2E-E17B-8FD4-42DB51E439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67000" y="274638"/>
            <a:ext cx="7497763" cy="11430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dirty="0">
                <a:solidFill>
                  <a:schemeClr val="tx2">
                    <a:satMod val="130000"/>
                  </a:schemeClr>
                </a:solidFill>
              </a:rPr>
              <a:t>Properties of Laplace Transform </a:t>
            </a:r>
          </a:p>
        </p:txBody>
      </p:sp>
      <p:graphicFrame>
        <p:nvGraphicFramePr>
          <p:cNvPr id="43011" name="Object 2">
            <a:extLst>
              <a:ext uri="{FF2B5EF4-FFF2-40B4-BE49-F238E27FC236}">
                <a16:creationId xmlns:a16="http://schemas.microsoft.com/office/drawing/2014/main" id="{669AB5F6-F4D4-D084-1886-C55E401BF355}"/>
              </a:ext>
            </a:extLst>
          </p:cNvPr>
          <p:cNvGraphicFramePr>
            <a:graphicFrameLocks noGrp="1" noChangeAspect="1"/>
          </p:cNvGraphicFramePr>
          <p:nvPr>
            <p:ph sz="half" idx="1"/>
          </p:nvPr>
        </p:nvGraphicFramePr>
        <p:xfrm>
          <a:off x="2344738" y="4259263"/>
          <a:ext cx="8161337" cy="754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336800" imgH="215900" progId="Equation.3">
                  <p:embed/>
                </p:oleObj>
              </mc:Choice>
              <mc:Fallback>
                <p:oleObj name="Equation" r:id="rId2" imgW="2336800" imgH="215900" progId="Equation.3">
                  <p:embed/>
                  <p:pic>
                    <p:nvPicPr>
                      <p:cNvPr id="0" name="Object 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4738" y="4259263"/>
                        <a:ext cx="8161337" cy="754062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2" name="Slide Number Placeholder 6">
            <a:extLst>
              <a:ext uri="{FF2B5EF4-FFF2-40B4-BE49-F238E27FC236}">
                <a16:creationId xmlns:a16="http://schemas.microsoft.com/office/drawing/2014/main" id="{6417F7A4-D28D-C56D-7814-A4DAA3C8C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E6810BB9-B07E-4430-8767-F6095D9AC2CA}" type="slidenum">
              <a:rPr lang="en-US" altLang="en-US" sz="1200" smtClean="0">
                <a:solidFill>
                  <a:srgbClr val="B5A788"/>
                </a:solidFill>
                <a:latin typeface="Helvetica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31</a:t>
            </a:fld>
            <a:endParaRPr lang="en-US" altLang="en-US" sz="1200">
              <a:solidFill>
                <a:srgbClr val="B5A788"/>
              </a:solidFill>
              <a:latin typeface="Helvetica" panose="020B0604020202020204" pitchFamily="34" charset="0"/>
            </a:endParaRPr>
          </a:p>
        </p:txBody>
      </p:sp>
      <p:sp>
        <p:nvSpPr>
          <p:cNvPr id="43013" name="Text Box 3">
            <a:extLst>
              <a:ext uri="{FF2B5EF4-FFF2-40B4-BE49-F238E27FC236}">
                <a16:creationId xmlns:a16="http://schemas.microsoft.com/office/drawing/2014/main" id="{9CDFEE75-A5F6-F304-EADE-810E521638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7475" y="2224088"/>
            <a:ext cx="80772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en-US" sz="2400" b="1">
                <a:latin typeface="Helvetica" panose="020B0604020202020204" pitchFamily="34" charset="0"/>
              </a:rPr>
              <a:t>Linearity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en-US" sz="2400">
                <a:latin typeface="Helvetica" panose="020B0604020202020204" pitchFamily="34" charset="0"/>
              </a:rPr>
              <a:t>   If </a:t>
            </a:r>
            <a:r>
              <a:rPr lang="en-US" altLang="en-US" sz="2400" i="1">
                <a:latin typeface="Helvetica" panose="020B0604020202020204" pitchFamily="34" charset="0"/>
              </a:rPr>
              <a:t>F</a:t>
            </a:r>
            <a:r>
              <a:rPr lang="en-US" altLang="en-US" sz="2400" i="1" baseline="-25000">
                <a:latin typeface="Helvetica" panose="020B0604020202020204" pitchFamily="34" charset="0"/>
              </a:rPr>
              <a:t>1</a:t>
            </a:r>
            <a:r>
              <a:rPr lang="en-US" altLang="en-US" sz="2400" i="1">
                <a:latin typeface="Helvetica" panose="020B0604020202020204" pitchFamily="34" charset="0"/>
              </a:rPr>
              <a:t>(s)</a:t>
            </a:r>
            <a:r>
              <a:rPr lang="en-US" altLang="en-US" sz="2400">
                <a:latin typeface="Helvetica" panose="020B0604020202020204" pitchFamily="34" charset="0"/>
              </a:rPr>
              <a:t> and </a:t>
            </a:r>
            <a:r>
              <a:rPr lang="en-US" altLang="en-US" sz="2400" i="1">
                <a:latin typeface="Helvetica" panose="020B0604020202020204" pitchFamily="34" charset="0"/>
              </a:rPr>
              <a:t>F</a:t>
            </a:r>
            <a:r>
              <a:rPr lang="en-US" altLang="en-US" sz="2400" i="1" baseline="-25000">
                <a:latin typeface="Helvetica" panose="020B0604020202020204" pitchFamily="34" charset="0"/>
              </a:rPr>
              <a:t>2</a:t>
            </a:r>
            <a:r>
              <a:rPr lang="en-US" altLang="en-US" sz="2400" i="1">
                <a:latin typeface="Helvetica" panose="020B0604020202020204" pitchFamily="34" charset="0"/>
              </a:rPr>
              <a:t>(s)</a:t>
            </a:r>
            <a:r>
              <a:rPr lang="en-US" altLang="en-US" sz="2400">
                <a:latin typeface="Helvetica" panose="020B0604020202020204" pitchFamily="34" charset="0"/>
              </a:rPr>
              <a:t> are, respectively, the Laplace Transforms of </a:t>
            </a:r>
            <a:r>
              <a:rPr lang="en-US" altLang="en-US" sz="2400" i="1">
                <a:latin typeface="Helvetica" panose="020B0604020202020204" pitchFamily="34" charset="0"/>
              </a:rPr>
              <a:t>f</a:t>
            </a:r>
            <a:r>
              <a:rPr lang="en-US" altLang="en-US" sz="2400" i="1" baseline="-25000">
                <a:latin typeface="Helvetica" panose="020B0604020202020204" pitchFamily="34" charset="0"/>
              </a:rPr>
              <a:t>1</a:t>
            </a:r>
            <a:r>
              <a:rPr lang="en-US" altLang="en-US" sz="2400" i="1">
                <a:latin typeface="Helvetica" panose="020B0604020202020204" pitchFamily="34" charset="0"/>
              </a:rPr>
              <a:t>(t)</a:t>
            </a:r>
            <a:r>
              <a:rPr lang="en-US" altLang="en-US" sz="2400">
                <a:latin typeface="Helvetica" panose="020B0604020202020204" pitchFamily="34" charset="0"/>
              </a:rPr>
              <a:t> and </a:t>
            </a:r>
            <a:r>
              <a:rPr lang="en-US" altLang="en-US" sz="2400" i="1">
                <a:latin typeface="Helvetica" panose="020B0604020202020204" pitchFamily="34" charset="0"/>
              </a:rPr>
              <a:t>f</a:t>
            </a:r>
            <a:r>
              <a:rPr lang="en-US" altLang="en-US" sz="2400" i="1" baseline="-25000">
                <a:latin typeface="Helvetica" panose="020B0604020202020204" pitchFamily="34" charset="0"/>
              </a:rPr>
              <a:t>2</a:t>
            </a:r>
            <a:r>
              <a:rPr lang="en-US" altLang="en-US" sz="2400" i="1">
                <a:latin typeface="Helvetica" panose="020B0604020202020204" pitchFamily="34" charset="0"/>
              </a:rPr>
              <a:t>(t)</a:t>
            </a:r>
          </a:p>
        </p:txBody>
      </p:sp>
    </p:spTree>
  </p:cSld>
  <p:clrMapOvr>
    <a:masterClrMapping/>
  </p:clrMapOvr>
  <p:transition spd="med">
    <p:fade thruBlk="1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>
            <a:extLst>
              <a:ext uri="{FF2B5EF4-FFF2-40B4-BE49-F238E27FC236}">
                <a16:creationId xmlns:a16="http://schemas.microsoft.com/office/drawing/2014/main" id="{67303B3D-DA97-976F-7CA7-442198000A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67000" y="274638"/>
            <a:ext cx="7497763" cy="11430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dirty="0">
                <a:solidFill>
                  <a:schemeClr val="tx2">
                    <a:satMod val="130000"/>
                  </a:schemeClr>
                </a:solidFill>
              </a:rPr>
              <a:t>Properties of Laplace Transform </a:t>
            </a:r>
          </a:p>
        </p:txBody>
      </p:sp>
      <p:graphicFrame>
        <p:nvGraphicFramePr>
          <p:cNvPr id="44035" name="Object 2">
            <a:extLst>
              <a:ext uri="{FF2B5EF4-FFF2-40B4-BE49-F238E27FC236}">
                <a16:creationId xmlns:a16="http://schemas.microsoft.com/office/drawing/2014/main" id="{7F7AA16B-EBBE-310A-9F9F-0D311FEAF37E}"/>
              </a:ext>
            </a:extLst>
          </p:cNvPr>
          <p:cNvGraphicFramePr>
            <a:graphicFrameLocks noGrp="1" noChangeAspect="1"/>
          </p:cNvGraphicFramePr>
          <p:nvPr>
            <p:ph sz="half" idx="1"/>
          </p:nvPr>
        </p:nvGraphicFramePr>
        <p:xfrm>
          <a:off x="4038600" y="3429000"/>
          <a:ext cx="3994150" cy="134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67893" imgH="393529" progId="Equation.3">
                  <p:embed/>
                </p:oleObj>
              </mc:Choice>
              <mc:Fallback>
                <p:oleObj name="Equation" r:id="rId2" imgW="1167893" imgH="393529" progId="Equation.3">
                  <p:embed/>
                  <p:pic>
                    <p:nvPicPr>
                      <p:cNvPr id="0" name="Object 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3429000"/>
                        <a:ext cx="3994150" cy="13462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36" name="Slide Number Placeholder 6">
            <a:extLst>
              <a:ext uri="{FF2B5EF4-FFF2-40B4-BE49-F238E27FC236}">
                <a16:creationId xmlns:a16="http://schemas.microsoft.com/office/drawing/2014/main" id="{BB4B8D6B-5456-0E1B-59AD-2457C9A14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EC4A4F67-2A8C-4ACD-B152-90DB07166503}" type="slidenum">
              <a:rPr lang="en-US" altLang="en-US" sz="1200" smtClean="0">
                <a:solidFill>
                  <a:srgbClr val="B5A788"/>
                </a:solidFill>
                <a:latin typeface="Helvetica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32</a:t>
            </a:fld>
            <a:endParaRPr lang="en-US" altLang="en-US" sz="1200">
              <a:solidFill>
                <a:srgbClr val="B5A788"/>
              </a:solidFill>
              <a:latin typeface="Helvetica" panose="020B0604020202020204" pitchFamily="34" charset="0"/>
            </a:endParaRPr>
          </a:p>
        </p:txBody>
      </p:sp>
      <p:sp>
        <p:nvSpPr>
          <p:cNvPr id="44037" name="Text Box 4">
            <a:extLst>
              <a:ext uri="{FF2B5EF4-FFF2-40B4-BE49-F238E27FC236}">
                <a16:creationId xmlns:a16="http://schemas.microsoft.com/office/drawing/2014/main" id="{293B110F-58A7-35E1-2709-67614AB819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1982788"/>
            <a:ext cx="80772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en-US" sz="2400" b="1">
                <a:latin typeface="Helvetica" panose="020B0604020202020204" pitchFamily="34" charset="0"/>
              </a:rPr>
              <a:t>Scaling 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en-US" sz="2400">
                <a:latin typeface="Helvetica" panose="020B0604020202020204" pitchFamily="34" charset="0"/>
              </a:rPr>
              <a:t>   If </a:t>
            </a:r>
            <a:r>
              <a:rPr lang="en-US" altLang="en-US" sz="2400" i="1">
                <a:latin typeface="Helvetica" panose="020B0604020202020204" pitchFamily="34" charset="0"/>
              </a:rPr>
              <a:t>F</a:t>
            </a:r>
            <a:r>
              <a:rPr lang="en-US" altLang="en-US" sz="2400" i="1" baseline="-25000">
                <a:latin typeface="Helvetica" panose="020B0604020202020204" pitchFamily="34" charset="0"/>
              </a:rPr>
              <a:t> </a:t>
            </a:r>
            <a:r>
              <a:rPr lang="en-US" altLang="en-US" sz="2400" i="1">
                <a:latin typeface="Helvetica" panose="020B0604020202020204" pitchFamily="34" charset="0"/>
              </a:rPr>
              <a:t>(s)</a:t>
            </a:r>
            <a:r>
              <a:rPr lang="en-US" altLang="en-US" sz="2400">
                <a:latin typeface="Helvetica" panose="020B0604020202020204" pitchFamily="34" charset="0"/>
              </a:rPr>
              <a:t> is the Laplace Transforms of </a:t>
            </a:r>
            <a:r>
              <a:rPr lang="en-US" altLang="en-US" sz="2400" i="1">
                <a:latin typeface="Helvetica" panose="020B0604020202020204" pitchFamily="34" charset="0"/>
              </a:rPr>
              <a:t>f</a:t>
            </a:r>
            <a:r>
              <a:rPr lang="en-US" altLang="en-US" sz="2400" i="1" baseline="-25000">
                <a:latin typeface="Helvetica" panose="020B0604020202020204" pitchFamily="34" charset="0"/>
              </a:rPr>
              <a:t> </a:t>
            </a:r>
            <a:r>
              <a:rPr lang="en-US" altLang="en-US" sz="2400" i="1">
                <a:latin typeface="Helvetica" panose="020B0604020202020204" pitchFamily="34" charset="0"/>
              </a:rPr>
              <a:t>(t), </a:t>
            </a:r>
            <a:r>
              <a:rPr lang="en-US" altLang="en-US" sz="2400">
                <a:latin typeface="Helvetica" panose="020B0604020202020204" pitchFamily="34" charset="0"/>
              </a:rPr>
              <a:t>then</a:t>
            </a:r>
          </a:p>
        </p:txBody>
      </p:sp>
    </p:spTree>
  </p:cSld>
  <p:clrMapOvr>
    <a:masterClrMapping/>
  </p:clrMapOvr>
  <p:transition spd="med">
    <p:fade thruBlk="1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>
            <a:extLst>
              <a:ext uri="{FF2B5EF4-FFF2-40B4-BE49-F238E27FC236}">
                <a16:creationId xmlns:a16="http://schemas.microsoft.com/office/drawing/2014/main" id="{43830E58-0798-BD7E-2483-B221B197D3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90800" y="274638"/>
            <a:ext cx="7497763" cy="11430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dirty="0">
                <a:solidFill>
                  <a:schemeClr val="tx2">
                    <a:satMod val="130000"/>
                  </a:schemeClr>
                </a:solidFill>
              </a:rPr>
              <a:t>Properties of Laplace Transform </a:t>
            </a:r>
          </a:p>
        </p:txBody>
      </p:sp>
      <p:graphicFrame>
        <p:nvGraphicFramePr>
          <p:cNvPr id="45059" name="Object 2">
            <a:extLst>
              <a:ext uri="{FF2B5EF4-FFF2-40B4-BE49-F238E27FC236}">
                <a16:creationId xmlns:a16="http://schemas.microsoft.com/office/drawing/2014/main" id="{92A41F65-50D4-A0DD-1F17-C1A15983A97B}"/>
              </a:ext>
            </a:extLst>
          </p:cNvPr>
          <p:cNvGraphicFramePr>
            <a:graphicFrameLocks noGrp="1" noChangeAspect="1"/>
          </p:cNvGraphicFramePr>
          <p:nvPr>
            <p:ph sz="half" idx="1"/>
          </p:nvPr>
        </p:nvGraphicFramePr>
        <p:xfrm>
          <a:off x="2667000" y="3522663"/>
          <a:ext cx="7000875" cy="887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803400" imgH="228600" progId="Equation.3">
                  <p:embed/>
                </p:oleObj>
              </mc:Choice>
              <mc:Fallback>
                <p:oleObj name="Equation" r:id="rId2" imgW="1803400" imgH="228600" progId="Equation.3">
                  <p:embed/>
                  <p:pic>
                    <p:nvPicPr>
                      <p:cNvPr id="0" name="Object 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3522663"/>
                        <a:ext cx="7000875" cy="887412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0" name="Slide Number Placeholder 6">
            <a:extLst>
              <a:ext uri="{FF2B5EF4-FFF2-40B4-BE49-F238E27FC236}">
                <a16:creationId xmlns:a16="http://schemas.microsoft.com/office/drawing/2014/main" id="{FE2FAACA-C222-A196-DAF7-24A3935BF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5F7692F5-2C58-4E18-94A6-35288AE289C7}" type="slidenum">
              <a:rPr lang="en-US" altLang="en-US" sz="1200" smtClean="0">
                <a:solidFill>
                  <a:srgbClr val="B5A788"/>
                </a:solidFill>
                <a:latin typeface="Helvetica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33</a:t>
            </a:fld>
            <a:endParaRPr lang="en-US" altLang="en-US" sz="1200">
              <a:solidFill>
                <a:srgbClr val="B5A788"/>
              </a:solidFill>
              <a:latin typeface="Helvetica" panose="020B0604020202020204" pitchFamily="34" charset="0"/>
            </a:endParaRPr>
          </a:p>
        </p:txBody>
      </p:sp>
      <p:sp>
        <p:nvSpPr>
          <p:cNvPr id="45061" name="Text Box 4">
            <a:extLst>
              <a:ext uri="{FF2B5EF4-FFF2-40B4-BE49-F238E27FC236}">
                <a16:creationId xmlns:a16="http://schemas.microsoft.com/office/drawing/2014/main" id="{6D466056-DDDA-9D4E-69D4-E38585E67E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1982788"/>
            <a:ext cx="80772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en-US" sz="2400" b="1">
                <a:latin typeface="Helvetica" panose="020B0604020202020204" pitchFamily="34" charset="0"/>
              </a:rPr>
              <a:t>Time Shift 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en-US" sz="2400">
                <a:latin typeface="Helvetica" panose="020B0604020202020204" pitchFamily="34" charset="0"/>
              </a:rPr>
              <a:t>   If </a:t>
            </a:r>
            <a:r>
              <a:rPr lang="en-US" altLang="en-US" sz="2400" i="1">
                <a:latin typeface="Helvetica" panose="020B0604020202020204" pitchFamily="34" charset="0"/>
              </a:rPr>
              <a:t>F</a:t>
            </a:r>
            <a:r>
              <a:rPr lang="en-US" altLang="en-US" sz="2400" i="1" baseline="-25000">
                <a:latin typeface="Helvetica" panose="020B0604020202020204" pitchFamily="34" charset="0"/>
              </a:rPr>
              <a:t> </a:t>
            </a:r>
            <a:r>
              <a:rPr lang="en-US" altLang="en-US" sz="2400" i="1">
                <a:latin typeface="Helvetica" panose="020B0604020202020204" pitchFamily="34" charset="0"/>
              </a:rPr>
              <a:t>(s)</a:t>
            </a:r>
            <a:r>
              <a:rPr lang="en-US" altLang="en-US" sz="2400">
                <a:latin typeface="Helvetica" panose="020B0604020202020204" pitchFamily="34" charset="0"/>
              </a:rPr>
              <a:t> is the Laplace Transforms of </a:t>
            </a:r>
            <a:r>
              <a:rPr lang="en-US" altLang="en-US" sz="2400" i="1">
                <a:latin typeface="Helvetica" panose="020B0604020202020204" pitchFamily="34" charset="0"/>
              </a:rPr>
              <a:t>f</a:t>
            </a:r>
            <a:r>
              <a:rPr lang="en-US" altLang="en-US" sz="2400" i="1" baseline="-25000">
                <a:latin typeface="Helvetica" panose="020B0604020202020204" pitchFamily="34" charset="0"/>
              </a:rPr>
              <a:t> </a:t>
            </a:r>
            <a:r>
              <a:rPr lang="en-US" altLang="en-US" sz="2400" i="1">
                <a:latin typeface="Helvetica" panose="020B0604020202020204" pitchFamily="34" charset="0"/>
              </a:rPr>
              <a:t>(t), </a:t>
            </a:r>
            <a:r>
              <a:rPr lang="en-US" altLang="en-US" sz="2400">
                <a:latin typeface="Helvetica" panose="020B0604020202020204" pitchFamily="34" charset="0"/>
              </a:rPr>
              <a:t>then</a:t>
            </a:r>
          </a:p>
        </p:txBody>
      </p:sp>
    </p:spTree>
  </p:cSld>
  <p:clrMapOvr>
    <a:masterClrMapping/>
  </p:clrMapOvr>
  <p:transition spd="med">
    <p:fade thruBlk="1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>
            <a:extLst>
              <a:ext uri="{FF2B5EF4-FFF2-40B4-BE49-F238E27FC236}">
                <a16:creationId xmlns:a16="http://schemas.microsoft.com/office/drawing/2014/main" id="{ED59E3FB-D7C6-1527-E629-10E9124BC1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67000" y="274638"/>
            <a:ext cx="7497763" cy="11430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dirty="0">
                <a:solidFill>
                  <a:schemeClr val="tx2">
                    <a:satMod val="130000"/>
                  </a:schemeClr>
                </a:solidFill>
              </a:rPr>
              <a:t>The Inverse Laplace Transform </a:t>
            </a:r>
          </a:p>
        </p:txBody>
      </p:sp>
      <p:graphicFrame>
        <p:nvGraphicFramePr>
          <p:cNvPr id="46083" name="Object 2">
            <a:extLst>
              <a:ext uri="{FF2B5EF4-FFF2-40B4-BE49-F238E27FC236}">
                <a16:creationId xmlns:a16="http://schemas.microsoft.com/office/drawing/2014/main" id="{22A45816-DC0B-5AB6-B33E-CBDFBA341DC8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3656013" y="2371725"/>
          <a:ext cx="5183187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400300" imgH="419100" progId="Equation.3">
                  <p:embed/>
                </p:oleObj>
              </mc:Choice>
              <mc:Fallback>
                <p:oleObj name="Equation" r:id="rId2" imgW="2400300" imgH="419100" progId="Equation.3">
                  <p:embed/>
                  <p:pic>
                    <p:nvPicPr>
                      <p:cNvPr id="0" name="Object 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6013" y="2371725"/>
                        <a:ext cx="5183187" cy="90487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952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84" name="Slide Number Placeholder 5">
            <a:extLst>
              <a:ext uri="{FF2B5EF4-FFF2-40B4-BE49-F238E27FC236}">
                <a16:creationId xmlns:a16="http://schemas.microsoft.com/office/drawing/2014/main" id="{07C09ADF-10A4-8564-C5BA-FA8CFA8BD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9ED11913-89CC-48F2-A47D-03C7C49C6167}" type="slidenum">
              <a:rPr lang="en-US" altLang="en-US" sz="1200" smtClean="0">
                <a:solidFill>
                  <a:srgbClr val="B5A788"/>
                </a:solidFill>
                <a:latin typeface="Helvetica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34</a:t>
            </a:fld>
            <a:endParaRPr lang="en-US" altLang="en-US" sz="1200">
              <a:solidFill>
                <a:srgbClr val="B5A788"/>
              </a:solidFill>
              <a:latin typeface="Helvetica" panose="020B0604020202020204" pitchFamily="34" charset="0"/>
            </a:endParaRPr>
          </a:p>
        </p:txBody>
      </p:sp>
      <p:sp>
        <p:nvSpPr>
          <p:cNvPr id="108548" name="Text Box 4">
            <a:extLst>
              <a:ext uri="{FF2B5EF4-FFF2-40B4-BE49-F238E27FC236}">
                <a16:creationId xmlns:a16="http://schemas.microsoft.com/office/drawing/2014/main" id="{1ECA8AC1-C911-9910-3F32-C2D16EA841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1752600"/>
            <a:ext cx="8077200" cy="434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eaLnBrk="1" hangingPunct="1">
              <a:spcBef>
                <a:spcPct val="50000"/>
              </a:spcBef>
              <a:defRPr/>
            </a:pPr>
            <a:r>
              <a:rPr lang="en-US" sz="2400" dirty="0">
                <a:latin typeface="+mn-lt"/>
              </a:rPr>
              <a:t>   Suppose F(s) has the general form of </a:t>
            </a:r>
          </a:p>
          <a:p>
            <a:pPr marL="342900" indent="-342900" eaLnBrk="1" hangingPunct="1">
              <a:spcBef>
                <a:spcPct val="50000"/>
              </a:spcBef>
              <a:defRPr/>
            </a:pPr>
            <a:endParaRPr lang="en-US" sz="2400" dirty="0"/>
          </a:p>
          <a:p>
            <a:pPr marL="342900" indent="-342900" eaLnBrk="1" hangingPunct="1">
              <a:spcBef>
                <a:spcPct val="50000"/>
              </a:spcBef>
              <a:defRPr/>
            </a:pPr>
            <a:endParaRPr lang="en-US" sz="2400" dirty="0"/>
          </a:p>
          <a:p>
            <a:pPr marL="342900" indent="-342900" eaLnBrk="1" hangingPunct="1">
              <a:spcBef>
                <a:spcPct val="50000"/>
              </a:spcBef>
              <a:defRPr/>
            </a:pPr>
            <a:r>
              <a:rPr lang="en-US" sz="2400" dirty="0"/>
              <a:t>   </a:t>
            </a:r>
            <a:r>
              <a:rPr lang="en-US" sz="2400" dirty="0">
                <a:latin typeface="+mn-lt"/>
              </a:rPr>
              <a:t>The finding the inverse Laplace transform of </a:t>
            </a:r>
            <a:r>
              <a:rPr lang="en-US" sz="2400" i="1" dirty="0">
                <a:latin typeface="+mn-lt"/>
              </a:rPr>
              <a:t>F(s)</a:t>
            </a:r>
            <a:r>
              <a:rPr lang="en-US" sz="2400" dirty="0">
                <a:latin typeface="+mn-lt"/>
              </a:rPr>
              <a:t> involves two steps: </a:t>
            </a:r>
          </a:p>
          <a:p>
            <a:pPr marL="800100" lvl="1" indent="-342900" eaLnBrk="1" hangingPunct="1">
              <a:spcBef>
                <a:spcPct val="50000"/>
              </a:spcBef>
              <a:buFontTx/>
              <a:buAutoNum type="arabicPeriod"/>
              <a:defRPr/>
            </a:pPr>
            <a:r>
              <a:rPr lang="en-US" sz="2400" dirty="0">
                <a:latin typeface="+mn-lt"/>
              </a:rPr>
              <a:t>Decompose F(s) into simple terms using partial fraction expansion.</a:t>
            </a:r>
          </a:p>
          <a:p>
            <a:pPr marL="800100" lvl="1" indent="-342900" eaLnBrk="1" hangingPunct="1">
              <a:spcBef>
                <a:spcPct val="50000"/>
              </a:spcBef>
              <a:buFontTx/>
              <a:buAutoNum type="arabicPeriod"/>
              <a:defRPr/>
            </a:pPr>
            <a:r>
              <a:rPr lang="en-US" sz="2400" dirty="0">
                <a:latin typeface="+mn-lt"/>
              </a:rPr>
              <a:t>Find the inverse of each term by matching entries in Laplace Transform Table.</a:t>
            </a:r>
          </a:p>
        </p:txBody>
      </p:sp>
    </p:spTree>
  </p:cSld>
  <p:clrMapOvr>
    <a:masterClrMapping/>
  </p:clrMapOvr>
  <p:transition spd="med">
    <p:fade thruBlk="1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Picture 5">
            <a:extLst>
              <a:ext uri="{FF2B5EF4-FFF2-40B4-BE49-F238E27FC236}">
                <a16:creationId xmlns:a16="http://schemas.microsoft.com/office/drawing/2014/main" id="{C7A38A9E-84ED-AE84-2818-10B3C32754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257175"/>
            <a:ext cx="6248400" cy="634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 thruBlk="1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>
            <a:extLst>
              <a:ext uri="{FF2B5EF4-FFF2-40B4-BE49-F238E27FC236}">
                <a16:creationId xmlns:a16="http://schemas.microsoft.com/office/drawing/2014/main" id="{61E95A26-AB62-4672-3007-74502E8C22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67000" y="274638"/>
            <a:ext cx="7497763" cy="11430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dirty="0">
                <a:solidFill>
                  <a:schemeClr val="tx2">
                    <a:satMod val="130000"/>
                  </a:schemeClr>
                </a:solidFill>
              </a:rPr>
              <a:t>The Inverse Laplace Transform</a:t>
            </a:r>
          </a:p>
        </p:txBody>
      </p:sp>
      <p:graphicFrame>
        <p:nvGraphicFramePr>
          <p:cNvPr id="48131" name="Object 2">
            <a:extLst>
              <a:ext uri="{FF2B5EF4-FFF2-40B4-BE49-F238E27FC236}">
                <a16:creationId xmlns:a16="http://schemas.microsoft.com/office/drawing/2014/main" id="{EA654C8F-9FFF-30E5-89CE-33C34D5A36DB}"/>
              </a:ext>
            </a:extLst>
          </p:cNvPr>
          <p:cNvGraphicFramePr>
            <a:graphicFrameLocks noGrp="1" noChangeAspect="1"/>
          </p:cNvGraphicFramePr>
          <p:nvPr>
            <p:ph sz="half" idx="1"/>
          </p:nvPr>
        </p:nvGraphicFramePr>
        <p:xfrm>
          <a:off x="4191000" y="2971800"/>
          <a:ext cx="3124200" cy="820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97950" imgH="393529" progId="Equation.3">
                  <p:embed/>
                </p:oleObj>
              </mc:Choice>
              <mc:Fallback>
                <p:oleObj name="Equation" r:id="rId2" imgW="1497950" imgH="393529" progId="Equation.3">
                  <p:embed/>
                  <p:pic>
                    <p:nvPicPr>
                      <p:cNvPr id="0" name="Object 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2971800"/>
                        <a:ext cx="3124200" cy="820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2" name="Object 3">
            <a:extLst>
              <a:ext uri="{FF2B5EF4-FFF2-40B4-BE49-F238E27FC236}">
                <a16:creationId xmlns:a16="http://schemas.microsoft.com/office/drawing/2014/main" id="{CB0A872E-7DB6-8281-129E-005105EB45B8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3733800" y="4694238"/>
          <a:ext cx="4978400" cy="1400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438400" imgH="685800" progId="Equation.3">
                  <p:embed/>
                </p:oleObj>
              </mc:Choice>
              <mc:Fallback>
                <p:oleObj name="Equation" r:id="rId4" imgW="2438400" imgH="685800" progId="Equation.3">
                  <p:embed/>
                  <p:pic>
                    <p:nvPicPr>
                      <p:cNvPr id="0" name="Object 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4694238"/>
                        <a:ext cx="4978400" cy="140017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952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3" name="Slide Number Placeholder 6">
            <a:extLst>
              <a:ext uri="{FF2B5EF4-FFF2-40B4-BE49-F238E27FC236}">
                <a16:creationId xmlns:a16="http://schemas.microsoft.com/office/drawing/2014/main" id="{F53A3F07-51F0-8F22-9919-8E72F47B5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98EA89B0-5804-4827-99A3-FBD33465A375}" type="slidenum">
              <a:rPr lang="en-US" altLang="en-US" sz="1200" smtClean="0">
                <a:solidFill>
                  <a:srgbClr val="B5A788"/>
                </a:solidFill>
                <a:latin typeface="Helvetica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36</a:t>
            </a:fld>
            <a:endParaRPr lang="en-US" altLang="en-US" sz="1200">
              <a:solidFill>
                <a:srgbClr val="B5A788"/>
              </a:solidFill>
              <a:latin typeface="Helvetica" panose="020B0604020202020204" pitchFamily="34" charset="0"/>
            </a:endParaRPr>
          </a:p>
        </p:txBody>
      </p:sp>
      <p:sp>
        <p:nvSpPr>
          <p:cNvPr id="48134" name="Text Box 3">
            <a:extLst>
              <a:ext uri="{FF2B5EF4-FFF2-40B4-BE49-F238E27FC236}">
                <a16:creationId xmlns:a16="http://schemas.microsoft.com/office/drawing/2014/main" id="{52D3742B-0EA7-E8D3-0A02-5C9F819355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1752600"/>
            <a:ext cx="8077200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en-US" sz="2400">
                <a:latin typeface="Helvetica" panose="020B0604020202020204" pitchFamily="34" charset="0"/>
              </a:rPr>
              <a:t>   Example 1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en-US" sz="2400">
                <a:latin typeface="Helvetica" panose="020B0604020202020204" pitchFamily="34" charset="0"/>
              </a:rPr>
              <a:t>	Find the inverse Laplace transform of 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endParaRPr lang="en-US" altLang="en-US" sz="2400">
              <a:latin typeface="Helvetica" panose="020B060402020202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endParaRPr lang="en-US" altLang="en-US" sz="2400">
              <a:latin typeface="Helvetica" panose="020B060402020202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en-US" sz="2400">
                <a:latin typeface="Helvetica" panose="020B0604020202020204" pitchFamily="34" charset="0"/>
              </a:rPr>
              <a:t>   Solution:</a:t>
            </a:r>
          </a:p>
        </p:txBody>
      </p:sp>
    </p:spTree>
  </p:cSld>
  <p:clrMapOvr>
    <a:masterClrMapping/>
  </p:clrMapOvr>
  <p:transition spd="med">
    <p:fade thruBlk="1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Picture 6">
            <a:extLst>
              <a:ext uri="{FF2B5EF4-FFF2-40B4-BE49-F238E27FC236}">
                <a16:creationId xmlns:a16="http://schemas.microsoft.com/office/drawing/2014/main" id="{1ECE6B36-CF38-7CDA-F94E-E417B22B8F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457200"/>
            <a:ext cx="8610600" cy="6307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 thruBlk="1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Picture 6">
            <a:extLst>
              <a:ext uri="{FF2B5EF4-FFF2-40B4-BE49-F238E27FC236}">
                <a16:creationId xmlns:a16="http://schemas.microsoft.com/office/drawing/2014/main" id="{163C8394-E864-785A-78B7-7B69050544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0"/>
            <a:ext cx="11207750" cy="662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 thruBlk="1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2" name="Picture 6">
            <a:extLst>
              <a:ext uri="{FF2B5EF4-FFF2-40B4-BE49-F238E27FC236}">
                <a16:creationId xmlns:a16="http://schemas.microsoft.com/office/drawing/2014/main" id="{EA94755D-71DE-F988-AE2C-B82136665F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0"/>
            <a:ext cx="9448800" cy="682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>
            <a:extLst>
              <a:ext uri="{FF2B5EF4-FFF2-40B4-BE49-F238E27FC236}">
                <a16:creationId xmlns:a16="http://schemas.microsoft.com/office/drawing/2014/main" id="{36DC579E-7C4D-2D8F-B6E5-DE91AEF0CB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14600" y="228600"/>
            <a:ext cx="7497763" cy="11430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dirty="0">
                <a:solidFill>
                  <a:schemeClr val="tx2">
                    <a:satMod val="130000"/>
                  </a:schemeClr>
                </a:solidFill>
              </a:rPr>
              <a:t>Definition of Laplace Transform </a:t>
            </a:r>
          </a:p>
        </p:txBody>
      </p:sp>
      <p:graphicFrame>
        <p:nvGraphicFramePr>
          <p:cNvPr id="14339" name="Object 2">
            <a:extLst>
              <a:ext uri="{FF2B5EF4-FFF2-40B4-BE49-F238E27FC236}">
                <a16:creationId xmlns:a16="http://schemas.microsoft.com/office/drawing/2014/main" id="{51CC8490-15A4-1F23-5016-352054548F57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2960688" y="3554413"/>
          <a:ext cx="7051675" cy="1528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815312" imgH="393529" progId="Equation.3">
                  <p:embed/>
                </p:oleObj>
              </mc:Choice>
              <mc:Fallback>
                <p:oleObj name="Equation" r:id="rId2" imgW="1815312" imgH="393529" progId="Equation.3">
                  <p:embed/>
                  <p:pic>
                    <p:nvPicPr>
                      <p:cNvPr id="0" name="Object 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0688" y="3554413"/>
                        <a:ext cx="7051675" cy="1528762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0" name="Slide Number Placeholder 5">
            <a:extLst>
              <a:ext uri="{FF2B5EF4-FFF2-40B4-BE49-F238E27FC236}">
                <a16:creationId xmlns:a16="http://schemas.microsoft.com/office/drawing/2014/main" id="{8BBC2B97-4EAD-DD67-2AA8-5E7C7F84F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3BD09152-1D2D-4210-B651-64B90D51F823}" type="slidenum">
              <a:rPr lang="en-US" altLang="en-US" sz="1200" smtClean="0">
                <a:solidFill>
                  <a:srgbClr val="B5A788"/>
                </a:solidFill>
                <a:latin typeface="Helvetica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200">
              <a:solidFill>
                <a:srgbClr val="B5A788"/>
              </a:solidFill>
              <a:latin typeface="Helvetica" panose="020B0604020202020204" pitchFamily="34" charset="0"/>
            </a:endParaRPr>
          </a:p>
        </p:txBody>
      </p:sp>
      <p:sp>
        <p:nvSpPr>
          <p:cNvPr id="14341" name="Text Box 3">
            <a:extLst>
              <a:ext uri="{FF2B5EF4-FFF2-40B4-BE49-F238E27FC236}">
                <a16:creationId xmlns:a16="http://schemas.microsoft.com/office/drawing/2014/main" id="{88D0F556-301D-F45C-03A0-ACA37AE9A8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1982788"/>
            <a:ext cx="75438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en-US" sz="2400">
                <a:latin typeface="Helvetica" panose="020B0604020202020204" pitchFamily="34" charset="0"/>
              </a:rPr>
              <a:t>Solution: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AutoNum type="alphaLcParenR"/>
            </a:pPr>
            <a:r>
              <a:rPr lang="en-US" altLang="en-US" sz="2400">
                <a:latin typeface="Helvetica" panose="020B0604020202020204" pitchFamily="34" charset="0"/>
              </a:rPr>
              <a:t> The Laplace Transform of unit step, </a:t>
            </a:r>
            <a:r>
              <a:rPr lang="en-US" altLang="en-US" sz="2400" i="1">
                <a:latin typeface="Helvetica" panose="020B0604020202020204" pitchFamily="34" charset="0"/>
              </a:rPr>
              <a:t>u(t)</a:t>
            </a:r>
            <a:r>
              <a:rPr lang="en-US" altLang="en-US" sz="2400">
                <a:latin typeface="Helvetica" panose="020B0604020202020204" pitchFamily="34" charset="0"/>
              </a:rPr>
              <a:t> is given by</a:t>
            </a:r>
          </a:p>
        </p:txBody>
      </p:sp>
    </p:spTree>
  </p:cSld>
  <p:clrMapOvr>
    <a:masterClrMapping/>
  </p:clrMapOvr>
  <p:transition spd="med">
    <p:fade thruBlk="1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6" name="Picture 6">
            <a:extLst>
              <a:ext uri="{FF2B5EF4-FFF2-40B4-BE49-F238E27FC236}">
                <a16:creationId xmlns:a16="http://schemas.microsoft.com/office/drawing/2014/main" id="{EF9DB6EA-73B6-1602-F026-87B622E0D1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-11113"/>
            <a:ext cx="7848600" cy="673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 thruBlk="1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50" name="Picture 6">
            <a:extLst>
              <a:ext uri="{FF2B5EF4-FFF2-40B4-BE49-F238E27FC236}">
                <a16:creationId xmlns:a16="http://schemas.microsoft.com/office/drawing/2014/main" id="{B24B6B49-C730-5C8B-A699-C7AF6895ED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288" y="385763"/>
            <a:ext cx="11034712" cy="631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 thruBlk="1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4" name="Picture 6">
            <a:extLst>
              <a:ext uri="{FF2B5EF4-FFF2-40B4-BE49-F238E27FC236}">
                <a16:creationId xmlns:a16="http://schemas.microsoft.com/office/drawing/2014/main" id="{70E3275F-6E55-6312-C362-4E723EE352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288" y="376238"/>
            <a:ext cx="10272712" cy="635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 thruBlk="1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2">
            <a:extLst>
              <a:ext uri="{FF2B5EF4-FFF2-40B4-BE49-F238E27FC236}">
                <a16:creationId xmlns:a16="http://schemas.microsoft.com/office/drawing/2014/main" id="{ED2BD0E0-BDE0-90DA-347C-3EE318D402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90800" y="76200"/>
            <a:ext cx="7497763" cy="11430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dirty="0">
                <a:solidFill>
                  <a:schemeClr val="tx2">
                    <a:satMod val="130000"/>
                  </a:schemeClr>
                </a:solidFill>
                <a:latin typeface="+mn-lt"/>
              </a:rPr>
              <a:t>Partial Fraction Expansion</a:t>
            </a:r>
          </a:p>
        </p:txBody>
      </p:sp>
      <p:graphicFrame>
        <p:nvGraphicFramePr>
          <p:cNvPr id="202756" name="Object 2">
            <a:extLst>
              <a:ext uri="{FF2B5EF4-FFF2-40B4-BE49-F238E27FC236}">
                <a16:creationId xmlns:a16="http://schemas.microsoft.com/office/drawing/2014/main" id="{33CE233A-377E-1B55-1E9A-446015DC9591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2971800" y="2590800"/>
          <a:ext cx="5943600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85900" imgH="419100" progId="Equation.3">
                  <p:embed/>
                </p:oleObj>
              </mc:Choice>
              <mc:Fallback>
                <p:oleObj name="Equation" r:id="rId2" imgW="1485900" imgH="419100" progId="Equation.3">
                  <p:embed/>
                  <p:pic>
                    <p:nvPicPr>
                      <p:cNvPr id="0" name="Object 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2590800"/>
                        <a:ext cx="5943600" cy="1676400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chemeClr val="accent1"/>
                          </a:gs>
                          <a:gs pos="100000">
                            <a:srgbClr val="FF9999"/>
                          </a:gs>
                        </a:gsLst>
                        <a:lin ang="5400000" scaled="1"/>
                      </a:gradFill>
                      <a:ln w="76200" cmpd="tri">
                        <a:solidFill>
                          <a:srgbClr val="993366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00" name="Rectangle 3">
            <a:extLst>
              <a:ext uri="{FF2B5EF4-FFF2-40B4-BE49-F238E27FC236}">
                <a16:creationId xmlns:a16="http://schemas.microsoft.com/office/drawing/2014/main" id="{D0727A65-4457-FA10-0439-D2D7F63D047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590800" y="1371600"/>
            <a:ext cx="8382000" cy="1066800"/>
          </a:xfrm>
        </p:spPr>
        <p:txBody>
          <a:bodyPr/>
          <a:lstStyle/>
          <a:p>
            <a:pPr marL="660400" indent="-660400" eaLnBrk="1" hangingPunct="1">
              <a:buClr>
                <a:srgbClr val="FF3300"/>
              </a:buClr>
              <a:buFont typeface="Wingdings" panose="05000000000000000000" pitchFamily="2" charset="2"/>
              <a:buAutoNum type="arabicParenR"/>
            </a:pPr>
            <a:r>
              <a:rPr lang="en-US" altLang="en-US" sz="3600">
                <a:solidFill>
                  <a:srgbClr val="FF3300"/>
                </a:solidFill>
                <a:latin typeface="Britannic Bold" panose="020B0903060703020204" pitchFamily="34" charset="0"/>
              </a:rPr>
              <a:t>Distinct Real Roots of D(s)</a:t>
            </a:r>
          </a:p>
        </p:txBody>
      </p:sp>
      <p:sp>
        <p:nvSpPr>
          <p:cNvPr id="202758" name="AutoShape 6">
            <a:extLst>
              <a:ext uri="{FF2B5EF4-FFF2-40B4-BE49-F238E27FC236}">
                <a16:creationId xmlns:a16="http://schemas.microsoft.com/office/drawing/2014/main" id="{D1345F91-813A-0D2E-BE1C-359B3CD6D5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6700" y="4648200"/>
            <a:ext cx="3733800" cy="1905000"/>
          </a:xfrm>
          <a:prstGeom prst="upArrowCallout">
            <a:avLst>
              <a:gd name="adj1" fmla="val 49000"/>
              <a:gd name="adj2" fmla="val 49000"/>
              <a:gd name="adj3" fmla="val 16667"/>
              <a:gd name="adj4" fmla="val 66667"/>
            </a:avLst>
          </a:prstGeom>
          <a:solidFill>
            <a:srgbClr val="ECEC58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3600">
                <a:latin typeface="Britannic Bold" panose="020B0903060703020204" pitchFamily="34" charset="0"/>
              </a:rPr>
              <a:t>s</a:t>
            </a:r>
            <a:r>
              <a:rPr lang="en-US" altLang="en-US" sz="3600" baseline="-25000">
                <a:latin typeface="Britannic Bold" panose="020B0903060703020204" pitchFamily="34" charset="0"/>
              </a:rPr>
              <a:t>1</a:t>
            </a:r>
            <a:r>
              <a:rPr lang="en-US" altLang="en-US" sz="3600">
                <a:latin typeface="Britannic Bold" panose="020B0903060703020204" pitchFamily="34" charset="0"/>
              </a:rPr>
              <a:t>= 0, s</a:t>
            </a:r>
            <a:r>
              <a:rPr lang="en-US" altLang="en-US" sz="3600" baseline="-25000">
                <a:latin typeface="Britannic Bold" panose="020B0903060703020204" pitchFamily="34" charset="0"/>
              </a:rPr>
              <a:t>2</a:t>
            </a:r>
            <a:r>
              <a:rPr lang="en-US" altLang="en-US" sz="3600">
                <a:latin typeface="Britannic Bold" panose="020B0903060703020204" pitchFamily="34" charset="0"/>
              </a:rPr>
              <a:t>= -8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3600">
                <a:latin typeface="Britannic Bold" panose="020B0903060703020204" pitchFamily="34" charset="0"/>
              </a:rPr>
              <a:t>s</a:t>
            </a:r>
            <a:r>
              <a:rPr lang="en-US" altLang="en-US" sz="3600" baseline="-25000">
                <a:latin typeface="Britannic Bold" panose="020B0903060703020204" pitchFamily="34" charset="0"/>
              </a:rPr>
              <a:t>3</a:t>
            </a:r>
            <a:r>
              <a:rPr lang="en-US" altLang="en-US" sz="3600">
                <a:latin typeface="Britannic Bold" panose="020B0903060703020204" pitchFamily="34" charset="0"/>
              </a:rPr>
              <a:t>= -6</a:t>
            </a: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0275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0275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202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758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5">
            <a:extLst>
              <a:ext uri="{FF2B5EF4-FFF2-40B4-BE49-F238E27FC236}">
                <a16:creationId xmlns:a16="http://schemas.microsoft.com/office/drawing/2014/main" id="{84D35951-E730-2056-B6C3-37EB32F72E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solidFill>
                  <a:srgbClr val="FF3300"/>
                </a:solidFill>
              </a:rPr>
              <a:t>1) Distinct Real Roots</a:t>
            </a:r>
          </a:p>
        </p:txBody>
      </p:sp>
      <p:sp>
        <p:nvSpPr>
          <p:cNvPr id="205833" name="Rectangle 9">
            <a:extLst>
              <a:ext uri="{FF2B5EF4-FFF2-40B4-BE49-F238E27FC236}">
                <a16:creationId xmlns:a16="http://schemas.microsoft.com/office/drawing/2014/main" id="{C2FB0BBB-A6B2-D3B8-8FD1-40BC0DF2741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514600" y="2057400"/>
            <a:ext cx="8382000" cy="4343400"/>
          </a:xfrm>
        </p:spPr>
        <p:txBody>
          <a:bodyPr/>
          <a:lstStyle/>
          <a:p>
            <a:pPr marL="365125" indent="-282575" eaLnBrk="1" hangingPunct="1">
              <a:buFont typeface="Wingdings 2" panose="05020102010507070707" pitchFamily="18" charset="2"/>
              <a:buChar char=""/>
            </a:pPr>
            <a:endParaRPr lang="en-US" altLang="en-US"/>
          </a:p>
          <a:p>
            <a:pPr marL="365125" indent="-282575" eaLnBrk="1" hangingPunct="1">
              <a:buFont typeface="Wingdings 2" panose="05020102010507070707" pitchFamily="18" charset="2"/>
              <a:buChar char=""/>
            </a:pPr>
            <a:endParaRPr lang="en-US" altLang="en-US"/>
          </a:p>
          <a:p>
            <a:pPr marL="365125" indent="-282575" eaLnBrk="1" hangingPunct="1">
              <a:buFont typeface="Wingdings 2" panose="05020102010507070707" pitchFamily="18" charset="2"/>
              <a:buChar char=""/>
            </a:pPr>
            <a:endParaRPr lang="en-US" altLang="en-US"/>
          </a:p>
          <a:p>
            <a:pPr marL="365125" indent="-282575" eaLnBrk="1" hangingPunct="1">
              <a:buFont typeface="Wingdings 2" panose="05020102010507070707" pitchFamily="18" charset="2"/>
              <a:buChar char=""/>
            </a:pPr>
            <a:r>
              <a:rPr lang="en-US" altLang="en-US"/>
              <a:t>To find </a:t>
            </a:r>
            <a:r>
              <a:rPr lang="en-US" altLang="en-US">
                <a:solidFill>
                  <a:srgbClr val="0033CC"/>
                </a:solidFill>
              </a:rPr>
              <a:t>K</a:t>
            </a:r>
            <a:r>
              <a:rPr lang="en-US" altLang="en-US" baseline="-25000">
                <a:solidFill>
                  <a:srgbClr val="0033CC"/>
                </a:solidFill>
              </a:rPr>
              <a:t>1</a:t>
            </a:r>
            <a:r>
              <a:rPr lang="en-US" altLang="en-US"/>
              <a:t>: multiply both sides by </a:t>
            </a:r>
            <a:r>
              <a:rPr lang="en-US" altLang="en-US">
                <a:solidFill>
                  <a:srgbClr val="0033CC"/>
                </a:solidFill>
              </a:rPr>
              <a:t>s</a:t>
            </a:r>
            <a:r>
              <a:rPr lang="en-US" altLang="en-US"/>
              <a:t> and evaluates both sides at </a:t>
            </a:r>
            <a:r>
              <a:rPr lang="en-US" altLang="en-US">
                <a:solidFill>
                  <a:srgbClr val="0033CC"/>
                </a:solidFill>
              </a:rPr>
              <a:t>s=0</a:t>
            </a:r>
          </a:p>
          <a:p>
            <a:pPr marL="365125" indent="-282575" eaLnBrk="1" hangingPunct="1">
              <a:buFont typeface="Wingdings 2" panose="05020102010507070707" pitchFamily="18" charset="2"/>
              <a:buChar char=""/>
            </a:pPr>
            <a:r>
              <a:rPr lang="en-US" altLang="en-US"/>
              <a:t>To find </a:t>
            </a:r>
            <a:r>
              <a:rPr lang="en-US" altLang="en-US">
                <a:solidFill>
                  <a:srgbClr val="990033"/>
                </a:solidFill>
              </a:rPr>
              <a:t>K</a:t>
            </a:r>
            <a:r>
              <a:rPr lang="en-US" altLang="en-US" baseline="-25000">
                <a:solidFill>
                  <a:srgbClr val="990033"/>
                </a:solidFill>
              </a:rPr>
              <a:t>2</a:t>
            </a:r>
            <a:r>
              <a:rPr lang="en-US" altLang="en-US"/>
              <a:t>: multiply both sides by </a:t>
            </a:r>
            <a:r>
              <a:rPr lang="en-US" altLang="en-US">
                <a:solidFill>
                  <a:srgbClr val="990033"/>
                </a:solidFill>
              </a:rPr>
              <a:t>s+8</a:t>
            </a:r>
            <a:r>
              <a:rPr lang="en-US" altLang="en-US"/>
              <a:t> and evaluates both sides at </a:t>
            </a:r>
            <a:r>
              <a:rPr lang="en-US" altLang="en-US">
                <a:solidFill>
                  <a:srgbClr val="990033"/>
                </a:solidFill>
              </a:rPr>
              <a:t>s=-8</a:t>
            </a:r>
          </a:p>
          <a:p>
            <a:pPr marL="365125" indent="-282575" eaLnBrk="1" hangingPunct="1">
              <a:buFont typeface="Wingdings 2" panose="05020102010507070707" pitchFamily="18" charset="2"/>
              <a:buChar char=""/>
            </a:pPr>
            <a:r>
              <a:rPr lang="en-US" altLang="en-US"/>
              <a:t>To find </a:t>
            </a:r>
            <a:r>
              <a:rPr lang="en-US" altLang="en-US">
                <a:solidFill>
                  <a:srgbClr val="00FF00"/>
                </a:solidFill>
              </a:rPr>
              <a:t>K</a:t>
            </a:r>
            <a:r>
              <a:rPr lang="en-US" altLang="en-US" baseline="-25000">
                <a:solidFill>
                  <a:srgbClr val="00FF00"/>
                </a:solidFill>
              </a:rPr>
              <a:t>3</a:t>
            </a:r>
            <a:r>
              <a:rPr lang="en-US" altLang="en-US"/>
              <a:t>: multiply both sides by </a:t>
            </a:r>
            <a:r>
              <a:rPr lang="en-US" altLang="en-US">
                <a:solidFill>
                  <a:srgbClr val="00FF00"/>
                </a:solidFill>
              </a:rPr>
              <a:t>s+6</a:t>
            </a:r>
            <a:r>
              <a:rPr lang="en-US" altLang="en-US"/>
              <a:t> and evaluates both sides at </a:t>
            </a:r>
            <a:r>
              <a:rPr lang="en-US" altLang="en-US">
                <a:solidFill>
                  <a:srgbClr val="00FF00"/>
                </a:solidFill>
              </a:rPr>
              <a:t>s=-6</a:t>
            </a:r>
          </a:p>
        </p:txBody>
      </p:sp>
      <p:grpSp>
        <p:nvGrpSpPr>
          <p:cNvPr id="2" name="Group 11">
            <a:extLst>
              <a:ext uri="{FF2B5EF4-FFF2-40B4-BE49-F238E27FC236}">
                <a16:creationId xmlns:a16="http://schemas.microsoft.com/office/drawing/2014/main" id="{0D34FB8F-7F3B-CF7C-281C-589E1490A19D}"/>
              </a:ext>
            </a:extLst>
          </p:cNvPr>
          <p:cNvGrpSpPr>
            <a:grpSpLocks/>
          </p:cNvGrpSpPr>
          <p:nvPr/>
        </p:nvGrpSpPr>
        <p:grpSpPr bwMode="auto">
          <a:xfrm>
            <a:off x="2667000" y="1576388"/>
            <a:ext cx="7924800" cy="1676400"/>
            <a:chOff x="531" y="1038"/>
            <a:chExt cx="5646" cy="1056"/>
          </a:xfrm>
        </p:grpSpPr>
        <p:sp>
          <p:nvSpPr>
            <p:cNvPr id="56325" name="Rectangle 10">
              <a:extLst>
                <a:ext uri="{FF2B5EF4-FFF2-40B4-BE49-F238E27FC236}">
                  <a16:creationId xmlns:a16="http://schemas.microsoft.com/office/drawing/2014/main" id="{908484AB-F6D0-0FB6-B45A-F4E24DB1B8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1" y="1038"/>
              <a:ext cx="5646" cy="1056"/>
            </a:xfrm>
            <a:prstGeom prst="rect">
              <a:avLst/>
            </a:prstGeom>
            <a:noFill/>
            <a:ln w="76200" cap="sq" cmpd="tri">
              <a:solidFill>
                <a:srgbClr val="FF3300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>
                <a:latin typeface="Helvetica" panose="020B0604020202020204" pitchFamily="34" charset="0"/>
              </a:endParaRPr>
            </a:p>
          </p:txBody>
        </p:sp>
        <p:graphicFrame>
          <p:nvGraphicFramePr>
            <p:cNvPr id="56326" name="Object 2">
              <a:extLst>
                <a:ext uri="{FF2B5EF4-FFF2-40B4-BE49-F238E27FC236}">
                  <a16:creationId xmlns:a16="http://schemas.microsoft.com/office/drawing/2014/main" id="{3C566B8A-5E20-C650-D4E7-4DC0383D3A3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49" y="1152"/>
            <a:ext cx="5424" cy="8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2692400" imgH="419100" progId="Equation.3">
                    <p:embed/>
                  </p:oleObj>
                </mc:Choice>
                <mc:Fallback>
                  <p:oleObj name="Equation" r:id="rId2" imgW="2692400" imgH="419100" progId="Equation.3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9" y="1152"/>
                          <a:ext cx="5424" cy="8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76200" cmpd="tri">
                              <a:solidFill>
                                <a:srgbClr val="FF33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3" dur="500"/>
                                        <p:tgtEl>
                                          <p:spTgt spid="2058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8" dur="500"/>
                                        <p:tgtEl>
                                          <p:spTgt spid="2058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3" dur="500"/>
                                        <p:tgtEl>
                                          <p:spTgt spid="2058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>
            <a:extLst>
              <a:ext uri="{FF2B5EF4-FFF2-40B4-BE49-F238E27FC236}">
                <a16:creationId xmlns:a16="http://schemas.microsoft.com/office/drawing/2014/main" id="{7876BC26-4FC5-AD71-3387-44E0D07B54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90800" y="152400"/>
            <a:ext cx="7497763" cy="11430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Find K</a:t>
            </a:r>
            <a:r>
              <a:rPr lang="en-US" baseline="-25000" dirty="0">
                <a:solidFill>
                  <a:schemeClr val="tx2">
                    <a:satMod val="130000"/>
                  </a:schemeClr>
                </a:solidFill>
              </a:rPr>
              <a:t>1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graphicFrame>
        <p:nvGraphicFramePr>
          <p:cNvPr id="161801" name="Object 2">
            <a:extLst>
              <a:ext uri="{FF2B5EF4-FFF2-40B4-BE49-F238E27FC236}">
                <a16:creationId xmlns:a16="http://schemas.microsoft.com/office/drawing/2014/main" id="{6BD390DF-3498-7DBA-77DA-D932BC55DCE0}"/>
              </a:ext>
            </a:extLst>
          </p:cNvPr>
          <p:cNvGraphicFramePr>
            <a:graphicFrameLocks noGrp="1" noChangeAspect="1"/>
          </p:cNvGraphicFramePr>
          <p:nvPr>
            <p:ph sz="half" idx="1"/>
          </p:nvPr>
        </p:nvGraphicFramePr>
        <p:xfrm>
          <a:off x="4098925" y="4013200"/>
          <a:ext cx="4832350" cy="1411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35100" imgH="419100" progId="Equation.3">
                  <p:embed/>
                </p:oleObj>
              </mc:Choice>
              <mc:Fallback>
                <p:oleObj name="Equation" r:id="rId2" imgW="1435100" imgH="419100" progId="Equation.3">
                  <p:embed/>
                  <p:pic>
                    <p:nvPicPr>
                      <p:cNvPr id="0" name="Object 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8925" y="4013200"/>
                        <a:ext cx="4832350" cy="1411288"/>
                      </a:xfrm>
                      <a:prstGeom prst="rect">
                        <a:avLst/>
                      </a:prstGeom>
                      <a:solidFill>
                        <a:srgbClr val="ECEC58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4">
            <a:extLst>
              <a:ext uri="{FF2B5EF4-FFF2-40B4-BE49-F238E27FC236}">
                <a16:creationId xmlns:a16="http://schemas.microsoft.com/office/drawing/2014/main" id="{EB2BB0F9-E9E9-67EB-81D7-02C945F6D707}"/>
              </a:ext>
            </a:extLst>
          </p:cNvPr>
          <p:cNvGrpSpPr>
            <a:grpSpLocks/>
          </p:cNvGrpSpPr>
          <p:nvPr/>
        </p:nvGrpSpPr>
        <p:grpSpPr bwMode="auto">
          <a:xfrm>
            <a:off x="2416175" y="1524000"/>
            <a:ext cx="7848600" cy="1828800"/>
            <a:chOff x="0" y="1440"/>
            <a:chExt cx="5760" cy="1152"/>
          </a:xfrm>
        </p:grpSpPr>
        <p:sp>
          <p:nvSpPr>
            <p:cNvPr id="57351" name="Rectangle 13">
              <a:extLst>
                <a:ext uri="{FF2B5EF4-FFF2-40B4-BE49-F238E27FC236}">
                  <a16:creationId xmlns:a16="http://schemas.microsoft.com/office/drawing/2014/main" id="{BB832930-29F0-EC48-8FBE-805D3C58F4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440"/>
              <a:ext cx="5760" cy="1152"/>
            </a:xfrm>
            <a:prstGeom prst="rect">
              <a:avLst/>
            </a:prstGeom>
            <a:noFill/>
            <a:ln w="57150" cap="sq" cmpd="thickThin">
              <a:pattFill prst="solidDmnd">
                <a:fgClr>
                  <a:srgbClr val="CC9900"/>
                </a:fgClr>
                <a:bgClr>
                  <a:schemeClr val="bg1"/>
                </a:bgClr>
              </a:patt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>
                <a:latin typeface="Helvetica" panose="020B0604020202020204" pitchFamily="34" charset="0"/>
              </a:endParaRPr>
            </a:p>
          </p:txBody>
        </p:sp>
        <p:graphicFrame>
          <p:nvGraphicFramePr>
            <p:cNvPr id="57352" name="Object 3">
              <a:extLst>
                <a:ext uri="{FF2B5EF4-FFF2-40B4-BE49-F238E27FC236}">
                  <a16:creationId xmlns:a16="http://schemas.microsoft.com/office/drawing/2014/main" id="{58E58409-A6F0-0382-55AF-72B7E8BB95E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500" y="2164"/>
            <a:ext cx="72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14151" imgH="215619" progId="Equation.3">
                    <p:embed/>
                  </p:oleObj>
                </mc:Choice>
                <mc:Fallback>
                  <p:oleObj name="Equation" r:id="rId4" imgW="114151" imgH="215619" progId="Equation.3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00" y="2164"/>
                          <a:ext cx="72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7353" name="Object 4">
              <a:extLst>
                <a:ext uri="{FF2B5EF4-FFF2-40B4-BE49-F238E27FC236}">
                  <a16:creationId xmlns:a16="http://schemas.microsoft.com/office/drawing/2014/main" id="{5049FA25-A437-0703-A9AA-D26315E0293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0" y="1565"/>
            <a:ext cx="5760" cy="9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2819400" imgH="469900" progId="Equation.3">
                    <p:embed/>
                  </p:oleObj>
                </mc:Choice>
                <mc:Fallback>
                  <p:oleObj name="Equation" r:id="rId6" imgW="2819400" imgH="46990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1565"/>
                          <a:ext cx="5760" cy="9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76200" cmpd="tri">
                              <a:solidFill>
                                <a:srgbClr val="FF33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61803" name="Line 11">
            <a:extLst>
              <a:ext uri="{FF2B5EF4-FFF2-40B4-BE49-F238E27FC236}">
                <a16:creationId xmlns:a16="http://schemas.microsoft.com/office/drawing/2014/main" id="{C9D166AE-19B4-EBF5-26F4-4843988A4AA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10400" y="1676400"/>
            <a:ext cx="1295400" cy="1524000"/>
          </a:xfrm>
          <a:prstGeom prst="line">
            <a:avLst/>
          </a:prstGeom>
          <a:noFill/>
          <a:ln w="28575" cap="sq">
            <a:solidFill>
              <a:srgbClr val="FF33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161804" name="Line 12">
            <a:extLst>
              <a:ext uri="{FF2B5EF4-FFF2-40B4-BE49-F238E27FC236}">
                <a16:creationId xmlns:a16="http://schemas.microsoft.com/office/drawing/2014/main" id="{D0528D9E-85DD-41CF-CA24-99DFF0727A2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839200" y="1752600"/>
            <a:ext cx="1143000" cy="1524000"/>
          </a:xfrm>
          <a:prstGeom prst="line">
            <a:avLst/>
          </a:prstGeom>
          <a:noFill/>
          <a:ln w="28575" cap="sq">
            <a:solidFill>
              <a:srgbClr val="FF33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500"/>
                                        <p:tgtEl>
                                          <p:spTgt spid="161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7" dur="500"/>
                                        <p:tgtEl>
                                          <p:spTgt spid="161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1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>
            <a:extLst>
              <a:ext uri="{FF2B5EF4-FFF2-40B4-BE49-F238E27FC236}">
                <a16:creationId xmlns:a16="http://schemas.microsoft.com/office/drawing/2014/main" id="{2B696F2A-E854-BE9F-6DB4-CC8C561C7B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90800" y="274638"/>
            <a:ext cx="7497763" cy="11430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Find K</a:t>
            </a:r>
            <a:r>
              <a:rPr lang="en-US" baseline="-25000" dirty="0">
                <a:solidFill>
                  <a:schemeClr val="tx2">
                    <a:satMod val="130000"/>
                  </a:schemeClr>
                </a:solidFill>
              </a:rPr>
              <a:t>2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graphicFrame>
        <p:nvGraphicFramePr>
          <p:cNvPr id="58371" name="Object 2">
            <a:extLst>
              <a:ext uri="{FF2B5EF4-FFF2-40B4-BE49-F238E27FC236}">
                <a16:creationId xmlns:a16="http://schemas.microsoft.com/office/drawing/2014/main" id="{B1D1B990-A93E-1ABF-55E2-E208620F7405}"/>
              </a:ext>
            </a:extLst>
          </p:cNvPr>
          <p:cNvGraphicFramePr>
            <a:graphicFrameLocks noGrp="1" noChangeAspect="1"/>
          </p:cNvGraphicFramePr>
          <p:nvPr>
            <p:ph sz="half" idx="1"/>
          </p:nvPr>
        </p:nvGraphicFramePr>
        <p:xfrm>
          <a:off x="3371850" y="3894138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4151" imgH="215619" progId="Equation.3">
                  <p:embed/>
                </p:oleObj>
              </mc:Choice>
              <mc:Fallback>
                <p:oleObj name="Equation" r:id="rId2" imgW="114151" imgH="215619" progId="Equation.3">
                  <p:embed/>
                  <p:pic>
                    <p:nvPicPr>
                      <p:cNvPr id="0" name="Object 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1850" y="3894138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47" name="Object 3">
            <a:extLst>
              <a:ext uri="{FF2B5EF4-FFF2-40B4-BE49-F238E27FC236}">
                <a16:creationId xmlns:a16="http://schemas.microsoft.com/office/drawing/2014/main" id="{B4A54153-F7F9-7FDE-65C2-5F684892FA1B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3886200" y="4110038"/>
          <a:ext cx="5181600" cy="1449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498600" imgH="419100" progId="Equation.3">
                  <p:embed/>
                </p:oleObj>
              </mc:Choice>
              <mc:Fallback>
                <p:oleObj name="Equation" r:id="rId4" imgW="1498600" imgH="419100" progId="Equation.3">
                  <p:embed/>
                  <p:pic>
                    <p:nvPicPr>
                      <p:cNvPr id="0" name="Object 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4110038"/>
                        <a:ext cx="5181600" cy="1449387"/>
                      </a:xfrm>
                      <a:prstGeom prst="rect">
                        <a:avLst/>
                      </a:prstGeom>
                      <a:solidFill>
                        <a:srgbClr val="ECEC58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76200" cap="sq" cmpd="tri">
                            <a:solidFill>
                              <a:srgbClr val="CC9900"/>
                            </a:solidFill>
                            <a:prstDash val="solid"/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1">
            <a:extLst>
              <a:ext uri="{FF2B5EF4-FFF2-40B4-BE49-F238E27FC236}">
                <a16:creationId xmlns:a16="http://schemas.microsoft.com/office/drawing/2014/main" id="{8EA46D32-1B15-470C-04E8-9BF337FEC3EC}"/>
              </a:ext>
            </a:extLst>
          </p:cNvPr>
          <p:cNvGrpSpPr>
            <a:grpSpLocks/>
          </p:cNvGrpSpPr>
          <p:nvPr/>
        </p:nvGrpSpPr>
        <p:grpSpPr bwMode="auto">
          <a:xfrm>
            <a:off x="2476500" y="1600200"/>
            <a:ext cx="8001000" cy="1828800"/>
            <a:chOff x="60" y="1440"/>
            <a:chExt cx="5700" cy="1152"/>
          </a:xfrm>
        </p:grpSpPr>
        <p:sp>
          <p:nvSpPr>
            <p:cNvPr id="58376" name="Rectangle 4">
              <a:extLst>
                <a:ext uri="{FF2B5EF4-FFF2-40B4-BE49-F238E27FC236}">
                  <a16:creationId xmlns:a16="http://schemas.microsoft.com/office/drawing/2014/main" id="{4336743E-E505-FF3D-84D0-EC27238F61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" y="1440"/>
              <a:ext cx="5616" cy="1152"/>
            </a:xfrm>
            <a:prstGeom prst="rect">
              <a:avLst/>
            </a:prstGeom>
            <a:noFill/>
            <a:ln w="76200" cap="sq" cmpd="tri">
              <a:solidFill>
                <a:srgbClr val="00FF00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>
                <a:latin typeface="Helvetica" panose="020B0604020202020204" pitchFamily="34" charset="0"/>
              </a:endParaRPr>
            </a:p>
          </p:txBody>
        </p:sp>
        <p:graphicFrame>
          <p:nvGraphicFramePr>
            <p:cNvPr id="58377" name="Object 4">
              <a:extLst>
                <a:ext uri="{FF2B5EF4-FFF2-40B4-BE49-F238E27FC236}">
                  <a16:creationId xmlns:a16="http://schemas.microsoft.com/office/drawing/2014/main" id="{C2D5A24A-C975-E42C-7343-B48CEE4A5AB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0" y="1644"/>
            <a:ext cx="5700" cy="7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3517900" imgH="469900" progId="Equation.3">
                    <p:embed/>
                  </p:oleObj>
                </mc:Choice>
                <mc:Fallback>
                  <p:oleObj name="Equation" r:id="rId6" imgW="3517900" imgH="46990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" y="1644"/>
                          <a:ext cx="5700" cy="7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76200" cmpd="tri">
                              <a:solidFill>
                                <a:srgbClr val="FF33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15048" name="Line 8">
            <a:extLst>
              <a:ext uri="{FF2B5EF4-FFF2-40B4-BE49-F238E27FC236}">
                <a16:creationId xmlns:a16="http://schemas.microsoft.com/office/drawing/2014/main" id="{3573A907-6A9F-8603-C486-2D79DA94D06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692775" y="1933575"/>
            <a:ext cx="1295400" cy="1524000"/>
          </a:xfrm>
          <a:prstGeom prst="line">
            <a:avLst/>
          </a:prstGeom>
          <a:noFill/>
          <a:ln w="28575" cap="sq">
            <a:solidFill>
              <a:srgbClr val="99003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215049" name="Line 9">
            <a:extLst>
              <a:ext uri="{FF2B5EF4-FFF2-40B4-BE49-F238E27FC236}">
                <a16:creationId xmlns:a16="http://schemas.microsoft.com/office/drawing/2014/main" id="{E37C3296-9F31-1B61-D531-AC535662BD6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859838" y="1752600"/>
            <a:ext cx="1143000" cy="1524000"/>
          </a:xfrm>
          <a:prstGeom prst="line">
            <a:avLst/>
          </a:prstGeom>
          <a:noFill/>
          <a:ln w="28575" cap="sq">
            <a:solidFill>
              <a:srgbClr val="99003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6" dur="500"/>
                                        <p:tgtEl>
                                          <p:spTgt spid="215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1" dur="500"/>
                                        <p:tgtEl>
                                          <p:spTgt spid="215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15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>
            <a:extLst>
              <a:ext uri="{FF2B5EF4-FFF2-40B4-BE49-F238E27FC236}">
                <a16:creationId xmlns:a16="http://schemas.microsoft.com/office/drawing/2014/main" id="{908FE403-E274-51C2-EC83-7353717F97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tx2">
                    <a:satMod val="130000"/>
                  </a:schemeClr>
                </a:solidFill>
              </a:rPr>
              <a:t>Find K</a:t>
            </a:r>
            <a:r>
              <a:rPr lang="en-US" baseline="-25000">
                <a:solidFill>
                  <a:schemeClr val="tx2">
                    <a:satMod val="130000"/>
                  </a:schemeClr>
                </a:solidFill>
              </a:rPr>
              <a:t>3</a:t>
            </a:r>
            <a:endParaRPr lang="en-US">
              <a:solidFill>
                <a:schemeClr val="tx2">
                  <a:satMod val="130000"/>
                </a:schemeClr>
              </a:solidFill>
            </a:endParaRPr>
          </a:p>
        </p:txBody>
      </p:sp>
      <p:graphicFrame>
        <p:nvGraphicFramePr>
          <p:cNvPr id="59395" name="Object 2">
            <a:extLst>
              <a:ext uri="{FF2B5EF4-FFF2-40B4-BE49-F238E27FC236}">
                <a16:creationId xmlns:a16="http://schemas.microsoft.com/office/drawing/2014/main" id="{CBEB8397-ECB0-9753-E6DE-2B1AAC083063}"/>
              </a:ext>
            </a:extLst>
          </p:cNvPr>
          <p:cNvGraphicFramePr>
            <a:graphicFrameLocks noGrp="1" noChangeAspect="1"/>
          </p:cNvGraphicFramePr>
          <p:nvPr>
            <p:ph sz="half" idx="1"/>
          </p:nvPr>
        </p:nvGraphicFramePr>
        <p:xfrm>
          <a:off x="3371850" y="3894138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4151" imgH="215619" progId="Equation.3">
                  <p:embed/>
                </p:oleObj>
              </mc:Choice>
              <mc:Fallback>
                <p:oleObj name="Equation" r:id="rId2" imgW="114151" imgH="215619" progId="Equation.3">
                  <p:embed/>
                  <p:pic>
                    <p:nvPicPr>
                      <p:cNvPr id="0" name="Object 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1850" y="3894138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6071" name="Object 3">
            <a:extLst>
              <a:ext uri="{FF2B5EF4-FFF2-40B4-BE49-F238E27FC236}">
                <a16:creationId xmlns:a16="http://schemas.microsoft.com/office/drawing/2014/main" id="{CE1CACD0-2250-D649-35F4-69C3B01DF0BD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3790950" y="4581525"/>
          <a:ext cx="5048250" cy="151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397000" imgH="419100" progId="Equation.3">
                  <p:embed/>
                </p:oleObj>
              </mc:Choice>
              <mc:Fallback>
                <p:oleObj name="Equation" r:id="rId4" imgW="1397000" imgH="419100" progId="Equation.3">
                  <p:embed/>
                  <p:pic>
                    <p:nvPicPr>
                      <p:cNvPr id="0" name="Object 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0950" y="4581525"/>
                        <a:ext cx="5048250" cy="1514475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76200" cap="sq" cmpd="tri">
                            <a:solidFill>
                              <a:srgbClr val="CC9900"/>
                            </a:solidFill>
                            <a:prstDash val="solid"/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9397" name="Group 13">
            <a:extLst>
              <a:ext uri="{FF2B5EF4-FFF2-40B4-BE49-F238E27FC236}">
                <a16:creationId xmlns:a16="http://schemas.microsoft.com/office/drawing/2014/main" id="{014FEB74-9E87-F036-FB85-70A6D534833B}"/>
              </a:ext>
            </a:extLst>
          </p:cNvPr>
          <p:cNvGrpSpPr>
            <a:grpSpLocks/>
          </p:cNvGrpSpPr>
          <p:nvPr/>
        </p:nvGrpSpPr>
        <p:grpSpPr bwMode="auto">
          <a:xfrm>
            <a:off x="2667000" y="2057400"/>
            <a:ext cx="7772400" cy="1828800"/>
            <a:chOff x="48" y="1440"/>
            <a:chExt cx="5616" cy="1152"/>
          </a:xfrm>
        </p:grpSpPr>
        <p:sp>
          <p:nvSpPr>
            <p:cNvPr id="216068" name="Rectangle 4">
              <a:extLst>
                <a:ext uri="{FF2B5EF4-FFF2-40B4-BE49-F238E27FC236}">
                  <a16:creationId xmlns:a16="http://schemas.microsoft.com/office/drawing/2014/main" id="{89B2414D-8C2E-63AE-2836-3359329C8C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" y="1440"/>
              <a:ext cx="5616" cy="1152"/>
            </a:xfrm>
            <a:prstGeom prst="rect">
              <a:avLst/>
            </a:prstGeom>
            <a:gradFill rotWithShape="1">
              <a:gsLst>
                <a:gs pos="0">
                  <a:srgbClr val="D0C1BA"/>
                </a:gs>
                <a:gs pos="50000">
                  <a:srgbClr val="CBFDDC">
                    <a:alpha val="81000"/>
                  </a:srgbClr>
                </a:gs>
                <a:gs pos="100000">
                  <a:srgbClr val="D0C1BA"/>
                </a:gs>
              </a:gsLst>
              <a:lin ang="5400000" scaled="1"/>
            </a:gradFill>
            <a:ln w="76200" cap="sq" cmpd="tri">
              <a:solidFill>
                <a:srgbClr val="CBB9B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en-US"/>
            </a:p>
          </p:txBody>
        </p:sp>
        <p:graphicFrame>
          <p:nvGraphicFramePr>
            <p:cNvPr id="59403" name="Object 4">
              <a:extLst>
                <a:ext uri="{FF2B5EF4-FFF2-40B4-BE49-F238E27FC236}">
                  <a16:creationId xmlns:a16="http://schemas.microsoft.com/office/drawing/2014/main" id="{1A25A17E-1C40-2743-738F-E1423CCBC56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8" y="1667"/>
            <a:ext cx="5616" cy="7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3492500" imgH="469900" progId="Equation.3">
                    <p:embed/>
                  </p:oleObj>
                </mc:Choice>
                <mc:Fallback>
                  <p:oleObj name="Equation" r:id="rId6" imgW="3492500" imgH="46990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" y="1667"/>
                          <a:ext cx="5616" cy="7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76200" cmpd="tri">
                              <a:solidFill>
                                <a:srgbClr val="FF33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16072" name="Line 8">
            <a:extLst>
              <a:ext uri="{FF2B5EF4-FFF2-40B4-BE49-F238E27FC236}">
                <a16:creationId xmlns:a16="http://schemas.microsoft.com/office/drawing/2014/main" id="{FC02A028-FB0C-FFAA-1919-5D547C55090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34000" y="2362200"/>
            <a:ext cx="1295400" cy="1524000"/>
          </a:xfrm>
          <a:prstGeom prst="line">
            <a:avLst/>
          </a:prstGeom>
          <a:noFill/>
          <a:ln w="28575" cap="sq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216073" name="Line 9">
            <a:extLst>
              <a:ext uri="{FF2B5EF4-FFF2-40B4-BE49-F238E27FC236}">
                <a16:creationId xmlns:a16="http://schemas.microsoft.com/office/drawing/2014/main" id="{65D2BB91-4D15-9C1B-45BA-EBA562E9B94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848600" y="2438400"/>
            <a:ext cx="1143000" cy="1524000"/>
          </a:xfrm>
          <a:prstGeom prst="line">
            <a:avLst/>
          </a:prstGeom>
          <a:noFill/>
          <a:ln w="28575" cap="sq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216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500"/>
                                        <p:tgtEl>
                                          <p:spTgt spid="216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160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21607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2160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2160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>
            <a:extLst>
              <a:ext uri="{FF2B5EF4-FFF2-40B4-BE49-F238E27FC236}">
                <a16:creationId xmlns:a16="http://schemas.microsoft.com/office/drawing/2014/main" id="{FABB84AA-A3AE-B7C9-37C1-F988220A18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tx2">
                    <a:satMod val="130000"/>
                  </a:schemeClr>
                </a:solidFill>
              </a:rPr>
              <a:t>Inverse Laplace of F(s)</a:t>
            </a:r>
          </a:p>
        </p:txBody>
      </p:sp>
      <p:graphicFrame>
        <p:nvGraphicFramePr>
          <p:cNvPr id="217096" name="Object 2">
            <a:extLst>
              <a:ext uri="{FF2B5EF4-FFF2-40B4-BE49-F238E27FC236}">
                <a16:creationId xmlns:a16="http://schemas.microsoft.com/office/drawing/2014/main" id="{56E050D1-58A9-F1EF-6FA6-42D518E6A6F2}"/>
              </a:ext>
            </a:extLst>
          </p:cNvPr>
          <p:cNvGraphicFramePr>
            <a:graphicFrameLocks noGrp="1" noChangeAspect="1"/>
          </p:cNvGraphicFramePr>
          <p:nvPr>
            <p:ph sz="half" idx="1"/>
          </p:nvPr>
        </p:nvGraphicFramePr>
        <p:xfrm>
          <a:off x="4183063" y="4497388"/>
          <a:ext cx="4511675" cy="1520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032000" imgH="685800" progId="Equation.3">
                  <p:embed/>
                </p:oleObj>
              </mc:Choice>
              <mc:Fallback>
                <p:oleObj name="Equation" r:id="rId2" imgW="2032000" imgH="685800" progId="Equation.3">
                  <p:embed/>
                  <p:pic>
                    <p:nvPicPr>
                      <p:cNvPr id="0" name="Object 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83063" y="4497388"/>
                        <a:ext cx="4511675" cy="1520825"/>
                      </a:xfrm>
                      <a:prstGeom prst="rect">
                        <a:avLst/>
                      </a:prstGeom>
                      <a:solidFill>
                        <a:srgbClr val="CC99FF"/>
                      </a:solidFill>
                      <a:ln w="76200" cmpd="tri">
                        <a:solidFill>
                          <a:srgbClr val="808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0420" name="Group 11">
            <a:extLst>
              <a:ext uri="{FF2B5EF4-FFF2-40B4-BE49-F238E27FC236}">
                <a16:creationId xmlns:a16="http://schemas.microsoft.com/office/drawing/2014/main" id="{6BFFF329-A32F-F86A-B446-EDFCC650CE92}"/>
              </a:ext>
            </a:extLst>
          </p:cNvPr>
          <p:cNvGrpSpPr>
            <a:grpSpLocks/>
          </p:cNvGrpSpPr>
          <p:nvPr/>
        </p:nvGrpSpPr>
        <p:grpSpPr bwMode="auto">
          <a:xfrm>
            <a:off x="3200400" y="1600200"/>
            <a:ext cx="6477000" cy="2514600"/>
            <a:chOff x="798" y="960"/>
            <a:chExt cx="4080" cy="1584"/>
          </a:xfrm>
        </p:grpSpPr>
        <p:sp>
          <p:nvSpPr>
            <p:cNvPr id="60421" name="AutoShape 10" descr="75%">
              <a:extLst>
                <a:ext uri="{FF2B5EF4-FFF2-40B4-BE49-F238E27FC236}">
                  <a16:creationId xmlns:a16="http://schemas.microsoft.com/office/drawing/2014/main" id="{80816AD1-CA4F-6D45-9D26-446BB73598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8" y="960"/>
              <a:ext cx="4080" cy="1584"/>
            </a:xfrm>
            <a:prstGeom prst="downArrowCallout">
              <a:avLst>
                <a:gd name="adj1" fmla="val 28524"/>
                <a:gd name="adj2" fmla="val 24553"/>
                <a:gd name="adj3" fmla="val 17889"/>
                <a:gd name="adj4" fmla="val 66097"/>
              </a:avLst>
            </a:prstGeom>
            <a:gradFill rotWithShape="1">
              <a:gsLst>
                <a:gs pos="0">
                  <a:srgbClr val="F6D2CF"/>
                </a:gs>
                <a:gs pos="100000">
                  <a:srgbClr val="DE6356"/>
                </a:gs>
              </a:gsLst>
              <a:lin ang="5400000" scaled="1"/>
            </a:gra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>
                <a:latin typeface="Helvetica" panose="020B0604020202020204" pitchFamily="34" charset="0"/>
              </a:endParaRPr>
            </a:p>
          </p:txBody>
        </p:sp>
        <p:graphicFrame>
          <p:nvGraphicFramePr>
            <p:cNvPr id="60422" name="Object 3">
              <a:extLst>
                <a:ext uri="{FF2B5EF4-FFF2-40B4-BE49-F238E27FC236}">
                  <a16:creationId xmlns:a16="http://schemas.microsoft.com/office/drawing/2014/main" id="{77243A6D-D41E-71C1-9F87-544F80BC451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42" y="1008"/>
            <a:ext cx="3684" cy="9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586811" imgH="393529" progId="Equation.3">
                    <p:embed/>
                  </p:oleObj>
                </mc:Choice>
                <mc:Fallback>
                  <p:oleObj name="Equation" r:id="rId4" imgW="1586811" imgH="393529" progId="Equation.3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42" y="1008"/>
                          <a:ext cx="3684" cy="9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7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4">
            <a:extLst>
              <a:ext uri="{FF2B5EF4-FFF2-40B4-BE49-F238E27FC236}">
                <a16:creationId xmlns:a16="http://schemas.microsoft.com/office/drawing/2014/main" id="{37584DE1-BB4C-617F-5AA7-7B07F2A4AE5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/>
              <a:t>The z-Transform</a:t>
            </a:r>
          </a:p>
        </p:txBody>
      </p:sp>
      <p:sp>
        <p:nvSpPr>
          <p:cNvPr id="61443" name="Rectangle 5">
            <a:extLst>
              <a:ext uri="{FF2B5EF4-FFF2-40B4-BE49-F238E27FC236}">
                <a16:creationId xmlns:a16="http://schemas.microsoft.com/office/drawing/2014/main" id="{30FC2F86-E417-E019-0BFE-BE737767EC0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z="4800">
                <a:ea typeface="標楷體"/>
                <a:cs typeface="標楷體"/>
              </a:rPr>
              <a:t>Introduction</a:t>
            </a:r>
          </a:p>
        </p:txBody>
      </p:sp>
    </p:spTree>
  </p:cSld>
  <p:clrMapOvr>
    <a:masterClrMapping/>
  </p:clrMapOvr>
  <p:transition spd="med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>
            <a:extLst>
              <a:ext uri="{FF2B5EF4-FFF2-40B4-BE49-F238E27FC236}">
                <a16:creationId xmlns:a16="http://schemas.microsoft.com/office/drawing/2014/main" id="{21742642-7532-1B14-4DBC-DD52D32B18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90800" y="228600"/>
            <a:ext cx="7497763" cy="11430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dirty="0">
                <a:solidFill>
                  <a:schemeClr val="tx2">
                    <a:satMod val="130000"/>
                  </a:schemeClr>
                </a:solidFill>
              </a:rPr>
              <a:t>Definition of Laplace Transform </a:t>
            </a:r>
          </a:p>
        </p:txBody>
      </p:sp>
      <p:graphicFrame>
        <p:nvGraphicFramePr>
          <p:cNvPr id="15363" name="Object 2">
            <a:extLst>
              <a:ext uri="{FF2B5EF4-FFF2-40B4-BE49-F238E27FC236}">
                <a16:creationId xmlns:a16="http://schemas.microsoft.com/office/drawing/2014/main" id="{5A21CDA1-9F44-91B3-B5C5-810BA631CC5F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2789238" y="3897313"/>
          <a:ext cx="7007225" cy="1241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222500" imgH="393700" progId="Equation.3">
                  <p:embed/>
                </p:oleObj>
              </mc:Choice>
              <mc:Fallback>
                <p:oleObj name="Equation" r:id="rId2" imgW="2222500" imgH="393700" progId="Equation.3">
                  <p:embed/>
                  <p:pic>
                    <p:nvPicPr>
                      <p:cNvPr id="0" name="Object 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9238" y="3897313"/>
                        <a:ext cx="7007225" cy="124142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952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4" name="Slide Number Placeholder 5">
            <a:extLst>
              <a:ext uri="{FF2B5EF4-FFF2-40B4-BE49-F238E27FC236}">
                <a16:creationId xmlns:a16="http://schemas.microsoft.com/office/drawing/2014/main" id="{1266632A-3F4E-045B-1957-0CC7CCAF1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EAAE4809-F6AA-48FA-B8CB-23C78760B778}" type="slidenum">
              <a:rPr lang="en-US" altLang="en-US" sz="1200" smtClean="0">
                <a:solidFill>
                  <a:srgbClr val="B5A788"/>
                </a:solidFill>
                <a:latin typeface="Helvetica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200">
              <a:solidFill>
                <a:srgbClr val="B5A788"/>
              </a:solidFill>
              <a:latin typeface="Helvetica" panose="020B0604020202020204" pitchFamily="34" charset="0"/>
            </a:endParaRPr>
          </a:p>
        </p:txBody>
      </p:sp>
      <p:sp>
        <p:nvSpPr>
          <p:cNvPr id="15365" name="Text Box 3">
            <a:extLst>
              <a:ext uri="{FF2B5EF4-FFF2-40B4-BE49-F238E27FC236}">
                <a16:creationId xmlns:a16="http://schemas.microsoft.com/office/drawing/2014/main" id="{0E02D39C-12E0-95AA-BC18-FDCFB10C2F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1981200"/>
            <a:ext cx="75438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en-US" sz="2400">
                <a:latin typeface="Helvetica" panose="020B0604020202020204" pitchFamily="34" charset="0"/>
              </a:rPr>
              <a:t>Solution: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AutoNum type="alphaLcParenR" startAt="2"/>
            </a:pPr>
            <a:r>
              <a:rPr lang="en-US" altLang="en-US" sz="2400">
                <a:latin typeface="Helvetica" panose="020B0604020202020204" pitchFamily="34" charset="0"/>
              </a:rPr>
              <a:t> The Laplace Transform of exponential function, </a:t>
            </a:r>
            <a:r>
              <a:rPr lang="en-US" altLang="en-US" sz="2400" i="1">
                <a:latin typeface="Helvetica" panose="020B0604020202020204" pitchFamily="34" charset="0"/>
              </a:rPr>
              <a:t>	 e</a:t>
            </a:r>
            <a:r>
              <a:rPr lang="en-US" altLang="en-US" sz="2400" i="1" baseline="30000">
                <a:latin typeface="Helvetica" panose="020B0604020202020204" pitchFamily="34" charset="0"/>
              </a:rPr>
              <a:t>-</a:t>
            </a:r>
            <a:r>
              <a:rPr lang="en-US" altLang="en-US" sz="2400" i="1" baseline="30000">
                <a:latin typeface="Symbol" panose="05050102010706020507" pitchFamily="18" charset="2"/>
              </a:rPr>
              <a:t>a</a:t>
            </a:r>
            <a:r>
              <a:rPr lang="en-US" altLang="en-US" sz="2400" i="1" baseline="30000">
                <a:latin typeface="Helvetica" panose="020B0604020202020204" pitchFamily="34" charset="0"/>
              </a:rPr>
              <a:t>t</a:t>
            </a:r>
            <a:r>
              <a:rPr lang="en-US" altLang="en-US" sz="2400" i="1">
                <a:latin typeface="Helvetica" panose="020B0604020202020204" pitchFamily="34" charset="0"/>
              </a:rPr>
              <a:t>u(t),</a:t>
            </a:r>
            <a:r>
              <a:rPr lang="en-US" altLang="en-US" sz="2400" i="1">
                <a:latin typeface="Symbol" panose="05050102010706020507" pitchFamily="18" charset="2"/>
              </a:rPr>
              <a:t>a</a:t>
            </a:r>
            <a:r>
              <a:rPr lang="en-US" altLang="en-US" sz="2400" i="1">
                <a:latin typeface="Helvetica" panose="020B0604020202020204" pitchFamily="34" charset="0"/>
              </a:rPr>
              <a:t>&gt;0</a:t>
            </a:r>
            <a:r>
              <a:rPr lang="en-US" altLang="en-US" sz="2400">
                <a:latin typeface="Helvetica" panose="020B0604020202020204" pitchFamily="34" charset="0"/>
              </a:rPr>
              <a:t> is given by</a:t>
            </a:r>
          </a:p>
        </p:txBody>
      </p:sp>
    </p:spTree>
  </p:cSld>
  <p:clrMapOvr>
    <a:masterClrMapping/>
  </p:clrMapOvr>
  <p:transition spd="med">
    <p:fade thruBlk="1"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8735C0B1-D411-D1A0-547A-233590D1B6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5400"/>
              <a:t>Why z-Transform?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BDA67A7F-71BC-A464-DE0D-7825303E768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A generalization of Fourier transform</a:t>
            </a:r>
          </a:p>
          <a:p>
            <a:pPr eaLnBrk="1" hangingPunct="1"/>
            <a:r>
              <a:rPr lang="en-US" altLang="zh-TW"/>
              <a:t>Why generalize it?</a:t>
            </a:r>
            <a:endParaRPr lang="en-US" altLang="zh-TW">
              <a:solidFill>
                <a:srgbClr val="FF0000"/>
              </a:solidFill>
            </a:endParaRPr>
          </a:p>
          <a:p>
            <a:pPr lvl="1" eaLnBrk="1" hangingPunct="1"/>
            <a:r>
              <a:rPr lang="en-US" altLang="zh-TW">
                <a:solidFill>
                  <a:srgbClr val="FF0000"/>
                </a:solidFill>
              </a:rPr>
              <a:t>FT does not </a:t>
            </a:r>
            <a:r>
              <a:rPr lang="en-US" altLang="zh-TW">
                <a:solidFill>
                  <a:srgbClr val="0033CC"/>
                </a:solidFill>
              </a:rPr>
              <a:t>converge</a:t>
            </a:r>
            <a:r>
              <a:rPr lang="en-US" altLang="zh-TW">
                <a:solidFill>
                  <a:srgbClr val="FF0000"/>
                </a:solidFill>
              </a:rPr>
              <a:t> on all sequence</a:t>
            </a:r>
            <a:endParaRPr lang="en-US" altLang="zh-TW">
              <a:solidFill>
                <a:srgbClr val="0033CC"/>
              </a:solidFill>
            </a:endParaRPr>
          </a:p>
          <a:p>
            <a:pPr lvl="1" eaLnBrk="1" hangingPunct="1"/>
            <a:r>
              <a:rPr lang="en-US" altLang="zh-TW">
                <a:solidFill>
                  <a:srgbClr val="0033CC"/>
                </a:solidFill>
              </a:rPr>
              <a:t>Notation</a:t>
            </a:r>
            <a:r>
              <a:rPr lang="en-US" altLang="zh-TW">
                <a:solidFill>
                  <a:srgbClr val="FF0000"/>
                </a:solidFill>
              </a:rPr>
              <a:t> good for analysis</a:t>
            </a:r>
          </a:p>
          <a:p>
            <a:pPr lvl="1" eaLnBrk="1" hangingPunct="1"/>
            <a:r>
              <a:rPr lang="en-US" altLang="zh-TW">
                <a:solidFill>
                  <a:srgbClr val="FF0000"/>
                </a:solidFill>
              </a:rPr>
              <a:t>Bring the power of </a:t>
            </a:r>
            <a:r>
              <a:rPr lang="en-US" altLang="zh-TW">
                <a:solidFill>
                  <a:srgbClr val="0033CC"/>
                </a:solidFill>
              </a:rPr>
              <a:t>complex variable theory</a:t>
            </a:r>
            <a:r>
              <a:rPr lang="en-US" altLang="zh-TW">
                <a:solidFill>
                  <a:srgbClr val="FF0000"/>
                </a:solidFill>
              </a:rPr>
              <a:t> deal with the discrete-time signals and systems</a:t>
            </a: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build="p" bldLvl="5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4">
            <a:extLst>
              <a:ext uri="{FF2B5EF4-FFF2-40B4-BE49-F238E27FC236}">
                <a16:creationId xmlns:a16="http://schemas.microsoft.com/office/drawing/2014/main" id="{9E425CDA-9E79-9214-3DE1-CE341103D72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/>
              <a:t>The z-Transform</a:t>
            </a:r>
          </a:p>
        </p:txBody>
      </p:sp>
    </p:spTree>
  </p:cSld>
  <p:clrMapOvr>
    <a:masterClrMapping/>
  </p:clrMapOvr>
  <p:transition spd="med">
    <p:fade thruBlk="1"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F1E0DC3E-9A8F-10E9-F183-FF9C93921A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6600"/>
              <a:t>Definition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541A87AE-3A9A-E5B2-9C65-88E5407C281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438400" y="2362200"/>
            <a:ext cx="8001000" cy="609600"/>
          </a:xfrm>
        </p:spPr>
        <p:txBody>
          <a:bodyPr/>
          <a:lstStyle/>
          <a:p>
            <a:pPr eaLnBrk="1" hangingPunct="1"/>
            <a:r>
              <a:rPr lang="en-US" altLang="zh-TW">
                <a:latin typeface="Times New Roman" panose="02020603050405020304" pitchFamily="18" charset="0"/>
              </a:rPr>
              <a:t>The </a:t>
            </a:r>
            <a:r>
              <a:rPr lang="en-US" altLang="zh-TW" i="1">
                <a:latin typeface="Times New Roman" panose="02020603050405020304" pitchFamily="18" charset="0"/>
              </a:rPr>
              <a:t>z</a:t>
            </a:r>
            <a:r>
              <a:rPr lang="en-US" altLang="zh-TW">
                <a:latin typeface="Times New Roman" panose="02020603050405020304" pitchFamily="18" charset="0"/>
              </a:rPr>
              <a:t>-transform of sequence </a:t>
            </a:r>
            <a:r>
              <a:rPr lang="en-US" altLang="zh-TW" i="1">
                <a:latin typeface="Times New Roman" panose="02020603050405020304" pitchFamily="18" charset="0"/>
              </a:rPr>
              <a:t>x</a:t>
            </a:r>
            <a:r>
              <a:rPr lang="en-US" altLang="zh-TW">
                <a:latin typeface="Times New Roman" panose="02020603050405020304" pitchFamily="18" charset="0"/>
              </a:rPr>
              <a:t>(</a:t>
            </a:r>
            <a:r>
              <a:rPr lang="en-US" altLang="zh-TW" i="1">
                <a:latin typeface="Times New Roman" panose="02020603050405020304" pitchFamily="18" charset="0"/>
              </a:rPr>
              <a:t>n</a:t>
            </a:r>
            <a:r>
              <a:rPr lang="en-US" altLang="zh-TW">
                <a:latin typeface="Times New Roman" panose="02020603050405020304" pitchFamily="18" charset="0"/>
              </a:rPr>
              <a:t>) is defined by</a:t>
            </a:r>
          </a:p>
        </p:txBody>
      </p:sp>
      <p:graphicFrame>
        <p:nvGraphicFramePr>
          <p:cNvPr id="10244" name="Object 4">
            <a:extLst>
              <a:ext uri="{FF2B5EF4-FFF2-40B4-BE49-F238E27FC236}">
                <a16:creationId xmlns:a16="http://schemas.microsoft.com/office/drawing/2014/main" id="{7883AD81-B2AE-7AE8-9CB1-2799D26FEE4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0" y="2820988"/>
          <a:ext cx="3962400" cy="1446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80588" imgH="431613" progId="Equation.3">
                  <p:embed/>
                </p:oleObj>
              </mc:Choice>
              <mc:Fallback>
                <p:oleObj name="Equation" r:id="rId2" imgW="1180588" imgH="431613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2820988"/>
                        <a:ext cx="3962400" cy="1446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07763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5" name="Rectangle 5">
            <a:extLst>
              <a:ext uri="{FF2B5EF4-FFF2-40B4-BE49-F238E27FC236}">
                <a16:creationId xmlns:a16="http://schemas.microsoft.com/office/drawing/2014/main" id="{BEF7F62B-94A4-E7D2-835B-7B3847421B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4343400"/>
            <a:ext cx="8001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</a:pPr>
            <a:r>
              <a:rPr kumimoji="1" lang="en-US" altLang="zh-TW">
                <a:latin typeface="Times New Roman" panose="02020603050405020304" pitchFamily="18" charset="0"/>
              </a:rPr>
              <a:t>Let </a:t>
            </a:r>
            <a:r>
              <a:rPr kumimoji="1" lang="en-US" altLang="zh-TW" i="1">
                <a:latin typeface="Times New Roman" panose="02020603050405020304" pitchFamily="18" charset="0"/>
              </a:rPr>
              <a:t>z </a:t>
            </a:r>
            <a:r>
              <a:rPr kumimoji="1" lang="en-US" altLang="zh-TW">
                <a:latin typeface="Times New Roman" panose="02020603050405020304" pitchFamily="18" charset="0"/>
              </a:rPr>
              <a:t>= </a:t>
            </a:r>
            <a:r>
              <a:rPr kumimoji="1" lang="en-US" altLang="zh-TW" i="1">
                <a:latin typeface="Times New Roman" panose="02020603050405020304" pitchFamily="18" charset="0"/>
              </a:rPr>
              <a:t>e</a:t>
            </a:r>
            <a:r>
              <a:rPr kumimoji="1" lang="en-US" altLang="zh-TW" i="1" baseline="3000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kumimoji="1" lang="en-US" altLang="zh-TW" i="1" baseline="30000">
                <a:latin typeface="Times New Roman" panose="02020603050405020304" pitchFamily="18" charset="0"/>
              </a:rPr>
              <a:t>j</a:t>
            </a:r>
            <a:r>
              <a:rPr kumimoji="1" lang="en-US" altLang="zh-TW" i="1" baseline="30000">
                <a:latin typeface="Times New Roman" panose="02020603050405020304" pitchFamily="18" charset="0"/>
                <a:sym typeface="Symbol" panose="05050102010706020507" pitchFamily="18" charset="2"/>
              </a:rPr>
              <a:t></a:t>
            </a:r>
            <a:r>
              <a:rPr kumimoji="1" lang="en-US" altLang="zh-TW" i="1">
                <a:latin typeface="Times New Roman" panose="02020603050405020304" pitchFamily="18" charset="0"/>
                <a:sym typeface="Symbol" panose="05050102010706020507" pitchFamily="18" charset="2"/>
              </a:rPr>
              <a:t>.</a:t>
            </a:r>
            <a:endParaRPr kumimoji="1" lang="en-US" altLang="zh-TW" i="1">
              <a:latin typeface="Times New Roman" panose="02020603050405020304" pitchFamily="18" charset="0"/>
            </a:endParaRPr>
          </a:p>
        </p:txBody>
      </p:sp>
      <p:sp>
        <p:nvSpPr>
          <p:cNvPr id="10246" name="AutoShape 6">
            <a:extLst>
              <a:ext uri="{FF2B5EF4-FFF2-40B4-BE49-F238E27FC236}">
                <a16:creationId xmlns:a16="http://schemas.microsoft.com/office/drawing/2014/main" id="{80EA0679-9218-2A05-EF99-AA24131AE2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5181600"/>
            <a:ext cx="1066800" cy="685800"/>
          </a:xfrm>
          <a:prstGeom prst="rightArrow">
            <a:avLst>
              <a:gd name="adj1" fmla="val 50000"/>
              <a:gd name="adj2" fmla="val 38889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>
              <a:latin typeface="Helvetica" panose="020B0604020202020204" pitchFamily="34" charset="0"/>
            </a:endParaRPr>
          </a:p>
        </p:txBody>
      </p:sp>
      <p:graphicFrame>
        <p:nvGraphicFramePr>
          <p:cNvPr id="10247" name="Object 7">
            <a:extLst>
              <a:ext uri="{FF2B5EF4-FFF2-40B4-BE49-F238E27FC236}">
                <a16:creationId xmlns:a16="http://schemas.microsoft.com/office/drawing/2014/main" id="{7AF9D014-0D06-1503-2787-730D329D59D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65550" y="4878388"/>
          <a:ext cx="4814888" cy="1446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435100" imgH="431800" progId="Equation.DSMT4">
                  <p:embed/>
                </p:oleObj>
              </mc:Choice>
              <mc:Fallback>
                <p:oleObj name="Equation" r:id="rId4" imgW="1435100" imgH="4318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5550" y="4878388"/>
                        <a:ext cx="4814888" cy="1446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07763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8" name="AutoShape 8">
            <a:extLst>
              <a:ext uri="{FF2B5EF4-FFF2-40B4-BE49-F238E27FC236}">
                <a16:creationId xmlns:a16="http://schemas.microsoft.com/office/drawing/2014/main" id="{DD51B819-20F5-1A27-061E-320A11E8BB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3657600"/>
            <a:ext cx="2971800" cy="1143000"/>
          </a:xfrm>
          <a:prstGeom prst="cloudCallout">
            <a:avLst>
              <a:gd name="adj1" fmla="val -49361"/>
              <a:gd name="adj2" fmla="val 79306"/>
            </a:avLst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zh-TW" sz="2400" i="1">
                <a:latin typeface="Times New Roman" panose="02020603050405020304" pitchFamily="18" charset="0"/>
              </a:rPr>
              <a:t>Fourier Transform</a:t>
            </a: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2" presetID="9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0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 autoUpdateAnimBg="0"/>
      <p:bldP spid="10245" grpId="0" autoUpdateAnimBg="0"/>
      <p:bldP spid="10246" grpId="0" animBg="1"/>
      <p:bldP spid="10248" grpId="0" animBg="1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4">
            <a:extLst>
              <a:ext uri="{FF2B5EF4-FFF2-40B4-BE49-F238E27FC236}">
                <a16:creationId xmlns:a16="http://schemas.microsoft.com/office/drawing/2014/main" id="{FF82990E-3A35-5A1A-44F8-B8E5E36F28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z="6600" i="1"/>
              <a:t>z</a:t>
            </a:r>
            <a:r>
              <a:rPr lang="en-US" altLang="zh-TW" sz="6600"/>
              <a:t>-Plane</a:t>
            </a:r>
          </a:p>
        </p:txBody>
      </p:sp>
      <p:grpSp>
        <p:nvGrpSpPr>
          <p:cNvPr id="2" name="Group 21">
            <a:extLst>
              <a:ext uri="{FF2B5EF4-FFF2-40B4-BE49-F238E27FC236}">
                <a16:creationId xmlns:a16="http://schemas.microsoft.com/office/drawing/2014/main" id="{14962EAE-0F35-D043-5FF2-8ED11E450D3B}"/>
              </a:ext>
            </a:extLst>
          </p:cNvPr>
          <p:cNvGrpSpPr>
            <a:grpSpLocks/>
          </p:cNvGrpSpPr>
          <p:nvPr/>
        </p:nvGrpSpPr>
        <p:grpSpPr bwMode="auto">
          <a:xfrm>
            <a:off x="6705600" y="1924050"/>
            <a:ext cx="3441700" cy="3124200"/>
            <a:chOff x="2976" y="1872"/>
            <a:chExt cx="2168" cy="1968"/>
          </a:xfrm>
        </p:grpSpPr>
        <p:sp>
          <p:nvSpPr>
            <p:cNvPr id="65550" name="Line 12">
              <a:extLst>
                <a:ext uri="{FF2B5EF4-FFF2-40B4-BE49-F238E27FC236}">
                  <a16:creationId xmlns:a16="http://schemas.microsoft.com/office/drawing/2014/main" id="{DA675F75-3755-6E79-0CA8-3111017BC1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6" y="2928"/>
              <a:ext cx="21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65551" name="Line 13">
              <a:extLst>
                <a:ext uri="{FF2B5EF4-FFF2-40B4-BE49-F238E27FC236}">
                  <a16:creationId xmlns:a16="http://schemas.microsoft.com/office/drawing/2014/main" id="{3D40308A-43BA-8498-1D53-24BD9DECD68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32" y="1968"/>
              <a:ext cx="0" cy="18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65552" name="Text Box 14">
              <a:extLst>
                <a:ext uri="{FF2B5EF4-FFF2-40B4-BE49-F238E27FC236}">
                  <a16:creationId xmlns:a16="http://schemas.microsoft.com/office/drawing/2014/main" id="{2E0D2E85-B431-2877-98EB-45CC0591FE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48" y="2880"/>
              <a:ext cx="29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1" lang="en-US" altLang="zh-TW" sz="2400">
                  <a:latin typeface="Monotype Corsiva" panose="03010101010201010101" pitchFamily="66" charset="0"/>
                </a:rPr>
                <a:t>Re</a:t>
              </a:r>
            </a:p>
          </p:txBody>
        </p:sp>
        <p:sp>
          <p:nvSpPr>
            <p:cNvPr id="65553" name="Text Box 15">
              <a:extLst>
                <a:ext uri="{FF2B5EF4-FFF2-40B4-BE49-F238E27FC236}">
                  <a16:creationId xmlns:a16="http://schemas.microsoft.com/office/drawing/2014/main" id="{289EBBCF-BBA0-C671-3E63-838D7975A7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2" y="1872"/>
              <a:ext cx="3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1" lang="en-US" altLang="zh-TW" sz="2400">
                  <a:latin typeface="Monotype Corsiva" panose="03010101010201010101" pitchFamily="66" charset="0"/>
                </a:rPr>
                <a:t>Im</a:t>
              </a:r>
            </a:p>
          </p:txBody>
        </p:sp>
      </p:grpSp>
      <p:grpSp>
        <p:nvGrpSpPr>
          <p:cNvPr id="3" name="Group 24">
            <a:extLst>
              <a:ext uri="{FF2B5EF4-FFF2-40B4-BE49-F238E27FC236}">
                <a16:creationId xmlns:a16="http://schemas.microsoft.com/office/drawing/2014/main" id="{5AA4AEC9-1B0F-40CB-3B1C-863BA826AB2B}"/>
              </a:ext>
            </a:extLst>
          </p:cNvPr>
          <p:cNvGrpSpPr>
            <a:grpSpLocks/>
          </p:cNvGrpSpPr>
          <p:nvPr/>
        </p:nvGrpSpPr>
        <p:grpSpPr bwMode="auto">
          <a:xfrm>
            <a:off x="7391400" y="2533650"/>
            <a:ext cx="2971800" cy="2057400"/>
            <a:chOff x="3408" y="2256"/>
            <a:chExt cx="1872" cy="1296"/>
          </a:xfrm>
        </p:grpSpPr>
        <p:sp>
          <p:nvSpPr>
            <p:cNvPr id="65544" name="Text Box 17">
              <a:extLst>
                <a:ext uri="{FF2B5EF4-FFF2-40B4-BE49-F238E27FC236}">
                  <a16:creationId xmlns:a16="http://schemas.microsoft.com/office/drawing/2014/main" id="{E7146F2F-3AAD-21C4-E404-FD3EB69267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1" y="2256"/>
              <a:ext cx="76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1" lang="en-US" altLang="zh-TW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z </a:t>
              </a:r>
              <a:r>
                <a:rPr kumimoji="1" lang="en-US" altLang="zh-TW">
                  <a:solidFill>
                    <a:srgbClr val="0033CC"/>
                  </a:solidFill>
                  <a:latin typeface="Times New Roman" panose="02020603050405020304" pitchFamily="18" charset="0"/>
                </a:rPr>
                <a:t>= </a:t>
              </a:r>
              <a:r>
                <a:rPr kumimoji="1" lang="en-US" altLang="zh-TW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e</a:t>
              </a:r>
              <a:r>
                <a:rPr kumimoji="1" lang="en-US" altLang="zh-TW" i="1" baseline="30000">
                  <a:solidFill>
                    <a:srgbClr val="0033CC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</a:t>
              </a:r>
              <a:r>
                <a:rPr kumimoji="1" lang="en-US" altLang="zh-TW" i="1" baseline="30000">
                  <a:solidFill>
                    <a:srgbClr val="0033CC"/>
                  </a:solidFill>
                  <a:latin typeface="Times New Roman" panose="02020603050405020304" pitchFamily="18" charset="0"/>
                </a:rPr>
                <a:t>j</a:t>
              </a:r>
              <a:r>
                <a:rPr kumimoji="1" lang="en-US" altLang="zh-TW" i="1" baseline="30000">
                  <a:solidFill>
                    <a:srgbClr val="0033CC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</a:t>
              </a:r>
            </a:p>
          </p:txBody>
        </p:sp>
        <p:grpSp>
          <p:nvGrpSpPr>
            <p:cNvPr id="65545" name="Group 23">
              <a:extLst>
                <a:ext uri="{FF2B5EF4-FFF2-40B4-BE49-F238E27FC236}">
                  <a16:creationId xmlns:a16="http://schemas.microsoft.com/office/drawing/2014/main" id="{13CE4BF4-1B47-E483-6E7C-DF57418074C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08" y="2352"/>
              <a:ext cx="1248" cy="1200"/>
              <a:chOff x="3408" y="2352"/>
              <a:chExt cx="1248" cy="1200"/>
            </a:xfrm>
          </p:grpSpPr>
          <p:sp>
            <p:nvSpPr>
              <p:cNvPr id="65546" name="Oval 16">
                <a:extLst>
                  <a:ext uri="{FF2B5EF4-FFF2-40B4-BE49-F238E27FC236}">
                    <a16:creationId xmlns:a16="http://schemas.microsoft.com/office/drawing/2014/main" id="{FCF69D6A-57A7-D480-F5C4-991396F496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8" y="2352"/>
                <a:ext cx="1248" cy="1200"/>
              </a:xfrm>
              <a:prstGeom prst="ellipse">
                <a:avLst/>
              </a:prstGeom>
              <a:noFill/>
              <a:ln w="9525">
                <a:solidFill>
                  <a:srgbClr val="FF0000"/>
                </a:solidFill>
                <a:prstDash val="dash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kumimoji="1" lang="en-US" altLang="en-US" sz="2400" b="1">
                  <a:latin typeface="Times New Roman" panose="02020603050405020304" pitchFamily="18" charset="0"/>
                  <a:ea typeface="新細明體" panose="02020500000000000000" pitchFamily="18" charset="-120"/>
                </a:endParaRPr>
              </a:p>
            </p:txBody>
          </p:sp>
          <p:sp>
            <p:nvSpPr>
              <p:cNvPr id="65547" name="Line 18">
                <a:extLst>
                  <a:ext uri="{FF2B5EF4-FFF2-40B4-BE49-F238E27FC236}">
                    <a16:creationId xmlns:a16="http://schemas.microsoft.com/office/drawing/2014/main" id="{50FB9F80-3F92-9E3B-1E57-DF6BBD17BC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032" y="2592"/>
                <a:ext cx="480" cy="336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65548" name="Arc 19">
                <a:extLst>
                  <a:ext uri="{FF2B5EF4-FFF2-40B4-BE49-F238E27FC236}">
                    <a16:creationId xmlns:a16="http://schemas.microsoft.com/office/drawing/2014/main" id="{C02E63D6-922A-A5C3-6563-19355B54A0C8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4031" y="2728"/>
                <a:ext cx="337" cy="199"/>
              </a:xfrm>
              <a:custGeom>
                <a:avLst/>
                <a:gdLst>
                  <a:gd name="T0" fmla="*/ 0 w 21596"/>
                  <a:gd name="T1" fmla="*/ 0 h 12810"/>
                  <a:gd name="T2" fmla="*/ 0 w 21596"/>
                  <a:gd name="T3" fmla="*/ 0 h 12810"/>
                  <a:gd name="T4" fmla="*/ 0 w 21596"/>
                  <a:gd name="T5" fmla="*/ 0 h 12810"/>
                  <a:gd name="T6" fmla="*/ 0 60000 65536"/>
                  <a:gd name="T7" fmla="*/ 0 60000 65536"/>
                  <a:gd name="T8" fmla="*/ 0 60000 65536"/>
                  <a:gd name="T9" fmla="*/ 0 w 21596"/>
                  <a:gd name="T10" fmla="*/ 0 h 12810"/>
                  <a:gd name="T11" fmla="*/ 21596 w 21596"/>
                  <a:gd name="T12" fmla="*/ 12810 h 1281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596" h="12810" fill="none" extrusionOk="0">
                    <a:moveTo>
                      <a:pt x="21595" y="428"/>
                    </a:moveTo>
                    <a:cubicBezTo>
                      <a:pt x="21507" y="4891"/>
                      <a:pt x="20038" y="9216"/>
                      <a:pt x="17391" y="12810"/>
                    </a:cubicBezTo>
                  </a:path>
                  <a:path w="21596" h="12810" stroke="0" extrusionOk="0">
                    <a:moveTo>
                      <a:pt x="21595" y="428"/>
                    </a:moveTo>
                    <a:cubicBezTo>
                      <a:pt x="21507" y="4891"/>
                      <a:pt x="20038" y="9216"/>
                      <a:pt x="17391" y="12810"/>
                    </a:cubicBezTo>
                    <a:lnTo>
                      <a:pt x="0" y="0"/>
                    </a:lnTo>
                    <a:lnTo>
                      <a:pt x="21595" y="428"/>
                    </a:lnTo>
                    <a:close/>
                  </a:path>
                </a:pathLst>
              </a:custGeom>
              <a:noFill/>
              <a:ln w="9525">
                <a:solidFill>
                  <a:srgbClr val="FF000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65549" name="Rectangle 20">
                <a:extLst>
                  <a:ext uri="{FF2B5EF4-FFF2-40B4-BE49-F238E27FC236}">
                    <a16:creationId xmlns:a16="http://schemas.microsoft.com/office/drawing/2014/main" id="{4C13D582-B9ED-4635-BA9A-A771B028B9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0" y="2640"/>
                <a:ext cx="24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1" lang="en-US" altLang="zh-TW" sz="2400">
                    <a:solidFill>
                      <a:srgbClr val="0033CC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</a:t>
                </a:r>
              </a:p>
            </p:txBody>
          </p:sp>
        </p:grpSp>
      </p:grpSp>
      <p:graphicFrame>
        <p:nvGraphicFramePr>
          <p:cNvPr id="11289" name="Object 25">
            <a:extLst>
              <a:ext uri="{FF2B5EF4-FFF2-40B4-BE49-F238E27FC236}">
                <a16:creationId xmlns:a16="http://schemas.microsoft.com/office/drawing/2014/main" id="{CB200AC5-E889-7286-BFEE-C09DD0FB5AA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67000" y="1773238"/>
          <a:ext cx="3962400" cy="1446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80588" imgH="431613" progId="Equation.3">
                  <p:embed/>
                </p:oleObj>
              </mc:Choice>
              <mc:Fallback>
                <p:oleObj name="Equation" r:id="rId2" imgW="1180588" imgH="431613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1773238"/>
                        <a:ext cx="3962400" cy="1446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91" name="Object 27">
            <a:extLst>
              <a:ext uri="{FF2B5EF4-FFF2-40B4-BE49-F238E27FC236}">
                <a16:creationId xmlns:a16="http://schemas.microsoft.com/office/drawing/2014/main" id="{A4A05E0E-DEC7-A066-BE3E-DBAE84B936C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9175" y="3448050"/>
          <a:ext cx="4814888" cy="1446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435100" imgH="431800" progId="Equation.DSMT4">
                  <p:embed/>
                </p:oleObj>
              </mc:Choice>
              <mc:Fallback>
                <p:oleObj name="Equation" r:id="rId4" imgW="1435100" imgH="431800" progId="Equation.DSMT4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9175" y="3448050"/>
                        <a:ext cx="4814888" cy="1446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93" name="Text Box 29">
            <a:extLst>
              <a:ext uri="{FF2B5EF4-FFF2-40B4-BE49-F238E27FC236}">
                <a16:creationId xmlns:a16="http://schemas.microsoft.com/office/drawing/2014/main" id="{313801ED-168A-6E89-8594-3635613CDE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5048250"/>
            <a:ext cx="7696200" cy="1076325"/>
          </a:xfrm>
          <a:prstGeom prst="rect">
            <a:avLst/>
          </a:prstGeom>
          <a:solidFill>
            <a:srgbClr val="0033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TW" sz="3200">
                <a:solidFill>
                  <a:schemeClr val="bg1"/>
                </a:solidFill>
                <a:latin typeface="Helvetica" panose="020B0604020202020204" pitchFamily="34" charset="0"/>
              </a:rPr>
              <a:t>Fourier Transform is to </a:t>
            </a:r>
            <a:r>
              <a:rPr lang="en-US" altLang="zh-TW" sz="3200" i="1">
                <a:solidFill>
                  <a:schemeClr val="bg1"/>
                </a:solidFill>
                <a:latin typeface="Helvetica" panose="020B0604020202020204" pitchFamily="34" charset="0"/>
              </a:rPr>
              <a:t>evaluate z-transform on a unit circle</a:t>
            </a:r>
            <a:r>
              <a:rPr lang="en-US" altLang="zh-TW" sz="3200">
                <a:solidFill>
                  <a:schemeClr val="bg1"/>
                </a:solidFill>
                <a:latin typeface="Helvetica" panose="020B0604020202020204" pitchFamily="34" charset="0"/>
              </a:rPr>
              <a:t>.</a:t>
            </a: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1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93" grpId="0" animBg="1" autoUpdateAnimBg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4">
            <a:extLst>
              <a:ext uri="{FF2B5EF4-FFF2-40B4-BE49-F238E27FC236}">
                <a16:creationId xmlns:a16="http://schemas.microsoft.com/office/drawing/2014/main" id="{DE28579D-3244-E54F-4B78-29FAFFC407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z="6600" i="1"/>
              <a:t>z</a:t>
            </a:r>
            <a:r>
              <a:rPr lang="en-US" altLang="zh-TW" sz="6600"/>
              <a:t>-Plane</a:t>
            </a:r>
          </a:p>
        </p:txBody>
      </p:sp>
      <p:grpSp>
        <p:nvGrpSpPr>
          <p:cNvPr id="2" name="Group 80">
            <a:extLst>
              <a:ext uri="{FF2B5EF4-FFF2-40B4-BE49-F238E27FC236}">
                <a16:creationId xmlns:a16="http://schemas.microsoft.com/office/drawing/2014/main" id="{9BD36B39-B5DF-28E1-3C8C-3851B4F78BA2}"/>
              </a:ext>
            </a:extLst>
          </p:cNvPr>
          <p:cNvGrpSpPr>
            <a:grpSpLocks/>
          </p:cNvGrpSpPr>
          <p:nvPr/>
        </p:nvGrpSpPr>
        <p:grpSpPr bwMode="auto">
          <a:xfrm>
            <a:off x="2882900" y="2514600"/>
            <a:ext cx="3168650" cy="3276600"/>
            <a:chOff x="856" y="1584"/>
            <a:chExt cx="1996" cy="2064"/>
          </a:xfrm>
        </p:grpSpPr>
        <p:sp>
          <p:nvSpPr>
            <p:cNvPr id="66580" name="Oval 52">
              <a:extLst>
                <a:ext uri="{FF2B5EF4-FFF2-40B4-BE49-F238E27FC236}">
                  <a16:creationId xmlns:a16="http://schemas.microsoft.com/office/drawing/2014/main" id="{9047E5CF-0532-A74A-171E-9B880753C5F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21952">
              <a:off x="1008" y="2592"/>
              <a:ext cx="1248" cy="447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kumimoji="1" lang="en-US" altLang="en-US" sz="2400" b="1">
                <a:latin typeface="Times New Roman" panose="02020603050405020304" pitchFamily="18" charset="0"/>
                <a:ea typeface="新細明體" panose="02020500000000000000" pitchFamily="18" charset="-120"/>
              </a:endParaRPr>
            </a:p>
          </p:txBody>
        </p:sp>
        <p:grpSp>
          <p:nvGrpSpPr>
            <p:cNvPr id="66581" name="Group 51">
              <a:extLst>
                <a:ext uri="{FF2B5EF4-FFF2-40B4-BE49-F238E27FC236}">
                  <a16:creationId xmlns:a16="http://schemas.microsoft.com/office/drawing/2014/main" id="{2AFFE6BE-6DAB-43AB-3FEC-4E35B72473C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56" y="1584"/>
              <a:ext cx="1996" cy="2064"/>
              <a:chOff x="856" y="1584"/>
              <a:chExt cx="1996" cy="2064"/>
            </a:xfrm>
          </p:grpSpPr>
          <p:sp>
            <p:nvSpPr>
              <p:cNvPr id="66582" name="Line 21">
                <a:extLst>
                  <a:ext uri="{FF2B5EF4-FFF2-40B4-BE49-F238E27FC236}">
                    <a16:creationId xmlns:a16="http://schemas.microsoft.com/office/drawing/2014/main" id="{BC7CA8FB-4001-42F0-A076-7BDE37E89A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44" y="1584"/>
                <a:ext cx="720" cy="206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66583" name="Line 6">
                <a:extLst>
                  <a:ext uri="{FF2B5EF4-FFF2-40B4-BE49-F238E27FC236}">
                    <a16:creationId xmlns:a16="http://schemas.microsoft.com/office/drawing/2014/main" id="{90FACACC-7439-4FDE-7AD8-B7C8983CB5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864" y="2064"/>
                <a:ext cx="1728" cy="13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66584" name="Line 7">
                <a:extLst>
                  <a:ext uri="{FF2B5EF4-FFF2-40B4-BE49-F238E27FC236}">
                    <a16:creationId xmlns:a16="http://schemas.microsoft.com/office/drawing/2014/main" id="{006745FF-EAC1-3CCD-127D-00B8EA1CB3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2" y="2544"/>
                <a:ext cx="1680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66585" name="Text Box 8">
                <a:extLst>
                  <a:ext uri="{FF2B5EF4-FFF2-40B4-BE49-F238E27FC236}">
                    <a16:creationId xmlns:a16="http://schemas.microsoft.com/office/drawing/2014/main" id="{E0EEFF12-598F-2645-11BA-F9E645C95FC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56" y="3312"/>
                <a:ext cx="29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1" lang="en-US" altLang="zh-TW" sz="2400">
                    <a:latin typeface="Monotype Corsiva" panose="03010101010201010101" pitchFamily="66" charset="0"/>
                  </a:rPr>
                  <a:t>Re</a:t>
                </a:r>
              </a:p>
            </p:txBody>
          </p:sp>
          <p:sp>
            <p:nvSpPr>
              <p:cNvPr id="66586" name="Text Box 9">
                <a:extLst>
                  <a:ext uri="{FF2B5EF4-FFF2-40B4-BE49-F238E27FC236}">
                    <a16:creationId xmlns:a16="http://schemas.microsoft.com/office/drawing/2014/main" id="{4019AE42-4236-04D5-2B7B-1058E4F8C9D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44" y="2928"/>
                <a:ext cx="30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1" lang="en-US" altLang="zh-TW" sz="2400">
                    <a:latin typeface="Monotype Corsiva" panose="03010101010201010101" pitchFamily="66" charset="0"/>
                  </a:rPr>
                  <a:t>Im</a:t>
                </a:r>
              </a:p>
            </p:txBody>
          </p:sp>
          <p:sp>
            <p:nvSpPr>
              <p:cNvPr id="66587" name="Text Box 22">
                <a:extLst>
                  <a:ext uri="{FF2B5EF4-FFF2-40B4-BE49-F238E27FC236}">
                    <a16:creationId xmlns:a16="http://schemas.microsoft.com/office/drawing/2014/main" id="{F12B5FDE-D173-8D75-39D6-EFEB0B244D5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12" y="1584"/>
                <a:ext cx="43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1" lang="en-US" altLang="zh-TW" sz="2400" i="1">
                    <a:latin typeface="Times New Roman" panose="02020603050405020304" pitchFamily="18" charset="0"/>
                  </a:rPr>
                  <a:t>X</a:t>
                </a:r>
                <a:r>
                  <a:rPr kumimoji="1" lang="en-US" altLang="zh-TW" sz="2400">
                    <a:latin typeface="Times New Roman" panose="02020603050405020304" pitchFamily="18" charset="0"/>
                  </a:rPr>
                  <a:t>(</a:t>
                </a:r>
                <a:r>
                  <a:rPr kumimoji="1" lang="en-US" altLang="zh-TW" sz="2400" i="1">
                    <a:latin typeface="Times New Roman" panose="02020603050405020304" pitchFamily="18" charset="0"/>
                  </a:rPr>
                  <a:t>z</a:t>
                </a:r>
                <a:r>
                  <a:rPr kumimoji="1" lang="en-US" altLang="zh-TW" sz="2400">
                    <a:latin typeface="Times New Roman" panose="02020603050405020304" pitchFamily="18" charset="0"/>
                  </a:rPr>
                  <a:t>)</a:t>
                </a:r>
              </a:p>
            </p:txBody>
          </p:sp>
        </p:grpSp>
      </p:grpSp>
      <p:grpSp>
        <p:nvGrpSpPr>
          <p:cNvPr id="66564" name="Group 55">
            <a:extLst>
              <a:ext uri="{FF2B5EF4-FFF2-40B4-BE49-F238E27FC236}">
                <a16:creationId xmlns:a16="http://schemas.microsoft.com/office/drawing/2014/main" id="{EC48D604-A815-8FC2-B540-466DC4DB888E}"/>
              </a:ext>
            </a:extLst>
          </p:cNvPr>
          <p:cNvGrpSpPr>
            <a:grpSpLocks/>
          </p:cNvGrpSpPr>
          <p:nvPr/>
        </p:nvGrpSpPr>
        <p:grpSpPr bwMode="auto">
          <a:xfrm>
            <a:off x="6705600" y="2362200"/>
            <a:ext cx="3441700" cy="3124200"/>
            <a:chOff x="2976" y="1872"/>
            <a:chExt cx="2168" cy="1968"/>
          </a:xfrm>
        </p:grpSpPr>
        <p:sp>
          <p:nvSpPr>
            <p:cNvPr id="66576" name="Line 56">
              <a:extLst>
                <a:ext uri="{FF2B5EF4-FFF2-40B4-BE49-F238E27FC236}">
                  <a16:creationId xmlns:a16="http://schemas.microsoft.com/office/drawing/2014/main" id="{802EDE99-1BB7-076D-9B0D-B89D31D2B1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6" y="2928"/>
              <a:ext cx="21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66577" name="Line 57">
              <a:extLst>
                <a:ext uri="{FF2B5EF4-FFF2-40B4-BE49-F238E27FC236}">
                  <a16:creationId xmlns:a16="http://schemas.microsoft.com/office/drawing/2014/main" id="{8B9B5E87-997A-07C3-7BD1-F9A3877FFB4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32" y="1968"/>
              <a:ext cx="0" cy="18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66578" name="Text Box 58">
              <a:extLst>
                <a:ext uri="{FF2B5EF4-FFF2-40B4-BE49-F238E27FC236}">
                  <a16:creationId xmlns:a16="http://schemas.microsoft.com/office/drawing/2014/main" id="{BE172E7B-BB5D-964C-A566-E01F87E1D6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48" y="2880"/>
              <a:ext cx="29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1" lang="en-US" altLang="zh-TW" sz="2400">
                  <a:latin typeface="Monotype Corsiva" panose="03010101010201010101" pitchFamily="66" charset="0"/>
                </a:rPr>
                <a:t>Re</a:t>
              </a:r>
            </a:p>
          </p:txBody>
        </p:sp>
        <p:sp>
          <p:nvSpPr>
            <p:cNvPr id="66579" name="Text Box 59">
              <a:extLst>
                <a:ext uri="{FF2B5EF4-FFF2-40B4-BE49-F238E27FC236}">
                  <a16:creationId xmlns:a16="http://schemas.microsoft.com/office/drawing/2014/main" id="{DBEBFF58-1C81-949F-7164-6E047FEF8E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2" y="1872"/>
              <a:ext cx="3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1" lang="en-US" altLang="zh-TW" sz="2400">
                  <a:latin typeface="Monotype Corsiva" panose="03010101010201010101" pitchFamily="66" charset="0"/>
                </a:rPr>
                <a:t>Im</a:t>
              </a:r>
            </a:p>
          </p:txBody>
        </p:sp>
      </p:grpSp>
      <p:grpSp>
        <p:nvGrpSpPr>
          <p:cNvPr id="66565" name="Group 60">
            <a:extLst>
              <a:ext uri="{FF2B5EF4-FFF2-40B4-BE49-F238E27FC236}">
                <a16:creationId xmlns:a16="http://schemas.microsoft.com/office/drawing/2014/main" id="{154D3266-A12B-1161-9161-F07020E56594}"/>
              </a:ext>
            </a:extLst>
          </p:cNvPr>
          <p:cNvGrpSpPr>
            <a:grpSpLocks/>
          </p:cNvGrpSpPr>
          <p:nvPr/>
        </p:nvGrpSpPr>
        <p:grpSpPr bwMode="auto">
          <a:xfrm>
            <a:off x="7391400" y="2971800"/>
            <a:ext cx="2971800" cy="2057400"/>
            <a:chOff x="3408" y="2256"/>
            <a:chExt cx="1872" cy="1296"/>
          </a:xfrm>
        </p:grpSpPr>
        <p:sp>
          <p:nvSpPr>
            <p:cNvPr id="66570" name="Text Box 61">
              <a:extLst>
                <a:ext uri="{FF2B5EF4-FFF2-40B4-BE49-F238E27FC236}">
                  <a16:creationId xmlns:a16="http://schemas.microsoft.com/office/drawing/2014/main" id="{8438A1BE-1D7E-B3C8-72FF-C269ED81E4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1" y="2256"/>
              <a:ext cx="76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1" lang="en-US" altLang="zh-TW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z </a:t>
              </a:r>
              <a:r>
                <a:rPr kumimoji="1" lang="en-US" altLang="zh-TW">
                  <a:solidFill>
                    <a:srgbClr val="0033CC"/>
                  </a:solidFill>
                  <a:latin typeface="Times New Roman" panose="02020603050405020304" pitchFamily="18" charset="0"/>
                </a:rPr>
                <a:t>= </a:t>
              </a:r>
              <a:r>
                <a:rPr kumimoji="1" lang="en-US" altLang="zh-TW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e</a:t>
              </a:r>
              <a:r>
                <a:rPr kumimoji="1" lang="en-US" altLang="zh-TW" i="1" baseline="30000">
                  <a:solidFill>
                    <a:srgbClr val="0033CC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</a:t>
              </a:r>
              <a:r>
                <a:rPr kumimoji="1" lang="en-US" altLang="zh-TW" i="1" baseline="30000">
                  <a:solidFill>
                    <a:srgbClr val="0033CC"/>
                  </a:solidFill>
                  <a:latin typeface="Times New Roman" panose="02020603050405020304" pitchFamily="18" charset="0"/>
                </a:rPr>
                <a:t>j</a:t>
              </a:r>
              <a:r>
                <a:rPr kumimoji="1" lang="en-US" altLang="zh-TW" i="1" baseline="30000">
                  <a:solidFill>
                    <a:srgbClr val="0033CC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</a:t>
              </a:r>
            </a:p>
          </p:txBody>
        </p:sp>
        <p:grpSp>
          <p:nvGrpSpPr>
            <p:cNvPr id="66571" name="Group 62">
              <a:extLst>
                <a:ext uri="{FF2B5EF4-FFF2-40B4-BE49-F238E27FC236}">
                  <a16:creationId xmlns:a16="http://schemas.microsoft.com/office/drawing/2014/main" id="{55426774-04F6-0777-C52A-E1846F59DC6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08" y="2352"/>
              <a:ext cx="1248" cy="1200"/>
              <a:chOff x="3408" y="2352"/>
              <a:chExt cx="1248" cy="1200"/>
            </a:xfrm>
          </p:grpSpPr>
          <p:sp>
            <p:nvSpPr>
              <p:cNvPr id="66572" name="Oval 63">
                <a:extLst>
                  <a:ext uri="{FF2B5EF4-FFF2-40B4-BE49-F238E27FC236}">
                    <a16:creationId xmlns:a16="http://schemas.microsoft.com/office/drawing/2014/main" id="{CAD1F055-EF86-5A47-36AD-498F9A52F8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8" y="2352"/>
                <a:ext cx="1248" cy="1200"/>
              </a:xfrm>
              <a:prstGeom prst="ellipse">
                <a:avLst/>
              </a:prstGeom>
              <a:noFill/>
              <a:ln w="9525">
                <a:solidFill>
                  <a:srgbClr val="FF0000"/>
                </a:solidFill>
                <a:prstDash val="dash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kumimoji="1" lang="en-US" altLang="en-US" sz="2400" b="1">
                  <a:latin typeface="Times New Roman" panose="02020603050405020304" pitchFamily="18" charset="0"/>
                  <a:ea typeface="新細明體" panose="02020500000000000000" pitchFamily="18" charset="-120"/>
                </a:endParaRPr>
              </a:p>
            </p:txBody>
          </p:sp>
          <p:sp>
            <p:nvSpPr>
              <p:cNvPr id="66573" name="Line 64">
                <a:extLst>
                  <a:ext uri="{FF2B5EF4-FFF2-40B4-BE49-F238E27FC236}">
                    <a16:creationId xmlns:a16="http://schemas.microsoft.com/office/drawing/2014/main" id="{0BFA00A0-218B-CA47-F316-ABBE043E64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032" y="2592"/>
                <a:ext cx="480" cy="336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66574" name="Arc 65">
                <a:extLst>
                  <a:ext uri="{FF2B5EF4-FFF2-40B4-BE49-F238E27FC236}">
                    <a16:creationId xmlns:a16="http://schemas.microsoft.com/office/drawing/2014/main" id="{A67EF40A-13F1-A675-99F1-DDED14CD9CD4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4031" y="2728"/>
                <a:ext cx="337" cy="199"/>
              </a:xfrm>
              <a:custGeom>
                <a:avLst/>
                <a:gdLst>
                  <a:gd name="T0" fmla="*/ 0 w 21596"/>
                  <a:gd name="T1" fmla="*/ 0 h 12810"/>
                  <a:gd name="T2" fmla="*/ 0 w 21596"/>
                  <a:gd name="T3" fmla="*/ 0 h 12810"/>
                  <a:gd name="T4" fmla="*/ 0 w 21596"/>
                  <a:gd name="T5" fmla="*/ 0 h 12810"/>
                  <a:gd name="T6" fmla="*/ 0 60000 65536"/>
                  <a:gd name="T7" fmla="*/ 0 60000 65536"/>
                  <a:gd name="T8" fmla="*/ 0 60000 65536"/>
                  <a:gd name="T9" fmla="*/ 0 w 21596"/>
                  <a:gd name="T10" fmla="*/ 0 h 12810"/>
                  <a:gd name="T11" fmla="*/ 21596 w 21596"/>
                  <a:gd name="T12" fmla="*/ 12810 h 1281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596" h="12810" fill="none" extrusionOk="0">
                    <a:moveTo>
                      <a:pt x="21595" y="428"/>
                    </a:moveTo>
                    <a:cubicBezTo>
                      <a:pt x="21507" y="4891"/>
                      <a:pt x="20038" y="9216"/>
                      <a:pt x="17391" y="12810"/>
                    </a:cubicBezTo>
                  </a:path>
                  <a:path w="21596" h="12810" stroke="0" extrusionOk="0">
                    <a:moveTo>
                      <a:pt x="21595" y="428"/>
                    </a:moveTo>
                    <a:cubicBezTo>
                      <a:pt x="21507" y="4891"/>
                      <a:pt x="20038" y="9216"/>
                      <a:pt x="17391" y="12810"/>
                    </a:cubicBezTo>
                    <a:lnTo>
                      <a:pt x="0" y="0"/>
                    </a:lnTo>
                    <a:lnTo>
                      <a:pt x="21595" y="428"/>
                    </a:lnTo>
                    <a:close/>
                  </a:path>
                </a:pathLst>
              </a:custGeom>
              <a:noFill/>
              <a:ln w="9525">
                <a:solidFill>
                  <a:srgbClr val="FF000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66575" name="Rectangle 66">
                <a:extLst>
                  <a:ext uri="{FF2B5EF4-FFF2-40B4-BE49-F238E27FC236}">
                    <a16:creationId xmlns:a16="http://schemas.microsoft.com/office/drawing/2014/main" id="{CD4F016C-D871-F87D-C0C2-1B3606F2A4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0" y="2640"/>
                <a:ext cx="24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1" lang="en-US" altLang="zh-TW" sz="2400">
                    <a:solidFill>
                      <a:srgbClr val="0033CC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</a:t>
                </a:r>
              </a:p>
            </p:txBody>
          </p:sp>
        </p:grpSp>
      </p:grpSp>
      <p:grpSp>
        <p:nvGrpSpPr>
          <p:cNvPr id="7" name="Group 81">
            <a:extLst>
              <a:ext uri="{FF2B5EF4-FFF2-40B4-BE49-F238E27FC236}">
                <a16:creationId xmlns:a16="http://schemas.microsoft.com/office/drawing/2014/main" id="{F79C4906-EF75-F6FD-F775-2CC0AEEAFDDC}"/>
              </a:ext>
            </a:extLst>
          </p:cNvPr>
          <p:cNvGrpSpPr>
            <a:grpSpLocks/>
          </p:cNvGrpSpPr>
          <p:nvPr/>
        </p:nvGrpSpPr>
        <p:grpSpPr bwMode="auto">
          <a:xfrm>
            <a:off x="3276600" y="2514600"/>
            <a:ext cx="1984375" cy="2362200"/>
            <a:chOff x="1104" y="1584"/>
            <a:chExt cx="1250" cy="1488"/>
          </a:xfrm>
        </p:grpSpPr>
        <p:sp>
          <p:nvSpPr>
            <p:cNvPr id="66568" name="AutoShape 82">
              <a:extLst>
                <a:ext uri="{FF2B5EF4-FFF2-40B4-BE49-F238E27FC236}">
                  <a16:creationId xmlns:a16="http://schemas.microsoft.com/office/drawing/2014/main" id="{6217215B-EDC8-A4CF-B7A4-0F5F00D18C4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22450">
              <a:off x="1104" y="1968"/>
              <a:ext cx="1250" cy="1104"/>
            </a:xfrm>
            <a:prstGeom prst="can">
              <a:avLst>
                <a:gd name="adj" fmla="val 37963"/>
              </a:avLst>
            </a:prstGeom>
            <a:gradFill rotWithShape="0">
              <a:gsLst>
                <a:gs pos="0">
                  <a:srgbClr val="76762F"/>
                </a:gs>
                <a:gs pos="50000">
                  <a:srgbClr val="FFFF66"/>
                </a:gs>
                <a:gs pos="100000">
                  <a:srgbClr val="76762F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kumimoji="1" lang="en-US" altLang="en-US" sz="2400" b="1">
                <a:latin typeface="Times New Roman" panose="02020603050405020304" pitchFamily="18" charset="0"/>
                <a:ea typeface="新細明體" panose="02020500000000000000" pitchFamily="18" charset="-120"/>
              </a:endParaRPr>
            </a:p>
          </p:txBody>
        </p:sp>
        <p:sp>
          <p:nvSpPr>
            <p:cNvPr id="66569" name="Line 83">
              <a:extLst>
                <a:ext uri="{FF2B5EF4-FFF2-40B4-BE49-F238E27FC236}">
                  <a16:creationId xmlns:a16="http://schemas.microsoft.com/office/drawing/2014/main" id="{5AD475DD-70E6-4C88-B4C1-FAAEBFA7C38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72" y="1584"/>
              <a:ext cx="192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</p:grpSp>
      <p:sp>
        <p:nvSpPr>
          <p:cNvPr id="12377" name="Freeform 89">
            <a:extLst>
              <a:ext uri="{FF2B5EF4-FFF2-40B4-BE49-F238E27FC236}">
                <a16:creationId xmlns:a16="http://schemas.microsoft.com/office/drawing/2014/main" id="{F753E919-28B1-B44E-96D9-303313DAC1F8}"/>
              </a:ext>
            </a:extLst>
          </p:cNvPr>
          <p:cNvSpPr>
            <a:spLocks/>
          </p:cNvSpPr>
          <p:nvPr/>
        </p:nvSpPr>
        <p:spPr bwMode="auto">
          <a:xfrm>
            <a:off x="3175000" y="3924300"/>
            <a:ext cx="1854200" cy="876300"/>
          </a:xfrm>
          <a:custGeom>
            <a:avLst/>
            <a:gdLst>
              <a:gd name="T0" fmla="*/ 2147483646 w 1168"/>
              <a:gd name="T1" fmla="*/ 2147483646 h 552"/>
              <a:gd name="T2" fmla="*/ 2147483646 w 1168"/>
              <a:gd name="T3" fmla="*/ 2147483646 h 552"/>
              <a:gd name="T4" fmla="*/ 2147483646 w 1168"/>
              <a:gd name="T5" fmla="*/ 2147483646 h 552"/>
              <a:gd name="T6" fmla="*/ 2147483646 w 1168"/>
              <a:gd name="T7" fmla="*/ 2147483646 h 552"/>
              <a:gd name="T8" fmla="*/ 2147483646 w 1168"/>
              <a:gd name="T9" fmla="*/ 2147483646 h 552"/>
              <a:gd name="T10" fmla="*/ 2147483646 w 1168"/>
              <a:gd name="T11" fmla="*/ 2147483646 h 55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168"/>
              <a:gd name="T19" fmla="*/ 0 h 552"/>
              <a:gd name="T20" fmla="*/ 1168 w 1168"/>
              <a:gd name="T21" fmla="*/ 552 h 55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168" h="552">
                <a:moveTo>
                  <a:pt x="16" y="168"/>
                </a:moveTo>
                <a:cubicBezTo>
                  <a:pt x="8" y="204"/>
                  <a:pt x="0" y="240"/>
                  <a:pt x="64" y="216"/>
                </a:cubicBezTo>
                <a:cubicBezTo>
                  <a:pt x="128" y="192"/>
                  <a:pt x="288" y="48"/>
                  <a:pt x="400" y="24"/>
                </a:cubicBezTo>
                <a:cubicBezTo>
                  <a:pt x="512" y="0"/>
                  <a:pt x="640" y="0"/>
                  <a:pt x="736" y="72"/>
                </a:cubicBezTo>
                <a:cubicBezTo>
                  <a:pt x="832" y="144"/>
                  <a:pt x="904" y="376"/>
                  <a:pt x="976" y="456"/>
                </a:cubicBezTo>
                <a:cubicBezTo>
                  <a:pt x="1048" y="536"/>
                  <a:pt x="1136" y="544"/>
                  <a:pt x="1168" y="552"/>
                </a:cubicBezTo>
              </a:path>
            </a:pathLst>
          </a:cu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4">
            <a:extLst>
              <a:ext uri="{FF2B5EF4-FFF2-40B4-BE49-F238E27FC236}">
                <a16:creationId xmlns:a16="http://schemas.microsoft.com/office/drawing/2014/main" id="{0F4996BE-E4D6-4412-3430-A66B5D26A0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z="4800"/>
              <a:t>Periodic Property of FT</a:t>
            </a:r>
          </a:p>
        </p:txBody>
      </p:sp>
      <p:grpSp>
        <p:nvGrpSpPr>
          <p:cNvPr id="67587" name="Group 32">
            <a:extLst>
              <a:ext uri="{FF2B5EF4-FFF2-40B4-BE49-F238E27FC236}">
                <a16:creationId xmlns:a16="http://schemas.microsoft.com/office/drawing/2014/main" id="{D8E0D76E-1010-A06F-8288-9AE8099C86F2}"/>
              </a:ext>
            </a:extLst>
          </p:cNvPr>
          <p:cNvGrpSpPr>
            <a:grpSpLocks/>
          </p:cNvGrpSpPr>
          <p:nvPr/>
        </p:nvGrpSpPr>
        <p:grpSpPr bwMode="auto">
          <a:xfrm>
            <a:off x="2882900" y="2514600"/>
            <a:ext cx="3168650" cy="3276600"/>
            <a:chOff x="856" y="1584"/>
            <a:chExt cx="1996" cy="2064"/>
          </a:xfrm>
        </p:grpSpPr>
        <p:grpSp>
          <p:nvGrpSpPr>
            <p:cNvPr id="67607" name="Group 5">
              <a:extLst>
                <a:ext uri="{FF2B5EF4-FFF2-40B4-BE49-F238E27FC236}">
                  <a16:creationId xmlns:a16="http://schemas.microsoft.com/office/drawing/2014/main" id="{00B1947F-717B-2FE0-992C-A7753B91F29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56" y="1584"/>
              <a:ext cx="1996" cy="2064"/>
              <a:chOff x="856" y="1584"/>
              <a:chExt cx="1996" cy="2064"/>
            </a:xfrm>
          </p:grpSpPr>
          <p:sp>
            <p:nvSpPr>
              <p:cNvPr id="67612" name="Oval 6">
                <a:extLst>
                  <a:ext uri="{FF2B5EF4-FFF2-40B4-BE49-F238E27FC236}">
                    <a16:creationId xmlns:a16="http://schemas.microsoft.com/office/drawing/2014/main" id="{5624584B-2576-4858-90A0-14B5EC764D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21952">
                <a:off x="1008" y="2592"/>
                <a:ext cx="1248" cy="447"/>
              </a:xfrm>
              <a:prstGeom prst="ellipse">
                <a:avLst/>
              </a:prstGeom>
              <a:noFill/>
              <a:ln w="9525">
                <a:solidFill>
                  <a:srgbClr val="FF0000"/>
                </a:solidFill>
                <a:prstDash val="dash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kumimoji="1" lang="en-US" altLang="en-US" sz="2400" b="1">
                  <a:latin typeface="Times New Roman" panose="02020603050405020304" pitchFamily="18" charset="0"/>
                  <a:ea typeface="新細明體" panose="02020500000000000000" pitchFamily="18" charset="-120"/>
                </a:endParaRPr>
              </a:p>
            </p:txBody>
          </p:sp>
          <p:grpSp>
            <p:nvGrpSpPr>
              <p:cNvPr id="67613" name="Group 7">
                <a:extLst>
                  <a:ext uri="{FF2B5EF4-FFF2-40B4-BE49-F238E27FC236}">
                    <a16:creationId xmlns:a16="http://schemas.microsoft.com/office/drawing/2014/main" id="{47C9042B-A95C-3982-2D93-03B346DEA37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56" y="1584"/>
                <a:ext cx="1996" cy="2064"/>
                <a:chOff x="856" y="1584"/>
                <a:chExt cx="1996" cy="2064"/>
              </a:xfrm>
            </p:grpSpPr>
            <p:sp>
              <p:nvSpPr>
                <p:cNvPr id="67614" name="Line 8">
                  <a:extLst>
                    <a:ext uri="{FF2B5EF4-FFF2-40B4-BE49-F238E27FC236}">
                      <a16:creationId xmlns:a16="http://schemas.microsoft.com/office/drawing/2014/main" id="{71594FD7-25A5-D89E-BD23-0CCA74091A1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344" y="1584"/>
                  <a:ext cx="720" cy="206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IN"/>
                </a:p>
              </p:txBody>
            </p:sp>
            <p:sp>
              <p:nvSpPr>
                <p:cNvPr id="67615" name="Line 9">
                  <a:extLst>
                    <a:ext uri="{FF2B5EF4-FFF2-40B4-BE49-F238E27FC236}">
                      <a16:creationId xmlns:a16="http://schemas.microsoft.com/office/drawing/2014/main" id="{C76DEC64-5120-9B69-78AE-7386CA40B07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864" y="2064"/>
                  <a:ext cx="1728" cy="13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IN"/>
                </a:p>
              </p:txBody>
            </p:sp>
            <p:sp>
              <p:nvSpPr>
                <p:cNvPr id="67616" name="Line 10">
                  <a:extLst>
                    <a:ext uri="{FF2B5EF4-FFF2-40B4-BE49-F238E27FC236}">
                      <a16:creationId xmlns:a16="http://schemas.microsoft.com/office/drawing/2014/main" id="{FCBCB988-8C05-C4D8-637B-462FB0C0863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912" y="2544"/>
                  <a:ext cx="1680" cy="62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IN"/>
                </a:p>
              </p:txBody>
            </p:sp>
            <p:sp>
              <p:nvSpPr>
                <p:cNvPr id="67617" name="Text Box 11">
                  <a:extLst>
                    <a:ext uri="{FF2B5EF4-FFF2-40B4-BE49-F238E27FC236}">
                      <a16:creationId xmlns:a16="http://schemas.microsoft.com/office/drawing/2014/main" id="{456B6220-A91F-1255-1C07-F3FC7BED29A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56" y="3312"/>
                  <a:ext cx="296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kumimoji="1" lang="en-US" altLang="zh-TW" sz="2400">
                      <a:latin typeface="Monotype Corsiva" panose="03010101010201010101" pitchFamily="66" charset="0"/>
                    </a:rPr>
                    <a:t>Re</a:t>
                  </a:r>
                </a:p>
              </p:txBody>
            </p:sp>
            <p:sp>
              <p:nvSpPr>
                <p:cNvPr id="67618" name="Text Box 12">
                  <a:extLst>
                    <a:ext uri="{FF2B5EF4-FFF2-40B4-BE49-F238E27FC236}">
                      <a16:creationId xmlns:a16="http://schemas.microsoft.com/office/drawing/2014/main" id="{164858B2-D88E-E333-9794-5C5F8A33584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544" y="2928"/>
                  <a:ext cx="308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kumimoji="1" lang="en-US" altLang="zh-TW" sz="2400">
                      <a:latin typeface="Monotype Corsiva" panose="03010101010201010101" pitchFamily="66" charset="0"/>
                    </a:rPr>
                    <a:t>Im</a:t>
                  </a:r>
                </a:p>
              </p:txBody>
            </p:sp>
            <p:sp>
              <p:nvSpPr>
                <p:cNvPr id="67619" name="Text Box 13">
                  <a:extLst>
                    <a:ext uri="{FF2B5EF4-FFF2-40B4-BE49-F238E27FC236}">
                      <a16:creationId xmlns:a16="http://schemas.microsoft.com/office/drawing/2014/main" id="{A8DE3818-DEE9-8F06-36EF-8D33C94A1FB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112" y="1584"/>
                  <a:ext cx="436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kumimoji="1" lang="en-US" altLang="zh-TW" sz="2400" i="1">
                      <a:latin typeface="Times New Roman" panose="02020603050405020304" pitchFamily="18" charset="0"/>
                    </a:rPr>
                    <a:t>X</a:t>
                  </a:r>
                  <a:r>
                    <a:rPr kumimoji="1" lang="en-US" altLang="zh-TW" sz="2400">
                      <a:latin typeface="Times New Roman" panose="02020603050405020304" pitchFamily="18" charset="0"/>
                    </a:rPr>
                    <a:t>(</a:t>
                  </a:r>
                  <a:r>
                    <a:rPr kumimoji="1" lang="en-US" altLang="zh-TW" sz="2400" i="1">
                      <a:latin typeface="Times New Roman" panose="02020603050405020304" pitchFamily="18" charset="0"/>
                    </a:rPr>
                    <a:t>z</a:t>
                  </a:r>
                  <a:r>
                    <a:rPr kumimoji="1" lang="en-US" altLang="zh-TW" sz="2400">
                      <a:latin typeface="Times New Roman" panose="02020603050405020304" pitchFamily="18" charset="0"/>
                    </a:rPr>
                    <a:t>)</a:t>
                  </a:r>
                </a:p>
              </p:txBody>
            </p:sp>
          </p:grpSp>
        </p:grpSp>
        <p:grpSp>
          <p:nvGrpSpPr>
            <p:cNvPr id="67608" name="Group 26">
              <a:extLst>
                <a:ext uri="{FF2B5EF4-FFF2-40B4-BE49-F238E27FC236}">
                  <a16:creationId xmlns:a16="http://schemas.microsoft.com/office/drawing/2014/main" id="{3C857ACA-0556-CC97-65B1-A1B9EA5AA95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04" y="1584"/>
              <a:ext cx="1250" cy="1488"/>
              <a:chOff x="1104" y="1584"/>
              <a:chExt cx="1250" cy="1488"/>
            </a:xfrm>
          </p:grpSpPr>
          <p:sp>
            <p:nvSpPr>
              <p:cNvPr id="67610" name="AutoShape 27">
                <a:extLst>
                  <a:ext uri="{FF2B5EF4-FFF2-40B4-BE49-F238E27FC236}">
                    <a16:creationId xmlns:a16="http://schemas.microsoft.com/office/drawing/2014/main" id="{2C0C9A44-4134-2AAE-044F-85E261C386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22450">
                <a:off x="1104" y="1968"/>
                <a:ext cx="1250" cy="1104"/>
              </a:xfrm>
              <a:prstGeom prst="can">
                <a:avLst>
                  <a:gd name="adj" fmla="val 37963"/>
                </a:avLst>
              </a:prstGeom>
              <a:gradFill rotWithShape="0">
                <a:gsLst>
                  <a:gs pos="0">
                    <a:srgbClr val="76762F"/>
                  </a:gs>
                  <a:gs pos="50000">
                    <a:srgbClr val="FFFF66"/>
                  </a:gs>
                  <a:gs pos="100000">
                    <a:srgbClr val="76762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kumimoji="1" lang="en-US" altLang="en-US" sz="2400" b="1">
                  <a:latin typeface="Times New Roman" panose="02020603050405020304" pitchFamily="18" charset="0"/>
                  <a:ea typeface="新細明體" panose="02020500000000000000" pitchFamily="18" charset="-120"/>
                </a:endParaRPr>
              </a:p>
            </p:txBody>
          </p:sp>
          <p:sp>
            <p:nvSpPr>
              <p:cNvPr id="67611" name="Line 28">
                <a:extLst>
                  <a:ext uri="{FF2B5EF4-FFF2-40B4-BE49-F238E27FC236}">
                    <a16:creationId xmlns:a16="http://schemas.microsoft.com/office/drawing/2014/main" id="{A53399D3-159E-660F-55EA-DEDF9A73D8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872" y="1584"/>
                <a:ext cx="192" cy="5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</p:grpSp>
        <p:sp>
          <p:nvSpPr>
            <p:cNvPr id="67609" name="Freeform 29">
              <a:extLst>
                <a:ext uri="{FF2B5EF4-FFF2-40B4-BE49-F238E27FC236}">
                  <a16:creationId xmlns:a16="http://schemas.microsoft.com/office/drawing/2014/main" id="{C08CD53A-384F-86D5-A20F-1948CC0302C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0" y="2472"/>
              <a:ext cx="1168" cy="552"/>
            </a:xfrm>
            <a:custGeom>
              <a:avLst/>
              <a:gdLst>
                <a:gd name="T0" fmla="*/ 16 w 1168"/>
                <a:gd name="T1" fmla="*/ 168 h 552"/>
                <a:gd name="T2" fmla="*/ 64 w 1168"/>
                <a:gd name="T3" fmla="*/ 216 h 552"/>
                <a:gd name="T4" fmla="*/ 400 w 1168"/>
                <a:gd name="T5" fmla="*/ 24 h 552"/>
                <a:gd name="T6" fmla="*/ 736 w 1168"/>
                <a:gd name="T7" fmla="*/ 72 h 552"/>
                <a:gd name="T8" fmla="*/ 976 w 1168"/>
                <a:gd name="T9" fmla="*/ 456 h 552"/>
                <a:gd name="T10" fmla="*/ 1168 w 1168"/>
                <a:gd name="T11" fmla="*/ 552 h 55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68"/>
                <a:gd name="T19" fmla="*/ 0 h 552"/>
                <a:gd name="T20" fmla="*/ 1168 w 1168"/>
                <a:gd name="T21" fmla="*/ 552 h 55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68" h="552">
                  <a:moveTo>
                    <a:pt x="16" y="168"/>
                  </a:moveTo>
                  <a:cubicBezTo>
                    <a:pt x="8" y="204"/>
                    <a:pt x="0" y="240"/>
                    <a:pt x="64" y="216"/>
                  </a:cubicBezTo>
                  <a:cubicBezTo>
                    <a:pt x="128" y="192"/>
                    <a:pt x="288" y="48"/>
                    <a:pt x="400" y="24"/>
                  </a:cubicBezTo>
                  <a:cubicBezTo>
                    <a:pt x="512" y="0"/>
                    <a:pt x="640" y="0"/>
                    <a:pt x="736" y="72"/>
                  </a:cubicBezTo>
                  <a:cubicBezTo>
                    <a:pt x="832" y="144"/>
                    <a:pt x="904" y="376"/>
                    <a:pt x="976" y="456"/>
                  </a:cubicBezTo>
                  <a:cubicBezTo>
                    <a:pt x="1048" y="536"/>
                    <a:pt x="1136" y="544"/>
                    <a:pt x="1168" y="552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</p:grpSp>
      <p:grpSp>
        <p:nvGrpSpPr>
          <p:cNvPr id="6" name="Group 51">
            <a:extLst>
              <a:ext uri="{FF2B5EF4-FFF2-40B4-BE49-F238E27FC236}">
                <a16:creationId xmlns:a16="http://schemas.microsoft.com/office/drawing/2014/main" id="{42A04B40-DFE5-F3DA-491E-7357B33BEEB1}"/>
              </a:ext>
            </a:extLst>
          </p:cNvPr>
          <p:cNvGrpSpPr>
            <a:grpSpLocks/>
          </p:cNvGrpSpPr>
          <p:nvPr/>
        </p:nvGrpSpPr>
        <p:grpSpPr bwMode="auto">
          <a:xfrm>
            <a:off x="5791200" y="2362200"/>
            <a:ext cx="4737100" cy="2057400"/>
            <a:chOff x="2688" y="1632"/>
            <a:chExt cx="2984" cy="1296"/>
          </a:xfrm>
        </p:grpSpPr>
        <p:sp>
          <p:nvSpPr>
            <p:cNvPr id="67590" name="Line 33">
              <a:extLst>
                <a:ext uri="{FF2B5EF4-FFF2-40B4-BE49-F238E27FC236}">
                  <a16:creationId xmlns:a16="http://schemas.microsoft.com/office/drawing/2014/main" id="{82BB1818-9C2C-FE19-D6D7-18DF2840AE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2640"/>
              <a:ext cx="29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67591" name="Line 34">
              <a:extLst>
                <a:ext uri="{FF2B5EF4-FFF2-40B4-BE49-F238E27FC236}">
                  <a16:creationId xmlns:a16="http://schemas.microsoft.com/office/drawing/2014/main" id="{5CA49A99-C66C-1728-7F18-96C063188E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76" y="1728"/>
              <a:ext cx="0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67592" name="Line 35">
              <a:extLst>
                <a:ext uri="{FF2B5EF4-FFF2-40B4-BE49-F238E27FC236}">
                  <a16:creationId xmlns:a16="http://schemas.microsoft.com/office/drawing/2014/main" id="{A7B2E6F0-A702-7CD4-96DB-465147DF8F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6" y="259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67593" name="Line 36">
              <a:extLst>
                <a:ext uri="{FF2B5EF4-FFF2-40B4-BE49-F238E27FC236}">
                  <a16:creationId xmlns:a16="http://schemas.microsoft.com/office/drawing/2014/main" id="{B4D9272D-8246-699A-0E20-32D5C53C1E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6" y="259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67594" name="Text Box 37">
              <a:extLst>
                <a:ext uri="{FF2B5EF4-FFF2-40B4-BE49-F238E27FC236}">
                  <a16:creationId xmlns:a16="http://schemas.microsoft.com/office/drawing/2014/main" id="{13458D92-6156-A84B-D469-8A35FF28D6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60" y="2592"/>
              <a:ext cx="22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1" lang="en-US" altLang="zh-TW" sz="2400">
                  <a:latin typeface="Times New Roman" panose="02020603050405020304" pitchFamily="18" charset="0"/>
                  <a:sym typeface="Symbol" panose="05050102010706020507" pitchFamily="18" charset="2"/>
                </a:rPr>
                <a:t></a:t>
              </a:r>
              <a:endParaRPr kumimoji="1" lang="en-US" altLang="zh-TW" sz="2400">
                <a:latin typeface="Times New Roman" panose="02020603050405020304" pitchFamily="18" charset="0"/>
              </a:endParaRPr>
            </a:p>
          </p:txBody>
        </p:sp>
        <p:sp>
          <p:nvSpPr>
            <p:cNvPr id="67595" name="Text Box 38">
              <a:extLst>
                <a:ext uri="{FF2B5EF4-FFF2-40B4-BE49-F238E27FC236}">
                  <a16:creationId xmlns:a16="http://schemas.microsoft.com/office/drawing/2014/main" id="{13E55993-43D2-37A1-AF42-9E6353B9A9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14" y="2592"/>
              <a:ext cx="32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1" lang="en-US" altLang="zh-TW" sz="2400">
                  <a:latin typeface="Times New Roman" panose="02020603050405020304" pitchFamily="18" charset="0"/>
                  <a:sym typeface="Symbol" panose="05050102010706020507" pitchFamily="18" charset="2"/>
                </a:rPr>
                <a:t></a:t>
              </a:r>
              <a:endParaRPr kumimoji="1" lang="en-US" altLang="zh-TW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67596" name="Group 42">
              <a:extLst>
                <a:ext uri="{FF2B5EF4-FFF2-40B4-BE49-F238E27FC236}">
                  <a16:creationId xmlns:a16="http://schemas.microsoft.com/office/drawing/2014/main" id="{55BADEDC-0595-E1F5-2D1C-FEC11765844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44" y="2208"/>
              <a:ext cx="864" cy="432"/>
              <a:chOff x="3840" y="2592"/>
              <a:chExt cx="1056" cy="432"/>
            </a:xfrm>
          </p:grpSpPr>
          <p:sp>
            <p:nvSpPr>
              <p:cNvPr id="67605" name="Freeform 40">
                <a:extLst>
                  <a:ext uri="{FF2B5EF4-FFF2-40B4-BE49-F238E27FC236}">
                    <a16:creationId xmlns:a16="http://schemas.microsoft.com/office/drawing/2014/main" id="{D7644B14-2F19-AA75-645C-80153AD407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40" y="2592"/>
                <a:ext cx="528" cy="432"/>
              </a:xfrm>
              <a:custGeom>
                <a:avLst/>
                <a:gdLst>
                  <a:gd name="T0" fmla="*/ 0 w 528"/>
                  <a:gd name="T1" fmla="*/ 432 h 432"/>
                  <a:gd name="T2" fmla="*/ 192 w 528"/>
                  <a:gd name="T3" fmla="*/ 384 h 432"/>
                  <a:gd name="T4" fmla="*/ 336 w 528"/>
                  <a:gd name="T5" fmla="*/ 240 h 432"/>
                  <a:gd name="T6" fmla="*/ 432 w 528"/>
                  <a:gd name="T7" fmla="*/ 48 h 432"/>
                  <a:gd name="T8" fmla="*/ 528 w 528"/>
                  <a:gd name="T9" fmla="*/ 0 h 43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28"/>
                  <a:gd name="T16" fmla="*/ 0 h 432"/>
                  <a:gd name="T17" fmla="*/ 528 w 528"/>
                  <a:gd name="T18" fmla="*/ 432 h 43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28" h="432">
                    <a:moveTo>
                      <a:pt x="0" y="432"/>
                    </a:moveTo>
                    <a:cubicBezTo>
                      <a:pt x="68" y="424"/>
                      <a:pt x="136" y="416"/>
                      <a:pt x="192" y="384"/>
                    </a:cubicBezTo>
                    <a:cubicBezTo>
                      <a:pt x="248" y="352"/>
                      <a:pt x="296" y="296"/>
                      <a:pt x="336" y="240"/>
                    </a:cubicBezTo>
                    <a:cubicBezTo>
                      <a:pt x="376" y="184"/>
                      <a:pt x="400" y="88"/>
                      <a:pt x="432" y="48"/>
                    </a:cubicBezTo>
                    <a:cubicBezTo>
                      <a:pt x="464" y="8"/>
                      <a:pt x="504" y="8"/>
                      <a:pt x="528" y="0"/>
                    </a:cubicBezTo>
                  </a:path>
                </a:pathLst>
              </a:custGeom>
              <a:noFill/>
              <a:ln w="3810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67606" name="Freeform 41">
                <a:extLst>
                  <a:ext uri="{FF2B5EF4-FFF2-40B4-BE49-F238E27FC236}">
                    <a16:creationId xmlns:a16="http://schemas.microsoft.com/office/drawing/2014/main" id="{E6D64FCA-A47D-857A-D836-F21D8A877D50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4368" y="2592"/>
                <a:ext cx="528" cy="432"/>
              </a:xfrm>
              <a:custGeom>
                <a:avLst/>
                <a:gdLst>
                  <a:gd name="T0" fmla="*/ 0 w 528"/>
                  <a:gd name="T1" fmla="*/ 432 h 432"/>
                  <a:gd name="T2" fmla="*/ 192 w 528"/>
                  <a:gd name="T3" fmla="*/ 384 h 432"/>
                  <a:gd name="T4" fmla="*/ 336 w 528"/>
                  <a:gd name="T5" fmla="*/ 240 h 432"/>
                  <a:gd name="T6" fmla="*/ 432 w 528"/>
                  <a:gd name="T7" fmla="*/ 48 h 432"/>
                  <a:gd name="T8" fmla="*/ 528 w 528"/>
                  <a:gd name="T9" fmla="*/ 0 h 43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28"/>
                  <a:gd name="T16" fmla="*/ 0 h 432"/>
                  <a:gd name="T17" fmla="*/ 528 w 528"/>
                  <a:gd name="T18" fmla="*/ 432 h 43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28" h="432">
                    <a:moveTo>
                      <a:pt x="0" y="432"/>
                    </a:moveTo>
                    <a:cubicBezTo>
                      <a:pt x="68" y="424"/>
                      <a:pt x="136" y="416"/>
                      <a:pt x="192" y="384"/>
                    </a:cubicBezTo>
                    <a:cubicBezTo>
                      <a:pt x="248" y="352"/>
                      <a:pt x="296" y="296"/>
                      <a:pt x="336" y="240"/>
                    </a:cubicBezTo>
                    <a:cubicBezTo>
                      <a:pt x="376" y="184"/>
                      <a:pt x="400" y="88"/>
                      <a:pt x="432" y="48"/>
                    </a:cubicBezTo>
                    <a:cubicBezTo>
                      <a:pt x="464" y="8"/>
                      <a:pt x="504" y="8"/>
                      <a:pt x="528" y="0"/>
                    </a:cubicBezTo>
                  </a:path>
                </a:pathLst>
              </a:custGeom>
              <a:noFill/>
              <a:ln w="3810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</p:grpSp>
        <p:grpSp>
          <p:nvGrpSpPr>
            <p:cNvPr id="67597" name="Group 43">
              <a:extLst>
                <a:ext uri="{FF2B5EF4-FFF2-40B4-BE49-F238E27FC236}">
                  <a16:creationId xmlns:a16="http://schemas.microsoft.com/office/drawing/2014/main" id="{972A42F0-EDC8-AF53-3B75-593EE808AD3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56" y="2208"/>
              <a:ext cx="864" cy="432"/>
              <a:chOff x="3840" y="2592"/>
              <a:chExt cx="1056" cy="432"/>
            </a:xfrm>
          </p:grpSpPr>
          <p:sp>
            <p:nvSpPr>
              <p:cNvPr id="67603" name="Freeform 44">
                <a:extLst>
                  <a:ext uri="{FF2B5EF4-FFF2-40B4-BE49-F238E27FC236}">
                    <a16:creationId xmlns:a16="http://schemas.microsoft.com/office/drawing/2014/main" id="{735F0AE0-CBB0-69FE-99FE-70C89EDDA0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40" y="2592"/>
                <a:ext cx="528" cy="432"/>
              </a:xfrm>
              <a:custGeom>
                <a:avLst/>
                <a:gdLst>
                  <a:gd name="T0" fmla="*/ 0 w 528"/>
                  <a:gd name="T1" fmla="*/ 432 h 432"/>
                  <a:gd name="T2" fmla="*/ 192 w 528"/>
                  <a:gd name="T3" fmla="*/ 384 h 432"/>
                  <a:gd name="T4" fmla="*/ 336 w 528"/>
                  <a:gd name="T5" fmla="*/ 240 h 432"/>
                  <a:gd name="T6" fmla="*/ 432 w 528"/>
                  <a:gd name="T7" fmla="*/ 48 h 432"/>
                  <a:gd name="T8" fmla="*/ 528 w 528"/>
                  <a:gd name="T9" fmla="*/ 0 h 43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28"/>
                  <a:gd name="T16" fmla="*/ 0 h 432"/>
                  <a:gd name="T17" fmla="*/ 528 w 528"/>
                  <a:gd name="T18" fmla="*/ 432 h 43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28" h="432">
                    <a:moveTo>
                      <a:pt x="0" y="432"/>
                    </a:moveTo>
                    <a:cubicBezTo>
                      <a:pt x="68" y="424"/>
                      <a:pt x="136" y="416"/>
                      <a:pt x="192" y="384"/>
                    </a:cubicBezTo>
                    <a:cubicBezTo>
                      <a:pt x="248" y="352"/>
                      <a:pt x="296" y="296"/>
                      <a:pt x="336" y="240"/>
                    </a:cubicBezTo>
                    <a:cubicBezTo>
                      <a:pt x="376" y="184"/>
                      <a:pt x="400" y="88"/>
                      <a:pt x="432" y="48"/>
                    </a:cubicBezTo>
                    <a:cubicBezTo>
                      <a:pt x="464" y="8"/>
                      <a:pt x="504" y="8"/>
                      <a:pt x="528" y="0"/>
                    </a:cubicBezTo>
                  </a:path>
                </a:pathLst>
              </a:custGeom>
              <a:noFill/>
              <a:ln w="3810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67604" name="Freeform 45">
                <a:extLst>
                  <a:ext uri="{FF2B5EF4-FFF2-40B4-BE49-F238E27FC236}">
                    <a16:creationId xmlns:a16="http://schemas.microsoft.com/office/drawing/2014/main" id="{957C3B58-BD6A-6B52-C802-8DA255531C1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4368" y="2592"/>
                <a:ext cx="528" cy="432"/>
              </a:xfrm>
              <a:custGeom>
                <a:avLst/>
                <a:gdLst>
                  <a:gd name="T0" fmla="*/ 0 w 528"/>
                  <a:gd name="T1" fmla="*/ 432 h 432"/>
                  <a:gd name="T2" fmla="*/ 192 w 528"/>
                  <a:gd name="T3" fmla="*/ 384 h 432"/>
                  <a:gd name="T4" fmla="*/ 336 w 528"/>
                  <a:gd name="T5" fmla="*/ 240 h 432"/>
                  <a:gd name="T6" fmla="*/ 432 w 528"/>
                  <a:gd name="T7" fmla="*/ 48 h 432"/>
                  <a:gd name="T8" fmla="*/ 528 w 528"/>
                  <a:gd name="T9" fmla="*/ 0 h 43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28"/>
                  <a:gd name="T16" fmla="*/ 0 h 432"/>
                  <a:gd name="T17" fmla="*/ 528 w 528"/>
                  <a:gd name="T18" fmla="*/ 432 h 43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28" h="432">
                    <a:moveTo>
                      <a:pt x="0" y="432"/>
                    </a:moveTo>
                    <a:cubicBezTo>
                      <a:pt x="68" y="424"/>
                      <a:pt x="136" y="416"/>
                      <a:pt x="192" y="384"/>
                    </a:cubicBezTo>
                    <a:cubicBezTo>
                      <a:pt x="248" y="352"/>
                      <a:pt x="296" y="296"/>
                      <a:pt x="336" y="240"/>
                    </a:cubicBezTo>
                    <a:cubicBezTo>
                      <a:pt x="376" y="184"/>
                      <a:pt x="400" y="88"/>
                      <a:pt x="432" y="48"/>
                    </a:cubicBezTo>
                    <a:cubicBezTo>
                      <a:pt x="464" y="8"/>
                      <a:pt x="504" y="8"/>
                      <a:pt x="528" y="0"/>
                    </a:cubicBezTo>
                  </a:path>
                </a:pathLst>
              </a:custGeom>
              <a:noFill/>
              <a:ln w="3810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</p:grpSp>
        <p:grpSp>
          <p:nvGrpSpPr>
            <p:cNvPr id="67598" name="Group 46">
              <a:extLst>
                <a:ext uri="{FF2B5EF4-FFF2-40B4-BE49-F238E27FC236}">
                  <a16:creationId xmlns:a16="http://schemas.microsoft.com/office/drawing/2014/main" id="{0A270076-1C75-B7A3-8A34-43E288742E8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84" y="2208"/>
              <a:ext cx="864" cy="432"/>
              <a:chOff x="3840" y="2592"/>
              <a:chExt cx="1056" cy="432"/>
            </a:xfrm>
          </p:grpSpPr>
          <p:sp>
            <p:nvSpPr>
              <p:cNvPr id="67601" name="Freeform 47">
                <a:extLst>
                  <a:ext uri="{FF2B5EF4-FFF2-40B4-BE49-F238E27FC236}">
                    <a16:creationId xmlns:a16="http://schemas.microsoft.com/office/drawing/2014/main" id="{1E046C43-7D43-9769-994D-604184EB3D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40" y="2592"/>
                <a:ext cx="528" cy="432"/>
              </a:xfrm>
              <a:custGeom>
                <a:avLst/>
                <a:gdLst>
                  <a:gd name="T0" fmla="*/ 0 w 528"/>
                  <a:gd name="T1" fmla="*/ 432 h 432"/>
                  <a:gd name="T2" fmla="*/ 192 w 528"/>
                  <a:gd name="T3" fmla="*/ 384 h 432"/>
                  <a:gd name="T4" fmla="*/ 336 w 528"/>
                  <a:gd name="T5" fmla="*/ 240 h 432"/>
                  <a:gd name="T6" fmla="*/ 432 w 528"/>
                  <a:gd name="T7" fmla="*/ 48 h 432"/>
                  <a:gd name="T8" fmla="*/ 528 w 528"/>
                  <a:gd name="T9" fmla="*/ 0 h 43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28"/>
                  <a:gd name="T16" fmla="*/ 0 h 432"/>
                  <a:gd name="T17" fmla="*/ 528 w 528"/>
                  <a:gd name="T18" fmla="*/ 432 h 43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28" h="432">
                    <a:moveTo>
                      <a:pt x="0" y="432"/>
                    </a:moveTo>
                    <a:cubicBezTo>
                      <a:pt x="68" y="424"/>
                      <a:pt x="136" y="416"/>
                      <a:pt x="192" y="384"/>
                    </a:cubicBezTo>
                    <a:cubicBezTo>
                      <a:pt x="248" y="352"/>
                      <a:pt x="296" y="296"/>
                      <a:pt x="336" y="240"/>
                    </a:cubicBezTo>
                    <a:cubicBezTo>
                      <a:pt x="376" y="184"/>
                      <a:pt x="400" y="88"/>
                      <a:pt x="432" y="48"/>
                    </a:cubicBezTo>
                    <a:cubicBezTo>
                      <a:pt x="464" y="8"/>
                      <a:pt x="504" y="8"/>
                      <a:pt x="528" y="0"/>
                    </a:cubicBezTo>
                  </a:path>
                </a:pathLst>
              </a:custGeom>
              <a:noFill/>
              <a:ln w="3810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67602" name="Freeform 48">
                <a:extLst>
                  <a:ext uri="{FF2B5EF4-FFF2-40B4-BE49-F238E27FC236}">
                    <a16:creationId xmlns:a16="http://schemas.microsoft.com/office/drawing/2014/main" id="{EF20A803-417D-40F1-2677-BED45E772E9B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4368" y="2592"/>
                <a:ext cx="528" cy="432"/>
              </a:xfrm>
              <a:custGeom>
                <a:avLst/>
                <a:gdLst>
                  <a:gd name="T0" fmla="*/ 0 w 528"/>
                  <a:gd name="T1" fmla="*/ 432 h 432"/>
                  <a:gd name="T2" fmla="*/ 192 w 528"/>
                  <a:gd name="T3" fmla="*/ 384 h 432"/>
                  <a:gd name="T4" fmla="*/ 336 w 528"/>
                  <a:gd name="T5" fmla="*/ 240 h 432"/>
                  <a:gd name="T6" fmla="*/ 432 w 528"/>
                  <a:gd name="T7" fmla="*/ 48 h 432"/>
                  <a:gd name="T8" fmla="*/ 528 w 528"/>
                  <a:gd name="T9" fmla="*/ 0 h 43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28"/>
                  <a:gd name="T16" fmla="*/ 0 h 432"/>
                  <a:gd name="T17" fmla="*/ 528 w 528"/>
                  <a:gd name="T18" fmla="*/ 432 h 43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28" h="432">
                    <a:moveTo>
                      <a:pt x="0" y="432"/>
                    </a:moveTo>
                    <a:cubicBezTo>
                      <a:pt x="68" y="424"/>
                      <a:pt x="136" y="416"/>
                      <a:pt x="192" y="384"/>
                    </a:cubicBezTo>
                    <a:cubicBezTo>
                      <a:pt x="248" y="352"/>
                      <a:pt x="296" y="296"/>
                      <a:pt x="336" y="240"/>
                    </a:cubicBezTo>
                    <a:cubicBezTo>
                      <a:pt x="376" y="184"/>
                      <a:pt x="400" y="88"/>
                      <a:pt x="432" y="48"/>
                    </a:cubicBezTo>
                    <a:cubicBezTo>
                      <a:pt x="464" y="8"/>
                      <a:pt x="504" y="8"/>
                      <a:pt x="528" y="0"/>
                    </a:cubicBezTo>
                  </a:path>
                </a:pathLst>
              </a:custGeom>
              <a:noFill/>
              <a:ln w="3810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</p:grpSp>
        <p:sp>
          <p:nvSpPr>
            <p:cNvPr id="67599" name="Text Box 49">
              <a:extLst>
                <a:ext uri="{FF2B5EF4-FFF2-40B4-BE49-F238E27FC236}">
                  <a16:creationId xmlns:a16="http://schemas.microsoft.com/office/drawing/2014/main" id="{3DD4E30A-E4D4-5DFD-C765-C619B62CFB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24" y="2592"/>
              <a:ext cx="24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1" lang="en-US" altLang="zh-TW" sz="2400">
                  <a:latin typeface="Times New Roman" panose="02020603050405020304" pitchFamily="18" charset="0"/>
                  <a:sym typeface="Symbol" panose="05050102010706020507" pitchFamily="18" charset="2"/>
                </a:rPr>
                <a:t></a:t>
              </a:r>
              <a:endParaRPr kumimoji="1" lang="en-US" altLang="zh-TW" sz="2400">
                <a:latin typeface="Times New Roman" panose="02020603050405020304" pitchFamily="18" charset="0"/>
              </a:endParaRPr>
            </a:p>
          </p:txBody>
        </p:sp>
        <p:sp>
          <p:nvSpPr>
            <p:cNvPr id="67600" name="Rectangle 50">
              <a:extLst>
                <a:ext uri="{FF2B5EF4-FFF2-40B4-BE49-F238E27FC236}">
                  <a16:creationId xmlns:a16="http://schemas.microsoft.com/office/drawing/2014/main" id="{834E44B6-A3EA-0150-5455-5AD7DFD19B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1632"/>
              <a:ext cx="57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1" lang="en-US" altLang="zh-TW" sz="2400" i="1">
                  <a:latin typeface="Times New Roman" panose="02020603050405020304" pitchFamily="18" charset="0"/>
                </a:rPr>
                <a:t>X</a:t>
              </a:r>
              <a:r>
                <a:rPr kumimoji="1" lang="en-US" altLang="zh-TW" sz="2400">
                  <a:latin typeface="Times New Roman" panose="02020603050405020304" pitchFamily="18" charset="0"/>
                </a:rPr>
                <a:t>(</a:t>
              </a:r>
              <a:r>
                <a:rPr kumimoji="1" lang="en-US" altLang="zh-TW" sz="2400" i="1">
                  <a:latin typeface="Times New Roman" panose="02020603050405020304" pitchFamily="18" charset="0"/>
                </a:rPr>
                <a:t>e</a:t>
              </a:r>
              <a:r>
                <a:rPr kumimoji="1" lang="en-US" altLang="zh-TW" sz="2400" i="1" baseline="30000">
                  <a:latin typeface="Times New Roman" panose="02020603050405020304" pitchFamily="18" charset="0"/>
                </a:rPr>
                <a:t>j</a:t>
              </a:r>
              <a:r>
                <a:rPr kumimoji="1" lang="en-US" altLang="zh-TW" sz="2400" baseline="30000">
                  <a:latin typeface="Times New Roman" panose="02020603050405020304" pitchFamily="18" charset="0"/>
                  <a:sym typeface="Symbol" panose="05050102010706020507" pitchFamily="18" charset="2"/>
                </a:rPr>
                <a:t></a:t>
              </a:r>
              <a:r>
                <a:rPr kumimoji="1" lang="en-US" altLang="zh-TW" sz="2400">
                  <a:latin typeface="Times New Roman" panose="02020603050405020304" pitchFamily="18" charset="0"/>
                </a:rPr>
                <a:t>)</a:t>
              </a:r>
            </a:p>
          </p:txBody>
        </p:sp>
      </p:grpSp>
      <p:sp>
        <p:nvSpPr>
          <p:cNvPr id="13364" name="Text Box 52">
            <a:extLst>
              <a:ext uri="{FF2B5EF4-FFF2-40B4-BE49-F238E27FC236}">
                <a16:creationId xmlns:a16="http://schemas.microsoft.com/office/drawing/2014/main" id="{9CC86608-FF3A-B013-47C3-93A4FC45CD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5511800"/>
            <a:ext cx="4953000" cy="646113"/>
          </a:xfrm>
          <a:prstGeom prst="rect">
            <a:avLst/>
          </a:prstGeom>
          <a:solidFill>
            <a:srgbClr val="0033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TW" sz="1800">
                <a:solidFill>
                  <a:schemeClr val="bg1"/>
                </a:solidFill>
                <a:latin typeface="Helvetica" panose="020B0604020202020204" pitchFamily="34" charset="0"/>
              </a:rPr>
              <a:t>Can you say why Fourier Transform is a periodic function with period 2</a:t>
            </a:r>
            <a:r>
              <a:rPr lang="en-US" altLang="zh-TW" sz="1800">
                <a:solidFill>
                  <a:schemeClr val="bg1"/>
                </a:solidFill>
                <a:latin typeface="Helvetica" panose="020B0604020202020204" pitchFamily="34" charset="0"/>
                <a:sym typeface="Symbol" panose="05050102010706020507" pitchFamily="18" charset="2"/>
              </a:rPr>
              <a:t>?</a:t>
            </a: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3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64" grpId="0" animBg="1" autoUpdateAnimBg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4">
            <a:extLst>
              <a:ext uri="{FF2B5EF4-FFF2-40B4-BE49-F238E27FC236}">
                <a16:creationId xmlns:a16="http://schemas.microsoft.com/office/drawing/2014/main" id="{17713123-80FF-A6FC-E2D8-E1D0BAFF06F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/>
              <a:t>The z-Transform</a:t>
            </a:r>
          </a:p>
        </p:txBody>
      </p:sp>
      <p:sp>
        <p:nvSpPr>
          <p:cNvPr id="68611" name="Rectangle 5">
            <a:extLst>
              <a:ext uri="{FF2B5EF4-FFF2-40B4-BE49-F238E27FC236}">
                <a16:creationId xmlns:a16="http://schemas.microsoft.com/office/drawing/2014/main" id="{4D99DF05-E7FA-543D-1275-D77B374690F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z="3600">
                <a:ea typeface="標楷體"/>
                <a:cs typeface="標楷體"/>
              </a:rPr>
              <a:t>Zeros and Poles</a:t>
            </a:r>
          </a:p>
        </p:txBody>
      </p:sp>
    </p:spTree>
  </p:cSld>
  <p:clrMapOvr>
    <a:masterClrMapping/>
  </p:clrMapOvr>
  <p:transition spd="med">
    <p:fade thruBlk="1"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id="{C1BE1314-41EF-DF0C-FB6F-910F471B30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5400"/>
              <a:t>Definition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45372216-20D1-7A81-D080-F4D9F38BE9E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438400" y="2362200"/>
            <a:ext cx="8001000" cy="1447800"/>
          </a:xfrm>
        </p:spPr>
        <p:txBody>
          <a:bodyPr/>
          <a:lstStyle/>
          <a:p>
            <a:pPr eaLnBrk="1" hangingPunct="1"/>
            <a:r>
              <a:rPr lang="en-US" altLang="zh-TW">
                <a:latin typeface="Times New Roman" panose="02020603050405020304" pitchFamily="18" charset="0"/>
              </a:rPr>
              <a:t>Give a sequence, </a:t>
            </a:r>
            <a:r>
              <a:rPr lang="en-US" altLang="zh-TW">
                <a:solidFill>
                  <a:srgbClr val="FF0000"/>
                </a:solidFill>
                <a:latin typeface="Times New Roman" panose="02020603050405020304" pitchFamily="18" charset="0"/>
              </a:rPr>
              <a:t>the set of values of </a:t>
            </a:r>
            <a:r>
              <a:rPr lang="en-US" altLang="zh-TW" i="1">
                <a:solidFill>
                  <a:srgbClr val="FF0000"/>
                </a:solidFill>
                <a:latin typeface="Times New Roman" panose="02020603050405020304" pitchFamily="18" charset="0"/>
              </a:rPr>
              <a:t>z</a:t>
            </a:r>
            <a:r>
              <a:rPr lang="en-US" altLang="zh-TW">
                <a:latin typeface="Times New Roman" panose="02020603050405020304" pitchFamily="18" charset="0"/>
              </a:rPr>
              <a:t> for which the </a:t>
            </a:r>
            <a:r>
              <a:rPr lang="en-US" altLang="zh-TW" i="1">
                <a:latin typeface="Times New Roman" panose="02020603050405020304" pitchFamily="18" charset="0"/>
              </a:rPr>
              <a:t>z</a:t>
            </a:r>
            <a:r>
              <a:rPr lang="en-US" altLang="zh-TW">
                <a:latin typeface="Times New Roman" panose="02020603050405020304" pitchFamily="18" charset="0"/>
              </a:rPr>
              <a:t>-transform </a:t>
            </a:r>
            <a:r>
              <a:rPr lang="en-US" altLang="zh-TW">
                <a:solidFill>
                  <a:srgbClr val="FF0000"/>
                </a:solidFill>
                <a:latin typeface="Times New Roman" panose="02020603050405020304" pitchFamily="18" charset="0"/>
              </a:rPr>
              <a:t>converges</a:t>
            </a:r>
            <a:r>
              <a:rPr lang="en-US" altLang="zh-TW">
                <a:latin typeface="Times New Roman" panose="02020603050405020304" pitchFamily="18" charset="0"/>
              </a:rPr>
              <a:t>, i.e., </a:t>
            </a:r>
            <a:r>
              <a:rPr lang="en-US" altLang="zh-TW">
                <a:solidFill>
                  <a:srgbClr val="FF0000"/>
                </a:solidFill>
                <a:latin typeface="Times New Roman" panose="02020603050405020304" pitchFamily="18" charset="0"/>
              </a:rPr>
              <a:t>|</a:t>
            </a:r>
            <a:r>
              <a:rPr lang="en-US" altLang="zh-TW" i="1">
                <a:solidFill>
                  <a:srgbClr val="FF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>
                <a:solidFill>
                  <a:srgbClr val="FF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FF0000"/>
                </a:solidFill>
                <a:latin typeface="Times New Roman" panose="02020603050405020304" pitchFamily="18" charset="0"/>
              </a:rPr>
              <a:t>z</a:t>
            </a:r>
            <a:r>
              <a:rPr lang="en-US" altLang="zh-TW">
                <a:solidFill>
                  <a:srgbClr val="FF0000"/>
                </a:solidFill>
                <a:latin typeface="Times New Roman" panose="02020603050405020304" pitchFamily="18" charset="0"/>
              </a:rPr>
              <a:t>)|&lt;</a:t>
            </a:r>
            <a:r>
              <a:rPr lang="en-US" altLang="zh-TW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  <a:r>
              <a:rPr lang="en-US" altLang="zh-TW"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TW">
                <a:latin typeface="Times New Roman" panose="02020603050405020304" pitchFamily="18" charset="0"/>
              </a:rPr>
              <a:t>is called the </a:t>
            </a:r>
            <a:r>
              <a:rPr lang="en-US" altLang="zh-TW">
                <a:solidFill>
                  <a:srgbClr val="0033CC"/>
                </a:solidFill>
                <a:latin typeface="Times New Roman" panose="02020603050405020304" pitchFamily="18" charset="0"/>
              </a:rPr>
              <a:t>region of convergence</a:t>
            </a:r>
            <a:r>
              <a:rPr lang="en-US" altLang="zh-TW">
                <a:latin typeface="Times New Roman" panose="02020603050405020304" pitchFamily="18" charset="0"/>
              </a:rPr>
              <a:t>.</a:t>
            </a:r>
          </a:p>
        </p:txBody>
      </p:sp>
      <p:graphicFrame>
        <p:nvGraphicFramePr>
          <p:cNvPr id="15365" name="Object 5">
            <a:extLst>
              <a:ext uri="{FF2B5EF4-FFF2-40B4-BE49-F238E27FC236}">
                <a16:creationId xmlns:a16="http://schemas.microsoft.com/office/drawing/2014/main" id="{FEDD20EE-846C-C12B-F3DA-9FF584CFCAE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24200" y="4114800"/>
          <a:ext cx="6122988" cy="107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603500" imgH="457200" progId="Equation.3">
                  <p:embed/>
                </p:oleObj>
              </mc:Choice>
              <mc:Fallback>
                <p:oleObj name="Equation" r:id="rId2" imgW="2603500" imgH="457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4114800"/>
                        <a:ext cx="6122988" cy="1073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07763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7" name="Rectangle 7">
            <a:extLst>
              <a:ext uri="{FF2B5EF4-FFF2-40B4-BE49-F238E27FC236}">
                <a16:creationId xmlns:a16="http://schemas.microsoft.com/office/drawing/2014/main" id="{E2D33C84-D683-65BE-DB91-699BE348AC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5486400"/>
            <a:ext cx="5181600" cy="955675"/>
          </a:xfrm>
          <a:prstGeom prst="rect">
            <a:avLst/>
          </a:prstGeom>
          <a:solidFill>
            <a:srgbClr val="0033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TW">
                <a:solidFill>
                  <a:schemeClr val="bg1"/>
                </a:solidFill>
                <a:latin typeface="Arial" panose="020B0604020202020204" pitchFamily="34" charset="0"/>
              </a:rPr>
              <a:t>ROC is centered on origin and consists of a set of rings.</a:t>
            </a: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5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 bldLvl="5" autoUpdateAnimBg="0"/>
      <p:bldP spid="15367" grpId="0" animBg="1" autoUpdateAnimBg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3">
            <a:extLst>
              <a:ext uri="{FF2B5EF4-FFF2-40B4-BE49-F238E27FC236}">
                <a16:creationId xmlns:a16="http://schemas.microsoft.com/office/drawing/2014/main" id="{DCEB26C7-6EA6-2993-6236-5799E1EFD46D}"/>
              </a:ext>
            </a:extLst>
          </p:cNvPr>
          <p:cNvGrpSpPr>
            <a:grpSpLocks/>
          </p:cNvGrpSpPr>
          <p:nvPr/>
        </p:nvGrpSpPr>
        <p:grpSpPr bwMode="auto">
          <a:xfrm>
            <a:off x="2590800" y="3886200"/>
            <a:ext cx="2743200" cy="2590800"/>
            <a:chOff x="1344" y="1920"/>
            <a:chExt cx="1728" cy="1632"/>
          </a:xfrm>
        </p:grpSpPr>
        <p:sp>
          <p:nvSpPr>
            <p:cNvPr id="70673" name="Oval 11">
              <a:extLst>
                <a:ext uri="{FF2B5EF4-FFF2-40B4-BE49-F238E27FC236}">
                  <a16:creationId xmlns:a16="http://schemas.microsoft.com/office/drawing/2014/main" id="{6872116C-DCDF-8F59-AD5C-CC32A35596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920"/>
              <a:ext cx="1728" cy="1632"/>
            </a:xfrm>
            <a:prstGeom prst="ellipse">
              <a:avLst/>
            </a:prstGeom>
            <a:solidFill>
              <a:srgbClr val="B2B2B2"/>
            </a:solidFill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kumimoji="1" lang="en-US" altLang="en-US" sz="2400" b="1">
                <a:latin typeface="Times New Roman" panose="02020603050405020304" pitchFamily="18" charset="0"/>
                <a:ea typeface="新細明體" panose="02020500000000000000" pitchFamily="18" charset="-120"/>
              </a:endParaRPr>
            </a:p>
          </p:txBody>
        </p:sp>
        <p:sp>
          <p:nvSpPr>
            <p:cNvPr id="70674" name="Oval 10">
              <a:extLst>
                <a:ext uri="{FF2B5EF4-FFF2-40B4-BE49-F238E27FC236}">
                  <a16:creationId xmlns:a16="http://schemas.microsoft.com/office/drawing/2014/main" id="{610F99D1-5F6B-F26A-FCCB-C677D3CD90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2256"/>
              <a:ext cx="1056" cy="96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kumimoji="1" lang="en-US" altLang="en-US" sz="2400" b="1">
                <a:latin typeface="Times New Roman" panose="02020603050405020304" pitchFamily="18" charset="0"/>
                <a:ea typeface="新細明體" panose="02020500000000000000" pitchFamily="18" charset="-120"/>
              </a:endParaRPr>
            </a:p>
          </p:txBody>
        </p:sp>
      </p:grpSp>
      <p:sp>
        <p:nvSpPr>
          <p:cNvPr id="70659" name="Rectangle 2">
            <a:extLst>
              <a:ext uri="{FF2B5EF4-FFF2-40B4-BE49-F238E27FC236}">
                <a16:creationId xmlns:a16="http://schemas.microsoft.com/office/drawing/2014/main" id="{180B0766-56F2-CB78-1B41-2F4DE8F42B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Example: Region of Convergence</a:t>
            </a:r>
          </a:p>
        </p:txBody>
      </p:sp>
      <p:grpSp>
        <p:nvGrpSpPr>
          <p:cNvPr id="3" name="Group 12">
            <a:extLst>
              <a:ext uri="{FF2B5EF4-FFF2-40B4-BE49-F238E27FC236}">
                <a16:creationId xmlns:a16="http://schemas.microsoft.com/office/drawing/2014/main" id="{64F0E353-E863-63AC-E2EF-69270534C0FB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3505200"/>
            <a:ext cx="3441700" cy="3124200"/>
            <a:chOff x="1152" y="1680"/>
            <a:chExt cx="2168" cy="1968"/>
          </a:xfrm>
        </p:grpSpPr>
        <p:sp>
          <p:nvSpPr>
            <p:cNvPr id="70669" name="Line 6">
              <a:extLst>
                <a:ext uri="{FF2B5EF4-FFF2-40B4-BE49-F238E27FC236}">
                  <a16:creationId xmlns:a16="http://schemas.microsoft.com/office/drawing/2014/main" id="{237E9663-B679-7CA4-D29D-B0AE6CAAB2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2736"/>
              <a:ext cx="21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70670" name="Line 7">
              <a:extLst>
                <a:ext uri="{FF2B5EF4-FFF2-40B4-BE49-F238E27FC236}">
                  <a16:creationId xmlns:a16="http://schemas.microsoft.com/office/drawing/2014/main" id="{8E4908BB-7DCA-ED2E-B966-E1BA0744FD5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8" y="1776"/>
              <a:ext cx="0" cy="18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70671" name="Text Box 8">
              <a:extLst>
                <a:ext uri="{FF2B5EF4-FFF2-40B4-BE49-F238E27FC236}">
                  <a16:creationId xmlns:a16="http://schemas.microsoft.com/office/drawing/2014/main" id="{BD0C392F-1379-9FEE-6A0E-DDA48B5571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4" y="2688"/>
              <a:ext cx="29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1" lang="en-US" altLang="zh-TW" sz="2400">
                  <a:latin typeface="Monotype Corsiva" panose="03010101010201010101" pitchFamily="66" charset="0"/>
                </a:rPr>
                <a:t>Re</a:t>
              </a:r>
            </a:p>
          </p:txBody>
        </p:sp>
        <p:sp>
          <p:nvSpPr>
            <p:cNvPr id="70672" name="Text Box 9">
              <a:extLst>
                <a:ext uri="{FF2B5EF4-FFF2-40B4-BE49-F238E27FC236}">
                  <a16:creationId xmlns:a16="http://schemas.microsoft.com/office/drawing/2014/main" id="{C9C3FDC4-E043-1D6D-572E-EBE2701610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8" y="1680"/>
              <a:ext cx="3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1" lang="en-US" altLang="zh-TW" sz="2400">
                  <a:latin typeface="Monotype Corsiva" panose="03010101010201010101" pitchFamily="66" charset="0"/>
                </a:rPr>
                <a:t>Im</a:t>
              </a:r>
            </a:p>
          </p:txBody>
        </p:sp>
      </p:grpSp>
      <p:graphicFrame>
        <p:nvGraphicFramePr>
          <p:cNvPr id="17422" name="Object 14">
            <a:extLst>
              <a:ext uri="{FF2B5EF4-FFF2-40B4-BE49-F238E27FC236}">
                <a16:creationId xmlns:a16="http://schemas.microsoft.com/office/drawing/2014/main" id="{DACAEB2A-913F-CB0E-C92A-2464DA09DF2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67000" y="2362200"/>
          <a:ext cx="6122988" cy="107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603500" imgH="457200" progId="Equation.3">
                  <p:embed/>
                </p:oleObj>
              </mc:Choice>
              <mc:Fallback>
                <p:oleObj name="Equation" r:id="rId2" imgW="2603500" imgH="4572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2362200"/>
                        <a:ext cx="6122988" cy="1073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07763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23" name="Rectangle 15">
            <a:extLst>
              <a:ext uri="{FF2B5EF4-FFF2-40B4-BE49-F238E27FC236}">
                <a16:creationId xmlns:a16="http://schemas.microsoft.com/office/drawing/2014/main" id="{9E60D227-298A-56EB-CCA6-D2C636D857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3657600"/>
            <a:ext cx="4572000" cy="646113"/>
          </a:xfrm>
          <a:prstGeom prst="rect">
            <a:avLst/>
          </a:prstGeom>
          <a:solidFill>
            <a:srgbClr val="0033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TW" sz="1800">
                <a:solidFill>
                  <a:schemeClr val="bg1"/>
                </a:solidFill>
                <a:latin typeface="Arial" panose="020B0604020202020204" pitchFamily="34" charset="0"/>
              </a:rPr>
              <a:t>ROC is an annual ring centered on the origin.</a:t>
            </a:r>
          </a:p>
        </p:txBody>
      </p:sp>
      <p:graphicFrame>
        <p:nvGraphicFramePr>
          <p:cNvPr id="17424" name="Object 16">
            <a:extLst>
              <a:ext uri="{FF2B5EF4-FFF2-40B4-BE49-F238E27FC236}">
                <a16:creationId xmlns:a16="http://schemas.microsoft.com/office/drawing/2014/main" id="{96F35DB8-DB5E-6156-C11E-3D9615D6697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58000" y="5029200"/>
          <a:ext cx="2060575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876300" imgH="228600" progId="Equation.3">
                  <p:embed/>
                </p:oleObj>
              </mc:Choice>
              <mc:Fallback>
                <p:oleObj name="Equation" r:id="rId4" imgW="876300" imgH="2286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0" y="5029200"/>
                        <a:ext cx="2060575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07763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20">
            <a:extLst>
              <a:ext uri="{FF2B5EF4-FFF2-40B4-BE49-F238E27FC236}">
                <a16:creationId xmlns:a16="http://schemas.microsoft.com/office/drawing/2014/main" id="{83C34494-515C-C516-B8BA-12E10AF3A6CE}"/>
              </a:ext>
            </a:extLst>
          </p:cNvPr>
          <p:cNvGrpSpPr>
            <a:grpSpLocks/>
          </p:cNvGrpSpPr>
          <p:nvPr/>
        </p:nvGrpSpPr>
        <p:grpSpPr bwMode="auto">
          <a:xfrm>
            <a:off x="2819400" y="4114800"/>
            <a:ext cx="2286000" cy="2133600"/>
            <a:chOff x="816" y="2592"/>
            <a:chExt cx="1440" cy="1344"/>
          </a:xfrm>
        </p:grpSpPr>
        <p:sp>
          <p:nvSpPr>
            <p:cNvPr id="70666" name="Oval 17">
              <a:extLst>
                <a:ext uri="{FF2B5EF4-FFF2-40B4-BE49-F238E27FC236}">
                  <a16:creationId xmlns:a16="http://schemas.microsoft.com/office/drawing/2014/main" id="{C160A82D-773B-0259-03FE-DF90C9D567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2592"/>
              <a:ext cx="1440" cy="1344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kumimoji="1" lang="en-US" altLang="en-US" sz="2400" b="1">
                <a:latin typeface="Times New Roman" panose="02020603050405020304" pitchFamily="18" charset="0"/>
                <a:ea typeface="新細明體" panose="02020500000000000000" pitchFamily="18" charset="-120"/>
              </a:endParaRPr>
            </a:p>
          </p:txBody>
        </p:sp>
        <p:sp>
          <p:nvSpPr>
            <p:cNvPr id="70667" name="Line 18">
              <a:extLst>
                <a:ext uri="{FF2B5EF4-FFF2-40B4-BE49-F238E27FC236}">
                  <a16:creationId xmlns:a16="http://schemas.microsoft.com/office/drawing/2014/main" id="{4F2BCAB4-0CD2-57A8-E200-633E1391E21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36" y="2832"/>
              <a:ext cx="528" cy="43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70668" name="Text Box 19">
              <a:extLst>
                <a:ext uri="{FF2B5EF4-FFF2-40B4-BE49-F238E27FC236}">
                  <a16:creationId xmlns:a16="http://schemas.microsoft.com/office/drawing/2014/main" id="{EC27845C-4F36-C566-1D08-A8DC82EE1E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3" y="2832"/>
              <a:ext cx="19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1" lang="en-US" altLang="zh-TW" sz="2400" i="1">
                  <a:solidFill>
                    <a:srgbClr val="FF0000"/>
                  </a:solidFill>
                  <a:latin typeface="Times New Roman" panose="02020603050405020304" pitchFamily="18" charset="0"/>
                </a:rPr>
                <a:t>r</a:t>
              </a:r>
            </a:p>
          </p:txBody>
        </p:sp>
      </p:grpSp>
      <p:graphicFrame>
        <p:nvGraphicFramePr>
          <p:cNvPr id="17429" name="Object 21">
            <a:extLst>
              <a:ext uri="{FF2B5EF4-FFF2-40B4-BE49-F238E27FC236}">
                <a16:creationId xmlns:a16="http://schemas.microsoft.com/office/drawing/2014/main" id="{11643166-BEC2-AA62-C2F0-974D7EE6829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62600" y="5867400"/>
          <a:ext cx="4657725" cy="56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981200" imgH="241300" progId="Equation.3">
                  <p:embed/>
                </p:oleObj>
              </mc:Choice>
              <mc:Fallback>
                <p:oleObj name="Equation" r:id="rId6" imgW="1981200" imgH="24130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5867400"/>
                        <a:ext cx="4657725" cy="566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07763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7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17" presetID="15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9500"/>
                            </p:stCondLst>
                            <p:childTnLst>
                              <p:par>
                                <p:cTn id="24" presetID="9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7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2000"/>
                            </p:stCondLst>
                            <p:childTnLst>
                              <p:par>
                                <p:cTn id="28" presetID="9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7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4500"/>
                            </p:stCondLst>
                            <p:childTnLst>
                              <p:par>
                                <p:cTn id="32" presetID="23" presetClass="entr" presetSubtype="288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23" grpId="0" animBg="1" autoUpdateAnimBg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extBox 4">
            <a:extLst>
              <a:ext uri="{FF2B5EF4-FFF2-40B4-BE49-F238E27FC236}">
                <a16:creationId xmlns:a16="http://schemas.microsoft.com/office/drawing/2014/main" id="{545C07F8-84AB-6FC5-29A9-02F663A199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000" y="920750"/>
            <a:ext cx="10922000" cy="501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>
              <a:lnSpc>
                <a:spcPct val="100000"/>
              </a:lnSpc>
              <a:spcBef>
                <a:spcPct val="0"/>
              </a:spcBef>
              <a:buFont typeface="Calibri Light" panose="020F0302020204030204" pitchFamily="34" charset="0"/>
              <a:buAutoNum type="arabicPeriod"/>
            </a:pPr>
            <a:r>
              <a:rPr lang="en-US" altLang="en-US" sz="3200">
                <a:solidFill>
                  <a:srgbClr val="374151"/>
                </a:solidFill>
                <a:latin typeface="Söhne"/>
              </a:rPr>
              <a:t>Inner ROC: This is the smallest region in the complex plane that encloses all poles of the Z-transform. It is the region where the Z-transform converges absolutely and uniformly.</a:t>
            </a:r>
          </a:p>
          <a:p>
            <a:pPr algn="just">
              <a:lnSpc>
                <a:spcPct val="100000"/>
              </a:lnSpc>
              <a:spcBef>
                <a:spcPct val="0"/>
              </a:spcBef>
              <a:buFont typeface="Calibri Light" panose="020F0302020204030204" pitchFamily="34" charset="0"/>
              <a:buAutoNum type="arabicPeriod"/>
            </a:pPr>
            <a:endParaRPr lang="en-US" altLang="en-US" sz="3200">
              <a:solidFill>
                <a:srgbClr val="374151"/>
              </a:solidFill>
              <a:latin typeface="Söhne"/>
            </a:endParaRPr>
          </a:p>
          <a:p>
            <a:pPr algn="just">
              <a:lnSpc>
                <a:spcPct val="100000"/>
              </a:lnSpc>
              <a:spcBef>
                <a:spcPct val="0"/>
              </a:spcBef>
              <a:buFont typeface="Calibri Light" panose="020F0302020204030204" pitchFamily="34" charset="0"/>
              <a:buAutoNum type="arabicPeriod"/>
            </a:pPr>
            <a:r>
              <a:rPr lang="en-US" altLang="en-US" sz="3200">
                <a:solidFill>
                  <a:srgbClr val="374151"/>
                </a:solidFill>
                <a:latin typeface="Söhne"/>
              </a:rPr>
              <a:t>Outer ROC: This is the region outside the outermost pole of the Z-transform. It is the region where the Z-transform diverges or does not exist.</a:t>
            </a:r>
          </a:p>
          <a:p>
            <a:pPr algn="just">
              <a:lnSpc>
                <a:spcPct val="100000"/>
              </a:lnSpc>
              <a:spcBef>
                <a:spcPct val="0"/>
              </a:spcBef>
              <a:buFont typeface="Calibri Light" panose="020F0302020204030204" pitchFamily="34" charset="0"/>
              <a:buAutoNum type="arabicPeriod"/>
            </a:pPr>
            <a:endParaRPr lang="en-US" altLang="en-US" sz="3200">
              <a:solidFill>
                <a:srgbClr val="374151"/>
              </a:solidFill>
              <a:latin typeface="Söhne"/>
            </a:endParaRPr>
          </a:p>
          <a:p>
            <a:pPr algn="just">
              <a:lnSpc>
                <a:spcPct val="100000"/>
              </a:lnSpc>
              <a:spcBef>
                <a:spcPct val="0"/>
              </a:spcBef>
              <a:buFont typeface="Calibri Light" panose="020F0302020204030204" pitchFamily="34" charset="0"/>
              <a:buAutoNum type="arabicPeriod"/>
            </a:pPr>
            <a:r>
              <a:rPr lang="en-US" altLang="en-US" sz="3200">
                <a:solidFill>
                  <a:srgbClr val="374151"/>
                </a:solidFill>
                <a:latin typeface="Söhne"/>
              </a:rPr>
              <a:t>Intermediate ROC: This is the region between the inner and outer ROCs, where the Z-transform converges conditionally.</a:t>
            </a:r>
          </a:p>
        </p:txBody>
      </p:sp>
    </p:spTree>
  </p:cSld>
  <p:clrMapOvr>
    <a:masterClrMapping/>
  </p:clrMapOvr>
  <p:transition spd="med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>
            <a:extLst>
              <a:ext uri="{FF2B5EF4-FFF2-40B4-BE49-F238E27FC236}">
                <a16:creationId xmlns:a16="http://schemas.microsoft.com/office/drawing/2014/main" id="{8FBE6F4D-2D2B-7508-0D6A-4CDBCB5897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67000" y="274638"/>
            <a:ext cx="7497763" cy="11430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dirty="0">
                <a:solidFill>
                  <a:schemeClr val="tx2">
                    <a:satMod val="130000"/>
                  </a:schemeClr>
                </a:solidFill>
              </a:rPr>
              <a:t>Definition of Laplace Transform </a:t>
            </a:r>
          </a:p>
        </p:txBody>
      </p:sp>
      <p:graphicFrame>
        <p:nvGraphicFramePr>
          <p:cNvPr id="16387" name="Object 2">
            <a:extLst>
              <a:ext uri="{FF2B5EF4-FFF2-40B4-BE49-F238E27FC236}">
                <a16:creationId xmlns:a16="http://schemas.microsoft.com/office/drawing/2014/main" id="{4F19C6F7-32D7-4788-4538-D2F4585E9AAA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3433763" y="3962400"/>
          <a:ext cx="5324475" cy="887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981200" imgH="330200" progId="Equation.3">
                  <p:embed/>
                </p:oleObj>
              </mc:Choice>
              <mc:Fallback>
                <p:oleObj name="Equation" r:id="rId2" imgW="1981200" imgH="330200" progId="Equation.3">
                  <p:embed/>
                  <p:pic>
                    <p:nvPicPr>
                      <p:cNvPr id="0" name="Object 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3763" y="3962400"/>
                        <a:ext cx="5324475" cy="887413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8" name="Slide Number Placeholder 5">
            <a:extLst>
              <a:ext uri="{FF2B5EF4-FFF2-40B4-BE49-F238E27FC236}">
                <a16:creationId xmlns:a16="http://schemas.microsoft.com/office/drawing/2014/main" id="{3A0266C0-CC8A-9F0D-E9B0-9D98A996A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099CD90C-9E48-4443-A777-3C6B170CBC36}" type="slidenum">
              <a:rPr lang="en-US" altLang="en-US" sz="1200" smtClean="0">
                <a:solidFill>
                  <a:srgbClr val="B5A788"/>
                </a:solidFill>
                <a:latin typeface="Helvetica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200">
              <a:solidFill>
                <a:srgbClr val="B5A788"/>
              </a:solidFill>
              <a:latin typeface="Helvetica" panose="020B0604020202020204" pitchFamily="34" charset="0"/>
            </a:endParaRPr>
          </a:p>
        </p:txBody>
      </p:sp>
      <p:sp>
        <p:nvSpPr>
          <p:cNvPr id="16389" name="Text Box 3">
            <a:extLst>
              <a:ext uri="{FF2B5EF4-FFF2-40B4-BE49-F238E27FC236}">
                <a16:creationId xmlns:a16="http://schemas.microsoft.com/office/drawing/2014/main" id="{DAAD7A1A-4949-D557-9A0E-B4ADA9F7FB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1905000"/>
            <a:ext cx="75438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en-US" sz="2400">
                <a:latin typeface="Helvetica" panose="020B0604020202020204" pitchFamily="34" charset="0"/>
              </a:rPr>
              <a:t>Solution: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AutoNum type="alphaLcParenR" startAt="3"/>
            </a:pPr>
            <a:r>
              <a:rPr lang="en-US" altLang="en-US" sz="2400">
                <a:latin typeface="Helvetica" panose="020B0604020202020204" pitchFamily="34" charset="0"/>
              </a:rPr>
              <a:t> The Laplace Transform of impulse function, 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en-US" sz="2400" i="1">
                <a:latin typeface="Helvetica" panose="020B0604020202020204" pitchFamily="34" charset="0"/>
              </a:rPr>
              <a:t>	 </a:t>
            </a:r>
            <a:r>
              <a:rPr lang="el-GR" altLang="en-US" sz="2400" i="1">
                <a:latin typeface="Helvetica" panose="020B0604020202020204" pitchFamily="34" charset="0"/>
              </a:rPr>
              <a:t>δ</a:t>
            </a:r>
            <a:r>
              <a:rPr lang="en-US" altLang="en-US" sz="2400" i="1">
                <a:latin typeface="Helvetica" panose="020B0604020202020204" pitchFamily="34" charset="0"/>
              </a:rPr>
              <a:t>(t)</a:t>
            </a:r>
            <a:r>
              <a:rPr lang="en-US" altLang="en-US" sz="2400">
                <a:latin typeface="Helvetica" panose="020B0604020202020204" pitchFamily="34" charset="0"/>
              </a:rPr>
              <a:t> is given by</a:t>
            </a:r>
          </a:p>
        </p:txBody>
      </p:sp>
    </p:spTree>
  </p:cSld>
  <p:clrMapOvr>
    <a:masterClrMapping/>
  </p:clrMapOvr>
  <p:transition spd="med">
    <p:fade thruBlk="1"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extBox 4">
            <a:extLst>
              <a:ext uri="{FF2B5EF4-FFF2-40B4-BE49-F238E27FC236}">
                <a16:creationId xmlns:a16="http://schemas.microsoft.com/office/drawing/2014/main" id="{317EEAF8-60DC-27CB-53ED-5F86DE2BA9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7375" y="476250"/>
            <a:ext cx="1101725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3200">
                <a:solidFill>
                  <a:srgbClr val="374151"/>
                </a:solidFill>
                <a:latin typeface="Söhne"/>
              </a:rPr>
              <a:t>A pole of a Z-transform is a value of z for which the Z-transform is infinite or undefined.</a:t>
            </a:r>
            <a:endParaRPr lang="en-IN" altLang="en-US" sz="3200">
              <a:latin typeface="Helvetica" panose="020B0604020202020204" pitchFamily="34" charset="0"/>
            </a:endParaRPr>
          </a:p>
        </p:txBody>
      </p:sp>
      <p:pic>
        <p:nvPicPr>
          <p:cNvPr id="72707" name="Picture 2" descr="control system - How would the pole and zero frequency expression look like  for this transfer function I derived? - Electrical Engineering Stack  Exchange">
            <a:extLst>
              <a:ext uri="{FF2B5EF4-FFF2-40B4-BE49-F238E27FC236}">
                <a16:creationId xmlns:a16="http://schemas.microsoft.com/office/drawing/2014/main" id="{C225D060-EE30-AF17-454F-7D7A6E7168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676400"/>
            <a:ext cx="8305800" cy="486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 thruBlk="1"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extBox 4">
            <a:extLst>
              <a:ext uri="{FF2B5EF4-FFF2-40B4-BE49-F238E27FC236}">
                <a16:creationId xmlns:a16="http://schemas.microsoft.com/office/drawing/2014/main" id="{415E60CC-A271-E31F-3607-5011F8AE3A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863" y="746125"/>
            <a:ext cx="1109027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3600">
                <a:solidFill>
                  <a:srgbClr val="374151"/>
                </a:solidFill>
                <a:latin typeface="Söhne"/>
              </a:rPr>
              <a:t>A zero of a Z-transform is a value of z for which the Z-transform is zero. </a:t>
            </a:r>
            <a:endParaRPr lang="en-IN" altLang="en-US" sz="3600">
              <a:latin typeface="Helvetica" panose="020B0604020202020204" pitchFamily="34" charset="0"/>
            </a:endParaRPr>
          </a:p>
        </p:txBody>
      </p:sp>
      <p:pic>
        <p:nvPicPr>
          <p:cNvPr id="73731" name="Picture 2" descr="control system - How would the pole and zero frequency expression look like  for this transfer function I derived? - Electrical Engineering Stack  Exchange">
            <a:extLst>
              <a:ext uri="{FF2B5EF4-FFF2-40B4-BE49-F238E27FC236}">
                <a16:creationId xmlns:a16="http://schemas.microsoft.com/office/drawing/2014/main" id="{F9D63189-3917-0807-D2DE-92A224A6FB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828800"/>
            <a:ext cx="8153400" cy="4773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 thruBlk="1"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>
            <a:extLst>
              <a:ext uri="{FF2B5EF4-FFF2-40B4-BE49-F238E27FC236}">
                <a16:creationId xmlns:a16="http://schemas.microsoft.com/office/drawing/2014/main" id="{99E7D191-470E-D8C8-2E31-C89CE65D6E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800"/>
              <a:t>Stable Systems</a:t>
            </a:r>
          </a:p>
        </p:txBody>
      </p:sp>
      <p:sp>
        <p:nvSpPr>
          <p:cNvPr id="18448" name="Rectangle 16">
            <a:extLst>
              <a:ext uri="{FF2B5EF4-FFF2-40B4-BE49-F238E27FC236}">
                <a16:creationId xmlns:a16="http://schemas.microsoft.com/office/drawing/2014/main" id="{D4AD778E-9423-24C8-2D42-A986113A130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379663" y="1922463"/>
            <a:ext cx="8001000" cy="1066800"/>
          </a:xfrm>
        </p:spPr>
        <p:txBody>
          <a:bodyPr/>
          <a:lstStyle/>
          <a:p>
            <a:pPr eaLnBrk="1" hangingPunct="1"/>
            <a:r>
              <a:rPr lang="en-US" altLang="zh-TW">
                <a:latin typeface="Times New Roman" panose="02020603050405020304" pitchFamily="18" charset="0"/>
              </a:rPr>
              <a:t>A stable system requires that its </a:t>
            </a:r>
            <a:r>
              <a:rPr lang="en-US" altLang="zh-TW">
                <a:solidFill>
                  <a:srgbClr val="FF0000"/>
                </a:solidFill>
                <a:latin typeface="Times New Roman" panose="02020603050405020304" pitchFamily="18" charset="0"/>
              </a:rPr>
              <a:t>Fourier transform</a:t>
            </a:r>
            <a:r>
              <a:rPr lang="en-US" altLang="zh-TW">
                <a:latin typeface="Times New Roman" panose="02020603050405020304" pitchFamily="18" charset="0"/>
              </a:rPr>
              <a:t> is uniformly convergent.</a:t>
            </a:r>
          </a:p>
        </p:txBody>
      </p:sp>
      <p:grpSp>
        <p:nvGrpSpPr>
          <p:cNvPr id="74756" name="Group 18">
            <a:extLst>
              <a:ext uri="{FF2B5EF4-FFF2-40B4-BE49-F238E27FC236}">
                <a16:creationId xmlns:a16="http://schemas.microsoft.com/office/drawing/2014/main" id="{E605E481-77F6-F83F-73B5-A60A15F74C0C}"/>
              </a:ext>
            </a:extLst>
          </p:cNvPr>
          <p:cNvGrpSpPr>
            <a:grpSpLocks/>
          </p:cNvGrpSpPr>
          <p:nvPr/>
        </p:nvGrpSpPr>
        <p:grpSpPr bwMode="auto">
          <a:xfrm>
            <a:off x="2227263" y="3065463"/>
            <a:ext cx="3441700" cy="3124200"/>
            <a:chOff x="480" y="2208"/>
            <a:chExt cx="2168" cy="1968"/>
          </a:xfrm>
        </p:grpSpPr>
        <p:grpSp>
          <p:nvGrpSpPr>
            <p:cNvPr id="74762" name="Group 4">
              <a:extLst>
                <a:ext uri="{FF2B5EF4-FFF2-40B4-BE49-F238E27FC236}">
                  <a16:creationId xmlns:a16="http://schemas.microsoft.com/office/drawing/2014/main" id="{D3D38C27-6AEA-48CA-E6EC-F7ECFC03E0B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2" y="2448"/>
              <a:ext cx="1728" cy="1632"/>
              <a:chOff x="1344" y="1920"/>
              <a:chExt cx="1728" cy="1632"/>
            </a:xfrm>
          </p:grpSpPr>
          <p:sp>
            <p:nvSpPr>
              <p:cNvPr id="74768" name="Oval 5">
                <a:extLst>
                  <a:ext uri="{FF2B5EF4-FFF2-40B4-BE49-F238E27FC236}">
                    <a16:creationId xmlns:a16="http://schemas.microsoft.com/office/drawing/2014/main" id="{ADBFD9D2-7679-0319-E0F3-2F293AD780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4" y="1920"/>
                <a:ext cx="1728" cy="1632"/>
              </a:xfrm>
              <a:prstGeom prst="ellipse">
                <a:avLst/>
              </a:prstGeom>
              <a:solidFill>
                <a:srgbClr val="B2B2B2"/>
              </a:solidFill>
              <a:ln w="9525">
                <a:solidFill>
                  <a:schemeClr val="tx1"/>
                </a:solidFill>
                <a:prstDash val="dash"/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kumimoji="1" lang="en-US" altLang="en-US" sz="2400" b="1">
                  <a:latin typeface="Times New Roman" panose="02020603050405020304" pitchFamily="18" charset="0"/>
                  <a:ea typeface="新細明體" panose="02020500000000000000" pitchFamily="18" charset="-120"/>
                </a:endParaRPr>
              </a:p>
            </p:txBody>
          </p:sp>
          <p:sp>
            <p:nvSpPr>
              <p:cNvPr id="74769" name="Oval 6">
                <a:extLst>
                  <a:ext uri="{FF2B5EF4-FFF2-40B4-BE49-F238E27FC236}">
                    <a16:creationId xmlns:a16="http://schemas.microsoft.com/office/drawing/2014/main" id="{B8E9CF1B-C405-1FB9-E6DD-4488E17E59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0" y="2256"/>
                <a:ext cx="1056" cy="96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prstDash val="dash"/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kumimoji="1" lang="en-US" altLang="en-US" sz="2400" b="1">
                  <a:latin typeface="Times New Roman" panose="02020603050405020304" pitchFamily="18" charset="0"/>
                  <a:ea typeface="新細明體" panose="02020500000000000000" pitchFamily="18" charset="-120"/>
                </a:endParaRPr>
              </a:p>
            </p:txBody>
          </p:sp>
        </p:grpSp>
        <p:grpSp>
          <p:nvGrpSpPr>
            <p:cNvPr id="74763" name="Group 7">
              <a:extLst>
                <a:ext uri="{FF2B5EF4-FFF2-40B4-BE49-F238E27FC236}">
                  <a16:creationId xmlns:a16="http://schemas.microsoft.com/office/drawing/2014/main" id="{B4B79BAD-8837-B0BF-5439-3596CACC9D4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0" y="2208"/>
              <a:ext cx="2168" cy="1968"/>
              <a:chOff x="1152" y="1680"/>
              <a:chExt cx="2168" cy="1968"/>
            </a:xfrm>
          </p:grpSpPr>
          <p:sp>
            <p:nvSpPr>
              <p:cNvPr id="74764" name="Line 8">
                <a:extLst>
                  <a:ext uri="{FF2B5EF4-FFF2-40B4-BE49-F238E27FC236}">
                    <a16:creationId xmlns:a16="http://schemas.microsoft.com/office/drawing/2014/main" id="{41226DF0-7D3D-C67D-4943-FC4E73FC82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52" y="2736"/>
                <a:ext cx="216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74765" name="Line 9">
                <a:extLst>
                  <a:ext uri="{FF2B5EF4-FFF2-40B4-BE49-F238E27FC236}">
                    <a16:creationId xmlns:a16="http://schemas.microsoft.com/office/drawing/2014/main" id="{6104D7A4-40B7-C486-2C89-2C4FEC12C9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208" y="1776"/>
                <a:ext cx="0" cy="18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74766" name="Text Box 10">
                <a:extLst>
                  <a:ext uri="{FF2B5EF4-FFF2-40B4-BE49-F238E27FC236}">
                    <a16:creationId xmlns:a16="http://schemas.microsoft.com/office/drawing/2014/main" id="{E145B95D-9C28-DA5C-B67D-0B1BF8627B1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24" y="2688"/>
                <a:ext cx="29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1" lang="en-US" altLang="zh-TW" sz="2400">
                    <a:latin typeface="Monotype Corsiva" panose="03010101010201010101" pitchFamily="66" charset="0"/>
                  </a:rPr>
                  <a:t>Re</a:t>
                </a:r>
              </a:p>
            </p:txBody>
          </p:sp>
          <p:sp>
            <p:nvSpPr>
              <p:cNvPr id="74767" name="Text Box 11">
                <a:extLst>
                  <a:ext uri="{FF2B5EF4-FFF2-40B4-BE49-F238E27FC236}">
                    <a16:creationId xmlns:a16="http://schemas.microsoft.com/office/drawing/2014/main" id="{D76E0438-206F-A765-EADE-6758BC2671E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08" y="1680"/>
                <a:ext cx="30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1" lang="en-US" altLang="zh-TW" sz="2400">
                    <a:latin typeface="Monotype Corsiva" panose="03010101010201010101" pitchFamily="66" charset="0"/>
                  </a:rPr>
                  <a:t>Im</a:t>
                </a:r>
              </a:p>
            </p:txBody>
          </p:sp>
        </p:grpSp>
      </p:grpSp>
      <p:grpSp>
        <p:nvGrpSpPr>
          <p:cNvPr id="5" name="Group 12">
            <a:extLst>
              <a:ext uri="{FF2B5EF4-FFF2-40B4-BE49-F238E27FC236}">
                <a16:creationId xmlns:a16="http://schemas.microsoft.com/office/drawing/2014/main" id="{E3C8D496-78F6-699A-38EF-B31D29EAEA96}"/>
              </a:ext>
            </a:extLst>
          </p:cNvPr>
          <p:cNvGrpSpPr>
            <a:grpSpLocks/>
          </p:cNvGrpSpPr>
          <p:nvPr/>
        </p:nvGrpSpPr>
        <p:grpSpPr bwMode="auto">
          <a:xfrm>
            <a:off x="2760663" y="3675063"/>
            <a:ext cx="2286000" cy="2133600"/>
            <a:chOff x="816" y="2592"/>
            <a:chExt cx="1440" cy="1344"/>
          </a:xfrm>
        </p:grpSpPr>
        <p:sp>
          <p:nvSpPr>
            <p:cNvPr id="74759" name="Oval 13">
              <a:extLst>
                <a:ext uri="{FF2B5EF4-FFF2-40B4-BE49-F238E27FC236}">
                  <a16:creationId xmlns:a16="http://schemas.microsoft.com/office/drawing/2014/main" id="{939EAB9B-0A03-AC3A-0685-80FFB8AC89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2592"/>
              <a:ext cx="1440" cy="1344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kumimoji="1" lang="en-US" altLang="en-US" sz="2400" b="1">
                <a:latin typeface="Times New Roman" panose="02020603050405020304" pitchFamily="18" charset="0"/>
                <a:ea typeface="新細明體" panose="02020500000000000000" pitchFamily="18" charset="-120"/>
              </a:endParaRPr>
            </a:p>
          </p:txBody>
        </p:sp>
        <p:sp>
          <p:nvSpPr>
            <p:cNvPr id="74760" name="Line 14">
              <a:extLst>
                <a:ext uri="{FF2B5EF4-FFF2-40B4-BE49-F238E27FC236}">
                  <a16:creationId xmlns:a16="http://schemas.microsoft.com/office/drawing/2014/main" id="{1E9DB72F-C1AB-C2CF-7B82-1B66721E66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36" y="2832"/>
              <a:ext cx="528" cy="43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74761" name="Text Box 15">
              <a:extLst>
                <a:ext uri="{FF2B5EF4-FFF2-40B4-BE49-F238E27FC236}">
                  <a16:creationId xmlns:a16="http://schemas.microsoft.com/office/drawing/2014/main" id="{4A3E4A5B-515F-642B-C4F7-89E01A71B5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3" y="2832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1" lang="en-US" altLang="zh-TW" sz="2400">
                  <a:solidFill>
                    <a:srgbClr val="FF0000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</p:grpSp>
      <p:sp>
        <p:nvSpPr>
          <p:cNvPr id="18449" name="Rectangle 17">
            <a:extLst>
              <a:ext uri="{FF2B5EF4-FFF2-40B4-BE49-F238E27FC236}">
                <a16:creationId xmlns:a16="http://schemas.microsoft.com/office/drawing/2014/main" id="{72A42D76-5C13-6B51-B074-8B6E775CB1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8663" y="3141663"/>
            <a:ext cx="45720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</a:pPr>
            <a:r>
              <a:rPr kumimoji="1" lang="en-US" altLang="zh-TW" sz="2400">
                <a:solidFill>
                  <a:srgbClr val="0033CC"/>
                </a:solidFill>
                <a:latin typeface="Times New Roman" panose="02020603050405020304" pitchFamily="18" charset="0"/>
              </a:rPr>
              <a:t>Fact: Fourier transform is to evaluate </a:t>
            </a:r>
            <a:r>
              <a:rPr kumimoji="1" lang="en-US" altLang="zh-TW" sz="2400" i="1">
                <a:solidFill>
                  <a:srgbClr val="0033CC"/>
                </a:solidFill>
                <a:latin typeface="Times New Roman" panose="02020603050405020304" pitchFamily="18" charset="0"/>
              </a:rPr>
              <a:t>z</a:t>
            </a:r>
            <a:r>
              <a:rPr kumimoji="1" lang="en-US" altLang="zh-TW" sz="2400">
                <a:solidFill>
                  <a:srgbClr val="0033CC"/>
                </a:solidFill>
                <a:latin typeface="Times New Roman" panose="02020603050405020304" pitchFamily="18" charset="0"/>
              </a:rPr>
              <a:t>-transform on a unit circle.</a:t>
            </a: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</a:pPr>
            <a:r>
              <a:rPr kumimoji="1" lang="en-US" altLang="zh-TW" sz="2400">
                <a:solidFill>
                  <a:srgbClr val="0033CC"/>
                </a:solidFill>
                <a:latin typeface="Times New Roman" panose="02020603050405020304" pitchFamily="18" charset="0"/>
              </a:rPr>
              <a:t>A stable system requires the ROC of </a:t>
            </a:r>
            <a:r>
              <a:rPr kumimoji="1" lang="en-US" altLang="zh-TW" sz="2400" i="1">
                <a:solidFill>
                  <a:srgbClr val="0033CC"/>
                </a:solidFill>
                <a:latin typeface="Times New Roman" panose="02020603050405020304" pitchFamily="18" charset="0"/>
              </a:rPr>
              <a:t>z</a:t>
            </a:r>
            <a:r>
              <a:rPr kumimoji="1" lang="en-US" altLang="zh-TW" sz="2400">
                <a:solidFill>
                  <a:srgbClr val="0033CC"/>
                </a:solidFill>
                <a:latin typeface="Times New Roman" panose="02020603050405020304" pitchFamily="18" charset="0"/>
              </a:rPr>
              <a:t>-transform to include the unit circle.</a:t>
            </a: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4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4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84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3" presetClass="entr" presetSubtype="288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48" grpId="0" build="p" bldLvl="5" autoUpdateAnimBg="0"/>
      <p:bldP spid="18449" grpId="0" build="p" bldLvl="5" autoUpdateAnimBg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4">
            <a:extLst>
              <a:ext uri="{FF2B5EF4-FFF2-40B4-BE49-F238E27FC236}">
                <a16:creationId xmlns:a16="http://schemas.microsoft.com/office/drawing/2014/main" id="{AA05D515-8867-F729-DD61-AB2D85367A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/>
              <a:t>Example: A right sided Sequence</a:t>
            </a:r>
          </a:p>
        </p:txBody>
      </p:sp>
      <p:graphicFrame>
        <p:nvGraphicFramePr>
          <p:cNvPr id="20485" name="Object 5">
            <a:extLst>
              <a:ext uri="{FF2B5EF4-FFF2-40B4-BE49-F238E27FC236}">
                <a16:creationId xmlns:a16="http://schemas.microsoft.com/office/drawing/2014/main" id="{343E2CBF-D06D-CE4E-2805-94FA82106DE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36813" y="1981200"/>
          <a:ext cx="2030412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63225" imgH="228501" progId="Equation.3">
                  <p:embed/>
                </p:oleObj>
              </mc:Choice>
              <mc:Fallback>
                <p:oleObj name="Equation" r:id="rId2" imgW="863225" imgH="228501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6813" y="1981200"/>
                        <a:ext cx="2030412" cy="536575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>
                        <a:outerShdw dist="107763" dir="2700000" algn="ctr" rotWithShape="0">
                          <a:srgbClr val="808080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72">
            <a:extLst>
              <a:ext uri="{FF2B5EF4-FFF2-40B4-BE49-F238E27FC236}">
                <a16:creationId xmlns:a16="http://schemas.microsoft.com/office/drawing/2014/main" id="{641C693F-13A9-3806-DDED-E79A732B1F27}"/>
              </a:ext>
            </a:extLst>
          </p:cNvPr>
          <p:cNvGrpSpPr>
            <a:grpSpLocks/>
          </p:cNvGrpSpPr>
          <p:nvPr/>
        </p:nvGrpSpPr>
        <p:grpSpPr bwMode="auto">
          <a:xfrm>
            <a:off x="3503613" y="3429000"/>
            <a:ext cx="5562600" cy="1981200"/>
            <a:chOff x="1200" y="2544"/>
            <a:chExt cx="3504" cy="1248"/>
          </a:xfrm>
        </p:grpSpPr>
        <p:sp>
          <p:nvSpPr>
            <p:cNvPr id="75781" name="Rectangle 19">
              <a:extLst>
                <a:ext uri="{FF2B5EF4-FFF2-40B4-BE49-F238E27FC236}">
                  <a16:creationId xmlns:a16="http://schemas.microsoft.com/office/drawing/2014/main" id="{E68DB941-2371-A64A-BC93-BD7335BB5F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2544"/>
              <a:ext cx="3504" cy="124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>
                <a:latin typeface="Helvetica" panose="020B0604020202020204" pitchFamily="34" charset="0"/>
              </a:endParaRPr>
            </a:p>
          </p:txBody>
        </p:sp>
        <p:grpSp>
          <p:nvGrpSpPr>
            <p:cNvPr id="75782" name="Group 20">
              <a:extLst>
                <a:ext uri="{FF2B5EF4-FFF2-40B4-BE49-F238E27FC236}">
                  <a16:creationId xmlns:a16="http://schemas.microsoft.com/office/drawing/2014/main" id="{2978EF49-076D-2BC9-8149-134F990C0F9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92" y="2640"/>
              <a:ext cx="3120" cy="912"/>
              <a:chOff x="1392" y="2928"/>
              <a:chExt cx="3120" cy="912"/>
            </a:xfrm>
          </p:grpSpPr>
          <p:sp>
            <p:nvSpPr>
              <p:cNvPr id="75812" name="Line 21">
                <a:extLst>
                  <a:ext uri="{FF2B5EF4-FFF2-40B4-BE49-F238E27FC236}">
                    <a16:creationId xmlns:a16="http://schemas.microsoft.com/office/drawing/2014/main" id="{3E218DB6-856D-1A0C-02F9-9B0157DD99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92" y="3696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75813" name="Line 22">
                <a:extLst>
                  <a:ext uri="{FF2B5EF4-FFF2-40B4-BE49-F238E27FC236}">
                    <a16:creationId xmlns:a16="http://schemas.microsoft.com/office/drawing/2014/main" id="{4737E38C-553A-65DD-E8A5-F93B029C6C5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84" y="2928"/>
                <a:ext cx="0" cy="9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75814" name="Line 23">
                <a:extLst>
                  <a:ext uri="{FF2B5EF4-FFF2-40B4-BE49-F238E27FC236}">
                    <a16:creationId xmlns:a16="http://schemas.microsoft.com/office/drawing/2014/main" id="{92CA8BA1-DC9F-6471-4522-7D51D0B660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28" y="3648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75815" name="Line 24">
                <a:extLst>
                  <a:ext uri="{FF2B5EF4-FFF2-40B4-BE49-F238E27FC236}">
                    <a16:creationId xmlns:a16="http://schemas.microsoft.com/office/drawing/2014/main" id="{6EDC9A4B-F998-DC80-5A0F-5FEDCF40BA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72" y="3648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75816" name="Line 25">
                <a:extLst>
                  <a:ext uri="{FF2B5EF4-FFF2-40B4-BE49-F238E27FC236}">
                    <a16:creationId xmlns:a16="http://schemas.microsoft.com/office/drawing/2014/main" id="{9AED2022-5FA1-0C35-C591-8E67ED720E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6" y="3648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75817" name="Line 26">
                <a:extLst>
                  <a:ext uri="{FF2B5EF4-FFF2-40B4-BE49-F238E27FC236}">
                    <a16:creationId xmlns:a16="http://schemas.microsoft.com/office/drawing/2014/main" id="{F903B2D1-DBD0-1901-4871-3E9C6A4A5D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60" y="3648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75818" name="Line 27">
                <a:extLst>
                  <a:ext uri="{FF2B5EF4-FFF2-40B4-BE49-F238E27FC236}">
                    <a16:creationId xmlns:a16="http://schemas.microsoft.com/office/drawing/2014/main" id="{852F1531-BC30-AE14-1BBF-DA191B6545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04" y="3648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75819" name="Line 28">
                <a:extLst>
                  <a:ext uri="{FF2B5EF4-FFF2-40B4-BE49-F238E27FC236}">
                    <a16:creationId xmlns:a16="http://schemas.microsoft.com/office/drawing/2014/main" id="{22C3E242-41FB-6733-899E-D1CD471F9B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48" y="3648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75820" name="Line 29">
                <a:extLst>
                  <a:ext uri="{FF2B5EF4-FFF2-40B4-BE49-F238E27FC236}">
                    <a16:creationId xmlns:a16="http://schemas.microsoft.com/office/drawing/2014/main" id="{F1F6E683-2B1E-2632-E4EC-B84CA6018E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92" y="3648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75821" name="Line 30">
                <a:extLst>
                  <a:ext uri="{FF2B5EF4-FFF2-40B4-BE49-F238E27FC236}">
                    <a16:creationId xmlns:a16="http://schemas.microsoft.com/office/drawing/2014/main" id="{1F2B44E5-F9DC-CFEB-4F7B-37889E2F63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36" y="3648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75822" name="Line 31">
                <a:extLst>
                  <a:ext uri="{FF2B5EF4-FFF2-40B4-BE49-F238E27FC236}">
                    <a16:creationId xmlns:a16="http://schemas.microsoft.com/office/drawing/2014/main" id="{EE9AFC7E-88CE-0313-B835-9E74AB9D8E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80" y="3648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75823" name="Line 32">
                <a:extLst>
                  <a:ext uri="{FF2B5EF4-FFF2-40B4-BE49-F238E27FC236}">
                    <a16:creationId xmlns:a16="http://schemas.microsoft.com/office/drawing/2014/main" id="{98434BF0-4891-8AF5-C566-027530196E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24" y="3648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75824" name="Line 33">
                <a:extLst>
                  <a:ext uri="{FF2B5EF4-FFF2-40B4-BE49-F238E27FC236}">
                    <a16:creationId xmlns:a16="http://schemas.microsoft.com/office/drawing/2014/main" id="{54280A6F-03CE-661F-034C-0423926E96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32" y="3648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75825" name="Line 34">
                <a:extLst>
                  <a:ext uri="{FF2B5EF4-FFF2-40B4-BE49-F238E27FC236}">
                    <a16:creationId xmlns:a16="http://schemas.microsoft.com/office/drawing/2014/main" id="{EE4D3A26-4C38-4777-573D-C2B9CF50DF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76" y="3648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75826" name="Line 35">
                <a:extLst>
                  <a:ext uri="{FF2B5EF4-FFF2-40B4-BE49-F238E27FC236}">
                    <a16:creationId xmlns:a16="http://schemas.microsoft.com/office/drawing/2014/main" id="{101D3044-C60F-C0BE-B927-B66F3924355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0" y="3648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75827" name="Line 36">
                <a:extLst>
                  <a:ext uri="{FF2B5EF4-FFF2-40B4-BE49-F238E27FC236}">
                    <a16:creationId xmlns:a16="http://schemas.microsoft.com/office/drawing/2014/main" id="{C4FA7400-087C-B202-2B3A-C986A21DAD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64" y="3648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75828" name="Line 37">
                <a:extLst>
                  <a:ext uri="{FF2B5EF4-FFF2-40B4-BE49-F238E27FC236}">
                    <a16:creationId xmlns:a16="http://schemas.microsoft.com/office/drawing/2014/main" id="{15213CC9-798A-B2A7-B4E5-2D148F46B8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08" y="3648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75829" name="Line 38">
                <a:extLst>
                  <a:ext uri="{FF2B5EF4-FFF2-40B4-BE49-F238E27FC236}">
                    <a16:creationId xmlns:a16="http://schemas.microsoft.com/office/drawing/2014/main" id="{205A1470-C24B-AE70-A9B4-B0C2EE0195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52" y="3648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75830" name="Line 39">
                <a:extLst>
                  <a:ext uri="{FF2B5EF4-FFF2-40B4-BE49-F238E27FC236}">
                    <a16:creationId xmlns:a16="http://schemas.microsoft.com/office/drawing/2014/main" id="{822AC946-AEEC-0C2D-4B39-945A317A17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96" y="3648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75831" name="Line 40">
                <a:extLst>
                  <a:ext uri="{FF2B5EF4-FFF2-40B4-BE49-F238E27FC236}">
                    <a16:creationId xmlns:a16="http://schemas.microsoft.com/office/drawing/2014/main" id="{F08959F3-BCFB-17C7-4AE1-57F49E9D3D2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40" y="3648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</p:grpSp>
        <p:sp>
          <p:nvSpPr>
            <p:cNvPr id="75783" name="Line 41">
              <a:extLst>
                <a:ext uri="{FF2B5EF4-FFF2-40B4-BE49-F238E27FC236}">
                  <a16:creationId xmlns:a16="http://schemas.microsoft.com/office/drawing/2014/main" id="{309F24ED-05B7-C7BE-A53B-0EF84382892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84" y="2784"/>
              <a:ext cx="0" cy="62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75784" name="Text Box 42">
              <a:extLst>
                <a:ext uri="{FF2B5EF4-FFF2-40B4-BE49-F238E27FC236}">
                  <a16:creationId xmlns:a16="http://schemas.microsoft.com/office/drawing/2014/main" id="{227BF4C0-7B3E-FA87-0D0A-7B13278594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52" y="3456"/>
              <a:ext cx="17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1" lang="en-US" altLang="zh-TW" sz="14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75785" name="Text Box 43">
              <a:extLst>
                <a:ext uri="{FF2B5EF4-FFF2-40B4-BE49-F238E27FC236}">
                  <a16:creationId xmlns:a16="http://schemas.microsoft.com/office/drawing/2014/main" id="{78DC33F5-F2D2-B358-74C2-407B4F8ED7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96" y="3456"/>
              <a:ext cx="17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1" lang="en-US" altLang="zh-TW" sz="140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75786" name="Text Box 44">
              <a:extLst>
                <a:ext uri="{FF2B5EF4-FFF2-40B4-BE49-F238E27FC236}">
                  <a16:creationId xmlns:a16="http://schemas.microsoft.com/office/drawing/2014/main" id="{F80498CD-D69A-8D6B-98E8-5D6AB90D22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40" y="3456"/>
              <a:ext cx="17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1" lang="en-US" altLang="zh-TW" sz="1400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75787" name="Text Box 45">
              <a:extLst>
                <a:ext uri="{FF2B5EF4-FFF2-40B4-BE49-F238E27FC236}">
                  <a16:creationId xmlns:a16="http://schemas.microsoft.com/office/drawing/2014/main" id="{F5F878EA-4C01-4815-A459-34794D26BF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84" y="3456"/>
              <a:ext cx="17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1" lang="en-US" altLang="zh-TW" sz="1400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75788" name="Text Box 46">
              <a:extLst>
                <a:ext uri="{FF2B5EF4-FFF2-40B4-BE49-F238E27FC236}">
                  <a16:creationId xmlns:a16="http://schemas.microsoft.com/office/drawing/2014/main" id="{02F9ADB0-D075-0ED3-AA2F-7494326DF3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8" y="3456"/>
              <a:ext cx="17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1" lang="en-US" altLang="zh-TW" sz="1400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75789" name="Text Box 47">
              <a:extLst>
                <a:ext uri="{FF2B5EF4-FFF2-40B4-BE49-F238E27FC236}">
                  <a16:creationId xmlns:a16="http://schemas.microsoft.com/office/drawing/2014/main" id="{29279B97-CE75-FC79-55C8-22445B5B5E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2" y="3456"/>
              <a:ext cx="17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1" lang="en-US" altLang="zh-TW" sz="1400"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75790" name="Text Box 48">
              <a:extLst>
                <a:ext uri="{FF2B5EF4-FFF2-40B4-BE49-F238E27FC236}">
                  <a16:creationId xmlns:a16="http://schemas.microsoft.com/office/drawing/2014/main" id="{4198E50E-B008-B3E3-7C8A-8E0569D6D2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16" y="3456"/>
              <a:ext cx="17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1" lang="en-US" altLang="zh-TW" sz="1400">
                  <a:latin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75791" name="Text Box 49">
              <a:extLst>
                <a:ext uri="{FF2B5EF4-FFF2-40B4-BE49-F238E27FC236}">
                  <a16:creationId xmlns:a16="http://schemas.microsoft.com/office/drawing/2014/main" id="{A722B303-96EB-C612-659D-187851012F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60" y="3456"/>
              <a:ext cx="17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1" lang="en-US" altLang="zh-TW" sz="1400">
                  <a:latin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75792" name="Text Box 50">
              <a:extLst>
                <a:ext uri="{FF2B5EF4-FFF2-40B4-BE49-F238E27FC236}">
                  <a16:creationId xmlns:a16="http://schemas.microsoft.com/office/drawing/2014/main" id="{268F5C40-F0E0-BC62-82A2-43A42F654E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04" y="3456"/>
              <a:ext cx="17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1" lang="en-US" altLang="zh-TW" sz="1400">
                  <a:latin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75793" name="Text Box 51">
              <a:extLst>
                <a:ext uri="{FF2B5EF4-FFF2-40B4-BE49-F238E27FC236}">
                  <a16:creationId xmlns:a16="http://schemas.microsoft.com/office/drawing/2014/main" id="{B433C475-D6FA-7B6E-3FDC-915BCA30A0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48" y="3456"/>
              <a:ext cx="22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1" lang="en-US" altLang="zh-TW" sz="1400">
                  <a:latin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75794" name="Text Box 52">
              <a:extLst>
                <a:ext uri="{FF2B5EF4-FFF2-40B4-BE49-F238E27FC236}">
                  <a16:creationId xmlns:a16="http://schemas.microsoft.com/office/drawing/2014/main" id="{DCD11683-EC54-2BAD-BAF1-A7B56277A4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4" y="3456"/>
              <a:ext cx="20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1" lang="en-US" altLang="zh-TW" sz="1400">
                  <a:latin typeface="Times New Roman" panose="02020603050405020304" pitchFamily="18" charset="0"/>
                </a:rPr>
                <a:t>-1</a:t>
              </a:r>
            </a:p>
          </p:txBody>
        </p:sp>
        <p:sp>
          <p:nvSpPr>
            <p:cNvPr id="75795" name="Text Box 53">
              <a:extLst>
                <a:ext uri="{FF2B5EF4-FFF2-40B4-BE49-F238E27FC236}">
                  <a16:creationId xmlns:a16="http://schemas.microsoft.com/office/drawing/2014/main" id="{BF7365B1-2B7B-4E9A-BF40-77A4B62CF5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83" y="3456"/>
              <a:ext cx="20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1" lang="en-US" altLang="zh-TW" sz="1400">
                  <a:latin typeface="Times New Roman" panose="02020603050405020304" pitchFamily="18" charset="0"/>
                </a:rPr>
                <a:t>-2</a:t>
              </a:r>
            </a:p>
          </p:txBody>
        </p:sp>
        <p:sp>
          <p:nvSpPr>
            <p:cNvPr id="75796" name="Text Box 54">
              <a:extLst>
                <a:ext uri="{FF2B5EF4-FFF2-40B4-BE49-F238E27FC236}">
                  <a16:creationId xmlns:a16="http://schemas.microsoft.com/office/drawing/2014/main" id="{B38BFF7E-555A-2304-2D09-32E07FE320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22" y="3456"/>
              <a:ext cx="20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1" lang="en-US" altLang="zh-TW" sz="1400">
                  <a:latin typeface="Times New Roman" panose="02020603050405020304" pitchFamily="18" charset="0"/>
                </a:rPr>
                <a:t>-3</a:t>
              </a:r>
            </a:p>
          </p:txBody>
        </p:sp>
        <p:sp>
          <p:nvSpPr>
            <p:cNvPr id="75797" name="Text Box 55">
              <a:extLst>
                <a:ext uri="{FF2B5EF4-FFF2-40B4-BE49-F238E27FC236}">
                  <a16:creationId xmlns:a16="http://schemas.microsoft.com/office/drawing/2014/main" id="{718DF52D-D0C6-5990-8D64-C980E9F671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95" y="3456"/>
              <a:ext cx="20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1" lang="en-US" altLang="zh-TW" sz="1400">
                  <a:latin typeface="Times New Roman" panose="02020603050405020304" pitchFamily="18" charset="0"/>
                </a:rPr>
                <a:t>-4</a:t>
              </a:r>
            </a:p>
          </p:txBody>
        </p:sp>
        <p:sp>
          <p:nvSpPr>
            <p:cNvPr id="75798" name="Text Box 56">
              <a:extLst>
                <a:ext uri="{FF2B5EF4-FFF2-40B4-BE49-F238E27FC236}">
                  <a16:creationId xmlns:a16="http://schemas.microsoft.com/office/drawing/2014/main" id="{8E4B89AA-44EA-7557-18EA-FD718BB86D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51" y="3456"/>
              <a:ext cx="20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1" lang="en-US" altLang="zh-TW" sz="1400">
                  <a:latin typeface="Times New Roman" panose="02020603050405020304" pitchFamily="18" charset="0"/>
                </a:rPr>
                <a:t>-5</a:t>
              </a:r>
            </a:p>
          </p:txBody>
        </p:sp>
        <p:sp>
          <p:nvSpPr>
            <p:cNvPr id="75799" name="Text Box 57">
              <a:extLst>
                <a:ext uri="{FF2B5EF4-FFF2-40B4-BE49-F238E27FC236}">
                  <a16:creationId xmlns:a16="http://schemas.microsoft.com/office/drawing/2014/main" id="{33B8DDC7-A463-D5BC-6458-063853B4B0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07" y="3456"/>
              <a:ext cx="20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1" lang="en-US" altLang="zh-TW" sz="1400">
                  <a:latin typeface="Times New Roman" panose="02020603050405020304" pitchFamily="18" charset="0"/>
                </a:rPr>
                <a:t>-6</a:t>
              </a:r>
            </a:p>
          </p:txBody>
        </p:sp>
        <p:sp>
          <p:nvSpPr>
            <p:cNvPr id="75800" name="Text Box 58">
              <a:extLst>
                <a:ext uri="{FF2B5EF4-FFF2-40B4-BE49-F238E27FC236}">
                  <a16:creationId xmlns:a16="http://schemas.microsoft.com/office/drawing/2014/main" id="{DA4E4462-253C-3187-5286-905EB76427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63" y="3456"/>
              <a:ext cx="20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1" lang="en-US" altLang="zh-TW" sz="1400">
                  <a:latin typeface="Times New Roman" panose="02020603050405020304" pitchFamily="18" charset="0"/>
                </a:rPr>
                <a:t>-7</a:t>
              </a:r>
            </a:p>
          </p:txBody>
        </p:sp>
        <p:sp>
          <p:nvSpPr>
            <p:cNvPr id="75801" name="Text Box 59">
              <a:extLst>
                <a:ext uri="{FF2B5EF4-FFF2-40B4-BE49-F238E27FC236}">
                  <a16:creationId xmlns:a16="http://schemas.microsoft.com/office/drawing/2014/main" id="{5EDD59B1-091D-F8FF-D5E5-44A57AB771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19" y="3456"/>
              <a:ext cx="20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1" lang="en-US" altLang="zh-TW" sz="1400">
                  <a:latin typeface="Times New Roman" panose="02020603050405020304" pitchFamily="18" charset="0"/>
                </a:rPr>
                <a:t>-8</a:t>
              </a:r>
            </a:p>
          </p:txBody>
        </p:sp>
        <p:sp>
          <p:nvSpPr>
            <p:cNvPr id="75802" name="Text Box 60">
              <a:extLst>
                <a:ext uri="{FF2B5EF4-FFF2-40B4-BE49-F238E27FC236}">
                  <a16:creationId xmlns:a16="http://schemas.microsoft.com/office/drawing/2014/main" id="{C4AAB0D5-677D-1503-86CB-9B3835B085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06" y="3129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1" lang="en-US" altLang="zh-TW" sz="2000" i="1">
                  <a:latin typeface="Times New Roman" panose="02020603050405020304" pitchFamily="18" charset="0"/>
                </a:rPr>
                <a:t>n</a:t>
              </a:r>
            </a:p>
          </p:txBody>
        </p:sp>
        <p:sp>
          <p:nvSpPr>
            <p:cNvPr id="75803" name="Text Box 61">
              <a:extLst>
                <a:ext uri="{FF2B5EF4-FFF2-40B4-BE49-F238E27FC236}">
                  <a16:creationId xmlns:a16="http://schemas.microsoft.com/office/drawing/2014/main" id="{6D2650F1-6C06-FD1B-C7F0-709E151642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4" y="2592"/>
              <a:ext cx="37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1" lang="en-US" altLang="zh-TW" sz="2000" i="1">
                  <a:latin typeface="Times New Roman" panose="02020603050405020304" pitchFamily="18" charset="0"/>
                </a:rPr>
                <a:t>x</a:t>
              </a:r>
              <a:r>
                <a:rPr kumimoji="1" lang="en-US" altLang="zh-TW" sz="2000">
                  <a:latin typeface="Times New Roman" panose="02020603050405020304" pitchFamily="18" charset="0"/>
                </a:rPr>
                <a:t>(</a:t>
              </a:r>
              <a:r>
                <a:rPr kumimoji="1" lang="en-US" altLang="zh-TW" sz="2000" i="1">
                  <a:latin typeface="Times New Roman" panose="02020603050405020304" pitchFamily="18" charset="0"/>
                </a:rPr>
                <a:t>n</a:t>
              </a:r>
              <a:r>
                <a:rPr kumimoji="1" lang="en-US" altLang="zh-TW" sz="2000">
                  <a:latin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75804" name="Line 62">
              <a:extLst>
                <a:ext uri="{FF2B5EF4-FFF2-40B4-BE49-F238E27FC236}">
                  <a16:creationId xmlns:a16="http://schemas.microsoft.com/office/drawing/2014/main" id="{0D74CB22-E1DF-A8DB-FEE2-9E2B78B0ADA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28" y="2928"/>
              <a:ext cx="0" cy="48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75805" name="Line 63">
              <a:extLst>
                <a:ext uri="{FF2B5EF4-FFF2-40B4-BE49-F238E27FC236}">
                  <a16:creationId xmlns:a16="http://schemas.microsoft.com/office/drawing/2014/main" id="{5E813000-0573-E7A9-2A1D-1A66AE686BC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60" y="3216"/>
              <a:ext cx="0" cy="19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75806" name="Line 64">
              <a:extLst>
                <a:ext uri="{FF2B5EF4-FFF2-40B4-BE49-F238E27FC236}">
                  <a16:creationId xmlns:a16="http://schemas.microsoft.com/office/drawing/2014/main" id="{970CBC34-139D-CC88-4308-837774278B3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04" y="3264"/>
              <a:ext cx="0" cy="14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75807" name="Line 65">
              <a:extLst>
                <a:ext uri="{FF2B5EF4-FFF2-40B4-BE49-F238E27FC236}">
                  <a16:creationId xmlns:a16="http://schemas.microsoft.com/office/drawing/2014/main" id="{629C3B5A-71A4-8381-C08C-0260F433C71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48" y="3312"/>
              <a:ext cx="0" cy="9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75808" name="Line 66">
              <a:extLst>
                <a:ext uri="{FF2B5EF4-FFF2-40B4-BE49-F238E27FC236}">
                  <a16:creationId xmlns:a16="http://schemas.microsoft.com/office/drawing/2014/main" id="{CAD8F832-BDBB-AC99-AB25-A40E299D5A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92" y="3360"/>
              <a:ext cx="0" cy="4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75809" name="Line 67">
              <a:extLst>
                <a:ext uri="{FF2B5EF4-FFF2-40B4-BE49-F238E27FC236}">
                  <a16:creationId xmlns:a16="http://schemas.microsoft.com/office/drawing/2014/main" id="{F627E637-89F6-13E6-7360-18BCC7305A5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72" y="3072"/>
              <a:ext cx="0" cy="33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75810" name="Line 68">
              <a:extLst>
                <a:ext uri="{FF2B5EF4-FFF2-40B4-BE49-F238E27FC236}">
                  <a16:creationId xmlns:a16="http://schemas.microsoft.com/office/drawing/2014/main" id="{65C2BEFF-CDB6-7554-C8F0-011647739ED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16" y="3168"/>
              <a:ext cx="0" cy="24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75811" name="Text Box 69">
              <a:extLst>
                <a:ext uri="{FF2B5EF4-FFF2-40B4-BE49-F238E27FC236}">
                  <a16:creationId xmlns:a16="http://schemas.microsoft.com/office/drawing/2014/main" id="{606F8E2E-B2E4-3F5E-88A2-FA5ACA6FD7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8" y="3120"/>
              <a:ext cx="35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1" lang="en-US" altLang="zh-TW" sz="2400">
                  <a:solidFill>
                    <a:srgbClr val="FF0000"/>
                  </a:solidFill>
                  <a:latin typeface="Times New Roman" panose="02020603050405020304" pitchFamily="18" charset="0"/>
                </a:rPr>
                <a:t>. . .</a:t>
              </a:r>
            </a:p>
          </p:txBody>
        </p:sp>
      </p:grpSp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>
            <a:extLst>
              <a:ext uri="{FF2B5EF4-FFF2-40B4-BE49-F238E27FC236}">
                <a16:creationId xmlns:a16="http://schemas.microsoft.com/office/drawing/2014/main" id="{486E70CD-8BAA-D5E8-D94C-E544EB3442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Example: A right sided Sequence</a:t>
            </a:r>
          </a:p>
        </p:txBody>
      </p:sp>
      <p:graphicFrame>
        <p:nvGraphicFramePr>
          <p:cNvPr id="76803" name="Object 4">
            <a:extLst>
              <a:ext uri="{FF2B5EF4-FFF2-40B4-BE49-F238E27FC236}">
                <a16:creationId xmlns:a16="http://schemas.microsoft.com/office/drawing/2014/main" id="{37C869DE-A040-8FA2-FF6C-99F54026B88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06625" y="2087563"/>
          <a:ext cx="2030413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63225" imgH="228501" progId="Equation.3">
                  <p:embed/>
                </p:oleObj>
              </mc:Choice>
              <mc:Fallback>
                <p:oleObj name="Equation" r:id="rId2" imgW="863225" imgH="228501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6625" y="2087563"/>
                        <a:ext cx="2030413" cy="536575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>
                        <a:outerShdw dist="107763" dir="2700000" algn="ctr" rotWithShape="0">
                          <a:srgbClr val="808080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9" name="Object 5">
            <a:extLst>
              <a:ext uri="{FF2B5EF4-FFF2-40B4-BE49-F238E27FC236}">
                <a16:creationId xmlns:a16="http://schemas.microsoft.com/office/drawing/2014/main" id="{8AA23CC9-7226-DC31-F2BA-8851F89FE22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08213" y="2925763"/>
          <a:ext cx="3046412" cy="101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295400" imgH="431800" progId="Equation.3">
                  <p:embed/>
                </p:oleObj>
              </mc:Choice>
              <mc:Fallback>
                <p:oleObj name="Equation" r:id="rId4" imgW="1295400" imgH="431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8213" y="2925763"/>
                        <a:ext cx="3046412" cy="1012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07763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0" name="Object 6">
            <a:extLst>
              <a:ext uri="{FF2B5EF4-FFF2-40B4-BE49-F238E27FC236}">
                <a16:creationId xmlns:a16="http://schemas.microsoft.com/office/drawing/2014/main" id="{9834C4C0-5B7C-D899-EBE8-439C5E86F94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76575" y="4014788"/>
          <a:ext cx="1611313" cy="101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685800" imgH="431800" progId="Equation.3">
                  <p:embed/>
                </p:oleObj>
              </mc:Choice>
              <mc:Fallback>
                <p:oleObj name="Equation" r:id="rId6" imgW="685800" imgH="4318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6575" y="4014788"/>
                        <a:ext cx="1611313" cy="1012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07763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1" name="Object 7">
            <a:extLst>
              <a:ext uri="{FF2B5EF4-FFF2-40B4-BE49-F238E27FC236}">
                <a16:creationId xmlns:a16="http://schemas.microsoft.com/office/drawing/2014/main" id="{9BCA313F-F9D9-139C-BFF1-A917872B4E9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63888" y="4983163"/>
          <a:ext cx="1820862" cy="101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774364" imgH="431613" progId="Equation.3">
                  <p:embed/>
                </p:oleObj>
              </mc:Choice>
              <mc:Fallback>
                <p:oleObj name="Equation" r:id="rId8" imgW="774364" imgH="431613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3888" y="4983163"/>
                        <a:ext cx="1820862" cy="1012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07763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2" name="Text Box 8">
            <a:extLst>
              <a:ext uri="{FF2B5EF4-FFF2-40B4-BE49-F238E27FC236}">
                <a16:creationId xmlns:a16="http://schemas.microsoft.com/office/drawing/2014/main" id="{D83794EC-E8B9-426D-3D50-954B488287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9425" y="1935163"/>
            <a:ext cx="44196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zh-TW" sz="2400">
                <a:latin typeface="Times New Roman" panose="02020603050405020304" pitchFamily="18" charset="0"/>
              </a:rPr>
              <a:t>For convergence of </a:t>
            </a:r>
            <a:r>
              <a:rPr kumimoji="1" lang="en-US" altLang="zh-TW" sz="2400" i="1">
                <a:latin typeface="Times New Roman" panose="02020603050405020304" pitchFamily="18" charset="0"/>
              </a:rPr>
              <a:t>X</a:t>
            </a:r>
            <a:r>
              <a:rPr kumimoji="1" lang="en-US" altLang="zh-TW" sz="2400">
                <a:latin typeface="Times New Roman" panose="02020603050405020304" pitchFamily="18" charset="0"/>
              </a:rPr>
              <a:t>(</a:t>
            </a:r>
            <a:r>
              <a:rPr kumimoji="1" lang="en-US" altLang="zh-TW" sz="2400" i="1">
                <a:latin typeface="Times New Roman" panose="02020603050405020304" pitchFamily="18" charset="0"/>
              </a:rPr>
              <a:t>z</a:t>
            </a:r>
            <a:r>
              <a:rPr kumimoji="1" lang="en-US" altLang="zh-TW" sz="2400">
                <a:latin typeface="Times New Roman" panose="02020603050405020304" pitchFamily="18" charset="0"/>
              </a:rPr>
              <a:t>), we require that</a:t>
            </a:r>
          </a:p>
        </p:txBody>
      </p:sp>
      <p:graphicFrame>
        <p:nvGraphicFramePr>
          <p:cNvPr id="16393" name="Object 9">
            <a:extLst>
              <a:ext uri="{FF2B5EF4-FFF2-40B4-BE49-F238E27FC236}">
                <a16:creationId xmlns:a16="http://schemas.microsoft.com/office/drawing/2014/main" id="{D9B37793-2B41-C407-6C48-1CDBA33F8E1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35625" y="2751138"/>
          <a:ext cx="1970088" cy="101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837836" imgH="431613" progId="Equation.3">
                  <p:embed/>
                </p:oleObj>
              </mc:Choice>
              <mc:Fallback>
                <p:oleObj name="Equation" r:id="rId10" imgW="837836" imgH="431613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5625" y="2751138"/>
                        <a:ext cx="1970088" cy="1012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07763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4" name="Line 10">
            <a:extLst>
              <a:ext uri="{FF2B5EF4-FFF2-40B4-BE49-F238E27FC236}">
                <a16:creationId xmlns:a16="http://schemas.microsoft.com/office/drawing/2014/main" id="{D60F79A6-647A-9DE2-84F7-A9A308019C5B}"/>
              </a:ext>
            </a:extLst>
          </p:cNvPr>
          <p:cNvSpPr>
            <a:spLocks noChangeShapeType="1"/>
          </p:cNvSpPr>
          <p:nvPr/>
        </p:nvSpPr>
        <p:spPr bwMode="auto">
          <a:xfrm>
            <a:off x="5407025" y="1858963"/>
            <a:ext cx="0" cy="4267200"/>
          </a:xfrm>
          <a:prstGeom prst="line">
            <a:avLst/>
          </a:prstGeom>
          <a:noFill/>
          <a:ln w="76200">
            <a:solidFill>
              <a:srgbClr val="808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16395" name="AutoShape 11">
            <a:extLst>
              <a:ext uri="{FF2B5EF4-FFF2-40B4-BE49-F238E27FC236}">
                <a16:creationId xmlns:a16="http://schemas.microsoft.com/office/drawing/2014/main" id="{2F546F81-C01C-39A6-1FBF-EAFAF57F19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9225" y="3078163"/>
            <a:ext cx="838200" cy="381000"/>
          </a:xfrm>
          <a:prstGeom prst="rightArrow">
            <a:avLst>
              <a:gd name="adj1" fmla="val 50000"/>
              <a:gd name="adj2" fmla="val 55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kumimoji="1" lang="en-US" altLang="en-US" sz="2400" b="1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graphicFrame>
        <p:nvGraphicFramePr>
          <p:cNvPr id="16396" name="Object 12">
            <a:extLst>
              <a:ext uri="{FF2B5EF4-FFF2-40B4-BE49-F238E27FC236}">
                <a16:creationId xmlns:a16="http://schemas.microsoft.com/office/drawing/2014/main" id="{C18CBFE1-6F0B-809A-0E98-F58BBA5921E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759825" y="2998788"/>
          <a:ext cx="1343025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571252" imgH="228501" progId="Equation.3">
                  <p:embed/>
                </p:oleObj>
              </mc:Choice>
              <mc:Fallback>
                <p:oleObj name="Equation" r:id="rId12" imgW="571252" imgH="228501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59825" y="2998788"/>
                        <a:ext cx="1343025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07763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7" name="AutoShape 13">
            <a:extLst>
              <a:ext uri="{FF2B5EF4-FFF2-40B4-BE49-F238E27FC236}">
                <a16:creationId xmlns:a16="http://schemas.microsoft.com/office/drawing/2014/main" id="{64E49B3B-890D-EEB8-31FF-384741899C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9225" y="3840163"/>
            <a:ext cx="838200" cy="381000"/>
          </a:xfrm>
          <a:prstGeom prst="rightArrow">
            <a:avLst>
              <a:gd name="adj1" fmla="val 50000"/>
              <a:gd name="adj2" fmla="val 55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kumimoji="1" lang="en-US" altLang="en-US" sz="2400" b="1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graphicFrame>
        <p:nvGraphicFramePr>
          <p:cNvPr id="16398" name="Object 14">
            <a:extLst>
              <a:ext uri="{FF2B5EF4-FFF2-40B4-BE49-F238E27FC236}">
                <a16:creationId xmlns:a16="http://schemas.microsoft.com/office/drawing/2014/main" id="{1217892F-2F52-E8AB-A753-8578056353E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739188" y="3821113"/>
          <a:ext cx="1163637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494870" imgH="203024" progId="Equation.3">
                  <p:embed/>
                </p:oleObj>
              </mc:Choice>
              <mc:Fallback>
                <p:oleObj name="Equation" r:id="rId14" imgW="494870" imgH="203024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39188" y="3821113"/>
                        <a:ext cx="1163637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07763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9" name="Object 15">
            <a:extLst>
              <a:ext uri="{FF2B5EF4-FFF2-40B4-BE49-F238E27FC236}">
                <a16:creationId xmlns:a16="http://schemas.microsoft.com/office/drawing/2014/main" id="{2AF7F968-1511-DCCA-B611-8DCE613320A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35625" y="4525963"/>
          <a:ext cx="4038600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184400" imgH="431800" progId="Equation.3">
                  <p:embed/>
                </p:oleObj>
              </mc:Choice>
              <mc:Fallback>
                <p:oleObj name="Equation" r:id="rId16" imgW="2184400" imgH="4318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5625" y="4525963"/>
                        <a:ext cx="4038600" cy="796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07763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00" name="Object 16">
            <a:extLst>
              <a:ext uri="{FF2B5EF4-FFF2-40B4-BE49-F238E27FC236}">
                <a16:creationId xmlns:a16="http://schemas.microsoft.com/office/drawing/2014/main" id="{8EF82970-4554-9E96-6B18-E4606B2D11F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759825" y="5516563"/>
          <a:ext cx="914400" cy="37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494870" imgH="203024" progId="Equation.3">
                  <p:embed/>
                </p:oleObj>
              </mc:Choice>
              <mc:Fallback>
                <p:oleObj name="Equation" r:id="rId18" imgW="494870" imgH="203024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59825" y="5516563"/>
                        <a:ext cx="914400" cy="373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07763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6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6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6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6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6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6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6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6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6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6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2" grpId="0" autoUpdateAnimBg="0"/>
      <p:bldP spid="16395" grpId="0" animBg="1"/>
      <p:bldP spid="16397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3">
            <a:extLst>
              <a:ext uri="{FF2B5EF4-FFF2-40B4-BE49-F238E27FC236}">
                <a16:creationId xmlns:a16="http://schemas.microsoft.com/office/drawing/2014/main" id="{2865721A-B415-BBC3-0491-BD5FDD75B5AB}"/>
              </a:ext>
            </a:extLst>
          </p:cNvPr>
          <p:cNvGrpSpPr>
            <a:grpSpLocks/>
          </p:cNvGrpSpPr>
          <p:nvPr/>
        </p:nvGrpSpPr>
        <p:grpSpPr bwMode="auto">
          <a:xfrm>
            <a:off x="2257425" y="3454400"/>
            <a:ext cx="3022600" cy="2590800"/>
            <a:chOff x="528" y="2448"/>
            <a:chExt cx="1904" cy="1632"/>
          </a:xfrm>
        </p:grpSpPr>
        <p:sp>
          <p:nvSpPr>
            <p:cNvPr id="77853" name="Rectangle 31">
              <a:extLst>
                <a:ext uri="{FF2B5EF4-FFF2-40B4-BE49-F238E27FC236}">
                  <a16:creationId xmlns:a16="http://schemas.microsoft.com/office/drawing/2014/main" id="{DB349EE1-5445-92E6-3AAE-877D9DBA34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2448"/>
              <a:ext cx="1824" cy="1632"/>
            </a:xfrm>
            <a:prstGeom prst="rect">
              <a:avLst/>
            </a:pr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kumimoji="1" lang="en-US" altLang="en-US" sz="2400" b="1">
                <a:latin typeface="Times New Roman" panose="02020603050405020304" pitchFamily="18" charset="0"/>
                <a:ea typeface="新細明體" panose="02020500000000000000" pitchFamily="18" charset="-120"/>
              </a:endParaRPr>
            </a:p>
          </p:txBody>
        </p:sp>
        <p:sp>
          <p:nvSpPr>
            <p:cNvPr id="77854" name="Oval 32">
              <a:extLst>
                <a:ext uri="{FF2B5EF4-FFF2-40B4-BE49-F238E27FC236}">
                  <a16:creationId xmlns:a16="http://schemas.microsoft.com/office/drawing/2014/main" id="{01766733-DC60-3EFA-7675-81F89752A8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2544"/>
              <a:ext cx="1440" cy="144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kumimoji="1" lang="en-US" altLang="en-US" sz="2400" b="1">
                <a:latin typeface="Times New Roman" panose="02020603050405020304" pitchFamily="18" charset="0"/>
                <a:ea typeface="新細明體" panose="02020500000000000000" pitchFamily="18" charset="-120"/>
              </a:endParaRPr>
            </a:p>
          </p:txBody>
        </p:sp>
        <p:sp>
          <p:nvSpPr>
            <p:cNvPr id="77855" name="Text Box 34">
              <a:extLst>
                <a:ext uri="{FF2B5EF4-FFF2-40B4-BE49-F238E27FC236}">
                  <a16:creationId xmlns:a16="http://schemas.microsoft.com/office/drawing/2014/main" id="{78933169-ABC5-6472-684C-BB22E94E07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36" y="3055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1" lang="en-US" altLang="zh-TW" sz="2000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77856" name="Text Box 35">
              <a:extLst>
                <a:ext uri="{FF2B5EF4-FFF2-40B4-BE49-F238E27FC236}">
                  <a16:creationId xmlns:a16="http://schemas.microsoft.com/office/drawing/2014/main" id="{CB9C9B59-E350-5126-B370-F38E51151E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3055"/>
              <a:ext cx="28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1" lang="en-US" altLang="zh-TW" sz="2000" i="1">
                  <a:solidFill>
                    <a:srgbClr val="0033CC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</a:t>
              </a:r>
              <a:r>
                <a:rPr kumimoji="1" lang="en-US" altLang="zh-TW" sz="2000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a</a:t>
              </a:r>
            </a:p>
          </p:txBody>
        </p:sp>
      </p:grpSp>
      <p:sp>
        <p:nvSpPr>
          <p:cNvPr id="77827" name="Rectangle 4">
            <a:extLst>
              <a:ext uri="{FF2B5EF4-FFF2-40B4-BE49-F238E27FC236}">
                <a16:creationId xmlns:a16="http://schemas.microsoft.com/office/drawing/2014/main" id="{8E78B051-1801-4BA7-CB71-6DC7524C6A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/>
              <a:t>Example: A right sided Sequence ROC for </a:t>
            </a:r>
            <a:r>
              <a:rPr lang="en-US" altLang="zh-TW" i="1">
                <a:solidFill>
                  <a:srgbClr val="0033CC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>
                <a:solidFill>
                  <a:srgbClr val="0033CC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0033CC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0033CC"/>
                </a:solidFill>
                <a:latin typeface="Times New Roman" panose="02020603050405020304" pitchFamily="18" charset="0"/>
              </a:rPr>
              <a:t>)=</a:t>
            </a:r>
            <a:r>
              <a:rPr lang="en-US" altLang="zh-TW" i="1">
                <a:solidFill>
                  <a:srgbClr val="0033CC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TW" i="1" baseline="30000">
                <a:solidFill>
                  <a:srgbClr val="0033CC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TW" i="1">
                <a:solidFill>
                  <a:srgbClr val="0033CC"/>
                </a:solidFill>
                <a:latin typeface="Times New Roman" panose="02020603050405020304" pitchFamily="18" charset="0"/>
              </a:rPr>
              <a:t>u</a:t>
            </a:r>
            <a:r>
              <a:rPr lang="en-US" altLang="zh-TW">
                <a:solidFill>
                  <a:srgbClr val="0033CC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0033CC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0033CC"/>
                </a:solidFill>
                <a:latin typeface="Times New Roman" panose="02020603050405020304" pitchFamily="18" charset="0"/>
              </a:rPr>
              <a:t>)</a:t>
            </a:r>
          </a:p>
        </p:txBody>
      </p:sp>
      <p:graphicFrame>
        <p:nvGraphicFramePr>
          <p:cNvPr id="19472" name="Object 16">
            <a:extLst>
              <a:ext uri="{FF2B5EF4-FFF2-40B4-BE49-F238E27FC236}">
                <a16:creationId xmlns:a16="http://schemas.microsoft.com/office/drawing/2014/main" id="{82C16C2A-20BC-BF9D-81E1-E49AB8032E9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09825" y="2006600"/>
          <a:ext cx="3263900" cy="79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12900" imgH="393700" progId="Equation.3">
                  <p:embed/>
                </p:oleObj>
              </mc:Choice>
              <mc:Fallback>
                <p:oleObj name="Equation" r:id="rId2" imgW="1612900" imgH="3937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9825" y="2006600"/>
                        <a:ext cx="3263900" cy="793750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>
                        <a:outerShdw dist="107763" dir="2700000" algn="ctr" rotWithShape="0">
                          <a:srgbClr val="808080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22">
            <a:extLst>
              <a:ext uri="{FF2B5EF4-FFF2-40B4-BE49-F238E27FC236}">
                <a16:creationId xmlns:a16="http://schemas.microsoft.com/office/drawing/2014/main" id="{76AB8BED-9DE8-B3C3-2352-99D89E33A165}"/>
              </a:ext>
            </a:extLst>
          </p:cNvPr>
          <p:cNvGrpSpPr>
            <a:grpSpLocks/>
          </p:cNvGrpSpPr>
          <p:nvPr/>
        </p:nvGrpSpPr>
        <p:grpSpPr bwMode="auto">
          <a:xfrm>
            <a:off x="2181225" y="3073400"/>
            <a:ext cx="3441700" cy="3124200"/>
            <a:chOff x="1152" y="1680"/>
            <a:chExt cx="2168" cy="1968"/>
          </a:xfrm>
        </p:grpSpPr>
        <p:sp>
          <p:nvSpPr>
            <p:cNvPr id="77849" name="Line 23">
              <a:extLst>
                <a:ext uri="{FF2B5EF4-FFF2-40B4-BE49-F238E27FC236}">
                  <a16:creationId xmlns:a16="http://schemas.microsoft.com/office/drawing/2014/main" id="{996A1B8D-C194-A3E6-7435-9710A55F85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2736"/>
              <a:ext cx="21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77850" name="Line 24">
              <a:extLst>
                <a:ext uri="{FF2B5EF4-FFF2-40B4-BE49-F238E27FC236}">
                  <a16:creationId xmlns:a16="http://schemas.microsoft.com/office/drawing/2014/main" id="{AA1D41D4-D9BD-6299-00B3-9B68D8EC043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8" y="1776"/>
              <a:ext cx="0" cy="18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77851" name="Text Box 25">
              <a:extLst>
                <a:ext uri="{FF2B5EF4-FFF2-40B4-BE49-F238E27FC236}">
                  <a16:creationId xmlns:a16="http://schemas.microsoft.com/office/drawing/2014/main" id="{93ECBF5F-972C-4903-CC60-0A4730AD5D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4" y="2688"/>
              <a:ext cx="29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1" lang="en-US" altLang="zh-TW" sz="2400">
                  <a:latin typeface="Monotype Corsiva" panose="03010101010201010101" pitchFamily="66" charset="0"/>
                </a:rPr>
                <a:t>Re</a:t>
              </a:r>
            </a:p>
          </p:txBody>
        </p:sp>
        <p:sp>
          <p:nvSpPr>
            <p:cNvPr id="77852" name="Text Box 26">
              <a:extLst>
                <a:ext uri="{FF2B5EF4-FFF2-40B4-BE49-F238E27FC236}">
                  <a16:creationId xmlns:a16="http://schemas.microsoft.com/office/drawing/2014/main" id="{A5EC09F0-76F1-A988-F067-D35808CDE7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8" y="1680"/>
              <a:ext cx="3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1" lang="en-US" altLang="zh-TW" sz="2400">
                  <a:latin typeface="Monotype Corsiva" panose="03010101010201010101" pitchFamily="66" charset="0"/>
                </a:rPr>
                <a:t>Im</a:t>
              </a:r>
            </a:p>
          </p:txBody>
        </p:sp>
      </p:grpSp>
      <p:grpSp>
        <p:nvGrpSpPr>
          <p:cNvPr id="4" name="Group 27">
            <a:extLst>
              <a:ext uri="{FF2B5EF4-FFF2-40B4-BE49-F238E27FC236}">
                <a16:creationId xmlns:a16="http://schemas.microsoft.com/office/drawing/2014/main" id="{31B0B7B8-69E2-CA40-F152-2E3615314D02}"/>
              </a:ext>
            </a:extLst>
          </p:cNvPr>
          <p:cNvGrpSpPr>
            <a:grpSpLocks/>
          </p:cNvGrpSpPr>
          <p:nvPr/>
        </p:nvGrpSpPr>
        <p:grpSpPr bwMode="auto">
          <a:xfrm>
            <a:off x="2867025" y="3759200"/>
            <a:ext cx="1981200" cy="1981200"/>
            <a:chOff x="816" y="2592"/>
            <a:chExt cx="1440" cy="1344"/>
          </a:xfrm>
        </p:grpSpPr>
        <p:sp>
          <p:nvSpPr>
            <p:cNvPr id="77846" name="Oval 28">
              <a:extLst>
                <a:ext uri="{FF2B5EF4-FFF2-40B4-BE49-F238E27FC236}">
                  <a16:creationId xmlns:a16="http://schemas.microsoft.com/office/drawing/2014/main" id="{EDA9B5FC-0247-DACA-F33F-081C00F36B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2592"/>
              <a:ext cx="1440" cy="1344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kumimoji="1" lang="en-US" altLang="en-US" sz="2400" b="1">
                <a:latin typeface="Times New Roman" panose="02020603050405020304" pitchFamily="18" charset="0"/>
                <a:ea typeface="新細明體" panose="02020500000000000000" pitchFamily="18" charset="-120"/>
              </a:endParaRPr>
            </a:p>
          </p:txBody>
        </p:sp>
        <p:sp>
          <p:nvSpPr>
            <p:cNvPr id="77847" name="Line 29">
              <a:extLst>
                <a:ext uri="{FF2B5EF4-FFF2-40B4-BE49-F238E27FC236}">
                  <a16:creationId xmlns:a16="http://schemas.microsoft.com/office/drawing/2014/main" id="{09C2DD15-71D6-D6F5-85C3-B722F398E0F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36" y="2832"/>
              <a:ext cx="528" cy="43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77848" name="Text Box 30">
              <a:extLst>
                <a:ext uri="{FF2B5EF4-FFF2-40B4-BE49-F238E27FC236}">
                  <a16:creationId xmlns:a16="http://schemas.microsoft.com/office/drawing/2014/main" id="{1BAD8555-8792-AF65-EC00-15AD4CE5FD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4" y="2832"/>
              <a:ext cx="246" cy="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1" lang="en-US" altLang="zh-TW" sz="2400">
                  <a:solidFill>
                    <a:srgbClr val="FF0000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</p:grpSp>
      <p:grpSp>
        <p:nvGrpSpPr>
          <p:cNvPr id="5" name="Group 54">
            <a:extLst>
              <a:ext uri="{FF2B5EF4-FFF2-40B4-BE49-F238E27FC236}">
                <a16:creationId xmlns:a16="http://schemas.microsoft.com/office/drawing/2014/main" id="{AD1AE789-B846-7F4A-4606-8739AD4D2936}"/>
              </a:ext>
            </a:extLst>
          </p:cNvPr>
          <p:cNvGrpSpPr>
            <a:grpSpLocks/>
          </p:cNvGrpSpPr>
          <p:nvPr/>
        </p:nvGrpSpPr>
        <p:grpSpPr bwMode="auto">
          <a:xfrm>
            <a:off x="6753225" y="3378200"/>
            <a:ext cx="2895600" cy="2590800"/>
            <a:chOff x="3360" y="2400"/>
            <a:chExt cx="1824" cy="1632"/>
          </a:xfrm>
        </p:grpSpPr>
        <p:sp>
          <p:nvSpPr>
            <p:cNvPr id="77842" name="Rectangle 38">
              <a:extLst>
                <a:ext uri="{FF2B5EF4-FFF2-40B4-BE49-F238E27FC236}">
                  <a16:creationId xmlns:a16="http://schemas.microsoft.com/office/drawing/2014/main" id="{7392EABC-1F21-9FC2-383F-7536738C0E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2400"/>
              <a:ext cx="1824" cy="1632"/>
            </a:xfrm>
            <a:prstGeom prst="rect">
              <a:avLst/>
            </a:pr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kumimoji="1" lang="en-US" altLang="en-US" sz="2400" b="1">
                <a:latin typeface="Times New Roman" panose="02020603050405020304" pitchFamily="18" charset="0"/>
                <a:ea typeface="新細明體" panose="02020500000000000000" pitchFamily="18" charset="-120"/>
              </a:endParaRPr>
            </a:p>
          </p:txBody>
        </p:sp>
        <p:sp>
          <p:nvSpPr>
            <p:cNvPr id="77843" name="Oval 39">
              <a:extLst>
                <a:ext uri="{FF2B5EF4-FFF2-40B4-BE49-F238E27FC236}">
                  <a16:creationId xmlns:a16="http://schemas.microsoft.com/office/drawing/2014/main" id="{430E7F5D-6F2E-0BCC-3AB4-37C882A96F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2688"/>
              <a:ext cx="1056" cy="105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kumimoji="1" lang="en-US" altLang="en-US" sz="2400" b="1">
                <a:latin typeface="Times New Roman" panose="02020603050405020304" pitchFamily="18" charset="0"/>
                <a:ea typeface="新細明體" panose="02020500000000000000" pitchFamily="18" charset="-120"/>
              </a:endParaRPr>
            </a:p>
          </p:txBody>
        </p:sp>
        <p:sp>
          <p:nvSpPr>
            <p:cNvPr id="77844" name="Text Box 40">
              <a:extLst>
                <a:ext uri="{FF2B5EF4-FFF2-40B4-BE49-F238E27FC236}">
                  <a16:creationId xmlns:a16="http://schemas.microsoft.com/office/drawing/2014/main" id="{6C099F13-B2AE-5B61-A5A8-01DC6DBBC3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6" y="3007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1" lang="en-US" altLang="zh-TW" sz="2000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77845" name="Text Box 41">
              <a:extLst>
                <a:ext uri="{FF2B5EF4-FFF2-40B4-BE49-F238E27FC236}">
                  <a16:creationId xmlns:a16="http://schemas.microsoft.com/office/drawing/2014/main" id="{22FDD1BE-F80E-20EE-FDF5-89CF679CF5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8" y="3007"/>
              <a:ext cx="28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1" lang="en-US" altLang="zh-TW" sz="2000" i="1">
                  <a:solidFill>
                    <a:srgbClr val="0033CC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</a:t>
              </a:r>
              <a:r>
                <a:rPr kumimoji="1" lang="en-US" altLang="zh-TW" sz="2000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a</a:t>
              </a:r>
            </a:p>
          </p:txBody>
        </p:sp>
      </p:grpSp>
      <p:grpSp>
        <p:nvGrpSpPr>
          <p:cNvPr id="6" name="Group 42">
            <a:extLst>
              <a:ext uri="{FF2B5EF4-FFF2-40B4-BE49-F238E27FC236}">
                <a16:creationId xmlns:a16="http://schemas.microsoft.com/office/drawing/2014/main" id="{CAC74481-439A-2DFC-DDD2-76AA477DD57B}"/>
              </a:ext>
            </a:extLst>
          </p:cNvPr>
          <p:cNvGrpSpPr>
            <a:grpSpLocks/>
          </p:cNvGrpSpPr>
          <p:nvPr/>
        </p:nvGrpSpPr>
        <p:grpSpPr bwMode="auto">
          <a:xfrm>
            <a:off x="6600825" y="2997200"/>
            <a:ext cx="3441700" cy="3124200"/>
            <a:chOff x="1152" y="1680"/>
            <a:chExt cx="2168" cy="1968"/>
          </a:xfrm>
        </p:grpSpPr>
        <p:sp>
          <p:nvSpPr>
            <p:cNvPr id="77838" name="Line 43">
              <a:extLst>
                <a:ext uri="{FF2B5EF4-FFF2-40B4-BE49-F238E27FC236}">
                  <a16:creationId xmlns:a16="http://schemas.microsoft.com/office/drawing/2014/main" id="{4E2A4B4B-0DCE-8292-807E-07ED217B00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2736"/>
              <a:ext cx="21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77839" name="Line 44">
              <a:extLst>
                <a:ext uri="{FF2B5EF4-FFF2-40B4-BE49-F238E27FC236}">
                  <a16:creationId xmlns:a16="http://schemas.microsoft.com/office/drawing/2014/main" id="{B358A508-2F42-B871-5525-EE44D380BB6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8" y="1776"/>
              <a:ext cx="0" cy="18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77840" name="Text Box 45">
              <a:extLst>
                <a:ext uri="{FF2B5EF4-FFF2-40B4-BE49-F238E27FC236}">
                  <a16:creationId xmlns:a16="http://schemas.microsoft.com/office/drawing/2014/main" id="{9C88FC8C-DEF5-8CD5-F511-4040B8354B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4" y="2688"/>
              <a:ext cx="29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1" lang="en-US" altLang="zh-TW" sz="2400">
                  <a:latin typeface="Monotype Corsiva" panose="03010101010201010101" pitchFamily="66" charset="0"/>
                </a:rPr>
                <a:t>Re</a:t>
              </a:r>
            </a:p>
          </p:txBody>
        </p:sp>
        <p:sp>
          <p:nvSpPr>
            <p:cNvPr id="77841" name="Text Box 46">
              <a:extLst>
                <a:ext uri="{FF2B5EF4-FFF2-40B4-BE49-F238E27FC236}">
                  <a16:creationId xmlns:a16="http://schemas.microsoft.com/office/drawing/2014/main" id="{34AFB41F-D9DE-5254-87C0-6FA733E1B3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8" y="1680"/>
              <a:ext cx="3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1" lang="en-US" altLang="zh-TW" sz="2400">
                  <a:latin typeface="Monotype Corsiva" panose="03010101010201010101" pitchFamily="66" charset="0"/>
                </a:rPr>
                <a:t>Im</a:t>
              </a:r>
            </a:p>
          </p:txBody>
        </p:sp>
      </p:grpSp>
      <p:grpSp>
        <p:nvGrpSpPr>
          <p:cNvPr id="7" name="Group 47">
            <a:extLst>
              <a:ext uri="{FF2B5EF4-FFF2-40B4-BE49-F238E27FC236}">
                <a16:creationId xmlns:a16="http://schemas.microsoft.com/office/drawing/2014/main" id="{0B1EEA1E-7CA0-2A6B-2BBF-7B3625CAA450}"/>
              </a:ext>
            </a:extLst>
          </p:cNvPr>
          <p:cNvGrpSpPr>
            <a:grpSpLocks/>
          </p:cNvGrpSpPr>
          <p:nvPr/>
        </p:nvGrpSpPr>
        <p:grpSpPr bwMode="auto">
          <a:xfrm>
            <a:off x="7286625" y="3683000"/>
            <a:ext cx="1981200" cy="1981200"/>
            <a:chOff x="816" y="2592"/>
            <a:chExt cx="1440" cy="1344"/>
          </a:xfrm>
        </p:grpSpPr>
        <p:sp>
          <p:nvSpPr>
            <p:cNvPr id="77835" name="Oval 48">
              <a:extLst>
                <a:ext uri="{FF2B5EF4-FFF2-40B4-BE49-F238E27FC236}">
                  <a16:creationId xmlns:a16="http://schemas.microsoft.com/office/drawing/2014/main" id="{8993E1E2-51E1-CECA-B442-3E09FD1B71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2592"/>
              <a:ext cx="1440" cy="1344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kumimoji="1" lang="en-US" altLang="en-US" sz="2400" b="1">
                <a:latin typeface="Times New Roman" panose="02020603050405020304" pitchFamily="18" charset="0"/>
                <a:ea typeface="新細明體" panose="02020500000000000000" pitchFamily="18" charset="-120"/>
              </a:endParaRPr>
            </a:p>
          </p:txBody>
        </p:sp>
        <p:sp>
          <p:nvSpPr>
            <p:cNvPr id="77836" name="Line 49">
              <a:extLst>
                <a:ext uri="{FF2B5EF4-FFF2-40B4-BE49-F238E27FC236}">
                  <a16:creationId xmlns:a16="http://schemas.microsoft.com/office/drawing/2014/main" id="{A65BD259-AF1E-1CD2-7992-E75530B2E15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36" y="2832"/>
              <a:ext cx="528" cy="43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77837" name="Text Box 50">
              <a:extLst>
                <a:ext uri="{FF2B5EF4-FFF2-40B4-BE49-F238E27FC236}">
                  <a16:creationId xmlns:a16="http://schemas.microsoft.com/office/drawing/2014/main" id="{F233476C-4110-B559-C8DB-887F603102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4" y="2832"/>
              <a:ext cx="246" cy="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1" lang="en-US" altLang="zh-TW" sz="2400">
                  <a:solidFill>
                    <a:srgbClr val="FF0000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</p:grpSp>
      <p:sp>
        <p:nvSpPr>
          <p:cNvPr id="19508" name="Text Box 52">
            <a:extLst>
              <a:ext uri="{FF2B5EF4-FFF2-40B4-BE49-F238E27FC236}">
                <a16:creationId xmlns:a16="http://schemas.microsoft.com/office/drawing/2014/main" id="{1C6A3571-2C7D-41D9-033D-5C62B1ACD3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19825" y="2032000"/>
            <a:ext cx="4030663" cy="646113"/>
          </a:xfrm>
          <a:prstGeom prst="rect">
            <a:avLst/>
          </a:prstGeom>
          <a:solidFill>
            <a:srgbClr val="0033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chemeClr val="bg1"/>
                </a:solidFill>
                <a:latin typeface="Helvetica" panose="020B0604020202020204" pitchFamily="34" charset="0"/>
              </a:rPr>
              <a:t>Which one is stable?</a:t>
            </a: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3" presetClass="entr" presetSubtype="28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3" presetClass="entr" presetSubtype="28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9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08" grpId="0" animBg="1" autoUpdateAnimBg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4">
            <a:extLst>
              <a:ext uri="{FF2B5EF4-FFF2-40B4-BE49-F238E27FC236}">
                <a16:creationId xmlns:a16="http://schemas.microsoft.com/office/drawing/2014/main" id="{C8F4CFEA-BCB1-67DA-6D82-066E3169EB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/>
              <a:t>Example: A left sided Sequence</a:t>
            </a:r>
          </a:p>
        </p:txBody>
      </p:sp>
      <p:graphicFrame>
        <p:nvGraphicFramePr>
          <p:cNvPr id="21509" name="Object 5">
            <a:extLst>
              <a:ext uri="{FF2B5EF4-FFF2-40B4-BE49-F238E27FC236}">
                <a16:creationId xmlns:a16="http://schemas.microsoft.com/office/drawing/2014/main" id="{3E068149-B31C-63B1-D8FA-DCAA291A459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08250" y="2201863"/>
          <a:ext cx="2897188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31366" imgH="228501" progId="Equation.3">
                  <p:embed/>
                </p:oleObj>
              </mc:Choice>
              <mc:Fallback>
                <p:oleObj name="Equation" r:id="rId2" imgW="1231366" imgH="228501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0" y="2201863"/>
                        <a:ext cx="2897188" cy="536575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>
                        <a:outerShdw dist="107763" dir="2700000" algn="ctr" rotWithShape="0">
                          <a:srgbClr val="808080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59">
            <a:extLst>
              <a:ext uri="{FF2B5EF4-FFF2-40B4-BE49-F238E27FC236}">
                <a16:creationId xmlns:a16="http://schemas.microsoft.com/office/drawing/2014/main" id="{FC702498-41FC-AECB-D7ED-DE7CC85FD07E}"/>
              </a:ext>
            </a:extLst>
          </p:cNvPr>
          <p:cNvGrpSpPr>
            <a:grpSpLocks/>
          </p:cNvGrpSpPr>
          <p:nvPr/>
        </p:nvGrpSpPr>
        <p:grpSpPr bwMode="auto">
          <a:xfrm>
            <a:off x="3575050" y="3573463"/>
            <a:ext cx="5594350" cy="1981200"/>
            <a:chOff x="1180" y="2400"/>
            <a:chExt cx="3524" cy="1248"/>
          </a:xfrm>
        </p:grpSpPr>
        <p:sp>
          <p:nvSpPr>
            <p:cNvPr id="78853" name="Rectangle 7">
              <a:extLst>
                <a:ext uri="{FF2B5EF4-FFF2-40B4-BE49-F238E27FC236}">
                  <a16:creationId xmlns:a16="http://schemas.microsoft.com/office/drawing/2014/main" id="{D3D0573D-EF10-8660-70B3-82C627AA68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2400"/>
              <a:ext cx="3504" cy="124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>
                <a:latin typeface="Helvetica" panose="020B0604020202020204" pitchFamily="34" charset="0"/>
              </a:endParaRPr>
            </a:p>
          </p:txBody>
        </p:sp>
        <p:sp>
          <p:nvSpPr>
            <p:cNvPr id="78854" name="Line 9">
              <a:extLst>
                <a:ext uri="{FF2B5EF4-FFF2-40B4-BE49-F238E27FC236}">
                  <a16:creationId xmlns:a16="http://schemas.microsoft.com/office/drawing/2014/main" id="{9D1008B5-AC87-8B4F-436C-BAEA363004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" y="2842"/>
              <a:ext cx="31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78855" name="Line 10">
              <a:extLst>
                <a:ext uri="{FF2B5EF4-FFF2-40B4-BE49-F238E27FC236}">
                  <a16:creationId xmlns:a16="http://schemas.microsoft.com/office/drawing/2014/main" id="{6883847D-FD9B-DBC3-D1F2-1D4EB1B1B9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4" y="2592"/>
              <a:ext cx="0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78856" name="Line 11">
              <a:extLst>
                <a:ext uri="{FF2B5EF4-FFF2-40B4-BE49-F238E27FC236}">
                  <a16:creationId xmlns:a16="http://schemas.microsoft.com/office/drawing/2014/main" id="{1DC2FC5B-6AC9-6EC2-86FA-7B43C6C12B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279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78857" name="Line 12">
              <a:extLst>
                <a:ext uri="{FF2B5EF4-FFF2-40B4-BE49-F238E27FC236}">
                  <a16:creationId xmlns:a16="http://schemas.microsoft.com/office/drawing/2014/main" id="{DF60C19F-294D-4F63-A99B-DFA941F4EF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" y="279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78858" name="Line 13">
              <a:extLst>
                <a:ext uri="{FF2B5EF4-FFF2-40B4-BE49-F238E27FC236}">
                  <a16:creationId xmlns:a16="http://schemas.microsoft.com/office/drawing/2014/main" id="{C2DCC480-1737-D2C5-DE98-599ABCFB28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6" y="279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78859" name="Line 14">
              <a:extLst>
                <a:ext uri="{FF2B5EF4-FFF2-40B4-BE49-F238E27FC236}">
                  <a16:creationId xmlns:a16="http://schemas.microsoft.com/office/drawing/2014/main" id="{B8027A0D-AFC5-1ED7-8AA9-0DED5991E8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0" y="279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78860" name="Line 15">
              <a:extLst>
                <a:ext uri="{FF2B5EF4-FFF2-40B4-BE49-F238E27FC236}">
                  <a16:creationId xmlns:a16="http://schemas.microsoft.com/office/drawing/2014/main" id="{66C510A9-625E-CD69-5001-1BAE8889D2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279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78861" name="Line 16">
              <a:extLst>
                <a:ext uri="{FF2B5EF4-FFF2-40B4-BE49-F238E27FC236}">
                  <a16:creationId xmlns:a16="http://schemas.microsoft.com/office/drawing/2014/main" id="{2F4BE992-4E6C-0682-EE7A-8726C97DD1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279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78862" name="Line 17">
              <a:extLst>
                <a:ext uri="{FF2B5EF4-FFF2-40B4-BE49-F238E27FC236}">
                  <a16:creationId xmlns:a16="http://schemas.microsoft.com/office/drawing/2014/main" id="{79A9FEA2-CF0E-1065-53C4-861E5D05EF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2" y="279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78863" name="Line 18">
              <a:extLst>
                <a:ext uri="{FF2B5EF4-FFF2-40B4-BE49-F238E27FC236}">
                  <a16:creationId xmlns:a16="http://schemas.microsoft.com/office/drawing/2014/main" id="{8E7C50EA-F401-6AE2-ECB1-57BF9ECBAD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6" y="279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78864" name="Line 19">
              <a:extLst>
                <a:ext uri="{FF2B5EF4-FFF2-40B4-BE49-F238E27FC236}">
                  <a16:creationId xmlns:a16="http://schemas.microsoft.com/office/drawing/2014/main" id="{18830572-418C-3D21-9DC9-F208B21F9D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279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78865" name="Line 20">
              <a:extLst>
                <a:ext uri="{FF2B5EF4-FFF2-40B4-BE49-F238E27FC236}">
                  <a16:creationId xmlns:a16="http://schemas.microsoft.com/office/drawing/2014/main" id="{968CC314-890E-4594-69AE-5EB2BB04FF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279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78866" name="Line 21">
              <a:extLst>
                <a:ext uri="{FF2B5EF4-FFF2-40B4-BE49-F238E27FC236}">
                  <a16:creationId xmlns:a16="http://schemas.microsoft.com/office/drawing/2014/main" id="{8684A8A2-A639-089D-37B3-20D317D63B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279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78867" name="Line 22">
              <a:extLst>
                <a:ext uri="{FF2B5EF4-FFF2-40B4-BE49-F238E27FC236}">
                  <a16:creationId xmlns:a16="http://schemas.microsoft.com/office/drawing/2014/main" id="{AF28F6C0-AC63-A234-7EC4-6F8C17EDDD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6" y="279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78868" name="Line 23">
              <a:extLst>
                <a:ext uri="{FF2B5EF4-FFF2-40B4-BE49-F238E27FC236}">
                  <a16:creationId xmlns:a16="http://schemas.microsoft.com/office/drawing/2014/main" id="{CF022996-E8A0-DAF2-6CE1-2E4D024D62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279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78869" name="Line 24">
              <a:extLst>
                <a:ext uri="{FF2B5EF4-FFF2-40B4-BE49-F238E27FC236}">
                  <a16:creationId xmlns:a16="http://schemas.microsoft.com/office/drawing/2014/main" id="{9D162844-1899-80E0-EECF-9FF651FEC0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279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78870" name="Line 25">
              <a:extLst>
                <a:ext uri="{FF2B5EF4-FFF2-40B4-BE49-F238E27FC236}">
                  <a16:creationId xmlns:a16="http://schemas.microsoft.com/office/drawing/2014/main" id="{85F45621-BBDE-2BB6-A008-0D8328366F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279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78871" name="Line 26">
              <a:extLst>
                <a:ext uri="{FF2B5EF4-FFF2-40B4-BE49-F238E27FC236}">
                  <a16:creationId xmlns:a16="http://schemas.microsoft.com/office/drawing/2014/main" id="{F4A380B3-09ED-0B36-68D2-9F7B663609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2" y="279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78872" name="Line 27">
              <a:extLst>
                <a:ext uri="{FF2B5EF4-FFF2-40B4-BE49-F238E27FC236}">
                  <a16:creationId xmlns:a16="http://schemas.microsoft.com/office/drawing/2014/main" id="{AFF9C912-58F5-9729-372A-F668CCF659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96" y="279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78873" name="Line 28">
              <a:extLst>
                <a:ext uri="{FF2B5EF4-FFF2-40B4-BE49-F238E27FC236}">
                  <a16:creationId xmlns:a16="http://schemas.microsoft.com/office/drawing/2014/main" id="{7B31DC0B-4C75-700F-75BD-CBF267A776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0" y="279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78874" name="Text Box 30">
              <a:extLst>
                <a:ext uri="{FF2B5EF4-FFF2-40B4-BE49-F238E27FC236}">
                  <a16:creationId xmlns:a16="http://schemas.microsoft.com/office/drawing/2014/main" id="{2D5EBD0B-956E-B59D-36F1-E27F79BB04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52" y="2592"/>
              <a:ext cx="17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1" lang="en-US" altLang="zh-TW" sz="14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78875" name="Text Box 31">
              <a:extLst>
                <a:ext uri="{FF2B5EF4-FFF2-40B4-BE49-F238E27FC236}">
                  <a16:creationId xmlns:a16="http://schemas.microsoft.com/office/drawing/2014/main" id="{77353328-2BC3-9379-610F-519D74CBA0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96" y="2592"/>
              <a:ext cx="17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1" lang="en-US" altLang="zh-TW" sz="140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78876" name="Text Box 32">
              <a:extLst>
                <a:ext uri="{FF2B5EF4-FFF2-40B4-BE49-F238E27FC236}">
                  <a16:creationId xmlns:a16="http://schemas.microsoft.com/office/drawing/2014/main" id="{162B1143-57E2-A66A-120F-F2FFCE1276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40" y="2592"/>
              <a:ext cx="17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1" lang="en-US" altLang="zh-TW" sz="1400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78877" name="Text Box 33">
              <a:extLst>
                <a:ext uri="{FF2B5EF4-FFF2-40B4-BE49-F238E27FC236}">
                  <a16:creationId xmlns:a16="http://schemas.microsoft.com/office/drawing/2014/main" id="{72831226-8E53-0B8C-586C-B3F9B365B7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84" y="2592"/>
              <a:ext cx="17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1" lang="en-US" altLang="zh-TW" sz="1400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78878" name="Text Box 34">
              <a:extLst>
                <a:ext uri="{FF2B5EF4-FFF2-40B4-BE49-F238E27FC236}">
                  <a16:creationId xmlns:a16="http://schemas.microsoft.com/office/drawing/2014/main" id="{93399D5A-4749-7583-4119-880989F6AD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8" y="2592"/>
              <a:ext cx="17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1" lang="en-US" altLang="zh-TW" sz="1400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78879" name="Text Box 35">
              <a:extLst>
                <a:ext uri="{FF2B5EF4-FFF2-40B4-BE49-F238E27FC236}">
                  <a16:creationId xmlns:a16="http://schemas.microsoft.com/office/drawing/2014/main" id="{B150978B-471D-4531-510D-A315BB3B6F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2" y="2592"/>
              <a:ext cx="17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1" lang="en-US" altLang="zh-TW" sz="1400"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78880" name="Text Box 36">
              <a:extLst>
                <a:ext uri="{FF2B5EF4-FFF2-40B4-BE49-F238E27FC236}">
                  <a16:creationId xmlns:a16="http://schemas.microsoft.com/office/drawing/2014/main" id="{A80A535A-7E54-9CB6-9308-3358D8B3CC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16" y="2592"/>
              <a:ext cx="17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1" lang="en-US" altLang="zh-TW" sz="1400">
                  <a:latin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78881" name="Text Box 37">
              <a:extLst>
                <a:ext uri="{FF2B5EF4-FFF2-40B4-BE49-F238E27FC236}">
                  <a16:creationId xmlns:a16="http://schemas.microsoft.com/office/drawing/2014/main" id="{1CB7E992-86E1-5C07-9E54-A1080DC868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60" y="2592"/>
              <a:ext cx="17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1" lang="en-US" altLang="zh-TW" sz="1400">
                  <a:latin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78882" name="Text Box 38">
              <a:extLst>
                <a:ext uri="{FF2B5EF4-FFF2-40B4-BE49-F238E27FC236}">
                  <a16:creationId xmlns:a16="http://schemas.microsoft.com/office/drawing/2014/main" id="{2D3A7F9B-8057-9BA8-FBC9-7C0DC965F5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04" y="2592"/>
              <a:ext cx="17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1" lang="en-US" altLang="zh-TW" sz="1400">
                  <a:latin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78883" name="Text Box 39">
              <a:extLst>
                <a:ext uri="{FF2B5EF4-FFF2-40B4-BE49-F238E27FC236}">
                  <a16:creationId xmlns:a16="http://schemas.microsoft.com/office/drawing/2014/main" id="{E20866E4-44AF-5E00-23A5-824B0E412B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48" y="2592"/>
              <a:ext cx="22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1" lang="en-US" altLang="zh-TW" sz="1400">
                  <a:latin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78884" name="Text Box 40">
              <a:extLst>
                <a:ext uri="{FF2B5EF4-FFF2-40B4-BE49-F238E27FC236}">
                  <a16:creationId xmlns:a16="http://schemas.microsoft.com/office/drawing/2014/main" id="{9A2DF837-084F-B666-6CA9-48AD70F753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4" y="2592"/>
              <a:ext cx="20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1" lang="en-US" altLang="zh-TW" sz="1400">
                  <a:latin typeface="Times New Roman" panose="02020603050405020304" pitchFamily="18" charset="0"/>
                </a:rPr>
                <a:t>-1</a:t>
              </a:r>
            </a:p>
          </p:txBody>
        </p:sp>
        <p:sp>
          <p:nvSpPr>
            <p:cNvPr id="78885" name="Text Box 41">
              <a:extLst>
                <a:ext uri="{FF2B5EF4-FFF2-40B4-BE49-F238E27FC236}">
                  <a16:creationId xmlns:a16="http://schemas.microsoft.com/office/drawing/2014/main" id="{C98D7E3C-A5C6-5EAD-DE0C-E475F9AA30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83" y="2592"/>
              <a:ext cx="20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1" lang="en-US" altLang="zh-TW" sz="1400">
                  <a:latin typeface="Times New Roman" panose="02020603050405020304" pitchFamily="18" charset="0"/>
                </a:rPr>
                <a:t>-2</a:t>
              </a:r>
            </a:p>
          </p:txBody>
        </p:sp>
        <p:sp>
          <p:nvSpPr>
            <p:cNvPr id="78886" name="Text Box 42">
              <a:extLst>
                <a:ext uri="{FF2B5EF4-FFF2-40B4-BE49-F238E27FC236}">
                  <a16:creationId xmlns:a16="http://schemas.microsoft.com/office/drawing/2014/main" id="{00F84A71-5340-0CF6-3088-606F0CC2AE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22" y="2592"/>
              <a:ext cx="20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1" lang="en-US" altLang="zh-TW" sz="1400">
                  <a:latin typeface="Times New Roman" panose="02020603050405020304" pitchFamily="18" charset="0"/>
                </a:rPr>
                <a:t>-3</a:t>
              </a:r>
            </a:p>
          </p:txBody>
        </p:sp>
        <p:sp>
          <p:nvSpPr>
            <p:cNvPr id="78887" name="Text Box 43">
              <a:extLst>
                <a:ext uri="{FF2B5EF4-FFF2-40B4-BE49-F238E27FC236}">
                  <a16:creationId xmlns:a16="http://schemas.microsoft.com/office/drawing/2014/main" id="{F9377174-A67B-F6B7-6B1E-2508768209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95" y="2592"/>
              <a:ext cx="20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1" lang="en-US" altLang="zh-TW" sz="1400">
                  <a:latin typeface="Times New Roman" panose="02020603050405020304" pitchFamily="18" charset="0"/>
                </a:rPr>
                <a:t>-4</a:t>
              </a:r>
            </a:p>
          </p:txBody>
        </p:sp>
        <p:sp>
          <p:nvSpPr>
            <p:cNvPr id="78888" name="Text Box 44">
              <a:extLst>
                <a:ext uri="{FF2B5EF4-FFF2-40B4-BE49-F238E27FC236}">
                  <a16:creationId xmlns:a16="http://schemas.microsoft.com/office/drawing/2014/main" id="{758E5056-B930-3990-C078-9441649E2E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51" y="2592"/>
              <a:ext cx="20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1" lang="en-US" altLang="zh-TW" sz="1400">
                  <a:latin typeface="Times New Roman" panose="02020603050405020304" pitchFamily="18" charset="0"/>
                </a:rPr>
                <a:t>-5</a:t>
              </a:r>
            </a:p>
          </p:txBody>
        </p:sp>
        <p:sp>
          <p:nvSpPr>
            <p:cNvPr id="78889" name="Text Box 45">
              <a:extLst>
                <a:ext uri="{FF2B5EF4-FFF2-40B4-BE49-F238E27FC236}">
                  <a16:creationId xmlns:a16="http://schemas.microsoft.com/office/drawing/2014/main" id="{3755B4A1-7923-42C3-7DB6-384AF86987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07" y="2592"/>
              <a:ext cx="20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1" lang="en-US" altLang="zh-TW" sz="1400">
                  <a:latin typeface="Times New Roman" panose="02020603050405020304" pitchFamily="18" charset="0"/>
                </a:rPr>
                <a:t>-6</a:t>
              </a:r>
            </a:p>
          </p:txBody>
        </p:sp>
        <p:sp>
          <p:nvSpPr>
            <p:cNvPr id="78890" name="Text Box 46">
              <a:extLst>
                <a:ext uri="{FF2B5EF4-FFF2-40B4-BE49-F238E27FC236}">
                  <a16:creationId xmlns:a16="http://schemas.microsoft.com/office/drawing/2014/main" id="{D9FF94F5-EBFD-16C9-6883-AA8AC9E64B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63" y="2592"/>
              <a:ext cx="20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1" lang="en-US" altLang="zh-TW" sz="1400">
                  <a:latin typeface="Times New Roman" panose="02020603050405020304" pitchFamily="18" charset="0"/>
                </a:rPr>
                <a:t>-7</a:t>
              </a:r>
            </a:p>
          </p:txBody>
        </p:sp>
        <p:sp>
          <p:nvSpPr>
            <p:cNvPr id="78891" name="Text Box 47">
              <a:extLst>
                <a:ext uri="{FF2B5EF4-FFF2-40B4-BE49-F238E27FC236}">
                  <a16:creationId xmlns:a16="http://schemas.microsoft.com/office/drawing/2014/main" id="{6FB72836-63F0-74F2-0FA5-5C94492D0A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19" y="2592"/>
              <a:ext cx="20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1" lang="en-US" altLang="zh-TW" sz="1400">
                  <a:latin typeface="Times New Roman" panose="02020603050405020304" pitchFamily="18" charset="0"/>
                </a:rPr>
                <a:t>-8</a:t>
              </a:r>
            </a:p>
          </p:txBody>
        </p:sp>
        <p:sp>
          <p:nvSpPr>
            <p:cNvPr id="78892" name="Text Box 48">
              <a:extLst>
                <a:ext uri="{FF2B5EF4-FFF2-40B4-BE49-F238E27FC236}">
                  <a16:creationId xmlns:a16="http://schemas.microsoft.com/office/drawing/2014/main" id="{D56A7DF7-D9E4-516A-0531-DBEF7839F1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08" y="2688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1" lang="en-US" altLang="zh-TW" sz="2000" i="1">
                  <a:latin typeface="Times New Roman" panose="02020603050405020304" pitchFamily="18" charset="0"/>
                </a:rPr>
                <a:t>n</a:t>
              </a:r>
            </a:p>
          </p:txBody>
        </p:sp>
        <p:sp>
          <p:nvSpPr>
            <p:cNvPr id="78893" name="Text Box 49">
              <a:extLst>
                <a:ext uri="{FF2B5EF4-FFF2-40B4-BE49-F238E27FC236}">
                  <a16:creationId xmlns:a16="http://schemas.microsoft.com/office/drawing/2014/main" id="{D9E609C9-1C4E-2B73-6435-9743FD14DD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4" y="3264"/>
              <a:ext cx="37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1" lang="en-US" altLang="zh-TW" sz="2000" i="1">
                  <a:latin typeface="Times New Roman" panose="02020603050405020304" pitchFamily="18" charset="0"/>
                </a:rPr>
                <a:t>x</a:t>
              </a:r>
              <a:r>
                <a:rPr kumimoji="1" lang="en-US" altLang="zh-TW" sz="2000">
                  <a:latin typeface="Times New Roman" panose="02020603050405020304" pitchFamily="18" charset="0"/>
                </a:rPr>
                <a:t>(</a:t>
              </a:r>
              <a:r>
                <a:rPr kumimoji="1" lang="en-US" altLang="zh-TW" sz="2000" i="1">
                  <a:latin typeface="Times New Roman" panose="02020603050405020304" pitchFamily="18" charset="0"/>
                </a:rPr>
                <a:t>n</a:t>
              </a:r>
              <a:r>
                <a:rPr kumimoji="1" lang="en-US" altLang="zh-TW" sz="2000">
                  <a:latin typeface="Times New Roman" panose="02020603050405020304" pitchFamily="18" charset="0"/>
                </a:rPr>
                <a:t>)</a:t>
              </a:r>
            </a:p>
          </p:txBody>
        </p:sp>
        <p:grpSp>
          <p:nvGrpSpPr>
            <p:cNvPr id="78894" name="Group 58">
              <a:extLst>
                <a:ext uri="{FF2B5EF4-FFF2-40B4-BE49-F238E27FC236}">
                  <a16:creationId xmlns:a16="http://schemas.microsoft.com/office/drawing/2014/main" id="{483A11AF-E6CE-1903-C329-D70DD49A51CA}"/>
                </a:ext>
              </a:extLst>
            </p:cNvPr>
            <p:cNvGrpSpPr>
              <a:grpSpLocks/>
            </p:cNvGrpSpPr>
            <p:nvPr/>
          </p:nvGrpSpPr>
          <p:grpSpPr bwMode="auto">
            <a:xfrm flipH="1" flipV="1">
              <a:off x="1180" y="2832"/>
              <a:ext cx="1460" cy="624"/>
              <a:chOff x="2784" y="2784"/>
              <a:chExt cx="1460" cy="624"/>
            </a:xfrm>
          </p:grpSpPr>
          <p:sp>
            <p:nvSpPr>
              <p:cNvPr id="78895" name="Line 29">
                <a:extLst>
                  <a:ext uri="{FF2B5EF4-FFF2-40B4-BE49-F238E27FC236}">
                    <a16:creationId xmlns:a16="http://schemas.microsoft.com/office/drawing/2014/main" id="{F3592DAB-104B-3A2C-4739-935288E6F12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84" y="2784"/>
                <a:ext cx="0" cy="624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78896" name="Line 50">
                <a:extLst>
                  <a:ext uri="{FF2B5EF4-FFF2-40B4-BE49-F238E27FC236}">
                    <a16:creationId xmlns:a16="http://schemas.microsoft.com/office/drawing/2014/main" id="{9DAB75F8-7838-2E0C-CF17-1EF281B51F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928" y="2928"/>
                <a:ext cx="0" cy="48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78897" name="Line 51">
                <a:extLst>
                  <a:ext uri="{FF2B5EF4-FFF2-40B4-BE49-F238E27FC236}">
                    <a16:creationId xmlns:a16="http://schemas.microsoft.com/office/drawing/2014/main" id="{44E415B9-FAA8-F993-6D43-E499E2FA01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60" y="3216"/>
                <a:ext cx="0" cy="192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78898" name="Line 52">
                <a:extLst>
                  <a:ext uri="{FF2B5EF4-FFF2-40B4-BE49-F238E27FC236}">
                    <a16:creationId xmlns:a16="http://schemas.microsoft.com/office/drawing/2014/main" id="{A9441F51-63F7-E718-44AF-2C6FFB7E69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04" y="3264"/>
                <a:ext cx="0" cy="144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78899" name="Line 53">
                <a:extLst>
                  <a:ext uri="{FF2B5EF4-FFF2-40B4-BE49-F238E27FC236}">
                    <a16:creationId xmlns:a16="http://schemas.microsoft.com/office/drawing/2014/main" id="{1797E918-E25E-24B1-8318-6BCEF51885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48" y="3312"/>
                <a:ext cx="0" cy="96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78900" name="Line 54">
                <a:extLst>
                  <a:ext uri="{FF2B5EF4-FFF2-40B4-BE49-F238E27FC236}">
                    <a16:creationId xmlns:a16="http://schemas.microsoft.com/office/drawing/2014/main" id="{94E57D6C-66AD-3650-840C-8CFDB1CD7E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792" y="3360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78901" name="Line 55">
                <a:extLst>
                  <a:ext uri="{FF2B5EF4-FFF2-40B4-BE49-F238E27FC236}">
                    <a16:creationId xmlns:a16="http://schemas.microsoft.com/office/drawing/2014/main" id="{DD59AB12-C16F-CD2A-1F01-947CC2CD7B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072" y="3072"/>
                <a:ext cx="0" cy="336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78902" name="Line 56">
                <a:extLst>
                  <a:ext uri="{FF2B5EF4-FFF2-40B4-BE49-F238E27FC236}">
                    <a16:creationId xmlns:a16="http://schemas.microsoft.com/office/drawing/2014/main" id="{3D707C5D-9D60-F7D8-5D82-B2E6BD1608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216" y="3168"/>
                <a:ext cx="0" cy="24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78903" name="Text Box 57">
                <a:extLst>
                  <a:ext uri="{FF2B5EF4-FFF2-40B4-BE49-F238E27FC236}">
                    <a16:creationId xmlns:a16="http://schemas.microsoft.com/office/drawing/2014/main" id="{859A42E4-4133-88D0-7C23-D198A60A6E6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8" y="3120"/>
                <a:ext cx="35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1" lang="en-US" altLang="zh-TW" sz="240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. . .</a:t>
                </a:r>
              </a:p>
            </p:txBody>
          </p:sp>
        </p:grpSp>
      </p:grpSp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4">
            <a:extLst>
              <a:ext uri="{FF2B5EF4-FFF2-40B4-BE49-F238E27FC236}">
                <a16:creationId xmlns:a16="http://schemas.microsoft.com/office/drawing/2014/main" id="{42F050AF-926B-E487-060E-0BC3C2338E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/>
              <a:t>Example: A left sided Sequence</a:t>
            </a:r>
          </a:p>
        </p:txBody>
      </p:sp>
      <p:graphicFrame>
        <p:nvGraphicFramePr>
          <p:cNvPr id="79875" name="Object 5">
            <a:extLst>
              <a:ext uri="{FF2B5EF4-FFF2-40B4-BE49-F238E27FC236}">
                <a16:creationId xmlns:a16="http://schemas.microsoft.com/office/drawing/2014/main" id="{DE413248-6A5E-A74A-D0C2-B07F41A5E93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19300" y="1857375"/>
          <a:ext cx="2897188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31366" imgH="228501" progId="Equation.3">
                  <p:embed/>
                </p:oleObj>
              </mc:Choice>
              <mc:Fallback>
                <p:oleObj name="Equation" r:id="rId2" imgW="1231366" imgH="228501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9300" y="1857375"/>
                        <a:ext cx="2897188" cy="536575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>
                        <a:outerShdw dist="107763" dir="2700000" algn="ctr" rotWithShape="0">
                          <a:srgbClr val="808080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86" name="Object 58">
            <a:extLst>
              <a:ext uri="{FF2B5EF4-FFF2-40B4-BE49-F238E27FC236}">
                <a16:creationId xmlns:a16="http://schemas.microsoft.com/office/drawing/2014/main" id="{8DC1ADB5-ED77-9C5C-03AB-4DE00C53154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47875" y="2619375"/>
          <a:ext cx="2651125" cy="68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63700" imgH="431800" progId="Equation.3">
                  <p:embed/>
                </p:oleObj>
              </mc:Choice>
              <mc:Fallback>
                <p:oleObj name="Equation" r:id="rId4" imgW="1663700" imgH="431800" progId="Equation.3">
                  <p:embed/>
                  <p:pic>
                    <p:nvPicPr>
                      <p:cNvPr id="0" name="Object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7875" y="2619375"/>
                        <a:ext cx="2651125" cy="687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07763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89" name="Text Box 61">
            <a:extLst>
              <a:ext uri="{FF2B5EF4-FFF2-40B4-BE49-F238E27FC236}">
                <a16:creationId xmlns:a16="http://schemas.microsoft.com/office/drawing/2014/main" id="{B61478FE-F78A-64A8-0ADD-887DA3F5F6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2100" y="1704975"/>
            <a:ext cx="44196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zh-TW" sz="2400">
                <a:latin typeface="Times New Roman" panose="02020603050405020304" pitchFamily="18" charset="0"/>
              </a:rPr>
              <a:t>For convergence of </a:t>
            </a:r>
            <a:r>
              <a:rPr kumimoji="1" lang="en-US" altLang="zh-TW" sz="2400" i="1">
                <a:latin typeface="Times New Roman" panose="02020603050405020304" pitchFamily="18" charset="0"/>
              </a:rPr>
              <a:t>X</a:t>
            </a:r>
            <a:r>
              <a:rPr kumimoji="1" lang="en-US" altLang="zh-TW" sz="2400">
                <a:latin typeface="Times New Roman" panose="02020603050405020304" pitchFamily="18" charset="0"/>
              </a:rPr>
              <a:t>(</a:t>
            </a:r>
            <a:r>
              <a:rPr kumimoji="1" lang="en-US" altLang="zh-TW" sz="2400" i="1">
                <a:latin typeface="Times New Roman" panose="02020603050405020304" pitchFamily="18" charset="0"/>
              </a:rPr>
              <a:t>z</a:t>
            </a:r>
            <a:r>
              <a:rPr kumimoji="1" lang="en-US" altLang="zh-TW" sz="2400">
                <a:latin typeface="Times New Roman" panose="02020603050405020304" pitchFamily="18" charset="0"/>
              </a:rPr>
              <a:t>), we require that</a:t>
            </a:r>
          </a:p>
        </p:txBody>
      </p:sp>
      <p:graphicFrame>
        <p:nvGraphicFramePr>
          <p:cNvPr id="22590" name="Object 62">
            <a:extLst>
              <a:ext uri="{FF2B5EF4-FFF2-40B4-BE49-F238E27FC236}">
                <a16:creationId xmlns:a16="http://schemas.microsoft.com/office/drawing/2014/main" id="{1A02AC72-23E3-4A02-8D6D-FEADA23B7F3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48300" y="2520950"/>
          <a:ext cx="1970088" cy="101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837836" imgH="431613" progId="Equation.3">
                  <p:embed/>
                </p:oleObj>
              </mc:Choice>
              <mc:Fallback>
                <p:oleObj name="Equation" r:id="rId6" imgW="837836" imgH="431613" progId="Equation.3">
                  <p:embed/>
                  <p:pic>
                    <p:nvPicPr>
                      <p:cNvPr id="0" name="Object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8300" y="2520950"/>
                        <a:ext cx="1970088" cy="1012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07763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91" name="Line 63">
            <a:extLst>
              <a:ext uri="{FF2B5EF4-FFF2-40B4-BE49-F238E27FC236}">
                <a16:creationId xmlns:a16="http://schemas.microsoft.com/office/drawing/2014/main" id="{DB3B99FF-2F2E-677F-FCC1-45707C2FDA4B}"/>
              </a:ext>
            </a:extLst>
          </p:cNvPr>
          <p:cNvSpPr>
            <a:spLocks noChangeShapeType="1"/>
          </p:cNvSpPr>
          <p:nvPr/>
        </p:nvSpPr>
        <p:spPr bwMode="auto">
          <a:xfrm>
            <a:off x="5219700" y="1628775"/>
            <a:ext cx="0" cy="4267200"/>
          </a:xfrm>
          <a:prstGeom prst="line">
            <a:avLst/>
          </a:prstGeom>
          <a:noFill/>
          <a:ln w="76200">
            <a:solidFill>
              <a:srgbClr val="808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22592" name="AutoShape 64">
            <a:extLst>
              <a:ext uri="{FF2B5EF4-FFF2-40B4-BE49-F238E27FC236}">
                <a16:creationId xmlns:a16="http://schemas.microsoft.com/office/drawing/2014/main" id="{51DF043A-3643-24F8-9D0E-4482D30A12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1900" y="2847975"/>
            <a:ext cx="838200" cy="381000"/>
          </a:xfrm>
          <a:prstGeom prst="rightArrow">
            <a:avLst>
              <a:gd name="adj1" fmla="val 50000"/>
              <a:gd name="adj2" fmla="val 55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kumimoji="1" lang="en-US" altLang="en-US" sz="2400" b="1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graphicFrame>
        <p:nvGraphicFramePr>
          <p:cNvPr id="22593" name="Object 65">
            <a:extLst>
              <a:ext uri="{FF2B5EF4-FFF2-40B4-BE49-F238E27FC236}">
                <a16:creationId xmlns:a16="http://schemas.microsoft.com/office/drawing/2014/main" id="{425261C3-20CF-CE94-96F1-79C91277A34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572500" y="2768600"/>
          <a:ext cx="1343025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571252" imgH="228501" progId="Equation.3">
                  <p:embed/>
                </p:oleObj>
              </mc:Choice>
              <mc:Fallback>
                <p:oleObj name="Equation" r:id="rId8" imgW="571252" imgH="228501" progId="Equation.3">
                  <p:embed/>
                  <p:pic>
                    <p:nvPicPr>
                      <p:cNvPr id="0" name="Object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500" y="2768600"/>
                        <a:ext cx="1343025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07763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94" name="AutoShape 66">
            <a:extLst>
              <a:ext uri="{FF2B5EF4-FFF2-40B4-BE49-F238E27FC236}">
                <a16:creationId xmlns:a16="http://schemas.microsoft.com/office/drawing/2014/main" id="{E5D58F2A-A993-7747-2EBD-7E1E95C76A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1900" y="3609975"/>
            <a:ext cx="838200" cy="381000"/>
          </a:xfrm>
          <a:prstGeom prst="rightArrow">
            <a:avLst>
              <a:gd name="adj1" fmla="val 50000"/>
              <a:gd name="adj2" fmla="val 55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kumimoji="1" lang="en-US" altLang="en-US" sz="2400" b="1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graphicFrame>
        <p:nvGraphicFramePr>
          <p:cNvPr id="22595" name="Object 67">
            <a:extLst>
              <a:ext uri="{FF2B5EF4-FFF2-40B4-BE49-F238E27FC236}">
                <a16:creationId xmlns:a16="http://schemas.microsoft.com/office/drawing/2014/main" id="{D870504F-93E0-0EB1-EBD0-B44D9EF8C95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551863" y="3590925"/>
          <a:ext cx="1163637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494870" imgH="203024" progId="Equation.3">
                  <p:embed/>
                </p:oleObj>
              </mc:Choice>
              <mc:Fallback>
                <p:oleObj name="Equation" r:id="rId10" imgW="494870" imgH="203024" progId="Equation.3">
                  <p:embed/>
                  <p:pic>
                    <p:nvPicPr>
                      <p:cNvPr id="0" name="Object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51863" y="3590925"/>
                        <a:ext cx="1163637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07763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96" name="Object 68">
            <a:extLst>
              <a:ext uri="{FF2B5EF4-FFF2-40B4-BE49-F238E27FC236}">
                <a16:creationId xmlns:a16="http://schemas.microsoft.com/office/drawing/2014/main" id="{5A7A05E2-03F0-E64B-764C-1181DF2DF8E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48300" y="4295775"/>
          <a:ext cx="4719638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552700" imgH="431800" progId="Equation.3">
                  <p:embed/>
                </p:oleObj>
              </mc:Choice>
              <mc:Fallback>
                <p:oleObj name="Equation" r:id="rId12" imgW="2552700" imgH="431800" progId="Equation.3">
                  <p:embed/>
                  <p:pic>
                    <p:nvPicPr>
                      <p:cNvPr id="0" name="Object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8300" y="4295775"/>
                        <a:ext cx="4719638" cy="796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07763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97" name="Object 69">
            <a:extLst>
              <a:ext uri="{FF2B5EF4-FFF2-40B4-BE49-F238E27FC236}">
                <a16:creationId xmlns:a16="http://schemas.microsoft.com/office/drawing/2014/main" id="{F11472AA-6648-4D62-8CA8-10F08C49A78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572500" y="5286375"/>
          <a:ext cx="914400" cy="37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494870" imgH="203024" progId="Equation.3">
                  <p:embed/>
                </p:oleObj>
              </mc:Choice>
              <mc:Fallback>
                <p:oleObj name="Equation" r:id="rId14" imgW="494870" imgH="203024" progId="Equation.3">
                  <p:embed/>
                  <p:pic>
                    <p:nvPicPr>
                      <p:cNvPr id="0" name="Object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500" y="5286375"/>
                        <a:ext cx="914400" cy="373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07763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601" name="Object 73">
            <a:extLst>
              <a:ext uri="{FF2B5EF4-FFF2-40B4-BE49-F238E27FC236}">
                <a16:creationId xmlns:a16="http://schemas.microsoft.com/office/drawing/2014/main" id="{8553F909-81CF-5AF6-53D1-7C662A77C01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28900" y="3379788"/>
          <a:ext cx="1254125" cy="687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787400" imgH="431800" progId="Equation.3">
                  <p:embed/>
                </p:oleObj>
              </mc:Choice>
              <mc:Fallback>
                <p:oleObj name="Equation" r:id="rId16" imgW="787400" imgH="431800" progId="Equation.3">
                  <p:embed/>
                  <p:pic>
                    <p:nvPicPr>
                      <p:cNvPr id="0" name="Object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8900" y="3379788"/>
                        <a:ext cx="1254125" cy="687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07763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602" name="Object 74">
            <a:extLst>
              <a:ext uri="{FF2B5EF4-FFF2-40B4-BE49-F238E27FC236}">
                <a16:creationId xmlns:a16="http://schemas.microsoft.com/office/drawing/2014/main" id="{3D12F2FC-E42B-ABD5-AE19-BFC22FC110D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28900" y="4143375"/>
          <a:ext cx="1212850" cy="68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761669" imgH="431613" progId="Equation.3">
                  <p:embed/>
                </p:oleObj>
              </mc:Choice>
              <mc:Fallback>
                <p:oleObj name="Equation" r:id="rId18" imgW="761669" imgH="431613" progId="Equation.3">
                  <p:embed/>
                  <p:pic>
                    <p:nvPicPr>
                      <p:cNvPr id="0" name="Object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8900" y="4143375"/>
                        <a:ext cx="1212850" cy="687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07763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604" name="Object 76">
            <a:extLst>
              <a:ext uri="{FF2B5EF4-FFF2-40B4-BE49-F238E27FC236}">
                <a16:creationId xmlns:a16="http://schemas.microsoft.com/office/drawing/2014/main" id="{74AC6253-3A64-4F39-289F-3DD389B8202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44775" y="4905375"/>
          <a:ext cx="1355725" cy="68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850531" imgH="431613" progId="Equation.3">
                  <p:embed/>
                </p:oleObj>
              </mc:Choice>
              <mc:Fallback>
                <p:oleObj name="Equation" r:id="rId20" imgW="850531" imgH="431613" progId="Equation.3">
                  <p:embed/>
                  <p:pic>
                    <p:nvPicPr>
                      <p:cNvPr id="0" name="Object 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4775" y="4905375"/>
                        <a:ext cx="1355725" cy="687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07763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2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2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2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9" presetClass="entr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2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2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2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2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22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2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22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22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22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89" grpId="0" autoUpdateAnimBg="0"/>
      <p:bldP spid="22592" grpId="0" animBg="1"/>
      <p:bldP spid="22594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8">
            <a:extLst>
              <a:ext uri="{FF2B5EF4-FFF2-40B4-BE49-F238E27FC236}">
                <a16:creationId xmlns:a16="http://schemas.microsoft.com/office/drawing/2014/main" id="{D65D7634-BFC6-A318-3C6D-32DDE577CA9F}"/>
              </a:ext>
            </a:extLst>
          </p:cNvPr>
          <p:cNvGrpSpPr>
            <a:grpSpLocks/>
          </p:cNvGrpSpPr>
          <p:nvPr/>
        </p:nvGrpSpPr>
        <p:grpSpPr bwMode="auto">
          <a:xfrm>
            <a:off x="2362200" y="4038600"/>
            <a:ext cx="3022600" cy="2286000"/>
            <a:chOff x="528" y="2544"/>
            <a:chExt cx="1904" cy="1440"/>
          </a:xfrm>
        </p:grpSpPr>
        <p:sp>
          <p:nvSpPr>
            <p:cNvPr id="80924" name="Oval 6">
              <a:extLst>
                <a:ext uri="{FF2B5EF4-FFF2-40B4-BE49-F238E27FC236}">
                  <a16:creationId xmlns:a16="http://schemas.microsoft.com/office/drawing/2014/main" id="{06CA6016-3C99-D00D-2A73-0F974BBE8E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2544"/>
              <a:ext cx="1440" cy="1440"/>
            </a:xfrm>
            <a:prstGeom prst="ellipse">
              <a:avLst/>
            </a:prstGeom>
            <a:solidFill>
              <a:srgbClr val="B2B2B2"/>
            </a:solidFill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kumimoji="1" lang="en-US" altLang="en-US" sz="2400" b="1">
                <a:latin typeface="Times New Roman" panose="02020603050405020304" pitchFamily="18" charset="0"/>
                <a:ea typeface="新細明體" panose="02020500000000000000" pitchFamily="18" charset="-120"/>
              </a:endParaRPr>
            </a:p>
          </p:txBody>
        </p:sp>
        <p:sp>
          <p:nvSpPr>
            <p:cNvPr id="80925" name="Text Box 7">
              <a:extLst>
                <a:ext uri="{FF2B5EF4-FFF2-40B4-BE49-F238E27FC236}">
                  <a16:creationId xmlns:a16="http://schemas.microsoft.com/office/drawing/2014/main" id="{CB43CBD6-CC16-B652-D15E-7072AF8B77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36" y="3055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1" lang="en-US" altLang="zh-TW" sz="2000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80926" name="Text Box 8">
              <a:extLst>
                <a:ext uri="{FF2B5EF4-FFF2-40B4-BE49-F238E27FC236}">
                  <a16:creationId xmlns:a16="http://schemas.microsoft.com/office/drawing/2014/main" id="{938F4CCF-BF63-E057-FAE5-32E8BD51F7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3055"/>
              <a:ext cx="28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1" lang="en-US" altLang="zh-TW" sz="2000" i="1">
                  <a:solidFill>
                    <a:srgbClr val="0033CC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</a:t>
              </a:r>
              <a:r>
                <a:rPr kumimoji="1" lang="en-US" altLang="zh-TW" sz="2000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a</a:t>
              </a:r>
            </a:p>
          </p:txBody>
        </p:sp>
      </p:grpSp>
      <p:sp>
        <p:nvSpPr>
          <p:cNvPr id="80899" name="Rectangle 9">
            <a:extLst>
              <a:ext uri="{FF2B5EF4-FFF2-40B4-BE49-F238E27FC236}">
                <a16:creationId xmlns:a16="http://schemas.microsoft.com/office/drawing/2014/main" id="{36A909B6-5E0E-938E-5298-8D4AC9043D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/>
              <a:t>Example: A left sided Sequence ROC for </a:t>
            </a:r>
            <a:r>
              <a:rPr lang="en-US" altLang="zh-TW" i="1">
                <a:solidFill>
                  <a:srgbClr val="0033CC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>
                <a:solidFill>
                  <a:srgbClr val="0033CC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0033CC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0033CC"/>
                </a:solidFill>
                <a:latin typeface="Times New Roman" panose="02020603050405020304" pitchFamily="18" charset="0"/>
              </a:rPr>
              <a:t>)=</a:t>
            </a:r>
            <a:r>
              <a:rPr lang="en-US" altLang="zh-TW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TW" i="1">
                <a:solidFill>
                  <a:srgbClr val="0033CC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TW" i="1" baseline="30000">
                <a:solidFill>
                  <a:srgbClr val="0033CC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TW" i="1">
                <a:solidFill>
                  <a:srgbClr val="0033CC"/>
                </a:solidFill>
                <a:latin typeface="Times New Roman" panose="02020603050405020304" pitchFamily="18" charset="0"/>
              </a:rPr>
              <a:t>u</a:t>
            </a:r>
            <a:r>
              <a:rPr lang="en-US" altLang="zh-TW">
                <a:solidFill>
                  <a:srgbClr val="0033CC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TW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TW">
                <a:solidFill>
                  <a:srgbClr val="0033CC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i="1">
                <a:solidFill>
                  <a:srgbClr val="0033CC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1</a:t>
            </a:r>
            <a:r>
              <a:rPr lang="en-US" altLang="zh-TW">
                <a:solidFill>
                  <a:srgbClr val="0033CC"/>
                </a:solidFill>
                <a:latin typeface="Times New Roman" panose="02020603050405020304" pitchFamily="18" charset="0"/>
              </a:rPr>
              <a:t>)</a:t>
            </a:r>
          </a:p>
        </p:txBody>
      </p:sp>
      <p:graphicFrame>
        <p:nvGraphicFramePr>
          <p:cNvPr id="23562" name="Object 10">
            <a:extLst>
              <a:ext uri="{FF2B5EF4-FFF2-40B4-BE49-F238E27FC236}">
                <a16:creationId xmlns:a16="http://schemas.microsoft.com/office/drawing/2014/main" id="{F165BEBE-47E1-631A-124A-2A4AC559EDD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14600" y="2438400"/>
          <a:ext cx="3263900" cy="79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12900" imgH="393700" progId="Equation.3">
                  <p:embed/>
                </p:oleObj>
              </mc:Choice>
              <mc:Fallback>
                <p:oleObj name="Equation" r:id="rId2" imgW="1612900" imgH="3937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2438400"/>
                        <a:ext cx="3263900" cy="793750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>
                        <a:outerShdw dist="107763" dir="2700000" algn="ctr" rotWithShape="0">
                          <a:srgbClr val="808080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11">
            <a:extLst>
              <a:ext uri="{FF2B5EF4-FFF2-40B4-BE49-F238E27FC236}">
                <a16:creationId xmlns:a16="http://schemas.microsoft.com/office/drawing/2014/main" id="{19BBA809-7CB8-4D58-5712-519E2CEF4F3F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3505200"/>
            <a:ext cx="3441700" cy="3124200"/>
            <a:chOff x="1152" y="1680"/>
            <a:chExt cx="2168" cy="1968"/>
          </a:xfrm>
        </p:grpSpPr>
        <p:sp>
          <p:nvSpPr>
            <p:cNvPr id="80920" name="Line 12">
              <a:extLst>
                <a:ext uri="{FF2B5EF4-FFF2-40B4-BE49-F238E27FC236}">
                  <a16:creationId xmlns:a16="http://schemas.microsoft.com/office/drawing/2014/main" id="{D7DE8699-48F6-EE0D-C175-44F762DC46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2736"/>
              <a:ext cx="21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80921" name="Line 13">
              <a:extLst>
                <a:ext uri="{FF2B5EF4-FFF2-40B4-BE49-F238E27FC236}">
                  <a16:creationId xmlns:a16="http://schemas.microsoft.com/office/drawing/2014/main" id="{706356AD-AA3E-55BE-3009-1850234325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8" y="1776"/>
              <a:ext cx="0" cy="18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80922" name="Text Box 14">
              <a:extLst>
                <a:ext uri="{FF2B5EF4-FFF2-40B4-BE49-F238E27FC236}">
                  <a16:creationId xmlns:a16="http://schemas.microsoft.com/office/drawing/2014/main" id="{8BDD8C2B-E136-95FE-567C-29833C7D3E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4" y="2688"/>
              <a:ext cx="29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1" lang="en-US" altLang="zh-TW" sz="2400">
                  <a:latin typeface="Monotype Corsiva" panose="03010101010201010101" pitchFamily="66" charset="0"/>
                </a:rPr>
                <a:t>Re</a:t>
              </a:r>
            </a:p>
          </p:txBody>
        </p:sp>
        <p:sp>
          <p:nvSpPr>
            <p:cNvPr id="80923" name="Text Box 15">
              <a:extLst>
                <a:ext uri="{FF2B5EF4-FFF2-40B4-BE49-F238E27FC236}">
                  <a16:creationId xmlns:a16="http://schemas.microsoft.com/office/drawing/2014/main" id="{C00D1DB5-A812-9630-2A90-255589EBEC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8" y="1680"/>
              <a:ext cx="3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1" lang="en-US" altLang="zh-TW" sz="2400">
                  <a:latin typeface="Monotype Corsiva" panose="03010101010201010101" pitchFamily="66" charset="0"/>
                </a:rPr>
                <a:t>Im</a:t>
              </a:r>
            </a:p>
          </p:txBody>
        </p:sp>
      </p:grpSp>
      <p:grpSp>
        <p:nvGrpSpPr>
          <p:cNvPr id="4" name="Group 16">
            <a:extLst>
              <a:ext uri="{FF2B5EF4-FFF2-40B4-BE49-F238E27FC236}">
                <a16:creationId xmlns:a16="http://schemas.microsoft.com/office/drawing/2014/main" id="{4906F0DD-4D3D-151D-15E0-FAA5EF52F235}"/>
              </a:ext>
            </a:extLst>
          </p:cNvPr>
          <p:cNvGrpSpPr>
            <a:grpSpLocks/>
          </p:cNvGrpSpPr>
          <p:nvPr/>
        </p:nvGrpSpPr>
        <p:grpSpPr bwMode="auto">
          <a:xfrm>
            <a:off x="2971800" y="4191000"/>
            <a:ext cx="1981200" cy="1981200"/>
            <a:chOff x="816" y="2592"/>
            <a:chExt cx="1440" cy="1344"/>
          </a:xfrm>
        </p:grpSpPr>
        <p:sp>
          <p:nvSpPr>
            <p:cNvPr id="80917" name="Oval 17">
              <a:extLst>
                <a:ext uri="{FF2B5EF4-FFF2-40B4-BE49-F238E27FC236}">
                  <a16:creationId xmlns:a16="http://schemas.microsoft.com/office/drawing/2014/main" id="{6F314A79-60A2-5DC7-C0C9-34FB8DED4E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2592"/>
              <a:ext cx="1440" cy="1344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kumimoji="1" lang="en-US" altLang="en-US" sz="2400" b="1">
                <a:latin typeface="Times New Roman" panose="02020603050405020304" pitchFamily="18" charset="0"/>
                <a:ea typeface="新細明體" panose="02020500000000000000" pitchFamily="18" charset="-120"/>
              </a:endParaRPr>
            </a:p>
          </p:txBody>
        </p:sp>
        <p:sp>
          <p:nvSpPr>
            <p:cNvPr id="80918" name="Line 18">
              <a:extLst>
                <a:ext uri="{FF2B5EF4-FFF2-40B4-BE49-F238E27FC236}">
                  <a16:creationId xmlns:a16="http://schemas.microsoft.com/office/drawing/2014/main" id="{22230C15-BE2B-7D30-F936-3926FAA8FC1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36" y="2832"/>
              <a:ext cx="528" cy="43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80919" name="Text Box 19">
              <a:extLst>
                <a:ext uri="{FF2B5EF4-FFF2-40B4-BE49-F238E27FC236}">
                  <a16:creationId xmlns:a16="http://schemas.microsoft.com/office/drawing/2014/main" id="{2489F7E3-A3CD-95FB-EAB3-A42DD26BF9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4" y="2832"/>
              <a:ext cx="246" cy="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1" lang="en-US" altLang="zh-TW" sz="2400">
                  <a:solidFill>
                    <a:srgbClr val="FF0000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</p:grpSp>
      <p:grpSp>
        <p:nvGrpSpPr>
          <p:cNvPr id="5" name="Group 39">
            <a:extLst>
              <a:ext uri="{FF2B5EF4-FFF2-40B4-BE49-F238E27FC236}">
                <a16:creationId xmlns:a16="http://schemas.microsoft.com/office/drawing/2014/main" id="{F066ECD8-915F-8CAE-3343-5C20E1C33112}"/>
              </a:ext>
            </a:extLst>
          </p:cNvPr>
          <p:cNvGrpSpPr>
            <a:grpSpLocks/>
          </p:cNvGrpSpPr>
          <p:nvPr/>
        </p:nvGrpSpPr>
        <p:grpSpPr bwMode="auto">
          <a:xfrm>
            <a:off x="7473950" y="4267200"/>
            <a:ext cx="1752600" cy="1676400"/>
            <a:chOff x="3748" y="2688"/>
            <a:chExt cx="1104" cy="1056"/>
          </a:xfrm>
        </p:grpSpPr>
        <p:sp>
          <p:nvSpPr>
            <p:cNvPr id="80914" name="Oval 22">
              <a:extLst>
                <a:ext uri="{FF2B5EF4-FFF2-40B4-BE49-F238E27FC236}">
                  <a16:creationId xmlns:a16="http://schemas.microsoft.com/office/drawing/2014/main" id="{39BA5199-A63A-575B-7120-5E7A9DB476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2688"/>
              <a:ext cx="1056" cy="1056"/>
            </a:xfrm>
            <a:prstGeom prst="ellipse">
              <a:avLst/>
            </a:prstGeom>
            <a:solidFill>
              <a:srgbClr val="B2B2B2"/>
            </a:solidFill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kumimoji="1" lang="en-US" altLang="en-US" sz="2400" b="1">
                <a:latin typeface="Times New Roman" panose="02020603050405020304" pitchFamily="18" charset="0"/>
                <a:ea typeface="新細明體" panose="02020500000000000000" pitchFamily="18" charset="-120"/>
              </a:endParaRPr>
            </a:p>
          </p:txBody>
        </p:sp>
        <p:sp>
          <p:nvSpPr>
            <p:cNvPr id="80915" name="Text Box 23">
              <a:extLst>
                <a:ext uri="{FF2B5EF4-FFF2-40B4-BE49-F238E27FC236}">
                  <a16:creationId xmlns:a16="http://schemas.microsoft.com/office/drawing/2014/main" id="{EDCF2E90-97B1-6960-77A9-A24B3374A6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6" y="3007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1" lang="en-US" altLang="zh-TW" sz="2000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80916" name="Text Box 24">
              <a:extLst>
                <a:ext uri="{FF2B5EF4-FFF2-40B4-BE49-F238E27FC236}">
                  <a16:creationId xmlns:a16="http://schemas.microsoft.com/office/drawing/2014/main" id="{521EE49B-7137-CEDD-4768-6BA1FA65ED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8" y="3007"/>
              <a:ext cx="28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1" lang="en-US" altLang="zh-TW" sz="2000" i="1">
                  <a:solidFill>
                    <a:srgbClr val="0033CC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</a:t>
              </a:r>
              <a:r>
                <a:rPr kumimoji="1" lang="en-US" altLang="zh-TW" sz="2000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a</a:t>
              </a:r>
            </a:p>
          </p:txBody>
        </p:sp>
      </p:grpSp>
      <p:grpSp>
        <p:nvGrpSpPr>
          <p:cNvPr id="6" name="Group 25">
            <a:extLst>
              <a:ext uri="{FF2B5EF4-FFF2-40B4-BE49-F238E27FC236}">
                <a16:creationId xmlns:a16="http://schemas.microsoft.com/office/drawing/2014/main" id="{F701696E-497E-7B7A-CC59-CDA4B4EA5F89}"/>
              </a:ext>
            </a:extLst>
          </p:cNvPr>
          <p:cNvGrpSpPr>
            <a:grpSpLocks/>
          </p:cNvGrpSpPr>
          <p:nvPr/>
        </p:nvGrpSpPr>
        <p:grpSpPr bwMode="auto">
          <a:xfrm>
            <a:off x="6705600" y="3429000"/>
            <a:ext cx="3441700" cy="3124200"/>
            <a:chOff x="1152" y="1680"/>
            <a:chExt cx="2168" cy="1968"/>
          </a:xfrm>
        </p:grpSpPr>
        <p:sp>
          <p:nvSpPr>
            <p:cNvPr id="80910" name="Line 26">
              <a:extLst>
                <a:ext uri="{FF2B5EF4-FFF2-40B4-BE49-F238E27FC236}">
                  <a16:creationId xmlns:a16="http://schemas.microsoft.com/office/drawing/2014/main" id="{34D4B5A4-6CC9-4E50-58CE-8B6FE0F49B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2736"/>
              <a:ext cx="21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80911" name="Line 27">
              <a:extLst>
                <a:ext uri="{FF2B5EF4-FFF2-40B4-BE49-F238E27FC236}">
                  <a16:creationId xmlns:a16="http://schemas.microsoft.com/office/drawing/2014/main" id="{9209569A-521C-7AC3-6EE6-42B2C0CB3AC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8" y="1776"/>
              <a:ext cx="0" cy="18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80912" name="Text Box 28">
              <a:extLst>
                <a:ext uri="{FF2B5EF4-FFF2-40B4-BE49-F238E27FC236}">
                  <a16:creationId xmlns:a16="http://schemas.microsoft.com/office/drawing/2014/main" id="{26CDE34B-0288-1977-46C7-794C69FD58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4" y="2688"/>
              <a:ext cx="29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1" lang="en-US" altLang="zh-TW" sz="2400">
                  <a:latin typeface="Monotype Corsiva" panose="03010101010201010101" pitchFamily="66" charset="0"/>
                </a:rPr>
                <a:t>Re</a:t>
              </a:r>
            </a:p>
          </p:txBody>
        </p:sp>
        <p:sp>
          <p:nvSpPr>
            <p:cNvPr id="80913" name="Text Box 29">
              <a:extLst>
                <a:ext uri="{FF2B5EF4-FFF2-40B4-BE49-F238E27FC236}">
                  <a16:creationId xmlns:a16="http://schemas.microsoft.com/office/drawing/2014/main" id="{6AA49E41-64F8-B386-582E-579265FD7E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8" y="1680"/>
              <a:ext cx="3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1" lang="en-US" altLang="zh-TW" sz="2400">
                  <a:latin typeface="Monotype Corsiva" panose="03010101010201010101" pitchFamily="66" charset="0"/>
                </a:rPr>
                <a:t>Im</a:t>
              </a:r>
            </a:p>
          </p:txBody>
        </p:sp>
      </p:grpSp>
      <p:grpSp>
        <p:nvGrpSpPr>
          <p:cNvPr id="7" name="Group 30">
            <a:extLst>
              <a:ext uri="{FF2B5EF4-FFF2-40B4-BE49-F238E27FC236}">
                <a16:creationId xmlns:a16="http://schemas.microsoft.com/office/drawing/2014/main" id="{F6A766C0-F91C-322F-0460-0424B2FE1DBC}"/>
              </a:ext>
            </a:extLst>
          </p:cNvPr>
          <p:cNvGrpSpPr>
            <a:grpSpLocks/>
          </p:cNvGrpSpPr>
          <p:nvPr/>
        </p:nvGrpSpPr>
        <p:grpSpPr bwMode="auto">
          <a:xfrm>
            <a:off x="7391400" y="4114800"/>
            <a:ext cx="1981200" cy="1981200"/>
            <a:chOff x="816" y="2592"/>
            <a:chExt cx="1440" cy="1344"/>
          </a:xfrm>
        </p:grpSpPr>
        <p:sp>
          <p:nvSpPr>
            <p:cNvPr id="80907" name="Oval 31">
              <a:extLst>
                <a:ext uri="{FF2B5EF4-FFF2-40B4-BE49-F238E27FC236}">
                  <a16:creationId xmlns:a16="http://schemas.microsoft.com/office/drawing/2014/main" id="{13E12E09-36B9-F4A3-203A-BBC2ED9494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2592"/>
              <a:ext cx="1440" cy="1344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kumimoji="1" lang="en-US" altLang="en-US" sz="2400" b="1">
                <a:latin typeface="Times New Roman" panose="02020603050405020304" pitchFamily="18" charset="0"/>
                <a:ea typeface="新細明體" panose="02020500000000000000" pitchFamily="18" charset="-120"/>
              </a:endParaRPr>
            </a:p>
          </p:txBody>
        </p:sp>
        <p:sp>
          <p:nvSpPr>
            <p:cNvPr id="80908" name="Line 32">
              <a:extLst>
                <a:ext uri="{FF2B5EF4-FFF2-40B4-BE49-F238E27FC236}">
                  <a16:creationId xmlns:a16="http://schemas.microsoft.com/office/drawing/2014/main" id="{3A228D0E-C90D-A4DC-3A41-C9D15AFBC7B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36" y="2832"/>
              <a:ext cx="528" cy="43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80909" name="Text Box 33">
              <a:extLst>
                <a:ext uri="{FF2B5EF4-FFF2-40B4-BE49-F238E27FC236}">
                  <a16:creationId xmlns:a16="http://schemas.microsoft.com/office/drawing/2014/main" id="{35FB1623-EADC-7F7D-037B-179F4717D6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4" y="2832"/>
              <a:ext cx="246" cy="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1" lang="en-US" altLang="zh-TW" sz="2400">
                  <a:solidFill>
                    <a:srgbClr val="FF0000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</p:grpSp>
      <p:sp>
        <p:nvSpPr>
          <p:cNvPr id="23586" name="Text Box 34">
            <a:extLst>
              <a:ext uri="{FF2B5EF4-FFF2-40B4-BE49-F238E27FC236}">
                <a16:creationId xmlns:a16="http://schemas.microsoft.com/office/drawing/2014/main" id="{5517A06B-CB51-5F42-772B-B455199A93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2463800"/>
            <a:ext cx="4030663" cy="646113"/>
          </a:xfrm>
          <a:prstGeom prst="rect">
            <a:avLst/>
          </a:prstGeom>
          <a:solidFill>
            <a:srgbClr val="0033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chemeClr val="bg1"/>
                </a:solidFill>
                <a:latin typeface="Helvetica" panose="020B0604020202020204" pitchFamily="34" charset="0"/>
              </a:rPr>
              <a:t>Which one is stable?</a:t>
            </a: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3" presetClass="entr" presetSubtype="28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3" presetClass="entr" presetSubtype="28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23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86" grpId="0" animBg="1" autoUpdateAnimBg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4">
            <a:extLst>
              <a:ext uri="{FF2B5EF4-FFF2-40B4-BE49-F238E27FC236}">
                <a16:creationId xmlns:a16="http://schemas.microsoft.com/office/drawing/2014/main" id="{7A6C3B32-BC33-BF6E-FCA4-0CB2557E082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/>
              <a:t>The z-Transform</a:t>
            </a:r>
          </a:p>
        </p:txBody>
      </p:sp>
      <p:sp>
        <p:nvSpPr>
          <p:cNvPr id="81923" name="Rectangle 5">
            <a:extLst>
              <a:ext uri="{FF2B5EF4-FFF2-40B4-BE49-F238E27FC236}">
                <a16:creationId xmlns:a16="http://schemas.microsoft.com/office/drawing/2014/main" id="{5DC7ABFD-2054-1F8C-6E20-E7436A242E7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3935413" y="3644900"/>
            <a:ext cx="4089400" cy="1822450"/>
          </a:xfrm>
          <a:noFill/>
        </p:spPr>
        <p:txBody>
          <a:bodyPr/>
          <a:lstStyle/>
          <a:p>
            <a:pPr eaLnBrk="1" hangingPunct="1"/>
            <a:r>
              <a:rPr lang="en-US" altLang="zh-TW" sz="3600">
                <a:ea typeface="標楷體"/>
                <a:cs typeface="標楷體"/>
              </a:rPr>
              <a:t>Region of Convergence</a:t>
            </a:r>
          </a:p>
        </p:txBody>
      </p:sp>
    </p:spTree>
  </p:cSld>
  <p:clrMapOvr>
    <a:masterClrMapping/>
  </p:clrMapOvr>
  <p:transition spd="med"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4" name="Rectangle 4">
            <a:extLst>
              <a:ext uri="{FF2B5EF4-FFF2-40B4-BE49-F238E27FC236}">
                <a16:creationId xmlns:a16="http://schemas.microsoft.com/office/drawing/2014/main" id="{8503ECD0-11C7-5F73-4F39-245472E3FC5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143000" y="3200400"/>
            <a:ext cx="9601200" cy="838200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Functional Transform</a:t>
            </a:r>
          </a:p>
        </p:txBody>
      </p:sp>
    </p:spTree>
  </p:cSld>
  <p:clrMapOvr>
    <a:masterClrMapping/>
  </p:clrMapOvr>
  <p:transition spd="med">
    <p:fade thruBlk="1"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>
            <a:extLst>
              <a:ext uri="{FF2B5EF4-FFF2-40B4-BE49-F238E27FC236}">
                <a16:creationId xmlns:a16="http://schemas.microsoft.com/office/drawing/2014/main" id="{193E9BF6-40D6-98A4-3943-06A334D2BC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Represent </a:t>
            </a:r>
            <a:r>
              <a:rPr lang="en-US" altLang="zh-TW" i="1"/>
              <a:t>z</a:t>
            </a:r>
            <a:r>
              <a:rPr lang="en-US" altLang="zh-TW"/>
              <a:t>-transform as a Rational Function</a:t>
            </a:r>
          </a:p>
        </p:txBody>
      </p:sp>
      <p:graphicFrame>
        <p:nvGraphicFramePr>
          <p:cNvPr id="25604" name="Object 4">
            <a:extLst>
              <a:ext uri="{FF2B5EF4-FFF2-40B4-BE49-F238E27FC236}">
                <a16:creationId xmlns:a16="http://schemas.microsoft.com/office/drawing/2014/main" id="{0F38DA86-CE92-99C3-7CEE-8A3A357CEC6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19400" y="2514600"/>
          <a:ext cx="2768600" cy="1403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25500" imgH="419100" progId="Equation.3">
                  <p:embed/>
                </p:oleObj>
              </mc:Choice>
              <mc:Fallback>
                <p:oleObj name="Equation" r:id="rId2" imgW="825500" imgH="4191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2514600"/>
                        <a:ext cx="2768600" cy="1403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07763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5" name="Text Box 5">
            <a:extLst>
              <a:ext uri="{FF2B5EF4-FFF2-40B4-BE49-F238E27FC236}">
                <a16:creationId xmlns:a16="http://schemas.microsoft.com/office/drawing/2014/main" id="{512DC44E-FBDC-60C9-6C71-FBD89077F4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2667000"/>
            <a:ext cx="40386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zh-TW">
                <a:latin typeface="Times New Roman" panose="02020603050405020304" pitchFamily="18" charset="0"/>
              </a:rPr>
              <a:t>where </a:t>
            </a:r>
            <a:r>
              <a:rPr kumimoji="1" lang="en-US" altLang="zh-TW" i="1">
                <a:solidFill>
                  <a:srgbClr val="0000FF"/>
                </a:solidFill>
                <a:latin typeface="Times New Roman" panose="02020603050405020304" pitchFamily="18" charset="0"/>
              </a:rPr>
              <a:t>P</a:t>
            </a:r>
            <a:r>
              <a:rPr kumimoji="1" lang="en-US" altLang="zh-TW">
                <a:solidFill>
                  <a:srgbClr val="0000FF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TW" i="1">
                <a:solidFill>
                  <a:srgbClr val="0000FF"/>
                </a:solidFill>
                <a:latin typeface="Times New Roman" panose="02020603050405020304" pitchFamily="18" charset="0"/>
              </a:rPr>
              <a:t>z</a:t>
            </a:r>
            <a:r>
              <a:rPr kumimoji="1" lang="en-US" altLang="zh-TW">
                <a:solidFill>
                  <a:srgbClr val="0000FF"/>
                </a:solidFill>
                <a:latin typeface="Times New Roman" panose="02020603050405020304" pitchFamily="18" charset="0"/>
              </a:rPr>
              <a:t>)</a:t>
            </a:r>
            <a:r>
              <a:rPr kumimoji="1" lang="en-US" altLang="zh-TW">
                <a:latin typeface="Times New Roman" panose="02020603050405020304" pitchFamily="18" charset="0"/>
              </a:rPr>
              <a:t> and </a:t>
            </a:r>
            <a:r>
              <a:rPr kumimoji="1" lang="en-US" altLang="zh-TW" i="1">
                <a:solidFill>
                  <a:srgbClr val="0000FF"/>
                </a:solidFill>
                <a:latin typeface="Times New Roman" panose="02020603050405020304" pitchFamily="18" charset="0"/>
              </a:rPr>
              <a:t>Q</a:t>
            </a:r>
            <a:r>
              <a:rPr kumimoji="1" lang="en-US" altLang="zh-TW">
                <a:solidFill>
                  <a:srgbClr val="0000FF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TW" i="1">
                <a:solidFill>
                  <a:srgbClr val="0000FF"/>
                </a:solidFill>
                <a:latin typeface="Times New Roman" panose="02020603050405020304" pitchFamily="18" charset="0"/>
              </a:rPr>
              <a:t>z</a:t>
            </a:r>
            <a:r>
              <a:rPr kumimoji="1" lang="en-US" altLang="zh-TW">
                <a:solidFill>
                  <a:srgbClr val="0000FF"/>
                </a:solidFill>
                <a:latin typeface="Times New Roman" panose="02020603050405020304" pitchFamily="18" charset="0"/>
              </a:rPr>
              <a:t>)</a:t>
            </a:r>
            <a:r>
              <a:rPr kumimoji="1" lang="en-US" altLang="zh-TW">
                <a:latin typeface="Times New Roman" panose="02020603050405020304" pitchFamily="18" charset="0"/>
              </a:rPr>
              <a:t> are polynomials in </a:t>
            </a:r>
            <a:r>
              <a:rPr kumimoji="1" lang="en-US" altLang="zh-TW" i="1">
                <a:latin typeface="Times New Roman" panose="02020603050405020304" pitchFamily="18" charset="0"/>
              </a:rPr>
              <a:t>z</a:t>
            </a:r>
            <a:r>
              <a:rPr kumimoji="1" lang="en-US" altLang="zh-TW"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25606" name="Text Box 6">
            <a:extLst>
              <a:ext uri="{FF2B5EF4-FFF2-40B4-BE49-F238E27FC236}">
                <a16:creationId xmlns:a16="http://schemas.microsoft.com/office/drawing/2014/main" id="{865B52FE-1B74-B8FB-CEEB-1512EB40C7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1125" y="4575175"/>
            <a:ext cx="70627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zh-TW" sz="3200">
                <a:solidFill>
                  <a:srgbClr val="0033CC"/>
                </a:solidFill>
                <a:latin typeface="Times New Roman" panose="02020603050405020304" pitchFamily="18" charset="0"/>
              </a:rPr>
              <a:t>Zeros:</a:t>
            </a:r>
            <a:r>
              <a:rPr kumimoji="1" lang="en-US" altLang="zh-TW" sz="3200">
                <a:latin typeface="Times New Roman" panose="02020603050405020304" pitchFamily="18" charset="0"/>
              </a:rPr>
              <a:t> The values of </a:t>
            </a:r>
            <a:r>
              <a:rPr kumimoji="1" lang="en-US" altLang="zh-TW" sz="3200" i="1">
                <a:latin typeface="Times New Roman" panose="02020603050405020304" pitchFamily="18" charset="0"/>
              </a:rPr>
              <a:t>z</a:t>
            </a:r>
            <a:r>
              <a:rPr kumimoji="1" lang="en-US" altLang="zh-TW" sz="3200">
                <a:latin typeface="Times New Roman" panose="02020603050405020304" pitchFamily="18" charset="0"/>
              </a:rPr>
              <a:t>’s such that </a:t>
            </a:r>
            <a:r>
              <a:rPr kumimoji="1" lang="en-US" altLang="zh-TW" sz="3200" i="1">
                <a:solidFill>
                  <a:srgbClr val="FF0000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TW" sz="3200">
                <a:solidFill>
                  <a:srgbClr val="FF0000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TW" sz="3200" i="1">
                <a:solidFill>
                  <a:srgbClr val="FF0000"/>
                </a:solidFill>
                <a:latin typeface="Times New Roman" panose="02020603050405020304" pitchFamily="18" charset="0"/>
              </a:rPr>
              <a:t>z</a:t>
            </a:r>
            <a:r>
              <a:rPr kumimoji="1" lang="en-US" altLang="zh-TW" sz="3200">
                <a:solidFill>
                  <a:srgbClr val="FF0000"/>
                </a:solidFill>
                <a:latin typeface="Times New Roman" panose="02020603050405020304" pitchFamily="18" charset="0"/>
              </a:rPr>
              <a:t>) = 0</a:t>
            </a:r>
          </a:p>
        </p:txBody>
      </p:sp>
      <p:sp>
        <p:nvSpPr>
          <p:cNvPr id="25607" name="Text Box 7">
            <a:extLst>
              <a:ext uri="{FF2B5EF4-FFF2-40B4-BE49-F238E27FC236}">
                <a16:creationId xmlns:a16="http://schemas.microsoft.com/office/drawing/2014/main" id="{449B5F8E-9E6B-2373-F631-2420825513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5364163"/>
            <a:ext cx="71056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zh-TW" sz="3200">
                <a:solidFill>
                  <a:srgbClr val="0033CC"/>
                </a:solidFill>
                <a:latin typeface="Times New Roman" panose="02020603050405020304" pitchFamily="18" charset="0"/>
              </a:rPr>
              <a:t>Poles:</a:t>
            </a:r>
            <a:r>
              <a:rPr kumimoji="1" lang="en-US" altLang="zh-TW" sz="3200">
                <a:latin typeface="Times New Roman" panose="02020603050405020304" pitchFamily="18" charset="0"/>
              </a:rPr>
              <a:t> The values of </a:t>
            </a:r>
            <a:r>
              <a:rPr kumimoji="1" lang="en-US" altLang="zh-TW" sz="3200" i="1">
                <a:latin typeface="Times New Roman" panose="02020603050405020304" pitchFamily="18" charset="0"/>
              </a:rPr>
              <a:t>z</a:t>
            </a:r>
            <a:r>
              <a:rPr kumimoji="1" lang="en-US" altLang="zh-TW" sz="3200">
                <a:latin typeface="Times New Roman" panose="02020603050405020304" pitchFamily="18" charset="0"/>
              </a:rPr>
              <a:t>’s such that </a:t>
            </a:r>
            <a:r>
              <a:rPr kumimoji="1" lang="en-US" altLang="zh-TW" sz="3200" i="1">
                <a:solidFill>
                  <a:srgbClr val="FF0000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TW" sz="3200">
                <a:solidFill>
                  <a:srgbClr val="FF0000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TW" sz="3200" i="1">
                <a:solidFill>
                  <a:srgbClr val="FF0000"/>
                </a:solidFill>
                <a:latin typeface="Times New Roman" panose="02020603050405020304" pitchFamily="18" charset="0"/>
              </a:rPr>
              <a:t>z</a:t>
            </a:r>
            <a:r>
              <a:rPr kumimoji="1" lang="en-US" altLang="zh-TW" sz="3200">
                <a:solidFill>
                  <a:srgbClr val="FF0000"/>
                </a:solidFill>
                <a:latin typeface="Times New Roman" panose="02020603050405020304" pitchFamily="18" charset="0"/>
              </a:rPr>
              <a:t>) = </a:t>
            </a:r>
            <a:r>
              <a:rPr kumimoji="1" lang="en-US" altLang="zh-TW" sz="320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  <a:endParaRPr kumimoji="1" lang="en-US" altLang="zh-TW" sz="32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5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5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5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5" grpId="0" autoUpdateAnimBg="0"/>
      <p:bldP spid="25606" grpId="0" autoUpdateAnimBg="0"/>
      <p:bldP spid="25607" grpId="0" autoUpdateAnimBg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4">
            <a:extLst>
              <a:ext uri="{FF2B5EF4-FFF2-40B4-BE49-F238E27FC236}">
                <a16:creationId xmlns:a16="http://schemas.microsoft.com/office/drawing/2014/main" id="{89B6FEE0-39C2-1619-C620-636C17B537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/>
              <a:t>Example: A right sided Sequence</a:t>
            </a:r>
          </a:p>
        </p:txBody>
      </p:sp>
      <p:graphicFrame>
        <p:nvGraphicFramePr>
          <p:cNvPr id="26629" name="Object 5">
            <a:extLst>
              <a:ext uri="{FF2B5EF4-FFF2-40B4-BE49-F238E27FC236}">
                <a16:creationId xmlns:a16="http://schemas.microsoft.com/office/drawing/2014/main" id="{D3252A0E-BF22-0A24-F716-16D95CD5015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73300" y="1938338"/>
          <a:ext cx="2030413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63225" imgH="228501" progId="Equation.3">
                  <p:embed/>
                </p:oleObj>
              </mc:Choice>
              <mc:Fallback>
                <p:oleObj name="Equation" r:id="rId2" imgW="863225" imgH="228501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3300" y="1938338"/>
                        <a:ext cx="2030413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66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07763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82" name="Object 58">
            <a:extLst>
              <a:ext uri="{FF2B5EF4-FFF2-40B4-BE49-F238E27FC236}">
                <a16:creationId xmlns:a16="http://schemas.microsoft.com/office/drawing/2014/main" id="{D4AF112D-BCA2-341E-158D-56A92F119DD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86400" y="1862138"/>
          <a:ext cx="3263900" cy="79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12900" imgH="393700" progId="Equation.3">
                  <p:embed/>
                </p:oleObj>
              </mc:Choice>
              <mc:Fallback>
                <p:oleObj name="Equation" r:id="rId4" imgW="1612900" imgH="393700" progId="Equation.3">
                  <p:embed/>
                  <p:pic>
                    <p:nvPicPr>
                      <p:cNvPr id="0" name="Object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1862138"/>
                        <a:ext cx="3263900" cy="793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66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07763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83" name="AutoShape 59">
            <a:extLst>
              <a:ext uri="{FF2B5EF4-FFF2-40B4-BE49-F238E27FC236}">
                <a16:creationId xmlns:a16="http://schemas.microsoft.com/office/drawing/2014/main" id="{C72ED391-07D4-79C5-7042-866C2E61EB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3100" y="2014538"/>
            <a:ext cx="838200" cy="457200"/>
          </a:xfrm>
          <a:prstGeom prst="rightArrow">
            <a:avLst>
              <a:gd name="adj1" fmla="val 50000"/>
              <a:gd name="adj2" fmla="val 45833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kumimoji="1" lang="en-US" altLang="en-US" sz="2400" b="1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grpSp>
        <p:nvGrpSpPr>
          <p:cNvPr id="2" name="Group 95">
            <a:extLst>
              <a:ext uri="{FF2B5EF4-FFF2-40B4-BE49-F238E27FC236}">
                <a16:creationId xmlns:a16="http://schemas.microsoft.com/office/drawing/2014/main" id="{0E48C887-5EB7-CDD1-6C1A-340B4B476F57}"/>
              </a:ext>
            </a:extLst>
          </p:cNvPr>
          <p:cNvGrpSpPr>
            <a:grpSpLocks/>
          </p:cNvGrpSpPr>
          <p:nvPr/>
        </p:nvGrpSpPr>
        <p:grpSpPr bwMode="auto">
          <a:xfrm>
            <a:off x="2806700" y="3233738"/>
            <a:ext cx="2895600" cy="2590800"/>
            <a:chOff x="864" y="2448"/>
            <a:chExt cx="1824" cy="1632"/>
          </a:xfrm>
        </p:grpSpPr>
        <p:sp>
          <p:nvSpPr>
            <p:cNvPr id="83987" name="Rectangle 75">
              <a:extLst>
                <a:ext uri="{FF2B5EF4-FFF2-40B4-BE49-F238E27FC236}">
                  <a16:creationId xmlns:a16="http://schemas.microsoft.com/office/drawing/2014/main" id="{351A1987-ECC6-0113-EF6E-754CC82782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2448"/>
              <a:ext cx="1824" cy="1632"/>
            </a:xfrm>
            <a:prstGeom prst="rect">
              <a:avLst/>
            </a:pr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kumimoji="1" lang="en-US" altLang="en-US" sz="2400" b="1">
                <a:latin typeface="Times New Roman" panose="02020603050405020304" pitchFamily="18" charset="0"/>
                <a:ea typeface="新細明體" panose="02020500000000000000" pitchFamily="18" charset="-120"/>
              </a:endParaRPr>
            </a:p>
          </p:txBody>
        </p:sp>
        <p:sp>
          <p:nvSpPr>
            <p:cNvPr id="83988" name="Oval 76">
              <a:extLst>
                <a:ext uri="{FF2B5EF4-FFF2-40B4-BE49-F238E27FC236}">
                  <a16:creationId xmlns:a16="http://schemas.microsoft.com/office/drawing/2014/main" id="{44758272-4ED6-7173-3C5A-E2B89650E0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2736"/>
              <a:ext cx="1056" cy="105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kumimoji="1" lang="en-US" altLang="en-US" sz="2400" b="1">
                <a:latin typeface="Times New Roman" panose="02020603050405020304" pitchFamily="18" charset="0"/>
                <a:ea typeface="新細明體" panose="02020500000000000000" pitchFamily="18" charset="-120"/>
              </a:endParaRPr>
            </a:p>
          </p:txBody>
        </p:sp>
      </p:grpSp>
      <p:grpSp>
        <p:nvGrpSpPr>
          <p:cNvPr id="3" name="Group 94">
            <a:extLst>
              <a:ext uri="{FF2B5EF4-FFF2-40B4-BE49-F238E27FC236}">
                <a16:creationId xmlns:a16="http://schemas.microsoft.com/office/drawing/2014/main" id="{74E377AB-841D-6791-FA2E-89D09D02F872}"/>
              </a:ext>
            </a:extLst>
          </p:cNvPr>
          <p:cNvGrpSpPr>
            <a:grpSpLocks/>
          </p:cNvGrpSpPr>
          <p:nvPr/>
        </p:nvGrpSpPr>
        <p:grpSpPr bwMode="auto">
          <a:xfrm>
            <a:off x="2654300" y="2852738"/>
            <a:ext cx="3441700" cy="3124200"/>
            <a:chOff x="768" y="2208"/>
            <a:chExt cx="2168" cy="1968"/>
          </a:xfrm>
        </p:grpSpPr>
        <p:sp>
          <p:nvSpPr>
            <p:cNvPr id="83983" name="Line 80">
              <a:extLst>
                <a:ext uri="{FF2B5EF4-FFF2-40B4-BE49-F238E27FC236}">
                  <a16:creationId xmlns:a16="http://schemas.microsoft.com/office/drawing/2014/main" id="{4BA05F19-5C9A-F2FD-1DC5-DB3D5D4FCD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3264"/>
              <a:ext cx="21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83984" name="Line 81">
              <a:extLst>
                <a:ext uri="{FF2B5EF4-FFF2-40B4-BE49-F238E27FC236}">
                  <a16:creationId xmlns:a16="http://schemas.microsoft.com/office/drawing/2014/main" id="{FA5D89F0-8854-F511-2300-DF3E24EB828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24" y="2304"/>
              <a:ext cx="0" cy="18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83985" name="Text Box 82">
              <a:extLst>
                <a:ext uri="{FF2B5EF4-FFF2-40B4-BE49-F238E27FC236}">
                  <a16:creationId xmlns:a16="http://schemas.microsoft.com/office/drawing/2014/main" id="{83384B7F-1047-20A2-F77D-0FDD33FF11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0" y="3216"/>
              <a:ext cx="29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1" lang="en-US" altLang="zh-TW" sz="2400">
                  <a:latin typeface="Monotype Corsiva" panose="03010101010201010101" pitchFamily="66" charset="0"/>
                </a:rPr>
                <a:t>Re</a:t>
              </a:r>
            </a:p>
          </p:txBody>
        </p:sp>
        <p:sp>
          <p:nvSpPr>
            <p:cNvPr id="83986" name="Text Box 83">
              <a:extLst>
                <a:ext uri="{FF2B5EF4-FFF2-40B4-BE49-F238E27FC236}">
                  <a16:creationId xmlns:a16="http://schemas.microsoft.com/office/drawing/2014/main" id="{1190DC29-B300-BCD8-02FD-3B43867F73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4" y="2208"/>
              <a:ext cx="3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1" lang="en-US" altLang="zh-TW" sz="2400">
                  <a:latin typeface="Monotype Corsiva" panose="03010101010201010101" pitchFamily="66" charset="0"/>
                </a:rPr>
                <a:t>Im</a:t>
              </a:r>
            </a:p>
          </p:txBody>
        </p:sp>
      </p:grpSp>
      <p:sp>
        <p:nvSpPr>
          <p:cNvPr id="26712" name="Oval 88">
            <a:extLst>
              <a:ext uri="{FF2B5EF4-FFF2-40B4-BE49-F238E27FC236}">
                <a16:creationId xmlns:a16="http://schemas.microsoft.com/office/drawing/2014/main" id="{C9F13AE3-AC65-931B-B471-1E7CC8EE38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4500" y="4452938"/>
            <a:ext cx="152400" cy="152400"/>
          </a:xfrm>
          <a:prstGeom prst="ellipse">
            <a:avLst/>
          </a:prstGeom>
          <a:noFill/>
          <a:ln w="28575">
            <a:solidFill>
              <a:srgbClr val="0033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kumimoji="1" lang="en-US" altLang="en-US" sz="2400" b="1">
              <a:solidFill>
                <a:srgbClr val="0033CC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grpSp>
        <p:nvGrpSpPr>
          <p:cNvPr id="4" name="Group 92">
            <a:extLst>
              <a:ext uri="{FF2B5EF4-FFF2-40B4-BE49-F238E27FC236}">
                <a16:creationId xmlns:a16="http://schemas.microsoft.com/office/drawing/2014/main" id="{A3282552-4669-2842-E147-0CD49C0445E3}"/>
              </a:ext>
            </a:extLst>
          </p:cNvPr>
          <p:cNvGrpSpPr>
            <a:grpSpLocks/>
          </p:cNvGrpSpPr>
          <p:nvPr/>
        </p:nvGrpSpPr>
        <p:grpSpPr bwMode="auto">
          <a:xfrm>
            <a:off x="4864100" y="4197350"/>
            <a:ext cx="381000" cy="407988"/>
            <a:chOff x="2160" y="3055"/>
            <a:chExt cx="240" cy="257"/>
          </a:xfrm>
        </p:grpSpPr>
        <p:sp>
          <p:nvSpPr>
            <p:cNvPr id="83979" name="Text Box 77">
              <a:extLst>
                <a:ext uri="{FF2B5EF4-FFF2-40B4-BE49-F238E27FC236}">
                  <a16:creationId xmlns:a16="http://schemas.microsoft.com/office/drawing/2014/main" id="{6EA943B5-7577-3437-573D-F34ED89F19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0" y="3055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1" lang="en-US" altLang="zh-TW" sz="2000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a</a:t>
              </a:r>
            </a:p>
          </p:txBody>
        </p:sp>
        <p:grpSp>
          <p:nvGrpSpPr>
            <p:cNvPr id="83980" name="Group 91">
              <a:extLst>
                <a:ext uri="{FF2B5EF4-FFF2-40B4-BE49-F238E27FC236}">
                  <a16:creationId xmlns:a16="http://schemas.microsoft.com/office/drawing/2014/main" id="{516F80D1-E7C1-8C2E-2C86-1D333DB8BED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04" y="3216"/>
              <a:ext cx="96" cy="96"/>
              <a:chOff x="3792" y="3360"/>
              <a:chExt cx="96" cy="96"/>
            </a:xfrm>
          </p:grpSpPr>
          <p:sp>
            <p:nvSpPr>
              <p:cNvPr id="83981" name="Line 89">
                <a:extLst>
                  <a:ext uri="{FF2B5EF4-FFF2-40B4-BE49-F238E27FC236}">
                    <a16:creationId xmlns:a16="http://schemas.microsoft.com/office/drawing/2014/main" id="{88F7FA51-03A3-25F5-2AA2-98C2ED6BAD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92" y="3360"/>
                <a:ext cx="96" cy="96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83982" name="Line 90">
                <a:extLst>
                  <a:ext uri="{FF2B5EF4-FFF2-40B4-BE49-F238E27FC236}">
                    <a16:creationId xmlns:a16="http://schemas.microsoft.com/office/drawing/2014/main" id="{CC503A89-13C2-4E02-C44B-3677E2F0FE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92" y="3360"/>
                <a:ext cx="96" cy="96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</p:grpSp>
      </p:grpSp>
      <p:sp>
        <p:nvSpPr>
          <p:cNvPr id="26720" name="Text Box 96">
            <a:extLst>
              <a:ext uri="{FF2B5EF4-FFF2-40B4-BE49-F238E27FC236}">
                <a16:creationId xmlns:a16="http://schemas.microsoft.com/office/drawing/2014/main" id="{862E1259-674D-4744-087B-90068F93CC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4300" y="3487738"/>
            <a:ext cx="3733800" cy="137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zh-TW">
                <a:latin typeface="Times New Roman" panose="02020603050405020304" pitchFamily="18" charset="0"/>
              </a:rPr>
              <a:t>ROC is </a:t>
            </a:r>
            <a:r>
              <a:rPr kumimoji="1" lang="en-US" altLang="zh-TW">
                <a:solidFill>
                  <a:srgbClr val="FF0000"/>
                </a:solidFill>
                <a:latin typeface="Times New Roman" panose="02020603050405020304" pitchFamily="18" charset="0"/>
              </a:rPr>
              <a:t>bounded by the pole</a:t>
            </a:r>
            <a:r>
              <a:rPr kumimoji="1" lang="en-US" altLang="zh-TW">
                <a:latin typeface="Times New Roman" panose="02020603050405020304" pitchFamily="18" charset="0"/>
              </a:rPr>
              <a:t> and is the </a:t>
            </a:r>
            <a:r>
              <a:rPr kumimoji="1" lang="en-US" altLang="zh-TW">
                <a:solidFill>
                  <a:srgbClr val="FF0000"/>
                </a:solidFill>
                <a:latin typeface="Times New Roman" panose="02020603050405020304" pitchFamily="18" charset="0"/>
              </a:rPr>
              <a:t>exterior of a circle</a:t>
            </a:r>
            <a:r>
              <a:rPr kumimoji="1" lang="en-US" altLang="zh-TW">
                <a:latin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6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3" presetClass="entr" presetSubtype="28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67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67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3" presetClass="entr" presetSubtype="28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6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83" grpId="0" animBg="1"/>
      <p:bldP spid="26712" grpId="0" animBg="1" autoUpdateAnimBg="0"/>
      <p:bldP spid="26720" grpId="0" autoUpdateAnimBg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4">
            <a:extLst>
              <a:ext uri="{FF2B5EF4-FFF2-40B4-BE49-F238E27FC236}">
                <a16:creationId xmlns:a16="http://schemas.microsoft.com/office/drawing/2014/main" id="{1BA85463-9D97-DD82-050E-EAD7F8B8F0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/>
              <a:t>Example: A left sided Sequence</a:t>
            </a:r>
          </a:p>
        </p:txBody>
      </p:sp>
      <p:graphicFrame>
        <p:nvGraphicFramePr>
          <p:cNvPr id="27653" name="Object 5">
            <a:extLst>
              <a:ext uri="{FF2B5EF4-FFF2-40B4-BE49-F238E27FC236}">
                <a16:creationId xmlns:a16="http://schemas.microsoft.com/office/drawing/2014/main" id="{0DD250B6-26F2-F457-835D-2F1BE9204F9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36800" y="2095500"/>
          <a:ext cx="2897188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31366" imgH="228501" progId="Equation.3">
                  <p:embed/>
                </p:oleObj>
              </mc:Choice>
              <mc:Fallback>
                <p:oleObj name="Equation" r:id="rId2" imgW="1231366" imgH="228501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6800" y="2095500"/>
                        <a:ext cx="2897188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66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07763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706" name="Object 58">
            <a:extLst>
              <a:ext uri="{FF2B5EF4-FFF2-40B4-BE49-F238E27FC236}">
                <a16:creationId xmlns:a16="http://schemas.microsoft.com/office/drawing/2014/main" id="{6082CF0A-16F2-5384-FF37-4C8C872A9C9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64300" y="2019300"/>
          <a:ext cx="3263900" cy="79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12900" imgH="393700" progId="Equation.3">
                  <p:embed/>
                </p:oleObj>
              </mc:Choice>
              <mc:Fallback>
                <p:oleObj name="Equation" r:id="rId4" imgW="1612900" imgH="393700" progId="Equation.3">
                  <p:embed/>
                  <p:pic>
                    <p:nvPicPr>
                      <p:cNvPr id="0" name="Object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64300" y="2019300"/>
                        <a:ext cx="3263900" cy="793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66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07763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707" name="AutoShape 59">
            <a:extLst>
              <a:ext uri="{FF2B5EF4-FFF2-40B4-BE49-F238E27FC236}">
                <a16:creationId xmlns:a16="http://schemas.microsoft.com/office/drawing/2014/main" id="{4DE24CF5-3D1D-E755-ECA7-8A7FA7F34A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1000" y="2171700"/>
            <a:ext cx="838200" cy="457200"/>
          </a:xfrm>
          <a:prstGeom prst="rightArrow">
            <a:avLst>
              <a:gd name="adj1" fmla="val 50000"/>
              <a:gd name="adj2" fmla="val 45833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kumimoji="1" lang="en-US" altLang="en-US" sz="2400" b="1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27713" name="Oval 65">
            <a:extLst>
              <a:ext uri="{FF2B5EF4-FFF2-40B4-BE49-F238E27FC236}">
                <a16:creationId xmlns:a16="http://schemas.microsoft.com/office/drawing/2014/main" id="{5DB8591D-4ED5-CF73-F3D3-982EDD5C23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4000" y="3543300"/>
            <a:ext cx="2286000" cy="2286000"/>
          </a:xfrm>
          <a:prstGeom prst="ellipse">
            <a:avLst/>
          </a:prstGeom>
          <a:solidFill>
            <a:srgbClr val="B2B2B2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kumimoji="1" lang="en-US" altLang="en-US" sz="2400" b="1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grpSp>
        <p:nvGrpSpPr>
          <p:cNvPr id="2" name="Group 83">
            <a:extLst>
              <a:ext uri="{FF2B5EF4-FFF2-40B4-BE49-F238E27FC236}">
                <a16:creationId xmlns:a16="http://schemas.microsoft.com/office/drawing/2014/main" id="{E32FEB69-24D1-67C2-EC88-F0D0D0D755F0}"/>
              </a:ext>
            </a:extLst>
          </p:cNvPr>
          <p:cNvGrpSpPr>
            <a:grpSpLocks/>
          </p:cNvGrpSpPr>
          <p:nvPr/>
        </p:nvGrpSpPr>
        <p:grpSpPr bwMode="auto">
          <a:xfrm>
            <a:off x="2260600" y="3009900"/>
            <a:ext cx="3441700" cy="3124200"/>
            <a:chOff x="480" y="2208"/>
            <a:chExt cx="2168" cy="1968"/>
          </a:xfrm>
        </p:grpSpPr>
        <p:sp>
          <p:nvSpPr>
            <p:cNvPr id="85007" name="Line 69">
              <a:extLst>
                <a:ext uri="{FF2B5EF4-FFF2-40B4-BE49-F238E27FC236}">
                  <a16:creationId xmlns:a16="http://schemas.microsoft.com/office/drawing/2014/main" id="{C2575453-89A1-DBCB-8054-20C2A5ECDE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264"/>
              <a:ext cx="21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85008" name="Line 70">
              <a:extLst>
                <a:ext uri="{FF2B5EF4-FFF2-40B4-BE49-F238E27FC236}">
                  <a16:creationId xmlns:a16="http://schemas.microsoft.com/office/drawing/2014/main" id="{82263B61-7290-8459-36B3-A1CE297491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36" y="2304"/>
              <a:ext cx="0" cy="18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85009" name="Text Box 71">
              <a:extLst>
                <a:ext uri="{FF2B5EF4-FFF2-40B4-BE49-F238E27FC236}">
                  <a16:creationId xmlns:a16="http://schemas.microsoft.com/office/drawing/2014/main" id="{49CDFB24-6A87-C966-AB76-7E5C230DD4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2" y="3216"/>
              <a:ext cx="29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1" lang="en-US" altLang="zh-TW" sz="2400">
                  <a:latin typeface="Monotype Corsiva" panose="03010101010201010101" pitchFamily="66" charset="0"/>
                </a:rPr>
                <a:t>Re</a:t>
              </a:r>
            </a:p>
          </p:txBody>
        </p:sp>
        <p:sp>
          <p:nvSpPr>
            <p:cNvPr id="85010" name="Text Box 72">
              <a:extLst>
                <a:ext uri="{FF2B5EF4-FFF2-40B4-BE49-F238E27FC236}">
                  <a16:creationId xmlns:a16="http://schemas.microsoft.com/office/drawing/2014/main" id="{E18AA0A6-22C3-98FA-57BC-E7D68BBC96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6" y="2208"/>
              <a:ext cx="3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1" lang="en-US" altLang="zh-TW" sz="2400">
                  <a:latin typeface="Monotype Corsiva" panose="03010101010201010101" pitchFamily="66" charset="0"/>
                </a:rPr>
                <a:t>Im</a:t>
              </a:r>
            </a:p>
          </p:txBody>
        </p:sp>
      </p:grpSp>
      <p:sp>
        <p:nvSpPr>
          <p:cNvPr id="27725" name="Oval 77">
            <a:extLst>
              <a:ext uri="{FF2B5EF4-FFF2-40B4-BE49-F238E27FC236}">
                <a16:creationId xmlns:a16="http://schemas.microsoft.com/office/drawing/2014/main" id="{618F9D1C-94F8-D8C7-3E5E-EC5E486058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0800" y="4610100"/>
            <a:ext cx="152400" cy="152400"/>
          </a:xfrm>
          <a:prstGeom prst="ellipse">
            <a:avLst/>
          </a:prstGeom>
          <a:noFill/>
          <a:ln w="28575">
            <a:solidFill>
              <a:srgbClr val="0033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kumimoji="1" lang="en-US" altLang="en-US" sz="2400" b="1">
              <a:solidFill>
                <a:srgbClr val="0033CC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grpSp>
        <p:nvGrpSpPr>
          <p:cNvPr id="3" name="Group 78">
            <a:extLst>
              <a:ext uri="{FF2B5EF4-FFF2-40B4-BE49-F238E27FC236}">
                <a16:creationId xmlns:a16="http://schemas.microsoft.com/office/drawing/2014/main" id="{7F4E7B36-5E58-1583-424F-50CAC4B33E57}"/>
              </a:ext>
            </a:extLst>
          </p:cNvPr>
          <p:cNvGrpSpPr>
            <a:grpSpLocks/>
          </p:cNvGrpSpPr>
          <p:nvPr/>
        </p:nvGrpSpPr>
        <p:grpSpPr bwMode="auto">
          <a:xfrm>
            <a:off x="4775200" y="4354513"/>
            <a:ext cx="381000" cy="407987"/>
            <a:chOff x="2160" y="3055"/>
            <a:chExt cx="240" cy="257"/>
          </a:xfrm>
        </p:grpSpPr>
        <p:sp>
          <p:nvSpPr>
            <p:cNvPr id="85003" name="Text Box 79">
              <a:extLst>
                <a:ext uri="{FF2B5EF4-FFF2-40B4-BE49-F238E27FC236}">
                  <a16:creationId xmlns:a16="http://schemas.microsoft.com/office/drawing/2014/main" id="{B241BC26-A0AD-AE2C-5471-E37C6C00EA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0" y="3055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1" lang="en-US" altLang="zh-TW" sz="2000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a</a:t>
              </a:r>
            </a:p>
          </p:txBody>
        </p:sp>
        <p:grpSp>
          <p:nvGrpSpPr>
            <p:cNvPr id="85004" name="Group 80">
              <a:extLst>
                <a:ext uri="{FF2B5EF4-FFF2-40B4-BE49-F238E27FC236}">
                  <a16:creationId xmlns:a16="http://schemas.microsoft.com/office/drawing/2014/main" id="{A320720E-14BE-FCF0-AACE-9E9CAE85BF0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04" y="3216"/>
              <a:ext cx="96" cy="96"/>
              <a:chOff x="3792" y="3360"/>
              <a:chExt cx="96" cy="96"/>
            </a:xfrm>
          </p:grpSpPr>
          <p:sp>
            <p:nvSpPr>
              <p:cNvPr id="85005" name="Line 81">
                <a:extLst>
                  <a:ext uri="{FF2B5EF4-FFF2-40B4-BE49-F238E27FC236}">
                    <a16:creationId xmlns:a16="http://schemas.microsoft.com/office/drawing/2014/main" id="{74367EF1-CDDE-B83F-15C3-41D81D44BB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92" y="3360"/>
                <a:ext cx="96" cy="96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85006" name="Line 82">
                <a:extLst>
                  <a:ext uri="{FF2B5EF4-FFF2-40B4-BE49-F238E27FC236}">
                    <a16:creationId xmlns:a16="http://schemas.microsoft.com/office/drawing/2014/main" id="{83D93C3C-E85E-04A6-106D-429D6324B0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92" y="3360"/>
                <a:ext cx="96" cy="96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</p:grpSp>
      </p:grpSp>
      <p:sp>
        <p:nvSpPr>
          <p:cNvPr id="27732" name="Text Box 84">
            <a:extLst>
              <a:ext uri="{FF2B5EF4-FFF2-40B4-BE49-F238E27FC236}">
                <a16:creationId xmlns:a16="http://schemas.microsoft.com/office/drawing/2014/main" id="{CAEF56C2-8233-F8ED-188A-66F3AEAB81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7800" y="3644900"/>
            <a:ext cx="3733800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zh-TW">
                <a:latin typeface="Times New Roman" panose="02020603050405020304" pitchFamily="18" charset="0"/>
              </a:rPr>
              <a:t>ROC is </a:t>
            </a:r>
            <a:r>
              <a:rPr kumimoji="1" lang="en-US" altLang="zh-TW">
                <a:solidFill>
                  <a:srgbClr val="FF0000"/>
                </a:solidFill>
                <a:latin typeface="Times New Roman" panose="02020603050405020304" pitchFamily="18" charset="0"/>
              </a:rPr>
              <a:t>bounded by the pole</a:t>
            </a:r>
            <a:r>
              <a:rPr kumimoji="1" lang="en-US" altLang="zh-TW">
                <a:latin typeface="Times New Roman" panose="02020603050405020304" pitchFamily="18" charset="0"/>
              </a:rPr>
              <a:t> and is the </a:t>
            </a:r>
            <a:r>
              <a:rPr kumimoji="1" lang="en-US" altLang="zh-TW">
                <a:solidFill>
                  <a:srgbClr val="FF0000"/>
                </a:solidFill>
                <a:latin typeface="Times New Roman" panose="02020603050405020304" pitchFamily="18" charset="0"/>
              </a:rPr>
              <a:t>interior of a circle</a:t>
            </a:r>
            <a:r>
              <a:rPr kumimoji="1" lang="en-US" altLang="zh-TW">
                <a:latin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7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3" presetClass="entr" presetSubtype="28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77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77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3" presetClass="entr" presetSubtype="28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7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7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07" grpId="0" animBg="1"/>
      <p:bldP spid="27713" grpId="0" animBg="1"/>
      <p:bldP spid="27725" grpId="0" animBg="1" autoUpdateAnimBg="0"/>
      <p:bldP spid="27732" grpId="0" autoUpdateAnimBg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4">
            <a:extLst>
              <a:ext uri="{FF2B5EF4-FFF2-40B4-BE49-F238E27FC236}">
                <a16:creationId xmlns:a16="http://schemas.microsoft.com/office/drawing/2014/main" id="{724203D2-7BF4-E091-D60E-23762713D5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z="2800"/>
              <a:t>Example: Sum of Two Right Sided Sequences</a:t>
            </a:r>
          </a:p>
        </p:txBody>
      </p:sp>
      <p:graphicFrame>
        <p:nvGraphicFramePr>
          <p:cNvPr id="28677" name="Object 5">
            <a:extLst>
              <a:ext uri="{FF2B5EF4-FFF2-40B4-BE49-F238E27FC236}">
                <a16:creationId xmlns:a16="http://schemas.microsoft.com/office/drawing/2014/main" id="{107AC8F9-F29C-208F-8634-3D86727C8D2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13013" y="1579563"/>
          <a:ext cx="4060825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27200" imgH="241300" progId="Equation.3">
                  <p:embed/>
                </p:oleObj>
              </mc:Choice>
              <mc:Fallback>
                <p:oleObj name="Equation" r:id="rId2" imgW="1727200" imgH="2413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3013" y="1579563"/>
                        <a:ext cx="4060825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66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07763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8" name="Object 6">
            <a:extLst>
              <a:ext uri="{FF2B5EF4-FFF2-40B4-BE49-F238E27FC236}">
                <a16:creationId xmlns:a16="http://schemas.microsoft.com/office/drawing/2014/main" id="{8F31A6E5-3EDE-F6DD-E58E-6AE68E6C2E8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54438" y="2278063"/>
          <a:ext cx="2543175" cy="871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257300" imgH="431800" progId="Equation.3">
                  <p:embed/>
                </p:oleObj>
              </mc:Choice>
              <mc:Fallback>
                <p:oleObj name="Equation" r:id="rId4" imgW="1257300" imgH="4318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54438" y="2278063"/>
                        <a:ext cx="2543175" cy="871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66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07763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9" name="AutoShape 7">
            <a:extLst>
              <a:ext uri="{FF2B5EF4-FFF2-40B4-BE49-F238E27FC236}">
                <a16:creationId xmlns:a16="http://schemas.microsoft.com/office/drawing/2014/main" id="{AAFEA627-D01A-6A68-0C6A-0CC835C064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9038" y="2430463"/>
            <a:ext cx="838200" cy="457200"/>
          </a:xfrm>
          <a:prstGeom prst="rightArrow">
            <a:avLst>
              <a:gd name="adj1" fmla="val 50000"/>
              <a:gd name="adj2" fmla="val 45833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kumimoji="1" lang="en-US" altLang="en-US" sz="2400" b="1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grpSp>
        <p:nvGrpSpPr>
          <p:cNvPr id="2" name="Group 36">
            <a:extLst>
              <a:ext uri="{FF2B5EF4-FFF2-40B4-BE49-F238E27FC236}">
                <a16:creationId xmlns:a16="http://schemas.microsoft.com/office/drawing/2014/main" id="{3F532CFD-9CA2-C53B-3A96-91FBE60BBF2B}"/>
              </a:ext>
            </a:extLst>
          </p:cNvPr>
          <p:cNvGrpSpPr>
            <a:grpSpLocks/>
          </p:cNvGrpSpPr>
          <p:nvPr/>
        </p:nvGrpSpPr>
        <p:grpSpPr bwMode="auto">
          <a:xfrm>
            <a:off x="2522538" y="3332163"/>
            <a:ext cx="2895600" cy="2590800"/>
            <a:chOff x="720" y="2640"/>
            <a:chExt cx="1824" cy="1632"/>
          </a:xfrm>
        </p:grpSpPr>
        <p:sp>
          <p:nvSpPr>
            <p:cNvPr id="86045" name="Rectangle 9">
              <a:extLst>
                <a:ext uri="{FF2B5EF4-FFF2-40B4-BE49-F238E27FC236}">
                  <a16:creationId xmlns:a16="http://schemas.microsoft.com/office/drawing/2014/main" id="{43D4F9BC-5AFA-B503-922F-D289A470F7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2640"/>
              <a:ext cx="1824" cy="1632"/>
            </a:xfrm>
            <a:prstGeom prst="rect">
              <a:avLst/>
            </a:pr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kumimoji="1" lang="en-US" altLang="en-US" sz="2400" b="1">
                <a:latin typeface="Times New Roman" panose="02020603050405020304" pitchFamily="18" charset="0"/>
                <a:ea typeface="新細明體" panose="02020500000000000000" pitchFamily="18" charset="-120"/>
              </a:endParaRPr>
            </a:p>
          </p:txBody>
        </p:sp>
        <p:sp>
          <p:nvSpPr>
            <p:cNvPr id="86046" name="Oval 10">
              <a:extLst>
                <a:ext uri="{FF2B5EF4-FFF2-40B4-BE49-F238E27FC236}">
                  <a16:creationId xmlns:a16="http://schemas.microsoft.com/office/drawing/2014/main" id="{BCA7E870-095C-12A7-2E6C-69CC37B270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3024"/>
              <a:ext cx="864" cy="86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kumimoji="1" lang="en-US" altLang="en-US" sz="2400" b="1">
                <a:latin typeface="Times New Roman" panose="02020603050405020304" pitchFamily="18" charset="0"/>
                <a:ea typeface="新細明體" panose="02020500000000000000" pitchFamily="18" charset="-120"/>
              </a:endParaRPr>
            </a:p>
          </p:txBody>
        </p:sp>
      </p:grpSp>
      <p:grpSp>
        <p:nvGrpSpPr>
          <p:cNvPr id="3" name="Group 35">
            <a:extLst>
              <a:ext uri="{FF2B5EF4-FFF2-40B4-BE49-F238E27FC236}">
                <a16:creationId xmlns:a16="http://schemas.microsoft.com/office/drawing/2014/main" id="{145E1DB3-D38F-3156-F5CD-DA58661EFBE9}"/>
              </a:ext>
            </a:extLst>
          </p:cNvPr>
          <p:cNvGrpSpPr>
            <a:grpSpLocks/>
          </p:cNvGrpSpPr>
          <p:nvPr/>
        </p:nvGrpSpPr>
        <p:grpSpPr bwMode="auto">
          <a:xfrm>
            <a:off x="2370138" y="3027363"/>
            <a:ext cx="3441700" cy="2743200"/>
            <a:chOff x="624" y="2448"/>
            <a:chExt cx="2168" cy="1728"/>
          </a:xfrm>
        </p:grpSpPr>
        <p:sp>
          <p:nvSpPr>
            <p:cNvPr id="86041" name="Line 12">
              <a:extLst>
                <a:ext uri="{FF2B5EF4-FFF2-40B4-BE49-F238E27FC236}">
                  <a16:creationId xmlns:a16="http://schemas.microsoft.com/office/drawing/2014/main" id="{1DC51D29-5755-752C-6C33-E71F730E31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" y="3456"/>
              <a:ext cx="21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86042" name="Line 13">
              <a:extLst>
                <a:ext uri="{FF2B5EF4-FFF2-40B4-BE49-F238E27FC236}">
                  <a16:creationId xmlns:a16="http://schemas.microsoft.com/office/drawing/2014/main" id="{B7C09C3D-72BB-872B-E888-06F4C717CC3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80" y="2640"/>
              <a:ext cx="0" cy="15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86043" name="Text Box 14">
              <a:extLst>
                <a:ext uri="{FF2B5EF4-FFF2-40B4-BE49-F238E27FC236}">
                  <a16:creationId xmlns:a16="http://schemas.microsoft.com/office/drawing/2014/main" id="{18A2338D-AEDD-E35D-DE64-8783054F56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3408"/>
              <a:ext cx="29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1" lang="en-US" altLang="zh-TW" sz="2400">
                  <a:latin typeface="Monotype Corsiva" panose="03010101010201010101" pitchFamily="66" charset="0"/>
                </a:rPr>
                <a:t>Re</a:t>
              </a:r>
            </a:p>
          </p:txBody>
        </p:sp>
        <p:sp>
          <p:nvSpPr>
            <p:cNvPr id="86044" name="Text Box 15">
              <a:extLst>
                <a:ext uri="{FF2B5EF4-FFF2-40B4-BE49-F238E27FC236}">
                  <a16:creationId xmlns:a16="http://schemas.microsoft.com/office/drawing/2014/main" id="{09A7AC4F-100E-D067-4276-ED2FAC53B0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0" y="2448"/>
              <a:ext cx="3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1" lang="en-US" altLang="zh-TW" sz="2400">
                  <a:latin typeface="Monotype Corsiva" panose="03010101010201010101" pitchFamily="66" charset="0"/>
                </a:rPr>
                <a:t>Im</a:t>
              </a:r>
            </a:p>
          </p:txBody>
        </p:sp>
      </p:grpSp>
      <p:sp>
        <p:nvSpPr>
          <p:cNvPr id="28688" name="Oval 16">
            <a:extLst>
              <a:ext uri="{FF2B5EF4-FFF2-40B4-BE49-F238E27FC236}">
                <a16:creationId xmlns:a16="http://schemas.microsoft.com/office/drawing/2014/main" id="{9D83E982-B0FA-0BE5-44E3-1DCFDB053E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0338" y="4551363"/>
            <a:ext cx="157162" cy="152400"/>
          </a:xfrm>
          <a:prstGeom prst="ellipse">
            <a:avLst/>
          </a:prstGeom>
          <a:noFill/>
          <a:ln w="28575">
            <a:solidFill>
              <a:srgbClr val="0033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kumimoji="1" lang="en-US" altLang="en-US" sz="2400" b="1">
              <a:solidFill>
                <a:srgbClr val="0033CC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grpSp>
        <p:nvGrpSpPr>
          <p:cNvPr id="4" name="Group 29">
            <a:extLst>
              <a:ext uri="{FF2B5EF4-FFF2-40B4-BE49-F238E27FC236}">
                <a16:creationId xmlns:a16="http://schemas.microsoft.com/office/drawing/2014/main" id="{1A8E0695-1154-2B2E-1B0A-7CA00DD649D4}"/>
              </a:ext>
            </a:extLst>
          </p:cNvPr>
          <p:cNvGrpSpPr>
            <a:grpSpLocks/>
          </p:cNvGrpSpPr>
          <p:nvPr/>
        </p:nvGrpSpPr>
        <p:grpSpPr bwMode="auto">
          <a:xfrm>
            <a:off x="4503738" y="4551363"/>
            <a:ext cx="444500" cy="457200"/>
            <a:chOff x="2072" y="3456"/>
            <a:chExt cx="272" cy="288"/>
          </a:xfrm>
        </p:grpSpPr>
        <p:sp>
          <p:nvSpPr>
            <p:cNvPr id="86037" name="Text Box 18">
              <a:extLst>
                <a:ext uri="{FF2B5EF4-FFF2-40B4-BE49-F238E27FC236}">
                  <a16:creationId xmlns:a16="http://schemas.microsoft.com/office/drawing/2014/main" id="{13F2F9BC-4428-33C4-8A55-6EA0C49B14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72" y="3532"/>
              <a:ext cx="27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1" lang="en-US" altLang="zh-TW" sz="1600">
                  <a:solidFill>
                    <a:srgbClr val="0033CC"/>
                  </a:solidFill>
                  <a:latin typeface="Times New Roman" panose="02020603050405020304" pitchFamily="18" charset="0"/>
                </a:rPr>
                <a:t>1/2</a:t>
              </a:r>
            </a:p>
          </p:txBody>
        </p:sp>
        <p:grpSp>
          <p:nvGrpSpPr>
            <p:cNvPr id="86038" name="Group 19">
              <a:extLst>
                <a:ext uri="{FF2B5EF4-FFF2-40B4-BE49-F238E27FC236}">
                  <a16:creationId xmlns:a16="http://schemas.microsoft.com/office/drawing/2014/main" id="{7B642CFE-F9D1-214E-F7A3-FD1070681DF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68" y="3456"/>
              <a:ext cx="96" cy="96"/>
              <a:chOff x="3792" y="3360"/>
              <a:chExt cx="96" cy="96"/>
            </a:xfrm>
          </p:grpSpPr>
          <p:sp>
            <p:nvSpPr>
              <p:cNvPr id="86039" name="Line 20">
                <a:extLst>
                  <a:ext uri="{FF2B5EF4-FFF2-40B4-BE49-F238E27FC236}">
                    <a16:creationId xmlns:a16="http://schemas.microsoft.com/office/drawing/2014/main" id="{30FFB1D5-BE53-7F8A-825C-40B43799BF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92" y="3360"/>
                <a:ext cx="96" cy="96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86040" name="Line 21">
                <a:extLst>
                  <a:ext uri="{FF2B5EF4-FFF2-40B4-BE49-F238E27FC236}">
                    <a16:creationId xmlns:a16="http://schemas.microsoft.com/office/drawing/2014/main" id="{ECAECD7D-E604-C6EF-0E1C-E78CBFEDBAB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92" y="3360"/>
                <a:ext cx="96" cy="96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</p:grpSp>
      </p:grpSp>
      <p:graphicFrame>
        <p:nvGraphicFramePr>
          <p:cNvPr id="28695" name="Object 23">
            <a:extLst>
              <a:ext uri="{FF2B5EF4-FFF2-40B4-BE49-F238E27FC236}">
                <a16:creationId xmlns:a16="http://schemas.microsoft.com/office/drawing/2014/main" id="{84B0EE98-2272-8201-00E3-E6A262A66E0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21438" y="2265363"/>
          <a:ext cx="1952625" cy="896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965200" imgH="444500" progId="Equation.3">
                  <p:embed/>
                </p:oleObj>
              </mc:Choice>
              <mc:Fallback>
                <p:oleObj name="Equation" r:id="rId6" imgW="965200" imgH="44450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1438" y="2265363"/>
                        <a:ext cx="1952625" cy="896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66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07763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33">
            <a:extLst>
              <a:ext uri="{FF2B5EF4-FFF2-40B4-BE49-F238E27FC236}">
                <a16:creationId xmlns:a16="http://schemas.microsoft.com/office/drawing/2014/main" id="{C1164F40-3572-77FF-E61C-CB2991E37EBE}"/>
              </a:ext>
            </a:extLst>
          </p:cNvPr>
          <p:cNvGrpSpPr>
            <a:grpSpLocks/>
          </p:cNvGrpSpPr>
          <p:nvPr/>
        </p:nvGrpSpPr>
        <p:grpSpPr bwMode="auto">
          <a:xfrm>
            <a:off x="3436938" y="4530725"/>
            <a:ext cx="555625" cy="428625"/>
            <a:chOff x="1296" y="3395"/>
            <a:chExt cx="340" cy="270"/>
          </a:xfrm>
        </p:grpSpPr>
        <p:sp>
          <p:nvSpPr>
            <p:cNvPr id="86033" name="Text Box 25">
              <a:extLst>
                <a:ext uri="{FF2B5EF4-FFF2-40B4-BE49-F238E27FC236}">
                  <a16:creationId xmlns:a16="http://schemas.microsoft.com/office/drawing/2014/main" id="{9D314CBA-9590-7F58-320B-823FBD5B24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3453"/>
              <a:ext cx="34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1" lang="en-US" altLang="zh-TW" sz="1600">
                  <a:solidFill>
                    <a:srgbClr val="0033CC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</a:t>
              </a:r>
              <a:r>
                <a:rPr kumimoji="1" lang="en-US" altLang="zh-TW" sz="1600">
                  <a:solidFill>
                    <a:srgbClr val="0033CC"/>
                  </a:solidFill>
                  <a:latin typeface="Times New Roman" panose="02020603050405020304" pitchFamily="18" charset="0"/>
                </a:rPr>
                <a:t>1/3</a:t>
              </a:r>
            </a:p>
          </p:txBody>
        </p:sp>
        <p:grpSp>
          <p:nvGrpSpPr>
            <p:cNvPr id="86034" name="Group 26">
              <a:extLst>
                <a:ext uri="{FF2B5EF4-FFF2-40B4-BE49-F238E27FC236}">
                  <a16:creationId xmlns:a16="http://schemas.microsoft.com/office/drawing/2014/main" id="{9329BC0C-5EEF-2FD5-0C76-A8D2D3C2B0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6" y="3395"/>
              <a:ext cx="96" cy="96"/>
              <a:chOff x="3792" y="3360"/>
              <a:chExt cx="96" cy="96"/>
            </a:xfrm>
          </p:grpSpPr>
          <p:sp>
            <p:nvSpPr>
              <p:cNvPr id="86035" name="Line 27">
                <a:extLst>
                  <a:ext uri="{FF2B5EF4-FFF2-40B4-BE49-F238E27FC236}">
                    <a16:creationId xmlns:a16="http://schemas.microsoft.com/office/drawing/2014/main" id="{F3A7E987-E852-7F58-1E48-C095A7AC98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92" y="3360"/>
                <a:ext cx="96" cy="96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86036" name="Line 28">
                <a:extLst>
                  <a:ext uri="{FF2B5EF4-FFF2-40B4-BE49-F238E27FC236}">
                    <a16:creationId xmlns:a16="http://schemas.microsoft.com/office/drawing/2014/main" id="{6D0F00AE-1084-07DB-FED7-8D4CA4BC9D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92" y="3360"/>
                <a:ext cx="96" cy="96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</p:grpSp>
      </p:grpSp>
      <p:grpSp>
        <p:nvGrpSpPr>
          <p:cNvPr id="8" name="Group 32">
            <a:extLst>
              <a:ext uri="{FF2B5EF4-FFF2-40B4-BE49-F238E27FC236}">
                <a16:creationId xmlns:a16="http://schemas.microsoft.com/office/drawing/2014/main" id="{42B19233-4F2C-23DB-284A-99B6D183E42E}"/>
              </a:ext>
            </a:extLst>
          </p:cNvPr>
          <p:cNvGrpSpPr>
            <a:grpSpLocks/>
          </p:cNvGrpSpPr>
          <p:nvPr/>
        </p:nvGrpSpPr>
        <p:grpSpPr bwMode="auto">
          <a:xfrm>
            <a:off x="4046538" y="4291013"/>
            <a:ext cx="546100" cy="412750"/>
            <a:chOff x="1680" y="3292"/>
            <a:chExt cx="334" cy="260"/>
          </a:xfrm>
        </p:grpSpPr>
        <p:sp>
          <p:nvSpPr>
            <p:cNvPr id="86031" name="Oval 30">
              <a:extLst>
                <a:ext uri="{FF2B5EF4-FFF2-40B4-BE49-F238E27FC236}">
                  <a16:creationId xmlns:a16="http://schemas.microsoft.com/office/drawing/2014/main" id="{FDE034B6-74C6-932B-7490-A8DE9C4497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3456"/>
              <a:ext cx="96" cy="96"/>
            </a:xfrm>
            <a:prstGeom prst="ellipse">
              <a:avLst/>
            </a:prstGeom>
            <a:noFill/>
            <a:ln w="28575">
              <a:solidFill>
                <a:srgbClr val="0033C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kumimoji="1" lang="en-US" altLang="en-US" sz="2400" b="1">
                <a:solidFill>
                  <a:srgbClr val="0033CC"/>
                </a:solidFill>
                <a:latin typeface="Times New Roman" panose="02020603050405020304" pitchFamily="18" charset="0"/>
                <a:ea typeface="新細明體" panose="02020500000000000000" pitchFamily="18" charset="-120"/>
              </a:endParaRPr>
            </a:p>
          </p:txBody>
        </p:sp>
        <p:sp>
          <p:nvSpPr>
            <p:cNvPr id="86032" name="Rectangle 31">
              <a:extLst>
                <a:ext uri="{FF2B5EF4-FFF2-40B4-BE49-F238E27FC236}">
                  <a16:creationId xmlns:a16="http://schemas.microsoft.com/office/drawing/2014/main" id="{DAF1238A-3C33-2529-C402-4D4F4BB4DE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3292"/>
              <a:ext cx="33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1" lang="en-US" altLang="zh-TW" sz="1600">
                  <a:solidFill>
                    <a:srgbClr val="0033CC"/>
                  </a:solidFill>
                  <a:latin typeface="Times New Roman" panose="02020603050405020304" pitchFamily="18" charset="0"/>
                </a:rPr>
                <a:t>1/12</a:t>
              </a:r>
            </a:p>
          </p:txBody>
        </p:sp>
      </p:grpSp>
      <p:sp>
        <p:nvSpPr>
          <p:cNvPr id="28709" name="Text Box 37">
            <a:extLst>
              <a:ext uri="{FF2B5EF4-FFF2-40B4-BE49-F238E27FC236}">
                <a16:creationId xmlns:a16="http://schemas.microsoft.com/office/drawing/2014/main" id="{459D974E-3891-2529-9A93-7EBAAEF391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5638" y="3376613"/>
            <a:ext cx="44196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zh-TW">
                <a:latin typeface="Times New Roman" panose="02020603050405020304" pitchFamily="18" charset="0"/>
              </a:rPr>
              <a:t>ROC is </a:t>
            </a:r>
            <a:r>
              <a:rPr kumimoji="1" lang="en-US" altLang="zh-TW">
                <a:solidFill>
                  <a:srgbClr val="FF0000"/>
                </a:solidFill>
                <a:latin typeface="Times New Roman" panose="02020603050405020304" pitchFamily="18" charset="0"/>
              </a:rPr>
              <a:t>bounded by poles</a:t>
            </a:r>
            <a:r>
              <a:rPr kumimoji="1" lang="en-US" altLang="zh-TW">
                <a:latin typeface="Times New Roman" panose="02020603050405020304" pitchFamily="18" charset="0"/>
              </a:rPr>
              <a:t> and is the </a:t>
            </a:r>
            <a:r>
              <a:rPr kumimoji="1" lang="en-US" altLang="zh-TW">
                <a:solidFill>
                  <a:srgbClr val="FF0000"/>
                </a:solidFill>
                <a:latin typeface="Times New Roman" panose="02020603050405020304" pitchFamily="18" charset="0"/>
              </a:rPr>
              <a:t>exterior of a circle</a:t>
            </a:r>
            <a:r>
              <a:rPr kumimoji="1" lang="en-US" altLang="zh-TW"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28710" name="Rectangle 38">
            <a:extLst>
              <a:ext uri="{FF2B5EF4-FFF2-40B4-BE49-F238E27FC236}">
                <a16:creationId xmlns:a16="http://schemas.microsoft.com/office/drawing/2014/main" id="{CFFD0F8B-189C-7D0A-6BBC-4D522C8AA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5638" y="5084763"/>
            <a:ext cx="47212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zh-TW">
                <a:latin typeface="Times New Roman" panose="02020603050405020304" pitchFamily="18" charset="0"/>
              </a:rPr>
              <a:t>ROC does not include any pole.</a:t>
            </a: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8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8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8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28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86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86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28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3" presetClass="entr" presetSubtype="28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3" presetClass="entr" presetSubtype="28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28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28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9" grpId="0" animBg="1"/>
      <p:bldP spid="28688" grpId="0" animBg="1" autoUpdateAnimBg="0"/>
      <p:bldP spid="28709" grpId="0" autoUpdateAnimBg="0"/>
      <p:bldP spid="28710" grpId="0" autoUpdateAnimBg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5">
            <a:extLst>
              <a:ext uri="{FF2B5EF4-FFF2-40B4-BE49-F238E27FC236}">
                <a16:creationId xmlns:a16="http://schemas.microsoft.com/office/drawing/2014/main" id="{B5042B7F-D842-E75D-8D84-438FE6519127}"/>
              </a:ext>
            </a:extLst>
          </p:cNvPr>
          <p:cNvGrpSpPr>
            <a:grpSpLocks/>
          </p:cNvGrpSpPr>
          <p:nvPr/>
        </p:nvGrpSpPr>
        <p:grpSpPr bwMode="auto">
          <a:xfrm>
            <a:off x="3197225" y="4024313"/>
            <a:ext cx="1676400" cy="1676400"/>
            <a:chOff x="1056" y="2928"/>
            <a:chExt cx="1056" cy="1056"/>
          </a:xfrm>
        </p:grpSpPr>
        <p:sp>
          <p:nvSpPr>
            <p:cNvPr id="87069" name="Oval 34">
              <a:extLst>
                <a:ext uri="{FF2B5EF4-FFF2-40B4-BE49-F238E27FC236}">
                  <a16:creationId xmlns:a16="http://schemas.microsoft.com/office/drawing/2014/main" id="{CBB19430-8EDE-B340-3489-BC63AD6868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2928"/>
              <a:ext cx="1056" cy="1056"/>
            </a:xfrm>
            <a:prstGeom prst="ellipse">
              <a:avLst/>
            </a:prstGeom>
            <a:solidFill>
              <a:srgbClr val="B2B2B2"/>
            </a:solidFill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kumimoji="1" lang="en-US" altLang="en-US" sz="2400" b="1">
                <a:latin typeface="Times New Roman" panose="02020603050405020304" pitchFamily="18" charset="0"/>
                <a:ea typeface="新細明體" panose="02020500000000000000" pitchFamily="18" charset="-120"/>
              </a:endParaRPr>
            </a:p>
          </p:txBody>
        </p:sp>
        <p:sp>
          <p:nvSpPr>
            <p:cNvPr id="87070" name="Oval 33">
              <a:extLst>
                <a:ext uri="{FF2B5EF4-FFF2-40B4-BE49-F238E27FC236}">
                  <a16:creationId xmlns:a16="http://schemas.microsoft.com/office/drawing/2014/main" id="{1BBDC878-63DF-B2D0-E074-A58CFE1967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3072"/>
              <a:ext cx="768" cy="76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kumimoji="1" lang="en-US" altLang="en-US" sz="2400" b="1">
                <a:latin typeface="Times New Roman" panose="02020603050405020304" pitchFamily="18" charset="0"/>
                <a:ea typeface="新細明體" panose="02020500000000000000" pitchFamily="18" charset="-120"/>
              </a:endParaRPr>
            </a:p>
          </p:txBody>
        </p:sp>
      </p:grpSp>
      <p:sp>
        <p:nvSpPr>
          <p:cNvPr id="87043" name="Rectangle 4">
            <a:extLst>
              <a:ext uri="{FF2B5EF4-FFF2-40B4-BE49-F238E27FC236}">
                <a16:creationId xmlns:a16="http://schemas.microsoft.com/office/drawing/2014/main" id="{7F33EA0E-5943-E3C3-9020-9550814A7F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/>
              <a:t>Example: A Two Sided Sequence</a:t>
            </a:r>
          </a:p>
        </p:txBody>
      </p:sp>
      <p:graphicFrame>
        <p:nvGraphicFramePr>
          <p:cNvPr id="29701" name="Object 5">
            <a:extLst>
              <a:ext uri="{FF2B5EF4-FFF2-40B4-BE49-F238E27FC236}">
                <a16:creationId xmlns:a16="http://schemas.microsoft.com/office/drawing/2014/main" id="{0668CF71-64AE-D08E-25C9-DED6CDB7719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95538" y="1814513"/>
          <a:ext cx="4687887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993900" imgH="241300" progId="Equation.3">
                  <p:embed/>
                </p:oleObj>
              </mc:Choice>
              <mc:Fallback>
                <p:oleObj name="Equation" r:id="rId2" imgW="1993900" imgH="2413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5538" y="1814513"/>
                        <a:ext cx="4687887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66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07763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2" name="Object 6">
            <a:extLst>
              <a:ext uri="{FF2B5EF4-FFF2-40B4-BE49-F238E27FC236}">
                <a16:creationId xmlns:a16="http://schemas.microsoft.com/office/drawing/2014/main" id="{F86F8502-30DF-A19B-B287-F994C6645F3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30625" y="2513013"/>
          <a:ext cx="2543175" cy="871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257300" imgH="431800" progId="Equation.3">
                  <p:embed/>
                </p:oleObj>
              </mc:Choice>
              <mc:Fallback>
                <p:oleObj name="Equation" r:id="rId4" imgW="1257300" imgH="4318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0625" y="2513013"/>
                        <a:ext cx="2543175" cy="871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66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07763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3" name="AutoShape 7">
            <a:extLst>
              <a:ext uri="{FF2B5EF4-FFF2-40B4-BE49-F238E27FC236}">
                <a16:creationId xmlns:a16="http://schemas.microsoft.com/office/drawing/2014/main" id="{92565516-74B5-78E2-3D97-FF0A330A83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5225" y="2665413"/>
            <a:ext cx="838200" cy="457200"/>
          </a:xfrm>
          <a:prstGeom prst="rightArrow">
            <a:avLst>
              <a:gd name="adj1" fmla="val 50000"/>
              <a:gd name="adj2" fmla="val 45833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kumimoji="1" lang="en-US" altLang="en-US" sz="2400" b="1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grpSp>
        <p:nvGrpSpPr>
          <p:cNvPr id="3" name="Group 11">
            <a:extLst>
              <a:ext uri="{FF2B5EF4-FFF2-40B4-BE49-F238E27FC236}">
                <a16:creationId xmlns:a16="http://schemas.microsoft.com/office/drawing/2014/main" id="{AF3EC800-4E9D-C670-4F95-1C549BF058FE}"/>
              </a:ext>
            </a:extLst>
          </p:cNvPr>
          <p:cNvGrpSpPr>
            <a:grpSpLocks/>
          </p:cNvGrpSpPr>
          <p:nvPr/>
        </p:nvGrpSpPr>
        <p:grpSpPr bwMode="auto">
          <a:xfrm>
            <a:off x="2346325" y="3262313"/>
            <a:ext cx="3441700" cy="2743200"/>
            <a:chOff x="624" y="2448"/>
            <a:chExt cx="2168" cy="1728"/>
          </a:xfrm>
        </p:grpSpPr>
        <p:sp>
          <p:nvSpPr>
            <p:cNvPr id="87065" name="Line 12">
              <a:extLst>
                <a:ext uri="{FF2B5EF4-FFF2-40B4-BE49-F238E27FC236}">
                  <a16:creationId xmlns:a16="http://schemas.microsoft.com/office/drawing/2014/main" id="{639F41B5-A54A-666A-9731-4959792F89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" y="3456"/>
              <a:ext cx="21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87066" name="Line 13">
              <a:extLst>
                <a:ext uri="{FF2B5EF4-FFF2-40B4-BE49-F238E27FC236}">
                  <a16:creationId xmlns:a16="http://schemas.microsoft.com/office/drawing/2014/main" id="{825CF497-C3CC-97F0-707A-6A66BE2F288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80" y="2640"/>
              <a:ext cx="0" cy="15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87067" name="Text Box 14">
              <a:extLst>
                <a:ext uri="{FF2B5EF4-FFF2-40B4-BE49-F238E27FC236}">
                  <a16:creationId xmlns:a16="http://schemas.microsoft.com/office/drawing/2014/main" id="{1BF3B126-F0C6-1087-3E8B-A6BC451980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3408"/>
              <a:ext cx="29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1" lang="en-US" altLang="zh-TW" sz="2400">
                  <a:latin typeface="Monotype Corsiva" panose="03010101010201010101" pitchFamily="66" charset="0"/>
                </a:rPr>
                <a:t>Re</a:t>
              </a:r>
            </a:p>
          </p:txBody>
        </p:sp>
        <p:sp>
          <p:nvSpPr>
            <p:cNvPr id="87068" name="Text Box 15">
              <a:extLst>
                <a:ext uri="{FF2B5EF4-FFF2-40B4-BE49-F238E27FC236}">
                  <a16:creationId xmlns:a16="http://schemas.microsoft.com/office/drawing/2014/main" id="{31EB00DD-6025-C596-6B27-F2E71A0563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0" y="2448"/>
              <a:ext cx="3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1" lang="en-US" altLang="zh-TW" sz="2400">
                  <a:latin typeface="Monotype Corsiva" panose="03010101010201010101" pitchFamily="66" charset="0"/>
                </a:rPr>
                <a:t>Im</a:t>
              </a:r>
            </a:p>
          </p:txBody>
        </p:sp>
      </p:grpSp>
      <p:sp>
        <p:nvSpPr>
          <p:cNvPr id="29712" name="Oval 16">
            <a:extLst>
              <a:ext uri="{FF2B5EF4-FFF2-40B4-BE49-F238E27FC236}">
                <a16:creationId xmlns:a16="http://schemas.microsoft.com/office/drawing/2014/main" id="{F06BCA15-3563-9698-C83C-C59E569AF8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6525" y="4786313"/>
            <a:ext cx="157163" cy="152400"/>
          </a:xfrm>
          <a:prstGeom prst="ellipse">
            <a:avLst/>
          </a:prstGeom>
          <a:noFill/>
          <a:ln w="28575">
            <a:solidFill>
              <a:srgbClr val="0033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kumimoji="1" lang="en-US" altLang="en-US" sz="2400" b="1">
              <a:solidFill>
                <a:srgbClr val="0033CC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grpSp>
        <p:nvGrpSpPr>
          <p:cNvPr id="4" name="Group 17">
            <a:extLst>
              <a:ext uri="{FF2B5EF4-FFF2-40B4-BE49-F238E27FC236}">
                <a16:creationId xmlns:a16="http://schemas.microsoft.com/office/drawing/2014/main" id="{CF86EC79-D74C-5246-85CA-9AEB364204CB}"/>
              </a:ext>
            </a:extLst>
          </p:cNvPr>
          <p:cNvGrpSpPr>
            <a:grpSpLocks/>
          </p:cNvGrpSpPr>
          <p:nvPr/>
        </p:nvGrpSpPr>
        <p:grpSpPr bwMode="auto">
          <a:xfrm>
            <a:off x="4645025" y="4786313"/>
            <a:ext cx="444500" cy="457200"/>
            <a:chOff x="2072" y="3456"/>
            <a:chExt cx="272" cy="288"/>
          </a:xfrm>
        </p:grpSpPr>
        <p:sp>
          <p:nvSpPr>
            <p:cNvPr id="87061" name="Text Box 18">
              <a:extLst>
                <a:ext uri="{FF2B5EF4-FFF2-40B4-BE49-F238E27FC236}">
                  <a16:creationId xmlns:a16="http://schemas.microsoft.com/office/drawing/2014/main" id="{31BCFA51-9307-1410-0BB1-2835F7AFDB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72" y="3532"/>
              <a:ext cx="27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1" lang="en-US" altLang="zh-TW" sz="1600">
                  <a:solidFill>
                    <a:srgbClr val="0033CC"/>
                  </a:solidFill>
                  <a:latin typeface="Times New Roman" panose="02020603050405020304" pitchFamily="18" charset="0"/>
                </a:rPr>
                <a:t>1/2</a:t>
              </a:r>
            </a:p>
          </p:txBody>
        </p:sp>
        <p:grpSp>
          <p:nvGrpSpPr>
            <p:cNvPr id="87062" name="Group 19">
              <a:extLst>
                <a:ext uri="{FF2B5EF4-FFF2-40B4-BE49-F238E27FC236}">
                  <a16:creationId xmlns:a16="http://schemas.microsoft.com/office/drawing/2014/main" id="{9B05D33F-982C-E69F-DE0B-5DAB354DEF3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68" y="3456"/>
              <a:ext cx="96" cy="96"/>
              <a:chOff x="3792" y="3360"/>
              <a:chExt cx="96" cy="96"/>
            </a:xfrm>
          </p:grpSpPr>
          <p:sp>
            <p:nvSpPr>
              <p:cNvPr id="87063" name="Line 20">
                <a:extLst>
                  <a:ext uri="{FF2B5EF4-FFF2-40B4-BE49-F238E27FC236}">
                    <a16:creationId xmlns:a16="http://schemas.microsoft.com/office/drawing/2014/main" id="{A5E5F1DB-4C6A-3B74-0A25-ABC66AC1C2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92" y="3360"/>
                <a:ext cx="96" cy="96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87064" name="Line 21">
                <a:extLst>
                  <a:ext uri="{FF2B5EF4-FFF2-40B4-BE49-F238E27FC236}">
                    <a16:creationId xmlns:a16="http://schemas.microsoft.com/office/drawing/2014/main" id="{8404A614-34FB-C91C-B5B5-C6C999B5DE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92" y="3360"/>
                <a:ext cx="96" cy="96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</p:grpSp>
      </p:grpSp>
      <p:graphicFrame>
        <p:nvGraphicFramePr>
          <p:cNvPr id="29718" name="Object 22">
            <a:extLst>
              <a:ext uri="{FF2B5EF4-FFF2-40B4-BE49-F238E27FC236}">
                <a16:creationId xmlns:a16="http://schemas.microsoft.com/office/drawing/2014/main" id="{8D4B54F0-DB1D-EDEA-9023-7F1010BB27C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97625" y="2500313"/>
          <a:ext cx="1952625" cy="896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965200" imgH="444500" progId="Equation.3">
                  <p:embed/>
                </p:oleObj>
              </mc:Choice>
              <mc:Fallback>
                <p:oleObj name="Equation" r:id="rId6" imgW="965200" imgH="44450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97625" y="2500313"/>
                        <a:ext cx="1952625" cy="896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66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07763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23">
            <a:extLst>
              <a:ext uri="{FF2B5EF4-FFF2-40B4-BE49-F238E27FC236}">
                <a16:creationId xmlns:a16="http://schemas.microsoft.com/office/drawing/2014/main" id="{13200DCC-08D0-E8EB-6F8A-0201AD76632C}"/>
              </a:ext>
            </a:extLst>
          </p:cNvPr>
          <p:cNvGrpSpPr>
            <a:grpSpLocks/>
          </p:cNvGrpSpPr>
          <p:nvPr/>
        </p:nvGrpSpPr>
        <p:grpSpPr bwMode="auto">
          <a:xfrm>
            <a:off x="3349625" y="4765675"/>
            <a:ext cx="555625" cy="428625"/>
            <a:chOff x="1296" y="3395"/>
            <a:chExt cx="340" cy="270"/>
          </a:xfrm>
        </p:grpSpPr>
        <p:sp>
          <p:nvSpPr>
            <p:cNvPr id="87057" name="Text Box 24">
              <a:extLst>
                <a:ext uri="{FF2B5EF4-FFF2-40B4-BE49-F238E27FC236}">
                  <a16:creationId xmlns:a16="http://schemas.microsoft.com/office/drawing/2014/main" id="{9D375CBE-C52F-A32A-6996-202C2C283D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3453"/>
              <a:ext cx="34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1" lang="en-US" altLang="zh-TW" sz="1600">
                  <a:solidFill>
                    <a:srgbClr val="0033CC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</a:t>
              </a:r>
              <a:r>
                <a:rPr kumimoji="1" lang="en-US" altLang="zh-TW" sz="1600">
                  <a:solidFill>
                    <a:srgbClr val="0033CC"/>
                  </a:solidFill>
                  <a:latin typeface="Times New Roman" panose="02020603050405020304" pitchFamily="18" charset="0"/>
                </a:rPr>
                <a:t>1/3</a:t>
              </a:r>
            </a:p>
          </p:txBody>
        </p:sp>
        <p:grpSp>
          <p:nvGrpSpPr>
            <p:cNvPr id="87058" name="Group 25">
              <a:extLst>
                <a:ext uri="{FF2B5EF4-FFF2-40B4-BE49-F238E27FC236}">
                  <a16:creationId xmlns:a16="http://schemas.microsoft.com/office/drawing/2014/main" id="{D491FCA9-48FD-008C-F758-56750BC2E22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6" y="3395"/>
              <a:ext cx="96" cy="96"/>
              <a:chOff x="3792" y="3360"/>
              <a:chExt cx="96" cy="96"/>
            </a:xfrm>
          </p:grpSpPr>
          <p:sp>
            <p:nvSpPr>
              <p:cNvPr id="87059" name="Line 26">
                <a:extLst>
                  <a:ext uri="{FF2B5EF4-FFF2-40B4-BE49-F238E27FC236}">
                    <a16:creationId xmlns:a16="http://schemas.microsoft.com/office/drawing/2014/main" id="{0CA13E27-8F38-E052-6B6B-0494E67EEE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92" y="3360"/>
                <a:ext cx="96" cy="96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87060" name="Line 27">
                <a:extLst>
                  <a:ext uri="{FF2B5EF4-FFF2-40B4-BE49-F238E27FC236}">
                    <a16:creationId xmlns:a16="http://schemas.microsoft.com/office/drawing/2014/main" id="{4D96CD2E-A542-B7C8-A079-3F2458E5C5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92" y="3360"/>
                <a:ext cx="96" cy="96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</p:grpSp>
      </p:grpSp>
      <p:grpSp>
        <p:nvGrpSpPr>
          <p:cNvPr id="8" name="Group 28">
            <a:extLst>
              <a:ext uri="{FF2B5EF4-FFF2-40B4-BE49-F238E27FC236}">
                <a16:creationId xmlns:a16="http://schemas.microsoft.com/office/drawing/2014/main" id="{841CDF2C-7BA0-D0B0-F4C2-3E08450621BE}"/>
              </a:ext>
            </a:extLst>
          </p:cNvPr>
          <p:cNvGrpSpPr>
            <a:grpSpLocks/>
          </p:cNvGrpSpPr>
          <p:nvPr/>
        </p:nvGrpSpPr>
        <p:grpSpPr bwMode="auto">
          <a:xfrm>
            <a:off x="4022725" y="4525963"/>
            <a:ext cx="546100" cy="412750"/>
            <a:chOff x="1680" y="3292"/>
            <a:chExt cx="334" cy="260"/>
          </a:xfrm>
        </p:grpSpPr>
        <p:sp>
          <p:nvSpPr>
            <p:cNvPr id="87055" name="Oval 29">
              <a:extLst>
                <a:ext uri="{FF2B5EF4-FFF2-40B4-BE49-F238E27FC236}">
                  <a16:creationId xmlns:a16="http://schemas.microsoft.com/office/drawing/2014/main" id="{126358F1-9DBA-8ECF-0F04-6E03D016B0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3456"/>
              <a:ext cx="96" cy="96"/>
            </a:xfrm>
            <a:prstGeom prst="ellipse">
              <a:avLst/>
            </a:prstGeom>
            <a:noFill/>
            <a:ln w="28575">
              <a:solidFill>
                <a:srgbClr val="0033C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kumimoji="1" lang="en-US" altLang="en-US" sz="2400" b="1">
                <a:solidFill>
                  <a:srgbClr val="0033CC"/>
                </a:solidFill>
                <a:latin typeface="Times New Roman" panose="02020603050405020304" pitchFamily="18" charset="0"/>
                <a:ea typeface="新細明體" panose="02020500000000000000" pitchFamily="18" charset="-120"/>
              </a:endParaRPr>
            </a:p>
          </p:txBody>
        </p:sp>
        <p:sp>
          <p:nvSpPr>
            <p:cNvPr id="87056" name="Rectangle 30">
              <a:extLst>
                <a:ext uri="{FF2B5EF4-FFF2-40B4-BE49-F238E27FC236}">
                  <a16:creationId xmlns:a16="http://schemas.microsoft.com/office/drawing/2014/main" id="{4081BEFA-E34B-4284-6B58-38EE653C2D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3292"/>
              <a:ext cx="33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1" lang="en-US" altLang="zh-TW" sz="1600">
                  <a:solidFill>
                    <a:srgbClr val="0033CC"/>
                  </a:solidFill>
                  <a:latin typeface="Times New Roman" panose="02020603050405020304" pitchFamily="18" charset="0"/>
                </a:rPr>
                <a:t>1/12</a:t>
              </a:r>
            </a:p>
          </p:txBody>
        </p:sp>
      </p:grpSp>
      <p:sp>
        <p:nvSpPr>
          <p:cNvPr id="29727" name="Text Box 31">
            <a:extLst>
              <a:ext uri="{FF2B5EF4-FFF2-40B4-BE49-F238E27FC236}">
                <a16:creationId xmlns:a16="http://schemas.microsoft.com/office/drawing/2014/main" id="{393C1C38-895D-C410-94CC-B93A81A869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1825" y="3763963"/>
            <a:ext cx="44196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zh-TW">
                <a:latin typeface="Times New Roman" panose="02020603050405020304" pitchFamily="18" charset="0"/>
              </a:rPr>
              <a:t>ROC is </a:t>
            </a:r>
            <a:r>
              <a:rPr kumimoji="1" lang="en-US" altLang="zh-TW">
                <a:solidFill>
                  <a:srgbClr val="FF0000"/>
                </a:solidFill>
                <a:latin typeface="Times New Roman" panose="02020603050405020304" pitchFamily="18" charset="0"/>
              </a:rPr>
              <a:t>bounded by poles</a:t>
            </a:r>
            <a:r>
              <a:rPr kumimoji="1" lang="en-US" altLang="zh-TW">
                <a:latin typeface="Times New Roman" panose="02020603050405020304" pitchFamily="18" charset="0"/>
              </a:rPr>
              <a:t> and is a </a:t>
            </a:r>
            <a:r>
              <a:rPr kumimoji="1" lang="en-US" altLang="zh-TW">
                <a:solidFill>
                  <a:srgbClr val="FF0000"/>
                </a:solidFill>
                <a:latin typeface="Times New Roman" panose="02020603050405020304" pitchFamily="18" charset="0"/>
              </a:rPr>
              <a:t>ring</a:t>
            </a:r>
            <a:r>
              <a:rPr kumimoji="1" lang="en-US" altLang="zh-TW"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29728" name="Rectangle 32">
            <a:extLst>
              <a:ext uri="{FF2B5EF4-FFF2-40B4-BE49-F238E27FC236}">
                <a16:creationId xmlns:a16="http://schemas.microsoft.com/office/drawing/2014/main" id="{7DD60EC5-A4E0-AF7C-096A-D2274FFC88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5334000"/>
            <a:ext cx="47212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zh-TW">
                <a:latin typeface="Times New Roman" panose="02020603050405020304" pitchFamily="18" charset="0"/>
              </a:rPr>
              <a:t>ROC does not include any pole.</a:t>
            </a: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9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9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28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97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97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28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3" presetClass="entr" presetSubtype="28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3" presetClass="entr" presetSubtype="28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29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29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3" grpId="0" animBg="1"/>
      <p:bldP spid="29712" grpId="0" animBg="1" autoUpdateAnimBg="0"/>
      <p:bldP spid="29727" grpId="0" autoUpdateAnimBg="0"/>
      <p:bldP spid="29728" grpId="0" autoUpdateAnimBg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8">
            <a:extLst>
              <a:ext uri="{FF2B5EF4-FFF2-40B4-BE49-F238E27FC236}">
                <a16:creationId xmlns:a16="http://schemas.microsoft.com/office/drawing/2014/main" id="{716AB6E6-E813-83A5-E374-D0225C5C2A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/>
              <a:t>Example: A Finite Sequence</a:t>
            </a:r>
          </a:p>
        </p:txBody>
      </p:sp>
      <p:graphicFrame>
        <p:nvGraphicFramePr>
          <p:cNvPr id="30729" name="Object 9">
            <a:extLst>
              <a:ext uri="{FF2B5EF4-FFF2-40B4-BE49-F238E27FC236}">
                <a16:creationId xmlns:a16="http://schemas.microsoft.com/office/drawing/2014/main" id="{12A6DBC7-09E1-885D-560D-768F42A515A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25700" y="1739900"/>
          <a:ext cx="3911600" cy="53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63700" imgH="228600" progId="Equation.3">
                  <p:embed/>
                </p:oleObj>
              </mc:Choice>
              <mc:Fallback>
                <p:oleObj name="Equation" r:id="rId2" imgW="1663700" imgH="2286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5700" y="1739900"/>
                        <a:ext cx="3911600" cy="534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66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07763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0" name="Object 10">
            <a:extLst>
              <a:ext uri="{FF2B5EF4-FFF2-40B4-BE49-F238E27FC236}">
                <a16:creationId xmlns:a16="http://schemas.microsoft.com/office/drawing/2014/main" id="{CF19487E-DA92-DE68-7B0E-95FD9604B66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01900" y="2425700"/>
          <a:ext cx="3595688" cy="871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777229" imgH="431613" progId="Equation.3">
                  <p:embed/>
                </p:oleObj>
              </mc:Choice>
              <mc:Fallback>
                <p:oleObj name="Equation" r:id="rId4" imgW="1777229" imgH="431613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1900" y="2425700"/>
                        <a:ext cx="3595688" cy="871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66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07763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31" name="AutoShape 11">
            <a:extLst>
              <a:ext uri="{FF2B5EF4-FFF2-40B4-BE49-F238E27FC236}">
                <a16:creationId xmlns:a16="http://schemas.microsoft.com/office/drawing/2014/main" id="{0A6505B8-6E83-8771-DD8E-CCAD53CAAD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6700" y="1816100"/>
            <a:ext cx="838200" cy="457200"/>
          </a:xfrm>
          <a:prstGeom prst="rightArrow">
            <a:avLst>
              <a:gd name="adj1" fmla="val 50000"/>
              <a:gd name="adj2" fmla="val 45833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kumimoji="1" lang="en-US" altLang="en-US" sz="2400" b="1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grpSp>
        <p:nvGrpSpPr>
          <p:cNvPr id="2" name="Group 109">
            <a:extLst>
              <a:ext uri="{FF2B5EF4-FFF2-40B4-BE49-F238E27FC236}">
                <a16:creationId xmlns:a16="http://schemas.microsoft.com/office/drawing/2014/main" id="{17F8A144-16A6-4828-B4C4-90EBA0BD65E5}"/>
              </a:ext>
            </a:extLst>
          </p:cNvPr>
          <p:cNvGrpSpPr>
            <a:grpSpLocks/>
          </p:cNvGrpSpPr>
          <p:nvPr/>
        </p:nvGrpSpPr>
        <p:grpSpPr bwMode="auto">
          <a:xfrm>
            <a:off x="2336800" y="3187700"/>
            <a:ext cx="3441700" cy="2895600"/>
            <a:chOff x="520" y="2448"/>
            <a:chExt cx="2168" cy="1824"/>
          </a:xfrm>
        </p:grpSpPr>
        <p:sp>
          <p:nvSpPr>
            <p:cNvPr id="88101" name="Line 13">
              <a:extLst>
                <a:ext uri="{FF2B5EF4-FFF2-40B4-BE49-F238E27FC236}">
                  <a16:creationId xmlns:a16="http://schemas.microsoft.com/office/drawing/2014/main" id="{9F49FCD5-C5AD-9A15-6135-D64CB79766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0" y="3456"/>
              <a:ext cx="21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88102" name="Line 14">
              <a:extLst>
                <a:ext uri="{FF2B5EF4-FFF2-40B4-BE49-F238E27FC236}">
                  <a16:creationId xmlns:a16="http://schemas.microsoft.com/office/drawing/2014/main" id="{44E628E3-993B-4CC6-558F-B81A8903F8C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84" y="2592"/>
              <a:ext cx="0" cy="16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88103" name="Text Box 15">
              <a:extLst>
                <a:ext uri="{FF2B5EF4-FFF2-40B4-BE49-F238E27FC236}">
                  <a16:creationId xmlns:a16="http://schemas.microsoft.com/office/drawing/2014/main" id="{E024CEE9-FE2B-8F44-93F8-FB210C67B6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92" y="3408"/>
              <a:ext cx="29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1" lang="en-US" altLang="zh-TW" sz="2400">
                  <a:latin typeface="Monotype Corsiva" panose="03010101010201010101" pitchFamily="66" charset="0"/>
                </a:rPr>
                <a:t>Re</a:t>
              </a:r>
            </a:p>
          </p:txBody>
        </p:sp>
        <p:sp>
          <p:nvSpPr>
            <p:cNvPr id="88104" name="Text Box 16">
              <a:extLst>
                <a:ext uri="{FF2B5EF4-FFF2-40B4-BE49-F238E27FC236}">
                  <a16:creationId xmlns:a16="http://schemas.microsoft.com/office/drawing/2014/main" id="{0F46AF85-B40A-8AB5-EB90-341828DF85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76" y="2448"/>
              <a:ext cx="3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1" lang="en-US" altLang="zh-TW" sz="2400">
                  <a:latin typeface="Monotype Corsiva" panose="03010101010201010101" pitchFamily="66" charset="0"/>
                </a:rPr>
                <a:t>Im</a:t>
              </a:r>
            </a:p>
          </p:txBody>
        </p:sp>
      </p:grpSp>
      <p:sp>
        <p:nvSpPr>
          <p:cNvPr id="30752" name="Text Box 32">
            <a:extLst>
              <a:ext uri="{FF2B5EF4-FFF2-40B4-BE49-F238E27FC236}">
                <a16:creationId xmlns:a16="http://schemas.microsoft.com/office/drawing/2014/main" id="{B5753436-356C-E0E7-79E0-403B7E1285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8500" y="3644900"/>
            <a:ext cx="441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zh-TW">
                <a:latin typeface="Times New Roman" panose="02020603050405020304" pitchFamily="18" charset="0"/>
              </a:rPr>
              <a:t>ROC: </a:t>
            </a:r>
            <a:r>
              <a:rPr kumimoji="1" lang="en-US" altLang="zh-TW">
                <a:solidFill>
                  <a:srgbClr val="FF0000"/>
                </a:solidFill>
                <a:latin typeface="Times New Roman" panose="02020603050405020304" pitchFamily="18" charset="0"/>
              </a:rPr>
              <a:t>0 &lt; </a:t>
            </a:r>
            <a:r>
              <a:rPr kumimoji="1" lang="en-US" altLang="zh-TW" i="1">
                <a:solidFill>
                  <a:srgbClr val="FF0000"/>
                </a:solidFill>
                <a:latin typeface="Times New Roman" panose="02020603050405020304" pitchFamily="18" charset="0"/>
              </a:rPr>
              <a:t>z</a:t>
            </a:r>
            <a:r>
              <a:rPr kumimoji="1" lang="en-US" altLang="zh-TW">
                <a:solidFill>
                  <a:srgbClr val="FF0000"/>
                </a:solidFill>
                <a:latin typeface="Times New Roman" panose="02020603050405020304" pitchFamily="18" charset="0"/>
              </a:rPr>
              <a:t> &lt; </a:t>
            </a:r>
            <a:r>
              <a:rPr kumimoji="1" lang="en-US" altLang="zh-TW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  <a:endParaRPr kumimoji="1" lang="en-US" altLang="zh-TW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753" name="Rectangle 33">
            <a:extLst>
              <a:ext uri="{FF2B5EF4-FFF2-40B4-BE49-F238E27FC236}">
                <a16:creationId xmlns:a16="http://schemas.microsoft.com/office/drawing/2014/main" id="{271E44C0-36AD-948C-FB5D-6D6D2A0EF0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8500" y="4254500"/>
            <a:ext cx="47212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zh-TW">
                <a:latin typeface="Times New Roman" panose="02020603050405020304" pitchFamily="18" charset="0"/>
              </a:rPr>
              <a:t>ROC does not include any pole.</a:t>
            </a:r>
          </a:p>
        </p:txBody>
      </p:sp>
      <p:graphicFrame>
        <p:nvGraphicFramePr>
          <p:cNvPr id="30754" name="Object 34">
            <a:extLst>
              <a:ext uri="{FF2B5EF4-FFF2-40B4-BE49-F238E27FC236}">
                <a16:creationId xmlns:a16="http://schemas.microsoft.com/office/drawing/2014/main" id="{656EC7E8-5B3D-E176-F994-CE7E2CAB63A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35700" y="2425700"/>
          <a:ext cx="1670050" cy="846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825500" imgH="419100" progId="Equation.3">
                  <p:embed/>
                </p:oleObj>
              </mc:Choice>
              <mc:Fallback>
                <p:oleObj name="Equation" r:id="rId6" imgW="825500" imgH="41910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5700" y="2425700"/>
                        <a:ext cx="1670050" cy="846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66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07763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5" name="Object 35">
            <a:extLst>
              <a:ext uri="{FF2B5EF4-FFF2-40B4-BE49-F238E27FC236}">
                <a16:creationId xmlns:a16="http://schemas.microsoft.com/office/drawing/2014/main" id="{8C59FB3C-1E3D-82AE-6178-502E2AEA41F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064500" y="2425700"/>
          <a:ext cx="1978025" cy="846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977900" imgH="419100" progId="Equation.3">
                  <p:embed/>
                </p:oleObj>
              </mc:Choice>
              <mc:Fallback>
                <p:oleObj name="Equation" r:id="rId8" imgW="977900" imgH="419100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64500" y="2425700"/>
                        <a:ext cx="1978025" cy="846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66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07763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64">
            <a:extLst>
              <a:ext uri="{FF2B5EF4-FFF2-40B4-BE49-F238E27FC236}">
                <a16:creationId xmlns:a16="http://schemas.microsoft.com/office/drawing/2014/main" id="{4ECE13ED-56E8-7712-1E7A-C8D2117EF52F}"/>
              </a:ext>
            </a:extLst>
          </p:cNvPr>
          <p:cNvGrpSpPr>
            <a:grpSpLocks/>
          </p:cNvGrpSpPr>
          <p:nvPr/>
        </p:nvGrpSpPr>
        <p:grpSpPr bwMode="auto">
          <a:xfrm>
            <a:off x="2806700" y="3644900"/>
            <a:ext cx="2357438" cy="2286000"/>
            <a:chOff x="816" y="2736"/>
            <a:chExt cx="1485" cy="1440"/>
          </a:xfrm>
        </p:grpSpPr>
        <p:sp>
          <p:nvSpPr>
            <p:cNvPr id="88082" name="Oval 37">
              <a:extLst>
                <a:ext uri="{FF2B5EF4-FFF2-40B4-BE49-F238E27FC236}">
                  <a16:creationId xmlns:a16="http://schemas.microsoft.com/office/drawing/2014/main" id="{9EB94BA7-B0E2-645D-885E-58997F4744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3" y="2736"/>
              <a:ext cx="99" cy="96"/>
            </a:xfrm>
            <a:prstGeom prst="ellipse">
              <a:avLst/>
            </a:prstGeom>
            <a:noFill/>
            <a:ln w="28575">
              <a:solidFill>
                <a:srgbClr val="0033C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kumimoji="1" lang="en-US" altLang="en-US" sz="2400" b="1">
                <a:solidFill>
                  <a:srgbClr val="0033CC"/>
                </a:solidFill>
                <a:latin typeface="Times New Roman" panose="02020603050405020304" pitchFamily="18" charset="0"/>
                <a:ea typeface="新細明體" panose="02020500000000000000" pitchFamily="18" charset="-120"/>
              </a:endParaRPr>
            </a:p>
          </p:txBody>
        </p:sp>
        <p:sp>
          <p:nvSpPr>
            <p:cNvPr id="88083" name="Oval 17">
              <a:extLst>
                <a:ext uri="{FF2B5EF4-FFF2-40B4-BE49-F238E27FC236}">
                  <a16:creationId xmlns:a16="http://schemas.microsoft.com/office/drawing/2014/main" id="{1BC160ED-4E93-EBA8-54FD-209279B5E4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3" y="2784"/>
              <a:ext cx="99" cy="96"/>
            </a:xfrm>
            <a:prstGeom prst="ellipse">
              <a:avLst/>
            </a:prstGeom>
            <a:noFill/>
            <a:ln w="28575">
              <a:solidFill>
                <a:srgbClr val="0033C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kumimoji="1" lang="en-US" altLang="en-US" sz="2400" b="1">
                <a:solidFill>
                  <a:srgbClr val="0033CC"/>
                </a:solidFill>
                <a:latin typeface="Times New Roman" panose="02020603050405020304" pitchFamily="18" charset="0"/>
                <a:ea typeface="新細明體" panose="02020500000000000000" pitchFamily="18" charset="-120"/>
              </a:endParaRPr>
            </a:p>
          </p:txBody>
        </p:sp>
        <p:sp>
          <p:nvSpPr>
            <p:cNvPr id="88084" name="Oval 38">
              <a:extLst>
                <a:ext uri="{FF2B5EF4-FFF2-40B4-BE49-F238E27FC236}">
                  <a16:creationId xmlns:a16="http://schemas.microsoft.com/office/drawing/2014/main" id="{8A0B272E-91AC-6C25-45B6-396C7AD636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2880"/>
              <a:ext cx="99" cy="96"/>
            </a:xfrm>
            <a:prstGeom prst="ellipse">
              <a:avLst/>
            </a:prstGeom>
            <a:noFill/>
            <a:ln w="28575">
              <a:solidFill>
                <a:srgbClr val="0033C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kumimoji="1" lang="en-US" altLang="en-US" sz="2400" b="1">
                <a:solidFill>
                  <a:srgbClr val="0033CC"/>
                </a:solidFill>
                <a:latin typeface="Times New Roman" panose="02020603050405020304" pitchFamily="18" charset="0"/>
                <a:ea typeface="新細明體" panose="02020500000000000000" pitchFamily="18" charset="-120"/>
              </a:endParaRPr>
            </a:p>
          </p:txBody>
        </p:sp>
        <p:sp>
          <p:nvSpPr>
            <p:cNvPr id="88085" name="Oval 39">
              <a:extLst>
                <a:ext uri="{FF2B5EF4-FFF2-40B4-BE49-F238E27FC236}">
                  <a16:creationId xmlns:a16="http://schemas.microsoft.com/office/drawing/2014/main" id="{6E67B12A-97A1-9D27-E5B8-3986CA9CF3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3024"/>
              <a:ext cx="99" cy="96"/>
            </a:xfrm>
            <a:prstGeom prst="ellipse">
              <a:avLst/>
            </a:prstGeom>
            <a:noFill/>
            <a:ln w="28575">
              <a:solidFill>
                <a:srgbClr val="0033C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kumimoji="1" lang="en-US" altLang="en-US" sz="2400" b="1">
                <a:solidFill>
                  <a:srgbClr val="0033CC"/>
                </a:solidFill>
                <a:latin typeface="Times New Roman" panose="02020603050405020304" pitchFamily="18" charset="0"/>
                <a:ea typeface="新細明體" panose="02020500000000000000" pitchFamily="18" charset="-120"/>
              </a:endParaRPr>
            </a:p>
          </p:txBody>
        </p:sp>
        <p:sp>
          <p:nvSpPr>
            <p:cNvPr id="88086" name="Oval 40">
              <a:extLst>
                <a:ext uri="{FF2B5EF4-FFF2-40B4-BE49-F238E27FC236}">
                  <a16:creationId xmlns:a16="http://schemas.microsoft.com/office/drawing/2014/main" id="{A3681C24-9972-5273-2443-D5A8D5189E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3216"/>
              <a:ext cx="99" cy="96"/>
            </a:xfrm>
            <a:prstGeom prst="ellipse">
              <a:avLst/>
            </a:prstGeom>
            <a:noFill/>
            <a:ln w="28575">
              <a:solidFill>
                <a:srgbClr val="0033C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kumimoji="1" lang="en-US" altLang="en-US" sz="2400" b="1">
                <a:solidFill>
                  <a:srgbClr val="0033CC"/>
                </a:solidFill>
                <a:latin typeface="Times New Roman" panose="02020603050405020304" pitchFamily="18" charset="0"/>
                <a:ea typeface="新細明體" panose="02020500000000000000" pitchFamily="18" charset="-120"/>
              </a:endParaRPr>
            </a:p>
          </p:txBody>
        </p:sp>
        <p:sp>
          <p:nvSpPr>
            <p:cNvPr id="88087" name="Oval 41">
              <a:extLst>
                <a:ext uri="{FF2B5EF4-FFF2-40B4-BE49-F238E27FC236}">
                  <a16:creationId xmlns:a16="http://schemas.microsoft.com/office/drawing/2014/main" id="{DD949FB9-4B73-51DF-B728-1C2AEA89E3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3408"/>
              <a:ext cx="99" cy="96"/>
            </a:xfrm>
            <a:prstGeom prst="ellipse">
              <a:avLst/>
            </a:prstGeom>
            <a:noFill/>
            <a:ln w="28575">
              <a:solidFill>
                <a:srgbClr val="0033C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kumimoji="1" lang="en-US" altLang="en-US" sz="2400" b="1">
                <a:solidFill>
                  <a:srgbClr val="0033CC"/>
                </a:solidFill>
                <a:latin typeface="Times New Roman" panose="02020603050405020304" pitchFamily="18" charset="0"/>
                <a:ea typeface="新細明體" panose="02020500000000000000" pitchFamily="18" charset="-120"/>
              </a:endParaRPr>
            </a:p>
          </p:txBody>
        </p:sp>
        <p:sp>
          <p:nvSpPr>
            <p:cNvPr id="88088" name="Oval 44">
              <a:extLst>
                <a:ext uri="{FF2B5EF4-FFF2-40B4-BE49-F238E27FC236}">
                  <a16:creationId xmlns:a16="http://schemas.microsoft.com/office/drawing/2014/main" id="{E4DDF5AD-2BDE-ECD7-F413-016B5C5E09BE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293" y="4032"/>
              <a:ext cx="99" cy="96"/>
            </a:xfrm>
            <a:prstGeom prst="ellipse">
              <a:avLst/>
            </a:prstGeom>
            <a:noFill/>
            <a:ln w="28575">
              <a:solidFill>
                <a:srgbClr val="0033C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10800000"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kumimoji="1" lang="en-US" altLang="en-US" sz="2400" b="1">
                <a:solidFill>
                  <a:srgbClr val="0033CC"/>
                </a:solidFill>
                <a:latin typeface="Times New Roman" panose="02020603050405020304" pitchFamily="18" charset="0"/>
                <a:ea typeface="新細明體" panose="02020500000000000000" pitchFamily="18" charset="-120"/>
              </a:endParaRPr>
            </a:p>
          </p:txBody>
        </p:sp>
        <p:sp>
          <p:nvSpPr>
            <p:cNvPr id="88089" name="Oval 45">
              <a:extLst>
                <a:ext uri="{FF2B5EF4-FFF2-40B4-BE49-F238E27FC236}">
                  <a16:creationId xmlns:a16="http://schemas.microsoft.com/office/drawing/2014/main" id="{F15B2B73-FEC5-4DFF-501E-0480B08618B1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104" y="3936"/>
              <a:ext cx="99" cy="96"/>
            </a:xfrm>
            <a:prstGeom prst="ellipse">
              <a:avLst/>
            </a:prstGeom>
            <a:noFill/>
            <a:ln w="28575">
              <a:solidFill>
                <a:srgbClr val="0033C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10800000"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kumimoji="1" lang="en-US" altLang="en-US" sz="2400" b="1">
                <a:solidFill>
                  <a:srgbClr val="0033CC"/>
                </a:solidFill>
                <a:latin typeface="Times New Roman" panose="02020603050405020304" pitchFamily="18" charset="0"/>
                <a:ea typeface="新細明體" panose="02020500000000000000" pitchFamily="18" charset="-120"/>
              </a:endParaRPr>
            </a:p>
          </p:txBody>
        </p:sp>
        <p:sp>
          <p:nvSpPr>
            <p:cNvPr id="88090" name="Oval 46">
              <a:extLst>
                <a:ext uri="{FF2B5EF4-FFF2-40B4-BE49-F238E27FC236}">
                  <a16:creationId xmlns:a16="http://schemas.microsoft.com/office/drawing/2014/main" id="{C9BE0462-6F34-D654-6612-B83776A21905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960" y="3792"/>
              <a:ext cx="99" cy="96"/>
            </a:xfrm>
            <a:prstGeom prst="ellipse">
              <a:avLst/>
            </a:prstGeom>
            <a:noFill/>
            <a:ln w="28575">
              <a:solidFill>
                <a:srgbClr val="0033C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10800000"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kumimoji="1" lang="en-US" altLang="en-US" sz="2400" b="1">
                <a:solidFill>
                  <a:srgbClr val="0033CC"/>
                </a:solidFill>
                <a:latin typeface="Times New Roman" panose="02020603050405020304" pitchFamily="18" charset="0"/>
                <a:ea typeface="新細明體" panose="02020500000000000000" pitchFamily="18" charset="-120"/>
              </a:endParaRPr>
            </a:p>
          </p:txBody>
        </p:sp>
        <p:sp>
          <p:nvSpPr>
            <p:cNvPr id="88091" name="Oval 47">
              <a:extLst>
                <a:ext uri="{FF2B5EF4-FFF2-40B4-BE49-F238E27FC236}">
                  <a16:creationId xmlns:a16="http://schemas.microsoft.com/office/drawing/2014/main" id="{4CC83F53-91C8-EF65-7E6E-EDE2B4D29A22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864" y="3600"/>
              <a:ext cx="99" cy="96"/>
            </a:xfrm>
            <a:prstGeom prst="ellipse">
              <a:avLst/>
            </a:prstGeom>
            <a:noFill/>
            <a:ln w="28575">
              <a:solidFill>
                <a:srgbClr val="0033C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10800000"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kumimoji="1" lang="en-US" altLang="en-US" sz="2400" b="1">
                <a:solidFill>
                  <a:srgbClr val="0033CC"/>
                </a:solidFill>
                <a:latin typeface="Times New Roman" panose="02020603050405020304" pitchFamily="18" charset="0"/>
                <a:ea typeface="新細明體" panose="02020500000000000000" pitchFamily="18" charset="-120"/>
              </a:endParaRPr>
            </a:p>
          </p:txBody>
        </p:sp>
        <p:sp>
          <p:nvSpPr>
            <p:cNvPr id="88092" name="Oval 48">
              <a:extLst>
                <a:ext uri="{FF2B5EF4-FFF2-40B4-BE49-F238E27FC236}">
                  <a16:creationId xmlns:a16="http://schemas.microsoft.com/office/drawing/2014/main" id="{FA97AA29-6F13-5867-96D5-1FADA55DC0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4080"/>
              <a:ext cx="99" cy="96"/>
            </a:xfrm>
            <a:prstGeom prst="ellipse">
              <a:avLst/>
            </a:prstGeom>
            <a:noFill/>
            <a:ln w="28575">
              <a:solidFill>
                <a:srgbClr val="0033C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kumimoji="1" lang="en-US" altLang="en-US" sz="2400" b="1">
                <a:solidFill>
                  <a:srgbClr val="0033CC"/>
                </a:solidFill>
                <a:latin typeface="Times New Roman" panose="02020603050405020304" pitchFamily="18" charset="0"/>
                <a:ea typeface="新細明體" panose="02020500000000000000" pitchFamily="18" charset="-120"/>
              </a:endParaRPr>
            </a:p>
          </p:txBody>
        </p:sp>
        <p:sp>
          <p:nvSpPr>
            <p:cNvPr id="88093" name="Oval 53">
              <a:extLst>
                <a:ext uri="{FF2B5EF4-FFF2-40B4-BE49-F238E27FC236}">
                  <a16:creationId xmlns:a16="http://schemas.microsoft.com/office/drawing/2014/main" id="{D04F0282-D462-85C9-5067-7CDA6DC268A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773" y="2784"/>
              <a:ext cx="99" cy="96"/>
            </a:xfrm>
            <a:prstGeom prst="ellipse">
              <a:avLst/>
            </a:prstGeom>
            <a:noFill/>
            <a:ln w="28575">
              <a:solidFill>
                <a:srgbClr val="0033C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kumimoji="1" lang="en-US" altLang="en-US" sz="2400" b="1">
                <a:solidFill>
                  <a:srgbClr val="0033CC"/>
                </a:solidFill>
                <a:latin typeface="Times New Roman" panose="02020603050405020304" pitchFamily="18" charset="0"/>
                <a:ea typeface="新細明體" panose="02020500000000000000" pitchFamily="18" charset="-120"/>
              </a:endParaRPr>
            </a:p>
          </p:txBody>
        </p:sp>
        <p:sp>
          <p:nvSpPr>
            <p:cNvPr id="88094" name="Oval 54">
              <a:extLst>
                <a:ext uri="{FF2B5EF4-FFF2-40B4-BE49-F238E27FC236}">
                  <a16:creationId xmlns:a16="http://schemas.microsoft.com/office/drawing/2014/main" id="{ECDFB957-37DE-1B7A-6BCA-B2009288CB8C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962" y="2880"/>
              <a:ext cx="99" cy="96"/>
            </a:xfrm>
            <a:prstGeom prst="ellipse">
              <a:avLst/>
            </a:prstGeom>
            <a:noFill/>
            <a:ln w="28575">
              <a:solidFill>
                <a:srgbClr val="0033C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kumimoji="1" lang="en-US" altLang="en-US" sz="2400" b="1">
                <a:solidFill>
                  <a:srgbClr val="0033CC"/>
                </a:solidFill>
                <a:latin typeface="Times New Roman" panose="02020603050405020304" pitchFamily="18" charset="0"/>
                <a:ea typeface="新細明體" panose="02020500000000000000" pitchFamily="18" charset="-120"/>
              </a:endParaRPr>
            </a:p>
          </p:txBody>
        </p:sp>
        <p:sp>
          <p:nvSpPr>
            <p:cNvPr id="88095" name="Oval 55">
              <a:extLst>
                <a:ext uri="{FF2B5EF4-FFF2-40B4-BE49-F238E27FC236}">
                  <a16:creationId xmlns:a16="http://schemas.microsoft.com/office/drawing/2014/main" id="{B8C5EEAA-37C9-21D8-2CB7-5CCA4689A246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2106" y="3024"/>
              <a:ext cx="99" cy="96"/>
            </a:xfrm>
            <a:prstGeom prst="ellipse">
              <a:avLst/>
            </a:prstGeom>
            <a:noFill/>
            <a:ln w="28575">
              <a:solidFill>
                <a:srgbClr val="0033C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kumimoji="1" lang="en-US" altLang="en-US" sz="2400" b="1">
                <a:solidFill>
                  <a:srgbClr val="0033CC"/>
                </a:solidFill>
                <a:latin typeface="Times New Roman" panose="02020603050405020304" pitchFamily="18" charset="0"/>
                <a:ea typeface="新細明體" panose="02020500000000000000" pitchFamily="18" charset="-120"/>
              </a:endParaRPr>
            </a:p>
          </p:txBody>
        </p:sp>
        <p:sp>
          <p:nvSpPr>
            <p:cNvPr id="88096" name="Oval 56">
              <a:extLst>
                <a:ext uri="{FF2B5EF4-FFF2-40B4-BE49-F238E27FC236}">
                  <a16:creationId xmlns:a16="http://schemas.microsoft.com/office/drawing/2014/main" id="{FD07519D-1823-3946-D525-05DB0383CFCC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2202" y="3216"/>
              <a:ext cx="99" cy="96"/>
            </a:xfrm>
            <a:prstGeom prst="ellipse">
              <a:avLst/>
            </a:prstGeom>
            <a:noFill/>
            <a:ln w="28575">
              <a:solidFill>
                <a:srgbClr val="0033C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kumimoji="1" lang="en-US" altLang="en-US" sz="2400" b="1">
                <a:solidFill>
                  <a:srgbClr val="0033CC"/>
                </a:solidFill>
                <a:latin typeface="Times New Roman" panose="02020603050405020304" pitchFamily="18" charset="0"/>
                <a:ea typeface="新細明體" panose="02020500000000000000" pitchFamily="18" charset="-120"/>
              </a:endParaRPr>
            </a:p>
          </p:txBody>
        </p:sp>
        <p:sp>
          <p:nvSpPr>
            <p:cNvPr id="88097" name="Oval 59">
              <a:extLst>
                <a:ext uri="{FF2B5EF4-FFF2-40B4-BE49-F238E27FC236}">
                  <a16:creationId xmlns:a16="http://schemas.microsoft.com/office/drawing/2014/main" id="{C3A509BB-D28E-1764-50EB-155941347D9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 flipV="1">
              <a:off x="1773" y="4032"/>
              <a:ext cx="99" cy="96"/>
            </a:xfrm>
            <a:prstGeom prst="ellipse">
              <a:avLst/>
            </a:prstGeom>
            <a:noFill/>
            <a:ln w="28575">
              <a:solidFill>
                <a:srgbClr val="0033C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10800000"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kumimoji="1" lang="en-US" altLang="en-US" sz="2400" b="1">
                <a:solidFill>
                  <a:srgbClr val="0033CC"/>
                </a:solidFill>
                <a:latin typeface="Times New Roman" panose="02020603050405020304" pitchFamily="18" charset="0"/>
                <a:ea typeface="新細明體" panose="02020500000000000000" pitchFamily="18" charset="-120"/>
              </a:endParaRPr>
            </a:p>
          </p:txBody>
        </p:sp>
        <p:sp>
          <p:nvSpPr>
            <p:cNvPr id="88098" name="Oval 60">
              <a:extLst>
                <a:ext uri="{FF2B5EF4-FFF2-40B4-BE49-F238E27FC236}">
                  <a16:creationId xmlns:a16="http://schemas.microsoft.com/office/drawing/2014/main" id="{180C3A99-4723-F3B0-BC60-5BAD4F52BFC0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 flipV="1">
              <a:off x="1962" y="3936"/>
              <a:ext cx="99" cy="96"/>
            </a:xfrm>
            <a:prstGeom prst="ellipse">
              <a:avLst/>
            </a:prstGeom>
            <a:noFill/>
            <a:ln w="28575">
              <a:solidFill>
                <a:srgbClr val="0033C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10800000"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kumimoji="1" lang="en-US" altLang="en-US" sz="2400" b="1">
                <a:solidFill>
                  <a:srgbClr val="0033CC"/>
                </a:solidFill>
                <a:latin typeface="Times New Roman" panose="02020603050405020304" pitchFamily="18" charset="0"/>
                <a:ea typeface="新細明體" panose="02020500000000000000" pitchFamily="18" charset="-120"/>
              </a:endParaRPr>
            </a:p>
          </p:txBody>
        </p:sp>
        <p:sp>
          <p:nvSpPr>
            <p:cNvPr id="88099" name="Oval 61">
              <a:extLst>
                <a:ext uri="{FF2B5EF4-FFF2-40B4-BE49-F238E27FC236}">
                  <a16:creationId xmlns:a16="http://schemas.microsoft.com/office/drawing/2014/main" id="{AA3D6AFE-42B1-8DF5-2CA9-9BFC4A593822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 flipV="1">
              <a:off x="2106" y="3792"/>
              <a:ext cx="99" cy="96"/>
            </a:xfrm>
            <a:prstGeom prst="ellipse">
              <a:avLst/>
            </a:prstGeom>
            <a:noFill/>
            <a:ln w="28575">
              <a:solidFill>
                <a:srgbClr val="0033C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10800000"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kumimoji="1" lang="en-US" altLang="en-US" sz="2400" b="1">
                <a:solidFill>
                  <a:srgbClr val="0033CC"/>
                </a:solidFill>
                <a:latin typeface="Times New Roman" panose="02020603050405020304" pitchFamily="18" charset="0"/>
                <a:ea typeface="新細明體" panose="02020500000000000000" pitchFamily="18" charset="-120"/>
              </a:endParaRPr>
            </a:p>
          </p:txBody>
        </p:sp>
        <p:sp>
          <p:nvSpPr>
            <p:cNvPr id="88100" name="Oval 62">
              <a:extLst>
                <a:ext uri="{FF2B5EF4-FFF2-40B4-BE49-F238E27FC236}">
                  <a16:creationId xmlns:a16="http://schemas.microsoft.com/office/drawing/2014/main" id="{22EA8931-6CC2-B453-AA6D-4C13C3ED7E26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 flipV="1">
              <a:off x="2202" y="3600"/>
              <a:ext cx="99" cy="96"/>
            </a:xfrm>
            <a:prstGeom prst="ellipse">
              <a:avLst/>
            </a:prstGeom>
            <a:noFill/>
            <a:ln w="28575">
              <a:solidFill>
                <a:srgbClr val="0033C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10800000"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kumimoji="1" lang="en-US" altLang="en-US" sz="2400" b="1">
                <a:solidFill>
                  <a:srgbClr val="0033CC"/>
                </a:solidFill>
                <a:latin typeface="Times New Roman" panose="02020603050405020304" pitchFamily="18" charset="0"/>
                <a:ea typeface="新細明體" panose="02020500000000000000" pitchFamily="18" charset="-120"/>
              </a:endParaRPr>
            </a:p>
          </p:txBody>
        </p:sp>
      </p:grpSp>
      <p:grpSp>
        <p:nvGrpSpPr>
          <p:cNvPr id="4" name="Group 106">
            <a:extLst>
              <a:ext uri="{FF2B5EF4-FFF2-40B4-BE49-F238E27FC236}">
                <a16:creationId xmlns:a16="http://schemas.microsoft.com/office/drawing/2014/main" id="{34841DF8-4FC3-7CCB-B545-427FBE4022C8}"/>
              </a:ext>
            </a:extLst>
          </p:cNvPr>
          <p:cNvGrpSpPr>
            <a:grpSpLocks/>
          </p:cNvGrpSpPr>
          <p:nvPr/>
        </p:nvGrpSpPr>
        <p:grpSpPr bwMode="auto">
          <a:xfrm>
            <a:off x="3949700" y="4711700"/>
            <a:ext cx="152400" cy="152400"/>
            <a:chOff x="1152" y="3395"/>
            <a:chExt cx="96" cy="96"/>
          </a:xfrm>
        </p:grpSpPr>
        <p:sp>
          <p:nvSpPr>
            <p:cNvPr id="88080" name="Line 107">
              <a:extLst>
                <a:ext uri="{FF2B5EF4-FFF2-40B4-BE49-F238E27FC236}">
                  <a16:creationId xmlns:a16="http://schemas.microsoft.com/office/drawing/2014/main" id="{A9F0D0F3-8BD4-BE35-29BC-6BADB8F06C3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52" y="3398"/>
              <a:ext cx="96" cy="9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88081" name="Line 108">
              <a:extLst>
                <a:ext uri="{FF2B5EF4-FFF2-40B4-BE49-F238E27FC236}">
                  <a16:creationId xmlns:a16="http://schemas.microsoft.com/office/drawing/2014/main" id="{FE327898-8D05-57C3-EB9B-03918D8DC0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3395"/>
              <a:ext cx="96" cy="9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</p:grpSp>
      <p:sp>
        <p:nvSpPr>
          <p:cNvPr id="30830" name="Text Box 110">
            <a:extLst>
              <a:ext uri="{FF2B5EF4-FFF2-40B4-BE49-F238E27FC236}">
                <a16:creationId xmlns:a16="http://schemas.microsoft.com/office/drawing/2014/main" id="{7BC5456C-7043-FB54-4F0E-47EFD1CB21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5313" y="4483100"/>
            <a:ext cx="8905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zh-TW" sz="1400" b="1" i="1">
                <a:latin typeface="Times New Roman" panose="02020603050405020304" pitchFamily="18" charset="0"/>
              </a:rPr>
              <a:t>N</a:t>
            </a:r>
            <a:r>
              <a:rPr kumimoji="1" lang="en-US" altLang="zh-TW" sz="1400" b="1">
                <a:latin typeface="Times New Roman" panose="02020603050405020304" pitchFamily="18" charset="0"/>
              </a:rPr>
              <a:t>-1 poles</a:t>
            </a:r>
          </a:p>
        </p:txBody>
      </p:sp>
      <p:sp>
        <p:nvSpPr>
          <p:cNvPr id="30831" name="Text Box 111">
            <a:extLst>
              <a:ext uri="{FF2B5EF4-FFF2-40B4-BE49-F238E27FC236}">
                <a16:creationId xmlns:a16="http://schemas.microsoft.com/office/drawing/2014/main" id="{74192DAB-A727-A4F2-3E23-F652CF7089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5700" y="3568700"/>
            <a:ext cx="9017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zh-TW" sz="1400" b="1" i="1">
                <a:latin typeface="Times New Roman" panose="02020603050405020304" pitchFamily="18" charset="0"/>
              </a:rPr>
              <a:t>N</a:t>
            </a:r>
            <a:r>
              <a:rPr kumimoji="1" lang="en-US" altLang="zh-TW" sz="1400" b="1">
                <a:latin typeface="Times New Roman" panose="02020603050405020304" pitchFamily="18" charset="0"/>
              </a:rPr>
              <a:t>-1 zeros</a:t>
            </a:r>
          </a:p>
        </p:txBody>
      </p:sp>
      <p:sp>
        <p:nvSpPr>
          <p:cNvPr id="30832" name="Text Box 112">
            <a:extLst>
              <a:ext uri="{FF2B5EF4-FFF2-40B4-BE49-F238E27FC236}">
                <a16:creationId xmlns:a16="http://schemas.microsoft.com/office/drawing/2014/main" id="{3135A1DB-7686-C340-C30A-3EAE0B8595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1900" y="5016500"/>
            <a:ext cx="3143250" cy="711200"/>
          </a:xfrm>
          <a:prstGeom prst="rect">
            <a:avLst/>
          </a:prstGeom>
          <a:solidFill>
            <a:srgbClr val="0033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TW" sz="4000">
                <a:solidFill>
                  <a:schemeClr val="bg1"/>
                </a:solidFill>
                <a:latin typeface="Helvetica" panose="020B0604020202020204" pitchFamily="34" charset="0"/>
              </a:rPr>
              <a:t>Always Stable</a:t>
            </a: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0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0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0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3" presetClass="entr" presetSubtype="28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0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3" presetClass="entr" presetSubtype="28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30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30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30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30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31" grpId="0" animBg="1"/>
      <p:bldP spid="30752" grpId="0" autoUpdateAnimBg="0"/>
      <p:bldP spid="30753" grpId="0" autoUpdateAnimBg="0"/>
      <p:bldP spid="30830" grpId="0" autoUpdateAnimBg="0"/>
      <p:bldP spid="30831" grpId="0" autoUpdateAnimBg="0"/>
      <p:bldP spid="30832" grpId="0" animBg="1" autoUpdateAnimBg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>
            <a:extLst>
              <a:ext uri="{FF2B5EF4-FFF2-40B4-BE49-F238E27FC236}">
                <a16:creationId xmlns:a16="http://schemas.microsoft.com/office/drawing/2014/main" id="{73060482-F21C-6ED0-4326-2F0A81B1EE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Properties of ROC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E67DF203-3C57-9E0E-3F1A-93DF0BC3C56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sz="2400">
                <a:latin typeface="Times New Roman" panose="02020603050405020304" pitchFamily="18" charset="0"/>
              </a:rPr>
              <a:t>A </a:t>
            </a:r>
            <a:r>
              <a:rPr lang="en-US" altLang="zh-TW" sz="2400">
                <a:solidFill>
                  <a:srgbClr val="0000FF"/>
                </a:solidFill>
                <a:latin typeface="Times New Roman" panose="02020603050405020304" pitchFamily="18" charset="0"/>
              </a:rPr>
              <a:t>ring</a:t>
            </a:r>
            <a:r>
              <a:rPr lang="en-US" altLang="zh-TW" sz="2400">
                <a:latin typeface="Times New Roman" panose="02020603050405020304" pitchFamily="18" charset="0"/>
              </a:rPr>
              <a:t> or </a:t>
            </a:r>
            <a:r>
              <a:rPr lang="en-US" altLang="zh-TW" sz="2400">
                <a:solidFill>
                  <a:srgbClr val="0000FF"/>
                </a:solidFill>
                <a:latin typeface="Times New Roman" panose="02020603050405020304" pitchFamily="18" charset="0"/>
              </a:rPr>
              <a:t>disk</a:t>
            </a:r>
            <a:r>
              <a:rPr lang="en-US" altLang="zh-TW" sz="2400">
                <a:latin typeface="Times New Roman" panose="02020603050405020304" pitchFamily="18" charset="0"/>
              </a:rPr>
              <a:t> in the z-plane centered at the origin.</a:t>
            </a:r>
          </a:p>
          <a:p>
            <a:pPr eaLnBrk="1" hangingPunct="1"/>
            <a:r>
              <a:rPr lang="en-US" altLang="zh-TW" sz="2400">
                <a:latin typeface="Times New Roman" panose="02020603050405020304" pitchFamily="18" charset="0"/>
              </a:rPr>
              <a:t>The Fourier Transform of </a:t>
            </a:r>
            <a:r>
              <a:rPr lang="en-US" altLang="zh-TW" sz="2400" i="1">
                <a:latin typeface="Times New Roman" panose="02020603050405020304" pitchFamily="18" charset="0"/>
              </a:rPr>
              <a:t>x</a:t>
            </a:r>
            <a:r>
              <a:rPr lang="en-US" altLang="zh-TW" sz="2400">
                <a:latin typeface="Times New Roman" panose="02020603050405020304" pitchFamily="18" charset="0"/>
              </a:rPr>
              <a:t>(</a:t>
            </a:r>
            <a:r>
              <a:rPr lang="en-US" altLang="zh-TW" sz="2400" i="1">
                <a:latin typeface="Times New Roman" panose="02020603050405020304" pitchFamily="18" charset="0"/>
              </a:rPr>
              <a:t>n</a:t>
            </a:r>
            <a:r>
              <a:rPr lang="en-US" altLang="zh-TW" sz="2400">
                <a:latin typeface="Times New Roman" panose="02020603050405020304" pitchFamily="18" charset="0"/>
              </a:rPr>
              <a:t>) is converge absolutely iff the </a:t>
            </a:r>
            <a:r>
              <a:rPr lang="en-US" altLang="zh-TW" sz="2400">
                <a:solidFill>
                  <a:srgbClr val="0000FF"/>
                </a:solidFill>
                <a:latin typeface="Times New Roman" panose="02020603050405020304" pitchFamily="18" charset="0"/>
              </a:rPr>
              <a:t>ROC includes the unit circle</a:t>
            </a:r>
            <a:r>
              <a:rPr lang="en-US" altLang="zh-TW" sz="2400">
                <a:latin typeface="Times New Roman" panose="02020603050405020304" pitchFamily="18" charset="0"/>
              </a:rPr>
              <a:t>.</a:t>
            </a:r>
          </a:p>
          <a:p>
            <a:pPr eaLnBrk="1" hangingPunct="1"/>
            <a:r>
              <a:rPr lang="en-US" altLang="zh-TW" sz="2400">
                <a:latin typeface="Times New Roman" panose="02020603050405020304" pitchFamily="18" charset="0"/>
              </a:rPr>
              <a:t>The ROC cannot include any poles</a:t>
            </a:r>
          </a:p>
          <a:p>
            <a:pPr eaLnBrk="1" hangingPunct="1"/>
            <a:r>
              <a:rPr lang="en-US" altLang="zh-TW" sz="2400">
                <a:solidFill>
                  <a:srgbClr val="0000FF"/>
                </a:solidFill>
                <a:latin typeface="Times New Roman" panose="02020603050405020304" pitchFamily="18" charset="0"/>
              </a:rPr>
              <a:t>Finite Duration Sequences:</a:t>
            </a:r>
            <a:r>
              <a:rPr lang="en-US" altLang="zh-TW" sz="2400">
                <a:latin typeface="Times New Roman" panose="02020603050405020304" pitchFamily="18" charset="0"/>
              </a:rPr>
              <a:t> The ROC is the entire </a:t>
            </a:r>
            <a:r>
              <a:rPr lang="en-US" altLang="zh-TW" sz="2400" i="1">
                <a:latin typeface="Times New Roman" panose="02020603050405020304" pitchFamily="18" charset="0"/>
              </a:rPr>
              <a:t>z</a:t>
            </a:r>
            <a:r>
              <a:rPr lang="en-US" altLang="zh-TW" sz="2400">
                <a:latin typeface="Times New Roman" panose="02020603050405020304" pitchFamily="18" charset="0"/>
              </a:rPr>
              <a:t>-plane except possibly </a:t>
            </a:r>
            <a:r>
              <a:rPr lang="en-US" altLang="zh-TW" sz="2400" i="1">
                <a:latin typeface="Times New Roman" panose="02020603050405020304" pitchFamily="18" charset="0"/>
              </a:rPr>
              <a:t>z</a:t>
            </a:r>
            <a:r>
              <a:rPr lang="en-US" altLang="zh-TW" sz="2400">
                <a:latin typeface="Times New Roman" panose="02020603050405020304" pitchFamily="18" charset="0"/>
              </a:rPr>
              <a:t>=0 or </a:t>
            </a:r>
            <a:r>
              <a:rPr lang="en-US" altLang="zh-TW" sz="2400" i="1">
                <a:latin typeface="Times New Roman" panose="02020603050405020304" pitchFamily="18" charset="0"/>
              </a:rPr>
              <a:t>z</a:t>
            </a:r>
            <a:r>
              <a:rPr lang="en-US" altLang="zh-TW" sz="2400">
                <a:latin typeface="Times New Roman" panose="02020603050405020304" pitchFamily="18" charset="0"/>
              </a:rPr>
              <a:t>=</a:t>
            </a:r>
            <a:r>
              <a:rPr lang="en-US" altLang="zh-TW" sz="2400">
                <a:latin typeface="Times New Roman" panose="02020603050405020304" pitchFamily="18" charset="0"/>
                <a:sym typeface="Symbol" panose="05050102010706020507" pitchFamily="18" charset="2"/>
              </a:rPr>
              <a:t>.</a:t>
            </a:r>
            <a:r>
              <a:rPr lang="en-US" altLang="zh-TW" sz="2400">
                <a:latin typeface="Times New Roman" panose="02020603050405020304" pitchFamily="18" charset="0"/>
              </a:rPr>
              <a:t> </a:t>
            </a:r>
          </a:p>
          <a:p>
            <a:pPr eaLnBrk="1" hangingPunct="1"/>
            <a:r>
              <a:rPr lang="en-US" altLang="zh-TW" sz="2400">
                <a:solidFill>
                  <a:srgbClr val="0000FF"/>
                </a:solidFill>
                <a:latin typeface="Times New Roman" panose="02020603050405020304" pitchFamily="18" charset="0"/>
              </a:rPr>
              <a:t>Right sided sequences:</a:t>
            </a:r>
            <a:r>
              <a:rPr lang="en-US" altLang="zh-TW" sz="2400">
                <a:latin typeface="Times New Roman" panose="02020603050405020304" pitchFamily="18" charset="0"/>
              </a:rPr>
              <a:t> The ROC extends outward from the outermost finite pole in </a:t>
            </a:r>
            <a:r>
              <a:rPr lang="en-US" altLang="zh-TW" sz="2400" i="1">
                <a:latin typeface="Times New Roman" panose="02020603050405020304" pitchFamily="18" charset="0"/>
              </a:rPr>
              <a:t>X</a:t>
            </a:r>
            <a:r>
              <a:rPr lang="en-US" altLang="zh-TW" sz="2400">
                <a:latin typeface="Times New Roman" panose="02020603050405020304" pitchFamily="18" charset="0"/>
              </a:rPr>
              <a:t>(</a:t>
            </a:r>
            <a:r>
              <a:rPr lang="en-US" altLang="zh-TW" sz="2400" i="1">
                <a:latin typeface="Times New Roman" panose="02020603050405020304" pitchFamily="18" charset="0"/>
              </a:rPr>
              <a:t>z</a:t>
            </a:r>
            <a:r>
              <a:rPr lang="en-US" altLang="zh-TW" sz="2400">
                <a:latin typeface="Times New Roman" panose="02020603050405020304" pitchFamily="18" charset="0"/>
              </a:rPr>
              <a:t>) to </a:t>
            </a:r>
            <a:r>
              <a:rPr lang="en-US" altLang="zh-TW" sz="2400" i="1">
                <a:latin typeface="Times New Roman" panose="02020603050405020304" pitchFamily="18" charset="0"/>
              </a:rPr>
              <a:t>z</a:t>
            </a:r>
            <a:r>
              <a:rPr lang="en-US" altLang="zh-TW" sz="2400">
                <a:latin typeface="Times New Roman" panose="02020603050405020304" pitchFamily="18" charset="0"/>
              </a:rPr>
              <a:t>=</a:t>
            </a:r>
            <a:r>
              <a:rPr lang="en-US" altLang="zh-TW" sz="2400">
                <a:latin typeface="Times New Roman" panose="02020603050405020304" pitchFamily="18" charset="0"/>
                <a:sym typeface="Symbol" panose="05050102010706020507" pitchFamily="18" charset="2"/>
              </a:rPr>
              <a:t>.</a:t>
            </a:r>
            <a:r>
              <a:rPr lang="en-US" altLang="zh-TW" sz="2400">
                <a:latin typeface="Times New Roman" panose="02020603050405020304" pitchFamily="18" charset="0"/>
              </a:rPr>
              <a:t> </a:t>
            </a:r>
          </a:p>
          <a:p>
            <a:pPr eaLnBrk="1" hangingPunct="1"/>
            <a:r>
              <a:rPr lang="en-US" altLang="zh-TW" sz="2400">
                <a:solidFill>
                  <a:srgbClr val="0000FF"/>
                </a:solidFill>
                <a:latin typeface="Times New Roman" panose="02020603050405020304" pitchFamily="18" charset="0"/>
              </a:rPr>
              <a:t>Left sided sequences:</a:t>
            </a:r>
            <a:r>
              <a:rPr lang="en-US" altLang="zh-TW" sz="2400">
                <a:latin typeface="Times New Roman" panose="02020603050405020304" pitchFamily="18" charset="0"/>
              </a:rPr>
              <a:t> The ROC extends inward from the innermost nonzero pole in </a:t>
            </a:r>
            <a:r>
              <a:rPr lang="en-US" altLang="zh-TW" sz="2400" i="1">
                <a:latin typeface="Times New Roman" panose="02020603050405020304" pitchFamily="18" charset="0"/>
              </a:rPr>
              <a:t>X</a:t>
            </a:r>
            <a:r>
              <a:rPr lang="en-US" altLang="zh-TW" sz="2400">
                <a:latin typeface="Times New Roman" panose="02020603050405020304" pitchFamily="18" charset="0"/>
              </a:rPr>
              <a:t>(</a:t>
            </a:r>
            <a:r>
              <a:rPr lang="en-US" altLang="zh-TW" sz="2400" i="1">
                <a:latin typeface="Times New Roman" panose="02020603050405020304" pitchFamily="18" charset="0"/>
              </a:rPr>
              <a:t>z</a:t>
            </a:r>
            <a:r>
              <a:rPr lang="en-US" altLang="zh-TW" sz="2400">
                <a:latin typeface="Times New Roman" panose="02020603050405020304" pitchFamily="18" charset="0"/>
              </a:rPr>
              <a:t>) to </a:t>
            </a:r>
            <a:r>
              <a:rPr lang="en-US" altLang="zh-TW" sz="2400" i="1">
                <a:latin typeface="Times New Roman" panose="02020603050405020304" pitchFamily="18" charset="0"/>
              </a:rPr>
              <a:t>z</a:t>
            </a:r>
            <a:r>
              <a:rPr lang="en-US" altLang="zh-TW" sz="2400">
                <a:latin typeface="Times New Roman" panose="02020603050405020304" pitchFamily="18" charset="0"/>
              </a:rPr>
              <a:t>=</a:t>
            </a:r>
            <a:r>
              <a:rPr lang="en-US" altLang="zh-TW" sz="2400">
                <a:latin typeface="Times New Roman" panose="02020603050405020304" pitchFamily="18" charset="0"/>
                <a:sym typeface="Symbol" panose="05050102010706020507" pitchFamily="18" charset="2"/>
              </a:rPr>
              <a:t>0.</a:t>
            </a:r>
            <a:r>
              <a:rPr lang="en-US" altLang="zh-TW" sz="2400">
                <a:latin typeface="Times New Roman" panose="02020603050405020304" pitchFamily="18" charset="0"/>
              </a:rPr>
              <a:t> </a:t>
            </a:r>
          </a:p>
          <a:p>
            <a:pPr eaLnBrk="1" hangingPunct="1"/>
            <a:endParaRPr lang="en-US" altLang="zh-TW" sz="2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>
            <a:extLst>
              <a:ext uri="{FF2B5EF4-FFF2-40B4-BE49-F238E27FC236}">
                <a16:creationId xmlns:a16="http://schemas.microsoft.com/office/drawing/2014/main" id="{850F0EDD-7438-CC16-01E1-EEEE6A5614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38400" y="771525"/>
            <a:ext cx="8001000" cy="1143000"/>
          </a:xfrm>
        </p:spPr>
        <p:txBody>
          <a:bodyPr/>
          <a:lstStyle/>
          <a:p>
            <a:pPr eaLnBrk="1" hangingPunct="1"/>
            <a:r>
              <a:rPr lang="en-US" altLang="zh-TW"/>
              <a:t>More on Rational </a:t>
            </a:r>
            <a:r>
              <a:rPr lang="en-US" altLang="zh-TW" i="1"/>
              <a:t>z</a:t>
            </a:r>
            <a:r>
              <a:rPr lang="en-US" altLang="zh-TW"/>
              <a:t>-Transform</a:t>
            </a:r>
          </a:p>
        </p:txBody>
      </p:sp>
      <p:grpSp>
        <p:nvGrpSpPr>
          <p:cNvPr id="2" name="Group 27">
            <a:extLst>
              <a:ext uri="{FF2B5EF4-FFF2-40B4-BE49-F238E27FC236}">
                <a16:creationId xmlns:a16="http://schemas.microsoft.com/office/drawing/2014/main" id="{8F8F7C9C-1193-AC8D-D135-988AC2DF79AF}"/>
              </a:ext>
            </a:extLst>
          </p:cNvPr>
          <p:cNvGrpSpPr>
            <a:grpSpLocks/>
          </p:cNvGrpSpPr>
          <p:nvPr/>
        </p:nvGrpSpPr>
        <p:grpSpPr bwMode="auto">
          <a:xfrm>
            <a:off x="6311900" y="3286125"/>
            <a:ext cx="3441700" cy="3124200"/>
            <a:chOff x="2488" y="2064"/>
            <a:chExt cx="2168" cy="1968"/>
          </a:xfrm>
        </p:grpSpPr>
        <p:grpSp>
          <p:nvGrpSpPr>
            <p:cNvPr id="90118" name="Group 5">
              <a:extLst>
                <a:ext uri="{FF2B5EF4-FFF2-40B4-BE49-F238E27FC236}">
                  <a16:creationId xmlns:a16="http://schemas.microsoft.com/office/drawing/2014/main" id="{18A45377-0AEF-FB4F-E111-05D2C918F0F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88" y="2064"/>
              <a:ext cx="2168" cy="1968"/>
              <a:chOff x="480" y="2208"/>
              <a:chExt cx="2168" cy="1968"/>
            </a:xfrm>
          </p:grpSpPr>
          <p:sp>
            <p:nvSpPr>
              <p:cNvPr id="90134" name="Line 6">
                <a:extLst>
                  <a:ext uri="{FF2B5EF4-FFF2-40B4-BE49-F238E27FC236}">
                    <a16:creationId xmlns:a16="http://schemas.microsoft.com/office/drawing/2014/main" id="{DD68F60A-8E80-6C69-A39A-16D7FDE5C3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0" y="3264"/>
                <a:ext cx="216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90135" name="Line 7">
                <a:extLst>
                  <a:ext uri="{FF2B5EF4-FFF2-40B4-BE49-F238E27FC236}">
                    <a16:creationId xmlns:a16="http://schemas.microsoft.com/office/drawing/2014/main" id="{E7DD2E4E-7F07-E8DB-59B0-E765F25B8D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36" y="2304"/>
                <a:ext cx="0" cy="18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90136" name="Text Box 8">
                <a:extLst>
                  <a:ext uri="{FF2B5EF4-FFF2-40B4-BE49-F238E27FC236}">
                    <a16:creationId xmlns:a16="http://schemas.microsoft.com/office/drawing/2014/main" id="{63E2ADF6-0022-D8DD-9D19-6787AEDFDA0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52" y="3216"/>
                <a:ext cx="29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1" lang="en-US" altLang="zh-TW" sz="2400">
                    <a:latin typeface="Monotype Corsiva" panose="03010101010201010101" pitchFamily="66" charset="0"/>
                  </a:rPr>
                  <a:t>Re</a:t>
                </a:r>
              </a:p>
            </p:txBody>
          </p:sp>
          <p:sp>
            <p:nvSpPr>
              <p:cNvPr id="90137" name="Text Box 9">
                <a:extLst>
                  <a:ext uri="{FF2B5EF4-FFF2-40B4-BE49-F238E27FC236}">
                    <a16:creationId xmlns:a16="http://schemas.microsoft.com/office/drawing/2014/main" id="{5802A765-D170-0479-BED7-6FB68C52BA2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36" y="2208"/>
                <a:ext cx="30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1" lang="en-US" altLang="zh-TW" sz="2400">
                    <a:latin typeface="Monotype Corsiva" panose="03010101010201010101" pitchFamily="66" charset="0"/>
                  </a:rPr>
                  <a:t>Im</a:t>
                </a:r>
              </a:p>
            </p:txBody>
          </p:sp>
        </p:grpSp>
        <p:grpSp>
          <p:nvGrpSpPr>
            <p:cNvPr id="90119" name="Group 11">
              <a:extLst>
                <a:ext uri="{FF2B5EF4-FFF2-40B4-BE49-F238E27FC236}">
                  <a16:creationId xmlns:a16="http://schemas.microsoft.com/office/drawing/2014/main" id="{3C9555C0-8756-1538-3C64-BED036EB790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92" y="2911"/>
              <a:ext cx="240" cy="257"/>
              <a:chOff x="2160" y="3055"/>
              <a:chExt cx="240" cy="257"/>
            </a:xfrm>
          </p:grpSpPr>
          <p:sp>
            <p:nvSpPr>
              <p:cNvPr id="90130" name="Text Box 12">
                <a:extLst>
                  <a:ext uri="{FF2B5EF4-FFF2-40B4-BE49-F238E27FC236}">
                    <a16:creationId xmlns:a16="http://schemas.microsoft.com/office/drawing/2014/main" id="{6EF3F4A6-ACC1-C5E8-9F7F-E940F60B721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60" y="3055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1" lang="en-US" altLang="zh-TW" sz="2000" i="1">
                    <a:solidFill>
                      <a:srgbClr val="0033CC"/>
                    </a:solidFill>
                    <a:latin typeface="Times New Roman" panose="02020603050405020304" pitchFamily="18" charset="0"/>
                  </a:rPr>
                  <a:t>a</a:t>
                </a:r>
              </a:p>
            </p:txBody>
          </p:sp>
          <p:grpSp>
            <p:nvGrpSpPr>
              <p:cNvPr id="90131" name="Group 13">
                <a:extLst>
                  <a:ext uri="{FF2B5EF4-FFF2-40B4-BE49-F238E27FC236}">
                    <a16:creationId xmlns:a16="http://schemas.microsoft.com/office/drawing/2014/main" id="{001A2BBD-FC65-7B1D-718B-FF4581F58A1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04" y="3216"/>
                <a:ext cx="96" cy="96"/>
                <a:chOff x="3792" y="3360"/>
                <a:chExt cx="96" cy="96"/>
              </a:xfrm>
            </p:grpSpPr>
            <p:sp>
              <p:nvSpPr>
                <p:cNvPr id="90132" name="Line 14">
                  <a:extLst>
                    <a:ext uri="{FF2B5EF4-FFF2-40B4-BE49-F238E27FC236}">
                      <a16:creationId xmlns:a16="http://schemas.microsoft.com/office/drawing/2014/main" id="{C3D927FA-594E-E75C-DDCE-3199CC7C4DA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792" y="3360"/>
                  <a:ext cx="96" cy="96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IN"/>
                </a:p>
              </p:txBody>
            </p:sp>
            <p:sp>
              <p:nvSpPr>
                <p:cNvPr id="90133" name="Line 15">
                  <a:extLst>
                    <a:ext uri="{FF2B5EF4-FFF2-40B4-BE49-F238E27FC236}">
                      <a16:creationId xmlns:a16="http://schemas.microsoft.com/office/drawing/2014/main" id="{C2E43FBF-72ED-83D8-13F2-71D71F99D60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792" y="3360"/>
                  <a:ext cx="96" cy="96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IN"/>
                </a:p>
              </p:txBody>
            </p:sp>
          </p:grpSp>
        </p:grpSp>
        <p:grpSp>
          <p:nvGrpSpPr>
            <p:cNvPr id="90120" name="Group 16">
              <a:extLst>
                <a:ext uri="{FF2B5EF4-FFF2-40B4-BE49-F238E27FC236}">
                  <a16:creationId xmlns:a16="http://schemas.microsoft.com/office/drawing/2014/main" id="{8FA6FFBA-117D-81AD-45AA-8B894D09FC9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84" y="2911"/>
              <a:ext cx="240" cy="257"/>
              <a:chOff x="2160" y="3055"/>
              <a:chExt cx="240" cy="257"/>
            </a:xfrm>
          </p:grpSpPr>
          <p:sp>
            <p:nvSpPr>
              <p:cNvPr id="90126" name="Text Box 17">
                <a:extLst>
                  <a:ext uri="{FF2B5EF4-FFF2-40B4-BE49-F238E27FC236}">
                    <a16:creationId xmlns:a16="http://schemas.microsoft.com/office/drawing/2014/main" id="{B1C53F4D-135F-5609-646C-FCB4040155B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60" y="3055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1" lang="en-US" altLang="zh-TW" sz="2000" i="1">
                    <a:solidFill>
                      <a:srgbClr val="0033CC"/>
                    </a:solidFill>
                    <a:latin typeface="Times New Roman" panose="02020603050405020304" pitchFamily="18" charset="0"/>
                  </a:rPr>
                  <a:t>b</a:t>
                </a:r>
              </a:p>
            </p:txBody>
          </p:sp>
          <p:grpSp>
            <p:nvGrpSpPr>
              <p:cNvPr id="90127" name="Group 18">
                <a:extLst>
                  <a:ext uri="{FF2B5EF4-FFF2-40B4-BE49-F238E27FC236}">
                    <a16:creationId xmlns:a16="http://schemas.microsoft.com/office/drawing/2014/main" id="{4DB17E96-8F75-7A42-E2A9-1B3CE9ED621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04" y="3216"/>
                <a:ext cx="96" cy="96"/>
                <a:chOff x="3792" y="3360"/>
                <a:chExt cx="96" cy="96"/>
              </a:xfrm>
            </p:grpSpPr>
            <p:sp>
              <p:nvSpPr>
                <p:cNvPr id="90128" name="Line 19">
                  <a:extLst>
                    <a:ext uri="{FF2B5EF4-FFF2-40B4-BE49-F238E27FC236}">
                      <a16:creationId xmlns:a16="http://schemas.microsoft.com/office/drawing/2014/main" id="{08EB7C8C-AD07-0E8F-F2D0-2DD11C7A749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792" y="3360"/>
                  <a:ext cx="96" cy="96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IN"/>
                </a:p>
              </p:txBody>
            </p:sp>
            <p:sp>
              <p:nvSpPr>
                <p:cNvPr id="90129" name="Line 20">
                  <a:extLst>
                    <a:ext uri="{FF2B5EF4-FFF2-40B4-BE49-F238E27FC236}">
                      <a16:creationId xmlns:a16="http://schemas.microsoft.com/office/drawing/2014/main" id="{2744F948-4EF9-B389-7B44-DD604833F49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792" y="3360"/>
                  <a:ext cx="96" cy="96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IN"/>
                </a:p>
              </p:txBody>
            </p:sp>
          </p:grpSp>
        </p:grpSp>
        <p:grpSp>
          <p:nvGrpSpPr>
            <p:cNvPr id="90121" name="Group 21">
              <a:extLst>
                <a:ext uri="{FF2B5EF4-FFF2-40B4-BE49-F238E27FC236}">
                  <a16:creationId xmlns:a16="http://schemas.microsoft.com/office/drawing/2014/main" id="{37770815-6AFA-C56E-B6C4-8E804AE5E2C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20" y="2911"/>
              <a:ext cx="240" cy="257"/>
              <a:chOff x="2160" y="3055"/>
              <a:chExt cx="240" cy="257"/>
            </a:xfrm>
          </p:grpSpPr>
          <p:sp>
            <p:nvSpPr>
              <p:cNvPr id="90122" name="Text Box 22">
                <a:extLst>
                  <a:ext uri="{FF2B5EF4-FFF2-40B4-BE49-F238E27FC236}">
                    <a16:creationId xmlns:a16="http://schemas.microsoft.com/office/drawing/2014/main" id="{E6AEBFBA-0C73-E7A1-C955-44CB6FE925B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60" y="3055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1" lang="en-US" altLang="zh-TW" sz="2000" i="1">
                    <a:solidFill>
                      <a:srgbClr val="0033CC"/>
                    </a:solidFill>
                    <a:latin typeface="Times New Roman" panose="02020603050405020304" pitchFamily="18" charset="0"/>
                  </a:rPr>
                  <a:t>c</a:t>
                </a:r>
              </a:p>
            </p:txBody>
          </p:sp>
          <p:grpSp>
            <p:nvGrpSpPr>
              <p:cNvPr id="90123" name="Group 23">
                <a:extLst>
                  <a:ext uri="{FF2B5EF4-FFF2-40B4-BE49-F238E27FC236}">
                    <a16:creationId xmlns:a16="http://schemas.microsoft.com/office/drawing/2014/main" id="{57857B98-9B43-A8F9-798D-FB2D1F07911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04" y="3216"/>
                <a:ext cx="96" cy="96"/>
                <a:chOff x="3792" y="3360"/>
                <a:chExt cx="96" cy="96"/>
              </a:xfrm>
            </p:grpSpPr>
            <p:sp>
              <p:nvSpPr>
                <p:cNvPr id="90124" name="Line 24">
                  <a:extLst>
                    <a:ext uri="{FF2B5EF4-FFF2-40B4-BE49-F238E27FC236}">
                      <a16:creationId xmlns:a16="http://schemas.microsoft.com/office/drawing/2014/main" id="{4A79E7BE-D1FE-F0CB-5E23-010E858BE64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792" y="3360"/>
                  <a:ext cx="96" cy="96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IN"/>
                </a:p>
              </p:txBody>
            </p:sp>
            <p:sp>
              <p:nvSpPr>
                <p:cNvPr id="90125" name="Line 25">
                  <a:extLst>
                    <a:ext uri="{FF2B5EF4-FFF2-40B4-BE49-F238E27FC236}">
                      <a16:creationId xmlns:a16="http://schemas.microsoft.com/office/drawing/2014/main" id="{97B2530D-AE36-81E6-3026-DAF0A30AD3E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792" y="3360"/>
                  <a:ext cx="96" cy="96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IN"/>
                </a:p>
              </p:txBody>
            </p:sp>
          </p:grpSp>
        </p:grpSp>
      </p:grpSp>
      <p:sp>
        <p:nvSpPr>
          <p:cNvPr id="36890" name="Text Box 26">
            <a:extLst>
              <a:ext uri="{FF2B5EF4-FFF2-40B4-BE49-F238E27FC236}">
                <a16:creationId xmlns:a16="http://schemas.microsoft.com/office/drawing/2014/main" id="{873C6965-4E6F-6A6A-901F-A5EE0EF9DE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2371725"/>
            <a:ext cx="4979988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zh-TW">
                <a:latin typeface="Times New Roman" panose="02020603050405020304" pitchFamily="18" charset="0"/>
              </a:rPr>
              <a:t>Consider the rational </a:t>
            </a:r>
            <a:r>
              <a:rPr kumimoji="1" lang="en-US" altLang="zh-TW" i="1">
                <a:latin typeface="Times New Roman" panose="02020603050405020304" pitchFamily="18" charset="0"/>
              </a:rPr>
              <a:t>z</a:t>
            </a:r>
            <a:r>
              <a:rPr kumimoji="1" lang="en-US" altLang="zh-TW">
                <a:latin typeface="Times New Roman" panose="02020603050405020304" pitchFamily="18" charset="0"/>
              </a:rPr>
              <a:t>-transform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zh-TW">
                <a:latin typeface="Times New Roman" panose="02020603050405020304" pitchFamily="18" charset="0"/>
              </a:rPr>
              <a:t>with the pole pattern:</a:t>
            </a:r>
          </a:p>
        </p:txBody>
      </p:sp>
      <p:sp>
        <p:nvSpPr>
          <p:cNvPr id="36892" name="Text Box 28">
            <a:extLst>
              <a:ext uri="{FF2B5EF4-FFF2-40B4-BE49-F238E27FC236}">
                <a16:creationId xmlns:a16="http://schemas.microsoft.com/office/drawing/2014/main" id="{3E354996-3713-E59E-10DB-4693F33238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4343400"/>
            <a:ext cx="3429000" cy="1076325"/>
          </a:xfrm>
          <a:prstGeom prst="rect">
            <a:avLst/>
          </a:prstGeom>
          <a:solidFill>
            <a:srgbClr val="0033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TW" sz="3200">
                <a:solidFill>
                  <a:schemeClr val="bg1"/>
                </a:solidFill>
                <a:latin typeface="Helvetica" panose="020B0604020202020204" pitchFamily="34" charset="0"/>
              </a:rPr>
              <a:t>Find the possible ROC’s</a:t>
            </a: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6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6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90" grpId="0" autoUpdateAnimBg="0"/>
      <p:bldP spid="36892" grpId="0" animBg="1" autoUpdateAnimBg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1">
            <a:extLst>
              <a:ext uri="{FF2B5EF4-FFF2-40B4-BE49-F238E27FC236}">
                <a16:creationId xmlns:a16="http://schemas.microsoft.com/office/drawing/2014/main" id="{ECB2A258-1B4C-1374-07DD-F247FAFB818F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3505200"/>
            <a:ext cx="3048000" cy="2819400"/>
            <a:chOff x="3120" y="2208"/>
            <a:chExt cx="1920" cy="1776"/>
          </a:xfrm>
        </p:grpSpPr>
        <p:sp>
          <p:nvSpPr>
            <p:cNvPr id="91163" name="Rectangle 30">
              <a:extLst>
                <a:ext uri="{FF2B5EF4-FFF2-40B4-BE49-F238E27FC236}">
                  <a16:creationId xmlns:a16="http://schemas.microsoft.com/office/drawing/2014/main" id="{D6C27BB2-E7AE-40B9-AC74-3A6F24BCD9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2208"/>
              <a:ext cx="1920" cy="1776"/>
            </a:xfrm>
            <a:prstGeom prst="rect">
              <a:avLst/>
            </a:pr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kumimoji="1" lang="en-US" altLang="en-US" sz="2400" b="1">
                <a:latin typeface="Times New Roman" panose="02020603050405020304" pitchFamily="18" charset="0"/>
                <a:ea typeface="新細明體" panose="02020500000000000000" pitchFamily="18" charset="-120"/>
              </a:endParaRPr>
            </a:p>
          </p:txBody>
        </p:sp>
        <p:sp>
          <p:nvSpPr>
            <p:cNvPr id="91164" name="Oval 29">
              <a:extLst>
                <a:ext uri="{FF2B5EF4-FFF2-40B4-BE49-F238E27FC236}">
                  <a16:creationId xmlns:a16="http://schemas.microsoft.com/office/drawing/2014/main" id="{8A8CF709-EC51-E052-0FE1-4B6A8158FF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2" y="2400"/>
              <a:ext cx="1536" cy="144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kumimoji="1" lang="en-US" altLang="en-US" sz="2400" b="1">
                <a:latin typeface="Times New Roman" panose="02020603050405020304" pitchFamily="18" charset="0"/>
                <a:ea typeface="新細明體" panose="02020500000000000000" pitchFamily="18" charset="-120"/>
              </a:endParaRPr>
            </a:p>
          </p:txBody>
        </p:sp>
      </p:grpSp>
      <p:sp>
        <p:nvSpPr>
          <p:cNvPr id="91139" name="Rectangle 4">
            <a:extLst>
              <a:ext uri="{FF2B5EF4-FFF2-40B4-BE49-F238E27FC236}">
                <a16:creationId xmlns:a16="http://schemas.microsoft.com/office/drawing/2014/main" id="{1E69214A-BD1A-3018-3A8F-6DCC9793A3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38400" y="771525"/>
            <a:ext cx="8001000" cy="1143000"/>
          </a:xfrm>
          <a:noFill/>
        </p:spPr>
        <p:txBody>
          <a:bodyPr/>
          <a:lstStyle/>
          <a:p>
            <a:pPr eaLnBrk="1" hangingPunct="1"/>
            <a:r>
              <a:rPr lang="en-US" altLang="zh-TW"/>
              <a:t>More on Rational </a:t>
            </a:r>
            <a:r>
              <a:rPr lang="en-US" altLang="zh-TW" i="1"/>
              <a:t>z</a:t>
            </a:r>
            <a:r>
              <a:rPr lang="en-US" altLang="zh-TW"/>
              <a:t>-Transform</a:t>
            </a:r>
          </a:p>
        </p:txBody>
      </p:sp>
      <p:grpSp>
        <p:nvGrpSpPr>
          <p:cNvPr id="91140" name="Group 5">
            <a:extLst>
              <a:ext uri="{FF2B5EF4-FFF2-40B4-BE49-F238E27FC236}">
                <a16:creationId xmlns:a16="http://schemas.microsoft.com/office/drawing/2014/main" id="{71728912-CA5F-B7E0-9E09-3535E0E1B0D7}"/>
              </a:ext>
            </a:extLst>
          </p:cNvPr>
          <p:cNvGrpSpPr>
            <a:grpSpLocks/>
          </p:cNvGrpSpPr>
          <p:nvPr/>
        </p:nvGrpSpPr>
        <p:grpSpPr bwMode="auto">
          <a:xfrm>
            <a:off x="6311900" y="3286125"/>
            <a:ext cx="3441700" cy="3124200"/>
            <a:chOff x="2488" y="2064"/>
            <a:chExt cx="2168" cy="1968"/>
          </a:xfrm>
        </p:grpSpPr>
        <p:grpSp>
          <p:nvGrpSpPr>
            <p:cNvPr id="91143" name="Group 6">
              <a:extLst>
                <a:ext uri="{FF2B5EF4-FFF2-40B4-BE49-F238E27FC236}">
                  <a16:creationId xmlns:a16="http://schemas.microsoft.com/office/drawing/2014/main" id="{85AD7830-C56E-7F4D-7C07-07F48AD7F58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88" y="2064"/>
              <a:ext cx="2168" cy="1968"/>
              <a:chOff x="480" y="2208"/>
              <a:chExt cx="2168" cy="1968"/>
            </a:xfrm>
          </p:grpSpPr>
          <p:sp>
            <p:nvSpPr>
              <p:cNvPr id="91159" name="Line 7">
                <a:extLst>
                  <a:ext uri="{FF2B5EF4-FFF2-40B4-BE49-F238E27FC236}">
                    <a16:creationId xmlns:a16="http://schemas.microsoft.com/office/drawing/2014/main" id="{8F24EDF6-25D2-B0D6-7D78-78F77C7E4C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0" y="3264"/>
                <a:ext cx="216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91160" name="Line 8">
                <a:extLst>
                  <a:ext uri="{FF2B5EF4-FFF2-40B4-BE49-F238E27FC236}">
                    <a16:creationId xmlns:a16="http://schemas.microsoft.com/office/drawing/2014/main" id="{348C2951-56C6-155F-606A-B6805D37B7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36" y="2304"/>
                <a:ext cx="0" cy="18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91161" name="Text Box 9">
                <a:extLst>
                  <a:ext uri="{FF2B5EF4-FFF2-40B4-BE49-F238E27FC236}">
                    <a16:creationId xmlns:a16="http://schemas.microsoft.com/office/drawing/2014/main" id="{3A611779-64C0-86B8-9AB5-A9598E520C4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52" y="3216"/>
                <a:ext cx="29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1" lang="en-US" altLang="zh-TW" sz="2400">
                    <a:latin typeface="Monotype Corsiva" panose="03010101010201010101" pitchFamily="66" charset="0"/>
                  </a:rPr>
                  <a:t>Re</a:t>
                </a:r>
              </a:p>
            </p:txBody>
          </p:sp>
          <p:sp>
            <p:nvSpPr>
              <p:cNvPr id="91162" name="Text Box 10">
                <a:extLst>
                  <a:ext uri="{FF2B5EF4-FFF2-40B4-BE49-F238E27FC236}">
                    <a16:creationId xmlns:a16="http://schemas.microsoft.com/office/drawing/2014/main" id="{6C464C95-9C63-7386-9A88-70CAC205C81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36" y="2208"/>
                <a:ext cx="30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1" lang="en-US" altLang="zh-TW" sz="2400">
                    <a:latin typeface="Monotype Corsiva" panose="03010101010201010101" pitchFamily="66" charset="0"/>
                  </a:rPr>
                  <a:t>Im</a:t>
                </a:r>
              </a:p>
            </p:txBody>
          </p:sp>
        </p:grpSp>
        <p:grpSp>
          <p:nvGrpSpPr>
            <p:cNvPr id="91144" name="Group 11">
              <a:extLst>
                <a:ext uri="{FF2B5EF4-FFF2-40B4-BE49-F238E27FC236}">
                  <a16:creationId xmlns:a16="http://schemas.microsoft.com/office/drawing/2014/main" id="{7A4CD69B-D618-B624-2AB0-901EB366741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92" y="2911"/>
              <a:ext cx="240" cy="257"/>
              <a:chOff x="2160" y="3055"/>
              <a:chExt cx="240" cy="257"/>
            </a:xfrm>
          </p:grpSpPr>
          <p:sp>
            <p:nvSpPr>
              <p:cNvPr id="91155" name="Text Box 12">
                <a:extLst>
                  <a:ext uri="{FF2B5EF4-FFF2-40B4-BE49-F238E27FC236}">
                    <a16:creationId xmlns:a16="http://schemas.microsoft.com/office/drawing/2014/main" id="{20C85E3A-4A1C-CA1A-2B75-20B7579765F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60" y="3055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1" lang="en-US" altLang="zh-TW" sz="2000" i="1">
                    <a:solidFill>
                      <a:srgbClr val="0033CC"/>
                    </a:solidFill>
                    <a:latin typeface="Times New Roman" panose="02020603050405020304" pitchFamily="18" charset="0"/>
                  </a:rPr>
                  <a:t>a</a:t>
                </a:r>
              </a:p>
            </p:txBody>
          </p:sp>
          <p:grpSp>
            <p:nvGrpSpPr>
              <p:cNvPr id="91156" name="Group 13">
                <a:extLst>
                  <a:ext uri="{FF2B5EF4-FFF2-40B4-BE49-F238E27FC236}">
                    <a16:creationId xmlns:a16="http://schemas.microsoft.com/office/drawing/2014/main" id="{191942C1-4D7C-C865-5DE6-550FBBC793C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04" y="3216"/>
                <a:ext cx="96" cy="96"/>
                <a:chOff x="3792" y="3360"/>
                <a:chExt cx="96" cy="96"/>
              </a:xfrm>
            </p:grpSpPr>
            <p:sp>
              <p:nvSpPr>
                <p:cNvPr id="91157" name="Line 14">
                  <a:extLst>
                    <a:ext uri="{FF2B5EF4-FFF2-40B4-BE49-F238E27FC236}">
                      <a16:creationId xmlns:a16="http://schemas.microsoft.com/office/drawing/2014/main" id="{68C9DC77-6250-7809-34D9-407D320F6DE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792" y="3360"/>
                  <a:ext cx="96" cy="96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IN"/>
                </a:p>
              </p:txBody>
            </p:sp>
            <p:sp>
              <p:nvSpPr>
                <p:cNvPr id="91158" name="Line 15">
                  <a:extLst>
                    <a:ext uri="{FF2B5EF4-FFF2-40B4-BE49-F238E27FC236}">
                      <a16:creationId xmlns:a16="http://schemas.microsoft.com/office/drawing/2014/main" id="{65E87FC8-46F8-EC8D-7A3A-088454E3693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792" y="3360"/>
                  <a:ext cx="96" cy="96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IN"/>
                </a:p>
              </p:txBody>
            </p:sp>
          </p:grpSp>
        </p:grpSp>
        <p:grpSp>
          <p:nvGrpSpPr>
            <p:cNvPr id="91145" name="Group 16">
              <a:extLst>
                <a:ext uri="{FF2B5EF4-FFF2-40B4-BE49-F238E27FC236}">
                  <a16:creationId xmlns:a16="http://schemas.microsoft.com/office/drawing/2014/main" id="{16C958B3-38F7-A1C1-1FAC-4A2357BBB20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84" y="2911"/>
              <a:ext cx="240" cy="257"/>
              <a:chOff x="2160" y="3055"/>
              <a:chExt cx="240" cy="257"/>
            </a:xfrm>
          </p:grpSpPr>
          <p:sp>
            <p:nvSpPr>
              <p:cNvPr id="91151" name="Text Box 17">
                <a:extLst>
                  <a:ext uri="{FF2B5EF4-FFF2-40B4-BE49-F238E27FC236}">
                    <a16:creationId xmlns:a16="http://schemas.microsoft.com/office/drawing/2014/main" id="{20F5239E-4797-D74D-E3FF-CA1E0B7C86D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60" y="3055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1" lang="en-US" altLang="zh-TW" sz="2000" i="1">
                    <a:solidFill>
                      <a:srgbClr val="0033CC"/>
                    </a:solidFill>
                    <a:latin typeface="Times New Roman" panose="02020603050405020304" pitchFamily="18" charset="0"/>
                  </a:rPr>
                  <a:t>b</a:t>
                </a:r>
              </a:p>
            </p:txBody>
          </p:sp>
          <p:grpSp>
            <p:nvGrpSpPr>
              <p:cNvPr id="91152" name="Group 18">
                <a:extLst>
                  <a:ext uri="{FF2B5EF4-FFF2-40B4-BE49-F238E27FC236}">
                    <a16:creationId xmlns:a16="http://schemas.microsoft.com/office/drawing/2014/main" id="{6BB127B8-3E2C-5EC7-F7D5-9C5EB35D985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04" y="3216"/>
                <a:ext cx="96" cy="96"/>
                <a:chOff x="3792" y="3360"/>
                <a:chExt cx="96" cy="96"/>
              </a:xfrm>
            </p:grpSpPr>
            <p:sp>
              <p:nvSpPr>
                <p:cNvPr id="91153" name="Line 19">
                  <a:extLst>
                    <a:ext uri="{FF2B5EF4-FFF2-40B4-BE49-F238E27FC236}">
                      <a16:creationId xmlns:a16="http://schemas.microsoft.com/office/drawing/2014/main" id="{4CB4AFED-1EA9-3F0E-5D0D-C9D20399F30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792" y="3360"/>
                  <a:ext cx="96" cy="96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IN"/>
                </a:p>
              </p:txBody>
            </p:sp>
            <p:sp>
              <p:nvSpPr>
                <p:cNvPr id="91154" name="Line 20">
                  <a:extLst>
                    <a:ext uri="{FF2B5EF4-FFF2-40B4-BE49-F238E27FC236}">
                      <a16:creationId xmlns:a16="http://schemas.microsoft.com/office/drawing/2014/main" id="{2F131210-820A-768F-DAB8-6C8F698C730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792" y="3360"/>
                  <a:ext cx="96" cy="96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IN"/>
                </a:p>
              </p:txBody>
            </p:sp>
          </p:grpSp>
        </p:grpSp>
        <p:grpSp>
          <p:nvGrpSpPr>
            <p:cNvPr id="91146" name="Group 21">
              <a:extLst>
                <a:ext uri="{FF2B5EF4-FFF2-40B4-BE49-F238E27FC236}">
                  <a16:creationId xmlns:a16="http://schemas.microsoft.com/office/drawing/2014/main" id="{BB378E0D-298A-D646-9A33-78853892D19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20" y="2911"/>
              <a:ext cx="240" cy="257"/>
              <a:chOff x="2160" y="3055"/>
              <a:chExt cx="240" cy="257"/>
            </a:xfrm>
          </p:grpSpPr>
          <p:sp>
            <p:nvSpPr>
              <p:cNvPr id="91147" name="Text Box 22">
                <a:extLst>
                  <a:ext uri="{FF2B5EF4-FFF2-40B4-BE49-F238E27FC236}">
                    <a16:creationId xmlns:a16="http://schemas.microsoft.com/office/drawing/2014/main" id="{95D73FD3-03FF-CE7E-F5E9-E0D46D0DC69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60" y="3055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1" lang="en-US" altLang="zh-TW" sz="2000" i="1">
                    <a:solidFill>
                      <a:srgbClr val="0033CC"/>
                    </a:solidFill>
                    <a:latin typeface="Times New Roman" panose="02020603050405020304" pitchFamily="18" charset="0"/>
                  </a:rPr>
                  <a:t>c</a:t>
                </a:r>
              </a:p>
            </p:txBody>
          </p:sp>
          <p:grpSp>
            <p:nvGrpSpPr>
              <p:cNvPr id="91148" name="Group 23">
                <a:extLst>
                  <a:ext uri="{FF2B5EF4-FFF2-40B4-BE49-F238E27FC236}">
                    <a16:creationId xmlns:a16="http://schemas.microsoft.com/office/drawing/2014/main" id="{D63B1F6B-08A8-CCBD-AE8D-41DF5470EF1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04" y="3216"/>
                <a:ext cx="96" cy="96"/>
                <a:chOff x="3792" y="3360"/>
                <a:chExt cx="96" cy="96"/>
              </a:xfrm>
            </p:grpSpPr>
            <p:sp>
              <p:nvSpPr>
                <p:cNvPr id="91149" name="Line 24">
                  <a:extLst>
                    <a:ext uri="{FF2B5EF4-FFF2-40B4-BE49-F238E27FC236}">
                      <a16:creationId xmlns:a16="http://schemas.microsoft.com/office/drawing/2014/main" id="{65BB3A86-90F9-7D12-C602-B4AD999421C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792" y="3360"/>
                  <a:ext cx="96" cy="96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IN"/>
                </a:p>
              </p:txBody>
            </p:sp>
            <p:sp>
              <p:nvSpPr>
                <p:cNvPr id="91150" name="Line 25">
                  <a:extLst>
                    <a:ext uri="{FF2B5EF4-FFF2-40B4-BE49-F238E27FC236}">
                      <a16:creationId xmlns:a16="http://schemas.microsoft.com/office/drawing/2014/main" id="{6ECB25CD-0E64-7448-FF04-9D885D46B14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792" y="3360"/>
                  <a:ext cx="96" cy="96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IN"/>
                </a:p>
              </p:txBody>
            </p:sp>
          </p:grpSp>
        </p:grpSp>
      </p:grpSp>
      <p:sp>
        <p:nvSpPr>
          <p:cNvPr id="91141" name="Text Box 26">
            <a:extLst>
              <a:ext uri="{FF2B5EF4-FFF2-40B4-BE49-F238E27FC236}">
                <a16:creationId xmlns:a16="http://schemas.microsoft.com/office/drawing/2014/main" id="{D5CEAF3B-9073-0E0F-682C-5F9278987D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2371725"/>
            <a:ext cx="4979988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zh-TW">
                <a:latin typeface="Times New Roman" panose="02020603050405020304" pitchFamily="18" charset="0"/>
              </a:rPr>
              <a:t>Consider the rational </a:t>
            </a:r>
            <a:r>
              <a:rPr kumimoji="1" lang="en-US" altLang="zh-TW" i="1">
                <a:latin typeface="Times New Roman" panose="02020603050405020304" pitchFamily="18" charset="0"/>
              </a:rPr>
              <a:t>z</a:t>
            </a:r>
            <a:r>
              <a:rPr kumimoji="1" lang="en-US" altLang="zh-TW">
                <a:latin typeface="Times New Roman" panose="02020603050405020304" pitchFamily="18" charset="0"/>
              </a:rPr>
              <a:t>-transform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zh-TW">
                <a:latin typeface="Times New Roman" panose="02020603050405020304" pitchFamily="18" charset="0"/>
              </a:rPr>
              <a:t>with the pole pattern:</a:t>
            </a:r>
          </a:p>
        </p:txBody>
      </p:sp>
      <p:sp>
        <p:nvSpPr>
          <p:cNvPr id="37916" name="Text Box 28">
            <a:extLst>
              <a:ext uri="{FF2B5EF4-FFF2-40B4-BE49-F238E27FC236}">
                <a16:creationId xmlns:a16="http://schemas.microsoft.com/office/drawing/2014/main" id="{C63CC147-4326-6194-F455-EB15ADC1DE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9650" y="3733800"/>
            <a:ext cx="4283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zh-TW" sz="2400" b="1">
                <a:solidFill>
                  <a:srgbClr val="0033CC"/>
                </a:solidFill>
                <a:latin typeface="Times New Roman" panose="02020603050405020304" pitchFamily="18" charset="0"/>
              </a:rPr>
              <a:t>Case 1: A right sided Sequence.</a:t>
            </a: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7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16" grpId="0" autoUpdateAnimBg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8" name="Oval 6">
            <a:extLst>
              <a:ext uri="{FF2B5EF4-FFF2-40B4-BE49-F238E27FC236}">
                <a16:creationId xmlns:a16="http://schemas.microsoft.com/office/drawing/2014/main" id="{462C176B-03A3-10DC-BA8E-3A52B5FCD4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4572000"/>
            <a:ext cx="838200" cy="762000"/>
          </a:xfrm>
          <a:prstGeom prst="ellipse">
            <a:avLst/>
          </a:prstGeom>
          <a:solidFill>
            <a:srgbClr val="B2B2B2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kumimoji="1" lang="en-US" altLang="en-US" sz="2400" b="1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92163" name="Rectangle 7">
            <a:extLst>
              <a:ext uri="{FF2B5EF4-FFF2-40B4-BE49-F238E27FC236}">
                <a16:creationId xmlns:a16="http://schemas.microsoft.com/office/drawing/2014/main" id="{2814C821-F155-AA04-3E9D-032CA67BAC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38400" y="771525"/>
            <a:ext cx="8001000" cy="1143000"/>
          </a:xfrm>
          <a:noFill/>
        </p:spPr>
        <p:txBody>
          <a:bodyPr/>
          <a:lstStyle/>
          <a:p>
            <a:pPr eaLnBrk="1" hangingPunct="1"/>
            <a:r>
              <a:rPr lang="en-US" altLang="zh-TW"/>
              <a:t>More on Rational </a:t>
            </a:r>
            <a:r>
              <a:rPr lang="en-US" altLang="zh-TW" i="1"/>
              <a:t>z</a:t>
            </a:r>
            <a:r>
              <a:rPr lang="en-US" altLang="zh-TW"/>
              <a:t>-Transform</a:t>
            </a:r>
          </a:p>
        </p:txBody>
      </p:sp>
      <p:grpSp>
        <p:nvGrpSpPr>
          <p:cNvPr id="92164" name="Group 8">
            <a:extLst>
              <a:ext uri="{FF2B5EF4-FFF2-40B4-BE49-F238E27FC236}">
                <a16:creationId xmlns:a16="http://schemas.microsoft.com/office/drawing/2014/main" id="{D0B9627B-B048-B57A-F705-FC5537B7553E}"/>
              </a:ext>
            </a:extLst>
          </p:cNvPr>
          <p:cNvGrpSpPr>
            <a:grpSpLocks/>
          </p:cNvGrpSpPr>
          <p:nvPr/>
        </p:nvGrpSpPr>
        <p:grpSpPr bwMode="auto">
          <a:xfrm>
            <a:off x="6311900" y="3286125"/>
            <a:ext cx="3441700" cy="3124200"/>
            <a:chOff x="2488" y="2064"/>
            <a:chExt cx="2168" cy="1968"/>
          </a:xfrm>
        </p:grpSpPr>
        <p:grpSp>
          <p:nvGrpSpPr>
            <p:cNvPr id="92167" name="Group 9">
              <a:extLst>
                <a:ext uri="{FF2B5EF4-FFF2-40B4-BE49-F238E27FC236}">
                  <a16:creationId xmlns:a16="http://schemas.microsoft.com/office/drawing/2014/main" id="{B342BDED-0B9A-B12E-ABE1-26006D438D4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88" y="2064"/>
              <a:ext cx="2168" cy="1968"/>
              <a:chOff x="480" y="2208"/>
              <a:chExt cx="2168" cy="1968"/>
            </a:xfrm>
          </p:grpSpPr>
          <p:sp>
            <p:nvSpPr>
              <p:cNvPr id="92183" name="Line 10">
                <a:extLst>
                  <a:ext uri="{FF2B5EF4-FFF2-40B4-BE49-F238E27FC236}">
                    <a16:creationId xmlns:a16="http://schemas.microsoft.com/office/drawing/2014/main" id="{F1233CB3-FCAE-EFC2-97A2-A3286EE05D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0" y="3264"/>
                <a:ext cx="216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92184" name="Line 11">
                <a:extLst>
                  <a:ext uri="{FF2B5EF4-FFF2-40B4-BE49-F238E27FC236}">
                    <a16:creationId xmlns:a16="http://schemas.microsoft.com/office/drawing/2014/main" id="{F03CCF17-F728-E0F3-30FD-7E1F6EA0BE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36" y="2304"/>
                <a:ext cx="0" cy="18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92185" name="Text Box 12">
                <a:extLst>
                  <a:ext uri="{FF2B5EF4-FFF2-40B4-BE49-F238E27FC236}">
                    <a16:creationId xmlns:a16="http://schemas.microsoft.com/office/drawing/2014/main" id="{3E18DEF8-E710-3B52-9AA1-96F6D9F3D1F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52" y="3216"/>
                <a:ext cx="29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1" lang="en-US" altLang="zh-TW" sz="2400">
                    <a:latin typeface="Monotype Corsiva" panose="03010101010201010101" pitchFamily="66" charset="0"/>
                  </a:rPr>
                  <a:t>Re</a:t>
                </a:r>
              </a:p>
            </p:txBody>
          </p:sp>
          <p:sp>
            <p:nvSpPr>
              <p:cNvPr id="92186" name="Text Box 13">
                <a:extLst>
                  <a:ext uri="{FF2B5EF4-FFF2-40B4-BE49-F238E27FC236}">
                    <a16:creationId xmlns:a16="http://schemas.microsoft.com/office/drawing/2014/main" id="{9673A6B1-563A-092B-BF57-81F42A11642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36" y="2208"/>
                <a:ext cx="30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1" lang="en-US" altLang="zh-TW" sz="2400">
                    <a:latin typeface="Monotype Corsiva" panose="03010101010201010101" pitchFamily="66" charset="0"/>
                  </a:rPr>
                  <a:t>Im</a:t>
                </a:r>
              </a:p>
            </p:txBody>
          </p:sp>
        </p:grpSp>
        <p:grpSp>
          <p:nvGrpSpPr>
            <p:cNvPr id="92168" name="Group 14">
              <a:extLst>
                <a:ext uri="{FF2B5EF4-FFF2-40B4-BE49-F238E27FC236}">
                  <a16:creationId xmlns:a16="http://schemas.microsoft.com/office/drawing/2014/main" id="{E3C95493-1469-5C91-39D5-3087782B041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92" y="2911"/>
              <a:ext cx="240" cy="257"/>
              <a:chOff x="2160" y="3055"/>
              <a:chExt cx="240" cy="257"/>
            </a:xfrm>
          </p:grpSpPr>
          <p:sp>
            <p:nvSpPr>
              <p:cNvPr id="92179" name="Text Box 15">
                <a:extLst>
                  <a:ext uri="{FF2B5EF4-FFF2-40B4-BE49-F238E27FC236}">
                    <a16:creationId xmlns:a16="http://schemas.microsoft.com/office/drawing/2014/main" id="{D629F2BA-43A1-01F5-6991-4AAE894380D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60" y="3055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1" lang="en-US" altLang="zh-TW" sz="2000" i="1">
                    <a:solidFill>
                      <a:srgbClr val="0033CC"/>
                    </a:solidFill>
                    <a:latin typeface="Times New Roman" panose="02020603050405020304" pitchFamily="18" charset="0"/>
                  </a:rPr>
                  <a:t>a</a:t>
                </a:r>
              </a:p>
            </p:txBody>
          </p:sp>
          <p:grpSp>
            <p:nvGrpSpPr>
              <p:cNvPr id="92180" name="Group 16">
                <a:extLst>
                  <a:ext uri="{FF2B5EF4-FFF2-40B4-BE49-F238E27FC236}">
                    <a16:creationId xmlns:a16="http://schemas.microsoft.com/office/drawing/2014/main" id="{F20078E7-79FF-F494-410E-F00791657D1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04" y="3216"/>
                <a:ext cx="96" cy="96"/>
                <a:chOff x="3792" y="3360"/>
                <a:chExt cx="96" cy="96"/>
              </a:xfrm>
            </p:grpSpPr>
            <p:sp>
              <p:nvSpPr>
                <p:cNvPr id="92181" name="Line 17">
                  <a:extLst>
                    <a:ext uri="{FF2B5EF4-FFF2-40B4-BE49-F238E27FC236}">
                      <a16:creationId xmlns:a16="http://schemas.microsoft.com/office/drawing/2014/main" id="{532DAE66-846F-569E-6E69-5B8145DD3FB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792" y="3360"/>
                  <a:ext cx="96" cy="96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IN"/>
                </a:p>
              </p:txBody>
            </p:sp>
            <p:sp>
              <p:nvSpPr>
                <p:cNvPr id="92182" name="Line 18">
                  <a:extLst>
                    <a:ext uri="{FF2B5EF4-FFF2-40B4-BE49-F238E27FC236}">
                      <a16:creationId xmlns:a16="http://schemas.microsoft.com/office/drawing/2014/main" id="{4D0A3575-E677-9974-69C3-F07367F410F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792" y="3360"/>
                  <a:ext cx="96" cy="96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IN"/>
                </a:p>
              </p:txBody>
            </p:sp>
          </p:grpSp>
        </p:grpSp>
        <p:grpSp>
          <p:nvGrpSpPr>
            <p:cNvPr id="92169" name="Group 19">
              <a:extLst>
                <a:ext uri="{FF2B5EF4-FFF2-40B4-BE49-F238E27FC236}">
                  <a16:creationId xmlns:a16="http://schemas.microsoft.com/office/drawing/2014/main" id="{12420A42-211F-B354-D632-933DD3FF953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84" y="2911"/>
              <a:ext cx="240" cy="257"/>
              <a:chOff x="2160" y="3055"/>
              <a:chExt cx="240" cy="257"/>
            </a:xfrm>
          </p:grpSpPr>
          <p:sp>
            <p:nvSpPr>
              <p:cNvPr id="92175" name="Text Box 20">
                <a:extLst>
                  <a:ext uri="{FF2B5EF4-FFF2-40B4-BE49-F238E27FC236}">
                    <a16:creationId xmlns:a16="http://schemas.microsoft.com/office/drawing/2014/main" id="{1F967FFC-60B9-7873-E567-F4E25C973F7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60" y="3055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1" lang="en-US" altLang="zh-TW" sz="2000" i="1">
                    <a:solidFill>
                      <a:srgbClr val="0033CC"/>
                    </a:solidFill>
                    <a:latin typeface="Times New Roman" panose="02020603050405020304" pitchFamily="18" charset="0"/>
                  </a:rPr>
                  <a:t>b</a:t>
                </a:r>
              </a:p>
            </p:txBody>
          </p:sp>
          <p:grpSp>
            <p:nvGrpSpPr>
              <p:cNvPr id="92176" name="Group 21">
                <a:extLst>
                  <a:ext uri="{FF2B5EF4-FFF2-40B4-BE49-F238E27FC236}">
                    <a16:creationId xmlns:a16="http://schemas.microsoft.com/office/drawing/2014/main" id="{F5AD566D-11FF-BDF8-690C-58BECFA37BC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04" y="3216"/>
                <a:ext cx="96" cy="96"/>
                <a:chOff x="3792" y="3360"/>
                <a:chExt cx="96" cy="96"/>
              </a:xfrm>
            </p:grpSpPr>
            <p:sp>
              <p:nvSpPr>
                <p:cNvPr id="92177" name="Line 22">
                  <a:extLst>
                    <a:ext uri="{FF2B5EF4-FFF2-40B4-BE49-F238E27FC236}">
                      <a16:creationId xmlns:a16="http://schemas.microsoft.com/office/drawing/2014/main" id="{75BC421E-D378-4395-2023-C64D3F0153C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792" y="3360"/>
                  <a:ext cx="96" cy="96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IN"/>
                </a:p>
              </p:txBody>
            </p:sp>
            <p:sp>
              <p:nvSpPr>
                <p:cNvPr id="92178" name="Line 23">
                  <a:extLst>
                    <a:ext uri="{FF2B5EF4-FFF2-40B4-BE49-F238E27FC236}">
                      <a16:creationId xmlns:a16="http://schemas.microsoft.com/office/drawing/2014/main" id="{F7F566EE-45E0-7FEC-6FC7-B9629BE0304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792" y="3360"/>
                  <a:ext cx="96" cy="96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IN"/>
                </a:p>
              </p:txBody>
            </p:sp>
          </p:grpSp>
        </p:grpSp>
        <p:grpSp>
          <p:nvGrpSpPr>
            <p:cNvPr id="92170" name="Group 24">
              <a:extLst>
                <a:ext uri="{FF2B5EF4-FFF2-40B4-BE49-F238E27FC236}">
                  <a16:creationId xmlns:a16="http://schemas.microsoft.com/office/drawing/2014/main" id="{5AFE9904-A3DE-4B01-9A13-32B00BEECB0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20" y="2911"/>
              <a:ext cx="240" cy="257"/>
              <a:chOff x="2160" y="3055"/>
              <a:chExt cx="240" cy="257"/>
            </a:xfrm>
          </p:grpSpPr>
          <p:sp>
            <p:nvSpPr>
              <p:cNvPr id="92171" name="Text Box 25">
                <a:extLst>
                  <a:ext uri="{FF2B5EF4-FFF2-40B4-BE49-F238E27FC236}">
                    <a16:creationId xmlns:a16="http://schemas.microsoft.com/office/drawing/2014/main" id="{4B74A7DF-7E85-49DB-99A9-3016BF8B9CD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60" y="3055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1" lang="en-US" altLang="zh-TW" sz="2000" i="1">
                    <a:solidFill>
                      <a:srgbClr val="0033CC"/>
                    </a:solidFill>
                    <a:latin typeface="Times New Roman" panose="02020603050405020304" pitchFamily="18" charset="0"/>
                  </a:rPr>
                  <a:t>c</a:t>
                </a:r>
              </a:p>
            </p:txBody>
          </p:sp>
          <p:grpSp>
            <p:nvGrpSpPr>
              <p:cNvPr id="92172" name="Group 26">
                <a:extLst>
                  <a:ext uri="{FF2B5EF4-FFF2-40B4-BE49-F238E27FC236}">
                    <a16:creationId xmlns:a16="http://schemas.microsoft.com/office/drawing/2014/main" id="{311BF014-71ED-F887-7C99-EF9298BA992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04" y="3216"/>
                <a:ext cx="96" cy="96"/>
                <a:chOff x="3792" y="3360"/>
                <a:chExt cx="96" cy="96"/>
              </a:xfrm>
            </p:grpSpPr>
            <p:sp>
              <p:nvSpPr>
                <p:cNvPr id="92173" name="Line 27">
                  <a:extLst>
                    <a:ext uri="{FF2B5EF4-FFF2-40B4-BE49-F238E27FC236}">
                      <a16:creationId xmlns:a16="http://schemas.microsoft.com/office/drawing/2014/main" id="{CB004DBA-9D01-304D-372B-EDA6CECEDE9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792" y="3360"/>
                  <a:ext cx="96" cy="96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IN"/>
                </a:p>
              </p:txBody>
            </p:sp>
            <p:sp>
              <p:nvSpPr>
                <p:cNvPr id="92174" name="Line 28">
                  <a:extLst>
                    <a:ext uri="{FF2B5EF4-FFF2-40B4-BE49-F238E27FC236}">
                      <a16:creationId xmlns:a16="http://schemas.microsoft.com/office/drawing/2014/main" id="{DF5EE32A-D09B-6DC7-74DC-0E02CF64F34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792" y="3360"/>
                  <a:ext cx="96" cy="96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IN"/>
                </a:p>
              </p:txBody>
            </p:sp>
          </p:grpSp>
        </p:grpSp>
      </p:grpSp>
      <p:sp>
        <p:nvSpPr>
          <p:cNvPr id="92165" name="Text Box 29">
            <a:extLst>
              <a:ext uri="{FF2B5EF4-FFF2-40B4-BE49-F238E27FC236}">
                <a16:creationId xmlns:a16="http://schemas.microsoft.com/office/drawing/2014/main" id="{A35DE2E5-B0E6-B2D0-5244-4957416866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2371725"/>
            <a:ext cx="4979988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zh-TW">
                <a:latin typeface="Times New Roman" panose="02020603050405020304" pitchFamily="18" charset="0"/>
              </a:rPr>
              <a:t>Consider the rational </a:t>
            </a:r>
            <a:r>
              <a:rPr kumimoji="1" lang="en-US" altLang="zh-TW" i="1">
                <a:latin typeface="Times New Roman" panose="02020603050405020304" pitchFamily="18" charset="0"/>
              </a:rPr>
              <a:t>z</a:t>
            </a:r>
            <a:r>
              <a:rPr kumimoji="1" lang="en-US" altLang="zh-TW">
                <a:latin typeface="Times New Roman" panose="02020603050405020304" pitchFamily="18" charset="0"/>
              </a:rPr>
              <a:t>-transform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zh-TW">
                <a:latin typeface="Times New Roman" panose="02020603050405020304" pitchFamily="18" charset="0"/>
              </a:rPr>
              <a:t>with the pole pattern:</a:t>
            </a:r>
          </a:p>
        </p:txBody>
      </p:sp>
      <p:sp>
        <p:nvSpPr>
          <p:cNvPr id="38942" name="Text Box 30">
            <a:extLst>
              <a:ext uri="{FF2B5EF4-FFF2-40B4-BE49-F238E27FC236}">
                <a16:creationId xmlns:a16="http://schemas.microsoft.com/office/drawing/2014/main" id="{694CF98A-E667-C839-1EE2-B25AC4E97E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3733800"/>
            <a:ext cx="40624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zh-TW" sz="2400" b="1">
                <a:solidFill>
                  <a:srgbClr val="0033CC"/>
                </a:solidFill>
                <a:latin typeface="Times New Roman" panose="02020603050405020304" pitchFamily="18" charset="0"/>
              </a:rPr>
              <a:t>Case 2: A left sided Sequence.</a:t>
            </a: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8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8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8" grpId="0" animBg="1"/>
      <p:bldP spid="38942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3414" name="Group 470">
            <a:extLst>
              <a:ext uri="{FF2B5EF4-FFF2-40B4-BE49-F238E27FC236}">
                <a16:creationId xmlns:a16="http://schemas.microsoft.com/office/drawing/2014/main" id="{0703F1AC-0F20-3392-815D-C17CEBF71BB5}"/>
              </a:ext>
            </a:extLst>
          </p:cNvPr>
          <p:cNvGraphicFramePr>
            <a:graphicFrameLocks noGrp="1"/>
          </p:cNvGraphicFramePr>
          <p:nvPr>
            <p:ph sz="half" idx="4294967295"/>
          </p:nvPr>
        </p:nvGraphicFramePr>
        <p:xfrm>
          <a:off x="1790700" y="407988"/>
          <a:ext cx="8610600" cy="6042025"/>
        </p:xfrm>
        <a:graphic>
          <a:graphicData uri="http://schemas.openxmlformats.org/drawingml/2006/table">
            <a:tbl>
              <a:tblPr/>
              <a:tblGrid>
                <a:gridCol w="228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90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33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906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66FF66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TYPE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66FF66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f(t)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66FF66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F(s)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66FF66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Impulse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accent1">
                            <a:gamma/>
                            <a:tint val="22353"/>
                            <a:invGamma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66FF66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accent1">
                            <a:gamma/>
                            <a:tint val="22353"/>
                            <a:invGamma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66FF66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accent1">
                            <a:gamma/>
                            <a:tint val="22353"/>
                            <a:invGamma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37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66FF66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Step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accent1">
                            <a:gamma/>
                            <a:tint val="22353"/>
                            <a:invGamma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66FF66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accent1">
                            <a:gamma/>
                            <a:tint val="22353"/>
                            <a:invGamma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66FF66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accent1">
                            <a:gamma/>
                            <a:tint val="22353"/>
                            <a:invGamma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937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66FF66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Ramp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accent1">
                            <a:gamma/>
                            <a:tint val="22353"/>
                            <a:invGamma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66FF66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accent1">
                            <a:gamma/>
                            <a:tint val="22353"/>
                            <a:invGamma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66FF66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accent1">
                            <a:gamma/>
                            <a:tint val="22353"/>
                            <a:invGamma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556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66FF66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Exponential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accent1">
                            <a:gamma/>
                            <a:tint val="22353"/>
                            <a:invGamma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66FF66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accent1">
                            <a:gamma/>
                            <a:tint val="22353"/>
                            <a:invGamma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66FF66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accent1">
                            <a:gamma/>
                            <a:tint val="22353"/>
                            <a:invGamma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112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66FF66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Sine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accent1">
                            <a:gamma/>
                            <a:tint val="22353"/>
                            <a:invGamma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66FF66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accent1">
                            <a:gamma/>
                            <a:tint val="22353"/>
                            <a:invGamma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66FF66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accent1">
                            <a:gamma/>
                            <a:tint val="22353"/>
                            <a:invGamma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112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66FF66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Cosine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accent1">
                            <a:gamma/>
                            <a:tint val="22353"/>
                            <a:invGamma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66FF66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accent1">
                            <a:gamma/>
                            <a:tint val="22353"/>
                            <a:invGamma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66FF66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accent1">
                            <a:gamma/>
                            <a:tint val="22353"/>
                            <a:invGamma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8468" name="Object 2">
            <a:extLst>
              <a:ext uri="{FF2B5EF4-FFF2-40B4-BE49-F238E27FC236}">
                <a16:creationId xmlns:a16="http://schemas.microsoft.com/office/drawing/2014/main" id="{9F9F4071-1AF1-7E6A-9D8D-90794EBB1CBD}"/>
              </a:ext>
            </a:extLst>
          </p:cNvPr>
          <p:cNvGraphicFramePr>
            <a:graphicFrameLocks noChangeAspect="1"/>
          </p:cNvGraphicFramePr>
          <p:nvPr>
            <p:ph sz="half" idx="4294967295"/>
          </p:nvPr>
        </p:nvGraphicFramePr>
        <p:xfrm>
          <a:off x="4826000" y="1589088"/>
          <a:ext cx="490538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66469" imgH="203024" progId="Equation.3">
                  <p:embed/>
                </p:oleObj>
              </mc:Choice>
              <mc:Fallback>
                <p:oleObj name="Equation" r:id="rId2" imgW="266469" imgH="203024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6000" y="1589088"/>
                        <a:ext cx="490538" cy="37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69" name="Object 3">
            <a:extLst>
              <a:ext uri="{FF2B5EF4-FFF2-40B4-BE49-F238E27FC236}">
                <a16:creationId xmlns:a16="http://schemas.microsoft.com/office/drawing/2014/main" id="{3376995A-B1C2-3577-034F-A132C8128E9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97413" y="2192338"/>
          <a:ext cx="555625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53780" imgH="203024" progId="Equation.3">
                  <p:embed/>
                </p:oleObj>
              </mc:Choice>
              <mc:Fallback>
                <p:oleObj name="Equation" r:id="rId4" imgW="253780" imgH="203024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97413" y="2192338"/>
                        <a:ext cx="555625" cy="44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70" name="Object 4">
            <a:extLst>
              <a:ext uri="{FF2B5EF4-FFF2-40B4-BE49-F238E27FC236}">
                <a16:creationId xmlns:a16="http://schemas.microsoft.com/office/drawing/2014/main" id="{7281D61D-8D74-3B28-7FA2-59F70D0FB39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41888" y="3182938"/>
          <a:ext cx="195262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88746" imgH="152136" progId="Equation.3">
                  <p:embed/>
                </p:oleObj>
              </mc:Choice>
              <mc:Fallback>
                <p:oleObj name="Equation" r:id="rId6" imgW="88746" imgH="152136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1888" y="3182938"/>
                        <a:ext cx="195262" cy="333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71" name="Object 5">
            <a:extLst>
              <a:ext uri="{FF2B5EF4-FFF2-40B4-BE49-F238E27FC236}">
                <a16:creationId xmlns:a16="http://schemas.microsoft.com/office/drawing/2014/main" id="{A0F47029-FD40-BDAC-9E50-11A01BE7D50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60913" y="4021138"/>
          <a:ext cx="555625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53780" imgH="203024" progId="Equation.3">
                  <p:embed/>
                </p:oleObj>
              </mc:Choice>
              <mc:Fallback>
                <p:oleObj name="Equation" r:id="rId8" imgW="253780" imgH="203024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0913" y="4021138"/>
                        <a:ext cx="555625" cy="44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72" name="Object 6">
            <a:extLst>
              <a:ext uri="{FF2B5EF4-FFF2-40B4-BE49-F238E27FC236}">
                <a16:creationId xmlns:a16="http://schemas.microsoft.com/office/drawing/2014/main" id="{C95C535B-56A7-3E20-F822-B004F2C1DAF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061325" y="2125663"/>
          <a:ext cx="51117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28501" imgH="304668" progId="Equation.3">
                  <p:embed/>
                </p:oleObj>
              </mc:Choice>
              <mc:Fallback>
                <p:oleObj name="Equation" r:id="rId10" imgW="228501" imgH="304668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61325" y="2125663"/>
                        <a:ext cx="511175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73" name="Object 7">
            <a:extLst>
              <a:ext uri="{FF2B5EF4-FFF2-40B4-BE49-F238E27FC236}">
                <a16:creationId xmlns:a16="http://schemas.microsoft.com/office/drawing/2014/main" id="{73F72CA6-3EF8-C1CC-0144-8ECF0B9A99D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199438" y="1550988"/>
          <a:ext cx="233362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01468" imgH="164885" progId="Equation.3">
                  <p:embed/>
                </p:oleObj>
              </mc:Choice>
              <mc:Fallback>
                <p:oleObj name="Equation" r:id="rId12" imgW="101468" imgH="164885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99438" y="1550988"/>
                        <a:ext cx="233362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74" name="Object 8">
            <a:extLst>
              <a:ext uri="{FF2B5EF4-FFF2-40B4-BE49-F238E27FC236}">
                <a16:creationId xmlns:a16="http://schemas.microsoft.com/office/drawing/2014/main" id="{69E88E96-95D3-672B-F78F-B64A274F731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002588" y="3005138"/>
          <a:ext cx="627062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91847" imgH="317225" progId="Equation.3">
                  <p:embed/>
                </p:oleObj>
              </mc:Choice>
              <mc:Fallback>
                <p:oleObj name="Equation" r:id="rId14" imgW="291847" imgH="317225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2588" y="3005138"/>
                        <a:ext cx="627062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75" name="Object 9">
            <a:extLst>
              <a:ext uri="{FF2B5EF4-FFF2-40B4-BE49-F238E27FC236}">
                <a16:creationId xmlns:a16="http://schemas.microsoft.com/office/drawing/2014/main" id="{4FA3C61B-D35B-EB30-92E2-573FA169E2A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783513" y="3884613"/>
          <a:ext cx="1066800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533169" imgH="330057" progId="Equation.3">
                  <p:embed/>
                </p:oleObj>
              </mc:Choice>
              <mc:Fallback>
                <p:oleObj name="Equation" r:id="rId16" imgW="533169" imgH="330057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83513" y="3884613"/>
                        <a:ext cx="1066800" cy="663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76" name="Object 10">
            <a:extLst>
              <a:ext uri="{FF2B5EF4-FFF2-40B4-BE49-F238E27FC236}">
                <a16:creationId xmlns:a16="http://schemas.microsoft.com/office/drawing/2014/main" id="{DEB1402D-481C-EE7C-6E6C-1C8F6BD584F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10100" y="5005388"/>
          <a:ext cx="860425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393359" imgH="177646" progId="Equation.3">
                  <p:embed/>
                </p:oleObj>
              </mc:Choice>
              <mc:Fallback>
                <p:oleObj name="Equation" r:id="rId18" imgW="393359" imgH="177646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0100" y="5005388"/>
                        <a:ext cx="860425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77" name="Object 11">
            <a:extLst>
              <a:ext uri="{FF2B5EF4-FFF2-40B4-BE49-F238E27FC236}">
                <a16:creationId xmlns:a16="http://schemas.microsoft.com/office/drawing/2014/main" id="{42042BF3-6755-4847-6C32-748C21D134D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81525" y="5849938"/>
          <a:ext cx="915988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418918" imgH="152334" progId="Equation.3">
                  <p:embed/>
                </p:oleObj>
              </mc:Choice>
              <mc:Fallback>
                <p:oleObj name="Equation" r:id="rId20" imgW="418918" imgH="152334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1525" y="5849938"/>
                        <a:ext cx="915988" cy="333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78" name="Object 12">
            <a:extLst>
              <a:ext uri="{FF2B5EF4-FFF2-40B4-BE49-F238E27FC236}">
                <a16:creationId xmlns:a16="http://schemas.microsoft.com/office/drawing/2014/main" id="{735D67BC-412C-40A4-729F-BC811DB74C7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93013" y="4741863"/>
          <a:ext cx="1447800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723586" imgH="355446" progId="Equation.3">
                  <p:embed/>
                </p:oleObj>
              </mc:Choice>
              <mc:Fallback>
                <p:oleObj name="Equation" r:id="rId22" imgW="723586" imgH="355446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93013" y="4741863"/>
                        <a:ext cx="1447800" cy="71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79" name="Object 13">
            <a:extLst>
              <a:ext uri="{FF2B5EF4-FFF2-40B4-BE49-F238E27FC236}">
                <a16:creationId xmlns:a16="http://schemas.microsoft.com/office/drawing/2014/main" id="{352514C9-1999-FCE7-5201-38E32BF9FDB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05713" y="5649913"/>
          <a:ext cx="1422400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723586" imgH="355446" progId="Equation.3">
                  <p:embed/>
                </p:oleObj>
              </mc:Choice>
              <mc:Fallback>
                <p:oleObj name="Equation" r:id="rId24" imgW="723586" imgH="355446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05713" y="5649913"/>
                        <a:ext cx="1422400" cy="701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fade thruBlk="1"/>
  </p:transition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0">
            <a:extLst>
              <a:ext uri="{FF2B5EF4-FFF2-40B4-BE49-F238E27FC236}">
                <a16:creationId xmlns:a16="http://schemas.microsoft.com/office/drawing/2014/main" id="{8FDA5288-35CD-A4D4-0B28-BD1AF3EA1A4D}"/>
              </a:ext>
            </a:extLst>
          </p:cNvPr>
          <p:cNvGrpSpPr>
            <a:grpSpLocks/>
          </p:cNvGrpSpPr>
          <p:nvPr/>
        </p:nvGrpSpPr>
        <p:grpSpPr bwMode="auto">
          <a:xfrm>
            <a:off x="7239000" y="4267200"/>
            <a:ext cx="1447800" cy="1371600"/>
            <a:chOff x="3600" y="2688"/>
            <a:chExt cx="912" cy="864"/>
          </a:xfrm>
        </p:grpSpPr>
        <p:sp>
          <p:nvSpPr>
            <p:cNvPr id="93211" name="Oval 29">
              <a:extLst>
                <a:ext uri="{FF2B5EF4-FFF2-40B4-BE49-F238E27FC236}">
                  <a16:creationId xmlns:a16="http://schemas.microsoft.com/office/drawing/2014/main" id="{CE06A853-2BA9-8511-BFBC-CD5EA52A0E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688"/>
              <a:ext cx="912" cy="864"/>
            </a:xfrm>
            <a:prstGeom prst="ellipse">
              <a:avLst/>
            </a:prstGeom>
            <a:solidFill>
              <a:srgbClr val="B2B2B2"/>
            </a:solidFill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kumimoji="1" lang="en-US" altLang="en-US" sz="2400" b="1">
                <a:latin typeface="Times New Roman" panose="02020603050405020304" pitchFamily="18" charset="0"/>
                <a:ea typeface="新細明體" panose="02020500000000000000" pitchFamily="18" charset="-120"/>
              </a:endParaRPr>
            </a:p>
          </p:txBody>
        </p:sp>
        <p:sp>
          <p:nvSpPr>
            <p:cNvPr id="93212" name="Oval 4">
              <a:extLst>
                <a:ext uri="{FF2B5EF4-FFF2-40B4-BE49-F238E27FC236}">
                  <a16:creationId xmlns:a16="http://schemas.microsoft.com/office/drawing/2014/main" id="{DE943494-984F-D5E3-9664-F5F59A0C94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2880"/>
              <a:ext cx="528" cy="48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kumimoji="1" lang="en-US" altLang="en-US" sz="2400" b="1">
                <a:latin typeface="Times New Roman" panose="02020603050405020304" pitchFamily="18" charset="0"/>
                <a:ea typeface="新細明體" panose="02020500000000000000" pitchFamily="18" charset="-120"/>
              </a:endParaRPr>
            </a:p>
          </p:txBody>
        </p:sp>
      </p:grpSp>
      <p:sp>
        <p:nvSpPr>
          <p:cNvPr id="93187" name="Rectangle 5">
            <a:extLst>
              <a:ext uri="{FF2B5EF4-FFF2-40B4-BE49-F238E27FC236}">
                <a16:creationId xmlns:a16="http://schemas.microsoft.com/office/drawing/2014/main" id="{6FB95BFA-14B6-647E-1521-63273C3DEB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38400" y="771525"/>
            <a:ext cx="8001000" cy="1143000"/>
          </a:xfrm>
          <a:noFill/>
        </p:spPr>
        <p:txBody>
          <a:bodyPr/>
          <a:lstStyle/>
          <a:p>
            <a:pPr eaLnBrk="1" hangingPunct="1"/>
            <a:r>
              <a:rPr lang="en-US" altLang="zh-TW"/>
              <a:t>More on Rational </a:t>
            </a:r>
            <a:r>
              <a:rPr lang="en-US" altLang="zh-TW" i="1"/>
              <a:t>z</a:t>
            </a:r>
            <a:r>
              <a:rPr lang="en-US" altLang="zh-TW"/>
              <a:t>-Transform</a:t>
            </a:r>
          </a:p>
        </p:txBody>
      </p:sp>
      <p:grpSp>
        <p:nvGrpSpPr>
          <p:cNvPr id="93188" name="Group 6">
            <a:extLst>
              <a:ext uri="{FF2B5EF4-FFF2-40B4-BE49-F238E27FC236}">
                <a16:creationId xmlns:a16="http://schemas.microsoft.com/office/drawing/2014/main" id="{F9015F88-87A5-7F31-D829-C996EDF4FB5A}"/>
              </a:ext>
            </a:extLst>
          </p:cNvPr>
          <p:cNvGrpSpPr>
            <a:grpSpLocks/>
          </p:cNvGrpSpPr>
          <p:nvPr/>
        </p:nvGrpSpPr>
        <p:grpSpPr bwMode="auto">
          <a:xfrm>
            <a:off x="6311900" y="3286125"/>
            <a:ext cx="3441700" cy="3124200"/>
            <a:chOff x="2488" y="2064"/>
            <a:chExt cx="2168" cy="1968"/>
          </a:xfrm>
        </p:grpSpPr>
        <p:grpSp>
          <p:nvGrpSpPr>
            <p:cNvPr id="93191" name="Group 7">
              <a:extLst>
                <a:ext uri="{FF2B5EF4-FFF2-40B4-BE49-F238E27FC236}">
                  <a16:creationId xmlns:a16="http://schemas.microsoft.com/office/drawing/2014/main" id="{9DEA145B-2E44-6C2B-4973-B5255E37FFD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88" y="2064"/>
              <a:ext cx="2168" cy="1968"/>
              <a:chOff x="480" y="2208"/>
              <a:chExt cx="2168" cy="1968"/>
            </a:xfrm>
          </p:grpSpPr>
          <p:sp>
            <p:nvSpPr>
              <p:cNvPr id="93207" name="Line 8">
                <a:extLst>
                  <a:ext uri="{FF2B5EF4-FFF2-40B4-BE49-F238E27FC236}">
                    <a16:creationId xmlns:a16="http://schemas.microsoft.com/office/drawing/2014/main" id="{0FD2029D-A397-D35C-C03A-169B909A2A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0" y="3264"/>
                <a:ext cx="216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93208" name="Line 9">
                <a:extLst>
                  <a:ext uri="{FF2B5EF4-FFF2-40B4-BE49-F238E27FC236}">
                    <a16:creationId xmlns:a16="http://schemas.microsoft.com/office/drawing/2014/main" id="{947B6BA9-6A20-6457-5B0C-D7ED550A6B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36" y="2304"/>
                <a:ext cx="0" cy="18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93209" name="Text Box 10">
                <a:extLst>
                  <a:ext uri="{FF2B5EF4-FFF2-40B4-BE49-F238E27FC236}">
                    <a16:creationId xmlns:a16="http://schemas.microsoft.com/office/drawing/2014/main" id="{0F74FAEB-CE84-B485-5B5A-7BB0F5221A2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52" y="3216"/>
                <a:ext cx="29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1" lang="en-US" altLang="zh-TW" sz="2400">
                    <a:latin typeface="Monotype Corsiva" panose="03010101010201010101" pitchFamily="66" charset="0"/>
                  </a:rPr>
                  <a:t>Re</a:t>
                </a:r>
              </a:p>
            </p:txBody>
          </p:sp>
          <p:sp>
            <p:nvSpPr>
              <p:cNvPr id="93210" name="Text Box 11">
                <a:extLst>
                  <a:ext uri="{FF2B5EF4-FFF2-40B4-BE49-F238E27FC236}">
                    <a16:creationId xmlns:a16="http://schemas.microsoft.com/office/drawing/2014/main" id="{87AB42AF-5391-1442-252D-6A62DFC8548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36" y="2208"/>
                <a:ext cx="30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1" lang="en-US" altLang="zh-TW" sz="2400">
                    <a:latin typeface="Monotype Corsiva" panose="03010101010201010101" pitchFamily="66" charset="0"/>
                  </a:rPr>
                  <a:t>Im</a:t>
                </a:r>
              </a:p>
            </p:txBody>
          </p:sp>
        </p:grpSp>
        <p:grpSp>
          <p:nvGrpSpPr>
            <p:cNvPr id="93192" name="Group 12">
              <a:extLst>
                <a:ext uri="{FF2B5EF4-FFF2-40B4-BE49-F238E27FC236}">
                  <a16:creationId xmlns:a16="http://schemas.microsoft.com/office/drawing/2014/main" id="{E0C9A4A0-7B1B-8E91-5788-8BA9DDDC9C0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92" y="2911"/>
              <a:ext cx="240" cy="257"/>
              <a:chOff x="2160" y="3055"/>
              <a:chExt cx="240" cy="257"/>
            </a:xfrm>
          </p:grpSpPr>
          <p:sp>
            <p:nvSpPr>
              <p:cNvPr id="93203" name="Text Box 13">
                <a:extLst>
                  <a:ext uri="{FF2B5EF4-FFF2-40B4-BE49-F238E27FC236}">
                    <a16:creationId xmlns:a16="http://schemas.microsoft.com/office/drawing/2014/main" id="{0C4AFBD0-BA10-43E3-DF76-CA8E21382DD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60" y="3055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1" lang="en-US" altLang="zh-TW" sz="2000" i="1">
                    <a:solidFill>
                      <a:srgbClr val="0033CC"/>
                    </a:solidFill>
                    <a:latin typeface="Times New Roman" panose="02020603050405020304" pitchFamily="18" charset="0"/>
                  </a:rPr>
                  <a:t>a</a:t>
                </a:r>
              </a:p>
            </p:txBody>
          </p:sp>
          <p:grpSp>
            <p:nvGrpSpPr>
              <p:cNvPr id="93204" name="Group 14">
                <a:extLst>
                  <a:ext uri="{FF2B5EF4-FFF2-40B4-BE49-F238E27FC236}">
                    <a16:creationId xmlns:a16="http://schemas.microsoft.com/office/drawing/2014/main" id="{072EA3F8-CB9D-4083-9A84-9E6139572E0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04" y="3216"/>
                <a:ext cx="96" cy="96"/>
                <a:chOff x="3792" y="3360"/>
                <a:chExt cx="96" cy="96"/>
              </a:xfrm>
            </p:grpSpPr>
            <p:sp>
              <p:nvSpPr>
                <p:cNvPr id="93205" name="Line 15">
                  <a:extLst>
                    <a:ext uri="{FF2B5EF4-FFF2-40B4-BE49-F238E27FC236}">
                      <a16:creationId xmlns:a16="http://schemas.microsoft.com/office/drawing/2014/main" id="{4DB76144-BF3F-6D41-3226-6ED8E50AE90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792" y="3360"/>
                  <a:ext cx="96" cy="96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IN"/>
                </a:p>
              </p:txBody>
            </p:sp>
            <p:sp>
              <p:nvSpPr>
                <p:cNvPr id="93206" name="Line 16">
                  <a:extLst>
                    <a:ext uri="{FF2B5EF4-FFF2-40B4-BE49-F238E27FC236}">
                      <a16:creationId xmlns:a16="http://schemas.microsoft.com/office/drawing/2014/main" id="{B6E72B59-A00F-59FA-D73C-CB7C53000A8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792" y="3360"/>
                  <a:ext cx="96" cy="96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IN"/>
                </a:p>
              </p:txBody>
            </p:sp>
          </p:grpSp>
        </p:grpSp>
        <p:grpSp>
          <p:nvGrpSpPr>
            <p:cNvPr id="93193" name="Group 17">
              <a:extLst>
                <a:ext uri="{FF2B5EF4-FFF2-40B4-BE49-F238E27FC236}">
                  <a16:creationId xmlns:a16="http://schemas.microsoft.com/office/drawing/2014/main" id="{D096AEA3-22B1-9B10-806E-CC368B519DE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84" y="2911"/>
              <a:ext cx="240" cy="257"/>
              <a:chOff x="2160" y="3055"/>
              <a:chExt cx="240" cy="257"/>
            </a:xfrm>
          </p:grpSpPr>
          <p:sp>
            <p:nvSpPr>
              <p:cNvPr id="93199" name="Text Box 18">
                <a:extLst>
                  <a:ext uri="{FF2B5EF4-FFF2-40B4-BE49-F238E27FC236}">
                    <a16:creationId xmlns:a16="http://schemas.microsoft.com/office/drawing/2014/main" id="{1A3C356B-7F5E-193B-71F6-378F613C4EE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60" y="3055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1" lang="en-US" altLang="zh-TW" sz="2000" i="1">
                    <a:solidFill>
                      <a:srgbClr val="0033CC"/>
                    </a:solidFill>
                    <a:latin typeface="Times New Roman" panose="02020603050405020304" pitchFamily="18" charset="0"/>
                  </a:rPr>
                  <a:t>b</a:t>
                </a:r>
              </a:p>
            </p:txBody>
          </p:sp>
          <p:grpSp>
            <p:nvGrpSpPr>
              <p:cNvPr id="93200" name="Group 19">
                <a:extLst>
                  <a:ext uri="{FF2B5EF4-FFF2-40B4-BE49-F238E27FC236}">
                    <a16:creationId xmlns:a16="http://schemas.microsoft.com/office/drawing/2014/main" id="{532EFD63-856A-FA9F-B763-97E68831D37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04" y="3216"/>
                <a:ext cx="96" cy="96"/>
                <a:chOff x="3792" y="3360"/>
                <a:chExt cx="96" cy="96"/>
              </a:xfrm>
            </p:grpSpPr>
            <p:sp>
              <p:nvSpPr>
                <p:cNvPr id="93201" name="Line 20">
                  <a:extLst>
                    <a:ext uri="{FF2B5EF4-FFF2-40B4-BE49-F238E27FC236}">
                      <a16:creationId xmlns:a16="http://schemas.microsoft.com/office/drawing/2014/main" id="{055D6606-9AA0-EEF0-4983-71C0364CD08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792" y="3360"/>
                  <a:ext cx="96" cy="96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IN"/>
                </a:p>
              </p:txBody>
            </p:sp>
            <p:sp>
              <p:nvSpPr>
                <p:cNvPr id="93202" name="Line 21">
                  <a:extLst>
                    <a:ext uri="{FF2B5EF4-FFF2-40B4-BE49-F238E27FC236}">
                      <a16:creationId xmlns:a16="http://schemas.microsoft.com/office/drawing/2014/main" id="{F9E9B948-2119-11D2-FC57-61F20933C58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792" y="3360"/>
                  <a:ext cx="96" cy="96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IN"/>
                </a:p>
              </p:txBody>
            </p:sp>
          </p:grpSp>
        </p:grpSp>
        <p:grpSp>
          <p:nvGrpSpPr>
            <p:cNvPr id="93194" name="Group 22">
              <a:extLst>
                <a:ext uri="{FF2B5EF4-FFF2-40B4-BE49-F238E27FC236}">
                  <a16:creationId xmlns:a16="http://schemas.microsoft.com/office/drawing/2014/main" id="{6A9206B1-2B07-BB25-7868-ADE3CB40375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20" y="2911"/>
              <a:ext cx="240" cy="257"/>
              <a:chOff x="2160" y="3055"/>
              <a:chExt cx="240" cy="257"/>
            </a:xfrm>
          </p:grpSpPr>
          <p:sp>
            <p:nvSpPr>
              <p:cNvPr id="93195" name="Text Box 23">
                <a:extLst>
                  <a:ext uri="{FF2B5EF4-FFF2-40B4-BE49-F238E27FC236}">
                    <a16:creationId xmlns:a16="http://schemas.microsoft.com/office/drawing/2014/main" id="{EBED561A-C684-1FA9-ACAD-52E9DAC97D8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60" y="3055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1" lang="en-US" altLang="zh-TW" sz="2000" i="1">
                    <a:solidFill>
                      <a:srgbClr val="0033CC"/>
                    </a:solidFill>
                    <a:latin typeface="Times New Roman" panose="02020603050405020304" pitchFamily="18" charset="0"/>
                  </a:rPr>
                  <a:t>c</a:t>
                </a:r>
              </a:p>
            </p:txBody>
          </p:sp>
          <p:grpSp>
            <p:nvGrpSpPr>
              <p:cNvPr id="93196" name="Group 24">
                <a:extLst>
                  <a:ext uri="{FF2B5EF4-FFF2-40B4-BE49-F238E27FC236}">
                    <a16:creationId xmlns:a16="http://schemas.microsoft.com/office/drawing/2014/main" id="{C2C8D711-706D-99E9-012D-8B705CDDA76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04" y="3216"/>
                <a:ext cx="96" cy="96"/>
                <a:chOff x="3792" y="3360"/>
                <a:chExt cx="96" cy="96"/>
              </a:xfrm>
            </p:grpSpPr>
            <p:sp>
              <p:nvSpPr>
                <p:cNvPr id="93197" name="Line 25">
                  <a:extLst>
                    <a:ext uri="{FF2B5EF4-FFF2-40B4-BE49-F238E27FC236}">
                      <a16:creationId xmlns:a16="http://schemas.microsoft.com/office/drawing/2014/main" id="{5301F3D1-748B-0F70-B745-3F7182CC34A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792" y="3360"/>
                  <a:ext cx="96" cy="96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IN"/>
                </a:p>
              </p:txBody>
            </p:sp>
            <p:sp>
              <p:nvSpPr>
                <p:cNvPr id="93198" name="Line 26">
                  <a:extLst>
                    <a:ext uri="{FF2B5EF4-FFF2-40B4-BE49-F238E27FC236}">
                      <a16:creationId xmlns:a16="http://schemas.microsoft.com/office/drawing/2014/main" id="{F535E334-B18D-657F-4021-3AEED040969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792" y="3360"/>
                  <a:ext cx="96" cy="96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IN"/>
                </a:p>
              </p:txBody>
            </p:sp>
          </p:grpSp>
        </p:grpSp>
      </p:grpSp>
      <p:sp>
        <p:nvSpPr>
          <p:cNvPr id="93189" name="Text Box 27">
            <a:extLst>
              <a:ext uri="{FF2B5EF4-FFF2-40B4-BE49-F238E27FC236}">
                <a16:creationId xmlns:a16="http://schemas.microsoft.com/office/drawing/2014/main" id="{601BBD6E-8103-3043-7454-6A4B00BE0C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2371725"/>
            <a:ext cx="4979988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zh-TW">
                <a:latin typeface="Times New Roman" panose="02020603050405020304" pitchFamily="18" charset="0"/>
              </a:rPr>
              <a:t>Consider the rational </a:t>
            </a:r>
            <a:r>
              <a:rPr kumimoji="1" lang="en-US" altLang="zh-TW" i="1">
                <a:latin typeface="Times New Roman" panose="02020603050405020304" pitchFamily="18" charset="0"/>
              </a:rPr>
              <a:t>z</a:t>
            </a:r>
            <a:r>
              <a:rPr kumimoji="1" lang="en-US" altLang="zh-TW">
                <a:latin typeface="Times New Roman" panose="02020603050405020304" pitchFamily="18" charset="0"/>
              </a:rPr>
              <a:t>-transform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zh-TW">
                <a:latin typeface="Times New Roman" panose="02020603050405020304" pitchFamily="18" charset="0"/>
              </a:rPr>
              <a:t>with the pole pattern:</a:t>
            </a:r>
          </a:p>
        </p:txBody>
      </p:sp>
      <p:sp>
        <p:nvSpPr>
          <p:cNvPr id="39964" name="Text Box 28">
            <a:extLst>
              <a:ext uri="{FF2B5EF4-FFF2-40B4-BE49-F238E27FC236}">
                <a16:creationId xmlns:a16="http://schemas.microsoft.com/office/drawing/2014/main" id="{3820AA45-7B45-6ADC-CC8B-0D835AA0D3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3733800"/>
            <a:ext cx="411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zh-TW" sz="2400" b="1">
                <a:solidFill>
                  <a:srgbClr val="0033CC"/>
                </a:solidFill>
                <a:latin typeface="Times New Roman" panose="02020603050405020304" pitchFamily="18" charset="0"/>
              </a:rPr>
              <a:t>Case 3: A two sided Sequence.</a:t>
            </a: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9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64" grpId="0" autoUpdateAnimBg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1">
            <a:extLst>
              <a:ext uri="{FF2B5EF4-FFF2-40B4-BE49-F238E27FC236}">
                <a16:creationId xmlns:a16="http://schemas.microsoft.com/office/drawing/2014/main" id="{1F513ED8-3070-281D-CBBA-FE6B37B7EACE}"/>
              </a:ext>
            </a:extLst>
          </p:cNvPr>
          <p:cNvGrpSpPr>
            <a:grpSpLocks/>
          </p:cNvGrpSpPr>
          <p:nvPr/>
        </p:nvGrpSpPr>
        <p:grpSpPr bwMode="auto">
          <a:xfrm>
            <a:off x="6705600" y="3810000"/>
            <a:ext cx="2514600" cy="2362200"/>
            <a:chOff x="3264" y="2400"/>
            <a:chExt cx="1584" cy="1488"/>
          </a:xfrm>
        </p:grpSpPr>
        <p:sp>
          <p:nvSpPr>
            <p:cNvPr id="94235" name="Oval 5">
              <a:extLst>
                <a:ext uri="{FF2B5EF4-FFF2-40B4-BE49-F238E27FC236}">
                  <a16:creationId xmlns:a16="http://schemas.microsoft.com/office/drawing/2014/main" id="{DF869695-6FB4-6DE9-71E5-60745C998C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2400"/>
              <a:ext cx="1584" cy="1488"/>
            </a:xfrm>
            <a:prstGeom prst="ellipse">
              <a:avLst/>
            </a:prstGeom>
            <a:solidFill>
              <a:srgbClr val="B2B2B2"/>
            </a:solidFill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kumimoji="1" lang="en-US" altLang="en-US" sz="2400" b="1">
                <a:latin typeface="Times New Roman" panose="02020603050405020304" pitchFamily="18" charset="0"/>
                <a:ea typeface="新細明體" panose="02020500000000000000" pitchFamily="18" charset="-120"/>
              </a:endParaRPr>
            </a:p>
          </p:txBody>
        </p:sp>
        <p:sp>
          <p:nvSpPr>
            <p:cNvPr id="94236" name="Oval 6">
              <a:extLst>
                <a:ext uri="{FF2B5EF4-FFF2-40B4-BE49-F238E27FC236}">
                  <a16:creationId xmlns:a16="http://schemas.microsoft.com/office/drawing/2014/main" id="{ECFB95E3-FCB7-499A-DF0C-DD36AFAFCF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688"/>
              <a:ext cx="912" cy="86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kumimoji="1" lang="en-US" altLang="en-US" sz="2400" b="1">
                <a:latin typeface="Times New Roman" panose="02020603050405020304" pitchFamily="18" charset="0"/>
                <a:ea typeface="新細明體" panose="02020500000000000000" pitchFamily="18" charset="-120"/>
              </a:endParaRPr>
            </a:p>
          </p:txBody>
        </p:sp>
      </p:grpSp>
      <p:sp>
        <p:nvSpPr>
          <p:cNvPr id="94211" name="Rectangle 7">
            <a:extLst>
              <a:ext uri="{FF2B5EF4-FFF2-40B4-BE49-F238E27FC236}">
                <a16:creationId xmlns:a16="http://schemas.microsoft.com/office/drawing/2014/main" id="{0A66AB43-5ABA-4162-5540-F080D231B0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38400" y="771525"/>
            <a:ext cx="8001000" cy="1143000"/>
          </a:xfrm>
          <a:noFill/>
        </p:spPr>
        <p:txBody>
          <a:bodyPr/>
          <a:lstStyle/>
          <a:p>
            <a:pPr eaLnBrk="1" hangingPunct="1"/>
            <a:r>
              <a:rPr lang="en-US" altLang="zh-TW"/>
              <a:t>More on Rational </a:t>
            </a:r>
            <a:r>
              <a:rPr lang="en-US" altLang="zh-TW" i="1"/>
              <a:t>z</a:t>
            </a:r>
            <a:r>
              <a:rPr lang="en-US" altLang="zh-TW"/>
              <a:t>-Transform</a:t>
            </a:r>
          </a:p>
        </p:txBody>
      </p:sp>
      <p:grpSp>
        <p:nvGrpSpPr>
          <p:cNvPr id="94212" name="Group 8">
            <a:extLst>
              <a:ext uri="{FF2B5EF4-FFF2-40B4-BE49-F238E27FC236}">
                <a16:creationId xmlns:a16="http://schemas.microsoft.com/office/drawing/2014/main" id="{78DF6F1D-E8CB-917D-89FE-80EF485B52C6}"/>
              </a:ext>
            </a:extLst>
          </p:cNvPr>
          <p:cNvGrpSpPr>
            <a:grpSpLocks/>
          </p:cNvGrpSpPr>
          <p:nvPr/>
        </p:nvGrpSpPr>
        <p:grpSpPr bwMode="auto">
          <a:xfrm>
            <a:off x="6311900" y="3286125"/>
            <a:ext cx="3441700" cy="3124200"/>
            <a:chOff x="2488" y="2064"/>
            <a:chExt cx="2168" cy="1968"/>
          </a:xfrm>
        </p:grpSpPr>
        <p:grpSp>
          <p:nvGrpSpPr>
            <p:cNvPr id="94215" name="Group 9">
              <a:extLst>
                <a:ext uri="{FF2B5EF4-FFF2-40B4-BE49-F238E27FC236}">
                  <a16:creationId xmlns:a16="http://schemas.microsoft.com/office/drawing/2014/main" id="{7775FA3C-AC6D-55D8-FD92-3787761AB07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88" y="2064"/>
              <a:ext cx="2168" cy="1968"/>
              <a:chOff x="480" y="2208"/>
              <a:chExt cx="2168" cy="1968"/>
            </a:xfrm>
          </p:grpSpPr>
          <p:sp>
            <p:nvSpPr>
              <p:cNvPr id="94231" name="Line 10">
                <a:extLst>
                  <a:ext uri="{FF2B5EF4-FFF2-40B4-BE49-F238E27FC236}">
                    <a16:creationId xmlns:a16="http://schemas.microsoft.com/office/drawing/2014/main" id="{0F42DC3E-0718-CE4A-923A-C453C3457B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0" y="3264"/>
                <a:ext cx="216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94232" name="Line 11">
                <a:extLst>
                  <a:ext uri="{FF2B5EF4-FFF2-40B4-BE49-F238E27FC236}">
                    <a16:creationId xmlns:a16="http://schemas.microsoft.com/office/drawing/2014/main" id="{E52267CF-C661-A3EB-8CA6-89D5D4BDB4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36" y="2304"/>
                <a:ext cx="0" cy="18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94233" name="Text Box 12">
                <a:extLst>
                  <a:ext uri="{FF2B5EF4-FFF2-40B4-BE49-F238E27FC236}">
                    <a16:creationId xmlns:a16="http://schemas.microsoft.com/office/drawing/2014/main" id="{889749BC-3CAD-FF2F-4307-581BD4B8703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52" y="3216"/>
                <a:ext cx="29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1" lang="en-US" altLang="zh-TW" sz="2400">
                    <a:latin typeface="Monotype Corsiva" panose="03010101010201010101" pitchFamily="66" charset="0"/>
                  </a:rPr>
                  <a:t>Re</a:t>
                </a:r>
              </a:p>
            </p:txBody>
          </p:sp>
          <p:sp>
            <p:nvSpPr>
              <p:cNvPr id="94234" name="Text Box 13">
                <a:extLst>
                  <a:ext uri="{FF2B5EF4-FFF2-40B4-BE49-F238E27FC236}">
                    <a16:creationId xmlns:a16="http://schemas.microsoft.com/office/drawing/2014/main" id="{C81C97D0-3DEC-8B47-D7E0-BE106D0C6B9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36" y="2208"/>
                <a:ext cx="30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1" lang="en-US" altLang="zh-TW" sz="2400">
                    <a:latin typeface="Monotype Corsiva" panose="03010101010201010101" pitchFamily="66" charset="0"/>
                  </a:rPr>
                  <a:t>Im</a:t>
                </a:r>
              </a:p>
            </p:txBody>
          </p:sp>
        </p:grpSp>
        <p:grpSp>
          <p:nvGrpSpPr>
            <p:cNvPr id="94216" name="Group 14">
              <a:extLst>
                <a:ext uri="{FF2B5EF4-FFF2-40B4-BE49-F238E27FC236}">
                  <a16:creationId xmlns:a16="http://schemas.microsoft.com/office/drawing/2014/main" id="{FF3F6440-6FF7-CAB5-1551-D6416A0920F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92" y="2911"/>
              <a:ext cx="240" cy="257"/>
              <a:chOff x="2160" y="3055"/>
              <a:chExt cx="240" cy="257"/>
            </a:xfrm>
          </p:grpSpPr>
          <p:sp>
            <p:nvSpPr>
              <p:cNvPr id="94227" name="Text Box 15">
                <a:extLst>
                  <a:ext uri="{FF2B5EF4-FFF2-40B4-BE49-F238E27FC236}">
                    <a16:creationId xmlns:a16="http://schemas.microsoft.com/office/drawing/2014/main" id="{9969A736-2196-3391-4F87-170CAF00AF4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60" y="3055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1" lang="en-US" altLang="zh-TW" sz="2000" i="1">
                    <a:solidFill>
                      <a:srgbClr val="0033CC"/>
                    </a:solidFill>
                    <a:latin typeface="Times New Roman" panose="02020603050405020304" pitchFamily="18" charset="0"/>
                  </a:rPr>
                  <a:t>a</a:t>
                </a:r>
              </a:p>
            </p:txBody>
          </p:sp>
          <p:grpSp>
            <p:nvGrpSpPr>
              <p:cNvPr id="94228" name="Group 16">
                <a:extLst>
                  <a:ext uri="{FF2B5EF4-FFF2-40B4-BE49-F238E27FC236}">
                    <a16:creationId xmlns:a16="http://schemas.microsoft.com/office/drawing/2014/main" id="{CE02C67D-AD79-705B-7232-9699B0C0E0E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04" y="3216"/>
                <a:ext cx="96" cy="96"/>
                <a:chOff x="3792" y="3360"/>
                <a:chExt cx="96" cy="96"/>
              </a:xfrm>
            </p:grpSpPr>
            <p:sp>
              <p:nvSpPr>
                <p:cNvPr id="94229" name="Line 17">
                  <a:extLst>
                    <a:ext uri="{FF2B5EF4-FFF2-40B4-BE49-F238E27FC236}">
                      <a16:creationId xmlns:a16="http://schemas.microsoft.com/office/drawing/2014/main" id="{332D8031-6B5D-FB60-51AB-43E2047D063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792" y="3360"/>
                  <a:ext cx="96" cy="96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IN"/>
                </a:p>
              </p:txBody>
            </p:sp>
            <p:sp>
              <p:nvSpPr>
                <p:cNvPr id="94230" name="Line 18">
                  <a:extLst>
                    <a:ext uri="{FF2B5EF4-FFF2-40B4-BE49-F238E27FC236}">
                      <a16:creationId xmlns:a16="http://schemas.microsoft.com/office/drawing/2014/main" id="{256DBB3D-0873-6172-74F7-654BC5BA133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792" y="3360"/>
                  <a:ext cx="96" cy="96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IN"/>
                </a:p>
              </p:txBody>
            </p:sp>
          </p:grpSp>
        </p:grpSp>
        <p:grpSp>
          <p:nvGrpSpPr>
            <p:cNvPr id="94217" name="Group 19">
              <a:extLst>
                <a:ext uri="{FF2B5EF4-FFF2-40B4-BE49-F238E27FC236}">
                  <a16:creationId xmlns:a16="http://schemas.microsoft.com/office/drawing/2014/main" id="{BB5032B7-EA14-40E9-8C74-C338872ECE8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84" y="2911"/>
              <a:ext cx="240" cy="257"/>
              <a:chOff x="2160" y="3055"/>
              <a:chExt cx="240" cy="257"/>
            </a:xfrm>
          </p:grpSpPr>
          <p:sp>
            <p:nvSpPr>
              <p:cNvPr id="94223" name="Text Box 20">
                <a:extLst>
                  <a:ext uri="{FF2B5EF4-FFF2-40B4-BE49-F238E27FC236}">
                    <a16:creationId xmlns:a16="http://schemas.microsoft.com/office/drawing/2014/main" id="{0804E561-DFAD-EE8E-4CFF-0E1C2D9DB4F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60" y="3055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1" lang="en-US" altLang="zh-TW" sz="2000" i="1">
                    <a:solidFill>
                      <a:srgbClr val="0033CC"/>
                    </a:solidFill>
                    <a:latin typeface="Times New Roman" panose="02020603050405020304" pitchFamily="18" charset="0"/>
                  </a:rPr>
                  <a:t>b</a:t>
                </a:r>
              </a:p>
            </p:txBody>
          </p:sp>
          <p:grpSp>
            <p:nvGrpSpPr>
              <p:cNvPr id="94224" name="Group 21">
                <a:extLst>
                  <a:ext uri="{FF2B5EF4-FFF2-40B4-BE49-F238E27FC236}">
                    <a16:creationId xmlns:a16="http://schemas.microsoft.com/office/drawing/2014/main" id="{B5D31CC2-AC6B-CDC8-D779-4AD6C61DD3D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04" y="3216"/>
                <a:ext cx="96" cy="96"/>
                <a:chOff x="3792" y="3360"/>
                <a:chExt cx="96" cy="96"/>
              </a:xfrm>
            </p:grpSpPr>
            <p:sp>
              <p:nvSpPr>
                <p:cNvPr id="94225" name="Line 22">
                  <a:extLst>
                    <a:ext uri="{FF2B5EF4-FFF2-40B4-BE49-F238E27FC236}">
                      <a16:creationId xmlns:a16="http://schemas.microsoft.com/office/drawing/2014/main" id="{05D996AF-7E02-5638-F22A-58F7A33129D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792" y="3360"/>
                  <a:ext cx="96" cy="96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IN"/>
                </a:p>
              </p:txBody>
            </p:sp>
            <p:sp>
              <p:nvSpPr>
                <p:cNvPr id="94226" name="Line 23">
                  <a:extLst>
                    <a:ext uri="{FF2B5EF4-FFF2-40B4-BE49-F238E27FC236}">
                      <a16:creationId xmlns:a16="http://schemas.microsoft.com/office/drawing/2014/main" id="{5735BD38-E9F5-C0F1-C59B-7A7FACCC194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792" y="3360"/>
                  <a:ext cx="96" cy="96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IN"/>
                </a:p>
              </p:txBody>
            </p:sp>
          </p:grpSp>
        </p:grpSp>
        <p:grpSp>
          <p:nvGrpSpPr>
            <p:cNvPr id="94218" name="Group 24">
              <a:extLst>
                <a:ext uri="{FF2B5EF4-FFF2-40B4-BE49-F238E27FC236}">
                  <a16:creationId xmlns:a16="http://schemas.microsoft.com/office/drawing/2014/main" id="{16244650-0C5A-A312-69C0-5A91E6E438C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20" y="2911"/>
              <a:ext cx="240" cy="257"/>
              <a:chOff x="2160" y="3055"/>
              <a:chExt cx="240" cy="257"/>
            </a:xfrm>
          </p:grpSpPr>
          <p:sp>
            <p:nvSpPr>
              <p:cNvPr id="94219" name="Text Box 25">
                <a:extLst>
                  <a:ext uri="{FF2B5EF4-FFF2-40B4-BE49-F238E27FC236}">
                    <a16:creationId xmlns:a16="http://schemas.microsoft.com/office/drawing/2014/main" id="{3F488FE5-3B98-8132-8418-FA9C548EE8C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60" y="3055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1" lang="en-US" altLang="zh-TW" sz="2000" i="1">
                    <a:solidFill>
                      <a:srgbClr val="0033CC"/>
                    </a:solidFill>
                    <a:latin typeface="Times New Roman" panose="02020603050405020304" pitchFamily="18" charset="0"/>
                  </a:rPr>
                  <a:t>c</a:t>
                </a:r>
              </a:p>
            </p:txBody>
          </p:sp>
          <p:grpSp>
            <p:nvGrpSpPr>
              <p:cNvPr id="94220" name="Group 26">
                <a:extLst>
                  <a:ext uri="{FF2B5EF4-FFF2-40B4-BE49-F238E27FC236}">
                    <a16:creationId xmlns:a16="http://schemas.microsoft.com/office/drawing/2014/main" id="{4BB988D7-ABB3-C2F5-BA80-5129A365E1F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04" y="3216"/>
                <a:ext cx="96" cy="96"/>
                <a:chOff x="3792" y="3360"/>
                <a:chExt cx="96" cy="96"/>
              </a:xfrm>
            </p:grpSpPr>
            <p:sp>
              <p:nvSpPr>
                <p:cNvPr id="94221" name="Line 27">
                  <a:extLst>
                    <a:ext uri="{FF2B5EF4-FFF2-40B4-BE49-F238E27FC236}">
                      <a16:creationId xmlns:a16="http://schemas.microsoft.com/office/drawing/2014/main" id="{41F8CA2E-05CD-EA33-725A-CE19ABD551F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792" y="3360"/>
                  <a:ext cx="96" cy="96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IN"/>
                </a:p>
              </p:txBody>
            </p:sp>
            <p:sp>
              <p:nvSpPr>
                <p:cNvPr id="94222" name="Line 28">
                  <a:extLst>
                    <a:ext uri="{FF2B5EF4-FFF2-40B4-BE49-F238E27FC236}">
                      <a16:creationId xmlns:a16="http://schemas.microsoft.com/office/drawing/2014/main" id="{C215864B-6FA5-E074-B481-566E864D2EA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792" y="3360"/>
                  <a:ext cx="96" cy="96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IN"/>
                </a:p>
              </p:txBody>
            </p:sp>
          </p:grpSp>
        </p:grpSp>
      </p:grpSp>
      <p:sp>
        <p:nvSpPr>
          <p:cNvPr id="94213" name="Text Box 29">
            <a:extLst>
              <a:ext uri="{FF2B5EF4-FFF2-40B4-BE49-F238E27FC236}">
                <a16:creationId xmlns:a16="http://schemas.microsoft.com/office/drawing/2014/main" id="{13D8BB8B-FEE9-5A2B-6EF1-EAE43CB0B8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2371725"/>
            <a:ext cx="4979988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zh-TW">
                <a:latin typeface="Times New Roman" panose="02020603050405020304" pitchFamily="18" charset="0"/>
              </a:rPr>
              <a:t>Consider the rational </a:t>
            </a:r>
            <a:r>
              <a:rPr kumimoji="1" lang="en-US" altLang="zh-TW" i="1">
                <a:latin typeface="Times New Roman" panose="02020603050405020304" pitchFamily="18" charset="0"/>
              </a:rPr>
              <a:t>z</a:t>
            </a:r>
            <a:r>
              <a:rPr kumimoji="1" lang="en-US" altLang="zh-TW">
                <a:latin typeface="Times New Roman" panose="02020603050405020304" pitchFamily="18" charset="0"/>
              </a:rPr>
              <a:t>-transform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zh-TW">
                <a:latin typeface="Times New Roman" panose="02020603050405020304" pitchFamily="18" charset="0"/>
              </a:rPr>
              <a:t>with the pole pattern:</a:t>
            </a:r>
          </a:p>
        </p:txBody>
      </p:sp>
      <p:sp>
        <p:nvSpPr>
          <p:cNvPr id="40990" name="Text Box 30">
            <a:extLst>
              <a:ext uri="{FF2B5EF4-FFF2-40B4-BE49-F238E27FC236}">
                <a16:creationId xmlns:a16="http://schemas.microsoft.com/office/drawing/2014/main" id="{0EDDDE40-C41E-6381-598B-200DA73FEC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3581400"/>
            <a:ext cx="4978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zh-TW" sz="2400" b="1">
                <a:solidFill>
                  <a:srgbClr val="0033CC"/>
                </a:solidFill>
                <a:latin typeface="Times New Roman" panose="02020603050405020304" pitchFamily="18" charset="0"/>
              </a:rPr>
              <a:t>Case 4: Another two sided Sequence.</a:t>
            </a: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0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0" grpId="0" autoUpdateAnimBg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234" name="Picture 2">
            <a:extLst>
              <a:ext uri="{FF2B5EF4-FFF2-40B4-BE49-F238E27FC236}">
                <a16:creationId xmlns:a16="http://schemas.microsoft.com/office/drawing/2014/main" id="{D826579B-C3D6-29CF-7FCD-43AA34132E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4697413"/>
            <a:ext cx="2209800" cy="166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5235" name="Rectangle 3">
            <a:extLst>
              <a:ext uri="{FF2B5EF4-FFF2-40B4-BE49-F238E27FC236}">
                <a16:creationId xmlns:a16="http://schemas.microsoft.com/office/drawing/2014/main" id="{512E37DF-D153-D594-E6F2-0EDFDF2888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SimSun" panose="02010600030101010101" pitchFamily="2" charset="-122"/>
              </a:rPr>
              <a:t>Bounded Signals</a:t>
            </a:r>
          </a:p>
        </p:txBody>
      </p:sp>
      <p:pic>
        <p:nvPicPr>
          <p:cNvPr id="95236" name="Picture 4" descr="dint">
            <a:extLst>
              <a:ext uri="{FF2B5EF4-FFF2-40B4-BE49-F238E27FC236}">
                <a16:creationId xmlns:a16="http://schemas.microsoft.com/office/drawing/2014/main" id="{CFA46F46-ED9D-124A-C693-B0BF27E7A7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636" b="56241"/>
          <a:stretch>
            <a:fillRect/>
          </a:stretch>
        </p:blipFill>
        <p:spPr bwMode="auto">
          <a:xfrm>
            <a:off x="2819400" y="2214563"/>
            <a:ext cx="1836738" cy="162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5237" name="Picture 5">
            <a:extLst>
              <a:ext uri="{FF2B5EF4-FFF2-40B4-BE49-F238E27FC236}">
                <a16:creationId xmlns:a16="http://schemas.microsoft.com/office/drawing/2014/main" id="{C6FA6213-EDFE-1576-35DE-56F8B269EE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615"/>
          <a:stretch>
            <a:fillRect/>
          </a:stretch>
        </p:blipFill>
        <p:spPr bwMode="auto">
          <a:xfrm>
            <a:off x="5105400" y="2259013"/>
            <a:ext cx="1889125" cy="4014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5238" name="Picture 6">
            <a:extLst>
              <a:ext uri="{FF2B5EF4-FFF2-40B4-BE49-F238E27FC236}">
                <a16:creationId xmlns:a16="http://schemas.microsoft.com/office/drawing/2014/main" id="{E62D158D-9530-688F-8E5B-686B9842C2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4429125"/>
            <a:ext cx="2660650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5239" name="Picture 7">
            <a:extLst>
              <a:ext uri="{FF2B5EF4-FFF2-40B4-BE49-F238E27FC236}">
                <a16:creationId xmlns:a16="http://schemas.microsoft.com/office/drawing/2014/main" id="{F790B108-6322-6603-49C0-7C26D3ED2F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2411413"/>
            <a:ext cx="2660650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8">
            <a:extLst>
              <a:ext uri="{FF2B5EF4-FFF2-40B4-BE49-F238E27FC236}">
                <a16:creationId xmlns:a16="http://schemas.microsoft.com/office/drawing/2014/main" id="{49D515C2-1A01-B02C-6C85-DB836E4F16FC}"/>
              </a:ext>
            </a:extLst>
          </p:cNvPr>
          <p:cNvGrpSpPr>
            <a:grpSpLocks/>
          </p:cNvGrpSpPr>
          <p:nvPr/>
        </p:nvGrpSpPr>
        <p:grpSpPr bwMode="auto">
          <a:xfrm>
            <a:off x="3200400" y="2590800"/>
            <a:ext cx="304800" cy="304800"/>
            <a:chOff x="336" y="3120"/>
            <a:chExt cx="192" cy="192"/>
          </a:xfrm>
        </p:grpSpPr>
        <p:sp>
          <p:nvSpPr>
            <p:cNvPr id="95250" name="Line 9">
              <a:extLst>
                <a:ext uri="{FF2B5EF4-FFF2-40B4-BE49-F238E27FC236}">
                  <a16:creationId xmlns:a16="http://schemas.microsoft.com/office/drawing/2014/main" id="{DBE64270-B491-DA70-8708-4360303F0B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3120"/>
              <a:ext cx="192" cy="192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IN"/>
            </a:p>
          </p:txBody>
        </p:sp>
        <p:sp>
          <p:nvSpPr>
            <p:cNvPr id="95251" name="Line 10">
              <a:extLst>
                <a:ext uri="{FF2B5EF4-FFF2-40B4-BE49-F238E27FC236}">
                  <a16:creationId xmlns:a16="http://schemas.microsoft.com/office/drawing/2014/main" id="{A0572460-6C27-4969-3690-DCDF6B62583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336" y="3120"/>
              <a:ext cx="192" cy="192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IN"/>
            </a:p>
          </p:txBody>
        </p:sp>
      </p:grpSp>
      <p:grpSp>
        <p:nvGrpSpPr>
          <p:cNvPr id="3" name="Group 11">
            <a:extLst>
              <a:ext uri="{FF2B5EF4-FFF2-40B4-BE49-F238E27FC236}">
                <a16:creationId xmlns:a16="http://schemas.microsoft.com/office/drawing/2014/main" id="{2B6B3CEF-7A15-0F0C-9015-01B33093CB59}"/>
              </a:ext>
            </a:extLst>
          </p:cNvPr>
          <p:cNvGrpSpPr>
            <a:grpSpLocks/>
          </p:cNvGrpSpPr>
          <p:nvPr/>
        </p:nvGrpSpPr>
        <p:grpSpPr bwMode="auto">
          <a:xfrm>
            <a:off x="5410200" y="3409950"/>
            <a:ext cx="304800" cy="304800"/>
            <a:chOff x="336" y="3120"/>
            <a:chExt cx="192" cy="192"/>
          </a:xfrm>
        </p:grpSpPr>
        <p:sp>
          <p:nvSpPr>
            <p:cNvPr id="95248" name="Line 12">
              <a:extLst>
                <a:ext uri="{FF2B5EF4-FFF2-40B4-BE49-F238E27FC236}">
                  <a16:creationId xmlns:a16="http://schemas.microsoft.com/office/drawing/2014/main" id="{75CEBE6F-0F89-6E5A-6C98-986C7F9520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3120"/>
              <a:ext cx="192" cy="192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IN"/>
            </a:p>
          </p:txBody>
        </p:sp>
        <p:sp>
          <p:nvSpPr>
            <p:cNvPr id="95249" name="Line 13">
              <a:extLst>
                <a:ext uri="{FF2B5EF4-FFF2-40B4-BE49-F238E27FC236}">
                  <a16:creationId xmlns:a16="http://schemas.microsoft.com/office/drawing/2014/main" id="{B5C50E7E-D345-DA54-4101-16716845A35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336" y="3120"/>
              <a:ext cx="192" cy="192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IN"/>
            </a:p>
          </p:txBody>
        </p:sp>
      </p:grpSp>
      <p:grpSp>
        <p:nvGrpSpPr>
          <p:cNvPr id="4" name="Group 14">
            <a:extLst>
              <a:ext uri="{FF2B5EF4-FFF2-40B4-BE49-F238E27FC236}">
                <a16:creationId xmlns:a16="http://schemas.microsoft.com/office/drawing/2014/main" id="{740B3BEE-830E-A820-63F1-C93305B50125}"/>
              </a:ext>
            </a:extLst>
          </p:cNvPr>
          <p:cNvGrpSpPr>
            <a:grpSpLocks/>
          </p:cNvGrpSpPr>
          <p:nvPr/>
        </p:nvGrpSpPr>
        <p:grpSpPr bwMode="auto">
          <a:xfrm>
            <a:off x="5486400" y="5105400"/>
            <a:ext cx="304800" cy="304800"/>
            <a:chOff x="336" y="3120"/>
            <a:chExt cx="192" cy="192"/>
          </a:xfrm>
        </p:grpSpPr>
        <p:sp>
          <p:nvSpPr>
            <p:cNvPr id="95246" name="Line 15">
              <a:extLst>
                <a:ext uri="{FF2B5EF4-FFF2-40B4-BE49-F238E27FC236}">
                  <a16:creationId xmlns:a16="http://schemas.microsoft.com/office/drawing/2014/main" id="{B7A7B6A1-114A-9FF1-AC9C-0E82D8FFCF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3120"/>
              <a:ext cx="192" cy="192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IN"/>
            </a:p>
          </p:txBody>
        </p:sp>
        <p:sp>
          <p:nvSpPr>
            <p:cNvPr id="95247" name="Line 16">
              <a:extLst>
                <a:ext uri="{FF2B5EF4-FFF2-40B4-BE49-F238E27FC236}">
                  <a16:creationId xmlns:a16="http://schemas.microsoft.com/office/drawing/2014/main" id="{545749E7-FB4E-6B11-C1D0-2E6B2E2DAED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336" y="3120"/>
              <a:ext cx="192" cy="192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IN"/>
            </a:p>
          </p:txBody>
        </p:sp>
      </p:grpSp>
      <p:sp>
        <p:nvSpPr>
          <p:cNvPr id="326673" name="Freeform 17">
            <a:extLst>
              <a:ext uri="{FF2B5EF4-FFF2-40B4-BE49-F238E27FC236}">
                <a16:creationId xmlns:a16="http://schemas.microsoft.com/office/drawing/2014/main" id="{BEF62D20-BC53-AAB1-FC14-EA88D255BDAB}"/>
              </a:ext>
            </a:extLst>
          </p:cNvPr>
          <p:cNvSpPr>
            <a:spLocks/>
          </p:cNvSpPr>
          <p:nvPr/>
        </p:nvSpPr>
        <p:spPr bwMode="auto">
          <a:xfrm>
            <a:off x="8686800" y="4786313"/>
            <a:ext cx="533400" cy="285750"/>
          </a:xfrm>
          <a:custGeom>
            <a:avLst/>
            <a:gdLst>
              <a:gd name="T0" fmla="*/ 0 w 2253"/>
              <a:gd name="T1" fmla="*/ 2147483646 h 544"/>
              <a:gd name="T2" fmla="*/ 2147483646 w 2253"/>
              <a:gd name="T3" fmla="*/ 2147483646 h 544"/>
              <a:gd name="T4" fmla="*/ 2147483646 w 2253"/>
              <a:gd name="T5" fmla="*/ 2147483646 h 544"/>
              <a:gd name="T6" fmla="*/ 2147483646 w 2253"/>
              <a:gd name="T7" fmla="*/ 2147483646 h 544"/>
              <a:gd name="T8" fmla="*/ 2147483646 w 2253"/>
              <a:gd name="T9" fmla="*/ 2147483646 h 544"/>
              <a:gd name="T10" fmla="*/ 2147483646 w 2253"/>
              <a:gd name="T11" fmla="*/ 2147483646 h 544"/>
              <a:gd name="T12" fmla="*/ 2147483646 w 2253"/>
              <a:gd name="T13" fmla="*/ 2147483646 h 544"/>
              <a:gd name="T14" fmla="*/ 2147483646 w 2253"/>
              <a:gd name="T15" fmla="*/ 0 h 54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2253"/>
              <a:gd name="T25" fmla="*/ 0 h 544"/>
              <a:gd name="T26" fmla="*/ 2253 w 2253"/>
              <a:gd name="T27" fmla="*/ 544 h 544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253" h="544">
                <a:moveTo>
                  <a:pt x="0" y="84"/>
                </a:moveTo>
                <a:cubicBezTo>
                  <a:pt x="55" y="165"/>
                  <a:pt x="71" y="268"/>
                  <a:pt x="102" y="359"/>
                </a:cubicBezTo>
                <a:cubicBezTo>
                  <a:pt x="115" y="396"/>
                  <a:pt x="147" y="468"/>
                  <a:pt x="147" y="468"/>
                </a:cubicBezTo>
                <a:cubicBezTo>
                  <a:pt x="147" y="468"/>
                  <a:pt x="159" y="544"/>
                  <a:pt x="160" y="544"/>
                </a:cubicBezTo>
                <a:cubicBezTo>
                  <a:pt x="256" y="544"/>
                  <a:pt x="466" y="447"/>
                  <a:pt x="537" y="423"/>
                </a:cubicBezTo>
                <a:cubicBezTo>
                  <a:pt x="1048" y="254"/>
                  <a:pt x="1585" y="71"/>
                  <a:pt x="2125" y="20"/>
                </a:cubicBezTo>
                <a:cubicBezTo>
                  <a:pt x="2140" y="16"/>
                  <a:pt x="2154" y="9"/>
                  <a:pt x="2169" y="7"/>
                </a:cubicBezTo>
                <a:cubicBezTo>
                  <a:pt x="2197" y="3"/>
                  <a:pt x="2253" y="0"/>
                  <a:pt x="2253" y="0"/>
                </a:cubicBezTo>
              </a:path>
            </a:pathLst>
          </a:custGeom>
          <a:noFill/>
          <a:ln w="762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26674" name="Freeform 18">
            <a:extLst>
              <a:ext uri="{FF2B5EF4-FFF2-40B4-BE49-F238E27FC236}">
                <a16:creationId xmlns:a16="http://schemas.microsoft.com/office/drawing/2014/main" id="{7BCE2321-111E-0585-2514-E7AAA7F89AF3}"/>
              </a:ext>
            </a:extLst>
          </p:cNvPr>
          <p:cNvSpPr>
            <a:spLocks/>
          </p:cNvSpPr>
          <p:nvPr/>
        </p:nvSpPr>
        <p:spPr bwMode="auto">
          <a:xfrm>
            <a:off x="3505200" y="5072063"/>
            <a:ext cx="533400" cy="285750"/>
          </a:xfrm>
          <a:custGeom>
            <a:avLst/>
            <a:gdLst>
              <a:gd name="T0" fmla="*/ 0 w 2253"/>
              <a:gd name="T1" fmla="*/ 2147483646 h 544"/>
              <a:gd name="T2" fmla="*/ 2147483646 w 2253"/>
              <a:gd name="T3" fmla="*/ 2147483646 h 544"/>
              <a:gd name="T4" fmla="*/ 2147483646 w 2253"/>
              <a:gd name="T5" fmla="*/ 2147483646 h 544"/>
              <a:gd name="T6" fmla="*/ 2147483646 w 2253"/>
              <a:gd name="T7" fmla="*/ 2147483646 h 544"/>
              <a:gd name="T8" fmla="*/ 2147483646 w 2253"/>
              <a:gd name="T9" fmla="*/ 2147483646 h 544"/>
              <a:gd name="T10" fmla="*/ 2147483646 w 2253"/>
              <a:gd name="T11" fmla="*/ 2147483646 h 544"/>
              <a:gd name="T12" fmla="*/ 2147483646 w 2253"/>
              <a:gd name="T13" fmla="*/ 2147483646 h 544"/>
              <a:gd name="T14" fmla="*/ 2147483646 w 2253"/>
              <a:gd name="T15" fmla="*/ 0 h 54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2253"/>
              <a:gd name="T25" fmla="*/ 0 h 544"/>
              <a:gd name="T26" fmla="*/ 2253 w 2253"/>
              <a:gd name="T27" fmla="*/ 544 h 544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253" h="544">
                <a:moveTo>
                  <a:pt x="0" y="84"/>
                </a:moveTo>
                <a:cubicBezTo>
                  <a:pt x="55" y="165"/>
                  <a:pt x="71" y="268"/>
                  <a:pt x="102" y="359"/>
                </a:cubicBezTo>
                <a:cubicBezTo>
                  <a:pt x="115" y="396"/>
                  <a:pt x="147" y="468"/>
                  <a:pt x="147" y="468"/>
                </a:cubicBezTo>
                <a:cubicBezTo>
                  <a:pt x="147" y="468"/>
                  <a:pt x="159" y="544"/>
                  <a:pt x="160" y="544"/>
                </a:cubicBezTo>
                <a:cubicBezTo>
                  <a:pt x="256" y="544"/>
                  <a:pt x="466" y="447"/>
                  <a:pt x="537" y="423"/>
                </a:cubicBezTo>
                <a:cubicBezTo>
                  <a:pt x="1048" y="254"/>
                  <a:pt x="1585" y="71"/>
                  <a:pt x="2125" y="20"/>
                </a:cubicBezTo>
                <a:cubicBezTo>
                  <a:pt x="2140" y="16"/>
                  <a:pt x="2154" y="9"/>
                  <a:pt x="2169" y="7"/>
                </a:cubicBezTo>
                <a:cubicBezTo>
                  <a:pt x="2197" y="3"/>
                  <a:pt x="2253" y="0"/>
                  <a:pt x="2253" y="0"/>
                </a:cubicBezTo>
              </a:path>
            </a:pathLst>
          </a:custGeom>
          <a:noFill/>
          <a:ln w="762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26675" name="Freeform 19">
            <a:extLst>
              <a:ext uri="{FF2B5EF4-FFF2-40B4-BE49-F238E27FC236}">
                <a16:creationId xmlns:a16="http://schemas.microsoft.com/office/drawing/2014/main" id="{21D7BEB7-3E37-F526-D99A-E9B2EDA31A69}"/>
              </a:ext>
            </a:extLst>
          </p:cNvPr>
          <p:cNvSpPr>
            <a:spLocks/>
          </p:cNvSpPr>
          <p:nvPr/>
        </p:nvSpPr>
        <p:spPr bwMode="auto">
          <a:xfrm>
            <a:off x="8534400" y="2714625"/>
            <a:ext cx="533400" cy="285750"/>
          </a:xfrm>
          <a:custGeom>
            <a:avLst/>
            <a:gdLst>
              <a:gd name="T0" fmla="*/ 0 w 2253"/>
              <a:gd name="T1" fmla="*/ 2147483646 h 544"/>
              <a:gd name="T2" fmla="*/ 2147483646 w 2253"/>
              <a:gd name="T3" fmla="*/ 2147483646 h 544"/>
              <a:gd name="T4" fmla="*/ 2147483646 w 2253"/>
              <a:gd name="T5" fmla="*/ 2147483646 h 544"/>
              <a:gd name="T6" fmla="*/ 2147483646 w 2253"/>
              <a:gd name="T7" fmla="*/ 2147483646 h 544"/>
              <a:gd name="T8" fmla="*/ 2147483646 w 2253"/>
              <a:gd name="T9" fmla="*/ 2147483646 h 544"/>
              <a:gd name="T10" fmla="*/ 2147483646 w 2253"/>
              <a:gd name="T11" fmla="*/ 2147483646 h 544"/>
              <a:gd name="T12" fmla="*/ 2147483646 w 2253"/>
              <a:gd name="T13" fmla="*/ 2147483646 h 544"/>
              <a:gd name="T14" fmla="*/ 2147483646 w 2253"/>
              <a:gd name="T15" fmla="*/ 0 h 54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2253"/>
              <a:gd name="T25" fmla="*/ 0 h 544"/>
              <a:gd name="T26" fmla="*/ 2253 w 2253"/>
              <a:gd name="T27" fmla="*/ 544 h 544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253" h="544">
                <a:moveTo>
                  <a:pt x="0" y="84"/>
                </a:moveTo>
                <a:cubicBezTo>
                  <a:pt x="55" y="165"/>
                  <a:pt x="71" y="268"/>
                  <a:pt x="102" y="359"/>
                </a:cubicBezTo>
                <a:cubicBezTo>
                  <a:pt x="115" y="396"/>
                  <a:pt x="147" y="468"/>
                  <a:pt x="147" y="468"/>
                </a:cubicBezTo>
                <a:cubicBezTo>
                  <a:pt x="147" y="468"/>
                  <a:pt x="159" y="544"/>
                  <a:pt x="160" y="544"/>
                </a:cubicBezTo>
                <a:cubicBezTo>
                  <a:pt x="256" y="544"/>
                  <a:pt x="466" y="447"/>
                  <a:pt x="537" y="423"/>
                </a:cubicBezTo>
                <a:cubicBezTo>
                  <a:pt x="1048" y="254"/>
                  <a:pt x="1585" y="71"/>
                  <a:pt x="2125" y="20"/>
                </a:cubicBezTo>
                <a:cubicBezTo>
                  <a:pt x="2140" y="16"/>
                  <a:pt x="2154" y="9"/>
                  <a:pt x="2169" y="7"/>
                </a:cubicBezTo>
                <a:cubicBezTo>
                  <a:pt x="2197" y="3"/>
                  <a:pt x="2253" y="0"/>
                  <a:pt x="2253" y="0"/>
                </a:cubicBezTo>
              </a:path>
            </a:pathLst>
          </a:custGeom>
          <a:noFill/>
          <a:ln w="762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>
            <a:extLst>
              <a:ext uri="{FF2B5EF4-FFF2-40B4-BE49-F238E27FC236}">
                <a16:creationId xmlns:a16="http://schemas.microsoft.com/office/drawing/2014/main" id="{FDE1957A-E8D7-8F0C-0C65-05FEEFD5E5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SimSun" panose="02010600030101010101" pitchFamily="2" charset="-122"/>
              </a:rPr>
              <a:t>BIBO Stability</a:t>
            </a:r>
          </a:p>
        </p:txBody>
      </p:sp>
      <p:sp>
        <p:nvSpPr>
          <p:cNvPr id="328707" name="Rectangle 3">
            <a:extLst>
              <a:ext uri="{FF2B5EF4-FFF2-40B4-BE49-F238E27FC236}">
                <a16:creationId xmlns:a16="http://schemas.microsoft.com/office/drawing/2014/main" id="{D9D9160B-9266-57E7-8122-D6209A272A6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SimSun" panose="02010600030101010101" pitchFamily="2" charset="-122"/>
              </a:rPr>
              <a:t>Bounded Input Bounded Output Stability</a:t>
            </a:r>
          </a:p>
          <a:p>
            <a:pPr lvl="1" eaLnBrk="1" hangingPunct="1"/>
            <a:r>
              <a:rPr lang="en-US" altLang="zh-CN">
                <a:ea typeface="SimSun" panose="02010600030101010101" pitchFamily="2" charset="-122"/>
              </a:rPr>
              <a:t>If the Input is bounded, we want the Output is bounded, too</a:t>
            </a:r>
          </a:p>
          <a:p>
            <a:pPr lvl="1" eaLnBrk="1" hangingPunct="1"/>
            <a:r>
              <a:rPr lang="en-US" altLang="zh-CN">
                <a:ea typeface="SimSun" panose="02010600030101010101" pitchFamily="2" charset="-122"/>
              </a:rPr>
              <a:t>If the Input is unbounded, it</a:t>
            </a:r>
            <a:r>
              <a:rPr lang="en-US" altLang="zh-CN">
                <a:latin typeface="Century Gothic" panose="020B0502020202020204" pitchFamily="34" charset="0"/>
                <a:ea typeface="SimSun" panose="02010600030101010101" pitchFamily="2" charset="-122"/>
              </a:rPr>
              <a:t>’</a:t>
            </a:r>
            <a:r>
              <a:rPr lang="en-US" altLang="zh-CN">
                <a:ea typeface="SimSun" panose="02010600030101010101" pitchFamily="2" charset="-122"/>
              </a:rPr>
              <a:t>s okay for the Output to be unbounded</a:t>
            </a:r>
          </a:p>
          <a:p>
            <a:pPr eaLnBrk="1" hangingPunct="1"/>
            <a:r>
              <a:rPr lang="en-US" altLang="zh-CN">
                <a:ea typeface="SimSun" panose="02010600030101010101" pitchFamily="2" charset="-122"/>
              </a:rPr>
              <a:t>For some computing systems, the output is intrinsically bounded (constrained), but limit cycle may happen</a:t>
            </a: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8707" grpId="0" build="p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4">
            <a:extLst>
              <a:ext uri="{FF2B5EF4-FFF2-40B4-BE49-F238E27FC236}">
                <a16:creationId xmlns:a16="http://schemas.microsoft.com/office/drawing/2014/main" id="{BE348B34-E368-425E-9492-2A12F4F77C8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/>
              <a:t>The z-Transform</a:t>
            </a:r>
          </a:p>
        </p:txBody>
      </p:sp>
      <p:sp>
        <p:nvSpPr>
          <p:cNvPr id="99331" name="Rectangle 5">
            <a:extLst>
              <a:ext uri="{FF2B5EF4-FFF2-40B4-BE49-F238E27FC236}">
                <a16:creationId xmlns:a16="http://schemas.microsoft.com/office/drawing/2014/main" id="{400922ED-9C88-45DB-F304-77CE92BA35E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4051300" y="3906838"/>
            <a:ext cx="4089400" cy="1822450"/>
          </a:xfrm>
          <a:noFill/>
        </p:spPr>
        <p:txBody>
          <a:bodyPr/>
          <a:lstStyle/>
          <a:p>
            <a:pPr eaLnBrk="1" hangingPunct="1"/>
            <a:r>
              <a:rPr lang="en-US" altLang="zh-TW" sz="3600">
                <a:ea typeface="標楷體"/>
                <a:cs typeface="標楷體"/>
              </a:rPr>
              <a:t>Important</a:t>
            </a:r>
          </a:p>
          <a:p>
            <a:pPr eaLnBrk="1" hangingPunct="1"/>
            <a:r>
              <a:rPr lang="en-US" altLang="zh-TW" sz="3600" i="1">
                <a:ea typeface="標楷體"/>
                <a:cs typeface="標楷體"/>
              </a:rPr>
              <a:t>z</a:t>
            </a:r>
            <a:r>
              <a:rPr lang="en-US" altLang="zh-TW" sz="3600">
                <a:ea typeface="標楷體"/>
                <a:cs typeface="標楷體"/>
              </a:rPr>
              <a:t>-Transform Pairs</a:t>
            </a:r>
          </a:p>
        </p:txBody>
      </p:sp>
    </p:spTree>
  </p:cSld>
  <p:clrMapOvr>
    <a:masterClrMapping/>
  </p:clrMapOvr>
  <p:transition spd="med">
    <p:fade thruBlk="1"/>
  </p:transition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>
            <a:extLst>
              <a:ext uri="{FF2B5EF4-FFF2-40B4-BE49-F238E27FC236}">
                <a16:creationId xmlns:a16="http://schemas.microsoft.com/office/drawing/2014/main" id="{1CA90204-5FCC-623F-1B80-A314956C21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Z-Transform Pairs</a:t>
            </a:r>
          </a:p>
        </p:txBody>
      </p:sp>
      <p:grpSp>
        <p:nvGrpSpPr>
          <p:cNvPr id="2" name="Group 33">
            <a:extLst>
              <a:ext uri="{FF2B5EF4-FFF2-40B4-BE49-F238E27FC236}">
                <a16:creationId xmlns:a16="http://schemas.microsoft.com/office/drawing/2014/main" id="{6203AFD3-577A-C2DE-B7BE-1622474E8E51}"/>
              </a:ext>
            </a:extLst>
          </p:cNvPr>
          <p:cNvGrpSpPr>
            <a:grpSpLocks/>
          </p:cNvGrpSpPr>
          <p:nvPr/>
        </p:nvGrpSpPr>
        <p:grpSpPr bwMode="auto">
          <a:xfrm>
            <a:off x="2552700" y="2012950"/>
            <a:ext cx="5984875" cy="457200"/>
            <a:chOff x="662" y="1440"/>
            <a:chExt cx="3770" cy="288"/>
          </a:xfrm>
        </p:grpSpPr>
        <p:sp>
          <p:nvSpPr>
            <p:cNvPr id="100380" name="Text Box 4">
              <a:extLst>
                <a:ext uri="{FF2B5EF4-FFF2-40B4-BE49-F238E27FC236}">
                  <a16:creationId xmlns:a16="http://schemas.microsoft.com/office/drawing/2014/main" id="{D40E8EC4-95E4-7030-35F3-C2AF76D207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2" y="1440"/>
              <a:ext cx="8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1" lang="en-US" altLang="zh-TW" sz="2400" b="1">
                  <a:latin typeface="Times New Roman" panose="02020603050405020304" pitchFamily="18" charset="0"/>
                </a:rPr>
                <a:t>Sequence</a:t>
              </a:r>
            </a:p>
          </p:txBody>
        </p:sp>
        <p:sp>
          <p:nvSpPr>
            <p:cNvPr id="100381" name="Text Box 5">
              <a:extLst>
                <a:ext uri="{FF2B5EF4-FFF2-40B4-BE49-F238E27FC236}">
                  <a16:creationId xmlns:a16="http://schemas.microsoft.com/office/drawing/2014/main" id="{F2DD6EBB-1835-F4FF-C7EF-2D44853B83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92" y="1440"/>
              <a:ext cx="115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1" lang="en-US" altLang="zh-TW" sz="2400" b="1" i="1">
                  <a:latin typeface="Times New Roman" panose="02020603050405020304" pitchFamily="18" charset="0"/>
                </a:rPr>
                <a:t>z</a:t>
              </a:r>
              <a:r>
                <a:rPr kumimoji="1" lang="en-US" altLang="zh-TW" sz="2400" b="1">
                  <a:latin typeface="Times New Roman" panose="02020603050405020304" pitchFamily="18" charset="0"/>
                </a:rPr>
                <a:t>-Transform</a:t>
              </a:r>
            </a:p>
          </p:txBody>
        </p:sp>
        <p:sp>
          <p:nvSpPr>
            <p:cNvPr id="100382" name="Text Box 6">
              <a:extLst>
                <a:ext uri="{FF2B5EF4-FFF2-40B4-BE49-F238E27FC236}">
                  <a16:creationId xmlns:a16="http://schemas.microsoft.com/office/drawing/2014/main" id="{64519214-DD38-A95E-63CA-B7FC34D453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9" y="1440"/>
              <a:ext cx="54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1" lang="en-US" altLang="zh-TW" sz="2400" b="1">
                  <a:latin typeface="Times New Roman" panose="02020603050405020304" pitchFamily="18" charset="0"/>
                </a:rPr>
                <a:t>ROC</a:t>
              </a:r>
            </a:p>
          </p:txBody>
        </p:sp>
      </p:grpSp>
      <p:grpSp>
        <p:nvGrpSpPr>
          <p:cNvPr id="3" name="Group 32">
            <a:extLst>
              <a:ext uri="{FF2B5EF4-FFF2-40B4-BE49-F238E27FC236}">
                <a16:creationId xmlns:a16="http://schemas.microsoft.com/office/drawing/2014/main" id="{AA0FEB6F-092F-63F5-DC02-CCFB0408C246}"/>
              </a:ext>
            </a:extLst>
          </p:cNvPr>
          <p:cNvGrpSpPr>
            <a:grpSpLocks/>
          </p:cNvGrpSpPr>
          <p:nvPr/>
        </p:nvGrpSpPr>
        <p:grpSpPr bwMode="auto">
          <a:xfrm>
            <a:off x="2720975" y="2495550"/>
            <a:ext cx="5514975" cy="431800"/>
            <a:chOff x="768" y="1744"/>
            <a:chExt cx="3474" cy="272"/>
          </a:xfrm>
        </p:grpSpPr>
        <p:graphicFrame>
          <p:nvGraphicFramePr>
            <p:cNvPr id="100377" name="Object 7">
              <a:extLst>
                <a:ext uri="{FF2B5EF4-FFF2-40B4-BE49-F238E27FC236}">
                  <a16:creationId xmlns:a16="http://schemas.microsoft.com/office/drawing/2014/main" id="{8DD6B993-6B32-F653-DC22-30AD0596E4C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68" y="1831"/>
            <a:ext cx="279" cy="1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304536" imgH="203024" progId="Equation.3">
                    <p:embed/>
                  </p:oleObj>
                </mc:Choice>
                <mc:Fallback>
                  <p:oleObj name="Equation" r:id="rId2" imgW="304536" imgH="203024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8" y="1831"/>
                          <a:ext cx="279" cy="1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66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107763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0378" name="Object 8">
              <a:extLst>
                <a:ext uri="{FF2B5EF4-FFF2-40B4-BE49-F238E27FC236}">
                  <a16:creationId xmlns:a16="http://schemas.microsoft.com/office/drawing/2014/main" id="{16AD18F3-BB22-00EC-D54A-F0A80E5B179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63" y="1828"/>
            <a:ext cx="81" cy="1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88707" imgH="164742" progId="Equation.3">
                    <p:embed/>
                  </p:oleObj>
                </mc:Choice>
                <mc:Fallback>
                  <p:oleObj name="Equation" r:id="rId4" imgW="88707" imgH="164742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63" y="1828"/>
                          <a:ext cx="81" cy="1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66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107763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0379" name="Text Box 9">
              <a:extLst>
                <a:ext uri="{FF2B5EF4-FFF2-40B4-BE49-F238E27FC236}">
                  <a16:creationId xmlns:a16="http://schemas.microsoft.com/office/drawing/2014/main" id="{42AB83E7-88C6-E103-82DB-48F4FE468A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0" y="1744"/>
              <a:ext cx="3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1" lang="en-US" altLang="zh-TW" sz="1800">
                  <a:solidFill>
                    <a:srgbClr val="000000"/>
                  </a:solidFill>
                  <a:latin typeface="Times New Roman" panose="02020603050405020304" pitchFamily="18" charset="0"/>
                </a:rPr>
                <a:t>All </a:t>
              </a:r>
              <a:r>
                <a:rPr kumimoji="1" lang="en-US" altLang="zh-TW" sz="18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z</a:t>
              </a:r>
            </a:p>
          </p:txBody>
        </p:sp>
      </p:grpSp>
      <p:grpSp>
        <p:nvGrpSpPr>
          <p:cNvPr id="4" name="Group 27">
            <a:extLst>
              <a:ext uri="{FF2B5EF4-FFF2-40B4-BE49-F238E27FC236}">
                <a16:creationId xmlns:a16="http://schemas.microsoft.com/office/drawing/2014/main" id="{859B185D-94F4-1742-B498-78172A9DF451}"/>
              </a:ext>
            </a:extLst>
          </p:cNvPr>
          <p:cNvGrpSpPr>
            <a:grpSpLocks/>
          </p:cNvGrpSpPr>
          <p:nvPr/>
        </p:nvGrpSpPr>
        <p:grpSpPr bwMode="auto">
          <a:xfrm>
            <a:off x="2720975" y="2819400"/>
            <a:ext cx="7138988" cy="641350"/>
            <a:chOff x="768" y="1872"/>
            <a:chExt cx="4497" cy="404"/>
          </a:xfrm>
        </p:grpSpPr>
        <p:graphicFrame>
          <p:nvGraphicFramePr>
            <p:cNvPr id="100374" name="Object 10">
              <a:extLst>
                <a:ext uri="{FF2B5EF4-FFF2-40B4-BE49-F238E27FC236}">
                  <a16:creationId xmlns:a16="http://schemas.microsoft.com/office/drawing/2014/main" id="{A168593E-DCCF-1787-D206-8AC4A50F50D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68" y="2002"/>
            <a:ext cx="499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545626" imgH="203024" progId="Equation.3">
                    <p:embed/>
                  </p:oleObj>
                </mc:Choice>
                <mc:Fallback>
                  <p:oleObj name="Equation" r:id="rId6" imgW="545626" imgH="203024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8" y="2002"/>
                          <a:ext cx="499" cy="1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66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107763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0375" name="Object 11">
              <a:extLst>
                <a:ext uri="{FF2B5EF4-FFF2-40B4-BE49-F238E27FC236}">
                  <a16:creationId xmlns:a16="http://schemas.microsoft.com/office/drawing/2014/main" id="{80BBE2FB-32F5-8BA9-F367-6E4E0564B08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56" y="1983"/>
            <a:ext cx="232" cy="1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253890" imgH="190417" progId="Equation.3">
                    <p:embed/>
                  </p:oleObj>
                </mc:Choice>
                <mc:Fallback>
                  <p:oleObj name="Equation" r:id="rId8" imgW="253890" imgH="190417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56" y="1983"/>
                          <a:ext cx="232" cy="1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66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107763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0376" name="Text Box 12">
              <a:extLst>
                <a:ext uri="{FF2B5EF4-FFF2-40B4-BE49-F238E27FC236}">
                  <a16:creationId xmlns:a16="http://schemas.microsoft.com/office/drawing/2014/main" id="{160B072B-E714-28A2-1D0F-38A78362B9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0" y="1872"/>
              <a:ext cx="1425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1" lang="en-US" altLang="zh-TW" sz="1800">
                  <a:solidFill>
                    <a:srgbClr val="000000"/>
                  </a:solidFill>
                  <a:latin typeface="Times New Roman" panose="02020603050405020304" pitchFamily="18" charset="0"/>
                </a:rPr>
                <a:t>All </a:t>
              </a:r>
              <a:r>
                <a:rPr kumimoji="1" lang="en-US" altLang="zh-TW" sz="18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z </a:t>
              </a:r>
              <a:r>
                <a:rPr kumimoji="1" lang="en-US" altLang="zh-TW" sz="1800">
                  <a:solidFill>
                    <a:srgbClr val="000000"/>
                  </a:solidFill>
                  <a:latin typeface="Times New Roman" panose="02020603050405020304" pitchFamily="18" charset="0"/>
                </a:rPr>
                <a:t>except 0 (if </a:t>
              </a:r>
              <a:r>
                <a:rPr kumimoji="1" lang="en-US" altLang="zh-TW" sz="18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m</a:t>
              </a:r>
              <a:r>
                <a:rPr kumimoji="1" lang="en-US" altLang="zh-TW" sz="1800">
                  <a:solidFill>
                    <a:srgbClr val="000000"/>
                  </a:solidFill>
                  <a:latin typeface="Times New Roman" panose="02020603050405020304" pitchFamily="18" charset="0"/>
                </a:rPr>
                <a:t>&gt;0)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1" lang="en-US" altLang="zh-TW" sz="1800">
                  <a:solidFill>
                    <a:srgbClr val="000000"/>
                  </a:solidFill>
                  <a:latin typeface="Times New Roman" panose="02020603050405020304" pitchFamily="18" charset="0"/>
                </a:rPr>
                <a:t>or </a:t>
              </a:r>
              <a:r>
                <a:rPr kumimoji="1" lang="en-US" altLang="zh-TW" sz="1800">
                  <a:solidFill>
                    <a:srgbClr val="00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 </a:t>
              </a:r>
              <a:r>
                <a:rPr kumimoji="1" lang="en-US" altLang="zh-TW" sz="1800">
                  <a:solidFill>
                    <a:srgbClr val="000000"/>
                  </a:solidFill>
                  <a:latin typeface="Times New Roman" panose="02020603050405020304" pitchFamily="18" charset="0"/>
                </a:rPr>
                <a:t>(if </a:t>
              </a:r>
              <a:r>
                <a:rPr kumimoji="1" lang="en-US" altLang="zh-TW" sz="18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m</a:t>
              </a:r>
              <a:r>
                <a:rPr kumimoji="1" lang="en-US" altLang="zh-TW" sz="1800">
                  <a:solidFill>
                    <a:srgbClr val="000000"/>
                  </a:solidFill>
                  <a:latin typeface="Times New Roman" panose="02020603050405020304" pitchFamily="18" charset="0"/>
                </a:rPr>
                <a:t>&lt;0)</a:t>
              </a:r>
            </a:p>
          </p:txBody>
        </p:sp>
      </p:grpSp>
      <p:grpSp>
        <p:nvGrpSpPr>
          <p:cNvPr id="5" name="Group 28">
            <a:extLst>
              <a:ext uri="{FF2B5EF4-FFF2-40B4-BE49-F238E27FC236}">
                <a16:creationId xmlns:a16="http://schemas.microsoft.com/office/drawing/2014/main" id="{AE46D4BE-9663-EBF0-C8C0-D9212F96D673}"/>
              </a:ext>
            </a:extLst>
          </p:cNvPr>
          <p:cNvGrpSpPr>
            <a:grpSpLocks/>
          </p:cNvGrpSpPr>
          <p:nvPr/>
        </p:nvGrpSpPr>
        <p:grpSpPr bwMode="auto">
          <a:xfrm>
            <a:off x="2720975" y="3460750"/>
            <a:ext cx="5562600" cy="566738"/>
            <a:chOff x="768" y="2352"/>
            <a:chExt cx="3504" cy="357"/>
          </a:xfrm>
        </p:grpSpPr>
        <p:graphicFrame>
          <p:nvGraphicFramePr>
            <p:cNvPr id="100371" name="Object 13">
              <a:extLst>
                <a:ext uri="{FF2B5EF4-FFF2-40B4-BE49-F238E27FC236}">
                  <a16:creationId xmlns:a16="http://schemas.microsoft.com/office/drawing/2014/main" id="{C4FFFF35-9D09-D3A6-0124-90BD6CCB5CA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68" y="2509"/>
            <a:ext cx="290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317225" imgH="203024" progId="Equation.3">
                    <p:embed/>
                  </p:oleObj>
                </mc:Choice>
                <mc:Fallback>
                  <p:oleObj name="Equation" r:id="rId10" imgW="317225" imgH="203024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8" y="2509"/>
                          <a:ext cx="290" cy="1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66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107763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0372" name="Object 14">
              <a:extLst>
                <a:ext uri="{FF2B5EF4-FFF2-40B4-BE49-F238E27FC236}">
                  <a16:creationId xmlns:a16="http://schemas.microsoft.com/office/drawing/2014/main" id="{30795BBF-9E7C-2494-016A-A591FDFD572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344" y="2352"/>
            <a:ext cx="395" cy="3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431613" imgH="393529" progId="Equation.3">
                    <p:embed/>
                  </p:oleObj>
                </mc:Choice>
                <mc:Fallback>
                  <p:oleObj name="Equation" r:id="rId12" imgW="431613" imgH="393529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44" y="2352"/>
                          <a:ext cx="395" cy="3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66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107763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0373" name="Object 16">
              <a:extLst>
                <a:ext uri="{FF2B5EF4-FFF2-40B4-BE49-F238E27FC236}">
                  <a16:creationId xmlns:a16="http://schemas.microsoft.com/office/drawing/2014/main" id="{651FF7C0-1A39-9689-C124-CD45959899F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912" y="2471"/>
            <a:ext cx="360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393529" imgH="203112" progId="Equation.3">
                    <p:embed/>
                  </p:oleObj>
                </mc:Choice>
                <mc:Fallback>
                  <p:oleObj name="Equation" r:id="rId14" imgW="393529" imgH="203112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12" y="2471"/>
                          <a:ext cx="360" cy="1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66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107763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Group 29">
            <a:extLst>
              <a:ext uri="{FF2B5EF4-FFF2-40B4-BE49-F238E27FC236}">
                <a16:creationId xmlns:a16="http://schemas.microsoft.com/office/drawing/2014/main" id="{677DBD58-D1BA-B844-D676-FFBD7F20002A}"/>
              </a:ext>
            </a:extLst>
          </p:cNvPr>
          <p:cNvGrpSpPr>
            <a:grpSpLocks/>
          </p:cNvGrpSpPr>
          <p:nvPr/>
        </p:nvGrpSpPr>
        <p:grpSpPr bwMode="auto">
          <a:xfrm>
            <a:off x="2720975" y="4146550"/>
            <a:ext cx="5562600" cy="566738"/>
            <a:chOff x="768" y="2784"/>
            <a:chExt cx="3504" cy="357"/>
          </a:xfrm>
        </p:grpSpPr>
        <p:graphicFrame>
          <p:nvGraphicFramePr>
            <p:cNvPr id="100368" name="Object 17">
              <a:extLst>
                <a:ext uri="{FF2B5EF4-FFF2-40B4-BE49-F238E27FC236}">
                  <a16:creationId xmlns:a16="http://schemas.microsoft.com/office/drawing/2014/main" id="{143EC83B-357D-59C4-AF67-3CF847458FF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68" y="2941"/>
            <a:ext cx="627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685800" imgH="203200" progId="Equation.3">
                    <p:embed/>
                  </p:oleObj>
                </mc:Choice>
                <mc:Fallback>
                  <p:oleObj name="Equation" r:id="rId16" imgW="685800" imgH="203200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8" y="2941"/>
                          <a:ext cx="627" cy="1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66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107763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0369" name="Object 18">
              <a:extLst>
                <a:ext uri="{FF2B5EF4-FFF2-40B4-BE49-F238E27FC236}">
                  <a16:creationId xmlns:a16="http://schemas.microsoft.com/office/drawing/2014/main" id="{0CFCFE0D-8DA4-358C-B82E-47D5C64DEE7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344" y="2784"/>
            <a:ext cx="395" cy="3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431613" imgH="393529" progId="Equation.3">
                    <p:embed/>
                  </p:oleObj>
                </mc:Choice>
                <mc:Fallback>
                  <p:oleObj name="Equation" r:id="rId18" imgW="431613" imgH="393529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44" y="2784"/>
                          <a:ext cx="395" cy="3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66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107763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0370" name="Object 19">
              <a:extLst>
                <a:ext uri="{FF2B5EF4-FFF2-40B4-BE49-F238E27FC236}">
                  <a16:creationId xmlns:a16="http://schemas.microsoft.com/office/drawing/2014/main" id="{543AC769-B802-7F90-13AB-F1D719815B7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912" y="2903"/>
            <a:ext cx="360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0" imgW="393529" imgH="203112" progId="Equation.3">
                    <p:embed/>
                  </p:oleObj>
                </mc:Choice>
                <mc:Fallback>
                  <p:oleObj name="Equation" r:id="rId20" imgW="393529" imgH="203112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12" y="2903"/>
                          <a:ext cx="360" cy="1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66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107763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" name="Group 30">
            <a:extLst>
              <a:ext uri="{FF2B5EF4-FFF2-40B4-BE49-F238E27FC236}">
                <a16:creationId xmlns:a16="http://schemas.microsoft.com/office/drawing/2014/main" id="{ED18404C-A86A-616C-4BC3-F78FD08FD1F9}"/>
              </a:ext>
            </a:extLst>
          </p:cNvPr>
          <p:cNvGrpSpPr>
            <a:grpSpLocks/>
          </p:cNvGrpSpPr>
          <p:nvPr/>
        </p:nvGrpSpPr>
        <p:grpSpPr bwMode="auto">
          <a:xfrm>
            <a:off x="2720975" y="4984750"/>
            <a:ext cx="5715000" cy="565150"/>
            <a:chOff x="768" y="3312"/>
            <a:chExt cx="3600" cy="356"/>
          </a:xfrm>
        </p:grpSpPr>
        <p:graphicFrame>
          <p:nvGraphicFramePr>
            <p:cNvPr id="100365" name="Object 20">
              <a:extLst>
                <a:ext uri="{FF2B5EF4-FFF2-40B4-BE49-F238E27FC236}">
                  <a16:creationId xmlns:a16="http://schemas.microsoft.com/office/drawing/2014/main" id="{E46DBB54-A2B2-DD86-E772-6839259784E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68" y="3453"/>
            <a:ext cx="418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2" imgW="457200" imgH="228600" progId="Equation.3">
                    <p:embed/>
                  </p:oleObj>
                </mc:Choice>
                <mc:Fallback>
                  <p:oleObj name="Equation" r:id="rId22" imgW="457200" imgH="228600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8" y="3453"/>
                          <a:ext cx="418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66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107763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0366" name="Object 21">
              <a:extLst>
                <a:ext uri="{FF2B5EF4-FFF2-40B4-BE49-F238E27FC236}">
                  <a16:creationId xmlns:a16="http://schemas.microsoft.com/office/drawing/2014/main" id="{004FFCCA-C9ED-D2B0-A480-5E01A627465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304" y="3312"/>
            <a:ext cx="453" cy="3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4" imgW="495085" imgH="393529" progId="Equation.3">
                    <p:embed/>
                  </p:oleObj>
                </mc:Choice>
                <mc:Fallback>
                  <p:oleObj name="Equation" r:id="rId24" imgW="495085" imgH="393529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04" y="3312"/>
                          <a:ext cx="453" cy="3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66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107763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0367" name="Object 22">
              <a:extLst>
                <a:ext uri="{FF2B5EF4-FFF2-40B4-BE49-F238E27FC236}">
                  <a16:creationId xmlns:a16="http://schemas.microsoft.com/office/drawing/2014/main" id="{75C78C5F-C9F2-DFFA-E514-54B32F2D98D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916" y="3431"/>
            <a:ext cx="452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6" imgW="494870" imgH="203024" progId="Equation.3">
                    <p:embed/>
                  </p:oleObj>
                </mc:Choice>
                <mc:Fallback>
                  <p:oleObj name="Equation" r:id="rId26" imgW="494870" imgH="203024" progId="Equation.3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16" y="3431"/>
                          <a:ext cx="452" cy="1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66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107763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" name="Group 31">
            <a:extLst>
              <a:ext uri="{FF2B5EF4-FFF2-40B4-BE49-F238E27FC236}">
                <a16:creationId xmlns:a16="http://schemas.microsoft.com/office/drawing/2014/main" id="{7FD1F3B7-5885-2F5C-DEE2-14F500A646E1}"/>
              </a:ext>
            </a:extLst>
          </p:cNvPr>
          <p:cNvGrpSpPr>
            <a:grpSpLocks/>
          </p:cNvGrpSpPr>
          <p:nvPr/>
        </p:nvGrpSpPr>
        <p:grpSpPr bwMode="auto">
          <a:xfrm>
            <a:off x="2667000" y="5715000"/>
            <a:ext cx="5768975" cy="565150"/>
            <a:chOff x="734" y="3772"/>
            <a:chExt cx="3634" cy="356"/>
          </a:xfrm>
        </p:grpSpPr>
        <p:graphicFrame>
          <p:nvGraphicFramePr>
            <p:cNvPr id="100362" name="Object 23">
              <a:extLst>
                <a:ext uri="{FF2B5EF4-FFF2-40B4-BE49-F238E27FC236}">
                  <a16:creationId xmlns:a16="http://schemas.microsoft.com/office/drawing/2014/main" id="{8D3EA429-9E26-AB86-9A73-A39B73F7AF8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34" y="3913"/>
            <a:ext cx="754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8" imgW="825500" imgH="228600" progId="Equation.3">
                    <p:embed/>
                  </p:oleObj>
                </mc:Choice>
                <mc:Fallback>
                  <p:oleObj name="Equation" r:id="rId28" imgW="825500" imgH="228600" progId="Equation.3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34" y="3913"/>
                          <a:ext cx="754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66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107763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0363" name="Object 24">
              <a:extLst>
                <a:ext uri="{FF2B5EF4-FFF2-40B4-BE49-F238E27FC236}">
                  <a16:creationId xmlns:a16="http://schemas.microsoft.com/office/drawing/2014/main" id="{D7021229-3559-9FE1-84A7-A2864CD4E23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304" y="3772"/>
            <a:ext cx="453" cy="3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0" imgW="495085" imgH="393529" progId="Equation.3">
                    <p:embed/>
                  </p:oleObj>
                </mc:Choice>
                <mc:Fallback>
                  <p:oleObj name="Equation" r:id="rId30" imgW="495085" imgH="393529" progId="Equation.3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04" y="3772"/>
                          <a:ext cx="453" cy="3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66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107763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0364" name="Object 25">
              <a:extLst>
                <a:ext uri="{FF2B5EF4-FFF2-40B4-BE49-F238E27FC236}">
                  <a16:creationId xmlns:a16="http://schemas.microsoft.com/office/drawing/2014/main" id="{83CA04BD-5A9A-F1FC-8DF6-D6FA037FA40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916" y="3891"/>
            <a:ext cx="452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2" imgW="494870" imgH="203024" progId="Equation.3">
                    <p:embed/>
                  </p:oleObj>
                </mc:Choice>
                <mc:Fallback>
                  <p:oleObj name="Equation" r:id="rId32" imgW="494870" imgH="203024" progId="Equation.3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16" y="3891"/>
                          <a:ext cx="452" cy="1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66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107763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4">
            <a:extLst>
              <a:ext uri="{FF2B5EF4-FFF2-40B4-BE49-F238E27FC236}">
                <a16:creationId xmlns:a16="http://schemas.microsoft.com/office/drawing/2014/main" id="{7E3D0C65-A547-BE4D-709C-389C5604B3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/>
              <a:t>Z-Transform Pairs</a:t>
            </a:r>
          </a:p>
        </p:txBody>
      </p:sp>
      <p:grpSp>
        <p:nvGrpSpPr>
          <p:cNvPr id="101379" name="Group 49">
            <a:extLst>
              <a:ext uri="{FF2B5EF4-FFF2-40B4-BE49-F238E27FC236}">
                <a16:creationId xmlns:a16="http://schemas.microsoft.com/office/drawing/2014/main" id="{F8FA1F10-BBA5-5F9B-48F4-7CA878DC7434}"/>
              </a:ext>
            </a:extLst>
          </p:cNvPr>
          <p:cNvGrpSpPr>
            <a:grpSpLocks/>
          </p:cNvGrpSpPr>
          <p:nvPr/>
        </p:nvGrpSpPr>
        <p:grpSpPr bwMode="auto">
          <a:xfrm>
            <a:off x="2689225" y="1851025"/>
            <a:ext cx="5984875" cy="457200"/>
            <a:chOff x="662" y="1440"/>
            <a:chExt cx="3770" cy="288"/>
          </a:xfrm>
        </p:grpSpPr>
        <p:sp>
          <p:nvSpPr>
            <p:cNvPr id="101400" name="Text Box 5">
              <a:extLst>
                <a:ext uri="{FF2B5EF4-FFF2-40B4-BE49-F238E27FC236}">
                  <a16:creationId xmlns:a16="http://schemas.microsoft.com/office/drawing/2014/main" id="{D7312220-7295-CFF7-7E32-673F6CC3DC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2" y="1440"/>
              <a:ext cx="8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1" lang="en-US" altLang="zh-TW" sz="2400" b="1">
                  <a:latin typeface="Times New Roman" panose="02020603050405020304" pitchFamily="18" charset="0"/>
                </a:rPr>
                <a:t>Sequence</a:t>
              </a:r>
            </a:p>
          </p:txBody>
        </p:sp>
        <p:sp>
          <p:nvSpPr>
            <p:cNvPr id="101401" name="Text Box 6">
              <a:extLst>
                <a:ext uri="{FF2B5EF4-FFF2-40B4-BE49-F238E27FC236}">
                  <a16:creationId xmlns:a16="http://schemas.microsoft.com/office/drawing/2014/main" id="{A52DC1F4-572B-68E3-B3F9-96E02EA598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92" y="1440"/>
              <a:ext cx="115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1" lang="en-US" altLang="zh-TW" sz="2400" b="1" i="1">
                  <a:latin typeface="Times New Roman" panose="02020603050405020304" pitchFamily="18" charset="0"/>
                </a:rPr>
                <a:t>z</a:t>
              </a:r>
              <a:r>
                <a:rPr kumimoji="1" lang="en-US" altLang="zh-TW" sz="2400" b="1">
                  <a:latin typeface="Times New Roman" panose="02020603050405020304" pitchFamily="18" charset="0"/>
                </a:rPr>
                <a:t>-Transform</a:t>
              </a:r>
            </a:p>
          </p:txBody>
        </p:sp>
        <p:sp>
          <p:nvSpPr>
            <p:cNvPr id="101402" name="Text Box 7">
              <a:extLst>
                <a:ext uri="{FF2B5EF4-FFF2-40B4-BE49-F238E27FC236}">
                  <a16:creationId xmlns:a16="http://schemas.microsoft.com/office/drawing/2014/main" id="{7DEF5447-277F-FB6E-9A64-67482F8139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9" y="1440"/>
              <a:ext cx="54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1" lang="en-US" altLang="zh-TW" sz="2400" b="1">
                  <a:latin typeface="Times New Roman" panose="02020603050405020304" pitchFamily="18" charset="0"/>
                </a:rPr>
                <a:t>ROC</a:t>
              </a:r>
            </a:p>
          </p:txBody>
        </p:sp>
      </p:grpSp>
      <p:grpSp>
        <p:nvGrpSpPr>
          <p:cNvPr id="3" name="Group 44">
            <a:extLst>
              <a:ext uri="{FF2B5EF4-FFF2-40B4-BE49-F238E27FC236}">
                <a16:creationId xmlns:a16="http://schemas.microsoft.com/office/drawing/2014/main" id="{D2C23A16-A7A5-D5E6-FB95-42B6CD3545BF}"/>
              </a:ext>
            </a:extLst>
          </p:cNvPr>
          <p:cNvGrpSpPr>
            <a:grpSpLocks/>
          </p:cNvGrpSpPr>
          <p:nvPr/>
        </p:nvGrpSpPr>
        <p:grpSpPr bwMode="auto">
          <a:xfrm>
            <a:off x="2840038" y="2338388"/>
            <a:ext cx="5580062" cy="655637"/>
            <a:chOff x="757" y="1747"/>
            <a:chExt cx="3515" cy="413"/>
          </a:xfrm>
        </p:grpSpPr>
        <p:graphicFrame>
          <p:nvGraphicFramePr>
            <p:cNvPr id="101397" name="Object 9">
              <a:extLst>
                <a:ext uri="{FF2B5EF4-FFF2-40B4-BE49-F238E27FC236}">
                  <a16:creationId xmlns:a16="http://schemas.microsoft.com/office/drawing/2014/main" id="{C24CA329-09D4-2524-8E07-70DC44649A7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57" y="1871"/>
            <a:ext cx="779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850900" imgH="228600" progId="Equation.3">
                    <p:embed/>
                  </p:oleObj>
                </mc:Choice>
                <mc:Fallback>
                  <p:oleObj name="Equation" r:id="rId2" imgW="850900" imgH="22860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57" y="1871"/>
                          <a:ext cx="779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66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107763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1398" name="Object 10">
              <a:extLst>
                <a:ext uri="{FF2B5EF4-FFF2-40B4-BE49-F238E27FC236}">
                  <a16:creationId xmlns:a16="http://schemas.microsoft.com/office/drawing/2014/main" id="{0D0859CE-244D-6B12-F4C4-57D5BF14877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001" y="1747"/>
            <a:ext cx="1215" cy="4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333500" imgH="457200" progId="Equation.3">
                    <p:embed/>
                  </p:oleObj>
                </mc:Choice>
                <mc:Fallback>
                  <p:oleObj name="Equation" r:id="rId4" imgW="1333500" imgH="45720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01" y="1747"/>
                          <a:ext cx="1215" cy="4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66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107763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1399" name="Object 19">
              <a:extLst>
                <a:ext uri="{FF2B5EF4-FFF2-40B4-BE49-F238E27FC236}">
                  <a16:creationId xmlns:a16="http://schemas.microsoft.com/office/drawing/2014/main" id="{455B9E35-EDDC-D651-66E5-0F568F1D5C9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912" y="1875"/>
            <a:ext cx="360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393529" imgH="203112" progId="Equation.3">
                    <p:embed/>
                  </p:oleObj>
                </mc:Choice>
                <mc:Fallback>
                  <p:oleObj name="Equation" r:id="rId6" imgW="393529" imgH="203112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12" y="1875"/>
                          <a:ext cx="360" cy="1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66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107763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45">
            <a:extLst>
              <a:ext uri="{FF2B5EF4-FFF2-40B4-BE49-F238E27FC236}">
                <a16:creationId xmlns:a16="http://schemas.microsoft.com/office/drawing/2014/main" id="{AB82D38B-C724-8050-FB99-435A80C8977B}"/>
              </a:ext>
            </a:extLst>
          </p:cNvPr>
          <p:cNvGrpSpPr>
            <a:grpSpLocks/>
          </p:cNvGrpSpPr>
          <p:nvPr/>
        </p:nvGrpSpPr>
        <p:grpSpPr bwMode="auto">
          <a:xfrm>
            <a:off x="2867025" y="3100388"/>
            <a:ext cx="5570538" cy="655637"/>
            <a:chOff x="774" y="2227"/>
            <a:chExt cx="3509" cy="413"/>
          </a:xfrm>
        </p:grpSpPr>
        <p:graphicFrame>
          <p:nvGraphicFramePr>
            <p:cNvPr id="101394" name="Object 32">
              <a:extLst>
                <a:ext uri="{FF2B5EF4-FFF2-40B4-BE49-F238E27FC236}">
                  <a16:creationId xmlns:a16="http://schemas.microsoft.com/office/drawing/2014/main" id="{1094F4EA-9B90-BC8D-B45D-AF8629FC9B3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74" y="2351"/>
            <a:ext cx="767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838200" imgH="228600" progId="Equation.3">
                    <p:embed/>
                  </p:oleObj>
                </mc:Choice>
                <mc:Fallback>
                  <p:oleObj name="Equation" r:id="rId8" imgW="838200" imgH="228600" progId="Equation.3">
                    <p:embed/>
                    <p:pic>
                      <p:nvPicPr>
                        <p:cNvPr id="0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74" y="2351"/>
                          <a:ext cx="767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66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107763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1395" name="Object 33">
              <a:extLst>
                <a:ext uri="{FF2B5EF4-FFF2-40B4-BE49-F238E27FC236}">
                  <a16:creationId xmlns:a16="http://schemas.microsoft.com/office/drawing/2014/main" id="{9D4A4DF7-915D-1C2F-EF7D-95532145F2F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012" y="2227"/>
            <a:ext cx="1215" cy="4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1333500" imgH="457200" progId="Equation.3">
                    <p:embed/>
                  </p:oleObj>
                </mc:Choice>
                <mc:Fallback>
                  <p:oleObj name="Equation" r:id="rId10" imgW="1333500" imgH="457200" progId="Equation.3">
                    <p:embed/>
                    <p:pic>
                      <p:nvPicPr>
                        <p:cNvPr id="0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12" y="2227"/>
                          <a:ext cx="1215" cy="4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66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107763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1396" name="Object 34">
              <a:extLst>
                <a:ext uri="{FF2B5EF4-FFF2-40B4-BE49-F238E27FC236}">
                  <a16:creationId xmlns:a16="http://schemas.microsoft.com/office/drawing/2014/main" id="{F8ED9906-B637-800E-914E-9D844FABF4D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923" y="2355"/>
            <a:ext cx="360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393529" imgH="203112" progId="Equation.3">
                    <p:embed/>
                  </p:oleObj>
                </mc:Choice>
                <mc:Fallback>
                  <p:oleObj name="Equation" r:id="rId12" imgW="393529" imgH="203112" progId="Equation.3">
                    <p:embed/>
                    <p:pic>
                      <p:nvPicPr>
                        <p:cNvPr id="0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23" y="2355"/>
                          <a:ext cx="360" cy="1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66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107763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46">
            <a:extLst>
              <a:ext uri="{FF2B5EF4-FFF2-40B4-BE49-F238E27FC236}">
                <a16:creationId xmlns:a16="http://schemas.microsoft.com/office/drawing/2014/main" id="{F4EBA288-BB79-DB0A-0FE3-310238940219}"/>
              </a:ext>
            </a:extLst>
          </p:cNvPr>
          <p:cNvGrpSpPr>
            <a:grpSpLocks/>
          </p:cNvGrpSpPr>
          <p:nvPr/>
        </p:nvGrpSpPr>
        <p:grpSpPr bwMode="auto">
          <a:xfrm>
            <a:off x="2857500" y="3862388"/>
            <a:ext cx="5589588" cy="655637"/>
            <a:chOff x="768" y="2707"/>
            <a:chExt cx="3521" cy="413"/>
          </a:xfrm>
        </p:grpSpPr>
        <p:graphicFrame>
          <p:nvGraphicFramePr>
            <p:cNvPr id="101391" name="Object 35">
              <a:extLst>
                <a:ext uri="{FF2B5EF4-FFF2-40B4-BE49-F238E27FC236}">
                  <a16:creationId xmlns:a16="http://schemas.microsoft.com/office/drawing/2014/main" id="{CBE89B39-7866-CAF4-2560-4548D92C404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68" y="2825"/>
            <a:ext cx="930" cy="2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3" imgW="1016000" imgH="241300" progId="Equation.3">
                    <p:embed/>
                  </p:oleObj>
                </mc:Choice>
                <mc:Fallback>
                  <p:oleObj name="Equation" r:id="rId13" imgW="1016000" imgH="241300" progId="Equation.3">
                    <p:embed/>
                    <p:pic>
                      <p:nvPicPr>
                        <p:cNvPr id="0" name="Object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8" y="2825"/>
                          <a:ext cx="930" cy="2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66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107763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1392" name="Object 36">
              <a:extLst>
                <a:ext uri="{FF2B5EF4-FFF2-40B4-BE49-F238E27FC236}">
                  <a16:creationId xmlns:a16="http://schemas.microsoft.com/office/drawing/2014/main" id="{0BC48F3E-1509-6426-7976-76BD56E6125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20" y="2707"/>
            <a:ext cx="1400" cy="4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5" imgW="1536700" imgH="457200" progId="Equation.3">
                    <p:embed/>
                  </p:oleObj>
                </mc:Choice>
                <mc:Fallback>
                  <p:oleObj name="Equation" r:id="rId15" imgW="1536700" imgH="457200" progId="Equation.3">
                    <p:embed/>
                    <p:pic>
                      <p:nvPicPr>
                        <p:cNvPr id="0" name="Object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0" y="2707"/>
                          <a:ext cx="1400" cy="4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66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107763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1393" name="Object 37">
              <a:extLst>
                <a:ext uri="{FF2B5EF4-FFF2-40B4-BE49-F238E27FC236}">
                  <a16:creationId xmlns:a16="http://schemas.microsoft.com/office/drawing/2014/main" id="{6887FFF1-2628-D0AC-FC72-E9D6B8271C4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918" y="2835"/>
            <a:ext cx="371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7" imgW="406048" imgH="203024" progId="Equation.3">
                    <p:embed/>
                  </p:oleObj>
                </mc:Choice>
                <mc:Fallback>
                  <p:oleObj name="Equation" r:id="rId17" imgW="406048" imgH="203024" progId="Equation.3">
                    <p:embed/>
                    <p:pic>
                      <p:nvPicPr>
                        <p:cNvPr id="0" name="Object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18" y="2835"/>
                          <a:ext cx="371" cy="1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66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107763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Group 47">
            <a:extLst>
              <a:ext uri="{FF2B5EF4-FFF2-40B4-BE49-F238E27FC236}">
                <a16:creationId xmlns:a16="http://schemas.microsoft.com/office/drawing/2014/main" id="{F454BA94-1A88-3095-3866-AFFA3F0A568C}"/>
              </a:ext>
            </a:extLst>
          </p:cNvPr>
          <p:cNvGrpSpPr>
            <a:grpSpLocks/>
          </p:cNvGrpSpPr>
          <p:nvPr/>
        </p:nvGrpSpPr>
        <p:grpSpPr bwMode="auto">
          <a:xfrm>
            <a:off x="2867025" y="4624388"/>
            <a:ext cx="5597525" cy="655637"/>
            <a:chOff x="774" y="3187"/>
            <a:chExt cx="3526" cy="413"/>
          </a:xfrm>
        </p:grpSpPr>
        <p:graphicFrame>
          <p:nvGraphicFramePr>
            <p:cNvPr id="101388" name="Object 38">
              <a:extLst>
                <a:ext uri="{FF2B5EF4-FFF2-40B4-BE49-F238E27FC236}">
                  <a16:creationId xmlns:a16="http://schemas.microsoft.com/office/drawing/2014/main" id="{A6AEECC8-A9C3-9B3F-6BBC-EBF51AD1E91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74" y="3305"/>
            <a:ext cx="906" cy="2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9" imgW="990170" imgH="241195" progId="Equation.3">
                    <p:embed/>
                  </p:oleObj>
                </mc:Choice>
                <mc:Fallback>
                  <p:oleObj name="Equation" r:id="rId19" imgW="990170" imgH="241195" progId="Equation.3">
                    <p:embed/>
                    <p:pic>
                      <p:nvPicPr>
                        <p:cNvPr id="0" name="Object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74" y="3305"/>
                          <a:ext cx="906" cy="2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66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107763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1389" name="Object 39">
              <a:extLst>
                <a:ext uri="{FF2B5EF4-FFF2-40B4-BE49-F238E27FC236}">
                  <a16:creationId xmlns:a16="http://schemas.microsoft.com/office/drawing/2014/main" id="{55C1DD7D-B972-8145-4152-8FA0B19E436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31" y="3187"/>
            <a:ext cx="1400" cy="4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1" imgW="1536700" imgH="457200" progId="Equation.3">
                    <p:embed/>
                  </p:oleObj>
                </mc:Choice>
                <mc:Fallback>
                  <p:oleObj name="Equation" r:id="rId21" imgW="1536700" imgH="457200" progId="Equation.3">
                    <p:embed/>
                    <p:pic>
                      <p:nvPicPr>
                        <p:cNvPr id="0" name="Object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31" y="3187"/>
                          <a:ext cx="1400" cy="4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66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107763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1390" name="Object 40">
              <a:extLst>
                <a:ext uri="{FF2B5EF4-FFF2-40B4-BE49-F238E27FC236}">
                  <a16:creationId xmlns:a16="http://schemas.microsoft.com/office/drawing/2014/main" id="{B42E5A9C-9CBB-99C5-7BA8-3D447E8B85C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928" y="3315"/>
            <a:ext cx="372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3" imgW="406048" imgH="203024" progId="Equation.3">
                    <p:embed/>
                  </p:oleObj>
                </mc:Choice>
                <mc:Fallback>
                  <p:oleObj name="Equation" r:id="rId23" imgW="406048" imgH="203024" progId="Equation.3">
                    <p:embed/>
                    <p:pic>
                      <p:nvPicPr>
                        <p:cNvPr id="0" name="Object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28" y="3315"/>
                          <a:ext cx="372" cy="1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66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107763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" name="Group 48">
            <a:extLst>
              <a:ext uri="{FF2B5EF4-FFF2-40B4-BE49-F238E27FC236}">
                <a16:creationId xmlns:a16="http://schemas.microsoft.com/office/drawing/2014/main" id="{D73327B1-7703-348B-AE14-B2FC065DA5D7}"/>
              </a:ext>
            </a:extLst>
          </p:cNvPr>
          <p:cNvGrpSpPr>
            <a:grpSpLocks/>
          </p:cNvGrpSpPr>
          <p:nvPr/>
        </p:nvGrpSpPr>
        <p:grpSpPr bwMode="auto">
          <a:xfrm>
            <a:off x="2819400" y="5410200"/>
            <a:ext cx="5645150" cy="698500"/>
            <a:chOff x="744" y="3682"/>
            <a:chExt cx="3556" cy="440"/>
          </a:xfrm>
        </p:grpSpPr>
        <p:graphicFrame>
          <p:nvGraphicFramePr>
            <p:cNvPr id="101385" name="Object 41">
              <a:extLst>
                <a:ext uri="{FF2B5EF4-FFF2-40B4-BE49-F238E27FC236}">
                  <a16:creationId xmlns:a16="http://schemas.microsoft.com/office/drawing/2014/main" id="{64603564-1C3F-DE9C-0378-A853CAC981A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44" y="3682"/>
            <a:ext cx="1080" cy="4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5" imgW="1180588" imgH="482391" progId="Equation.3">
                    <p:embed/>
                  </p:oleObj>
                </mc:Choice>
                <mc:Fallback>
                  <p:oleObj name="Equation" r:id="rId25" imgW="1180588" imgH="482391" progId="Equation.3">
                    <p:embed/>
                    <p:pic>
                      <p:nvPicPr>
                        <p:cNvPr id="0" name="Object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4" y="3682"/>
                          <a:ext cx="1080" cy="4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66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107763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1386" name="Object 42">
              <a:extLst>
                <a:ext uri="{FF2B5EF4-FFF2-40B4-BE49-F238E27FC236}">
                  <a16:creationId xmlns:a16="http://schemas.microsoft.com/office/drawing/2014/main" id="{EBE0E815-1706-D530-EE74-7BEB27DAF61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330" y="3691"/>
            <a:ext cx="590" cy="3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7" imgW="647700" imgH="419100" progId="Equation.3">
                    <p:embed/>
                  </p:oleObj>
                </mc:Choice>
                <mc:Fallback>
                  <p:oleObj name="Equation" r:id="rId27" imgW="647700" imgH="419100" progId="Equation.3">
                    <p:embed/>
                    <p:pic>
                      <p:nvPicPr>
                        <p:cNvPr id="0" name="Object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30" y="3691"/>
                          <a:ext cx="590" cy="3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66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107763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1387" name="Object 43">
              <a:extLst>
                <a:ext uri="{FF2B5EF4-FFF2-40B4-BE49-F238E27FC236}">
                  <a16:creationId xmlns:a16="http://schemas.microsoft.com/office/drawing/2014/main" id="{0EC3FE7F-97A4-0600-5049-5E3252610F0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917" y="3802"/>
            <a:ext cx="383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9" imgW="418918" imgH="203112" progId="Equation.3">
                    <p:embed/>
                  </p:oleObj>
                </mc:Choice>
                <mc:Fallback>
                  <p:oleObj name="Equation" r:id="rId29" imgW="418918" imgH="203112" progId="Equation.3">
                    <p:embed/>
                    <p:pic>
                      <p:nvPicPr>
                        <p:cNvPr id="0" name="Object 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17" y="3802"/>
                          <a:ext cx="383" cy="1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66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107763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>
            <a:extLst>
              <a:ext uri="{FF2B5EF4-FFF2-40B4-BE49-F238E27FC236}">
                <a16:creationId xmlns:a16="http://schemas.microsoft.com/office/drawing/2014/main" id="{0BAD2D39-8723-28A8-C2B8-5DC074DF67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229600" cy="868362"/>
          </a:xfrm>
        </p:spPr>
        <p:txBody>
          <a:bodyPr/>
          <a:lstStyle/>
          <a:p>
            <a:pPr eaLnBrk="1" hangingPunct="1"/>
            <a:r>
              <a:rPr lang="en-US" altLang="en-US" sz="3200"/>
              <a:t>Signal Type					ROC</a:t>
            </a:r>
            <a:endParaRPr lang="th-TH" altLang="en-US" sz="3200">
              <a:ea typeface="Angsana New" panose="020B0502040204020203" pitchFamily="18" charset="-34"/>
            </a:endParaRPr>
          </a:p>
        </p:txBody>
      </p:sp>
      <p:sp>
        <p:nvSpPr>
          <p:cNvPr id="102403" name="Line 3">
            <a:extLst>
              <a:ext uri="{FF2B5EF4-FFF2-40B4-BE49-F238E27FC236}">
                <a16:creationId xmlns:a16="http://schemas.microsoft.com/office/drawing/2014/main" id="{D3047BCA-8CA6-A2EF-F1A2-3EC063266200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1143000"/>
            <a:ext cx="7772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102404" name="Line 4">
            <a:extLst>
              <a:ext uri="{FF2B5EF4-FFF2-40B4-BE49-F238E27FC236}">
                <a16:creationId xmlns:a16="http://schemas.microsoft.com/office/drawing/2014/main" id="{B1322EB9-0647-8D91-9727-A591CD744792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21336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102405" name="Line 5">
            <a:extLst>
              <a:ext uri="{FF2B5EF4-FFF2-40B4-BE49-F238E27FC236}">
                <a16:creationId xmlns:a16="http://schemas.microsoft.com/office/drawing/2014/main" id="{2887EDBA-3207-9D62-D87D-D198DB5FBE0C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28956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102406" name="Line 6">
            <a:extLst>
              <a:ext uri="{FF2B5EF4-FFF2-40B4-BE49-F238E27FC236}">
                <a16:creationId xmlns:a16="http://schemas.microsoft.com/office/drawing/2014/main" id="{9F439AFD-5782-150B-A84B-070393747E9D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36576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102407" name="Line 7">
            <a:extLst>
              <a:ext uri="{FF2B5EF4-FFF2-40B4-BE49-F238E27FC236}">
                <a16:creationId xmlns:a16="http://schemas.microsoft.com/office/drawing/2014/main" id="{8919ED5E-82CE-1B95-E349-AA2B94C5EA92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44196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102408" name="Line 8">
            <a:extLst>
              <a:ext uri="{FF2B5EF4-FFF2-40B4-BE49-F238E27FC236}">
                <a16:creationId xmlns:a16="http://schemas.microsoft.com/office/drawing/2014/main" id="{E744E790-0138-ED92-CDE4-3F93AE1C8B3B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51816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102409" name="Line 9">
            <a:extLst>
              <a:ext uri="{FF2B5EF4-FFF2-40B4-BE49-F238E27FC236}">
                <a16:creationId xmlns:a16="http://schemas.microsoft.com/office/drawing/2014/main" id="{702BE1C7-6316-A039-107A-F3C36761F006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59436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102410" name="Line 10">
            <a:extLst>
              <a:ext uri="{FF2B5EF4-FFF2-40B4-BE49-F238E27FC236}">
                <a16:creationId xmlns:a16="http://schemas.microsoft.com/office/drawing/2014/main" id="{B2E63AE3-5AA4-3DCE-59F6-319D58DDA1A7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1600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102411" name="Line 11">
            <a:extLst>
              <a:ext uri="{FF2B5EF4-FFF2-40B4-BE49-F238E27FC236}">
                <a16:creationId xmlns:a16="http://schemas.microsoft.com/office/drawing/2014/main" id="{CC188210-7A78-1349-DC87-1BE79312B5C6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2362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102412" name="Line 12">
            <a:extLst>
              <a:ext uri="{FF2B5EF4-FFF2-40B4-BE49-F238E27FC236}">
                <a16:creationId xmlns:a16="http://schemas.microsoft.com/office/drawing/2014/main" id="{E6485372-FEFF-ECF4-7D88-D4FE02DF7FEE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3124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102413" name="Line 13">
            <a:extLst>
              <a:ext uri="{FF2B5EF4-FFF2-40B4-BE49-F238E27FC236}">
                <a16:creationId xmlns:a16="http://schemas.microsoft.com/office/drawing/2014/main" id="{E59C3EE6-BD16-828E-A7D8-EDB9EC70C4F3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3886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102414" name="Line 14">
            <a:extLst>
              <a:ext uri="{FF2B5EF4-FFF2-40B4-BE49-F238E27FC236}">
                <a16:creationId xmlns:a16="http://schemas.microsoft.com/office/drawing/2014/main" id="{19A9223D-5601-142B-B903-CE6D219A7CC2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4648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102415" name="Line 15">
            <a:extLst>
              <a:ext uri="{FF2B5EF4-FFF2-40B4-BE49-F238E27FC236}">
                <a16:creationId xmlns:a16="http://schemas.microsoft.com/office/drawing/2014/main" id="{EFC923FD-7BC5-BFCE-5BCD-2F570FB85294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5410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102416" name="Line 16">
            <a:extLst>
              <a:ext uri="{FF2B5EF4-FFF2-40B4-BE49-F238E27FC236}">
                <a16:creationId xmlns:a16="http://schemas.microsoft.com/office/drawing/2014/main" id="{917B3E80-54D4-3A1F-1DA4-F19F6C08F846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17526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102417" name="Line 17">
            <a:extLst>
              <a:ext uri="{FF2B5EF4-FFF2-40B4-BE49-F238E27FC236}">
                <a16:creationId xmlns:a16="http://schemas.microsoft.com/office/drawing/2014/main" id="{B55B7885-C941-F9C3-F815-0FA33C877783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19050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102418" name="Line 18">
            <a:extLst>
              <a:ext uri="{FF2B5EF4-FFF2-40B4-BE49-F238E27FC236}">
                <a16:creationId xmlns:a16="http://schemas.microsoft.com/office/drawing/2014/main" id="{75C72A6C-AC39-8EEB-84B4-927C1B356BB8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1981200"/>
            <a:ext cx="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102419" name="Line 19">
            <a:extLst>
              <a:ext uri="{FF2B5EF4-FFF2-40B4-BE49-F238E27FC236}">
                <a16:creationId xmlns:a16="http://schemas.microsoft.com/office/drawing/2014/main" id="{6924374C-FCD3-6653-6490-911F02D3E380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2133600"/>
            <a:ext cx="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102420" name="Line 20">
            <a:extLst>
              <a:ext uri="{FF2B5EF4-FFF2-40B4-BE49-F238E27FC236}">
                <a16:creationId xmlns:a16="http://schemas.microsoft.com/office/drawing/2014/main" id="{3E6A5EB6-B4C4-D624-0CC9-B2C607AD5DB2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25146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102421" name="Line 21">
            <a:extLst>
              <a:ext uri="{FF2B5EF4-FFF2-40B4-BE49-F238E27FC236}">
                <a16:creationId xmlns:a16="http://schemas.microsoft.com/office/drawing/2014/main" id="{F8383574-42BA-A826-F1C4-711D4F58D53C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32766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102422" name="Line 22">
            <a:extLst>
              <a:ext uri="{FF2B5EF4-FFF2-40B4-BE49-F238E27FC236}">
                <a16:creationId xmlns:a16="http://schemas.microsoft.com/office/drawing/2014/main" id="{2F505B46-3A5D-7E69-0F74-3BBCB7A5391B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26670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102423" name="Line 23">
            <a:extLst>
              <a:ext uri="{FF2B5EF4-FFF2-40B4-BE49-F238E27FC236}">
                <a16:creationId xmlns:a16="http://schemas.microsoft.com/office/drawing/2014/main" id="{58003B26-F862-FB8B-1F71-AD4AE3AEFE6E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34290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102424" name="Line 24">
            <a:extLst>
              <a:ext uri="{FF2B5EF4-FFF2-40B4-BE49-F238E27FC236}">
                <a16:creationId xmlns:a16="http://schemas.microsoft.com/office/drawing/2014/main" id="{8300FF22-06E5-9678-44A4-A2EFF089FA62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34290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102425" name="Line 25">
            <a:extLst>
              <a:ext uri="{FF2B5EF4-FFF2-40B4-BE49-F238E27FC236}">
                <a16:creationId xmlns:a16="http://schemas.microsoft.com/office/drawing/2014/main" id="{2FBE5C41-721E-AE30-0083-F33355FDD2CA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2743200"/>
            <a:ext cx="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102426" name="Line 26">
            <a:extLst>
              <a:ext uri="{FF2B5EF4-FFF2-40B4-BE49-F238E27FC236}">
                <a16:creationId xmlns:a16="http://schemas.microsoft.com/office/drawing/2014/main" id="{944B5289-7D4A-D852-9776-7320D0DE157E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3505200"/>
            <a:ext cx="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102427" name="Line 27">
            <a:extLst>
              <a:ext uri="{FF2B5EF4-FFF2-40B4-BE49-F238E27FC236}">
                <a16:creationId xmlns:a16="http://schemas.microsoft.com/office/drawing/2014/main" id="{A50B4E5B-2156-26D9-5DE7-023524553F3A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3505200"/>
            <a:ext cx="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102428" name="Line 28">
            <a:extLst>
              <a:ext uri="{FF2B5EF4-FFF2-40B4-BE49-F238E27FC236}">
                <a16:creationId xmlns:a16="http://schemas.microsoft.com/office/drawing/2014/main" id="{A00A757C-7ABC-ED4D-518B-5956AF216CFE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40386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102429" name="Line 29">
            <a:extLst>
              <a:ext uri="{FF2B5EF4-FFF2-40B4-BE49-F238E27FC236}">
                <a16:creationId xmlns:a16="http://schemas.microsoft.com/office/drawing/2014/main" id="{3D298644-00BB-6C87-756D-2E36CAFAD078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48006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102430" name="Line 30">
            <a:extLst>
              <a:ext uri="{FF2B5EF4-FFF2-40B4-BE49-F238E27FC236}">
                <a16:creationId xmlns:a16="http://schemas.microsoft.com/office/drawing/2014/main" id="{371DD378-72CD-C2B4-8F11-B889FF9F378E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55626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102431" name="Line 31">
            <a:extLst>
              <a:ext uri="{FF2B5EF4-FFF2-40B4-BE49-F238E27FC236}">
                <a16:creationId xmlns:a16="http://schemas.microsoft.com/office/drawing/2014/main" id="{131B89F8-8F84-8700-F8CA-C9650F0EE121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4114800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102432" name="Line 32">
            <a:extLst>
              <a:ext uri="{FF2B5EF4-FFF2-40B4-BE49-F238E27FC236}">
                <a16:creationId xmlns:a16="http://schemas.microsoft.com/office/drawing/2014/main" id="{F894A2E4-02A9-F74F-F672-8B7514EE0BF9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4876800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102433" name="Line 33">
            <a:extLst>
              <a:ext uri="{FF2B5EF4-FFF2-40B4-BE49-F238E27FC236}">
                <a16:creationId xmlns:a16="http://schemas.microsoft.com/office/drawing/2014/main" id="{544CD3E9-D257-C46F-3689-F82126990BE0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5638800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102434" name="Line 34">
            <a:extLst>
              <a:ext uri="{FF2B5EF4-FFF2-40B4-BE49-F238E27FC236}">
                <a16:creationId xmlns:a16="http://schemas.microsoft.com/office/drawing/2014/main" id="{9EBE1734-BC00-6684-3956-B6C07EC916BD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5638800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102435" name="Line 35">
            <a:extLst>
              <a:ext uri="{FF2B5EF4-FFF2-40B4-BE49-F238E27FC236}">
                <a16:creationId xmlns:a16="http://schemas.microsoft.com/office/drawing/2014/main" id="{9B4C9D40-B116-D409-A43B-0D88EEC9FB2F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41910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102436" name="Line 36">
            <a:extLst>
              <a:ext uri="{FF2B5EF4-FFF2-40B4-BE49-F238E27FC236}">
                <a16:creationId xmlns:a16="http://schemas.microsoft.com/office/drawing/2014/main" id="{A8A98B71-EDDB-7715-29C4-EB0773DA9850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49530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102437" name="Line 37">
            <a:extLst>
              <a:ext uri="{FF2B5EF4-FFF2-40B4-BE49-F238E27FC236}">
                <a16:creationId xmlns:a16="http://schemas.microsoft.com/office/drawing/2014/main" id="{45F57F5C-0A53-2526-8B8E-035C665443F4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57150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102438" name="Line 38">
            <a:extLst>
              <a:ext uri="{FF2B5EF4-FFF2-40B4-BE49-F238E27FC236}">
                <a16:creationId xmlns:a16="http://schemas.microsoft.com/office/drawing/2014/main" id="{EBC4D3CF-0D66-16A3-01BA-A6E06668AE40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57150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102439" name="Line 39">
            <a:extLst>
              <a:ext uri="{FF2B5EF4-FFF2-40B4-BE49-F238E27FC236}">
                <a16:creationId xmlns:a16="http://schemas.microsoft.com/office/drawing/2014/main" id="{F3B53243-BA7B-4625-050B-ABCD46F573DE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8600" y="4267200"/>
            <a:ext cx="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102440" name="Line 40">
            <a:extLst>
              <a:ext uri="{FF2B5EF4-FFF2-40B4-BE49-F238E27FC236}">
                <a16:creationId xmlns:a16="http://schemas.microsoft.com/office/drawing/2014/main" id="{08FF15E8-A3EF-6FF0-892B-87BB666E5392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4200" y="5029200"/>
            <a:ext cx="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102441" name="Line 41">
            <a:extLst>
              <a:ext uri="{FF2B5EF4-FFF2-40B4-BE49-F238E27FC236}">
                <a16:creationId xmlns:a16="http://schemas.microsoft.com/office/drawing/2014/main" id="{6CC4D8E1-97F3-7F4B-883E-F1B24635D8AD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8600" y="5791200"/>
            <a:ext cx="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102442" name="Line 42">
            <a:extLst>
              <a:ext uri="{FF2B5EF4-FFF2-40B4-BE49-F238E27FC236}">
                <a16:creationId xmlns:a16="http://schemas.microsoft.com/office/drawing/2014/main" id="{29FEC5F1-EA8F-6940-61CE-473EE5015B81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4200" y="5791200"/>
            <a:ext cx="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102443" name="Line 43">
            <a:extLst>
              <a:ext uri="{FF2B5EF4-FFF2-40B4-BE49-F238E27FC236}">
                <a16:creationId xmlns:a16="http://schemas.microsoft.com/office/drawing/2014/main" id="{C96E685F-95A4-D25B-BA16-E63C794D400D}"/>
              </a:ext>
            </a:extLst>
          </p:cNvPr>
          <p:cNvSpPr>
            <a:spLocks noChangeShapeType="1"/>
          </p:cNvSpPr>
          <p:nvPr/>
        </p:nvSpPr>
        <p:spPr bwMode="auto">
          <a:xfrm>
            <a:off x="4191000" y="4267200"/>
            <a:ext cx="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102444" name="Line 44">
            <a:extLst>
              <a:ext uri="{FF2B5EF4-FFF2-40B4-BE49-F238E27FC236}">
                <a16:creationId xmlns:a16="http://schemas.microsoft.com/office/drawing/2014/main" id="{D09EB1B7-6083-FCC5-2E5D-7901007B0FEC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1800" y="5029200"/>
            <a:ext cx="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102445" name="Line 45">
            <a:extLst>
              <a:ext uri="{FF2B5EF4-FFF2-40B4-BE49-F238E27FC236}">
                <a16:creationId xmlns:a16="http://schemas.microsoft.com/office/drawing/2014/main" id="{07B1CFF1-991A-D3D2-6518-ABBBCE85751C}"/>
              </a:ext>
            </a:extLst>
          </p:cNvPr>
          <p:cNvSpPr>
            <a:spLocks noChangeShapeType="1"/>
          </p:cNvSpPr>
          <p:nvPr/>
        </p:nvSpPr>
        <p:spPr bwMode="auto">
          <a:xfrm>
            <a:off x="4191000" y="5791200"/>
            <a:ext cx="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102446" name="Line 46">
            <a:extLst>
              <a:ext uri="{FF2B5EF4-FFF2-40B4-BE49-F238E27FC236}">
                <a16:creationId xmlns:a16="http://schemas.microsoft.com/office/drawing/2014/main" id="{4030E458-024F-F8F6-35FE-B563D1565EA0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1800" y="5791200"/>
            <a:ext cx="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102447" name="Line 47">
            <a:extLst>
              <a:ext uri="{FF2B5EF4-FFF2-40B4-BE49-F238E27FC236}">
                <a16:creationId xmlns:a16="http://schemas.microsoft.com/office/drawing/2014/main" id="{029A9537-8C24-5B4E-CB07-716633E83477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9000" y="2057400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102448" name="Line 48">
            <a:extLst>
              <a:ext uri="{FF2B5EF4-FFF2-40B4-BE49-F238E27FC236}">
                <a16:creationId xmlns:a16="http://schemas.microsoft.com/office/drawing/2014/main" id="{17DE5904-2818-BDA5-5F95-9CB8321326D8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9000" y="2895600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102449" name="Line 49">
            <a:extLst>
              <a:ext uri="{FF2B5EF4-FFF2-40B4-BE49-F238E27FC236}">
                <a16:creationId xmlns:a16="http://schemas.microsoft.com/office/drawing/2014/main" id="{53A6516A-22B1-B7B8-E6B4-26C3A5F151A8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9000" y="3657600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102450" name="Line 50">
            <a:extLst>
              <a:ext uri="{FF2B5EF4-FFF2-40B4-BE49-F238E27FC236}">
                <a16:creationId xmlns:a16="http://schemas.microsoft.com/office/drawing/2014/main" id="{5010346A-C953-9FE9-2C15-297FA7D78C4D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9000" y="4419600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102451" name="Line 51">
            <a:extLst>
              <a:ext uri="{FF2B5EF4-FFF2-40B4-BE49-F238E27FC236}">
                <a16:creationId xmlns:a16="http://schemas.microsoft.com/office/drawing/2014/main" id="{AA0085A0-9765-3157-59E5-6B13074F1E04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9000" y="5181600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102452" name="Line 52">
            <a:extLst>
              <a:ext uri="{FF2B5EF4-FFF2-40B4-BE49-F238E27FC236}">
                <a16:creationId xmlns:a16="http://schemas.microsoft.com/office/drawing/2014/main" id="{8FD731B3-BDC1-A8EC-8715-D64E840F719C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9000" y="5943600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102453" name="Line 53">
            <a:extLst>
              <a:ext uri="{FF2B5EF4-FFF2-40B4-BE49-F238E27FC236}">
                <a16:creationId xmlns:a16="http://schemas.microsoft.com/office/drawing/2014/main" id="{36179AC7-027E-1ADD-4553-4D4BDFF8F44C}"/>
              </a:ext>
            </a:extLst>
          </p:cNvPr>
          <p:cNvSpPr>
            <a:spLocks noChangeShapeType="1"/>
          </p:cNvSpPr>
          <p:nvPr/>
        </p:nvSpPr>
        <p:spPr bwMode="auto">
          <a:xfrm>
            <a:off x="8077200" y="2514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102454" name="Line 54">
            <a:extLst>
              <a:ext uri="{FF2B5EF4-FFF2-40B4-BE49-F238E27FC236}">
                <a16:creationId xmlns:a16="http://schemas.microsoft.com/office/drawing/2014/main" id="{5733E5AC-F115-52C5-F0D5-0D3BE2FC10AE}"/>
              </a:ext>
            </a:extLst>
          </p:cNvPr>
          <p:cNvSpPr>
            <a:spLocks noChangeShapeType="1"/>
          </p:cNvSpPr>
          <p:nvPr/>
        </p:nvSpPr>
        <p:spPr bwMode="auto">
          <a:xfrm>
            <a:off x="8077200" y="1752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102455" name="Line 55">
            <a:extLst>
              <a:ext uri="{FF2B5EF4-FFF2-40B4-BE49-F238E27FC236}">
                <a16:creationId xmlns:a16="http://schemas.microsoft.com/office/drawing/2014/main" id="{F3958181-86F2-3B57-4FE9-3F894434295F}"/>
              </a:ext>
            </a:extLst>
          </p:cNvPr>
          <p:cNvSpPr>
            <a:spLocks noChangeShapeType="1"/>
          </p:cNvSpPr>
          <p:nvPr/>
        </p:nvSpPr>
        <p:spPr bwMode="auto">
          <a:xfrm>
            <a:off x="8077200" y="3276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102456" name="Line 56">
            <a:extLst>
              <a:ext uri="{FF2B5EF4-FFF2-40B4-BE49-F238E27FC236}">
                <a16:creationId xmlns:a16="http://schemas.microsoft.com/office/drawing/2014/main" id="{FD7B5FAC-DF61-ECD5-4FE1-3679C49680E0}"/>
              </a:ext>
            </a:extLst>
          </p:cNvPr>
          <p:cNvSpPr>
            <a:spLocks noChangeShapeType="1"/>
          </p:cNvSpPr>
          <p:nvPr/>
        </p:nvSpPr>
        <p:spPr bwMode="auto">
          <a:xfrm>
            <a:off x="8077200" y="4038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102457" name="Line 57">
            <a:extLst>
              <a:ext uri="{FF2B5EF4-FFF2-40B4-BE49-F238E27FC236}">
                <a16:creationId xmlns:a16="http://schemas.microsoft.com/office/drawing/2014/main" id="{68EEF28B-6E65-2172-85BE-417E5AB8D8A6}"/>
              </a:ext>
            </a:extLst>
          </p:cNvPr>
          <p:cNvSpPr>
            <a:spLocks noChangeShapeType="1"/>
          </p:cNvSpPr>
          <p:nvPr/>
        </p:nvSpPr>
        <p:spPr bwMode="auto">
          <a:xfrm>
            <a:off x="8077200" y="4876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102458" name="Line 58">
            <a:extLst>
              <a:ext uri="{FF2B5EF4-FFF2-40B4-BE49-F238E27FC236}">
                <a16:creationId xmlns:a16="http://schemas.microsoft.com/office/drawing/2014/main" id="{DE1E2414-9E57-6810-8B7A-E61B76C0C476}"/>
              </a:ext>
            </a:extLst>
          </p:cNvPr>
          <p:cNvSpPr>
            <a:spLocks noChangeShapeType="1"/>
          </p:cNvSpPr>
          <p:nvPr/>
        </p:nvSpPr>
        <p:spPr bwMode="auto">
          <a:xfrm>
            <a:off x="8077200" y="5638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102459" name="Rectangle 59">
            <a:extLst>
              <a:ext uri="{FF2B5EF4-FFF2-40B4-BE49-F238E27FC236}">
                <a16:creationId xmlns:a16="http://schemas.microsoft.com/office/drawing/2014/main" id="{6CA84E38-F547-91C5-20EB-33664F32C1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1752600"/>
            <a:ext cx="1905000" cy="609600"/>
          </a:xfrm>
          <a:prstGeom prst="rect">
            <a:avLst/>
          </a:prstGeom>
          <a:solidFill>
            <a:schemeClr val="tx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kumimoji="1" lang="en-US" altLang="en-US" sz="2400" b="1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102460" name="Rectangle 60">
            <a:extLst>
              <a:ext uri="{FF2B5EF4-FFF2-40B4-BE49-F238E27FC236}">
                <a16:creationId xmlns:a16="http://schemas.microsoft.com/office/drawing/2014/main" id="{E3977D4E-E5BE-BF11-BF7A-59EEE34953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2514600"/>
            <a:ext cx="1905000" cy="609600"/>
          </a:xfrm>
          <a:prstGeom prst="rect">
            <a:avLst/>
          </a:prstGeom>
          <a:solidFill>
            <a:schemeClr val="tx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kumimoji="1" lang="en-US" altLang="en-US" sz="2400" b="1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102461" name="Rectangle 61">
            <a:extLst>
              <a:ext uri="{FF2B5EF4-FFF2-40B4-BE49-F238E27FC236}">
                <a16:creationId xmlns:a16="http://schemas.microsoft.com/office/drawing/2014/main" id="{96438014-717D-BDD3-CE7B-9178C15FA6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3276600"/>
            <a:ext cx="1905000" cy="609600"/>
          </a:xfrm>
          <a:prstGeom prst="rect">
            <a:avLst/>
          </a:prstGeom>
          <a:solidFill>
            <a:schemeClr val="tx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kumimoji="1" lang="en-US" altLang="en-US" sz="2400" b="1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102462" name="Oval 62">
            <a:extLst>
              <a:ext uri="{FF2B5EF4-FFF2-40B4-BE49-F238E27FC236}">
                <a16:creationId xmlns:a16="http://schemas.microsoft.com/office/drawing/2014/main" id="{316EC6F5-5649-CEA6-F1F8-833D008CE3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267200"/>
            <a:ext cx="304800" cy="3048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kumimoji="1" lang="en-US" altLang="en-US" sz="2400" b="1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102463" name="Rectangle 63">
            <a:extLst>
              <a:ext uri="{FF2B5EF4-FFF2-40B4-BE49-F238E27FC236}">
                <a16:creationId xmlns:a16="http://schemas.microsoft.com/office/drawing/2014/main" id="{EAF5269D-B9FE-D1A3-EC60-5AED73A6AE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4038600"/>
            <a:ext cx="1905000" cy="609600"/>
          </a:xfrm>
          <a:prstGeom prst="rect">
            <a:avLst/>
          </a:prstGeom>
          <a:solidFill>
            <a:schemeClr val="tx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kumimoji="1" lang="en-US" altLang="en-US" sz="2400" b="1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102464" name="Oval 64">
            <a:extLst>
              <a:ext uri="{FF2B5EF4-FFF2-40B4-BE49-F238E27FC236}">
                <a16:creationId xmlns:a16="http://schemas.microsoft.com/office/drawing/2014/main" id="{30B0DDEA-5D99-EDC9-8616-229D0C5F6E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267200"/>
            <a:ext cx="304800" cy="3048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kumimoji="1" lang="en-US" altLang="en-US" sz="2400" b="1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102465" name="Oval 65">
            <a:extLst>
              <a:ext uri="{FF2B5EF4-FFF2-40B4-BE49-F238E27FC236}">
                <a16:creationId xmlns:a16="http://schemas.microsoft.com/office/drawing/2014/main" id="{2EDA0BA4-F47F-23B9-7C41-F788D63A4E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5029200"/>
            <a:ext cx="304800" cy="3048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kumimoji="1" lang="en-US" altLang="en-US" sz="2400" b="1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102466" name="Oval 66" descr="Dark upward diagonal">
            <a:extLst>
              <a:ext uri="{FF2B5EF4-FFF2-40B4-BE49-F238E27FC236}">
                <a16:creationId xmlns:a16="http://schemas.microsoft.com/office/drawing/2014/main" id="{661C4F41-67E5-E790-71EB-D4482C0DB7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57150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kumimoji="1" lang="en-US" altLang="en-US" sz="2400" b="1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102467" name="Oval 67">
            <a:extLst>
              <a:ext uri="{FF2B5EF4-FFF2-40B4-BE49-F238E27FC236}">
                <a16:creationId xmlns:a16="http://schemas.microsoft.com/office/drawing/2014/main" id="{893A1E40-2E48-E261-1934-077C048EB6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57912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kumimoji="1" lang="en-US" altLang="en-US" sz="2400" b="1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102468" name="Text Box 68">
            <a:extLst>
              <a:ext uri="{FF2B5EF4-FFF2-40B4-BE49-F238E27FC236}">
                <a16:creationId xmlns:a16="http://schemas.microsoft.com/office/drawing/2014/main" id="{A9B4E3B0-8F1F-0053-6FF3-D6EFCC8C16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1219200"/>
            <a:ext cx="22463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en-US" sz="1600" b="1">
                <a:latin typeface="Times New Roman" panose="02020603050405020304" pitchFamily="18" charset="0"/>
                <a:ea typeface="Angsana New" panose="020B0502040204020203" pitchFamily="18" charset="-34"/>
              </a:rPr>
              <a:t>Finite-Duration Signals</a:t>
            </a:r>
            <a:endParaRPr kumimoji="1" lang="th-TH" altLang="en-US" sz="1600" b="1">
              <a:latin typeface="Times New Roman" panose="02020603050405020304" pitchFamily="18" charset="0"/>
              <a:ea typeface="Angsana New" panose="020B0502040204020203" pitchFamily="18" charset="-34"/>
            </a:endParaRPr>
          </a:p>
        </p:txBody>
      </p:sp>
      <p:sp>
        <p:nvSpPr>
          <p:cNvPr id="102469" name="Text Box 69">
            <a:extLst>
              <a:ext uri="{FF2B5EF4-FFF2-40B4-BE49-F238E27FC236}">
                <a16:creationId xmlns:a16="http://schemas.microsoft.com/office/drawing/2014/main" id="{C10F3DEF-EAC9-A605-5738-10E4BBA835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3886200"/>
            <a:ext cx="23844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en-US" sz="1600" b="1">
                <a:latin typeface="Times New Roman" panose="02020603050405020304" pitchFamily="18" charset="0"/>
                <a:ea typeface="Angsana New" panose="020B0502040204020203" pitchFamily="18" charset="-34"/>
              </a:rPr>
              <a:t>Infinite-Duration Signals</a:t>
            </a:r>
            <a:endParaRPr kumimoji="1" lang="th-TH" altLang="en-US" sz="1600" b="1">
              <a:latin typeface="Times New Roman" panose="02020603050405020304" pitchFamily="18" charset="0"/>
              <a:ea typeface="Angsana New" panose="020B0502040204020203" pitchFamily="18" charset="-34"/>
            </a:endParaRPr>
          </a:p>
        </p:txBody>
      </p:sp>
      <p:sp>
        <p:nvSpPr>
          <p:cNvPr id="102470" name="Text Box 70">
            <a:extLst>
              <a:ext uri="{FF2B5EF4-FFF2-40B4-BE49-F238E27FC236}">
                <a16:creationId xmlns:a16="http://schemas.microsoft.com/office/drawing/2014/main" id="{8A2CA466-293B-6C9A-3351-3F5591E1EB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8725" y="1585913"/>
            <a:ext cx="7889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en-US" sz="1600" b="1">
                <a:latin typeface="Times New Roman" panose="02020603050405020304" pitchFamily="18" charset="0"/>
                <a:ea typeface="Angsana New" panose="020B0502040204020203" pitchFamily="18" charset="-34"/>
              </a:rPr>
              <a:t>Causal</a:t>
            </a:r>
            <a:endParaRPr kumimoji="1" lang="th-TH" altLang="en-US" sz="1600" b="1">
              <a:latin typeface="Times New Roman" panose="02020603050405020304" pitchFamily="18" charset="0"/>
              <a:ea typeface="Angsana New" panose="020B0502040204020203" pitchFamily="18" charset="-34"/>
            </a:endParaRPr>
          </a:p>
        </p:txBody>
      </p:sp>
      <p:sp>
        <p:nvSpPr>
          <p:cNvPr id="102471" name="Text Box 71">
            <a:extLst>
              <a:ext uri="{FF2B5EF4-FFF2-40B4-BE49-F238E27FC236}">
                <a16:creationId xmlns:a16="http://schemas.microsoft.com/office/drawing/2014/main" id="{34EE5C55-9E5B-63F2-2235-D86F17123D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2525" y="2347913"/>
            <a:ext cx="11207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en-US" sz="1600" b="1">
                <a:latin typeface="Times New Roman" panose="02020603050405020304" pitchFamily="18" charset="0"/>
                <a:ea typeface="Angsana New" panose="020B0502040204020203" pitchFamily="18" charset="-34"/>
              </a:rPr>
              <a:t>Anticausal</a:t>
            </a:r>
            <a:endParaRPr kumimoji="1" lang="th-TH" altLang="en-US" sz="1600" b="1">
              <a:latin typeface="Times New Roman" panose="02020603050405020304" pitchFamily="18" charset="0"/>
              <a:ea typeface="Angsana New" panose="020B0502040204020203" pitchFamily="18" charset="-34"/>
            </a:endParaRPr>
          </a:p>
        </p:txBody>
      </p:sp>
      <p:sp>
        <p:nvSpPr>
          <p:cNvPr id="102472" name="Text Box 72">
            <a:extLst>
              <a:ext uri="{FF2B5EF4-FFF2-40B4-BE49-F238E27FC236}">
                <a16:creationId xmlns:a16="http://schemas.microsoft.com/office/drawing/2014/main" id="{9BA9425A-F360-39C8-A42D-69ACE581DD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3048000"/>
            <a:ext cx="10810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en-US" sz="1600" b="1">
                <a:latin typeface="Times New Roman" panose="02020603050405020304" pitchFamily="18" charset="0"/>
                <a:ea typeface="Angsana New" panose="020B0502040204020203" pitchFamily="18" charset="-34"/>
              </a:rPr>
              <a:t>Two-sided</a:t>
            </a:r>
            <a:endParaRPr kumimoji="1" lang="th-TH" altLang="en-US" sz="1600" b="1">
              <a:latin typeface="Times New Roman" panose="02020603050405020304" pitchFamily="18" charset="0"/>
              <a:ea typeface="Angsana New" panose="020B0502040204020203" pitchFamily="18" charset="-34"/>
            </a:endParaRPr>
          </a:p>
        </p:txBody>
      </p:sp>
      <p:sp>
        <p:nvSpPr>
          <p:cNvPr id="102473" name="Text Box 73">
            <a:extLst>
              <a:ext uri="{FF2B5EF4-FFF2-40B4-BE49-F238E27FC236}">
                <a16:creationId xmlns:a16="http://schemas.microsoft.com/office/drawing/2014/main" id="{A6F5BE4E-8157-EFE4-BB1A-F77E193406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3810000"/>
            <a:ext cx="7985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en-US" sz="1600" b="1">
                <a:latin typeface="Times New Roman" panose="02020603050405020304" pitchFamily="18" charset="0"/>
                <a:ea typeface="Angsana New" panose="020B0502040204020203" pitchFamily="18" charset="-34"/>
              </a:rPr>
              <a:t>Causal</a:t>
            </a:r>
            <a:endParaRPr kumimoji="1" lang="th-TH" altLang="en-US" sz="1600" b="1">
              <a:latin typeface="Times New Roman" panose="02020603050405020304" pitchFamily="18" charset="0"/>
              <a:ea typeface="Angsana New" panose="020B0502040204020203" pitchFamily="18" charset="-34"/>
            </a:endParaRPr>
          </a:p>
        </p:txBody>
      </p:sp>
      <p:sp>
        <p:nvSpPr>
          <p:cNvPr id="102474" name="Text Box 74">
            <a:extLst>
              <a:ext uri="{FF2B5EF4-FFF2-40B4-BE49-F238E27FC236}">
                <a16:creationId xmlns:a16="http://schemas.microsoft.com/office/drawing/2014/main" id="{C70FD7FA-858B-1320-E9E0-1501E53C92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2525" y="4557713"/>
            <a:ext cx="11207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en-US" sz="1600" b="1">
                <a:latin typeface="Times New Roman" panose="02020603050405020304" pitchFamily="18" charset="0"/>
                <a:ea typeface="Angsana New" panose="020B0502040204020203" pitchFamily="18" charset="-34"/>
              </a:rPr>
              <a:t>Anticausal</a:t>
            </a:r>
            <a:endParaRPr kumimoji="1" lang="th-TH" altLang="en-US" sz="1600" b="1">
              <a:latin typeface="Times New Roman" panose="02020603050405020304" pitchFamily="18" charset="0"/>
              <a:ea typeface="Angsana New" panose="020B0502040204020203" pitchFamily="18" charset="-34"/>
            </a:endParaRPr>
          </a:p>
        </p:txBody>
      </p:sp>
      <p:sp>
        <p:nvSpPr>
          <p:cNvPr id="102475" name="Text Box 75">
            <a:extLst>
              <a:ext uri="{FF2B5EF4-FFF2-40B4-BE49-F238E27FC236}">
                <a16:creationId xmlns:a16="http://schemas.microsoft.com/office/drawing/2014/main" id="{280D18F3-D854-C300-1BF2-8986CB7458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5257800"/>
            <a:ext cx="10810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en-US" sz="1600" b="1">
                <a:latin typeface="Times New Roman" panose="02020603050405020304" pitchFamily="18" charset="0"/>
                <a:ea typeface="Angsana New" panose="020B0502040204020203" pitchFamily="18" charset="-34"/>
              </a:rPr>
              <a:t>Two-sided</a:t>
            </a:r>
            <a:endParaRPr kumimoji="1" lang="th-TH" altLang="en-US" sz="1600" b="1">
              <a:latin typeface="Times New Roman" panose="02020603050405020304" pitchFamily="18" charset="0"/>
              <a:ea typeface="Angsana New" panose="020B0502040204020203" pitchFamily="18" charset="-34"/>
            </a:endParaRPr>
          </a:p>
        </p:txBody>
      </p:sp>
      <p:sp>
        <p:nvSpPr>
          <p:cNvPr id="102476" name="Text Box 76">
            <a:extLst>
              <a:ext uri="{FF2B5EF4-FFF2-40B4-BE49-F238E27FC236}">
                <a16:creationId xmlns:a16="http://schemas.microsoft.com/office/drawing/2014/main" id="{9388EC7C-4BC3-2FBB-37C6-B84F379CFB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1676400"/>
            <a:ext cx="14319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en-US" sz="1600" b="1">
                <a:latin typeface="Times New Roman" panose="02020603050405020304" pitchFamily="18" charset="0"/>
                <a:ea typeface="Angsana New" panose="020B0502040204020203" pitchFamily="18" charset="-34"/>
              </a:rPr>
              <a:t>Entire z-plane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en-US" sz="1600" b="1">
                <a:latin typeface="Times New Roman" panose="02020603050405020304" pitchFamily="18" charset="0"/>
                <a:ea typeface="Angsana New" panose="020B0502040204020203" pitchFamily="18" charset="-34"/>
              </a:rPr>
              <a:t>Except z = 0</a:t>
            </a:r>
            <a:endParaRPr kumimoji="1" lang="th-TH" altLang="en-US" sz="1600" b="1">
              <a:latin typeface="Times New Roman" panose="02020603050405020304" pitchFamily="18" charset="0"/>
              <a:ea typeface="Angsana New" panose="020B0502040204020203" pitchFamily="18" charset="-34"/>
            </a:endParaRPr>
          </a:p>
        </p:txBody>
      </p:sp>
      <p:sp>
        <p:nvSpPr>
          <p:cNvPr id="102477" name="Text Box 77">
            <a:extLst>
              <a:ext uri="{FF2B5EF4-FFF2-40B4-BE49-F238E27FC236}">
                <a16:creationId xmlns:a16="http://schemas.microsoft.com/office/drawing/2014/main" id="{4214D7DE-1BB1-ED6D-39F1-5604E39457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2438400"/>
            <a:ext cx="17922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en-US" sz="1600" b="1">
                <a:latin typeface="Times New Roman" panose="02020603050405020304" pitchFamily="18" charset="0"/>
                <a:ea typeface="Angsana New" panose="020B0502040204020203" pitchFamily="18" charset="-34"/>
              </a:rPr>
              <a:t>Entire z-plane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en-US" sz="1600" b="1">
                <a:latin typeface="Times New Roman" panose="02020603050405020304" pitchFamily="18" charset="0"/>
                <a:ea typeface="Angsana New" panose="020B0502040204020203" pitchFamily="18" charset="-34"/>
              </a:rPr>
              <a:t>Except z = infinity</a:t>
            </a:r>
            <a:endParaRPr kumimoji="1" lang="th-TH" altLang="en-US" sz="1600" b="1">
              <a:latin typeface="Times New Roman" panose="02020603050405020304" pitchFamily="18" charset="0"/>
              <a:ea typeface="Angsana New" panose="020B0502040204020203" pitchFamily="18" charset="-34"/>
            </a:endParaRPr>
          </a:p>
        </p:txBody>
      </p:sp>
      <p:sp>
        <p:nvSpPr>
          <p:cNvPr id="102478" name="Text Box 78">
            <a:extLst>
              <a:ext uri="{FF2B5EF4-FFF2-40B4-BE49-F238E27FC236}">
                <a16:creationId xmlns:a16="http://schemas.microsoft.com/office/drawing/2014/main" id="{98FC362E-D1CF-45CC-A4B9-3DE8E6ABE6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3124200"/>
            <a:ext cx="1563688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en-US" sz="1600" b="1">
                <a:latin typeface="Times New Roman" panose="02020603050405020304" pitchFamily="18" charset="0"/>
                <a:ea typeface="Angsana New" panose="020B0502040204020203" pitchFamily="18" charset="-34"/>
              </a:rPr>
              <a:t>Entire z-plane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en-US" sz="1600" b="1">
                <a:latin typeface="Times New Roman" panose="02020603050405020304" pitchFamily="18" charset="0"/>
                <a:ea typeface="Angsana New" panose="020B0502040204020203" pitchFamily="18" charset="-34"/>
              </a:rPr>
              <a:t>Except z = 0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en-US" sz="1600" b="1">
                <a:latin typeface="Times New Roman" panose="02020603050405020304" pitchFamily="18" charset="0"/>
                <a:ea typeface="Angsana New" panose="020B0502040204020203" pitchFamily="18" charset="-34"/>
              </a:rPr>
              <a:t>And z = infinity</a:t>
            </a:r>
            <a:endParaRPr kumimoji="1" lang="th-TH" altLang="en-US" sz="1600" b="1">
              <a:latin typeface="Times New Roman" panose="02020603050405020304" pitchFamily="18" charset="0"/>
              <a:ea typeface="Angsana New" panose="020B0502040204020203" pitchFamily="18" charset="-34"/>
            </a:endParaRPr>
          </a:p>
        </p:txBody>
      </p:sp>
      <p:sp>
        <p:nvSpPr>
          <p:cNvPr id="102479" name="Text Box 79">
            <a:extLst>
              <a:ext uri="{FF2B5EF4-FFF2-40B4-BE49-F238E27FC236}">
                <a16:creationId xmlns:a16="http://schemas.microsoft.com/office/drawing/2014/main" id="{8E4CC683-5918-4228-96F1-414E7D8892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4953000"/>
            <a:ext cx="7461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en-US" sz="1600" b="1">
                <a:latin typeface="Times New Roman" panose="02020603050405020304" pitchFamily="18" charset="0"/>
                <a:ea typeface="Angsana New" panose="020B0502040204020203" pitchFamily="18" charset="-34"/>
              </a:rPr>
              <a:t>|z| &lt; r</a:t>
            </a:r>
            <a:r>
              <a:rPr kumimoji="1" lang="en-US" altLang="en-US" sz="1600" b="1" baseline="-25000">
                <a:latin typeface="Times New Roman" panose="02020603050405020304" pitchFamily="18" charset="0"/>
                <a:ea typeface="Angsana New" panose="020B0502040204020203" pitchFamily="18" charset="-34"/>
              </a:rPr>
              <a:t>1</a:t>
            </a:r>
            <a:endParaRPr kumimoji="1" lang="th-TH" altLang="en-US" sz="1600" b="1" baseline="-25000">
              <a:latin typeface="Times New Roman" panose="02020603050405020304" pitchFamily="18" charset="0"/>
              <a:ea typeface="Angsana New" panose="020B0502040204020203" pitchFamily="18" charset="-34"/>
            </a:endParaRPr>
          </a:p>
        </p:txBody>
      </p:sp>
      <p:sp>
        <p:nvSpPr>
          <p:cNvPr id="102480" name="Text Box 80">
            <a:extLst>
              <a:ext uri="{FF2B5EF4-FFF2-40B4-BE49-F238E27FC236}">
                <a16:creationId xmlns:a16="http://schemas.microsoft.com/office/drawing/2014/main" id="{3A7B7FF0-FBDD-203E-84B2-19AFF9DAA5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4343400"/>
            <a:ext cx="7461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en-US" sz="1600" b="1">
                <a:latin typeface="Times New Roman" panose="02020603050405020304" pitchFamily="18" charset="0"/>
                <a:ea typeface="Angsana New" panose="020B0502040204020203" pitchFamily="18" charset="-34"/>
              </a:rPr>
              <a:t>|z| &gt; r</a:t>
            </a:r>
            <a:r>
              <a:rPr kumimoji="1" lang="en-US" altLang="en-US" sz="1600" b="1" baseline="-25000">
                <a:latin typeface="Times New Roman" panose="02020603050405020304" pitchFamily="18" charset="0"/>
                <a:ea typeface="Angsana New" panose="020B0502040204020203" pitchFamily="18" charset="-34"/>
              </a:rPr>
              <a:t>2</a:t>
            </a:r>
            <a:endParaRPr kumimoji="1" lang="th-TH" altLang="en-US" sz="1600" b="1" baseline="-25000">
              <a:latin typeface="Times New Roman" panose="02020603050405020304" pitchFamily="18" charset="0"/>
              <a:ea typeface="Angsana New" panose="020B0502040204020203" pitchFamily="18" charset="-34"/>
            </a:endParaRPr>
          </a:p>
        </p:txBody>
      </p:sp>
      <p:sp>
        <p:nvSpPr>
          <p:cNvPr id="102481" name="Text Box 81">
            <a:extLst>
              <a:ext uri="{FF2B5EF4-FFF2-40B4-BE49-F238E27FC236}">
                <a16:creationId xmlns:a16="http://schemas.microsoft.com/office/drawing/2014/main" id="{661CB9EC-4863-6EBA-534F-972FEDDA2B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3925" y="5700713"/>
            <a:ext cx="112553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en-US" sz="1600" b="1">
                <a:latin typeface="Times New Roman" panose="02020603050405020304" pitchFamily="18" charset="0"/>
                <a:ea typeface="Angsana New" panose="020B0502040204020203" pitchFamily="18" charset="-34"/>
              </a:rPr>
              <a:t>r</a:t>
            </a:r>
            <a:r>
              <a:rPr kumimoji="1" lang="en-US" altLang="en-US" sz="1600" b="1" baseline="-25000">
                <a:latin typeface="Times New Roman" panose="02020603050405020304" pitchFamily="18" charset="0"/>
                <a:ea typeface="Angsana New" panose="020B0502040204020203" pitchFamily="18" charset="-34"/>
              </a:rPr>
              <a:t>2</a:t>
            </a:r>
            <a:r>
              <a:rPr kumimoji="1" lang="en-US" altLang="en-US" sz="1600" b="1">
                <a:latin typeface="Times New Roman" panose="02020603050405020304" pitchFamily="18" charset="0"/>
                <a:ea typeface="Angsana New" panose="020B0502040204020203" pitchFamily="18" charset="-34"/>
              </a:rPr>
              <a:t> &lt; |z| &lt; r</a:t>
            </a:r>
            <a:r>
              <a:rPr kumimoji="1" lang="en-US" altLang="en-US" sz="1600" b="1" baseline="-25000">
                <a:latin typeface="Times New Roman" panose="02020603050405020304" pitchFamily="18" charset="0"/>
                <a:ea typeface="Angsana New" panose="020B0502040204020203" pitchFamily="18" charset="-34"/>
              </a:rPr>
              <a:t>1</a:t>
            </a:r>
            <a:endParaRPr kumimoji="1" lang="th-TH" altLang="en-US" sz="1600" b="1" baseline="-25000">
              <a:latin typeface="Times New Roman" panose="02020603050405020304" pitchFamily="18" charset="0"/>
              <a:ea typeface="Angsana New" panose="020B0502040204020203" pitchFamily="18" charset="-34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>
            <a:extLst>
              <a:ext uri="{FF2B5EF4-FFF2-40B4-BE49-F238E27FC236}">
                <a16:creationId xmlns:a16="http://schemas.microsoft.com/office/drawing/2014/main" id="{987A2E68-B5B7-876C-C832-125E009A73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38400" y="214313"/>
            <a:ext cx="8001000" cy="1143000"/>
          </a:xfrm>
        </p:spPr>
        <p:txBody>
          <a:bodyPr/>
          <a:lstStyle/>
          <a:p>
            <a:pPr eaLnBrk="1" hangingPunct="1"/>
            <a:r>
              <a:rPr lang="en-US" altLang="en-US" sz="3200"/>
              <a:t>Some Common z-Transform Pairs</a:t>
            </a:r>
            <a:endParaRPr lang="th-TH" altLang="en-US" sz="3200">
              <a:ea typeface="Angsana New" panose="020B0502040204020203" pitchFamily="18" charset="-34"/>
            </a:endParaRPr>
          </a:p>
        </p:txBody>
      </p:sp>
      <p:sp>
        <p:nvSpPr>
          <p:cNvPr id="394243" name="Rectangle 3">
            <a:extLst>
              <a:ext uri="{FF2B5EF4-FFF2-40B4-BE49-F238E27FC236}">
                <a16:creationId xmlns:a16="http://schemas.microsoft.com/office/drawing/2014/main" id="{FD4FA22A-D9B0-215F-4AA0-07277C78B4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1343025"/>
            <a:ext cx="7772400" cy="4770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Monotype Sorts"/>
              <a:buNone/>
              <a:defRPr/>
            </a:pPr>
            <a:r>
              <a:rPr lang="en-US" altLang="en-US" sz="1600"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rPr>
              <a:t>Sequence                       	Transform                                             	ROC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Monotype Sorts"/>
              <a:buNone/>
              <a:defRPr/>
            </a:pPr>
            <a:r>
              <a:rPr lang="en-US" altLang="en-US" sz="1600"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rPr>
              <a:t>1. </a:t>
            </a:r>
            <a:r>
              <a:rPr lang="en-US" altLang="en-US" sz="1600">
                <a:effectLst>
                  <a:outerShdw blurRad="38100" dist="38100" dir="2700000" algn="tl">
                    <a:srgbClr val="C0C0C0"/>
                  </a:outerShdw>
                </a:effectLst>
                <a:latin typeface="Symbol" panose="05050102010706020507" pitchFamily="18" charset="2"/>
                <a:ea typeface="Angsana New" pitchFamily="18" charset="-120"/>
              </a:rPr>
              <a:t>d</a:t>
            </a:r>
            <a:r>
              <a:rPr lang="en-US" altLang="en-US" sz="1600"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rPr>
              <a:t>[n]                                  	1                                                    	all z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Monotype Sorts"/>
              <a:buNone/>
              <a:defRPr/>
            </a:pPr>
            <a:r>
              <a:rPr lang="en-US" altLang="en-US" sz="1600"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rPr>
              <a:t>2. u[n]                                   	z/(z-1)                                                 	|z|&gt;1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Monotype Sorts"/>
              <a:buNone/>
              <a:defRPr/>
            </a:pPr>
            <a:r>
              <a:rPr lang="en-US" altLang="en-US" sz="1600"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rPr>
              <a:t>3. -u[-n-1]                             	z/(z-1)                                                	|z|&lt;1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Monotype Sorts"/>
              <a:buNone/>
              <a:defRPr/>
            </a:pPr>
            <a:r>
              <a:rPr lang="en-US" altLang="en-US" sz="1600"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rPr>
              <a:t>4. </a:t>
            </a:r>
            <a:r>
              <a:rPr lang="en-US" altLang="en-US" sz="1600">
                <a:effectLst>
                  <a:outerShdw blurRad="38100" dist="38100" dir="2700000" algn="tl">
                    <a:srgbClr val="C0C0C0"/>
                  </a:outerShdw>
                </a:effectLst>
                <a:latin typeface="Symbol" panose="05050102010706020507" pitchFamily="18" charset="2"/>
                <a:ea typeface="Angsana New" pitchFamily="18" charset="-120"/>
              </a:rPr>
              <a:t>d</a:t>
            </a:r>
            <a:r>
              <a:rPr lang="en-US" altLang="en-US" sz="1600"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rPr>
              <a:t>[n-m]                                	z</a:t>
            </a:r>
            <a:r>
              <a:rPr lang="en-US" altLang="en-US" sz="1600" baseline="30000"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rPr>
              <a:t>-m</a:t>
            </a:r>
            <a:r>
              <a:rPr lang="en-US" altLang="en-US" sz="1600"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rPr>
              <a:t>         	 	all z except 0 if m&gt;0 or </a:t>
            </a:r>
            <a:r>
              <a:rPr lang="th-TH" altLang="en-US" sz="1600">
                <a:effectLst>
                  <a:outerShdw blurRad="38100" dist="38100" dir="2700000" algn="tl">
                    <a:srgbClr val="C0C0C0"/>
                  </a:outerShdw>
                </a:effectLst>
                <a:latin typeface="Symbol" panose="05050102010706020507" pitchFamily="18" charset="2"/>
                <a:ea typeface="Angsana New" pitchFamily="18" charset="-120"/>
              </a:rPr>
              <a:t>ฅ</a:t>
            </a:r>
            <a:r>
              <a:rPr lang="en-US" altLang="en-US" sz="1600">
                <a:effectLst>
                  <a:outerShdw blurRad="38100" dist="38100" dir="2700000" algn="tl">
                    <a:srgbClr val="C0C0C0"/>
                  </a:outerShdw>
                </a:effectLst>
                <a:latin typeface="Symbol" panose="05050102010706020507" pitchFamily="18" charset="2"/>
                <a:ea typeface="Angsana New" pitchFamily="18" charset="-120"/>
              </a:rPr>
              <a:t> </a:t>
            </a:r>
            <a:r>
              <a:rPr lang="en-US" altLang="en-US" sz="1600"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rPr>
              <a:t>if m&lt;0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Monotype Sorts"/>
              <a:buNone/>
              <a:defRPr/>
            </a:pPr>
            <a:r>
              <a:rPr lang="en-US" altLang="en-US" sz="1600"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rPr>
              <a:t>5. a</a:t>
            </a:r>
            <a:r>
              <a:rPr lang="en-US" altLang="en-US" sz="1600" baseline="30000"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rPr>
              <a:t>n</a:t>
            </a:r>
            <a:r>
              <a:rPr lang="en-US" altLang="en-US" sz="1600"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rPr>
              <a:t>u[n]                                 	z/(z-a)                                                 	|z|&gt;|a|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Monotype Sorts"/>
              <a:buNone/>
              <a:defRPr/>
            </a:pPr>
            <a:r>
              <a:rPr lang="en-US" altLang="en-US" sz="1600"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rPr>
              <a:t>6. -a</a:t>
            </a:r>
            <a:r>
              <a:rPr lang="en-US" altLang="en-US" sz="1600" baseline="30000"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rPr>
              <a:t>n</a:t>
            </a:r>
            <a:r>
              <a:rPr lang="en-US" altLang="en-US" sz="1600"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rPr>
              <a:t>u[-n-1]                           	z/(z-a)                                                 	|z|&lt;|a|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Monotype Sorts"/>
              <a:buNone/>
              <a:defRPr/>
            </a:pPr>
            <a:r>
              <a:rPr lang="en-US" altLang="en-US" sz="1600"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rPr>
              <a:t>7. na</a:t>
            </a:r>
            <a:r>
              <a:rPr lang="en-US" altLang="en-US" sz="1600" baseline="30000"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rPr>
              <a:t>n</a:t>
            </a:r>
            <a:r>
              <a:rPr lang="en-US" altLang="en-US" sz="1600"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rPr>
              <a:t>u[n]                              	az/(z-a)</a:t>
            </a:r>
            <a:r>
              <a:rPr lang="en-US" altLang="en-US" sz="1600" baseline="30000"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rPr>
              <a:t>2</a:t>
            </a:r>
            <a:r>
              <a:rPr lang="en-US" altLang="en-US" sz="1600"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rPr>
              <a:t>                                                	|z|&gt;|a|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Monotype Sorts"/>
              <a:buNone/>
              <a:defRPr/>
            </a:pPr>
            <a:r>
              <a:rPr lang="en-US" altLang="en-US" sz="1600"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rPr>
              <a:t>8. -na</a:t>
            </a:r>
            <a:r>
              <a:rPr lang="en-US" altLang="en-US" sz="1600" baseline="30000"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rPr>
              <a:t>n</a:t>
            </a:r>
            <a:r>
              <a:rPr lang="en-US" altLang="en-US" sz="1600"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rPr>
              <a:t>u[-n-1]                        	az/(z-a)</a:t>
            </a:r>
            <a:r>
              <a:rPr lang="en-US" altLang="en-US" sz="1600" baseline="30000"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rPr>
              <a:t>2</a:t>
            </a:r>
            <a:r>
              <a:rPr lang="en-US" altLang="en-US" sz="1600"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rPr>
              <a:t>                                                	|z|&lt;|a|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Monotype Sorts"/>
              <a:buNone/>
              <a:defRPr/>
            </a:pPr>
            <a:r>
              <a:rPr lang="en-US" altLang="en-US" sz="1600"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rPr>
              <a:t>9. [cos</a:t>
            </a:r>
            <a:r>
              <a:rPr lang="en-US" altLang="en-US" sz="1600">
                <a:effectLst>
                  <a:outerShdw blurRad="38100" dist="38100" dir="2700000" algn="tl">
                    <a:srgbClr val="C0C0C0"/>
                  </a:outerShdw>
                </a:effectLst>
                <a:latin typeface="Symbol" panose="05050102010706020507" pitchFamily="18" charset="2"/>
                <a:ea typeface="Angsana New" pitchFamily="18" charset="-120"/>
              </a:rPr>
              <a:t>w</a:t>
            </a:r>
            <a:r>
              <a:rPr lang="en-US" altLang="en-US" sz="1600" baseline="-25000"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rPr>
              <a:t>0</a:t>
            </a:r>
            <a:r>
              <a:rPr lang="en-US" altLang="en-US" sz="1600"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rPr>
              <a:t>n]u[n]                	(z</a:t>
            </a:r>
            <a:r>
              <a:rPr lang="en-US" altLang="en-US" sz="1600" baseline="30000"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rPr>
              <a:t>2</a:t>
            </a:r>
            <a:r>
              <a:rPr lang="en-US" altLang="en-US" sz="1600"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rPr>
              <a:t>-[cos</a:t>
            </a:r>
            <a:r>
              <a:rPr lang="en-US" altLang="en-US" sz="1600">
                <a:effectLst>
                  <a:outerShdw blurRad="38100" dist="38100" dir="2700000" algn="tl">
                    <a:srgbClr val="C0C0C0"/>
                  </a:outerShdw>
                </a:effectLst>
                <a:latin typeface="Symbol" panose="05050102010706020507" pitchFamily="18" charset="2"/>
                <a:ea typeface="Angsana New" pitchFamily="18" charset="-120"/>
              </a:rPr>
              <a:t>w</a:t>
            </a:r>
            <a:r>
              <a:rPr lang="en-US" altLang="en-US" sz="1600" baseline="-25000"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rPr>
              <a:t>0</a:t>
            </a:r>
            <a:r>
              <a:rPr lang="en-US" altLang="en-US" sz="1600"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rPr>
              <a:t>]z)/(z</a:t>
            </a:r>
            <a:r>
              <a:rPr lang="en-US" altLang="en-US" sz="1600" baseline="30000"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rPr>
              <a:t>2</a:t>
            </a:r>
            <a:r>
              <a:rPr lang="en-US" altLang="en-US" sz="1600"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rPr>
              <a:t>-[2cos</a:t>
            </a:r>
            <a:r>
              <a:rPr lang="en-US" altLang="en-US" sz="1600">
                <a:effectLst>
                  <a:outerShdw blurRad="38100" dist="38100" dir="2700000" algn="tl">
                    <a:srgbClr val="C0C0C0"/>
                  </a:outerShdw>
                </a:effectLst>
                <a:latin typeface="Symbol" panose="05050102010706020507" pitchFamily="18" charset="2"/>
                <a:ea typeface="Angsana New" pitchFamily="18" charset="-120"/>
              </a:rPr>
              <a:t>w</a:t>
            </a:r>
            <a:r>
              <a:rPr lang="en-US" altLang="en-US" sz="1600" baseline="-25000"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rPr>
              <a:t>0</a:t>
            </a:r>
            <a:r>
              <a:rPr lang="en-US" altLang="en-US" sz="1600"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rPr>
              <a:t>]z+1)     	|z|&gt;1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Monotype Sorts"/>
              <a:buNone/>
              <a:defRPr/>
            </a:pPr>
            <a:r>
              <a:rPr lang="en-US" altLang="en-US" sz="1600"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rPr>
              <a:t>10. [sin</a:t>
            </a:r>
            <a:r>
              <a:rPr lang="en-US" altLang="en-US" sz="1600">
                <a:effectLst>
                  <a:outerShdw blurRad="38100" dist="38100" dir="2700000" algn="tl">
                    <a:srgbClr val="C0C0C0"/>
                  </a:outerShdw>
                </a:effectLst>
                <a:latin typeface="Symbol" panose="05050102010706020507" pitchFamily="18" charset="2"/>
                <a:ea typeface="Angsana New" pitchFamily="18" charset="-120"/>
              </a:rPr>
              <a:t>w</a:t>
            </a:r>
            <a:r>
              <a:rPr lang="en-US" altLang="en-US" sz="1600" baseline="-25000"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rPr>
              <a:t>0</a:t>
            </a:r>
            <a:r>
              <a:rPr lang="en-US" altLang="en-US" sz="1600"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rPr>
              <a:t>n]u[n]                    	[sin</a:t>
            </a:r>
            <a:r>
              <a:rPr lang="en-US" altLang="en-US" sz="1600">
                <a:effectLst>
                  <a:outerShdw blurRad="38100" dist="38100" dir="2700000" algn="tl">
                    <a:srgbClr val="C0C0C0"/>
                  </a:outerShdw>
                </a:effectLst>
                <a:latin typeface="Symbol" panose="05050102010706020507" pitchFamily="18" charset="2"/>
                <a:ea typeface="Angsana New" pitchFamily="18" charset="-120"/>
              </a:rPr>
              <a:t>w</a:t>
            </a:r>
            <a:r>
              <a:rPr lang="en-US" altLang="en-US" sz="1600" baseline="-25000"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rPr>
              <a:t>0</a:t>
            </a:r>
            <a:r>
              <a:rPr lang="en-US" altLang="en-US" sz="1600"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rPr>
              <a:t>]z)/(z</a:t>
            </a:r>
            <a:r>
              <a:rPr lang="en-US" altLang="en-US" sz="1600" baseline="30000"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rPr>
              <a:t>2</a:t>
            </a:r>
            <a:r>
              <a:rPr lang="en-US" altLang="en-US" sz="1600"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rPr>
              <a:t>-[2cos</a:t>
            </a:r>
            <a:r>
              <a:rPr lang="en-US" altLang="en-US" sz="1600">
                <a:effectLst>
                  <a:outerShdw blurRad="38100" dist="38100" dir="2700000" algn="tl">
                    <a:srgbClr val="C0C0C0"/>
                  </a:outerShdw>
                </a:effectLst>
                <a:latin typeface="Symbol" panose="05050102010706020507" pitchFamily="18" charset="2"/>
                <a:ea typeface="Angsana New" pitchFamily="18" charset="-120"/>
              </a:rPr>
              <a:t>w</a:t>
            </a:r>
            <a:r>
              <a:rPr lang="en-US" altLang="en-US" sz="1600" baseline="-25000"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rPr>
              <a:t>0</a:t>
            </a:r>
            <a:r>
              <a:rPr lang="en-US" altLang="en-US" sz="1600"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rPr>
              <a:t>]z+1)                     	|z|&gt;1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Monotype Sorts"/>
              <a:buNone/>
              <a:defRPr/>
            </a:pPr>
            <a:r>
              <a:rPr lang="en-US" altLang="en-US" sz="1600"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rPr>
              <a:t>11. [r</a:t>
            </a:r>
            <a:r>
              <a:rPr lang="en-US" altLang="en-US" sz="1600" baseline="30000"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rPr>
              <a:t>n</a:t>
            </a:r>
            <a:r>
              <a:rPr lang="en-US" altLang="en-US" sz="1600"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rPr>
              <a:t>cos</a:t>
            </a:r>
            <a:r>
              <a:rPr lang="en-US" altLang="en-US" sz="1600">
                <a:effectLst>
                  <a:outerShdw blurRad="38100" dist="38100" dir="2700000" algn="tl">
                    <a:srgbClr val="C0C0C0"/>
                  </a:outerShdw>
                </a:effectLst>
                <a:latin typeface="Symbol" panose="05050102010706020507" pitchFamily="18" charset="2"/>
                <a:ea typeface="Angsana New" pitchFamily="18" charset="-120"/>
              </a:rPr>
              <a:t>w</a:t>
            </a:r>
            <a:r>
              <a:rPr lang="en-US" altLang="en-US" sz="1600" baseline="-25000"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rPr>
              <a:t>0</a:t>
            </a:r>
            <a:r>
              <a:rPr lang="en-US" altLang="en-US" sz="1600"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rPr>
              <a:t>n]u[n]            	(z</a:t>
            </a:r>
            <a:r>
              <a:rPr lang="en-US" altLang="en-US" sz="1600" baseline="30000"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rPr>
              <a:t>2</a:t>
            </a:r>
            <a:r>
              <a:rPr lang="en-US" altLang="en-US" sz="1600"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rPr>
              <a:t>-[rcos</a:t>
            </a:r>
            <a:r>
              <a:rPr lang="en-US" altLang="en-US" sz="1600">
                <a:effectLst>
                  <a:outerShdw blurRad="38100" dist="38100" dir="2700000" algn="tl">
                    <a:srgbClr val="C0C0C0"/>
                  </a:outerShdw>
                </a:effectLst>
                <a:latin typeface="Symbol" panose="05050102010706020507" pitchFamily="18" charset="2"/>
                <a:ea typeface="Angsana New" pitchFamily="18" charset="-120"/>
              </a:rPr>
              <a:t>w</a:t>
            </a:r>
            <a:r>
              <a:rPr lang="en-US" altLang="en-US" sz="1600" baseline="-25000"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rPr>
              <a:t>0</a:t>
            </a:r>
            <a:r>
              <a:rPr lang="en-US" altLang="en-US" sz="1600"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rPr>
              <a:t>]z)/(z</a:t>
            </a:r>
            <a:r>
              <a:rPr lang="en-US" altLang="en-US" sz="1600" baseline="30000"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rPr>
              <a:t>2</a:t>
            </a:r>
            <a:r>
              <a:rPr lang="en-US" altLang="en-US" sz="1600"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rPr>
              <a:t>-[2rcos</a:t>
            </a:r>
            <a:r>
              <a:rPr lang="en-US" altLang="en-US" sz="1600">
                <a:effectLst>
                  <a:outerShdw blurRad="38100" dist="38100" dir="2700000" algn="tl">
                    <a:srgbClr val="C0C0C0"/>
                  </a:outerShdw>
                </a:effectLst>
                <a:latin typeface="Symbol" panose="05050102010706020507" pitchFamily="18" charset="2"/>
                <a:ea typeface="Angsana New" pitchFamily="18" charset="-120"/>
              </a:rPr>
              <a:t>w</a:t>
            </a:r>
            <a:r>
              <a:rPr lang="en-US" altLang="en-US" sz="1600" baseline="-25000"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rPr>
              <a:t>0</a:t>
            </a:r>
            <a:r>
              <a:rPr lang="en-US" altLang="en-US" sz="1600"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rPr>
              <a:t>]z+r</a:t>
            </a:r>
            <a:r>
              <a:rPr lang="en-US" altLang="en-US" sz="1600" baseline="30000"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rPr>
              <a:t>2</a:t>
            </a:r>
            <a:r>
              <a:rPr lang="en-US" altLang="en-US" sz="1600"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rPr>
              <a:t>)            	|z|&gt;r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Monotype Sorts"/>
              <a:buNone/>
              <a:defRPr/>
            </a:pPr>
            <a:r>
              <a:rPr lang="en-US" altLang="en-US" sz="1600"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rPr>
              <a:t>12. [r</a:t>
            </a:r>
            <a:r>
              <a:rPr lang="en-US" altLang="en-US" sz="1600" baseline="30000"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rPr>
              <a:t>n</a:t>
            </a:r>
            <a:r>
              <a:rPr lang="en-US" altLang="en-US" sz="1600"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rPr>
              <a:t>sin</a:t>
            </a:r>
            <a:r>
              <a:rPr lang="en-US" altLang="en-US" sz="1600">
                <a:effectLst>
                  <a:outerShdw blurRad="38100" dist="38100" dir="2700000" algn="tl">
                    <a:srgbClr val="C0C0C0"/>
                  </a:outerShdw>
                </a:effectLst>
                <a:latin typeface="Symbol" panose="05050102010706020507" pitchFamily="18" charset="2"/>
                <a:ea typeface="Angsana New" pitchFamily="18" charset="-120"/>
              </a:rPr>
              <a:t>w</a:t>
            </a:r>
            <a:r>
              <a:rPr lang="en-US" altLang="en-US" sz="1600" baseline="-25000"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rPr>
              <a:t>0</a:t>
            </a:r>
            <a:r>
              <a:rPr lang="en-US" altLang="en-US" sz="1600"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rPr>
              <a:t>n]u[n]                 	[rsin</a:t>
            </a:r>
            <a:r>
              <a:rPr lang="en-US" altLang="en-US" sz="1600">
                <a:effectLst>
                  <a:outerShdw blurRad="38100" dist="38100" dir="2700000" algn="tl">
                    <a:srgbClr val="C0C0C0"/>
                  </a:outerShdw>
                </a:effectLst>
                <a:latin typeface="Symbol" panose="05050102010706020507" pitchFamily="18" charset="2"/>
                <a:ea typeface="Angsana New" pitchFamily="18" charset="-120"/>
              </a:rPr>
              <a:t>w</a:t>
            </a:r>
            <a:r>
              <a:rPr lang="en-US" altLang="en-US" sz="1600" baseline="-25000"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rPr>
              <a:t>0</a:t>
            </a:r>
            <a:r>
              <a:rPr lang="en-US" altLang="en-US" sz="1600"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rPr>
              <a:t>]z)/(z</a:t>
            </a:r>
            <a:r>
              <a:rPr lang="en-US" altLang="en-US" sz="1600" baseline="30000"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rPr>
              <a:t>2</a:t>
            </a:r>
            <a:r>
              <a:rPr lang="en-US" altLang="en-US" sz="1600"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rPr>
              <a:t>-[2rcos</a:t>
            </a:r>
            <a:r>
              <a:rPr lang="en-US" altLang="en-US" sz="1600">
                <a:effectLst>
                  <a:outerShdw blurRad="38100" dist="38100" dir="2700000" algn="tl">
                    <a:srgbClr val="C0C0C0"/>
                  </a:outerShdw>
                </a:effectLst>
                <a:latin typeface="Symbol" panose="05050102010706020507" pitchFamily="18" charset="2"/>
                <a:ea typeface="Angsana New" pitchFamily="18" charset="-120"/>
              </a:rPr>
              <a:t>w</a:t>
            </a:r>
            <a:r>
              <a:rPr lang="en-US" altLang="en-US" sz="1600" baseline="-25000"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rPr>
              <a:t>0</a:t>
            </a:r>
            <a:r>
              <a:rPr lang="en-US" altLang="en-US" sz="1600"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rPr>
              <a:t>]z+r</a:t>
            </a:r>
            <a:r>
              <a:rPr lang="en-US" altLang="en-US" sz="1600" baseline="30000"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rPr>
              <a:t>2</a:t>
            </a:r>
            <a:r>
              <a:rPr lang="en-US" altLang="en-US" sz="1600"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rPr>
              <a:t>)                 	|z|&gt;r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Monotype Sorts"/>
              <a:buNone/>
              <a:defRPr/>
            </a:pPr>
            <a:r>
              <a:rPr lang="en-US" altLang="en-US" sz="1600"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rPr>
              <a:t>13. a</a:t>
            </a:r>
            <a:r>
              <a:rPr lang="en-US" altLang="en-US" sz="1600" baseline="30000"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rPr>
              <a:t>n</a:t>
            </a:r>
            <a:r>
              <a:rPr lang="en-US" altLang="en-US" sz="1600"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rPr>
              <a:t>u[n] - a</a:t>
            </a:r>
            <a:r>
              <a:rPr lang="en-US" altLang="en-US" sz="1600" baseline="30000"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rPr>
              <a:t>n</a:t>
            </a:r>
            <a:r>
              <a:rPr lang="en-US" altLang="en-US" sz="1600"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rPr>
              <a:t>u[n-N]             	(z</a:t>
            </a:r>
            <a:r>
              <a:rPr lang="en-US" altLang="en-US" sz="1600" baseline="30000"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rPr>
              <a:t>N</a:t>
            </a:r>
            <a:r>
              <a:rPr lang="en-US" altLang="en-US" sz="1600"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rPr>
              <a:t>-a</a:t>
            </a:r>
            <a:r>
              <a:rPr lang="en-US" altLang="en-US" sz="1600" baseline="30000"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rPr>
              <a:t>N</a:t>
            </a:r>
            <a:r>
              <a:rPr lang="en-US" altLang="en-US" sz="1600"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rPr>
              <a:t>)/z</a:t>
            </a:r>
            <a:r>
              <a:rPr lang="en-US" altLang="en-US" sz="1600" baseline="30000"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rPr>
              <a:t>N-1</a:t>
            </a:r>
            <a:r>
              <a:rPr lang="en-US" altLang="en-US" sz="1600"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rPr>
              <a:t>(z-a)                                       	|z|&gt;0</a:t>
            </a:r>
            <a:endParaRPr lang="th-TH" altLang="en-US" sz="1600">
              <a:effectLst>
                <a:outerShdw blurRad="38100" dist="38100" dir="2700000" algn="tl">
                  <a:srgbClr val="C0C0C0"/>
                </a:outerShdw>
              </a:effectLst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4">
            <a:extLst>
              <a:ext uri="{FF2B5EF4-FFF2-40B4-BE49-F238E27FC236}">
                <a16:creationId xmlns:a16="http://schemas.microsoft.com/office/drawing/2014/main" id="{6D1AA7EA-DAD4-A8F6-F37A-60DE8011F8B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/>
              <a:t>The z-Transform</a:t>
            </a:r>
          </a:p>
        </p:txBody>
      </p:sp>
      <p:sp>
        <p:nvSpPr>
          <p:cNvPr id="106499" name="Rectangle 5">
            <a:extLst>
              <a:ext uri="{FF2B5EF4-FFF2-40B4-BE49-F238E27FC236}">
                <a16:creationId xmlns:a16="http://schemas.microsoft.com/office/drawing/2014/main" id="{CE67B6C7-13B3-C750-63BD-D3BF5775E75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4051300" y="3913188"/>
            <a:ext cx="4089400" cy="1822450"/>
          </a:xfrm>
          <a:noFill/>
        </p:spPr>
        <p:txBody>
          <a:bodyPr/>
          <a:lstStyle/>
          <a:p>
            <a:pPr eaLnBrk="1" hangingPunct="1"/>
            <a:r>
              <a:rPr lang="en-US" altLang="zh-TW" sz="3200">
                <a:ea typeface="標楷體"/>
                <a:cs typeface="標楷體"/>
              </a:rPr>
              <a:t>Inverse </a:t>
            </a:r>
            <a:r>
              <a:rPr lang="en-US" altLang="zh-TW" sz="3200" i="1">
                <a:ea typeface="標楷體"/>
                <a:cs typeface="標楷體"/>
              </a:rPr>
              <a:t>z</a:t>
            </a:r>
            <a:r>
              <a:rPr lang="en-US" altLang="zh-TW" sz="3200">
                <a:ea typeface="標楷體"/>
                <a:cs typeface="標楷體"/>
              </a:rPr>
              <a:t>-Transform</a:t>
            </a:r>
          </a:p>
        </p:txBody>
      </p:sp>
    </p:spTree>
  </p:cSld>
  <p:clrMapOvr>
    <a:masterClrMapping/>
  </p:clrMapOvr>
  <p:transition spd="med"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1962" name="Group 106">
            <a:extLst>
              <a:ext uri="{FF2B5EF4-FFF2-40B4-BE49-F238E27FC236}">
                <a16:creationId xmlns:a16="http://schemas.microsoft.com/office/drawing/2014/main" id="{BF34AE62-1569-D9EB-7978-99A56D6E34DD}"/>
              </a:ext>
            </a:extLst>
          </p:cNvPr>
          <p:cNvGraphicFramePr>
            <a:graphicFrameLocks noGrp="1"/>
          </p:cNvGraphicFramePr>
          <p:nvPr>
            <p:ph sz="quarter" idx="1"/>
          </p:nvPr>
        </p:nvGraphicFramePr>
        <p:xfrm>
          <a:off x="2819400" y="1031875"/>
          <a:ext cx="7391400" cy="3921125"/>
        </p:xfrm>
        <a:graphic>
          <a:graphicData uri="http://schemas.openxmlformats.org/drawingml/2006/table">
            <a:tbl>
              <a:tblPr/>
              <a:tblGrid>
                <a:gridCol w="2451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0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55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66FF66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TYPE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66FF66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f(t) 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66FF66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F(s)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31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66FF66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Damped ramp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accent1">
                            <a:gamma/>
                            <a:tint val="12549"/>
                            <a:invGamma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66FF66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accent1">
                            <a:gamma/>
                            <a:tint val="12549"/>
                            <a:invGamma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66FF66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accent1">
                            <a:gamma/>
                            <a:tint val="12549"/>
                            <a:invGamma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255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66FF66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Damped sine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accent1">
                            <a:gamma/>
                            <a:tint val="12549"/>
                            <a:invGamma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66FF66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accent1">
                            <a:gamma/>
                            <a:tint val="12549"/>
                            <a:invGamma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66FF66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accent1">
                            <a:gamma/>
                            <a:tint val="12549"/>
                            <a:invGamma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66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66FF66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Damped cosine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accent1">
                            <a:gamma/>
                            <a:tint val="12549"/>
                            <a:invGamma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66FF66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accent1">
                            <a:gamma/>
                            <a:tint val="12549"/>
                            <a:invGamma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66FF66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accent1">
                            <a:gamma/>
                            <a:tint val="12549"/>
                            <a:invGamma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9480" name="Object 2">
            <a:extLst>
              <a:ext uri="{FF2B5EF4-FFF2-40B4-BE49-F238E27FC236}">
                <a16:creationId xmlns:a16="http://schemas.microsoft.com/office/drawing/2014/main" id="{90F23AE4-D8CB-4A68-FB24-4B4C4CE0319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86425" y="2147888"/>
          <a:ext cx="638175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91973" imgH="203112" progId="Equation.3">
                  <p:embed/>
                </p:oleObj>
              </mc:Choice>
              <mc:Fallback>
                <p:oleObj name="Equation" r:id="rId2" imgW="291973" imgH="203112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6425" y="2147888"/>
                        <a:ext cx="638175" cy="44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81" name="Object 3">
            <a:extLst>
              <a:ext uri="{FF2B5EF4-FFF2-40B4-BE49-F238E27FC236}">
                <a16:creationId xmlns:a16="http://schemas.microsoft.com/office/drawing/2014/main" id="{15228884-735C-7C0D-7D4E-D0F18AD8CCD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46725" y="3138488"/>
          <a:ext cx="1387475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34725" imgH="203112" progId="Equation.3">
                  <p:embed/>
                </p:oleObj>
              </mc:Choice>
              <mc:Fallback>
                <p:oleObj name="Equation" r:id="rId4" imgW="634725" imgH="203112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6725" y="3138488"/>
                        <a:ext cx="1387475" cy="44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82" name="Object 4">
            <a:extLst>
              <a:ext uri="{FF2B5EF4-FFF2-40B4-BE49-F238E27FC236}">
                <a16:creationId xmlns:a16="http://schemas.microsoft.com/office/drawing/2014/main" id="{27EEE3DA-3ABB-6282-5B77-538F199C490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67363" y="4114800"/>
          <a:ext cx="1443037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660113" imgH="203112" progId="Equation.3">
                  <p:embed/>
                </p:oleObj>
              </mc:Choice>
              <mc:Fallback>
                <p:oleObj name="Equation" r:id="rId6" imgW="660113" imgH="203112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7363" y="4114800"/>
                        <a:ext cx="1443037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83" name="Object 5">
            <a:extLst>
              <a:ext uri="{FF2B5EF4-FFF2-40B4-BE49-F238E27FC236}">
                <a16:creationId xmlns:a16="http://schemas.microsoft.com/office/drawing/2014/main" id="{D46685A2-E26B-2A85-2128-E520864B1A1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077200" y="2057400"/>
          <a:ext cx="1295400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634725" imgH="368140" progId="Equation.3">
                  <p:embed/>
                </p:oleObj>
              </mc:Choice>
              <mc:Fallback>
                <p:oleObj name="Equation" r:id="rId8" imgW="634725" imgH="3681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77200" y="2057400"/>
                        <a:ext cx="1295400" cy="752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84" name="Object 6">
            <a:extLst>
              <a:ext uri="{FF2B5EF4-FFF2-40B4-BE49-F238E27FC236}">
                <a16:creationId xmlns:a16="http://schemas.microsoft.com/office/drawing/2014/main" id="{36A6C2E2-F187-1B1B-027A-C9E8ABCA7D1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001000" y="2997200"/>
          <a:ext cx="15240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952087" imgH="368140" progId="Equation.3">
                  <p:embed/>
                </p:oleObj>
              </mc:Choice>
              <mc:Fallback>
                <p:oleObj name="Equation" r:id="rId10" imgW="952087" imgH="3681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1000" y="2997200"/>
                        <a:ext cx="15240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85" name="Object 7">
            <a:extLst>
              <a:ext uri="{FF2B5EF4-FFF2-40B4-BE49-F238E27FC236}">
                <a16:creationId xmlns:a16="http://schemas.microsoft.com/office/drawing/2014/main" id="{F49117F7-D8EB-5125-045E-F2A78E0C757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848600" y="4125913"/>
          <a:ext cx="2057400" cy="674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130300" imgH="368300" progId="Equation.3">
                  <p:embed/>
                </p:oleObj>
              </mc:Choice>
              <mc:Fallback>
                <p:oleObj name="Equation" r:id="rId12" imgW="1130300" imgH="3683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4125913"/>
                        <a:ext cx="2057400" cy="674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fade thruBlk="1"/>
  </p:transition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>
            <a:extLst>
              <a:ext uri="{FF2B5EF4-FFF2-40B4-BE49-F238E27FC236}">
                <a16:creationId xmlns:a16="http://schemas.microsoft.com/office/drawing/2014/main" id="{4AA01D91-52CC-541A-1B97-88FE482F75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Inverse Z-Transform by Partial Fraction Expansion</a:t>
            </a:r>
          </a:p>
        </p:txBody>
      </p:sp>
      <p:sp>
        <p:nvSpPr>
          <p:cNvPr id="19461" name="Rectangle 3">
            <a:extLst>
              <a:ext uri="{FF2B5EF4-FFF2-40B4-BE49-F238E27FC236}">
                <a16:creationId xmlns:a16="http://schemas.microsoft.com/office/drawing/2014/main" id="{26097D0C-4FA1-DB45-4CB4-1E500FFD94A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797050" y="2060575"/>
            <a:ext cx="8229600" cy="4197350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1800" dirty="0"/>
              <a:t>Assume that a given z-transform can be expressed as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altLang="en-US" sz="1800" dirty="0"/>
          </a:p>
          <a:p>
            <a:pPr eaLnBrk="1" fontAlgn="auto" hangingPunct="1">
              <a:spcAft>
                <a:spcPts val="0"/>
              </a:spcAft>
              <a:defRPr/>
            </a:pPr>
            <a:endParaRPr lang="en-US" altLang="en-US" sz="1800" dirty="0"/>
          </a:p>
          <a:p>
            <a:pPr eaLnBrk="1" fontAlgn="auto" hangingPunct="1">
              <a:spcAft>
                <a:spcPts val="0"/>
              </a:spcAft>
              <a:defRPr/>
            </a:pPr>
            <a:endParaRPr lang="en-US" altLang="en-US" sz="1800" dirty="0"/>
          </a:p>
          <a:p>
            <a:pPr eaLnBrk="1" fontAlgn="auto" hangingPunct="1">
              <a:spcAft>
                <a:spcPts val="0"/>
              </a:spcAft>
              <a:defRPr/>
            </a:pPr>
            <a:endParaRPr lang="en-US" altLang="en-US" sz="1800" dirty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1800" dirty="0"/>
              <a:t>Apply partial fractional expansion 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1800" dirty="0"/>
              <a:t>First term exist only if M&gt;N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en-US" sz="1600" dirty="0"/>
              <a:t>B</a:t>
            </a:r>
            <a:r>
              <a:rPr lang="en-US" altLang="en-US" sz="1600" baseline="-25000" dirty="0"/>
              <a:t>r</a:t>
            </a:r>
            <a:r>
              <a:rPr lang="en-US" altLang="en-US" sz="1600" dirty="0"/>
              <a:t> is obtained by long division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1800" dirty="0"/>
              <a:t>Second term represents all first order poles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1800" dirty="0"/>
              <a:t>Third term represents an order s pole 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en-US" sz="1600" dirty="0"/>
              <a:t>There will be a similar term for every high-order pole 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1800" dirty="0"/>
              <a:t>Each term can be inverse transformed by inspection</a:t>
            </a:r>
          </a:p>
        </p:txBody>
      </p:sp>
      <p:graphicFrame>
        <p:nvGraphicFramePr>
          <p:cNvPr id="107524" name="Object 2">
            <a:extLst>
              <a:ext uri="{FF2B5EF4-FFF2-40B4-BE49-F238E27FC236}">
                <a16:creationId xmlns:a16="http://schemas.microsoft.com/office/drawing/2014/main" id="{62608976-31C9-265A-FA63-F3C4F4B194F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38625" y="2660650"/>
          <a:ext cx="1468438" cy="1196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28700" imgH="838200" progId="Equation.3">
                  <p:embed/>
                </p:oleObj>
              </mc:Choice>
              <mc:Fallback>
                <p:oleObj name="Equation" r:id="rId2" imgW="1028700" imgH="838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8625" y="2660650"/>
                        <a:ext cx="1468438" cy="1196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25" name="Object 3">
            <a:extLst>
              <a:ext uri="{FF2B5EF4-FFF2-40B4-BE49-F238E27FC236}">
                <a16:creationId xmlns:a16="http://schemas.microsoft.com/office/drawing/2014/main" id="{5A60F27A-B811-5A89-B31F-29869A8BC96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51575" y="2979738"/>
          <a:ext cx="3767138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251200" imgH="482600" progId="Equation.3">
                  <p:embed/>
                </p:oleObj>
              </mc:Choice>
              <mc:Fallback>
                <p:oleObj name="Equation" r:id="rId4" imgW="3251200" imgH="482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51575" y="2979738"/>
                        <a:ext cx="3767138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fade thruBlk="1"/>
  </p:transition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>
            <a:extLst>
              <a:ext uri="{FF2B5EF4-FFF2-40B4-BE49-F238E27FC236}">
                <a16:creationId xmlns:a16="http://schemas.microsoft.com/office/drawing/2014/main" id="{424BBD12-6FDA-A75D-F896-11DA9CA061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Partial Fractional Expression</a:t>
            </a:r>
          </a:p>
        </p:txBody>
      </p:sp>
      <p:sp>
        <p:nvSpPr>
          <p:cNvPr id="20486" name="Rectangle 3">
            <a:extLst>
              <a:ext uri="{FF2B5EF4-FFF2-40B4-BE49-F238E27FC236}">
                <a16:creationId xmlns:a16="http://schemas.microsoft.com/office/drawing/2014/main" id="{FB11226D-A024-B8C2-22A5-20105341493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81200" y="2319338"/>
            <a:ext cx="8229600" cy="4038600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endParaRPr lang="en-US" altLang="en-US" sz="1400"/>
          </a:p>
          <a:p>
            <a:pPr eaLnBrk="1" fontAlgn="auto" hangingPunct="1">
              <a:spcAft>
                <a:spcPts val="0"/>
              </a:spcAft>
              <a:defRPr/>
            </a:pPr>
            <a:endParaRPr lang="en-US" altLang="en-US" sz="1400"/>
          </a:p>
          <a:p>
            <a:pPr eaLnBrk="1" fontAlgn="auto" hangingPunct="1">
              <a:spcAft>
                <a:spcPts val="0"/>
              </a:spcAft>
              <a:defRPr/>
            </a:pPr>
            <a:endParaRPr lang="en-US" altLang="en-US" sz="1400"/>
          </a:p>
          <a:p>
            <a:pPr eaLnBrk="1" fontAlgn="auto" hangingPunct="1">
              <a:spcAft>
                <a:spcPts val="0"/>
              </a:spcAft>
              <a:defRPr/>
            </a:pPr>
            <a:endParaRPr lang="en-US" altLang="en-US" sz="140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1400"/>
              <a:t>Coefficients are given as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altLang="en-US" sz="1400"/>
          </a:p>
          <a:p>
            <a:pPr eaLnBrk="1" fontAlgn="auto" hangingPunct="1">
              <a:spcAft>
                <a:spcPts val="0"/>
              </a:spcAft>
              <a:defRPr/>
            </a:pPr>
            <a:endParaRPr lang="en-US" altLang="en-US" sz="1400"/>
          </a:p>
          <a:p>
            <a:pPr eaLnBrk="1" fontAlgn="auto" hangingPunct="1">
              <a:spcAft>
                <a:spcPts val="0"/>
              </a:spcAft>
              <a:defRPr/>
            </a:pPr>
            <a:endParaRPr lang="en-US" altLang="en-US" sz="1400"/>
          </a:p>
          <a:p>
            <a:pPr eaLnBrk="1" fontAlgn="auto" hangingPunct="1">
              <a:spcAft>
                <a:spcPts val="0"/>
              </a:spcAft>
              <a:defRPr/>
            </a:pPr>
            <a:endParaRPr lang="en-US" altLang="en-US" sz="1400"/>
          </a:p>
          <a:p>
            <a:pPr eaLnBrk="1" fontAlgn="auto" hangingPunct="1">
              <a:spcAft>
                <a:spcPts val="0"/>
              </a:spcAft>
              <a:defRPr/>
            </a:pPr>
            <a:endParaRPr lang="en-US" altLang="en-US" sz="1400"/>
          </a:p>
          <a:p>
            <a:pPr eaLnBrk="1" fontAlgn="auto" hangingPunct="1">
              <a:spcAft>
                <a:spcPts val="0"/>
              </a:spcAft>
              <a:defRPr/>
            </a:pPr>
            <a:endParaRPr lang="en-US" altLang="en-US" sz="1400"/>
          </a:p>
          <a:p>
            <a:pPr eaLnBrk="1" fontAlgn="auto" hangingPunct="1">
              <a:spcAft>
                <a:spcPts val="0"/>
              </a:spcAft>
              <a:defRPr/>
            </a:pPr>
            <a:endParaRPr lang="en-US" altLang="en-US" sz="140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1400"/>
              <a:t>Easier to understand with examples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endParaRPr lang="en-US" altLang="en-US" sz="1400"/>
          </a:p>
        </p:txBody>
      </p:sp>
      <p:graphicFrame>
        <p:nvGraphicFramePr>
          <p:cNvPr id="108548" name="Object 2">
            <a:extLst>
              <a:ext uri="{FF2B5EF4-FFF2-40B4-BE49-F238E27FC236}">
                <a16:creationId xmlns:a16="http://schemas.microsoft.com/office/drawing/2014/main" id="{50EF63A5-A8B7-742B-9C7C-36C8DE960D2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05200" y="2309813"/>
          <a:ext cx="4648200" cy="690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251200" imgH="482600" progId="Equation.3">
                  <p:embed/>
                </p:oleObj>
              </mc:Choice>
              <mc:Fallback>
                <p:oleObj name="Equation" r:id="rId2" imgW="3251200" imgH="482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2309813"/>
                        <a:ext cx="4648200" cy="690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549" name="Object 3">
            <a:extLst>
              <a:ext uri="{FF2B5EF4-FFF2-40B4-BE49-F238E27FC236}">
                <a16:creationId xmlns:a16="http://schemas.microsoft.com/office/drawing/2014/main" id="{00410C50-E85E-5FBD-1E66-4AB8711E51D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86338" y="3552825"/>
          <a:ext cx="2557462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00200" imgH="279400" progId="Equation.3">
                  <p:embed/>
                </p:oleObj>
              </mc:Choice>
              <mc:Fallback>
                <p:oleObj name="Equation" r:id="rId4" imgW="1600200" imgH="2794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6338" y="3552825"/>
                        <a:ext cx="2557462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550" name="Object 4">
            <a:extLst>
              <a:ext uri="{FF2B5EF4-FFF2-40B4-BE49-F238E27FC236}">
                <a16:creationId xmlns:a16="http://schemas.microsoft.com/office/drawing/2014/main" id="{C5C650C5-D482-97D3-2675-3538E753CF8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27413" y="4394200"/>
          <a:ext cx="5792787" cy="820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581400" imgH="508000" progId="Equation.3">
                  <p:embed/>
                </p:oleObj>
              </mc:Choice>
              <mc:Fallback>
                <p:oleObj name="Equation" r:id="rId6" imgW="3581400" imgH="5080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7413" y="4394200"/>
                        <a:ext cx="5792787" cy="820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fade thruBlk="1"/>
  </p:transition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>
            <a:extLst>
              <a:ext uri="{FF2B5EF4-FFF2-40B4-BE49-F238E27FC236}">
                <a16:creationId xmlns:a16="http://schemas.microsoft.com/office/drawing/2014/main" id="{03EE0639-0259-5E9C-57CE-121E36B0F4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7848600" cy="639762"/>
          </a:xfrm>
        </p:spPr>
        <p:txBody>
          <a:bodyPr/>
          <a:lstStyle/>
          <a:p>
            <a:pPr eaLnBrk="1" hangingPunct="1"/>
            <a:r>
              <a:rPr lang="en-US" altLang="en-US" sz="2400"/>
              <a:t>Example: 2</a:t>
            </a:r>
            <a:r>
              <a:rPr lang="en-US" altLang="en-US" sz="2400" baseline="30000"/>
              <a:t>nd</a:t>
            </a:r>
            <a:r>
              <a:rPr lang="en-US" altLang="en-US" sz="2400"/>
              <a:t> Order Z-Transform</a:t>
            </a:r>
          </a:p>
        </p:txBody>
      </p:sp>
      <p:sp>
        <p:nvSpPr>
          <p:cNvPr id="109571" name="Rectangle 3">
            <a:extLst>
              <a:ext uri="{FF2B5EF4-FFF2-40B4-BE49-F238E27FC236}">
                <a16:creationId xmlns:a16="http://schemas.microsoft.com/office/drawing/2014/main" id="{BCBC9E50-60E3-8455-C5A6-1FAF3C64ECC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81200" y="2497138"/>
            <a:ext cx="8229600" cy="3629025"/>
          </a:xfrm>
        </p:spPr>
        <p:txBody>
          <a:bodyPr/>
          <a:lstStyle/>
          <a:p>
            <a:pPr lvl="1" eaLnBrk="1" hangingPunct="1"/>
            <a:endParaRPr lang="en-US" altLang="en-US" sz="2000"/>
          </a:p>
          <a:p>
            <a:pPr lvl="1" eaLnBrk="1" hangingPunct="1"/>
            <a:endParaRPr lang="en-US" altLang="en-US" sz="2000"/>
          </a:p>
          <a:p>
            <a:pPr lvl="1" eaLnBrk="1" hangingPunct="1"/>
            <a:endParaRPr lang="en-US" altLang="en-US" sz="2000"/>
          </a:p>
          <a:p>
            <a:pPr lvl="1" eaLnBrk="1" hangingPunct="1"/>
            <a:r>
              <a:rPr lang="en-US" altLang="en-US" sz="2000"/>
              <a:t>Order of nominator is smaller than denominator (in terms of z</a:t>
            </a:r>
            <a:r>
              <a:rPr lang="en-US" altLang="en-US" sz="2000" baseline="30000"/>
              <a:t>-1</a:t>
            </a:r>
            <a:r>
              <a:rPr lang="en-US" altLang="en-US" sz="2000"/>
              <a:t>)</a:t>
            </a:r>
          </a:p>
          <a:p>
            <a:pPr lvl="1" eaLnBrk="1" hangingPunct="1"/>
            <a:r>
              <a:rPr lang="en-US" altLang="en-US" sz="2000"/>
              <a:t>No higher order pole</a:t>
            </a:r>
          </a:p>
          <a:p>
            <a:pPr lvl="1" eaLnBrk="1" hangingPunct="1">
              <a:buFontTx/>
              <a:buNone/>
            </a:pPr>
            <a:endParaRPr lang="en-US" altLang="en-US" sz="2000"/>
          </a:p>
        </p:txBody>
      </p:sp>
      <p:graphicFrame>
        <p:nvGraphicFramePr>
          <p:cNvPr id="109572" name="Object 2">
            <a:extLst>
              <a:ext uri="{FF2B5EF4-FFF2-40B4-BE49-F238E27FC236}">
                <a16:creationId xmlns:a16="http://schemas.microsoft.com/office/drawing/2014/main" id="{BEE50835-1205-DD15-5946-6C9786FBFA9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27450" y="1071563"/>
          <a:ext cx="3757613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755900" imgH="622300" progId="Equation.3">
                  <p:embed/>
                </p:oleObj>
              </mc:Choice>
              <mc:Fallback>
                <p:oleObj name="Equation" r:id="rId2" imgW="2755900" imgH="6223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7450" y="1071563"/>
                        <a:ext cx="3757613" cy="847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573" name="Object 3">
            <a:extLst>
              <a:ext uri="{FF2B5EF4-FFF2-40B4-BE49-F238E27FC236}">
                <a16:creationId xmlns:a16="http://schemas.microsoft.com/office/drawing/2014/main" id="{20D3BBA7-077A-BA3A-8AB2-9854851BBD9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44925" y="2360613"/>
          <a:ext cx="3179763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184400" imgH="647700" progId="Equation.3">
                  <p:embed/>
                </p:oleObj>
              </mc:Choice>
              <mc:Fallback>
                <p:oleObj name="Equation" r:id="rId4" imgW="2184400" imgH="6477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4925" y="2360613"/>
                        <a:ext cx="3179763" cy="942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9574" name="Group 8">
            <a:extLst>
              <a:ext uri="{FF2B5EF4-FFF2-40B4-BE49-F238E27FC236}">
                <a16:creationId xmlns:a16="http://schemas.microsoft.com/office/drawing/2014/main" id="{225F84D5-B944-52BD-6F79-B266173288EF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4449763"/>
            <a:ext cx="4876800" cy="2051050"/>
            <a:chOff x="1238" y="2356"/>
            <a:chExt cx="3428" cy="1644"/>
          </a:xfrm>
        </p:grpSpPr>
        <p:graphicFrame>
          <p:nvGraphicFramePr>
            <p:cNvPr id="109575" name="Object 4">
              <a:extLst>
                <a:ext uri="{FF2B5EF4-FFF2-40B4-BE49-F238E27FC236}">
                  <a16:creationId xmlns:a16="http://schemas.microsoft.com/office/drawing/2014/main" id="{2F154FFC-B66A-4555-8AA6-B3FE61B7DF7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38" y="2356"/>
            <a:ext cx="3428" cy="8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3124200" imgH="762000" progId="Equation.3">
                    <p:embed/>
                  </p:oleObj>
                </mc:Choice>
                <mc:Fallback>
                  <p:oleObj name="Equation" r:id="rId6" imgW="3124200" imgH="76200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38" y="2356"/>
                          <a:ext cx="3428" cy="8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9576" name="Object 5">
              <a:extLst>
                <a:ext uri="{FF2B5EF4-FFF2-40B4-BE49-F238E27FC236}">
                  <a16:creationId xmlns:a16="http://schemas.microsoft.com/office/drawing/2014/main" id="{B441553A-3D52-6F77-DE3C-1D9A0D53E31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43" y="3163"/>
            <a:ext cx="3330" cy="8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3035300" imgH="762000" progId="Equation.3">
                    <p:embed/>
                  </p:oleObj>
                </mc:Choice>
                <mc:Fallback>
                  <p:oleObj name="Equation" r:id="rId8" imgW="3035300" imgH="76200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3" y="3163"/>
                          <a:ext cx="3330" cy="8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spd="med">
    <p:fade thruBlk="1"/>
  </p:transition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>
            <a:extLst>
              <a:ext uri="{FF2B5EF4-FFF2-40B4-BE49-F238E27FC236}">
                <a16:creationId xmlns:a16="http://schemas.microsoft.com/office/drawing/2014/main" id="{31E230BD-367E-ADBE-AD48-47C67F5622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400"/>
              <a:t>Example Continued</a:t>
            </a:r>
          </a:p>
        </p:txBody>
      </p:sp>
      <p:sp>
        <p:nvSpPr>
          <p:cNvPr id="110595" name="Rectangle 3">
            <a:extLst>
              <a:ext uri="{FF2B5EF4-FFF2-40B4-BE49-F238E27FC236}">
                <a16:creationId xmlns:a16="http://schemas.microsoft.com/office/drawing/2014/main" id="{AD3834AA-D488-B784-295D-8DBCBBA373A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81200" y="3419475"/>
            <a:ext cx="8229600" cy="1938338"/>
          </a:xfrm>
        </p:spPr>
        <p:txBody>
          <a:bodyPr/>
          <a:lstStyle/>
          <a:p>
            <a:pPr eaLnBrk="1" hangingPunct="1"/>
            <a:r>
              <a:rPr lang="en-US" altLang="en-US" sz="2400"/>
              <a:t>ROC extends to infinity </a:t>
            </a:r>
          </a:p>
          <a:p>
            <a:pPr lvl="1" eaLnBrk="1" hangingPunct="1"/>
            <a:r>
              <a:rPr lang="en-US" altLang="en-US" sz="2000"/>
              <a:t>Indicates right sided sequence</a:t>
            </a:r>
          </a:p>
        </p:txBody>
      </p:sp>
      <p:graphicFrame>
        <p:nvGraphicFramePr>
          <p:cNvPr id="110596" name="Object 2">
            <a:extLst>
              <a:ext uri="{FF2B5EF4-FFF2-40B4-BE49-F238E27FC236}">
                <a16:creationId xmlns:a16="http://schemas.microsoft.com/office/drawing/2014/main" id="{02F9A8C7-4382-669A-7D60-68058DB14C6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52688" y="2281238"/>
          <a:ext cx="4302125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984500" imgH="647700" progId="Equation.3">
                  <p:embed/>
                </p:oleObj>
              </mc:Choice>
              <mc:Fallback>
                <p:oleObj name="Equation" r:id="rId2" imgW="2984500" imgH="6477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2688" y="2281238"/>
                        <a:ext cx="4302125" cy="933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597" name="Object 3">
            <a:extLst>
              <a:ext uri="{FF2B5EF4-FFF2-40B4-BE49-F238E27FC236}">
                <a16:creationId xmlns:a16="http://schemas.microsoft.com/office/drawing/2014/main" id="{F4B13B5F-A17F-81D3-0440-2EB12F624C2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13025" y="5241925"/>
          <a:ext cx="3330575" cy="75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828800" imgH="482600" progId="Equation.3">
                  <p:embed/>
                </p:oleObj>
              </mc:Choice>
              <mc:Fallback>
                <p:oleObj name="Equation" r:id="rId4" imgW="1828800" imgH="482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3025" y="5241925"/>
                        <a:ext cx="3330575" cy="758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0598" name="Picture 6">
            <a:extLst>
              <a:ext uri="{FF2B5EF4-FFF2-40B4-BE49-F238E27FC236}">
                <a16:creationId xmlns:a16="http://schemas.microsoft.com/office/drawing/2014/main" id="{EF8F03F7-9562-6F8F-8015-C62B16157B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9550" y="2084388"/>
            <a:ext cx="3732213" cy="353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 thruBlk="1"/>
  </p:transition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60" name="Rectangle 2">
            <a:extLst>
              <a:ext uri="{FF2B5EF4-FFF2-40B4-BE49-F238E27FC236}">
                <a16:creationId xmlns:a16="http://schemas.microsoft.com/office/drawing/2014/main" id="{D66406DA-D4E7-24CD-2290-BCD43F46DD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229600" cy="411162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2400"/>
              <a:t>Example #2</a:t>
            </a:r>
          </a:p>
        </p:txBody>
      </p:sp>
      <p:sp>
        <p:nvSpPr>
          <p:cNvPr id="111619" name="Rectangle 3">
            <a:extLst>
              <a:ext uri="{FF2B5EF4-FFF2-40B4-BE49-F238E27FC236}">
                <a16:creationId xmlns:a16="http://schemas.microsoft.com/office/drawing/2014/main" id="{4BF89E4F-9E07-7CDA-7CA1-B1B250D792C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81200" y="2660650"/>
            <a:ext cx="8229600" cy="3465513"/>
          </a:xfrm>
        </p:spPr>
        <p:txBody>
          <a:bodyPr/>
          <a:lstStyle/>
          <a:p>
            <a:pPr eaLnBrk="1" hangingPunct="1"/>
            <a:r>
              <a:rPr lang="en-US" altLang="en-US" sz="1600"/>
              <a:t>Long division to obtain B</a:t>
            </a:r>
            <a:r>
              <a:rPr lang="en-US" altLang="en-US" sz="1600" baseline="-25000"/>
              <a:t>o</a:t>
            </a:r>
          </a:p>
        </p:txBody>
      </p:sp>
      <p:graphicFrame>
        <p:nvGraphicFramePr>
          <p:cNvPr id="111620" name="Object 2">
            <a:extLst>
              <a:ext uri="{FF2B5EF4-FFF2-40B4-BE49-F238E27FC236}">
                <a16:creationId xmlns:a16="http://schemas.microsoft.com/office/drawing/2014/main" id="{99AC845E-DE80-081F-8F8B-42E0CECFD74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62200" y="796925"/>
          <a:ext cx="6435725" cy="1184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797300" imgH="698500" progId="Equation.3">
                  <p:embed/>
                </p:oleObj>
              </mc:Choice>
              <mc:Fallback>
                <p:oleObj name="Equation" r:id="rId2" imgW="3797300" imgH="6985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796925"/>
                        <a:ext cx="6435725" cy="1184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21" name="Object 3">
            <a:extLst>
              <a:ext uri="{FF2B5EF4-FFF2-40B4-BE49-F238E27FC236}">
                <a16:creationId xmlns:a16="http://schemas.microsoft.com/office/drawing/2014/main" id="{28C51A55-FB33-A04B-A945-1BFB6EB080E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17713" y="2971800"/>
          <a:ext cx="3636962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146300" imgH="1168400" progId="Equation.3">
                  <p:embed/>
                </p:oleObj>
              </mc:Choice>
              <mc:Fallback>
                <p:oleObj name="Equation" r:id="rId4" imgW="2146300" imgH="11684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7713" y="2971800"/>
                        <a:ext cx="3636962" cy="198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22" name="Object 4">
            <a:extLst>
              <a:ext uri="{FF2B5EF4-FFF2-40B4-BE49-F238E27FC236}">
                <a16:creationId xmlns:a16="http://schemas.microsoft.com/office/drawing/2014/main" id="{1A0D9AC6-D354-1D85-DC87-BBE1AFD9E5A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86538" y="2462213"/>
          <a:ext cx="3443287" cy="1119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032000" imgH="660400" progId="Equation.3">
                  <p:embed/>
                </p:oleObj>
              </mc:Choice>
              <mc:Fallback>
                <p:oleObj name="Equation" r:id="rId6" imgW="2032000" imgH="660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6538" y="2462213"/>
                        <a:ext cx="3443287" cy="1119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23" name="Object 5">
            <a:extLst>
              <a:ext uri="{FF2B5EF4-FFF2-40B4-BE49-F238E27FC236}">
                <a16:creationId xmlns:a16="http://schemas.microsoft.com/office/drawing/2014/main" id="{BC76E342-FA4A-7D4E-F8AB-ED3CEA57CE7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23050" y="3708400"/>
          <a:ext cx="343535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019300" imgH="596900" progId="Equation.3">
                  <p:embed/>
                </p:oleObj>
              </mc:Choice>
              <mc:Fallback>
                <p:oleObj name="Equation" r:id="rId8" imgW="2019300" imgH="5969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3050" y="3708400"/>
                        <a:ext cx="343535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24" name="Object 6">
            <a:extLst>
              <a:ext uri="{FF2B5EF4-FFF2-40B4-BE49-F238E27FC236}">
                <a16:creationId xmlns:a16="http://schemas.microsoft.com/office/drawing/2014/main" id="{B0C959C3-33A7-0833-3868-666A14DD00D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22513" y="5046663"/>
          <a:ext cx="3473450" cy="973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993900" imgH="558800" progId="Equation.3">
                  <p:embed/>
                </p:oleObj>
              </mc:Choice>
              <mc:Fallback>
                <p:oleObj name="Equation" r:id="rId10" imgW="1993900" imgH="5588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2513" y="5046663"/>
                        <a:ext cx="3473450" cy="973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25" name="Object 7">
            <a:extLst>
              <a:ext uri="{FF2B5EF4-FFF2-40B4-BE49-F238E27FC236}">
                <a16:creationId xmlns:a16="http://schemas.microsoft.com/office/drawing/2014/main" id="{EB4CA368-B30D-A92B-4F9B-CA625880D08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96063" y="5283200"/>
          <a:ext cx="2941637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688367" imgH="291973" progId="Equation.3">
                  <p:embed/>
                </p:oleObj>
              </mc:Choice>
              <mc:Fallback>
                <p:oleObj name="Equation" r:id="rId12" imgW="1688367" imgH="291973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96063" y="5283200"/>
                        <a:ext cx="2941637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fade thruBlk="1"/>
  </p:transition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>
            <a:extLst>
              <a:ext uri="{FF2B5EF4-FFF2-40B4-BE49-F238E27FC236}">
                <a16:creationId xmlns:a16="http://schemas.microsoft.com/office/drawing/2014/main" id="{FB97AC53-27D9-FEC8-A716-D5DA0CD72B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229600" cy="639762"/>
          </a:xfrm>
        </p:spPr>
        <p:txBody>
          <a:bodyPr/>
          <a:lstStyle/>
          <a:p>
            <a:pPr eaLnBrk="1" hangingPunct="1"/>
            <a:r>
              <a:rPr lang="en-US" altLang="en-US" sz="2800"/>
              <a:t>Example #2 Continued</a:t>
            </a:r>
          </a:p>
        </p:txBody>
      </p:sp>
      <p:sp>
        <p:nvSpPr>
          <p:cNvPr id="112643" name="AutoShape 3">
            <a:extLst>
              <a:ext uri="{FF2B5EF4-FFF2-40B4-BE49-F238E27FC236}">
                <a16:creationId xmlns:a16="http://schemas.microsoft.com/office/drawing/2014/main" id="{9989E591-07E5-4132-76C0-0189D7FDF9D4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>
          <a:xfrm>
            <a:off x="1981200" y="2690813"/>
            <a:ext cx="8229600" cy="3435350"/>
          </a:xfrm>
        </p:spPr>
        <p:txBody>
          <a:bodyPr/>
          <a:lstStyle/>
          <a:p>
            <a:pPr eaLnBrk="1" hangingPunct="1"/>
            <a:r>
              <a:rPr lang="en-US" altLang="en-US" sz="2000"/>
              <a:t>ROC extends to infinity</a:t>
            </a:r>
          </a:p>
          <a:p>
            <a:pPr lvl="1" eaLnBrk="1" hangingPunct="1"/>
            <a:r>
              <a:rPr lang="en-US" altLang="en-US"/>
              <a:t>Indicates right-sides sequence</a:t>
            </a:r>
          </a:p>
        </p:txBody>
      </p:sp>
      <p:graphicFrame>
        <p:nvGraphicFramePr>
          <p:cNvPr id="112644" name="Object 2">
            <a:extLst>
              <a:ext uri="{FF2B5EF4-FFF2-40B4-BE49-F238E27FC236}">
                <a16:creationId xmlns:a16="http://schemas.microsoft.com/office/drawing/2014/main" id="{8DE010C7-98BE-D84F-AE0E-64E851A5A2D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83038" y="965200"/>
          <a:ext cx="4516437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654300" imgH="596900" progId="Equation.3">
                  <p:embed/>
                </p:oleObj>
              </mc:Choice>
              <mc:Fallback>
                <p:oleObj name="Equation" r:id="rId2" imgW="2654300" imgH="5969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3038" y="965200"/>
                        <a:ext cx="4516437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45" name="Object 3">
            <a:extLst>
              <a:ext uri="{FF2B5EF4-FFF2-40B4-BE49-F238E27FC236}">
                <a16:creationId xmlns:a16="http://schemas.microsoft.com/office/drawing/2014/main" id="{E5B33DF6-CE45-2842-9388-5126D971E71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03475" y="3621088"/>
          <a:ext cx="3636963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082800" imgH="482600" progId="Equation.3">
                  <p:embed/>
                </p:oleObj>
              </mc:Choice>
              <mc:Fallback>
                <p:oleObj name="Equation" r:id="rId4" imgW="2082800" imgH="482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3475" y="3621088"/>
                        <a:ext cx="3636963" cy="841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2646" name="Picture 6">
            <a:extLst>
              <a:ext uri="{FF2B5EF4-FFF2-40B4-BE49-F238E27FC236}">
                <a16:creationId xmlns:a16="http://schemas.microsoft.com/office/drawing/2014/main" id="{2EF2DAC3-9324-D1F3-E891-BCA5E0E9EB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1625" y="2011363"/>
            <a:ext cx="3462338" cy="3367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 thruBlk="1"/>
  </p:transition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>
            <a:extLst>
              <a:ext uri="{FF2B5EF4-FFF2-40B4-BE49-F238E27FC236}">
                <a16:creationId xmlns:a16="http://schemas.microsoft.com/office/drawing/2014/main" id="{9E92D014-9913-3F10-A702-FDFC0B46BF00}"/>
              </a:ext>
            </a:extLst>
          </p:cNvPr>
          <p:cNvSpPr>
            <a:spLocks noGrp="1" noChangeArrowheads="1"/>
          </p:cNvSpPr>
          <p:nvPr>
            <p:ph type="title" sz="quarter"/>
          </p:nvPr>
        </p:nvSpPr>
        <p:spPr/>
        <p:txBody>
          <a:bodyPr/>
          <a:lstStyle/>
          <a:p>
            <a:pPr eaLnBrk="1" hangingPunct="1"/>
            <a:r>
              <a:rPr lang="en-US" altLang="zh-CN" sz="4000">
                <a:ea typeface="SimSun" panose="02010600030101010101" pitchFamily="2" charset="-122"/>
              </a:rPr>
              <a:t>An Example </a:t>
            </a:r>
            <a:r>
              <a:rPr lang="en-US" altLang="zh-CN" sz="4000">
                <a:latin typeface="Century Gothic" panose="020B0502020202020204" pitchFamily="34" charset="0"/>
                <a:ea typeface="SimSun" panose="02010600030101010101" pitchFamily="2" charset="-122"/>
              </a:rPr>
              <a:t>–</a:t>
            </a:r>
            <a:r>
              <a:rPr lang="en-US" altLang="zh-CN" sz="4000">
                <a:ea typeface="SimSun" panose="02010600030101010101" pitchFamily="2" charset="-122"/>
              </a:rPr>
              <a:t> Complete Solution</a:t>
            </a:r>
          </a:p>
        </p:txBody>
      </p:sp>
      <p:graphicFrame>
        <p:nvGraphicFramePr>
          <p:cNvPr id="274435" name="Object 2">
            <a:extLst>
              <a:ext uri="{FF2B5EF4-FFF2-40B4-BE49-F238E27FC236}">
                <a16:creationId xmlns:a16="http://schemas.microsoft.com/office/drawing/2014/main" id="{B161BD7E-07EA-FC11-A169-95E1F3965AB2}"/>
              </a:ext>
            </a:extLst>
          </p:cNvPr>
          <p:cNvGraphicFramePr>
            <a:graphicFrameLocks noGrp="1" noChangeAspect="1"/>
          </p:cNvGraphicFramePr>
          <p:nvPr>
            <p:ph sz="quarter" idx="1"/>
          </p:nvPr>
        </p:nvGraphicFramePr>
        <p:xfrm>
          <a:off x="2139950" y="2484438"/>
          <a:ext cx="23241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324100" imgH="419100" progId="Equation.3">
                  <p:embed/>
                </p:oleObj>
              </mc:Choice>
              <mc:Fallback>
                <p:oleObj name="Equation" r:id="rId3" imgW="2324100" imgH="419100" progId="Equation.3">
                  <p:embed/>
                  <p:pic>
                    <p:nvPicPr>
                      <p:cNvPr id="0" name="Object 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9950" y="2484438"/>
                        <a:ext cx="23241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4436" name="Object 3">
            <a:extLst>
              <a:ext uri="{FF2B5EF4-FFF2-40B4-BE49-F238E27FC236}">
                <a16:creationId xmlns:a16="http://schemas.microsoft.com/office/drawing/2014/main" id="{96E8A6CB-516F-D875-C266-5F7A008BBA0D}"/>
              </a:ext>
            </a:extLst>
          </p:cNvPr>
          <p:cNvGraphicFramePr>
            <a:graphicFrameLocks noGrp="1" noChangeAspect="1"/>
          </p:cNvGraphicFramePr>
          <p:nvPr>
            <p:ph sz="quarter" idx="2"/>
          </p:nvPr>
        </p:nvGraphicFramePr>
        <p:xfrm>
          <a:off x="2924175" y="3514725"/>
          <a:ext cx="1905000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765300" imgH="838200" progId="Equation.3">
                  <p:embed/>
                </p:oleObj>
              </mc:Choice>
              <mc:Fallback>
                <p:oleObj name="Equation" r:id="rId5" imgW="1765300" imgH="838200" progId="Equation.3">
                  <p:embed/>
                  <p:pic>
                    <p:nvPicPr>
                      <p:cNvPr id="0" name="Object 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4175" y="3514725"/>
                        <a:ext cx="1905000" cy="904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4437" name="Object 4">
            <a:extLst>
              <a:ext uri="{FF2B5EF4-FFF2-40B4-BE49-F238E27FC236}">
                <a16:creationId xmlns:a16="http://schemas.microsoft.com/office/drawing/2014/main" id="{8869E6D4-5BD8-E0B3-8FF8-CB892EF24B7B}"/>
              </a:ext>
            </a:extLst>
          </p:cNvPr>
          <p:cNvGraphicFramePr>
            <a:graphicFrameLocks noGrp="1" noChangeAspect="1"/>
          </p:cNvGraphicFramePr>
          <p:nvPr>
            <p:ph sz="quarter" idx="3"/>
          </p:nvPr>
        </p:nvGraphicFramePr>
        <p:xfrm>
          <a:off x="2419350" y="4613275"/>
          <a:ext cx="17653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765300" imgH="838200" progId="Equation.3">
                  <p:embed/>
                </p:oleObj>
              </mc:Choice>
              <mc:Fallback>
                <p:oleObj name="Equation" r:id="rId7" imgW="1765300" imgH="838200" progId="Equation.3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9350" y="4613275"/>
                        <a:ext cx="17653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4442" name="Object 6">
            <a:extLst>
              <a:ext uri="{FF2B5EF4-FFF2-40B4-BE49-F238E27FC236}">
                <a16:creationId xmlns:a16="http://schemas.microsoft.com/office/drawing/2014/main" id="{B0184DE7-172A-599F-9E7B-F5B5767DF5B7}"/>
              </a:ext>
            </a:extLst>
          </p:cNvPr>
          <p:cNvGraphicFramePr>
            <a:graphicFrameLocks noGrp="1" noChangeAspect="1"/>
          </p:cNvGraphicFramePr>
          <p:nvPr>
            <p:ph sz="quarter" idx="4"/>
          </p:nvPr>
        </p:nvGraphicFramePr>
        <p:xfrm>
          <a:off x="6108700" y="3733800"/>
          <a:ext cx="2439988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2057400" imgH="419100" progId="Equation.3">
                  <p:embed/>
                </p:oleObj>
              </mc:Choice>
              <mc:Fallback>
                <p:oleObj name="Equation" r:id="rId9" imgW="2057400" imgH="419100" progId="Equation.3">
                  <p:embed/>
                  <p:pic>
                    <p:nvPicPr>
                      <p:cNvPr id="0" name="Object 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08700" y="3733800"/>
                        <a:ext cx="2439988" cy="496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4438" name="Object 5">
            <a:extLst>
              <a:ext uri="{FF2B5EF4-FFF2-40B4-BE49-F238E27FC236}">
                <a16:creationId xmlns:a16="http://schemas.microsoft.com/office/drawing/2014/main" id="{0C607602-4C81-985A-47D3-0E399130AC1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67088" y="2219325"/>
          <a:ext cx="1801812" cy="56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333500" imgH="419100" progId="Equation.3">
                  <p:embed/>
                </p:oleObj>
              </mc:Choice>
              <mc:Fallback>
                <p:oleObj name="Equation" r:id="rId11" imgW="1333500" imgH="4191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7088" y="2219325"/>
                        <a:ext cx="1801812" cy="566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7">
            <a:extLst>
              <a:ext uri="{FF2B5EF4-FFF2-40B4-BE49-F238E27FC236}">
                <a16:creationId xmlns:a16="http://schemas.microsoft.com/office/drawing/2014/main" id="{6A565E87-86F0-A4A1-7DD9-A9550CF62138}"/>
              </a:ext>
            </a:extLst>
          </p:cNvPr>
          <p:cNvGrpSpPr>
            <a:grpSpLocks/>
          </p:cNvGrpSpPr>
          <p:nvPr/>
        </p:nvGrpSpPr>
        <p:grpSpPr bwMode="auto">
          <a:xfrm>
            <a:off x="5562600" y="2278063"/>
            <a:ext cx="3886200" cy="579437"/>
            <a:chOff x="2544" y="1284"/>
            <a:chExt cx="2448" cy="365"/>
          </a:xfrm>
        </p:grpSpPr>
        <p:graphicFrame>
          <p:nvGraphicFramePr>
            <p:cNvPr id="113676" name="Object 10">
              <a:extLst>
                <a:ext uri="{FF2B5EF4-FFF2-40B4-BE49-F238E27FC236}">
                  <a16:creationId xmlns:a16="http://schemas.microsoft.com/office/drawing/2014/main" id="{4496ACE7-ECC2-BBA2-9ADE-DD5A391615E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92" y="1284"/>
            <a:ext cx="1400" cy="3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3" imgW="1511300" imgH="393700" progId="Equation.3">
                    <p:embed/>
                  </p:oleObj>
                </mc:Choice>
                <mc:Fallback>
                  <p:oleObj name="Equation" r:id="rId13" imgW="1511300" imgH="39370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92" y="1284"/>
                          <a:ext cx="1400" cy="3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3677" name="AutoShape 9">
              <a:extLst>
                <a:ext uri="{FF2B5EF4-FFF2-40B4-BE49-F238E27FC236}">
                  <a16:creationId xmlns:a16="http://schemas.microsoft.com/office/drawing/2014/main" id="{3875A8AC-E867-5127-A8A5-3A4AFAD9EB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1344"/>
              <a:ext cx="768" cy="144"/>
            </a:xfrm>
            <a:prstGeom prst="rightArrow">
              <a:avLst>
                <a:gd name="adj1" fmla="val 50000"/>
                <a:gd name="adj2" fmla="val 133333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kumimoji="1" lang="en-US" altLang="en-US" sz="2400" b="1">
                <a:latin typeface="Times New Roman" panose="02020603050405020304" pitchFamily="18" charset="0"/>
                <a:ea typeface="新細明體" panose="02020500000000000000" pitchFamily="18" charset="-120"/>
              </a:endParaRPr>
            </a:p>
          </p:txBody>
        </p:sp>
      </p:grpSp>
      <p:graphicFrame>
        <p:nvGraphicFramePr>
          <p:cNvPr id="274443" name="Object 7">
            <a:extLst>
              <a:ext uri="{FF2B5EF4-FFF2-40B4-BE49-F238E27FC236}">
                <a16:creationId xmlns:a16="http://schemas.microsoft.com/office/drawing/2014/main" id="{B8541369-9C1E-8695-01D4-1239C1E4E45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48400" y="4419600"/>
          <a:ext cx="2438400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2133600" imgH="419100" progId="Equation.3">
                  <p:embed/>
                </p:oleObj>
              </mc:Choice>
              <mc:Fallback>
                <p:oleObj name="Equation" r:id="rId15" imgW="2133600" imgH="4191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4419600"/>
                        <a:ext cx="2438400" cy="477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4444" name="Object 8">
            <a:extLst>
              <a:ext uri="{FF2B5EF4-FFF2-40B4-BE49-F238E27FC236}">
                <a16:creationId xmlns:a16="http://schemas.microsoft.com/office/drawing/2014/main" id="{E4A3D568-E741-E493-788E-E64023982D6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29000" y="5638800"/>
          <a:ext cx="2111375" cy="579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1435100" imgH="393700" progId="Equation.3">
                  <p:embed/>
                </p:oleObj>
              </mc:Choice>
              <mc:Fallback>
                <p:oleObj name="Equation" r:id="rId17" imgW="1435100" imgH="3937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5638800"/>
                        <a:ext cx="2111375" cy="579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4445" name="Object 9">
            <a:extLst>
              <a:ext uri="{FF2B5EF4-FFF2-40B4-BE49-F238E27FC236}">
                <a16:creationId xmlns:a16="http://schemas.microsoft.com/office/drawing/2014/main" id="{A435020B-45F4-42A5-62D9-99E2735FE93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58000" y="5562600"/>
          <a:ext cx="2579688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1752600" imgH="457200" progId="Equation.3">
                  <p:embed/>
                </p:oleObj>
              </mc:Choice>
              <mc:Fallback>
                <p:oleObj name="Equation" r:id="rId19" imgW="1752600" imgH="4572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0" y="5562600"/>
                        <a:ext cx="2579688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>
            <a:extLst>
              <a:ext uri="{FF2B5EF4-FFF2-40B4-BE49-F238E27FC236}">
                <a16:creationId xmlns:a16="http://schemas.microsoft.com/office/drawing/2014/main" id="{AE231DAC-7AA6-1A39-90E3-95CB670F0F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Inverse Z-Transform by Power Series Expansion</a:t>
            </a:r>
          </a:p>
        </p:txBody>
      </p:sp>
      <p:sp>
        <p:nvSpPr>
          <p:cNvPr id="115715" name="Rectangle 3">
            <a:extLst>
              <a:ext uri="{FF2B5EF4-FFF2-40B4-BE49-F238E27FC236}">
                <a16:creationId xmlns:a16="http://schemas.microsoft.com/office/drawing/2014/main" id="{E58C3403-1CDF-3819-358A-D1CC3EAC5FC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81200" y="1143000"/>
            <a:ext cx="8229600" cy="4983163"/>
          </a:xfrm>
        </p:spPr>
        <p:txBody>
          <a:bodyPr/>
          <a:lstStyle/>
          <a:p>
            <a:pPr eaLnBrk="1" hangingPunct="1"/>
            <a:endParaRPr lang="en-US" altLang="en-US" sz="1800"/>
          </a:p>
          <a:p>
            <a:pPr eaLnBrk="1" hangingPunct="1"/>
            <a:endParaRPr lang="en-US" altLang="en-US" sz="1800"/>
          </a:p>
          <a:p>
            <a:pPr eaLnBrk="1" hangingPunct="1"/>
            <a:endParaRPr lang="en-US" altLang="en-US" sz="1800"/>
          </a:p>
          <a:p>
            <a:pPr eaLnBrk="1" hangingPunct="1"/>
            <a:endParaRPr lang="en-US" altLang="en-US" sz="1800"/>
          </a:p>
          <a:p>
            <a:pPr eaLnBrk="1" hangingPunct="1"/>
            <a:r>
              <a:rPr lang="en-US" altLang="en-US" sz="1800"/>
              <a:t>The z-transform is power series </a:t>
            </a:r>
          </a:p>
          <a:p>
            <a:pPr eaLnBrk="1" hangingPunct="1"/>
            <a:endParaRPr lang="en-US" altLang="en-US" sz="1800"/>
          </a:p>
          <a:p>
            <a:pPr eaLnBrk="1" hangingPunct="1"/>
            <a:r>
              <a:rPr lang="en-US" altLang="en-US" sz="1800"/>
              <a:t>In expanded form</a:t>
            </a:r>
          </a:p>
          <a:p>
            <a:pPr eaLnBrk="1" hangingPunct="1"/>
            <a:endParaRPr lang="en-US" altLang="en-US" sz="1800"/>
          </a:p>
          <a:p>
            <a:pPr eaLnBrk="1" hangingPunct="1"/>
            <a:r>
              <a:rPr lang="en-US" altLang="en-US" sz="1800"/>
              <a:t>Z-transforms of this form can generally be inversed easily</a:t>
            </a:r>
          </a:p>
          <a:p>
            <a:pPr eaLnBrk="1" hangingPunct="1"/>
            <a:r>
              <a:rPr lang="en-US" altLang="en-US" sz="1800"/>
              <a:t>Especially useful for finite-length series</a:t>
            </a:r>
          </a:p>
          <a:p>
            <a:pPr eaLnBrk="1" hangingPunct="1"/>
            <a:r>
              <a:rPr lang="en-US" altLang="en-US" sz="1800"/>
              <a:t>Example</a:t>
            </a:r>
          </a:p>
        </p:txBody>
      </p:sp>
      <p:graphicFrame>
        <p:nvGraphicFramePr>
          <p:cNvPr id="115716" name="Object 2">
            <a:extLst>
              <a:ext uri="{FF2B5EF4-FFF2-40B4-BE49-F238E27FC236}">
                <a16:creationId xmlns:a16="http://schemas.microsoft.com/office/drawing/2014/main" id="{E0D913D7-84A7-DA02-7798-E69ACCF8660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05500" y="2325688"/>
          <a:ext cx="1905000" cy="674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18671" imgH="431613" progId="Equation.3">
                  <p:embed/>
                </p:oleObj>
              </mc:Choice>
              <mc:Fallback>
                <p:oleObj name="Equation" r:id="rId2" imgW="1218671" imgH="431613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5500" y="2325688"/>
                        <a:ext cx="1905000" cy="674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717" name="Object 3">
            <a:extLst>
              <a:ext uri="{FF2B5EF4-FFF2-40B4-BE49-F238E27FC236}">
                <a16:creationId xmlns:a16="http://schemas.microsoft.com/office/drawing/2014/main" id="{01D4A4E0-1123-2A9E-6D54-1310DEE133F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65450" y="3489325"/>
          <a:ext cx="583565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632200" imgH="228600" progId="Equation.3">
                  <p:embed/>
                </p:oleObj>
              </mc:Choice>
              <mc:Fallback>
                <p:oleObj name="Equation" r:id="rId4" imgW="3632200" imgH="228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5450" y="3489325"/>
                        <a:ext cx="583565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718" name="Object 4">
            <a:extLst>
              <a:ext uri="{FF2B5EF4-FFF2-40B4-BE49-F238E27FC236}">
                <a16:creationId xmlns:a16="http://schemas.microsoft.com/office/drawing/2014/main" id="{940A6B79-7046-AB7E-E505-F9C1445E776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00288" y="4638675"/>
          <a:ext cx="4202112" cy="1504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413000" imgH="863600" progId="Equation.3">
                  <p:embed/>
                </p:oleObj>
              </mc:Choice>
              <mc:Fallback>
                <p:oleObj name="Equation" r:id="rId6" imgW="2413000" imgH="863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0288" y="4638675"/>
                        <a:ext cx="4202112" cy="1504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719" name="Object 5">
            <a:extLst>
              <a:ext uri="{FF2B5EF4-FFF2-40B4-BE49-F238E27FC236}">
                <a16:creationId xmlns:a16="http://schemas.microsoft.com/office/drawing/2014/main" id="{40A28186-14DC-2F43-482F-0BA505B2ADC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74888" y="6092825"/>
          <a:ext cx="4981575" cy="69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921000" imgH="406400" progId="Equation.3">
                  <p:embed/>
                </p:oleObj>
              </mc:Choice>
              <mc:Fallback>
                <p:oleObj name="Equation" r:id="rId8" imgW="2921000" imgH="4064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4888" y="6092825"/>
                        <a:ext cx="4981575" cy="693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720" name="Object 6">
            <a:extLst>
              <a:ext uri="{FF2B5EF4-FFF2-40B4-BE49-F238E27FC236}">
                <a16:creationId xmlns:a16="http://schemas.microsoft.com/office/drawing/2014/main" id="{96EAA2BE-88BF-E9B4-6B4A-509FF212956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67613" y="4538663"/>
          <a:ext cx="2339975" cy="210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384300" imgH="1244600" progId="Equation.3">
                  <p:embed/>
                </p:oleObj>
              </mc:Choice>
              <mc:Fallback>
                <p:oleObj name="Equation" r:id="rId10" imgW="1384300" imgH="1244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67613" y="4538663"/>
                        <a:ext cx="2339975" cy="2105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fade thruBlk="1"/>
  </p:transition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>
            <a:extLst>
              <a:ext uri="{FF2B5EF4-FFF2-40B4-BE49-F238E27FC236}">
                <a16:creationId xmlns:a16="http://schemas.microsoft.com/office/drawing/2014/main" id="{19B45ECF-0807-8210-187A-5791B7DD34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Z-Transform Properties: Linearity</a:t>
            </a:r>
          </a:p>
        </p:txBody>
      </p:sp>
      <p:sp>
        <p:nvSpPr>
          <p:cNvPr id="27654" name="Rectangle 3">
            <a:extLst>
              <a:ext uri="{FF2B5EF4-FFF2-40B4-BE49-F238E27FC236}">
                <a16:creationId xmlns:a16="http://schemas.microsoft.com/office/drawing/2014/main" id="{4C2DD27C-1223-F0CB-612F-358F693B1F1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1800"/>
              <a:t>Notation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altLang="en-US" sz="180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1800"/>
              <a:t>Linearity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altLang="en-US" sz="1800"/>
          </a:p>
          <a:p>
            <a:pPr eaLnBrk="1" fontAlgn="auto" hangingPunct="1">
              <a:spcAft>
                <a:spcPts val="0"/>
              </a:spcAft>
              <a:defRPr/>
            </a:pPr>
            <a:endParaRPr lang="en-US" altLang="en-US" sz="1800"/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en-US" sz="1600"/>
              <a:t>Note that the ROC of combined sequence may be larger than either ROC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en-US" sz="1600"/>
              <a:t>This would happen if some pole/zero cancellation occurs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en-US" sz="1600"/>
              <a:t>Example: 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endParaRPr lang="en-US" altLang="en-US" sz="160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 altLang="en-US" sz="1400"/>
              <a:t>Both sequences are right-sided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 altLang="en-US" sz="1400"/>
              <a:t>Both sequences have a pole z=a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 altLang="en-US" sz="1400"/>
              <a:t>Both have a ROC defined as |z|&gt;|a|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 altLang="en-US" sz="1400"/>
              <a:t>In the combined sequence the pole at z=a cancels with a zero at z=a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 altLang="en-US" sz="1400"/>
              <a:t>The combined ROC is the entire z plane except z=0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1800"/>
              <a:t>We did make use of this property already, where?</a:t>
            </a:r>
          </a:p>
        </p:txBody>
      </p:sp>
      <p:graphicFrame>
        <p:nvGraphicFramePr>
          <p:cNvPr id="116740" name="Object 2">
            <a:extLst>
              <a:ext uri="{FF2B5EF4-FFF2-40B4-BE49-F238E27FC236}">
                <a16:creationId xmlns:a16="http://schemas.microsoft.com/office/drawing/2014/main" id="{FBCBB9BC-17A6-221B-4B14-CFD28889AEB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48113" y="1789113"/>
          <a:ext cx="3824287" cy="344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540000" imgH="228600" progId="Equation.3">
                  <p:embed/>
                </p:oleObj>
              </mc:Choice>
              <mc:Fallback>
                <p:oleObj name="Equation" r:id="rId2" imgW="2540000" imgH="228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8113" y="1789113"/>
                        <a:ext cx="3824287" cy="344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41" name="Object 3">
            <a:extLst>
              <a:ext uri="{FF2B5EF4-FFF2-40B4-BE49-F238E27FC236}">
                <a16:creationId xmlns:a16="http://schemas.microsoft.com/office/drawing/2014/main" id="{F73E81E8-C67A-54CD-C101-6B796F91FB7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82838" y="2647950"/>
          <a:ext cx="7065962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495800" imgH="254000" progId="Equation.3">
                  <p:embed/>
                </p:oleObj>
              </mc:Choice>
              <mc:Fallback>
                <p:oleObj name="Equation" r:id="rId4" imgW="4495800" imgH="2540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2838" y="2647950"/>
                        <a:ext cx="7065962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42" name="Object 4">
            <a:extLst>
              <a:ext uri="{FF2B5EF4-FFF2-40B4-BE49-F238E27FC236}">
                <a16:creationId xmlns:a16="http://schemas.microsoft.com/office/drawing/2014/main" id="{5C3F56EB-6828-E03B-C08D-EB8CA40C7D6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86200" y="3944938"/>
          <a:ext cx="2292350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600200" imgH="228600" progId="Equation.3">
                  <p:embed/>
                </p:oleObj>
              </mc:Choice>
              <mc:Fallback>
                <p:oleObj name="Equation" r:id="rId6" imgW="160020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3944938"/>
                        <a:ext cx="2292350" cy="327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fade thruBlk="1"/>
  </p:transition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>
            <a:extLst>
              <a:ext uri="{FF2B5EF4-FFF2-40B4-BE49-F238E27FC236}">
                <a16:creationId xmlns:a16="http://schemas.microsoft.com/office/drawing/2014/main" id="{2463AA97-A880-4592-3BE9-1364F44AF1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229600" cy="868362"/>
          </a:xfrm>
        </p:spPr>
        <p:txBody>
          <a:bodyPr/>
          <a:lstStyle/>
          <a:p>
            <a:pPr eaLnBrk="1" hangingPunct="1"/>
            <a:r>
              <a:rPr lang="en-US" altLang="en-US" sz="2800"/>
              <a:t>Z-Transform Properties: Time Shifting</a:t>
            </a:r>
          </a:p>
        </p:txBody>
      </p:sp>
      <p:sp>
        <p:nvSpPr>
          <p:cNvPr id="28678" name="Rectangle 3">
            <a:extLst>
              <a:ext uri="{FF2B5EF4-FFF2-40B4-BE49-F238E27FC236}">
                <a16:creationId xmlns:a16="http://schemas.microsoft.com/office/drawing/2014/main" id="{A542B271-EB63-25F0-545B-D4A0ACEE59C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05000" y="1524000"/>
            <a:ext cx="8229600" cy="1824038"/>
          </a:xfrm>
        </p:spPr>
        <p:txBody>
          <a:bodyPr rtlCol="0">
            <a:normAutofit fontScale="850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2400"/>
              <a:t>Here n</a:t>
            </a:r>
            <a:r>
              <a:rPr lang="en-US" altLang="en-US" sz="2400" baseline="-25000"/>
              <a:t>o</a:t>
            </a:r>
            <a:r>
              <a:rPr lang="en-US" altLang="en-US" sz="2400"/>
              <a:t> is an integer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en-US" sz="2000"/>
              <a:t>If positive the sequence is shifted right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en-US" sz="2000"/>
              <a:t>If negative the sequence is shifted left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2400"/>
              <a:t>The ROC can change the new term may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en-US" sz="2000"/>
              <a:t>Add or remove poles at z=0 or z=</a:t>
            </a:r>
            <a:r>
              <a:rPr lang="en-US" altLang="en-US" sz="2000">
                <a:sym typeface="Symbol" panose="05050102010706020507" pitchFamily="18" charset="2"/>
              </a:rPr>
              <a:t>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2400">
                <a:sym typeface="Symbol" panose="05050102010706020507" pitchFamily="18" charset="2"/>
              </a:rPr>
              <a:t>Example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endParaRPr lang="en-US" altLang="en-US" sz="2000"/>
          </a:p>
        </p:txBody>
      </p:sp>
      <p:graphicFrame>
        <p:nvGraphicFramePr>
          <p:cNvPr id="117764" name="Object 2">
            <a:extLst>
              <a:ext uri="{FF2B5EF4-FFF2-40B4-BE49-F238E27FC236}">
                <a16:creationId xmlns:a16="http://schemas.microsoft.com/office/drawing/2014/main" id="{E3124065-79E9-E287-FDBD-FF405225FEE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98863" y="1085850"/>
          <a:ext cx="5351462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111500" imgH="254000" progId="Equation.3">
                  <p:embed/>
                </p:oleObj>
              </mc:Choice>
              <mc:Fallback>
                <p:oleObj name="Equation" r:id="rId2" imgW="3111500" imgH="2540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8863" y="1085850"/>
                        <a:ext cx="5351462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765" name="Object 3">
            <a:extLst>
              <a:ext uri="{FF2B5EF4-FFF2-40B4-BE49-F238E27FC236}">
                <a16:creationId xmlns:a16="http://schemas.microsoft.com/office/drawing/2014/main" id="{401B560E-83AA-189F-6918-FE3CA874BBF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7938" y="3716338"/>
          <a:ext cx="3725862" cy="1160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527300" imgH="787400" progId="Equation.3">
                  <p:embed/>
                </p:oleObj>
              </mc:Choice>
              <mc:Fallback>
                <p:oleObj name="Equation" r:id="rId4" imgW="2527300" imgH="7874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7938" y="3716338"/>
                        <a:ext cx="3725862" cy="1160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766" name="Object 4">
            <a:extLst>
              <a:ext uri="{FF2B5EF4-FFF2-40B4-BE49-F238E27FC236}">
                <a16:creationId xmlns:a16="http://schemas.microsoft.com/office/drawing/2014/main" id="{A79EF2AD-83F9-B684-5083-622DC6895CA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13300" y="5207000"/>
          <a:ext cx="2501900" cy="677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346200" imgH="482600" progId="Equation.3">
                  <p:embed/>
                </p:oleObj>
              </mc:Choice>
              <mc:Fallback>
                <p:oleObj name="Equation" r:id="rId6" imgW="1346200" imgH="482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3300" y="5207000"/>
                        <a:ext cx="2501900" cy="677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fade thruBlk="1"/>
  </p:transition>
</p:sld>
</file>

<file path=ppt/theme/theme1.xml><?xml version="1.0" encoding="utf-8"?>
<a:theme xmlns:a="http://schemas.openxmlformats.org/drawingml/2006/main" name="WritingDesignTemplate">
  <a:themeElements>
    <a:clrScheme name="WritingDesignTemplate 4">
      <a:dk1>
        <a:srgbClr val="000000"/>
      </a:dk1>
      <a:lt1>
        <a:srgbClr val="DEF6F1"/>
      </a:lt1>
      <a:dk2>
        <a:srgbClr val="000000"/>
      </a:dk2>
      <a:lt2>
        <a:srgbClr val="969696"/>
      </a:lt2>
      <a:accent1>
        <a:srgbClr val="FFFFFF"/>
      </a:accent1>
      <a:accent2>
        <a:srgbClr val="8DC6FF"/>
      </a:accent2>
      <a:accent3>
        <a:srgbClr val="ECFAF7"/>
      </a:accent3>
      <a:accent4>
        <a:srgbClr val="000000"/>
      </a:accent4>
      <a:accent5>
        <a:srgbClr val="FFFFFF"/>
      </a:accent5>
      <a:accent6>
        <a:srgbClr val="7FB3E7"/>
      </a:accent6>
      <a:hlink>
        <a:srgbClr val="0066CC"/>
      </a:hlink>
      <a:folHlink>
        <a:srgbClr val="00A800"/>
      </a:folHlink>
    </a:clrScheme>
    <a:fontScheme name="WritingDesign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lnDef>
  </a:objectDefaults>
  <a:extraClrSchemeLst>
    <a:extraClrScheme>
      <a:clrScheme name="WritingDesign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ritingDesign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ritingDesign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ritingDesign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ritingDesign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ritingDesign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ritingDesign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ritingDesign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ritingDesign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ritingDesign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ritingDesign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ritingDesign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6167</TotalTime>
  <Words>2856</Words>
  <Application>Microsoft Office PowerPoint</Application>
  <PresentationFormat>Widescreen</PresentationFormat>
  <Paragraphs>563</Paragraphs>
  <Slides>115</Slides>
  <Notes>6</Notes>
  <HiddenSlides>2</HiddenSlides>
  <MMClips>0</MMClips>
  <ScaleCrop>false</ScaleCrop>
  <HeadingPairs>
    <vt:vector size="8" baseType="variant">
      <vt:variant>
        <vt:lpstr>Fonts Used</vt:lpstr>
      </vt:variant>
      <vt:variant>
        <vt:i4>20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4</vt:i4>
      </vt:variant>
      <vt:variant>
        <vt:lpstr>Slide Titles</vt:lpstr>
      </vt:variant>
      <vt:variant>
        <vt:i4>115</vt:i4>
      </vt:variant>
    </vt:vector>
  </HeadingPairs>
  <TitlesOfParts>
    <vt:vector size="141" baseType="lpstr">
      <vt:lpstr>Helvetica</vt:lpstr>
      <vt:lpstr>Arial</vt:lpstr>
      <vt:lpstr>Calibri Light</vt:lpstr>
      <vt:lpstr>Calibri</vt:lpstr>
      <vt:lpstr>Symbol</vt:lpstr>
      <vt:lpstr>Wingdings 2</vt:lpstr>
      <vt:lpstr>Arial Narrow</vt:lpstr>
      <vt:lpstr>Wingdings</vt:lpstr>
      <vt:lpstr>Söhne</vt:lpstr>
      <vt:lpstr>Comic Sans MS</vt:lpstr>
      <vt:lpstr>Britannic Bold</vt:lpstr>
      <vt:lpstr>新細明體</vt:lpstr>
      <vt:lpstr>標楷體</vt:lpstr>
      <vt:lpstr>Times New Roman</vt:lpstr>
      <vt:lpstr>Monotype Corsiva</vt:lpstr>
      <vt:lpstr>SimSun</vt:lpstr>
      <vt:lpstr>Century Gothic</vt:lpstr>
      <vt:lpstr>Angsana New</vt:lpstr>
      <vt:lpstr>Cordia New</vt:lpstr>
      <vt:lpstr>Monotype Sorts</vt:lpstr>
      <vt:lpstr>WritingDesignTemplate</vt:lpstr>
      <vt:lpstr>Office Theme</vt:lpstr>
      <vt:lpstr>Microsoft Equation 3.0</vt:lpstr>
      <vt:lpstr>SmartDraw Drawing</vt:lpstr>
      <vt:lpstr>Microsoft 方程式編輯器 3.0</vt:lpstr>
      <vt:lpstr>MathType 4.0 Equation</vt:lpstr>
      <vt:lpstr>PowerPoint Presentation</vt:lpstr>
      <vt:lpstr>Definition of Laplace Transform </vt:lpstr>
      <vt:lpstr>Definition of Laplace Transform </vt:lpstr>
      <vt:lpstr>Definition of Laplace Transform </vt:lpstr>
      <vt:lpstr>Definition of Laplace Transform </vt:lpstr>
      <vt:lpstr>Definition of Laplace Transform </vt:lpstr>
      <vt:lpstr>Functional Transform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Time shifting property (t-a)</vt:lpstr>
      <vt:lpstr>space-Shifting: Replacing s by s-a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Properties of Laplace Transform </vt:lpstr>
      <vt:lpstr>f(t) = K u(t)</vt:lpstr>
      <vt:lpstr>Properties of Laplace Transform </vt:lpstr>
      <vt:lpstr>f(t) = K u(t-a)</vt:lpstr>
      <vt:lpstr>Expression of step functions </vt:lpstr>
      <vt:lpstr>Step Functions</vt:lpstr>
      <vt:lpstr>Properties of Laplace Transform </vt:lpstr>
      <vt:lpstr>Properties of Laplace Transform </vt:lpstr>
      <vt:lpstr>f(t) = K (t)</vt:lpstr>
      <vt:lpstr>Properties of Laplace Transform </vt:lpstr>
      <vt:lpstr>Properties of Laplace Transform </vt:lpstr>
      <vt:lpstr>Properties of Laplace Transform </vt:lpstr>
      <vt:lpstr>The Inverse Laplace Transform </vt:lpstr>
      <vt:lpstr>PowerPoint Presentation</vt:lpstr>
      <vt:lpstr>The Inverse Laplace Transform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Partial Fraction Expansion</vt:lpstr>
      <vt:lpstr>1) Distinct Real Roots</vt:lpstr>
      <vt:lpstr>Find K1</vt:lpstr>
      <vt:lpstr>Find K2</vt:lpstr>
      <vt:lpstr>Find K3</vt:lpstr>
      <vt:lpstr>Inverse Laplace of F(s)</vt:lpstr>
      <vt:lpstr>The z-Transform</vt:lpstr>
      <vt:lpstr>Why z-Transform?</vt:lpstr>
      <vt:lpstr>The z-Transform</vt:lpstr>
      <vt:lpstr>Definition</vt:lpstr>
      <vt:lpstr>z-Plane</vt:lpstr>
      <vt:lpstr>z-Plane</vt:lpstr>
      <vt:lpstr>Periodic Property of FT</vt:lpstr>
      <vt:lpstr>The z-Transform</vt:lpstr>
      <vt:lpstr>Definition</vt:lpstr>
      <vt:lpstr>Example: Region of Convergence</vt:lpstr>
      <vt:lpstr>PowerPoint Presentation</vt:lpstr>
      <vt:lpstr>PowerPoint Presentation</vt:lpstr>
      <vt:lpstr>PowerPoint Presentation</vt:lpstr>
      <vt:lpstr>Stable Systems</vt:lpstr>
      <vt:lpstr>Example: A right sided Sequence</vt:lpstr>
      <vt:lpstr>Example: A right sided Sequence</vt:lpstr>
      <vt:lpstr>Example: A right sided Sequence ROC for x(n)=anu(n)</vt:lpstr>
      <vt:lpstr>Example: A left sided Sequence</vt:lpstr>
      <vt:lpstr>Example: A left sided Sequence</vt:lpstr>
      <vt:lpstr>Example: A left sided Sequence ROC for x(n)=anu( n1)</vt:lpstr>
      <vt:lpstr>The z-Transform</vt:lpstr>
      <vt:lpstr>Represent z-transform as a Rational Function</vt:lpstr>
      <vt:lpstr>Example: A right sided Sequence</vt:lpstr>
      <vt:lpstr>Example: A left sided Sequence</vt:lpstr>
      <vt:lpstr>Example: Sum of Two Right Sided Sequences</vt:lpstr>
      <vt:lpstr>Example: A Two Sided Sequence</vt:lpstr>
      <vt:lpstr>Example: A Finite Sequence</vt:lpstr>
      <vt:lpstr>Properties of ROC</vt:lpstr>
      <vt:lpstr>More on Rational z-Transform</vt:lpstr>
      <vt:lpstr>More on Rational z-Transform</vt:lpstr>
      <vt:lpstr>More on Rational z-Transform</vt:lpstr>
      <vt:lpstr>More on Rational z-Transform</vt:lpstr>
      <vt:lpstr>More on Rational z-Transform</vt:lpstr>
      <vt:lpstr>Bounded Signals</vt:lpstr>
      <vt:lpstr>BIBO Stability</vt:lpstr>
      <vt:lpstr>The z-Transform</vt:lpstr>
      <vt:lpstr>Z-Transform Pairs</vt:lpstr>
      <vt:lpstr>Z-Transform Pairs</vt:lpstr>
      <vt:lpstr>Signal Type     ROC</vt:lpstr>
      <vt:lpstr>Some Common z-Transform Pairs</vt:lpstr>
      <vt:lpstr>The z-Transform</vt:lpstr>
      <vt:lpstr>Inverse Z-Transform by Partial Fraction Expansion</vt:lpstr>
      <vt:lpstr>Partial Fractional Expression</vt:lpstr>
      <vt:lpstr>Example: 2nd Order Z-Transform</vt:lpstr>
      <vt:lpstr>Example Continued</vt:lpstr>
      <vt:lpstr>Example #2</vt:lpstr>
      <vt:lpstr>Example #2 Continued</vt:lpstr>
      <vt:lpstr>An Example – Complete Solution</vt:lpstr>
      <vt:lpstr>Inverse Z-Transform by Power Series Expansion</vt:lpstr>
      <vt:lpstr>Z-Transform Properties: Linearity</vt:lpstr>
      <vt:lpstr>Z-Transform Properties: Time Shifting</vt:lpstr>
      <vt:lpstr>Z-Transform Properties: Multiplication by Exponential</vt:lpstr>
      <vt:lpstr>Z-Transform Properties: Differentiation</vt:lpstr>
      <vt:lpstr>Z-Transform Properties: Conjugation</vt:lpstr>
      <vt:lpstr>Z-Transform Properties: Time Reversal</vt:lpstr>
      <vt:lpstr>Z-Transform Properties: Convolution</vt:lpstr>
      <vt:lpstr>The z-Transform</vt:lpstr>
      <vt:lpstr>Linearity</vt:lpstr>
      <vt:lpstr>Shift</vt:lpstr>
      <vt:lpstr>Multiplication by an Exponential Sequence</vt:lpstr>
      <vt:lpstr>Differentiation of X(z)</vt:lpstr>
      <vt:lpstr>Conjugation</vt:lpstr>
      <vt:lpstr>Reversal</vt:lpstr>
      <vt:lpstr>Real and Imaginary Parts</vt:lpstr>
      <vt:lpstr>Initial Value Theorem</vt:lpstr>
      <vt:lpstr>Convolution of Sequences</vt:lpstr>
      <vt:lpstr>Convolution of Sequences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LAPLACE TRANSFORM</dc:title>
  <dc:creator>Haziah Abdul Hamid</dc:creator>
  <cp:lastModifiedBy>Sayan Sarkar</cp:lastModifiedBy>
  <cp:revision>589</cp:revision>
  <dcterms:created xsi:type="dcterms:W3CDTF">2006-01-12T07:33:17Z</dcterms:created>
  <dcterms:modified xsi:type="dcterms:W3CDTF">2023-04-13T16:40:05Z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2023-04-13T16:39:39Z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6dad979d-d755-4a0d-a130-bb58b2cb0358</vt:lpwstr>
  </property>
  <property fmtid="{D5CDD505-2E9C-101B-9397-08002B2CF9AE}" pid="7" name="MSIP_Label_defa4170-0d19-0005-0004-bc88714345d2_ActionId">
    <vt:lpwstr>0cb460fc-0601-40ae-b3b2-520ea1b917d1</vt:lpwstr>
  </property>
  <property fmtid="{D5CDD505-2E9C-101B-9397-08002B2CF9AE}" pid="8" name="MSIP_Label_defa4170-0d19-0005-0004-bc88714345d2_ContentBits">
    <vt:lpwstr>0</vt:lpwstr>
  </property>
</Properties>
</file>