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7" r:id="rId5"/>
    <p:sldId id="257" r:id="rId6"/>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88" r:id="rId25"/>
    <p:sldId id="289" r:id="rId26"/>
    <p:sldId id="291" r:id="rId27"/>
    <p:sldId id="292" r:id="rId28"/>
    <p:sldId id="293" r:id="rId29"/>
    <p:sldId id="278" r:id="rId30"/>
    <p:sldId id="279" r:id="rId31"/>
    <p:sldId id="280" r:id="rId32"/>
    <p:sldId id="290" r:id="rId33"/>
    <p:sldId id="281" r:id="rId34"/>
    <p:sldId id="282" r:id="rId35"/>
    <p:sldId id="283" r:id="rId36"/>
    <p:sldId id="284" r:id="rId37"/>
    <p:sldId id="285" r:id="rId38"/>
    <p:sldId id="286" r:id="rId39"/>
    <p:sldId id="294" r:id="rId40"/>
    <p:sldId id="295" r:id="rId41"/>
    <p:sldId id="296" r:id="rId42"/>
    <p:sldId id="299" r:id="rId43"/>
    <p:sldId id="297" r:id="rId44"/>
    <p:sldId id="298" r:id="rId45"/>
    <p:sldId id="301" r:id="rId46"/>
    <p:sldId id="300"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C0B6-0089-47CC-84EA-B84EECBA7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BC9279-7134-4E66-B444-8E5F2CE11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D7A0B-BBF4-4163-AB1B-E0646320E8B2}"/>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75D00AA5-7AA8-4E27-B6FA-AB2AE0F15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E5646-2943-4A0D-AC90-81C3BFEFB07B}"/>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167237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85E0-2A3E-4BC1-9A20-49208C566F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A9108-41BB-4175-AC24-3167CE7EF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ACB0D-D6B1-4603-BFB6-34EEF9BA5278}"/>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D700B9CE-DFF0-4432-8652-FF7BDAD8C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6DB9A-9583-42C5-9FDE-5375166352A8}"/>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276634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38F60-87BE-4E40-8FEE-EA8CC4BAD9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F570F-0FC5-4632-8E6D-DB4563EF8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ECF52-7DD5-405A-BE0A-DF8AE32EBC7F}"/>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DA08BB36-9587-44A1-9385-A4B67C2FB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4520C-6624-46B8-9DB8-53D62780426C}"/>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23736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09FE-2EAC-47D8-B5FE-5065B47271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6A4DB2-D14D-4991-A8AB-16D282882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2B806-9530-4271-B94A-05C85E754274}"/>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DE4F0413-4DF8-4B40-AFD8-99A5FDCE7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A7F85-6362-4C67-83C0-D56DAE44E348}"/>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79274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E28E-FA7D-4986-AEB2-9AA693809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447EBE-AACD-47A3-BAF5-8E8B992B2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C6304-5963-40D7-BB9F-92A3D07D1EEB}"/>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47B1D3A0-BEDF-4E7B-A4C5-4C97D8D0B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6DE24-C665-4343-A04D-7B6EAD277C87}"/>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45829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F0A5-F71B-46DD-AD1E-4C3C9E190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51CCC-2BF4-4878-9E3E-32AF79495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3884C1-7754-43FD-B596-B605DB801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CE2FB6-05E7-4ECB-9008-99F23A0742C2}"/>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6" name="Footer Placeholder 5">
            <a:extLst>
              <a:ext uri="{FF2B5EF4-FFF2-40B4-BE49-F238E27FC236}">
                <a16:creationId xmlns:a16="http://schemas.microsoft.com/office/drawing/2014/main" id="{FC592ECE-DF89-4605-9B21-CAEEBA984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484E2-27F3-4B14-9C80-67D1CF81108B}"/>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33375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E9CF-D262-4F9F-A63A-01756F5C69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FC810-C7E4-4FD2-A506-1170F47A4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34E28-79FF-47CA-B00C-5531FF48D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471D4F-05C3-4E77-8020-69F02432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C62E81-A406-4B93-8D4E-4994FF6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EAF43A-322C-4E22-B2B5-4649F4D3A18E}"/>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8" name="Footer Placeholder 7">
            <a:extLst>
              <a:ext uri="{FF2B5EF4-FFF2-40B4-BE49-F238E27FC236}">
                <a16:creationId xmlns:a16="http://schemas.microsoft.com/office/drawing/2014/main" id="{4C4B5EB6-B091-41D0-8CD4-FCB2825BC2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B32528-076E-41CD-ACE7-054D2226A705}"/>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375001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BB6D-75EE-4616-9315-162DE6ABE2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4FF56B-9E17-4492-9C0E-9BD04ECDA2BB}"/>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4" name="Footer Placeholder 3">
            <a:extLst>
              <a:ext uri="{FF2B5EF4-FFF2-40B4-BE49-F238E27FC236}">
                <a16:creationId xmlns:a16="http://schemas.microsoft.com/office/drawing/2014/main" id="{F12C49FD-E695-41E4-9925-69A325949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2A1232-F648-4049-BFD9-7EC7134A6686}"/>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39689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1925D-7397-4E9D-96F5-EFC50C3B7332}"/>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3" name="Footer Placeholder 2">
            <a:extLst>
              <a:ext uri="{FF2B5EF4-FFF2-40B4-BE49-F238E27FC236}">
                <a16:creationId xmlns:a16="http://schemas.microsoft.com/office/drawing/2014/main" id="{0F530D93-BE61-4089-B6D2-D7906BE880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474545-380E-4E35-A90B-54D5B8A3DE23}"/>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365338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5D99-5ED8-434C-8BF6-931FD7180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3E1D28-2F0A-4360-9372-D3B8497CF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F5DD01-8003-4E03-8FE1-9B8436A15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7FE59-63F6-4D4F-91BF-680F72A6B63F}"/>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6" name="Footer Placeholder 5">
            <a:extLst>
              <a:ext uri="{FF2B5EF4-FFF2-40B4-BE49-F238E27FC236}">
                <a16:creationId xmlns:a16="http://schemas.microsoft.com/office/drawing/2014/main" id="{85CE66DB-4D5B-45BA-B78B-71C5E8C68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0452D-29AD-4817-A35A-40A34A302AA0}"/>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421253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9ACF-E683-4D3F-AFA3-2B6E4BD06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697FEB-331E-4963-8184-AF963A1B5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9D60D9-1345-4317-AADD-2014768F9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40911-7072-433F-8991-3E996A377D60}"/>
              </a:ext>
            </a:extLst>
          </p:cNvPr>
          <p:cNvSpPr>
            <a:spLocks noGrp="1"/>
          </p:cNvSpPr>
          <p:nvPr>
            <p:ph type="dt" sz="half" idx="10"/>
          </p:nvPr>
        </p:nvSpPr>
        <p:spPr/>
        <p:txBody>
          <a:bodyPr/>
          <a:lstStyle/>
          <a:p>
            <a:fld id="{402ED58B-F155-4199-81B5-B59A7BEC1283}" type="datetimeFigureOut">
              <a:rPr lang="en-IN" smtClean="0"/>
              <a:t>06-04-2023</a:t>
            </a:fld>
            <a:endParaRPr lang="en-IN"/>
          </a:p>
        </p:txBody>
      </p:sp>
      <p:sp>
        <p:nvSpPr>
          <p:cNvPr id="6" name="Footer Placeholder 5">
            <a:extLst>
              <a:ext uri="{FF2B5EF4-FFF2-40B4-BE49-F238E27FC236}">
                <a16:creationId xmlns:a16="http://schemas.microsoft.com/office/drawing/2014/main" id="{D55DCC30-64E5-442B-8AA0-F6E2EDCBE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BA00E-95F9-4F43-9D0C-9315D78325D4}"/>
              </a:ext>
            </a:extLst>
          </p:cNvPr>
          <p:cNvSpPr>
            <a:spLocks noGrp="1"/>
          </p:cNvSpPr>
          <p:nvPr>
            <p:ph type="sldNum" sz="quarter" idx="12"/>
          </p:nvPr>
        </p:nvSpPr>
        <p:spPr/>
        <p:txBody>
          <a:bodyPr/>
          <a:lstStyle/>
          <a:p>
            <a:fld id="{99E9852A-8119-44E4-A994-A655858F0CC6}" type="slidenum">
              <a:rPr lang="en-IN" smtClean="0"/>
              <a:t>‹#›</a:t>
            </a:fld>
            <a:endParaRPr lang="en-IN"/>
          </a:p>
        </p:txBody>
      </p:sp>
    </p:spTree>
    <p:extLst>
      <p:ext uri="{BB962C8B-B14F-4D97-AF65-F5344CB8AC3E}">
        <p14:creationId xmlns:p14="http://schemas.microsoft.com/office/powerpoint/2010/main" val="226236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099A0-3485-484A-8CC8-03644A5E4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79937-C778-43DE-BECE-083F38959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838B5-416F-4E82-B223-E442B564B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D58B-F155-4199-81B5-B59A7BEC1283}" type="datetimeFigureOut">
              <a:rPr lang="en-IN" smtClean="0"/>
              <a:t>06-04-2023</a:t>
            </a:fld>
            <a:endParaRPr lang="en-IN"/>
          </a:p>
        </p:txBody>
      </p:sp>
      <p:sp>
        <p:nvSpPr>
          <p:cNvPr id="5" name="Footer Placeholder 4">
            <a:extLst>
              <a:ext uri="{FF2B5EF4-FFF2-40B4-BE49-F238E27FC236}">
                <a16:creationId xmlns:a16="http://schemas.microsoft.com/office/drawing/2014/main" id="{5D3FF271-7C54-4218-B20E-5F770EBE0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95C994-40E1-44C1-9861-8FD42586A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9852A-8119-44E4-A994-A655858F0CC6}" type="slidenum">
              <a:rPr lang="en-IN" smtClean="0"/>
              <a:t>‹#›</a:t>
            </a:fld>
            <a:endParaRPr lang="en-IN"/>
          </a:p>
        </p:txBody>
      </p:sp>
    </p:spTree>
    <p:extLst>
      <p:ext uri="{BB962C8B-B14F-4D97-AF65-F5344CB8AC3E}">
        <p14:creationId xmlns:p14="http://schemas.microsoft.com/office/powerpoint/2010/main" val="5396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248-0A4A-6D97-2E75-34FC55FBC7B2}"/>
              </a:ext>
            </a:extLst>
          </p:cNvPr>
          <p:cNvSpPr>
            <a:spLocks noGrp="1"/>
          </p:cNvSpPr>
          <p:nvPr>
            <p:ph type="title"/>
          </p:nvPr>
        </p:nvSpPr>
        <p:spPr>
          <a:xfrm>
            <a:off x="3729697" y="2461212"/>
            <a:ext cx="4732606" cy="1325563"/>
          </a:xfrm>
        </p:spPr>
        <p:txBody>
          <a:bodyPr/>
          <a:lstStyle/>
          <a:p>
            <a:r>
              <a:rPr lang="en-US" dirty="0"/>
              <a:t>Sampling Theorem</a:t>
            </a:r>
            <a:endParaRPr lang="en-IN" dirty="0"/>
          </a:p>
        </p:txBody>
      </p:sp>
    </p:spTree>
    <p:extLst>
      <p:ext uri="{BB962C8B-B14F-4D97-AF65-F5344CB8AC3E}">
        <p14:creationId xmlns:p14="http://schemas.microsoft.com/office/powerpoint/2010/main" val="311573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3FEE26-956B-41CB-BE88-8D5821E705D0}"/>
              </a:ext>
            </a:extLst>
          </p:cNvPr>
          <p:cNvPicPr>
            <a:picLocks noChangeAspect="1"/>
          </p:cNvPicPr>
          <p:nvPr/>
        </p:nvPicPr>
        <p:blipFill>
          <a:blip r:embed="rId2"/>
          <a:stretch>
            <a:fillRect/>
          </a:stretch>
        </p:blipFill>
        <p:spPr>
          <a:xfrm>
            <a:off x="414140" y="808525"/>
            <a:ext cx="11363720" cy="4888890"/>
          </a:xfrm>
          <a:prstGeom prst="rect">
            <a:avLst/>
          </a:prstGeom>
        </p:spPr>
      </p:pic>
    </p:spTree>
    <p:extLst>
      <p:ext uri="{BB962C8B-B14F-4D97-AF65-F5344CB8AC3E}">
        <p14:creationId xmlns:p14="http://schemas.microsoft.com/office/powerpoint/2010/main" val="190670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5ACDC-55E5-4D9A-81B4-750938C5AE8F}"/>
              </a:ext>
            </a:extLst>
          </p:cNvPr>
          <p:cNvSpPr txBox="1"/>
          <p:nvPr/>
        </p:nvSpPr>
        <p:spPr>
          <a:xfrm>
            <a:off x="756138" y="441346"/>
            <a:ext cx="6098344" cy="369332"/>
          </a:xfrm>
          <a:prstGeom prst="rect">
            <a:avLst/>
          </a:prstGeom>
          <a:noFill/>
        </p:spPr>
        <p:txBody>
          <a:bodyPr wrap="square">
            <a:spAutoFit/>
          </a:bodyPr>
          <a:lstStyle/>
          <a:p>
            <a:pPr algn="l"/>
            <a:r>
              <a:rPr lang="en-IN" b="0" i="0" dirty="0">
                <a:solidFill>
                  <a:srgbClr val="000000"/>
                </a:solidFill>
                <a:effectLst/>
                <a:latin typeface="Heebo" pitchFamily="2" charset="-79"/>
                <a:cs typeface="Heebo" pitchFamily="2" charset="-79"/>
              </a:rPr>
              <a:t>Natural Sampling</a:t>
            </a:r>
          </a:p>
        </p:txBody>
      </p:sp>
      <p:sp>
        <p:nvSpPr>
          <p:cNvPr id="7" name="TextBox 6">
            <a:extLst>
              <a:ext uri="{FF2B5EF4-FFF2-40B4-BE49-F238E27FC236}">
                <a16:creationId xmlns:a16="http://schemas.microsoft.com/office/drawing/2014/main" id="{7E640097-A3B6-4CE9-9D0D-66810CE03E6A}"/>
              </a:ext>
            </a:extLst>
          </p:cNvPr>
          <p:cNvSpPr txBox="1"/>
          <p:nvPr/>
        </p:nvSpPr>
        <p:spPr>
          <a:xfrm>
            <a:off x="756138" y="924003"/>
            <a:ext cx="10287000" cy="646331"/>
          </a:xfrm>
          <a:prstGeom prst="rect">
            <a:avLst/>
          </a:prstGeom>
          <a:noFill/>
        </p:spPr>
        <p:txBody>
          <a:bodyPr wrap="square">
            <a:spAutoFit/>
          </a:bodyPr>
          <a:lstStyle/>
          <a:p>
            <a:r>
              <a:rPr lang="en-US" b="0" i="0" dirty="0">
                <a:solidFill>
                  <a:srgbClr val="000000"/>
                </a:solidFill>
                <a:effectLst/>
                <a:latin typeface="Nunito" pitchFamily="2" charset="0"/>
              </a:rPr>
              <a:t>Natural sampling is similar to impulse sampling, except the impulse train is replaced by pulse train of period T. i.e. you multiply input signal x(t) to pulse train</a:t>
            </a:r>
            <a:endParaRPr lang="en-IN" dirty="0"/>
          </a:p>
        </p:txBody>
      </p:sp>
      <p:pic>
        <p:nvPicPr>
          <p:cNvPr id="9" name="Picture 8">
            <a:extLst>
              <a:ext uri="{FF2B5EF4-FFF2-40B4-BE49-F238E27FC236}">
                <a16:creationId xmlns:a16="http://schemas.microsoft.com/office/drawing/2014/main" id="{E2ED6656-4D64-4A05-8DEE-D7CC25346E42}"/>
              </a:ext>
            </a:extLst>
          </p:cNvPr>
          <p:cNvPicPr>
            <a:picLocks noChangeAspect="1"/>
          </p:cNvPicPr>
          <p:nvPr/>
        </p:nvPicPr>
        <p:blipFill>
          <a:blip r:embed="rId2"/>
          <a:stretch>
            <a:fillRect/>
          </a:stretch>
        </p:blipFill>
        <p:spPr>
          <a:xfrm>
            <a:off x="4271962" y="1570334"/>
            <a:ext cx="2805664" cy="646331"/>
          </a:xfrm>
          <a:prstGeom prst="rect">
            <a:avLst/>
          </a:prstGeom>
        </p:spPr>
      </p:pic>
      <p:pic>
        <p:nvPicPr>
          <p:cNvPr id="4098" name="Picture 2" descr="Natural Sampling">
            <a:extLst>
              <a:ext uri="{FF2B5EF4-FFF2-40B4-BE49-F238E27FC236}">
                <a16:creationId xmlns:a16="http://schemas.microsoft.com/office/drawing/2014/main" id="{5D983FF0-317D-4B34-92D3-D4CFD5364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07" y="2948766"/>
            <a:ext cx="10237185" cy="23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2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60D50-1CF8-1489-094A-FAE0C8CA45D8}"/>
              </a:ext>
            </a:extLst>
          </p:cNvPr>
          <p:cNvPicPr>
            <a:picLocks noChangeAspect="1"/>
          </p:cNvPicPr>
          <p:nvPr/>
        </p:nvPicPr>
        <p:blipFill>
          <a:blip r:embed="rId2"/>
          <a:stretch>
            <a:fillRect/>
          </a:stretch>
        </p:blipFill>
        <p:spPr>
          <a:xfrm>
            <a:off x="2690812" y="371475"/>
            <a:ext cx="6810375" cy="6115050"/>
          </a:xfrm>
          <a:prstGeom prst="rect">
            <a:avLst/>
          </a:prstGeom>
        </p:spPr>
      </p:pic>
    </p:spTree>
    <p:extLst>
      <p:ext uri="{BB962C8B-B14F-4D97-AF65-F5344CB8AC3E}">
        <p14:creationId xmlns:p14="http://schemas.microsoft.com/office/powerpoint/2010/main" val="6212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333A6E-9A78-4DB0-834A-6953B29A1AC7}"/>
              </a:ext>
            </a:extLst>
          </p:cNvPr>
          <p:cNvPicPr>
            <a:picLocks noChangeAspect="1"/>
          </p:cNvPicPr>
          <p:nvPr/>
        </p:nvPicPr>
        <p:blipFill>
          <a:blip r:embed="rId2"/>
          <a:stretch>
            <a:fillRect/>
          </a:stretch>
        </p:blipFill>
        <p:spPr>
          <a:xfrm>
            <a:off x="900112" y="396166"/>
            <a:ext cx="9827303" cy="6018702"/>
          </a:xfrm>
          <a:prstGeom prst="rect">
            <a:avLst/>
          </a:prstGeom>
        </p:spPr>
      </p:pic>
    </p:spTree>
    <p:extLst>
      <p:ext uri="{BB962C8B-B14F-4D97-AF65-F5344CB8AC3E}">
        <p14:creationId xmlns:p14="http://schemas.microsoft.com/office/powerpoint/2010/main" val="367823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56DAB3-4F85-47AC-94D4-2998A35F49B9}"/>
              </a:ext>
            </a:extLst>
          </p:cNvPr>
          <p:cNvPicPr>
            <a:picLocks noChangeAspect="1"/>
          </p:cNvPicPr>
          <p:nvPr/>
        </p:nvPicPr>
        <p:blipFill>
          <a:blip r:embed="rId2"/>
          <a:stretch>
            <a:fillRect/>
          </a:stretch>
        </p:blipFill>
        <p:spPr>
          <a:xfrm>
            <a:off x="443506" y="574577"/>
            <a:ext cx="11304987" cy="5277583"/>
          </a:xfrm>
          <a:prstGeom prst="rect">
            <a:avLst/>
          </a:prstGeom>
        </p:spPr>
      </p:pic>
    </p:spTree>
    <p:extLst>
      <p:ext uri="{BB962C8B-B14F-4D97-AF65-F5344CB8AC3E}">
        <p14:creationId xmlns:p14="http://schemas.microsoft.com/office/powerpoint/2010/main" val="53016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1192F6-74D0-48C5-983F-A820320C6FA0}"/>
              </a:ext>
            </a:extLst>
          </p:cNvPr>
          <p:cNvSpPr txBox="1"/>
          <p:nvPr/>
        </p:nvSpPr>
        <p:spPr>
          <a:xfrm>
            <a:off x="629529" y="497617"/>
            <a:ext cx="6098344" cy="369332"/>
          </a:xfrm>
          <a:prstGeom prst="rect">
            <a:avLst/>
          </a:prstGeom>
          <a:noFill/>
        </p:spPr>
        <p:txBody>
          <a:bodyPr wrap="square">
            <a:spAutoFit/>
          </a:bodyPr>
          <a:lstStyle/>
          <a:p>
            <a:pPr algn="l"/>
            <a:r>
              <a:rPr lang="en-IN" b="0" i="0" dirty="0">
                <a:solidFill>
                  <a:srgbClr val="000000"/>
                </a:solidFill>
                <a:effectLst/>
                <a:latin typeface="Heebo" pitchFamily="2" charset="-79"/>
                <a:cs typeface="Heebo" pitchFamily="2" charset="-79"/>
              </a:rPr>
              <a:t>Flat Top Sampling</a:t>
            </a:r>
          </a:p>
        </p:txBody>
      </p:sp>
      <p:pic>
        <p:nvPicPr>
          <p:cNvPr id="5122" name="Picture 2" descr="Flat top sampling">
            <a:extLst>
              <a:ext uri="{FF2B5EF4-FFF2-40B4-BE49-F238E27FC236}">
                <a16:creationId xmlns:a16="http://schemas.microsoft.com/office/drawing/2014/main" id="{EA4120DC-E822-4CC8-9C78-C279C3D25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881" y="1384276"/>
            <a:ext cx="10136401" cy="23295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4FB54E-13E6-45DB-BC73-CE0B6F0466CF}"/>
              </a:ext>
            </a:extLst>
          </p:cNvPr>
          <p:cNvSpPr txBox="1"/>
          <p:nvPr/>
        </p:nvSpPr>
        <p:spPr>
          <a:xfrm>
            <a:off x="1200881" y="4666008"/>
            <a:ext cx="10025137" cy="646331"/>
          </a:xfrm>
          <a:prstGeom prst="rect">
            <a:avLst/>
          </a:prstGeom>
          <a:noFill/>
        </p:spPr>
        <p:txBody>
          <a:bodyPr wrap="square">
            <a:spAutoFit/>
          </a:bodyPr>
          <a:lstStyle/>
          <a:p>
            <a:r>
              <a:rPr lang="en-US" b="0" i="0" dirty="0">
                <a:solidFill>
                  <a:srgbClr val="000000"/>
                </a:solidFill>
                <a:effectLst/>
                <a:latin typeface="Nunito" pitchFamily="2" charset="0"/>
              </a:rPr>
              <a:t>Theoretically, the sampled signal can be obtained by convolution of rectangular pulse p(t) with ideally sampled signal say </a:t>
            </a:r>
            <a:r>
              <a:rPr lang="en-US" b="0" i="0" dirty="0" err="1">
                <a:solidFill>
                  <a:srgbClr val="000000"/>
                </a:solidFill>
                <a:effectLst/>
                <a:latin typeface="Nunito" pitchFamily="2" charset="0"/>
              </a:rPr>
              <a:t>y</a:t>
            </a:r>
            <a:r>
              <a:rPr lang="en-US" b="0" i="0" baseline="-25000" dirty="0" err="1">
                <a:solidFill>
                  <a:srgbClr val="000000"/>
                </a:solidFill>
                <a:effectLst/>
                <a:latin typeface="Nunito" pitchFamily="2" charset="0"/>
              </a:rPr>
              <a:t>δ</a:t>
            </a:r>
            <a:r>
              <a:rPr lang="en-US" b="0" i="0" dirty="0">
                <a:solidFill>
                  <a:srgbClr val="000000"/>
                </a:solidFill>
                <a:effectLst/>
                <a:latin typeface="Nunito" pitchFamily="2" charset="0"/>
              </a:rPr>
              <a:t>(t) as shown in the diagram:</a:t>
            </a:r>
            <a:endParaRPr lang="en-IN" dirty="0"/>
          </a:p>
        </p:txBody>
      </p:sp>
      <p:pic>
        <p:nvPicPr>
          <p:cNvPr id="10" name="Picture 9">
            <a:extLst>
              <a:ext uri="{FF2B5EF4-FFF2-40B4-BE49-F238E27FC236}">
                <a16:creationId xmlns:a16="http://schemas.microsoft.com/office/drawing/2014/main" id="{F74D9314-A524-4A70-A1E6-2CD188F65AEF}"/>
              </a:ext>
            </a:extLst>
          </p:cNvPr>
          <p:cNvPicPr>
            <a:picLocks noChangeAspect="1"/>
          </p:cNvPicPr>
          <p:nvPr/>
        </p:nvPicPr>
        <p:blipFill>
          <a:blip r:embed="rId3"/>
          <a:stretch>
            <a:fillRect/>
          </a:stretch>
        </p:blipFill>
        <p:spPr>
          <a:xfrm>
            <a:off x="4133360" y="5473724"/>
            <a:ext cx="3925279" cy="646331"/>
          </a:xfrm>
          <a:prstGeom prst="rect">
            <a:avLst/>
          </a:prstGeom>
        </p:spPr>
      </p:pic>
    </p:spTree>
    <p:extLst>
      <p:ext uri="{BB962C8B-B14F-4D97-AF65-F5344CB8AC3E}">
        <p14:creationId xmlns:p14="http://schemas.microsoft.com/office/powerpoint/2010/main" val="369905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ampled Spectrum">
            <a:extLst>
              <a:ext uri="{FF2B5EF4-FFF2-40B4-BE49-F238E27FC236}">
                <a16:creationId xmlns:a16="http://schemas.microsoft.com/office/drawing/2014/main" id="{80C3E845-47A5-4A4C-A10A-48D057054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394115"/>
            <a:ext cx="9289704" cy="2377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EE7685D-E379-40C4-A382-129DB0FAD966}"/>
              </a:ext>
            </a:extLst>
          </p:cNvPr>
          <p:cNvPicPr>
            <a:picLocks noChangeAspect="1"/>
          </p:cNvPicPr>
          <p:nvPr/>
        </p:nvPicPr>
        <p:blipFill>
          <a:blip r:embed="rId3"/>
          <a:stretch>
            <a:fillRect/>
          </a:stretch>
        </p:blipFill>
        <p:spPr>
          <a:xfrm>
            <a:off x="1386949" y="3023554"/>
            <a:ext cx="9418101" cy="3440331"/>
          </a:xfrm>
          <a:prstGeom prst="rect">
            <a:avLst/>
          </a:prstGeom>
        </p:spPr>
      </p:pic>
    </p:spTree>
    <p:extLst>
      <p:ext uri="{BB962C8B-B14F-4D97-AF65-F5344CB8AC3E}">
        <p14:creationId xmlns:p14="http://schemas.microsoft.com/office/powerpoint/2010/main" val="81518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5387EA-6EAA-49AA-8792-84D1316EB547}"/>
              </a:ext>
            </a:extLst>
          </p:cNvPr>
          <p:cNvSpPr txBox="1"/>
          <p:nvPr/>
        </p:nvSpPr>
        <p:spPr>
          <a:xfrm>
            <a:off x="1135966" y="858018"/>
            <a:ext cx="9555480" cy="1815882"/>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Nyquist Rate</a:t>
            </a:r>
          </a:p>
          <a:p>
            <a:pPr algn="just"/>
            <a:r>
              <a:rPr lang="en-US" b="0" i="0" dirty="0">
                <a:solidFill>
                  <a:srgbClr val="000000"/>
                </a:solidFill>
                <a:effectLst/>
                <a:latin typeface="Nunito" pitchFamily="2" charset="0"/>
              </a:rPr>
              <a:t>It is the minimum sampling rate at which signal can be converted into samples and can be recovered back without distortion.</a:t>
            </a:r>
          </a:p>
          <a:p>
            <a:pPr algn="just"/>
            <a:endParaRPr lang="en-US" b="0" i="0" dirty="0">
              <a:solidFill>
                <a:srgbClr val="000000"/>
              </a:solidFill>
              <a:effectLst/>
              <a:latin typeface="Nunito" pitchFamily="2" charset="0"/>
            </a:endParaRPr>
          </a:p>
          <a:p>
            <a:pPr algn="ctr"/>
            <a:r>
              <a:rPr lang="en-US" sz="4000" b="0" i="0" dirty="0">
                <a:solidFill>
                  <a:srgbClr val="000000"/>
                </a:solidFill>
                <a:effectLst/>
                <a:latin typeface="Nunito" pitchFamily="2" charset="0"/>
              </a:rPr>
              <a:t>Nyquist rate </a:t>
            </a:r>
            <a:r>
              <a:rPr lang="en-US" sz="4000" b="0" i="0" dirty="0" err="1">
                <a:solidFill>
                  <a:srgbClr val="000000"/>
                </a:solidFill>
                <a:effectLst/>
                <a:latin typeface="Nunito" pitchFamily="2" charset="0"/>
              </a:rPr>
              <a:t>f</a:t>
            </a:r>
            <a:r>
              <a:rPr lang="en-US" sz="4000" b="0" i="0" baseline="-25000" dirty="0" err="1">
                <a:solidFill>
                  <a:srgbClr val="000000"/>
                </a:solidFill>
                <a:effectLst/>
                <a:latin typeface="Nunito" pitchFamily="2" charset="0"/>
              </a:rPr>
              <a:t>N</a:t>
            </a:r>
            <a:r>
              <a:rPr lang="en-US" sz="4000" b="0" i="0" dirty="0">
                <a:solidFill>
                  <a:srgbClr val="000000"/>
                </a:solidFill>
                <a:effectLst/>
                <a:latin typeface="Nunito" pitchFamily="2" charset="0"/>
              </a:rPr>
              <a:t> = 2f</a:t>
            </a:r>
            <a:r>
              <a:rPr lang="en-US" sz="4000" b="0" i="0" baseline="-25000" dirty="0">
                <a:solidFill>
                  <a:srgbClr val="000000"/>
                </a:solidFill>
                <a:effectLst/>
                <a:latin typeface="Nunito" pitchFamily="2" charset="0"/>
              </a:rPr>
              <a:t>m</a:t>
            </a:r>
            <a:r>
              <a:rPr lang="en-US" sz="4000" b="0" i="0" dirty="0">
                <a:solidFill>
                  <a:srgbClr val="000000"/>
                </a:solidFill>
                <a:effectLst/>
                <a:latin typeface="Nunito" pitchFamily="2" charset="0"/>
              </a:rPr>
              <a:t> </a:t>
            </a:r>
            <a:r>
              <a:rPr lang="en-US" sz="4000" b="0" i="0" dirty="0" err="1">
                <a:solidFill>
                  <a:srgbClr val="000000"/>
                </a:solidFill>
                <a:effectLst/>
                <a:latin typeface="Nunito" pitchFamily="2" charset="0"/>
              </a:rPr>
              <a:t>hz</a:t>
            </a:r>
            <a:endParaRPr lang="en-US" sz="4000" b="0" i="0" dirty="0">
              <a:solidFill>
                <a:srgbClr val="000000"/>
              </a:solidFill>
              <a:effectLst/>
              <a:latin typeface="Nunito" pitchFamily="2" charset="0"/>
            </a:endParaRPr>
          </a:p>
        </p:txBody>
      </p:sp>
      <p:pic>
        <p:nvPicPr>
          <p:cNvPr id="8" name="Picture 7">
            <a:extLst>
              <a:ext uri="{FF2B5EF4-FFF2-40B4-BE49-F238E27FC236}">
                <a16:creationId xmlns:a16="http://schemas.microsoft.com/office/drawing/2014/main" id="{5F73D875-4ABD-46C1-8A1E-9EF16E4DF15E}"/>
              </a:ext>
            </a:extLst>
          </p:cNvPr>
          <p:cNvPicPr>
            <a:picLocks noChangeAspect="1"/>
          </p:cNvPicPr>
          <p:nvPr/>
        </p:nvPicPr>
        <p:blipFill>
          <a:blip r:embed="rId2"/>
          <a:stretch>
            <a:fillRect/>
          </a:stretch>
        </p:blipFill>
        <p:spPr>
          <a:xfrm>
            <a:off x="2361613" y="3148451"/>
            <a:ext cx="8143947" cy="1254736"/>
          </a:xfrm>
          <a:prstGeom prst="rect">
            <a:avLst/>
          </a:prstGeom>
        </p:spPr>
      </p:pic>
    </p:spTree>
    <p:extLst>
      <p:ext uri="{BB962C8B-B14F-4D97-AF65-F5344CB8AC3E}">
        <p14:creationId xmlns:p14="http://schemas.microsoft.com/office/powerpoint/2010/main" val="272652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7F7AC5E-1075-4146-8B47-E2E2CD2C6C3C}"/>
              </a:ext>
            </a:extLst>
          </p:cNvPr>
          <p:cNvSpPr>
            <a:spLocks noChangeArrowheads="1"/>
          </p:cNvSpPr>
          <p:nvPr/>
        </p:nvSpPr>
        <p:spPr bwMode="auto">
          <a:xfrm>
            <a:off x="1044343" y="1665353"/>
            <a:ext cx="10103313" cy="470898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Nyquist sampling theorem states that the sampling rate should be at least twice the highest frequency component of the signal. In this case, the signal is a </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sinc</a:t>
            </a:r>
            <a:r>
              <a:rPr lang="en-US" altLang="en-US" sz="2000" baseline="30000" dirty="0">
                <a:latin typeface="Times New Roman" panose="02020603050405020304" pitchFamily="18" charset="0"/>
                <a:cs typeface="Times New Roman" panose="02020603050405020304" pitchFamily="18" charset="0"/>
              </a:rPr>
              <a:t>2</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 function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with a single frequency component at 200 Hz.</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highest frequency component of the signal is 200 Hz, so the Nyquist sampling rate should be at least 2 * 200 Hz = 400 Hz.</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Nyquist sampling interval is the reciprocal of the Nyquist sampling rate, so: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Nyquist sampling interval = 1 / Nyquist sampling rate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Nyquist sampling interval = 1 / 400 Hz</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Nyquist sampling interval = 0.0025 seconds or 2.5 milliseconds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Therefore, to properly sample the signal x(t)= sinc^2 (200 t), we should use a Nyquist sampling rate of at least 400 Hz and a Nyquist sampling interval of 2.5 milliseconds.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3DE103-75BF-0490-B7B7-69E7E61B4004}"/>
              </a:ext>
            </a:extLst>
          </p:cNvPr>
          <p:cNvSpPr txBox="1"/>
          <p:nvPr/>
        </p:nvSpPr>
        <p:spPr>
          <a:xfrm>
            <a:off x="1207111" y="343772"/>
            <a:ext cx="10623818" cy="954107"/>
          </a:xfrm>
          <a:prstGeom prst="rect">
            <a:avLst/>
          </a:prstGeom>
          <a:noFill/>
        </p:spPr>
        <p:txBody>
          <a:bodyPr wrap="square">
            <a:spAutoFit/>
          </a:bodyPr>
          <a:lstStyle/>
          <a:p>
            <a:r>
              <a:rPr lang="en-US" sz="2800" b="0" i="0" u="none" strike="noStrike" dirty="0">
                <a:solidFill>
                  <a:srgbClr val="000000"/>
                </a:solidFill>
                <a:effectLst/>
                <a:latin typeface="Times New Roman" panose="02020603050405020304" pitchFamily="18" charset="0"/>
              </a:rPr>
              <a:t>Determine the Nyquist sampling rate and Nyquist sampling interval for the signal x(t)= sinc</a:t>
            </a:r>
            <a:r>
              <a:rPr lang="en-US" sz="2800" b="0" i="0" u="none" strike="noStrike" baseline="30000" dirty="0">
                <a:solidFill>
                  <a:srgbClr val="000000"/>
                </a:solidFill>
                <a:effectLst/>
                <a:latin typeface="Times New Roman" panose="02020603050405020304" pitchFamily="18" charset="0"/>
              </a:rPr>
              <a:t>2</a:t>
            </a:r>
            <a:r>
              <a:rPr lang="en-US" sz="2800" b="0" i="0" u="none" strike="noStrike" dirty="0">
                <a:solidFill>
                  <a:srgbClr val="000000"/>
                </a:solidFill>
                <a:effectLst/>
                <a:latin typeface="Times New Roman" panose="02020603050405020304" pitchFamily="18" charset="0"/>
              </a:rPr>
              <a:t>(200 t)</a:t>
            </a:r>
            <a:r>
              <a:rPr lang="en-US" sz="2800" dirty="0"/>
              <a:t> </a:t>
            </a:r>
            <a:endParaRPr lang="en-IN" sz="2800" dirty="0"/>
          </a:p>
        </p:txBody>
      </p:sp>
    </p:spTree>
    <p:extLst>
      <p:ext uri="{BB962C8B-B14F-4D97-AF65-F5344CB8AC3E}">
        <p14:creationId xmlns:p14="http://schemas.microsoft.com/office/powerpoint/2010/main" val="404250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942037-9827-4D95-AAC2-4F08D8023F53}"/>
              </a:ext>
            </a:extLst>
          </p:cNvPr>
          <p:cNvSpPr txBox="1"/>
          <p:nvPr/>
        </p:nvSpPr>
        <p:spPr>
          <a:xfrm>
            <a:off x="502919" y="220618"/>
            <a:ext cx="11173266" cy="1200329"/>
          </a:xfrm>
          <a:prstGeom prst="rect">
            <a:avLst/>
          </a:prstGeom>
          <a:noFill/>
        </p:spPr>
        <p:txBody>
          <a:bodyPr wrap="square">
            <a:spAutoFit/>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Aliasing is a phenomenon that occurs when a continuous-time signal is under sampled, i.e., sampled at a rate lower than the Nyquist rate (twice the maximum frequency of the signal).</a:t>
            </a:r>
          </a:p>
        </p:txBody>
      </p:sp>
      <p:sp>
        <p:nvSpPr>
          <p:cNvPr id="7" name="TextBox 6">
            <a:extLst>
              <a:ext uri="{FF2B5EF4-FFF2-40B4-BE49-F238E27FC236}">
                <a16:creationId xmlns:a16="http://schemas.microsoft.com/office/drawing/2014/main" id="{3E851937-F7B7-4796-8220-E42F9064E81A}"/>
              </a:ext>
            </a:extLst>
          </p:cNvPr>
          <p:cNvSpPr txBox="1"/>
          <p:nvPr/>
        </p:nvSpPr>
        <p:spPr>
          <a:xfrm>
            <a:off x="875127" y="2113067"/>
            <a:ext cx="10441745" cy="4524315"/>
          </a:xfrm>
          <a:prstGeom prst="rect">
            <a:avLst/>
          </a:prstGeom>
          <a:noFill/>
        </p:spPr>
        <p:txBody>
          <a:bodyPr wrap="square">
            <a:spAutoFit/>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The aliasing effect can be mathematically represented using the following equation:</a:t>
            </a:r>
          </a:p>
          <a:p>
            <a:pPr algn="ctr"/>
            <a:r>
              <a:rPr lang="en-US" sz="2400" b="0" i="0" dirty="0">
                <a:solidFill>
                  <a:srgbClr val="374151"/>
                </a:solidFill>
                <a:effectLst/>
                <a:latin typeface="Times New Roman" panose="02020603050405020304" pitchFamily="18" charset="0"/>
                <a:cs typeface="Times New Roman" panose="02020603050405020304" pitchFamily="18" charset="0"/>
              </a:rPr>
              <a:t>y(t) = x(t) * p(t)</a:t>
            </a:r>
          </a:p>
          <a:p>
            <a:pPr algn="ct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where y(t) is the sampled signal, x(t) is the original continuous-time signal, and p(t) is the impulse train used for sampling.</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The Fourier transform of y(t) can be expressed as: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ctr"/>
            <a:r>
              <a:rPr lang="en-US" sz="2400" b="0" i="0" dirty="0">
                <a:solidFill>
                  <a:srgbClr val="374151"/>
                </a:solidFill>
                <a:effectLst/>
                <a:latin typeface="Times New Roman" panose="02020603050405020304" pitchFamily="18" charset="0"/>
                <a:cs typeface="Times New Roman" panose="02020603050405020304" pitchFamily="18" charset="0"/>
              </a:rPr>
              <a:t>Y(f) = X(f) * P(f)</a:t>
            </a:r>
          </a:p>
          <a:p>
            <a:pPr algn="ct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where * denotes the convolution operation, and P(f) is the Fourier transform of the impulse train.</a:t>
            </a:r>
          </a:p>
        </p:txBody>
      </p:sp>
    </p:spTree>
    <p:extLst>
      <p:ext uri="{BB962C8B-B14F-4D97-AF65-F5344CB8AC3E}">
        <p14:creationId xmlns:p14="http://schemas.microsoft.com/office/powerpoint/2010/main" val="258023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gnal Sampling">
            <a:extLst>
              <a:ext uri="{FF2B5EF4-FFF2-40B4-BE49-F238E27FC236}">
                <a16:creationId xmlns:a16="http://schemas.microsoft.com/office/drawing/2014/main" id="{A72BB88D-3F3A-4AC1-91D7-CB44804B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078" y="282930"/>
            <a:ext cx="7973780" cy="629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5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F862D-9FB3-4E0C-BD40-1CD5E2DFB456}"/>
              </a:ext>
            </a:extLst>
          </p:cNvPr>
          <p:cNvSpPr txBox="1"/>
          <p:nvPr/>
        </p:nvSpPr>
        <p:spPr>
          <a:xfrm>
            <a:off x="650044" y="612844"/>
            <a:ext cx="10891912" cy="5632311"/>
          </a:xfrm>
          <a:prstGeom prst="rect">
            <a:avLst/>
          </a:prstGeom>
          <a:noFill/>
        </p:spPr>
        <p:txBody>
          <a:bodyPr wrap="square">
            <a:sp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If the sampling rate is less than the Nyquist rate, the frequency response of P(f) will have overlaps in the frequency domain, resulting in aliasing. These overlaps can be represented as:</a:t>
            </a:r>
          </a:p>
          <a:p>
            <a:pPr algn="ctr"/>
            <a:r>
              <a:rPr lang="en-US" sz="2400" b="0" i="0" dirty="0">
                <a:solidFill>
                  <a:srgbClr val="374151"/>
                </a:solidFill>
                <a:effectLst/>
                <a:latin typeface="Times New Roman" panose="02020603050405020304" pitchFamily="18" charset="0"/>
                <a:cs typeface="Times New Roman" panose="02020603050405020304" pitchFamily="18" charset="0"/>
              </a:rPr>
              <a:t>P(f) = ∑[δ(f - </a:t>
            </a:r>
            <a:r>
              <a:rPr lang="en-US" sz="2400" b="0" i="0" dirty="0" err="1">
                <a:solidFill>
                  <a:srgbClr val="374151"/>
                </a:solidFill>
                <a:effectLst/>
                <a:latin typeface="Times New Roman" panose="02020603050405020304" pitchFamily="18" charset="0"/>
                <a:cs typeface="Times New Roman" panose="02020603050405020304" pitchFamily="18" charset="0"/>
              </a:rPr>
              <a:t>kf</a:t>
            </a:r>
            <a:r>
              <a:rPr lang="en-US" sz="2400" b="0" i="0" baseline="-25000" dirty="0" err="1">
                <a:solidFill>
                  <a:srgbClr val="374151"/>
                </a:solidFill>
                <a:effectLst/>
                <a:latin typeface="Times New Roman" panose="02020603050405020304" pitchFamily="18" charset="0"/>
                <a:cs typeface="Times New Roman" panose="02020603050405020304" pitchFamily="18" charset="0"/>
              </a:rPr>
              <a:t>s</a:t>
            </a:r>
            <a:r>
              <a:rPr lang="en-US" sz="2400" b="0" i="0" dirty="0">
                <a:solidFill>
                  <a:srgbClr val="374151"/>
                </a:solidFill>
                <a:effectLst/>
                <a:latin typeface="Times New Roman" panose="02020603050405020304" pitchFamily="18" charset="0"/>
                <a:cs typeface="Times New Roman" panose="02020603050405020304" pitchFamily="18" charset="0"/>
              </a:rPr>
              <a:t>)]</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where k is an integer and f</a:t>
            </a:r>
            <a:r>
              <a:rPr lang="en-US" sz="2400" baseline="-25000" dirty="0">
                <a:solidFill>
                  <a:srgbClr val="374151"/>
                </a:solidFill>
                <a:latin typeface="Times New Roman" panose="02020603050405020304" pitchFamily="18" charset="0"/>
                <a:cs typeface="Times New Roman" panose="02020603050405020304" pitchFamily="18" charset="0"/>
              </a:rPr>
              <a:t>s</a:t>
            </a:r>
            <a:r>
              <a:rPr lang="en-US" sz="2400" b="0" i="0" dirty="0">
                <a:solidFill>
                  <a:srgbClr val="374151"/>
                </a:solidFill>
                <a:effectLst/>
                <a:latin typeface="Times New Roman" panose="02020603050405020304" pitchFamily="18" charset="0"/>
                <a:cs typeface="Times New Roman" panose="02020603050405020304" pitchFamily="18" charset="0"/>
              </a:rPr>
              <a:t> is the sampling frequency.</a:t>
            </a:r>
          </a:p>
          <a:p>
            <a:pPr algn="just"/>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r>
              <a:rPr lang="en-US" sz="2400" b="0" i="0" dirty="0">
                <a:solidFill>
                  <a:srgbClr val="374151"/>
                </a:solidFill>
                <a:effectLst/>
                <a:latin typeface="Times New Roman" panose="02020603050405020304" pitchFamily="18" charset="0"/>
                <a:cs typeface="Times New Roman" panose="02020603050405020304" pitchFamily="18" charset="0"/>
              </a:rPr>
              <a:t>Substituting this into the equation above, we get:</a:t>
            </a:r>
          </a:p>
          <a:p>
            <a:pPr algn="ctr"/>
            <a:r>
              <a:rPr lang="en-US" sz="2400" b="0" i="0" dirty="0">
                <a:solidFill>
                  <a:srgbClr val="374151"/>
                </a:solidFill>
                <a:effectLst/>
                <a:latin typeface="Times New Roman" panose="02020603050405020304" pitchFamily="18" charset="0"/>
                <a:cs typeface="Times New Roman" panose="02020603050405020304" pitchFamily="18" charset="0"/>
              </a:rPr>
              <a:t>Y(f) = X(f) * ∑[δ(f - </a:t>
            </a:r>
            <a:r>
              <a:rPr lang="en-US" sz="2400" b="0" i="0" dirty="0" err="1">
                <a:solidFill>
                  <a:srgbClr val="374151"/>
                </a:solidFill>
                <a:effectLst/>
                <a:latin typeface="Times New Roman" panose="02020603050405020304" pitchFamily="18" charset="0"/>
                <a:cs typeface="Times New Roman" panose="02020603050405020304" pitchFamily="18" charset="0"/>
              </a:rPr>
              <a:t>kf</a:t>
            </a:r>
            <a:r>
              <a:rPr lang="en-US" sz="2400" baseline="-25000" dirty="0" err="1">
                <a:solidFill>
                  <a:srgbClr val="374151"/>
                </a:solidFill>
                <a:latin typeface="Times New Roman" panose="02020603050405020304" pitchFamily="18" charset="0"/>
                <a:cs typeface="Times New Roman" panose="02020603050405020304" pitchFamily="18" charset="0"/>
              </a:rPr>
              <a:t>s</a:t>
            </a:r>
            <a:r>
              <a:rPr lang="en-US" sz="2400" b="0" i="0" dirty="0">
                <a:solidFill>
                  <a:srgbClr val="374151"/>
                </a:solidFill>
                <a:effectLst/>
                <a:latin typeface="Times New Roman" panose="02020603050405020304" pitchFamily="18" charset="0"/>
                <a:cs typeface="Times New Roman" panose="02020603050405020304" pitchFamily="18" charset="0"/>
              </a:rPr>
              <a:t>)]</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which simplifies to:</a:t>
            </a:r>
          </a:p>
          <a:p>
            <a:pPr algn="ctr"/>
            <a:r>
              <a:rPr lang="en-US" sz="2400" b="0" i="0" dirty="0">
                <a:solidFill>
                  <a:srgbClr val="374151"/>
                </a:solidFill>
                <a:effectLst/>
                <a:latin typeface="Times New Roman" panose="02020603050405020304" pitchFamily="18" charset="0"/>
                <a:cs typeface="Times New Roman" panose="02020603050405020304" pitchFamily="18" charset="0"/>
              </a:rPr>
              <a:t>Y(f) = ∑[X(f-</a:t>
            </a:r>
            <a:r>
              <a:rPr lang="en-US" sz="2400" b="0" i="0" dirty="0" err="1">
                <a:solidFill>
                  <a:srgbClr val="374151"/>
                </a:solidFill>
                <a:effectLst/>
                <a:latin typeface="Times New Roman" panose="02020603050405020304" pitchFamily="18" charset="0"/>
                <a:cs typeface="Times New Roman" panose="02020603050405020304" pitchFamily="18" charset="0"/>
              </a:rPr>
              <a:t>kf</a:t>
            </a:r>
            <a:r>
              <a:rPr lang="en-US" sz="2400" baseline="-25000" dirty="0" err="1">
                <a:solidFill>
                  <a:srgbClr val="374151"/>
                </a:solidFill>
                <a:latin typeface="Times New Roman" panose="02020603050405020304" pitchFamily="18" charset="0"/>
                <a:cs typeface="Times New Roman" panose="02020603050405020304" pitchFamily="18" charset="0"/>
              </a:rPr>
              <a:t>s</a:t>
            </a:r>
            <a:r>
              <a:rPr lang="en-US" sz="2400" b="0" i="0" dirty="0">
                <a:solidFill>
                  <a:srgbClr val="374151"/>
                </a:solidFill>
                <a:effectLst/>
                <a:latin typeface="Times New Roman" panose="02020603050405020304" pitchFamily="18" charset="0"/>
                <a:cs typeface="Times New Roman" panose="02020603050405020304" pitchFamily="18" charset="0"/>
              </a:rPr>
              <a:t>)]</a:t>
            </a:r>
          </a:p>
          <a:p>
            <a:pPr algn="just"/>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r>
              <a:rPr lang="en-US" sz="2400" b="0" i="0" dirty="0">
                <a:solidFill>
                  <a:srgbClr val="374151"/>
                </a:solidFill>
                <a:effectLst/>
                <a:latin typeface="Times New Roman" panose="02020603050405020304" pitchFamily="18" charset="0"/>
                <a:cs typeface="Times New Roman" panose="02020603050405020304" pitchFamily="18" charset="0"/>
              </a:rPr>
              <a:t>This shows that the Fourier transform of the sampled signal Y(f) is a periodic summation of the original signal X(f) with a period of f</a:t>
            </a:r>
            <a:r>
              <a:rPr lang="en-US" sz="2400" baseline="-25000" dirty="0">
                <a:solidFill>
                  <a:srgbClr val="374151"/>
                </a:solidFill>
                <a:latin typeface="Times New Roman" panose="02020603050405020304" pitchFamily="18" charset="0"/>
                <a:cs typeface="Times New Roman" panose="02020603050405020304" pitchFamily="18" charset="0"/>
              </a:rPr>
              <a:t>s</a:t>
            </a:r>
            <a:r>
              <a:rPr lang="en-US" sz="2400" b="0" i="0" dirty="0">
                <a:solidFill>
                  <a:srgbClr val="374151"/>
                </a:solidFill>
                <a:effectLst/>
                <a:latin typeface="Times New Roman" panose="02020603050405020304" pitchFamily="18" charset="0"/>
                <a:cs typeface="Times New Roman" panose="02020603050405020304" pitchFamily="18" charset="0"/>
              </a:rPr>
              <a:t>. The overlapping frequency components in P(f) cause the original signal to be replicated multiple times, resulting in aliasing.</a:t>
            </a:r>
          </a:p>
        </p:txBody>
      </p:sp>
    </p:spTree>
    <p:extLst>
      <p:ext uri="{BB962C8B-B14F-4D97-AF65-F5344CB8AC3E}">
        <p14:creationId xmlns:p14="http://schemas.microsoft.com/office/powerpoint/2010/main" val="119742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6E411-4312-96F2-077A-86B2A48AB409}"/>
              </a:ext>
            </a:extLst>
          </p:cNvPr>
          <p:cNvSpPr txBox="1"/>
          <p:nvPr/>
        </p:nvSpPr>
        <p:spPr>
          <a:xfrm>
            <a:off x="337624" y="516679"/>
            <a:ext cx="10349948" cy="707886"/>
          </a:xfrm>
          <a:prstGeom prst="rect">
            <a:avLst/>
          </a:prstGeom>
          <a:noFill/>
        </p:spPr>
        <p:txBody>
          <a:bodyPr wrap="square">
            <a:spAutoFit/>
          </a:bodyPr>
          <a:lstStyle/>
          <a:p>
            <a:r>
              <a:rPr lang="en-US" sz="2000" b="0" i="0" dirty="0">
                <a:effectLst/>
                <a:latin typeface="Söhne"/>
              </a:rPr>
              <a:t>To prove the Sampling Theorem, let's start with the sampled signal                           which is given by:</a:t>
            </a:r>
            <a:endParaRPr lang="en-IN" sz="2000" dirty="0"/>
          </a:p>
        </p:txBody>
      </p:sp>
      <p:pic>
        <p:nvPicPr>
          <p:cNvPr id="1026" name="Picture 2" descr="equation">
            <a:extLst>
              <a:ext uri="{FF2B5EF4-FFF2-40B4-BE49-F238E27FC236}">
                <a16:creationId xmlns:a16="http://schemas.microsoft.com/office/drawing/2014/main" id="{D795499E-597F-8B64-4CE5-519E0B83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809" y="577982"/>
            <a:ext cx="69978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uation">
            <a:extLst>
              <a:ext uri="{FF2B5EF4-FFF2-40B4-BE49-F238E27FC236}">
                <a16:creationId xmlns:a16="http://schemas.microsoft.com/office/drawing/2014/main" id="{E2CC9E08-683C-4C8A-C391-2FCDFF88D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892" y="1199474"/>
            <a:ext cx="6133064" cy="943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84F59B-4FF3-7FC6-A9CB-B864BC9A6F17}"/>
              </a:ext>
            </a:extLst>
          </p:cNvPr>
          <p:cNvSpPr txBox="1"/>
          <p:nvPr/>
        </p:nvSpPr>
        <p:spPr>
          <a:xfrm>
            <a:off x="1219199" y="2626091"/>
            <a:ext cx="9833113" cy="707886"/>
          </a:xfrm>
          <a:prstGeom prst="rect">
            <a:avLst/>
          </a:prstGeom>
          <a:noFill/>
        </p:spPr>
        <p:txBody>
          <a:bodyPr wrap="square">
            <a:spAutoFit/>
          </a:bodyPr>
          <a:lstStyle/>
          <a:p>
            <a:r>
              <a:rPr lang="en-US" sz="2000" b="0" i="0" dirty="0">
                <a:effectLst/>
                <a:latin typeface="Söhne"/>
              </a:rPr>
              <a:t>where p(t) is the sampling pulse, which is a periodic function with period T, and x(</a:t>
            </a:r>
            <a:r>
              <a:rPr lang="en-US" sz="2000" b="0" i="0" dirty="0" err="1">
                <a:effectLst/>
                <a:latin typeface="Söhne"/>
              </a:rPr>
              <a:t>nT</a:t>
            </a:r>
            <a:r>
              <a:rPr lang="en-US" sz="2000" b="0" i="0" dirty="0">
                <a:effectLst/>
                <a:latin typeface="Söhne"/>
              </a:rPr>
              <a:t>) is the value of x(t) at time t=</a:t>
            </a:r>
            <a:r>
              <a:rPr lang="en-US" sz="2000" b="0" i="0" dirty="0" err="1">
                <a:effectLst/>
                <a:latin typeface="Söhne"/>
              </a:rPr>
              <a:t>nT.</a:t>
            </a:r>
            <a:endParaRPr lang="en-IN" sz="2000" dirty="0"/>
          </a:p>
        </p:txBody>
      </p:sp>
      <p:sp>
        <p:nvSpPr>
          <p:cNvPr id="9" name="TextBox 8">
            <a:extLst>
              <a:ext uri="{FF2B5EF4-FFF2-40B4-BE49-F238E27FC236}">
                <a16:creationId xmlns:a16="http://schemas.microsoft.com/office/drawing/2014/main" id="{EF5B2324-F76F-86F6-671E-476A33AEF235}"/>
              </a:ext>
            </a:extLst>
          </p:cNvPr>
          <p:cNvSpPr txBox="1"/>
          <p:nvPr/>
        </p:nvSpPr>
        <p:spPr>
          <a:xfrm>
            <a:off x="1219199" y="3570825"/>
            <a:ext cx="6096000" cy="369332"/>
          </a:xfrm>
          <a:prstGeom prst="rect">
            <a:avLst/>
          </a:prstGeom>
          <a:noFill/>
        </p:spPr>
        <p:txBody>
          <a:bodyPr wrap="square">
            <a:spAutoFit/>
          </a:bodyPr>
          <a:lstStyle/>
          <a:p>
            <a:r>
              <a:rPr lang="en-US" b="0" i="0" dirty="0">
                <a:effectLst/>
                <a:latin typeface="Söhne"/>
              </a:rPr>
              <a:t>The Fourier transform of                       is:</a:t>
            </a:r>
            <a:endParaRPr lang="en-IN" dirty="0"/>
          </a:p>
        </p:txBody>
      </p:sp>
      <p:pic>
        <p:nvPicPr>
          <p:cNvPr id="10" name="Picture 2" descr="equation">
            <a:extLst>
              <a:ext uri="{FF2B5EF4-FFF2-40B4-BE49-F238E27FC236}">
                <a16:creationId xmlns:a16="http://schemas.microsoft.com/office/drawing/2014/main" id="{4CF958F5-CE33-B012-2D01-F9E1F56AE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827" y="3570825"/>
            <a:ext cx="69978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quation">
            <a:extLst>
              <a:ext uri="{FF2B5EF4-FFF2-40B4-BE49-F238E27FC236}">
                <a16:creationId xmlns:a16="http://schemas.microsoft.com/office/drawing/2014/main" id="{58C03587-75C1-E50C-7B9C-56EDAAF3F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475" y="4238560"/>
            <a:ext cx="3171531" cy="6463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quation">
            <a:extLst>
              <a:ext uri="{FF2B5EF4-FFF2-40B4-BE49-F238E27FC236}">
                <a16:creationId xmlns:a16="http://schemas.microsoft.com/office/drawing/2014/main" id="{2562B29A-54BC-5A06-7399-D4925C20C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2929" y="4287305"/>
            <a:ext cx="2876751" cy="5975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quation">
            <a:extLst>
              <a:ext uri="{FF2B5EF4-FFF2-40B4-BE49-F238E27FC236}">
                <a16:creationId xmlns:a16="http://schemas.microsoft.com/office/drawing/2014/main" id="{24DBB947-9891-9C59-FFFE-99963B04D3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5031" y="4267164"/>
            <a:ext cx="2529317" cy="5975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quation">
            <a:extLst>
              <a:ext uri="{FF2B5EF4-FFF2-40B4-BE49-F238E27FC236}">
                <a16:creationId xmlns:a16="http://schemas.microsoft.com/office/drawing/2014/main" id="{9419BBC8-0034-FFF3-A5B2-68D61C2CE3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5031" y="5241548"/>
            <a:ext cx="2436029" cy="41697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F34D0F7-2ADA-034F-BE37-F9A82B864EAB}"/>
              </a:ext>
            </a:extLst>
          </p:cNvPr>
          <p:cNvSpPr txBox="1"/>
          <p:nvPr/>
        </p:nvSpPr>
        <p:spPr>
          <a:xfrm>
            <a:off x="1566445" y="6035324"/>
            <a:ext cx="7320481" cy="369332"/>
          </a:xfrm>
          <a:prstGeom prst="rect">
            <a:avLst/>
          </a:prstGeom>
          <a:noFill/>
        </p:spPr>
        <p:txBody>
          <a:bodyPr wrap="square">
            <a:spAutoFit/>
          </a:bodyPr>
          <a:lstStyle/>
          <a:p>
            <a:r>
              <a:rPr lang="en-US" b="0" i="0" dirty="0">
                <a:effectLst/>
                <a:latin typeface="Söhne"/>
              </a:rPr>
              <a:t>where P(f) is the Fourier transform of the sampling pulse p(t).</a:t>
            </a:r>
            <a:endParaRPr lang="en-IN" dirty="0"/>
          </a:p>
        </p:txBody>
      </p:sp>
    </p:spTree>
    <p:extLst>
      <p:ext uri="{BB962C8B-B14F-4D97-AF65-F5344CB8AC3E}">
        <p14:creationId xmlns:p14="http://schemas.microsoft.com/office/powerpoint/2010/main" val="390751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9E978B-0CFF-4F22-710A-02DA9A90F1B0}"/>
              </a:ext>
            </a:extLst>
          </p:cNvPr>
          <p:cNvSpPr txBox="1"/>
          <p:nvPr/>
        </p:nvSpPr>
        <p:spPr>
          <a:xfrm>
            <a:off x="728868" y="312939"/>
            <a:ext cx="10522227" cy="369332"/>
          </a:xfrm>
          <a:prstGeom prst="rect">
            <a:avLst/>
          </a:prstGeom>
          <a:noFill/>
        </p:spPr>
        <p:txBody>
          <a:bodyPr wrap="square">
            <a:spAutoFit/>
          </a:bodyPr>
          <a:lstStyle/>
          <a:p>
            <a:r>
              <a:rPr lang="en-US" b="0" i="0" dirty="0">
                <a:effectLst/>
                <a:latin typeface="Söhne"/>
              </a:rPr>
              <a:t>Note that the Fourier transform of a periodic function with period T is a sum of Dirac delta functions:</a:t>
            </a:r>
            <a:endParaRPr lang="en-IN" dirty="0"/>
          </a:p>
        </p:txBody>
      </p:sp>
      <p:pic>
        <p:nvPicPr>
          <p:cNvPr id="2050" name="Picture 2" descr="equation">
            <a:extLst>
              <a:ext uri="{FF2B5EF4-FFF2-40B4-BE49-F238E27FC236}">
                <a16:creationId xmlns:a16="http://schemas.microsoft.com/office/drawing/2014/main" id="{A5E70BD7-956C-FCEC-FD02-9124F0BED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693" y="723755"/>
            <a:ext cx="3449044" cy="9172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196614-A043-8FF3-3BF3-3F2E54FBFEE6}"/>
              </a:ext>
            </a:extLst>
          </p:cNvPr>
          <p:cNvSpPr txBox="1"/>
          <p:nvPr/>
        </p:nvSpPr>
        <p:spPr>
          <a:xfrm>
            <a:off x="1060171" y="1956209"/>
            <a:ext cx="10283689" cy="369332"/>
          </a:xfrm>
          <a:prstGeom prst="rect">
            <a:avLst/>
          </a:prstGeom>
          <a:noFill/>
        </p:spPr>
        <p:txBody>
          <a:bodyPr wrap="square">
            <a:spAutoFit/>
          </a:bodyPr>
          <a:lstStyle/>
          <a:p>
            <a:r>
              <a:rPr lang="en-US" b="0" i="0" dirty="0">
                <a:effectLst/>
                <a:latin typeface="Söhne"/>
              </a:rPr>
              <a:t>where f</a:t>
            </a:r>
            <a:r>
              <a:rPr lang="en-US" b="0" i="0" baseline="-25000" dirty="0">
                <a:effectLst/>
                <a:latin typeface="Söhne"/>
              </a:rPr>
              <a:t>s</a:t>
            </a:r>
            <a:r>
              <a:rPr lang="en-US" b="0" i="0" dirty="0">
                <a:effectLst/>
                <a:latin typeface="Söhne"/>
              </a:rPr>
              <a:t>=1/T is the sampling frequency. Substituting this into the above equation, we get:</a:t>
            </a:r>
            <a:endParaRPr lang="en-IN" dirty="0"/>
          </a:p>
        </p:txBody>
      </p:sp>
      <p:pic>
        <p:nvPicPr>
          <p:cNvPr id="2052" name="Picture 4" descr="equation">
            <a:extLst>
              <a:ext uri="{FF2B5EF4-FFF2-40B4-BE49-F238E27FC236}">
                <a16:creationId xmlns:a16="http://schemas.microsoft.com/office/drawing/2014/main" id="{0D9C90DD-7328-BD6C-59DF-75AA88A3B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157" y="2486053"/>
            <a:ext cx="4289390" cy="8578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quation">
            <a:extLst>
              <a:ext uri="{FF2B5EF4-FFF2-40B4-BE49-F238E27FC236}">
                <a16:creationId xmlns:a16="http://schemas.microsoft.com/office/drawing/2014/main" id="{C5272E5E-CD01-91EC-7A6E-CE870AEB0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423" y="3599479"/>
            <a:ext cx="2607949" cy="8578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F2DFE66-8CEA-FDD1-CC4C-86F6BBCA2268}"/>
              </a:ext>
            </a:extLst>
          </p:cNvPr>
          <p:cNvSpPr txBox="1"/>
          <p:nvPr/>
        </p:nvSpPr>
        <p:spPr>
          <a:xfrm>
            <a:off x="1106553" y="5123020"/>
            <a:ext cx="10190924" cy="923330"/>
          </a:xfrm>
          <a:prstGeom prst="rect">
            <a:avLst/>
          </a:prstGeom>
          <a:noFill/>
        </p:spPr>
        <p:txBody>
          <a:bodyPr wrap="square">
            <a:spAutoFit/>
          </a:bodyPr>
          <a:lstStyle/>
          <a:p>
            <a:pPr algn="just"/>
            <a:r>
              <a:rPr lang="en-US" b="0" i="0" dirty="0">
                <a:effectLst/>
                <a:latin typeface="Söhne"/>
              </a:rPr>
              <a:t>The above equation tells us that the spectrum of the sampled signal </a:t>
            </a:r>
            <a:r>
              <a:rPr lang="en-US" b="0" i="0" dirty="0" err="1">
                <a:effectLst/>
                <a:latin typeface="Söhne"/>
              </a:rPr>
              <a:t>x</a:t>
            </a:r>
            <a:r>
              <a:rPr lang="en-US" b="0" i="0" baseline="-25000" dirty="0" err="1">
                <a:effectLst/>
                <a:latin typeface="Söhne"/>
              </a:rPr>
              <a:t>s</a:t>
            </a:r>
            <a:r>
              <a:rPr lang="en-US" b="0" i="0" baseline="-25000" dirty="0">
                <a:effectLst/>
                <a:latin typeface="Söhne"/>
              </a:rPr>
              <a:t>(t)</a:t>
            </a:r>
            <a:r>
              <a:rPr lang="en-US" b="0" i="0" dirty="0">
                <a:effectLst/>
                <a:latin typeface="Söhne"/>
              </a:rPr>
              <a:t> is the spectrum of the original signal X(f), replicated at multiples of the sampling frequency f</a:t>
            </a:r>
            <a:r>
              <a:rPr lang="en-US" baseline="-25000" dirty="0">
                <a:latin typeface="Söhne"/>
              </a:rPr>
              <a:t>s</a:t>
            </a:r>
            <a:r>
              <a:rPr lang="en-US" b="0" i="0" dirty="0">
                <a:effectLst/>
                <a:latin typeface="Söhne"/>
              </a:rPr>
              <a:t>. This phenomenon is known as spectral aliasing.</a:t>
            </a:r>
            <a:endParaRPr lang="en-IN" dirty="0"/>
          </a:p>
        </p:txBody>
      </p:sp>
    </p:spTree>
    <p:extLst>
      <p:ext uri="{BB962C8B-B14F-4D97-AF65-F5344CB8AC3E}">
        <p14:creationId xmlns:p14="http://schemas.microsoft.com/office/powerpoint/2010/main" val="129008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B704A0-1FC0-862D-024E-8AF7442C7B27}"/>
              </a:ext>
            </a:extLst>
          </p:cNvPr>
          <p:cNvPicPr>
            <a:picLocks noChangeAspect="1"/>
          </p:cNvPicPr>
          <p:nvPr/>
        </p:nvPicPr>
        <p:blipFill>
          <a:blip r:embed="rId2"/>
          <a:stretch>
            <a:fillRect/>
          </a:stretch>
        </p:blipFill>
        <p:spPr>
          <a:xfrm>
            <a:off x="585054" y="253876"/>
            <a:ext cx="9642158" cy="1830883"/>
          </a:xfrm>
          <a:prstGeom prst="rect">
            <a:avLst/>
          </a:prstGeom>
        </p:spPr>
      </p:pic>
      <p:pic>
        <p:nvPicPr>
          <p:cNvPr id="9" name="Picture 8">
            <a:extLst>
              <a:ext uri="{FF2B5EF4-FFF2-40B4-BE49-F238E27FC236}">
                <a16:creationId xmlns:a16="http://schemas.microsoft.com/office/drawing/2014/main" id="{E79B8681-BE23-3763-BEE3-666E1B689EDF}"/>
              </a:ext>
            </a:extLst>
          </p:cNvPr>
          <p:cNvPicPr>
            <a:picLocks noChangeAspect="1"/>
          </p:cNvPicPr>
          <p:nvPr/>
        </p:nvPicPr>
        <p:blipFill>
          <a:blip r:embed="rId3"/>
          <a:stretch>
            <a:fillRect/>
          </a:stretch>
        </p:blipFill>
        <p:spPr>
          <a:xfrm>
            <a:off x="3603594" y="2161189"/>
            <a:ext cx="4246180" cy="1375281"/>
          </a:xfrm>
          <a:prstGeom prst="rect">
            <a:avLst/>
          </a:prstGeom>
        </p:spPr>
      </p:pic>
      <p:pic>
        <p:nvPicPr>
          <p:cNvPr id="11" name="Picture 10">
            <a:extLst>
              <a:ext uri="{FF2B5EF4-FFF2-40B4-BE49-F238E27FC236}">
                <a16:creationId xmlns:a16="http://schemas.microsoft.com/office/drawing/2014/main" id="{C66F52D6-15FD-8FCC-CFC4-CAE8671DA968}"/>
              </a:ext>
            </a:extLst>
          </p:cNvPr>
          <p:cNvPicPr>
            <a:picLocks noChangeAspect="1"/>
          </p:cNvPicPr>
          <p:nvPr/>
        </p:nvPicPr>
        <p:blipFill>
          <a:blip r:embed="rId4"/>
          <a:stretch>
            <a:fillRect/>
          </a:stretch>
        </p:blipFill>
        <p:spPr>
          <a:xfrm>
            <a:off x="3603593" y="3712074"/>
            <a:ext cx="4246181" cy="1249762"/>
          </a:xfrm>
          <a:prstGeom prst="rect">
            <a:avLst/>
          </a:prstGeom>
        </p:spPr>
      </p:pic>
      <p:pic>
        <p:nvPicPr>
          <p:cNvPr id="13" name="Picture 12">
            <a:extLst>
              <a:ext uri="{FF2B5EF4-FFF2-40B4-BE49-F238E27FC236}">
                <a16:creationId xmlns:a16="http://schemas.microsoft.com/office/drawing/2014/main" id="{D3BF819A-06F1-EBF8-9D79-427CB25C4F55}"/>
              </a:ext>
            </a:extLst>
          </p:cNvPr>
          <p:cNvPicPr>
            <a:picLocks noChangeAspect="1"/>
          </p:cNvPicPr>
          <p:nvPr/>
        </p:nvPicPr>
        <p:blipFill>
          <a:blip r:embed="rId5"/>
          <a:stretch>
            <a:fillRect/>
          </a:stretch>
        </p:blipFill>
        <p:spPr>
          <a:xfrm>
            <a:off x="1143219" y="5137440"/>
            <a:ext cx="9642158" cy="1373232"/>
          </a:xfrm>
          <a:prstGeom prst="rect">
            <a:avLst/>
          </a:prstGeom>
        </p:spPr>
      </p:pic>
    </p:spTree>
    <p:extLst>
      <p:ext uri="{BB962C8B-B14F-4D97-AF65-F5344CB8AC3E}">
        <p14:creationId xmlns:p14="http://schemas.microsoft.com/office/powerpoint/2010/main" val="1672748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6BA5C-A49E-F96C-6DEE-ADDDFC983C2E}"/>
              </a:ext>
            </a:extLst>
          </p:cNvPr>
          <p:cNvPicPr>
            <a:picLocks noChangeAspect="1"/>
          </p:cNvPicPr>
          <p:nvPr/>
        </p:nvPicPr>
        <p:blipFill>
          <a:blip r:embed="rId2"/>
          <a:stretch>
            <a:fillRect/>
          </a:stretch>
        </p:blipFill>
        <p:spPr>
          <a:xfrm>
            <a:off x="2808702" y="839153"/>
            <a:ext cx="6041765" cy="1299136"/>
          </a:xfrm>
          <a:prstGeom prst="rect">
            <a:avLst/>
          </a:prstGeom>
        </p:spPr>
      </p:pic>
      <p:sp>
        <p:nvSpPr>
          <p:cNvPr id="7" name="TextBox 6">
            <a:extLst>
              <a:ext uri="{FF2B5EF4-FFF2-40B4-BE49-F238E27FC236}">
                <a16:creationId xmlns:a16="http://schemas.microsoft.com/office/drawing/2014/main" id="{516E16FE-E62F-F4E3-5D64-F2946227E581}"/>
              </a:ext>
            </a:extLst>
          </p:cNvPr>
          <p:cNvSpPr txBox="1"/>
          <p:nvPr/>
        </p:nvSpPr>
        <p:spPr>
          <a:xfrm>
            <a:off x="2560321" y="2286392"/>
            <a:ext cx="7361227" cy="369332"/>
          </a:xfrm>
          <a:prstGeom prst="rect">
            <a:avLst/>
          </a:prstGeom>
          <a:noFill/>
        </p:spPr>
        <p:txBody>
          <a:bodyPr wrap="square">
            <a:spAutoFit/>
          </a:bodyPr>
          <a:lstStyle/>
          <a:p>
            <a:r>
              <a:rPr lang="en-US" b="0" i="0" dirty="0">
                <a:solidFill>
                  <a:srgbClr val="000000"/>
                </a:solidFill>
                <a:effectLst/>
                <a:latin typeface="Nunito" pitchFamily="2" charset="0"/>
              </a:rPr>
              <a:t>By rearranging the order of integration and summation, we get,</a:t>
            </a:r>
            <a:endParaRPr lang="en-IN" dirty="0"/>
          </a:p>
        </p:txBody>
      </p:sp>
      <p:pic>
        <p:nvPicPr>
          <p:cNvPr id="9" name="Picture 8">
            <a:extLst>
              <a:ext uri="{FF2B5EF4-FFF2-40B4-BE49-F238E27FC236}">
                <a16:creationId xmlns:a16="http://schemas.microsoft.com/office/drawing/2014/main" id="{527756F6-80BE-8E11-74AB-32EC934AEB24}"/>
              </a:ext>
            </a:extLst>
          </p:cNvPr>
          <p:cNvPicPr>
            <a:picLocks noChangeAspect="1"/>
          </p:cNvPicPr>
          <p:nvPr/>
        </p:nvPicPr>
        <p:blipFill>
          <a:blip r:embed="rId3"/>
          <a:stretch>
            <a:fillRect/>
          </a:stretch>
        </p:blipFill>
        <p:spPr>
          <a:xfrm>
            <a:off x="2808702" y="2902560"/>
            <a:ext cx="6173008" cy="1275545"/>
          </a:xfrm>
          <a:prstGeom prst="rect">
            <a:avLst/>
          </a:prstGeom>
        </p:spPr>
      </p:pic>
      <p:pic>
        <p:nvPicPr>
          <p:cNvPr id="11" name="Picture 10">
            <a:extLst>
              <a:ext uri="{FF2B5EF4-FFF2-40B4-BE49-F238E27FC236}">
                <a16:creationId xmlns:a16="http://schemas.microsoft.com/office/drawing/2014/main" id="{11BCCAD0-E3C5-ABAE-3CEE-88868BBE99A4}"/>
              </a:ext>
            </a:extLst>
          </p:cNvPr>
          <p:cNvPicPr>
            <a:picLocks noChangeAspect="1"/>
          </p:cNvPicPr>
          <p:nvPr/>
        </p:nvPicPr>
        <p:blipFill>
          <a:blip r:embed="rId4"/>
          <a:stretch>
            <a:fillRect/>
          </a:stretch>
        </p:blipFill>
        <p:spPr>
          <a:xfrm>
            <a:off x="3158344" y="4670106"/>
            <a:ext cx="5577693" cy="1657706"/>
          </a:xfrm>
          <a:prstGeom prst="rect">
            <a:avLst/>
          </a:prstGeom>
        </p:spPr>
      </p:pic>
    </p:spTree>
    <p:extLst>
      <p:ext uri="{BB962C8B-B14F-4D97-AF65-F5344CB8AC3E}">
        <p14:creationId xmlns:p14="http://schemas.microsoft.com/office/powerpoint/2010/main" val="52143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D00FE-CBF4-C017-3C40-AA7FDE85D837}"/>
              </a:ext>
            </a:extLst>
          </p:cNvPr>
          <p:cNvSpPr txBox="1"/>
          <p:nvPr/>
        </p:nvSpPr>
        <p:spPr>
          <a:xfrm>
            <a:off x="1192237" y="539820"/>
            <a:ext cx="6098344" cy="369332"/>
          </a:xfrm>
          <a:prstGeom prst="rect">
            <a:avLst/>
          </a:prstGeom>
          <a:noFill/>
        </p:spPr>
        <p:txBody>
          <a:bodyPr wrap="square">
            <a:spAutoFit/>
          </a:bodyPr>
          <a:lstStyle/>
          <a:p>
            <a:pPr algn="l"/>
            <a:r>
              <a:rPr lang="en-IN" b="0" i="0">
                <a:solidFill>
                  <a:srgbClr val="000000"/>
                </a:solidFill>
                <a:effectLst/>
                <a:latin typeface="Heebo" pitchFamily="2" charset="-79"/>
                <a:cs typeface="Heebo" pitchFamily="2" charset="-79"/>
              </a:rPr>
              <a:t>What is Zero-Order Hold?</a:t>
            </a:r>
          </a:p>
        </p:txBody>
      </p:sp>
      <p:sp>
        <p:nvSpPr>
          <p:cNvPr id="9" name="TextBox 8">
            <a:extLst>
              <a:ext uri="{FF2B5EF4-FFF2-40B4-BE49-F238E27FC236}">
                <a16:creationId xmlns:a16="http://schemas.microsoft.com/office/drawing/2014/main" id="{60281650-32CE-0D9B-AB91-B68EF480F8F1}"/>
              </a:ext>
            </a:extLst>
          </p:cNvPr>
          <p:cNvSpPr txBox="1"/>
          <p:nvPr/>
        </p:nvSpPr>
        <p:spPr>
          <a:xfrm>
            <a:off x="1072075" y="1382880"/>
            <a:ext cx="10047849" cy="1200329"/>
          </a:xfrm>
          <a:prstGeom prst="rect">
            <a:avLst/>
          </a:prstGeom>
          <a:noFill/>
        </p:spPr>
        <p:txBody>
          <a:bodyPr wrap="square">
            <a:spAutoFit/>
          </a:bodyPr>
          <a:lstStyle/>
          <a:p>
            <a:pPr algn="just"/>
            <a:r>
              <a:rPr lang="en-US" b="0" i="0" dirty="0">
                <a:solidFill>
                  <a:srgbClr val="000000"/>
                </a:solidFill>
                <a:effectLst/>
                <a:latin typeface="Nunito" pitchFamily="2" charset="0"/>
              </a:rPr>
              <a:t>The </a:t>
            </a:r>
            <a:r>
              <a:rPr lang="en-US" b="1" i="0" dirty="0">
                <a:solidFill>
                  <a:srgbClr val="000000"/>
                </a:solidFill>
                <a:effectLst/>
                <a:latin typeface="Nunito" pitchFamily="2" charset="0"/>
              </a:rPr>
              <a:t>zero-order hold</a:t>
            </a:r>
            <a:r>
              <a:rPr lang="en-US" b="0" i="0" dirty="0">
                <a:solidFill>
                  <a:srgbClr val="000000"/>
                </a:solidFill>
                <a:effectLst/>
                <a:latin typeface="Nunito" pitchFamily="2" charset="0"/>
              </a:rPr>
              <a:t> is a method which is widely used to reconstruct the signals in real time. In the zero-order hold reconstruction method, the continuous signal is reconstructed from its samples by holding the given sample for an interval until the next sample is received. Therefore, the zero-order hold generates the step approximations.</a:t>
            </a:r>
            <a:endParaRPr lang="en-IN" dirty="0"/>
          </a:p>
        </p:txBody>
      </p:sp>
      <p:pic>
        <p:nvPicPr>
          <p:cNvPr id="2050" name="Picture 2">
            <a:extLst>
              <a:ext uri="{FF2B5EF4-FFF2-40B4-BE49-F238E27FC236}">
                <a16:creationId xmlns:a16="http://schemas.microsoft.com/office/drawing/2014/main" id="{54EB164E-CBE2-CB1D-8B4A-29E917E93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703" y="3282800"/>
            <a:ext cx="9258592" cy="1983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1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8DC518-456D-4AAA-A8D0-6CECBDC9F47D}"/>
              </a:ext>
            </a:extLst>
          </p:cNvPr>
          <p:cNvPicPr>
            <a:picLocks noChangeAspect="1"/>
          </p:cNvPicPr>
          <p:nvPr/>
        </p:nvPicPr>
        <p:blipFill>
          <a:blip r:embed="rId2"/>
          <a:stretch>
            <a:fillRect/>
          </a:stretch>
        </p:blipFill>
        <p:spPr>
          <a:xfrm>
            <a:off x="2034539" y="572819"/>
            <a:ext cx="8221457" cy="5490356"/>
          </a:xfrm>
          <a:prstGeom prst="rect">
            <a:avLst/>
          </a:prstGeom>
        </p:spPr>
      </p:pic>
    </p:spTree>
    <p:extLst>
      <p:ext uri="{BB962C8B-B14F-4D97-AF65-F5344CB8AC3E}">
        <p14:creationId xmlns:p14="http://schemas.microsoft.com/office/powerpoint/2010/main" val="203213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5320A4-FD86-4193-A411-9ADD9237DD58}"/>
              </a:ext>
            </a:extLst>
          </p:cNvPr>
          <p:cNvPicPr>
            <a:picLocks noChangeAspect="1"/>
          </p:cNvPicPr>
          <p:nvPr/>
        </p:nvPicPr>
        <p:blipFill>
          <a:blip r:embed="rId2"/>
          <a:stretch>
            <a:fillRect/>
          </a:stretch>
        </p:blipFill>
        <p:spPr>
          <a:xfrm>
            <a:off x="1355334" y="790793"/>
            <a:ext cx="9594864" cy="5398991"/>
          </a:xfrm>
          <a:prstGeom prst="rect">
            <a:avLst/>
          </a:prstGeom>
        </p:spPr>
      </p:pic>
    </p:spTree>
    <p:extLst>
      <p:ext uri="{BB962C8B-B14F-4D97-AF65-F5344CB8AC3E}">
        <p14:creationId xmlns:p14="http://schemas.microsoft.com/office/powerpoint/2010/main" val="137747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A3D5A4-35E0-4828-95BA-A6D539757B40}"/>
              </a:ext>
            </a:extLst>
          </p:cNvPr>
          <p:cNvPicPr>
            <a:picLocks noChangeAspect="1"/>
          </p:cNvPicPr>
          <p:nvPr/>
        </p:nvPicPr>
        <p:blipFill>
          <a:blip r:embed="rId2"/>
          <a:stretch>
            <a:fillRect/>
          </a:stretch>
        </p:blipFill>
        <p:spPr>
          <a:xfrm>
            <a:off x="1099111" y="766762"/>
            <a:ext cx="9423523" cy="5623468"/>
          </a:xfrm>
          <a:prstGeom prst="rect">
            <a:avLst/>
          </a:prstGeom>
        </p:spPr>
      </p:pic>
    </p:spTree>
    <p:extLst>
      <p:ext uri="{BB962C8B-B14F-4D97-AF65-F5344CB8AC3E}">
        <p14:creationId xmlns:p14="http://schemas.microsoft.com/office/powerpoint/2010/main" val="385850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3172A0-DE16-D867-21FE-E32699151B6B}"/>
              </a:ext>
            </a:extLst>
          </p:cNvPr>
          <p:cNvSpPr txBox="1"/>
          <p:nvPr/>
        </p:nvSpPr>
        <p:spPr>
          <a:xfrm>
            <a:off x="1487657" y="553888"/>
            <a:ext cx="8233117" cy="584775"/>
          </a:xfrm>
          <a:prstGeom prst="rect">
            <a:avLst/>
          </a:prstGeom>
          <a:noFill/>
        </p:spPr>
        <p:txBody>
          <a:bodyPr wrap="square">
            <a:spAutoFit/>
          </a:bodyPr>
          <a:lstStyle/>
          <a:p>
            <a:r>
              <a:rPr lang="en-IN" sz="3200" b="0" i="0" u="none" strike="noStrike" dirty="0" err="1">
                <a:solidFill>
                  <a:srgbClr val="000000"/>
                </a:solidFill>
                <a:effectLst/>
                <a:latin typeface="MathJax_Main-italic"/>
              </a:rPr>
              <a:t>x~a</a:t>
            </a:r>
            <a:r>
              <a:rPr lang="en-IN" sz="3200" b="0" i="0" u="none" strike="noStrike" dirty="0">
                <a:solidFill>
                  <a:srgbClr val="000000"/>
                </a:solidFill>
                <a:effectLst/>
                <a:latin typeface="MathJax_Main"/>
              </a:rPr>
              <a:t>(</a:t>
            </a:r>
            <a:r>
              <a:rPr lang="en-IN" sz="3200" b="0" i="0" u="none" strike="noStrike" dirty="0">
                <a:solidFill>
                  <a:srgbClr val="000000"/>
                </a:solidFill>
                <a:effectLst/>
                <a:latin typeface="MathJax_Main-italic"/>
              </a:rPr>
              <a:t>t</a:t>
            </a:r>
            <a:r>
              <a:rPr lang="en-IN" sz="3200" b="0" i="0" u="none" strike="noStrike" dirty="0">
                <a:solidFill>
                  <a:srgbClr val="000000"/>
                </a:solidFill>
                <a:effectLst/>
                <a:latin typeface="MathJax_Main"/>
              </a:rPr>
              <a:t>)=</a:t>
            </a:r>
            <a:r>
              <a:rPr lang="en-IN" sz="3200" b="0" i="0" u="none" strike="noStrike" dirty="0">
                <a:solidFill>
                  <a:srgbClr val="000000"/>
                </a:solidFill>
                <a:effectLst/>
                <a:latin typeface="MathJax_Main-italic"/>
              </a:rPr>
              <a:t>x</a:t>
            </a:r>
            <a:r>
              <a:rPr lang="en-IN" sz="3200" b="0" i="0" u="none" strike="noStrike" dirty="0">
                <a:solidFill>
                  <a:srgbClr val="000000"/>
                </a:solidFill>
                <a:effectLst/>
                <a:latin typeface="MathJax_Main"/>
              </a:rPr>
              <a:t>(</a:t>
            </a:r>
            <a:r>
              <a:rPr lang="en-IN" sz="3200" b="0" i="0" u="none" strike="noStrike" dirty="0">
                <a:solidFill>
                  <a:srgbClr val="000000"/>
                </a:solidFill>
                <a:effectLst/>
                <a:latin typeface="MathJax_Main-italic"/>
              </a:rPr>
              <a:t>n</a:t>
            </a:r>
            <a:r>
              <a:rPr lang="en-IN" sz="3200" b="0" i="0" u="none" strike="noStrike" dirty="0">
                <a:solidFill>
                  <a:srgbClr val="000000"/>
                </a:solidFill>
                <a:effectLst/>
                <a:latin typeface="MathJax_Main"/>
              </a:rPr>
              <a:t>)</a:t>
            </a:r>
            <a:r>
              <a:rPr lang="en-IN" sz="3200" b="0" i="0" u="none" strike="noStrike" dirty="0">
                <a:solidFill>
                  <a:srgbClr val="000000"/>
                </a:solidFill>
                <a:effectLst/>
                <a:latin typeface="MathJax_Main-italic"/>
              </a:rPr>
              <a:t>;                  </a:t>
            </a:r>
            <a:r>
              <a:rPr lang="en-IN" sz="3200" b="0" i="0" u="none" strike="noStrike" dirty="0">
                <a:solidFill>
                  <a:srgbClr val="000000"/>
                </a:solidFill>
                <a:effectLst/>
                <a:latin typeface="MathJax_Main"/>
              </a:rPr>
              <a:t>for </a:t>
            </a:r>
            <a:r>
              <a:rPr lang="en-IN" sz="3200" b="0" i="0" u="none" strike="noStrike" dirty="0" err="1">
                <a:solidFill>
                  <a:srgbClr val="000000"/>
                </a:solidFill>
                <a:effectLst/>
                <a:latin typeface="MathJax_Main-italic"/>
              </a:rPr>
              <a:t>nT</a:t>
            </a:r>
            <a:r>
              <a:rPr lang="en-IN" sz="3200" b="0" i="0" u="none" strike="noStrike" dirty="0" err="1">
                <a:solidFill>
                  <a:srgbClr val="000000"/>
                </a:solidFill>
                <a:effectLst/>
                <a:latin typeface="MathJax_Main"/>
              </a:rPr>
              <a:t>≤</a:t>
            </a:r>
            <a:r>
              <a:rPr lang="en-IN" sz="3200" b="0" i="0" u="none" strike="noStrike" dirty="0" err="1">
                <a:solidFill>
                  <a:srgbClr val="000000"/>
                </a:solidFill>
                <a:effectLst/>
                <a:latin typeface="MathJax_Main-italic"/>
              </a:rPr>
              <a:t>n</a:t>
            </a:r>
            <a:r>
              <a:rPr lang="en-IN" sz="3200" b="0" i="0" u="none" strike="noStrike" dirty="0">
                <a:solidFill>
                  <a:srgbClr val="000000"/>
                </a:solidFill>
                <a:effectLst/>
                <a:latin typeface="MathJax_Main"/>
              </a:rPr>
              <a:t>≤(</a:t>
            </a:r>
            <a:r>
              <a:rPr lang="en-IN" sz="3200" b="0" i="0" u="none" strike="noStrike" dirty="0">
                <a:solidFill>
                  <a:srgbClr val="000000"/>
                </a:solidFill>
                <a:effectLst/>
                <a:latin typeface="MathJax_Main-italic"/>
              </a:rPr>
              <a:t>n</a:t>
            </a:r>
            <a:r>
              <a:rPr lang="en-IN" sz="3200" b="0" i="0" u="none" strike="noStrike" dirty="0">
                <a:solidFill>
                  <a:srgbClr val="000000"/>
                </a:solidFill>
                <a:effectLst/>
                <a:latin typeface="MathJax_Main"/>
              </a:rPr>
              <a:t>+1)</a:t>
            </a:r>
            <a:r>
              <a:rPr lang="en-IN" sz="3200" b="0" i="0" u="none" strike="noStrike" dirty="0">
                <a:solidFill>
                  <a:srgbClr val="000000"/>
                </a:solidFill>
                <a:effectLst/>
                <a:latin typeface="MathJax_Main-italic"/>
              </a:rPr>
              <a:t>T</a:t>
            </a:r>
            <a:endParaRPr lang="en-IN" sz="3200" dirty="0"/>
          </a:p>
        </p:txBody>
      </p:sp>
      <p:sp>
        <p:nvSpPr>
          <p:cNvPr id="7" name="TextBox 6">
            <a:extLst>
              <a:ext uri="{FF2B5EF4-FFF2-40B4-BE49-F238E27FC236}">
                <a16:creationId xmlns:a16="http://schemas.microsoft.com/office/drawing/2014/main" id="{B1E04EA8-7C3B-05EE-F839-D963365877F6}"/>
              </a:ext>
            </a:extLst>
          </p:cNvPr>
          <p:cNvSpPr txBox="1"/>
          <p:nvPr/>
        </p:nvSpPr>
        <p:spPr>
          <a:xfrm>
            <a:off x="1487658" y="1371992"/>
            <a:ext cx="6098344" cy="646331"/>
          </a:xfrm>
          <a:prstGeom prst="rect">
            <a:avLst/>
          </a:prstGeom>
          <a:noFill/>
        </p:spPr>
        <p:txBody>
          <a:bodyPr wrap="square">
            <a:spAutoFit/>
          </a:bodyPr>
          <a:lstStyle>
            <a:defPPr>
              <a:defRPr lang="en-US"/>
            </a:defPPr>
            <a:lvl1pPr>
              <a:defRPr sz="3200" b="0" i="0" u="none" strike="noStrike">
                <a:solidFill>
                  <a:srgbClr val="000000"/>
                </a:solidFill>
                <a:effectLst/>
                <a:latin typeface="MathJax_Main-italic"/>
              </a:defRPr>
            </a:lvl1pPr>
          </a:lstStyle>
          <a:p>
            <a:r>
              <a:rPr lang="en-IN" dirty="0" err="1"/>
              <a:t>x~a</a:t>
            </a:r>
            <a:r>
              <a:rPr lang="en-IN" dirty="0"/>
              <a:t>(t)=x(0);                  for0≤t≤T</a:t>
            </a:r>
            <a:br>
              <a:rPr lang="en-IN" dirty="0"/>
            </a:br>
            <a:endParaRPr lang="en-IN" dirty="0"/>
          </a:p>
        </p:txBody>
      </p:sp>
      <p:sp>
        <p:nvSpPr>
          <p:cNvPr id="9" name="TextBox 8">
            <a:extLst>
              <a:ext uri="{FF2B5EF4-FFF2-40B4-BE49-F238E27FC236}">
                <a16:creationId xmlns:a16="http://schemas.microsoft.com/office/drawing/2014/main" id="{EAB5318F-857F-A3F9-645B-D4C4D6D1CBD4}"/>
              </a:ext>
            </a:extLst>
          </p:cNvPr>
          <p:cNvSpPr txBox="1"/>
          <p:nvPr/>
        </p:nvSpPr>
        <p:spPr>
          <a:xfrm>
            <a:off x="1487658" y="2143930"/>
            <a:ext cx="6098344" cy="1077218"/>
          </a:xfrm>
          <a:prstGeom prst="rect">
            <a:avLst/>
          </a:prstGeom>
          <a:noFill/>
        </p:spPr>
        <p:txBody>
          <a:bodyPr wrap="square">
            <a:spAutoFit/>
          </a:bodyPr>
          <a:lstStyle>
            <a:defPPr>
              <a:defRPr lang="en-US"/>
            </a:defPPr>
            <a:lvl1pPr>
              <a:defRPr sz="3200" b="0" i="0" u="none" strike="noStrike">
                <a:solidFill>
                  <a:srgbClr val="000000"/>
                </a:solidFill>
                <a:effectLst/>
                <a:latin typeface="MathJax_Main-italic"/>
              </a:defRPr>
            </a:lvl1pPr>
          </a:lstStyle>
          <a:p>
            <a:r>
              <a:rPr lang="fr-FR" dirty="0" err="1"/>
              <a:t>x~a</a:t>
            </a:r>
            <a:r>
              <a:rPr lang="fr-FR" dirty="0"/>
              <a:t>(t)=x(T);                  forT≤t≤2T</a:t>
            </a:r>
            <a:br>
              <a:rPr lang="fr-FR" dirty="0"/>
            </a:br>
            <a:endParaRPr lang="en-IN" dirty="0"/>
          </a:p>
        </p:txBody>
      </p:sp>
      <p:sp>
        <p:nvSpPr>
          <p:cNvPr id="11" name="TextBox 10">
            <a:extLst>
              <a:ext uri="{FF2B5EF4-FFF2-40B4-BE49-F238E27FC236}">
                <a16:creationId xmlns:a16="http://schemas.microsoft.com/office/drawing/2014/main" id="{B67B8E31-2A00-801F-4B55-6892984D1FFB}"/>
              </a:ext>
            </a:extLst>
          </p:cNvPr>
          <p:cNvSpPr txBox="1"/>
          <p:nvPr/>
        </p:nvSpPr>
        <p:spPr>
          <a:xfrm>
            <a:off x="1487658" y="3003844"/>
            <a:ext cx="8036170" cy="1077218"/>
          </a:xfrm>
          <a:prstGeom prst="rect">
            <a:avLst/>
          </a:prstGeom>
          <a:noFill/>
        </p:spPr>
        <p:txBody>
          <a:bodyPr wrap="square">
            <a:spAutoFit/>
          </a:bodyPr>
          <a:lstStyle>
            <a:defPPr>
              <a:defRPr lang="en-US"/>
            </a:defPPr>
            <a:lvl1pPr>
              <a:defRPr sz="3200" b="0" i="0" u="none" strike="noStrike">
                <a:solidFill>
                  <a:srgbClr val="000000"/>
                </a:solidFill>
                <a:effectLst/>
                <a:latin typeface="MathJax_Main-italic"/>
              </a:defRPr>
            </a:lvl1pPr>
          </a:lstStyle>
          <a:p>
            <a:r>
              <a:rPr lang="en-IN" dirty="0" err="1"/>
              <a:t>x~a</a:t>
            </a:r>
            <a:r>
              <a:rPr lang="en-IN" dirty="0"/>
              <a:t>(t)=x(2T);f      or2T≤t≤3T  and  so    on</a:t>
            </a:r>
            <a:br>
              <a:rPr lang="en-IN" dirty="0"/>
            </a:br>
            <a:endParaRPr lang="en-IN" dirty="0"/>
          </a:p>
        </p:txBody>
      </p:sp>
      <p:sp>
        <p:nvSpPr>
          <p:cNvPr id="13" name="TextBox 12">
            <a:extLst>
              <a:ext uri="{FF2B5EF4-FFF2-40B4-BE49-F238E27FC236}">
                <a16:creationId xmlns:a16="http://schemas.microsoft.com/office/drawing/2014/main" id="{3A644EA4-C2F0-2F11-FB82-96C79FBE570E}"/>
              </a:ext>
            </a:extLst>
          </p:cNvPr>
          <p:cNvSpPr txBox="1"/>
          <p:nvPr/>
        </p:nvSpPr>
        <p:spPr>
          <a:xfrm>
            <a:off x="1487656" y="3775782"/>
            <a:ext cx="9216685" cy="369332"/>
          </a:xfrm>
          <a:prstGeom prst="rect">
            <a:avLst/>
          </a:prstGeom>
          <a:noFill/>
        </p:spPr>
        <p:txBody>
          <a:bodyPr wrap="square">
            <a:spAutoFit/>
          </a:bodyPr>
          <a:lstStyle/>
          <a:p>
            <a:r>
              <a:rPr lang="en-US" b="0" i="0" dirty="0">
                <a:solidFill>
                  <a:srgbClr val="000000"/>
                </a:solidFill>
                <a:effectLst/>
                <a:latin typeface="Nunito" pitchFamily="2" charset="0"/>
              </a:rPr>
              <a:t>Also, the impulse response of the zero-order hold is given by,</a:t>
            </a:r>
            <a:endParaRPr lang="en-IN" dirty="0"/>
          </a:p>
        </p:txBody>
      </p:sp>
      <p:sp>
        <p:nvSpPr>
          <p:cNvPr id="15" name="TextBox 14">
            <a:extLst>
              <a:ext uri="{FF2B5EF4-FFF2-40B4-BE49-F238E27FC236}">
                <a16:creationId xmlns:a16="http://schemas.microsoft.com/office/drawing/2014/main" id="{2E9A72B9-0379-9EC3-AA23-5BA1D4E7C6B1}"/>
              </a:ext>
            </a:extLst>
          </p:cNvPr>
          <p:cNvSpPr txBox="1"/>
          <p:nvPr/>
        </p:nvSpPr>
        <p:spPr>
          <a:xfrm>
            <a:off x="1487657" y="4699748"/>
            <a:ext cx="9442939" cy="646331"/>
          </a:xfrm>
          <a:prstGeom prst="rect">
            <a:avLst/>
          </a:prstGeom>
          <a:noFill/>
        </p:spPr>
        <p:txBody>
          <a:bodyPr wrap="square">
            <a:spAutoFit/>
          </a:bodyPr>
          <a:lstStyle>
            <a:defPPr>
              <a:defRPr lang="en-US"/>
            </a:defPPr>
            <a:lvl1pPr>
              <a:defRPr sz="3200" b="0" i="0" u="none" strike="noStrike">
                <a:solidFill>
                  <a:srgbClr val="000000"/>
                </a:solidFill>
                <a:effectLst/>
                <a:latin typeface="MathJax_Main-italic"/>
              </a:defRPr>
            </a:lvl1pPr>
          </a:lstStyle>
          <a:p>
            <a:r>
              <a:rPr lang="en-US" dirty="0"/>
              <a:t>h(t)={1       for   0≤t≤T     0 otherwise </a:t>
            </a:r>
            <a:br>
              <a:rPr lang="en-US" dirty="0"/>
            </a:br>
            <a:endParaRPr lang="en-IN" dirty="0"/>
          </a:p>
        </p:txBody>
      </p:sp>
    </p:spTree>
    <p:extLst>
      <p:ext uri="{BB962C8B-B14F-4D97-AF65-F5344CB8AC3E}">
        <p14:creationId xmlns:p14="http://schemas.microsoft.com/office/powerpoint/2010/main" val="252278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964DE5-8168-47A4-ABF8-2F731BEAEA99}"/>
              </a:ext>
            </a:extLst>
          </p:cNvPr>
          <p:cNvSpPr txBox="1"/>
          <p:nvPr/>
        </p:nvSpPr>
        <p:spPr>
          <a:xfrm>
            <a:off x="1150032" y="1320076"/>
            <a:ext cx="10104121" cy="1200329"/>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A continuous time signal can be represented in its samples and can be recovered back when sampling frequency f</a:t>
            </a:r>
            <a:r>
              <a:rPr lang="en-US" sz="2400" b="0" i="0" baseline="-25000" dirty="0">
                <a:solidFill>
                  <a:srgbClr val="000000"/>
                </a:solidFill>
                <a:effectLst/>
                <a:latin typeface="Times New Roman" panose="02020603050405020304" pitchFamily="18" charset="0"/>
                <a:cs typeface="Times New Roman" panose="02020603050405020304" pitchFamily="18" charset="0"/>
              </a:rPr>
              <a:t>s</a:t>
            </a:r>
            <a:r>
              <a:rPr lang="en-US" sz="2400" b="0" i="0" dirty="0">
                <a:solidFill>
                  <a:srgbClr val="000000"/>
                </a:solidFill>
                <a:effectLst/>
                <a:latin typeface="Times New Roman" panose="02020603050405020304" pitchFamily="18" charset="0"/>
                <a:cs typeface="Times New Roman" panose="02020603050405020304" pitchFamily="18" charset="0"/>
              </a:rPr>
              <a:t> is greater than or equal to the twice the highest frequency component of message signal. </a:t>
            </a:r>
            <a:r>
              <a:rPr lang="en-US" sz="2400" b="0" i="0" dirty="0" err="1">
                <a:solidFill>
                  <a:srgbClr val="000000"/>
                </a:solidFill>
                <a:effectLst/>
                <a:latin typeface="Times New Roman" panose="02020603050405020304" pitchFamily="18" charset="0"/>
                <a:cs typeface="Times New Roman" panose="02020603050405020304" pitchFamily="18" charset="0"/>
              </a:rPr>
              <a:t>i</a:t>
            </a:r>
            <a:r>
              <a:rPr lang="en-US" sz="2400" b="0" i="0" dirty="0">
                <a:solidFill>
                  <a:srgbClr val="000000"/>
                </a:solidFill>
                <a:effectLst/>
                <a:latin typeface="Times New Roman" panose="02020603050405020304" pitchFamily="18" charset="0"/>
                <a:cs typeface="Times New Roman" panose="02020603050405020304" pitchFamily="18" charset="0"/>
              </a:rPr>
              <a:t>. e.</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FC7C7B-AEF9-482F-AAC3-DF2D5E8D8BD1}"/>
              </a:ext>
            </a:extLst>
          </p:cNvPr>
          <p:cNvSpPr txBox="1"/>
          <p:nvPr/>
        </p:nvSpPr>
        <p:spPr>
          <a:xfrm>
            <a:off x="4846319" y="3429000"/>
            <a:ext cx="6098344" cy="1446550"/>
          </a:xfrm>
          <a:prstGeom prst="rect">
            <a:avLst/>
          </a:prstGeom>
          <a:noFill/>
        </p:spPr>
        <p:txBody>
          <a:bodyPr wrap="square">
            <a:spAutoFit/>
          </a:bodyPr>
          <a:lstStyle/>
          <a:p>
            <a:r>
              <a:rPr lang="en-IN" sz="4400" b="0" i="0" u="none" strike="noStrike" dirty="0">
                <a:solidFill>
                  <a:srgbClr val="000000"/>
                </a:solidFill>
                <a:effectLst/>
                <a:latin typeface="Times New Roman" panose="02020603050405020304" pitchFamily="18" charset="0"/>
                <a:cs typeface="Times New Roman" panose="02020603050405020304" pitchFamily="18" charset="0"/>
              </a:rPr>
              <a:t>fs≥2fm.</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882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25ACA-5BAE-4BF9-9107-3A0BAA0B043B}"/>
              </a:ext>
            </a:extLst>
          </p:cNvPr>
          <p:cNvPicPr>
            <a:picLocks noChangeAspect="1"/>
          </p:cNvPicPr>
          <p:nvPr/>
        </p:nvPicPr>
        <p:blipFill>
          <a:blip r:embed="rId2"/>
          <a:stretch>
            <a:fillRect/>
          </a:stretch>
        </p:blipFill>
        <p:spPr>
          <a:xfrm>
            <a:off x="1395631" y="592968"/>
            <a:ext cx="9438221" cy="5835967"/>
          </a:xfrm>
          <a:prstGeom prst="rect">
            <a:avLst/>
          </a:prstGeom>
        </p:spPr>
      </p:pic>
    </p:spTree>
    <p:extLst>
      <p:ext uri="{BB962C8B-B14F-4D97-AF65-F5344CB8AC3E}">
        <p14:creationId xmlns:p14="http://schemas.microsoft.com/office/powerpoint/2010/main" val="4078238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E1AAD5-089E-43FC-8B54-6F3716397E03}"/>
              </a:ext>
            </a:extLst>
          </p:cNvPr>
          <p:cNvPicPr>
            <a:picLocks noChangeAspect="1"/>
          </p:cNvPicPr>
          <p:nvPr/>
        </p:nvPicPr>
        <p:blipFill>
          <a:blip r:embed="rId2"/>
          <a:stretch>
            <a:fillRect/>
          </a:stretch>
        </p:blipFill>
        <p:spPr>
          <a:xfrm>
            <a:off x="1613094" y="779949"/>
            <a:ext cx="9373773" cy="5551031"/>
          </a:xfrm>
          <a:prstGeom prst="rect">
            <a:avLst/>
          </a:prstGeom>
        </p:spPr>
      </p:pic>
    </p:spTree>
    <p:extLst>
      <p:ext uri="{BB962C8B-B14F-4D97-AF65-F5344CB8AC3E}">
        <p14:creationId xmlns:p14="http://schemas.microsoft.com/office/powerpoint/2010/main" val="206545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E84E5-2CA5-4546-B0A9-1C4483AD8170}"/>
              </a:ext>
            </a:extLst>
          </p:cNvPr>
          <p:cNvPicPr>
            <a:picLocks noChangeAspect="1"/>
          </p:cNvPicPr>
          <p:nvPr/>
        </p:nvPicPr>
        <p:blipFill>
          <a:blip r:embed="rId2"/>
          <a:stretch>
            <a:fillRect/>
          </a:stretch>
        </p:blipFill>
        <p:spPr>
          <a:xfrm>
            <a:off x="1115524" y="768080"/>
            <a:ext cx="9790329" cy="5281028"/>
          </a:xfrm>
          <a:prstGeom prst="rect">
            <a:avLst/>
          </a:prstGeom>
        </p:spPr>
      </p:pic>
    </p:spTree>
    <p:extLst>
      <p:ext uri="{BB962C8B-B14F-4D97-AF65-F5344CB8AC3E}">
        <p14:creationId xmlns:p14="http://schemas.microsoft.com/office/powerpoint/2010/main" val="1729422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ADF46F-A809-43B5-A660-19FD46509F46}"/>
              </a:ext>
            </a:extLst>
          </p:cNvPr>
          <p:cNvPicPr>
            <a:picLocks noChangeAspect="1"/>
          </p:cNvPicPr>
          <p:nvPr/>
        </p:nvPicPr>
        <p:blipFill>
          <a:blip r:embed="rId2"/>
          <a:stretch>
            <a:fillRect/>
          </a:stretch>
        </p:blipFill>
        <p:spPr>
          <a:xfrm>
            <a:off x="968839" y="604214"/>
            <a:ext cx="10512050" cy="5649571"/>
          </a:xfrm>
          <a:prstGeom prst="rect">
            <a:avLst/>
          </a:prstGeom>
        </p:spPr>
      </p:pic>
    </p:spTree>
    <p:extLst>
      <p:ext uri="{BB962C8B-B14F-4D97-AF65-F5344CB8AC3E}">
        <p14:creationId xmlns:p14="http://schemas.microsoft.com/office/powerpoint/2010/main" val="2235702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C6B58-3DCD-4171-86C0-3E7A71ABF869}"/>
              </a:ext>
            </a:extLst>
          </p:cNvPr>
          <p:cNvPicPr>
            <a:picLocks noChangeAspect="1"/>
          </p:cNvPicPr>
          <p:nvPr/>
        </p:nvPicPr>
        <p:blipFill>
          <a:blip r:embed="rId2"/>
          <a:stretch>
            <a:fillRect/>
          </a:stretch>
        </p:blipFill>
        <p:spPr>
          <a:xfrm>
            <a:off x="1188059" y="695544"/>
            <a:ext cx="9362709" cy="5751162"/>
          </a:xfrm>
          <a:prstGeom prst="rect">
            <a:avLst/>
          </a:prstGeom>
        </p:spPr>
      </p:pic>
    </p:spTree>
    <p:extLst>
      <p:ext uri="{BB962C8B-B14F-4D97-AF65-F5344CB8AC3E}">
        <p14:creationId xmlns:p14="http://schemas.microsoft.com/office/powerpoint/2010/main" val="145019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7789C1-F6D0-43F3-9729-97D4F5FB3CC6}"/>
              </a:ext>
            </a:extLst>
          </p:cNvPr>
          <p:cNvSpPr txBox="1"/>
          <p:nvPr/>
        </p:nvSpPr>
        <p:spPr>
          <a:xfrm>
            <a:off x="1172307" y="576665"/>
            <a:ext cx="9847385" cy="2246769"/>
          </a:xfrm>
          <a:prstGeom prst="rect">
            <a:avLst/>
          </a:prstGeom>
          <a:noFill/>
        </p:spPr>
        <p:txBody>
          <a:bodyPr wrap="square">
            <a:spAutoFit/>
          </a:bodyPr>
          <a:lstStyle/>
          <a:p>
            <a:pPr algn="just"/>
            <a:r>
              <a:rPr lang="en-US" sz="2800" b="1" dirty="0">
                <a:solidFill>
                  <a:srgbClr val="374151"/>
                </a:solidFill>
                <a:latin typeface="Söhne"/>
              </a:rPr>
              <a:t>I</a:t>
            </a:r>
            <a:r>
              <a:rPr lang="en-US" sz="2800" b="1" i="0" dirty="0">
                <a:solidFill>
                  <a:srgbClr val="374151"/>
                </a:solidFill>
                <a:effectLst/>
                <a:latin typeface="Söhne"/>
              </a:rPr>
              <a:t>nterpolation</a:t>
            </a:r>
            <a:r>
              <a:rPr lang="en-US" sz="2800" b="0" i="0" dirty="0">
                <a:solidFill>
                  <a:srgbClr val="374151"/>
                </a:solidFill>
                <a:effectLst/>
                <a:latin typeface="Söhne"/>
              </a:rPr>
              <a:t> refers to the process of estimating the values of a signal at intermediate points between sampled points. An ideal interpolator is a theoretical concept that provides the best possible interpolation performance by perfectly reconstructing the original signal.</a:t>
            </a:r>
            <a:endParaRPr lang="en-IN" sz="2800" dirty="0"/>
          </a:p>
        </p:txBody>
      </p:sp>
      <p:sp>
        <p:nvSpPr>
          <p:cNvPr id="7" name="TextBox 6">
            <a:extLst>
              <a:ext uri="{FF2B5EF4-FFF2-40B4-BE49-F238E27FC236}">
                <a16:creationId xmlns:a16="http://schemas.microsoft.com/office/drawing/2014/main" id="{727BC389-3E10-4CFC-87A0-FB1061DE1E33}"/>
              </a:ext>
            </a:extLst>
          </p:cNvPr>
          <p:cNvSpPr txBox="1"/>
          <p:nvPr/>
        </p:nvSpPr>
        <p:spPr>
          <a:xfrm>
            <a:off x="937845" y="3627779"/>
            <a:ext cx="10081847" cy="1938992"/>
          </a:xfrm>
          <a:prstGeom prst="rect">
            <a:avLst/>
          </a:prstGeom>
          <a:noFill/>
        </p:spPr>
        <p:txBody>
          <a:bodyPr wrap="square">
            <a:spAutoFit/>
          </a:bodyPr>
          <a:lstStyle/>
          <a:p>
            <a:pPr algn="just"/>
            <a:r>
              <a:rPr lang="en-US" sz="2400" b="0" i="0" dirty="0">
                <a:solidFill>
                  <a:srgbClr val="374151"/>
                </a:solidFill>
                <a:effectLst/>
                <a:latin typeface="Söhne"/>
              </a:rPr>
              <a:t>The ideal interpolator is characterized by two key properties: perfect reconstruction and zero distortion. Perfect reconstruction means that the interpolated signal exactly matches the original signal at the sampled points, and zero distortion means that there is no distortion or alteration of the signal during the interpolation process.</a:t>
            </a:r>
            <a:endParaRPr lang="en-IN" sz="2400" dirty="0"/>
          </a:p>
        </p:txBody>
      </p:sp>
    </p:spTree>
    <p:extLst>
      <p:ext uri="{BB962C8B-B14F-4D97-AF65-F5344CB8AC3E}">
        <p14:creationId xmlns:p14="http://schemas.microsoft.com/office/powerpoint/2010/main" val="3843734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7117B4-B347-5792-ECC1-758F5E42EE45}"/>
              </a:ext>
            </a:extLst>
          </p:cNvPr>
          <p:cNvSpPr txBox="1"/>
          <p:nvPr/>
        </p:nvSpPr>
        <p:spPr>
          <a:xfrm>
            <a:off x="713935" y="539820"/>
            <a:ext cx="10596490" cy="523220"/>
          </a:xfrm>
          <a:prstGeom prst="rect">
            <a:avLst/>
          </a:prstGeom>
          <a:noFill/>
        </p:spPr>
        <p:txBody>
          <a:bodyPr wrap="square">
            <a:spAutoFit/>
          </a:bodyPr>
          <a:lstStyle/>
          <a:p>
            <a:r>
              <a:rPr lang="en-US" sz="2800" b="0" i="0" dirty="0">
                <a:solidFill>
                  <a:srgbClr val="202124"/>
                </a:solidFill>
                <a:effectLst/>
                <a:latin typeface="Google Sans"/>
              </a:rPr>
              <a:t>SAMPLING THEOREM FOR LOW-PASS SIGNALS:-</a:t>
            </a:r>
            <a:endParaRPr lang="en-IN" sz="2800" dirty="0"/>
          </a:p>
        </p:txBody>
      </p:sp>
      <p:sp>
        <p:nvSpPr>
          <p:cNvPr id="7" name="TextBox 6">
            <a:extLst>
              <a:ext uri="{FF2B5EF4-FFF2-40B4-BE49-F238E27FC236}">
                <a16:creationId xmlns:a16="http://schemas.microsoft.com/office/drawing/2014/main" id="{342512C1-03CA-AE14-E550-D34BB4D9EF01}"/>
              </a:ext>
            </a:extLst>
          </p:cNvPr>
          <p:cNvSpPr txBox="1"/>
          <p:nvPr/>
        </p:nvSpPr>
        <p:spPr>
          <a:xfrm>
            <a:off x="713934" y="1169687"/>
            <a:ext cx="10427677" cy="1323439"/>
          </a:xfrm>
          <a:prstGeom prst="rect">
            <a:avLst/>
          </a:prstGeom>
          <a:noFill/>
        </p:spPr>
        <p:txBody>
          <a:bodyPr wrap="square">
            <a:spAutoFit/>
          </a:bodyPr>
          <a:lstStyle/>
          <a:p>
            <a:r>
              <a:rPr lang="en-IN" sz="2000" b="0" i="0" dirty="0">
                <a:solidFill>
                  <a:srgbClr val="333333"/>
                </a:solidFill>
                <a:effectLst/>
                <a:latin typeface="Times New Roman" panose="02020603050405020304" pitchFamily="18" charset="0"/>
              </a:rPr>
              <a:t>Statement: - “If a band –limited signal g(t) contains no frequency components for </a:t>
            </a:r>
            <a:r>
              <a:rPr lang="he-IL" sz="2000" b="0" i="0" dirty="0">
                <a:solidFill>
                  <a:srgbClr val="333333"/>
                </a:solidFill>
                <a:effectLst/>
                <a:latin typeface="Times New Roman" panose="02020603050405020304" pitchFamily="18" charset="0"/>
              </a:rPr>
              <a:t>׀</a:t>
            </a:r>
            <a:r>
              <a:rPr lang="en-IN" sz="2000" b="0" i="0" dirty="0">
                <a:solidFill>
                  <a:srgbClr val="333333"/>
                </a:solidFill>
                <a:effectLst/>
                <a:latin typeface="Times New Roman" panose="02020603050405020304" pitchFamily="18" charset="0"/>
              </a:rPr>
              <a:t>f</a:t>
            </a:r>
            <a:r>
              <a:rPr lang="he-IL" sz="2000" b="0" i="0" dirty="0">
                <a:solidFill>
                  <a:srgbClr val="333333"/>
                </a:solidFill>
                <a:effectLst/>
                <a:latin typeface="Times New Roman" panose="02020603050405020304" pitchFamily="18" charset="0"/>
              </a:rPr>
              <a:t>׀ &gt; </a:t>
            </a:r>
            <a:r>
              <a:rPr lang="en-IN" sz="2000" b="0" i="0" dirty="0">
                <a:solidFill>
                  <a:srgbClr val="333333"/>
                </a:solidFill>
                <a:effectLst/>
                <a:latin typeface="Times New Roman" panose="02020603050405020304" pitchFamily="18" charset="0"/>
              </a:rPr>
              <a:t>W, then it is completely described by instantaneous values g(</a:t>
            </a:r>
            <a:r>
              <a:rPr lang="en-IN" sz="2000" b="0" i="0" dirty="0" err="1">
                <a:solidFill>
                  <a:srgbClr val="333333"/>
                </a:solidFill>
                <a:effectLst/>
                <a:latin typeface="Times New Roman" panose="02020603050405020304" pitchFamily="18" charset="0"/>
              </a:rPr>
              <a:t>kTs</a:t>
            </a:r>
            <a:r>
              <a:rPr lang="en-IN" sz="2000" b="0" i="0" dirty="0">
                <a:solidFill>
                  <a:srgbClr val="333333"/>
                </a:solidFill>
                <a:effectLst/>
                <a:latin typeface="Times New Roman" panose="02020603050405020304" pitchFamily="18" charset="0"/>
              </a:rPr>
              <a:t>) uniformly spaced in time with period Ts ≤ 1/2W. If the sampling rate, fs is equal to the Nyquist rate or greater (fs ≥ 2W), the signal g(t) can be exactly reconstructed.</a:t>
            </a:r>
            <a:endParaRPr lang="en-IN" sz="2000" dirty="0"/>
          </a:p>
        </p:txBody>
      </p:sp>
      <p:pic>
        <p:nvPicPr>
          <p:cNvPr id="3074" name="Picture 2">
            <a:extLst>
              <a:ext uri="{FF2B5EF4-FFF2-40B4-BE49-F238E27FC236}">
                <a16:creationId xmlns:a16="http://schemas.microsoft.com/office/drawing/2014/main" id="{C2795BB4-E408-2F9C-13AE-45285DD6A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775582"/>
            <a:ext cx="49339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16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0D7AC5-256C-B7F0-BFED-19C75846DC58}"/>
              </a:ext>
            </a:extLst>
          </p:cNvPr>
          <p:cNvSpPr>
            <a:spLocks noChangeArrowheads="1"/>
          </p:cNvSpPr>
          <p:nvPr/>
        </p:nvSpPr>
        <p:spPr bwMode="auto">
          <a:xfrm>
            <a:off x="672904" y="1570450"/>
            <a:ext cx="1084619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Part - I </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a signal x(t) does not contain any frequency component beyond W Hz, then the signal is completely described by its instantaneous uniform samples with sampling interval (or period ) of Ts&lt; 1/(2W) sec.</a:t>
            </a:r>
            <a:endParaRPr kumimoji="0" lang="en-US" altLang="en-US" sz="20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Part – II </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signal x(t) can be accurately reconstructed (recovered) from the set of uniform instantaneous samples by passing the samples sequentially through an ideal (brick-wall) lowpass filter with bandwidth B, where W ≤ B &lt;fs – W and fs = 1/(Ts).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6203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 Introduction to Digital Signal Processing - Technical Articles">
            <a:extLst>
              <a:ext uri="{FF2B5EF4-FFF2-40B4-BE49-F238E27FC236}">
                <a16:creationId xmlns:a16="http://schemas.microsoft.com/office/drawing/2014/main" id="{2910D885-57C8-D5D4-21BC-5347D87C7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19175"/>
            <a:ext cx="95250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91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gital Signal Processing(DSP) Block Diagram Explained - ETechnoG">
            <a:extLst>
              <a:ext uri="{FF2B5EF4-FFF2-40B4-BE49-F238E27FC236}">
                <a16:creationId xmlns:a16="http://schemas.microsoft.com/office/drawing/2014/main" id="{8623897F-4C40-A566-B186-6BCFB0246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156" y="337457"/>
            <a:ext cx="8167687" cy="618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9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E2AB56-B00D-4157-BACE-A9B5B2C3AE5D}"/>
              </a:ext>
            </a:extLst>
          </p:cNvPr>
          <p:cNvSpPr txBox="1"/>
          <p:nvPr/>
        </p:nvSpPr>
        <p:spPr>
          <a:xfrm>
            <a:off x="982394" y="318623"/>
            <a:ext cx="10227212" cy="830997"/>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 the sampled signal takes the period of impulse. The process of sampling can be explained by the following mathematical expression:</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43D7D6-D3C1-43F6-ADCE-69B0715D590C}"/>
              </a:ext>
            </a:extLst>
          </p:cNvPr>
          <p:cNvPicPr>
            <a:picLocks noChangeAspect="1"/>
          </p:cNvPicPr>
          <p:nvPr/>
        </p:nvPicPr>
        <p:blipFill>
          <a:blip r:embed="rId2"/>
          <a:stretch>
            <a:fillRect/>
          </a:stretch>
        </p:blipFill>
        <p:spPr>
          <a:xfrm>
            <a:off x="2171115" y="1350499"/>
            <a:ext cx="8261526" cy="5317587"/>
          </a:xfrm>
          <a:prstGeom prst="rect">
            <a:avLst/>
          </a:prstGeom>
        </p:spPr>
      </p:pic>
    </p:spTree>
    <p:extLst>
      <p:ext uri="{BB962C8B-B14F-4D97-AF65-F5344CB8AC3E}">
        <p14:creationId xmlns:p14="http://schemas.microsoft.com/office/powerpoint/2010/main" val="3666929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4DFE53-EB0B-3A33-364E-331F8248008D}"/>
              </a:ext>
            </a:extLst>
          </p:cNvPr>
          <p:cNvSpPr txBox="1"/>
          <p:nvPr/>
        </p:nvSpPr>
        <p:spPr>
          <a:xfrm>
            <a:off x="1459522" y="2459504"/>
            <a:ext cx="9499209" cy="1938992"/>
          </a:xfrm>
          <a:prstGeom prst="rect">
            <a:avLst/>
          </a:prstGeom>
          <a:noFill/>
        </p:spPr>
        <p:txBody>
          <a:bodyPr wrap="square">
            <a:spAutoFit/>
          </a:bodyPr>
          <a:lstStyle/>
          <a:p>
            <a:pPr algn="just"/>
            <a:r>
              <a:rPr lang="en-US" sz="2400" b="0" i="0" dirty="0">
                <a:solidFill>
                  <a:srgbClr val="202124"/>
                </a:solidFill>
                <a:effectLst/>
                <a:latin typeface="Google Sans"/>
              </a:rPr>
              <a:t>Digital Signal Processing </a:t>
            </a:r>
            <a:r>
              <a:rPr lang="en-US" sz="2400" b="0" i="0" dirty="0">
                <a:solidFill>
                  <a:srgbClr val="040C28"/>
                </a:solidFill>
                <a:effectLst/>
                <a:latin typeface="Google Sans"/>
              </a:rPr>
              <a:t>converts signals from real world sources (usually in analog form) into digital data that can then be analyzed</a:t>
            </a:r>
            <a:r>
              <a:rPr lang="en-US" sz="2400" b="0" i="0" dirty="0">
                <a:solidFill>
                  <a:srgbClr val="202124"/>
                </a:solidFill>
                <a:effectLst/>
                <a:latin typeface="Google Sans"/>
              </a:rPr>
              <a:t>. Analysis is performed in digital form because once a signal has been reduced to numbers, its components can be isolated and manipulated in more detail than in analog form.</a:t>
            </a:r>
            <a:endParaRPr lang="en-IN" sz="2400" dirty="0"/>
          </a:p>
        </p:txBody>
      </p:sp>
    </p:spTree>
    <p:extLst>
      <p:ext uri="{BB962C8B-B14F-4D97-AF65-F5344CB8AC3E}">
        <p14:creationId xmlns:p14="http://schemas.microsoft.com/office/powerpoint/2010/main" val="425429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1EE427-79E8-B559-B9BB-5B7AC8332016}"/>
              </a:ext>
            </a:extLst>
          </p:cNvPr>
          <p:cNvSpPr txBox="1"/>
          <p:nvPr/>
        </p:nvSpPr>
        <p:spPr>
          <a:xfrm>
            <a:off x="910882" y="327661"/>
            <a:ext cx="8697352" cy="461665"/>
          </a:xfrm>
          <a:prstGeom prst="rect">
            <a:avLst/>
          </a:prstGeom>
          <a:noFill/>
        </p:spPr>
        <p:txBody>
          <a:bodyPr wrap="square">
            <a:spAutoFit/>
          </a:bodyPr>
          <a:lstStyle/>
          <a:p>
            <a:pPr algn="l"/>
            <a:r>
              <a:rPr lang="en-IN" sz="2400" b="1" i="0" dirty="0">
                <a:solidFill>
                  <a:srgbClr val="000000"/>
                </a:solidFill>
                <a:effectLst/>
                <a:latin typeface="Times New Roman" panose="02020603050405020304" pitchFamily="18" charset="0"/>
              </a:rPr>
              <a:t>Frequency-domain representation of Sampling</a:t>
            </a:r>
          </a:p>
        </p:txBody>
      </p:sp>
      <p:sp>
        <p:nvSpPr>
          <p:cNvPr id="7" name="TextBox 6">
            <a:extLst>
              <a:ext uri="{FF2B5EF4-FFF2-40B4-BE49-F238E27FC236}">
                <a16:creationId xmlns:a16="http://schemas.microsoft.com/office/drawing/2014/main" id="{529D9D1B-83A0-AA97-13CA-B9867C3FDDF7}"/>
              </a:ext>
            </a:extLst>
          </p:cNvPr>
          <p:cNvSpPr txBox="1"/>
          <p:nvPr/>
        </p:nvSpPr>
        <p:spPr>
          <a:xfrm>
            <a:off x="910882" y="1001229"/>
            <a:ext cx="10413609"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The sampling process can be mathematically represented by a multiplication of the contiguous-time signal with an impulse streams.</a:t>
            </a:r>
            <a:endParaRPr lang="en-IN" dirty="0"/>
          </a:p>
        </p:txBody>
      </p:sp>
      <p:pic>
        <p:nvPicPr>
          <p:cNvPr id="9" name="Picture 8">
            <a:extLst>
              <a:ext uri="{FF2B5EF4-FFF2-40B4-BE49-F238E27FC236}">
                <a16:creationId xmlns:a16="http://schemas.microsoft.com/office/drawing/2014/main" id="{699E66B2-699B-CC42-D3B9-46B780A95DCD}"/>
              </a:ext>
            </a:extLst>
          </p:cNvPr>
          <p:cNvPicPr>
            <a:picLocks noChangeAspect="1"/>
          </p:cNvPicPr>
          <p:nvPr/>
        </p:nvPicPr>
        <p:blipFill>
          <a:blip r:embed="rId2"/>
          <a:stretch>
            <a:fillRect/>
          </a:stretch>
        </p:blipFill>
        <p:spPr>
          <a:xfrm>
            <a:off x="3256669" y="1338820"/>
            <a:ext cx="4672939" cy="1158017"/>
          </a:xfrm>
          <a:prstGeom prst="rect">
            <a:avLst/>
          </a:prstGeom>
        </p:spPr>
      </p:pic>
      <p:sp>
        <p:nvSpPr>
          <p:cNvPr id="10" name="Rectangle 1">
            <a:extLst>
              <a:ext uri="{FF2B5EF4-FFF2-40B4-BE49-F238E27FC236}">
                <a16:creationId xmlns:a16="http://schemas.microsoft.com/office/drawing/2014/main" id="{0BDF4E2A-BB50-5299-745E-F3C6E419F7E4}"/>
              </a:ext>
            </a:extLst>
          </p:cNvPr>
          <p:cNvSpPr>
            <a:spLocks noChangeArrowheads="1"/>
          </p:cNvSpPr>
          <p:nvPr/>
        </p:nvSpPr>
        <p:spPr bwMode="auto">
          <a:xfrm>
            <a:off x="731520" y="2376434"/>
            <a:ext cx="108602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Since the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30000" dirty="0" err="1">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obtained by multiplying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its Frequency spectrum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30000" dirty="0" err="1">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rPr>
              <a:t> w </a:t>
            </a:r>
            <a:r>
              <a:rPr kumimoji="0" lang="en-US" altLang="en-US" sz="9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can be obtained by convolving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30000" dirty="0" err="1">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rPr>
              <a:t> w</a:t>
            </a:r>
            <a:r>
              <a:rPr kumimoji="0" lang="en-US" altLang="en-US" sz="9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rPr>
              <a:t> w</a:t>
            </a:r>
            <a:r>
              <a:rPr kumimoji="0" lang="en-US" altLang="en-US" sz="9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which are frequency spectrum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respectively.</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61C10500-88A6-FEE6-9EF0-4D3ED5AC1B4C}"/>
              </a:ext>
            </a:extLst>
          </p:cNvPr>
          <p:cNvPicPr>
            <a:picLocks noChangeAspect="1"/>
          </p:cNvPicPr>
          <p:nvPr/>
        </p:nvPicPr>
        <p:blipFill>
          <a:blip r:embed="rId3"/>
          <a:stretch>
            <a:fillRect/>
          </a:stretch>
        </p:blipFill>
        <p:spPr>
          <a:xfrm>
            <a:off x="4320814" y="2926900"/>
            <a:ext cx="3550371" cy="1153550"/>
          </a:xfrm>
          <a:prstGeom prst="rect">
            <a:avLst/>
          </a:prstGeom>
        </p:spPr>
      </p:pic>
      <p:sp>
        <p:nvSpPr>
          <p:cNvPr id="14" name="TextBox 13">
            <a:extLst>
              <a:ext uri="{FF2B5EF4-FFF2-40B4-BE49-F238E27FC236}">
                <a16:creationId xmlns:a16="http://schemas.microsoft.com/office/drawing/2014/main" id="{1194DACA-5AE2-CC31-558B-64351FBF17F7}"/>
              </a:ext>
            </a:extLst>
          </p:cNvPr>
          <p:cNvSpPr txBox="1"/>
          <p:nvPr/>
        </p:nvSpPr>
        <p:spPr>
          <a:xfrm>
            <a:off x="578974" y="4056072"/>
            <a:ext cx="1132773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the Fourier transform of a periodic impulse stream becomes another periodic impulse stream in the frequency domain.</a:t>
            </a:r>
            <a:endParaRPr lang="en-IN" dirty="0"/>
          </a:p>
        </p:txBody>
      </p:sp>
      <p:pic>
        <p:nvPicPr>
          <p:cNvPr id="16" name="Picture 15">
            <a:extLst>
              <a:ext uri="{FF2B5EF4-FFF2-40B4-BE49-F238E27FC236}">
                <a16:creationId xmlns:a16="http://schemas.microsoft.com/office/drawing/2014/main" id="{138448CE-14EF-8F60-67F3-D25995CACBEF}"/>
              </a:ext>
            </a:extLst>
          </p:cNvPr>
          <p:cNvPicPr>
            <a:picLocks noChangeAspect="1"/>
          </p:cNvPicPr>
          <p:nvPr/>
        </p:nvPicPr>
        <p:blipFill>
          <a:blip r:embed="rId4"/>
          <a:stretch>
            <a:fillRect/>
          </a:stretch>
        </p:blipFill>
        <p:spPr>
          <a:xfrm>
            <a:off x="4648637" y="4591360"/>
            <a:ext cx="2938097" cy="927820"/>
          </a:xfrm>
          <a:prstGeom prst="rect">
            <a:avLst/>
          </a:prstGeom>
        </p:spPr>
      </p:pic>
      <p:sp>
        <p:nvSpPr>
          <p:cNvPr id="17" name="Rectangle 5">
            <a:extLst>
              <a:ext uri="{FF2B5EF4-FFF2-40B4-BE49-F238E27FC236}">
                <a16:creationId xmlns:a16="http://schemas.microsoft.com/office/drawing/2014/main" id="{59016303-4087-D67B-F8AD-C4EA6FBDAD2D}"/>
              </a:ext>
            </a:extLst>
          </p:cNvPr>
          <p:cNvSpPr>
            <a:spLocks noChangeArrowheads="1"/>
          </p:cNvSpPr>
          <p:nvPr/>
        </p:nvSpPr>
        <p:spPr bwMode="auto">
          <a:xfrm>
            <a:off x="1037924" y="5735513"/>
            <a:ext cx="10725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Therefore, the spectrum of the sampled signal can be obtained by superposing the replicated spectra of the continuous-time signal after shifting with the amount of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w</a:t>
            </a:r>
            <a:r>
              <a:rPr kumimoji="0" lang="en-US" altLang="en-US" sz="1800" b="0" i="0" u="none" strike="noStrike" cap="none" normalizeH="0" baseline="-25000" dirty="0" err="1">
                <a:ln>
                  <a:noFill/>
                </a:ln>
                <a:solidFill>
                  <a:schemeClr val="tx1"/>
                </a:solidFill>
                <a:effectLst/>
              </a:rPr>
              <a:t>s</a:t>
            </a:r>
            <a:r>
              <a:rPr kumimoji="0" lang="en-US" altLang="en-US" sz="16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respectively.</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333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AFCE8D-7D40-3557-8440-A7F7C8DF912A}"/>
              </a:ext>
            </a:extLst>
          </p:cNvPr>
          <p:cNvSpPr txBox="1"/>
          <p:nvPr/>
        </p:nvSpPr>
        <p:spPr>
          <a:xfrm>
            <a:off x="1234438" y="1350579"/>
            <a:ext cx="9935309" cy="4401205"/>
          </a:xfrm>
          <a:prstGeom prst="rect">
            <a:avLst/>
          </a:prstGeom>
          <a:noFill/>
        </p:spPr>
        <p:txBody>
          <a:bodyPr wrap="square">
            <a:spAutoFit/>
          </a:bodyPr>
          <a:lstStyle/>
          <a:p>
            <a:pPr marL="285750" indent="-285750" algn="just">
              <a:buFont typeface="Arial" panose="020B0604020202020204" pitchFamily="34" charset="0"/>
              <a:buChar char="•"/>
            </a:pPr>
            <a:r>
              <a:rPr lang="en-IN" sz="2800" dirty="0"/>
              <a:t>sampling – creating a discrete signal from a continuous process.</a:t>
            </a:r>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IN" sz="2800" dirty="0"/>
              <a:t> </a:t>
            </a:r>
            <a:r>
              <a:rPr lang="en-IN" sz="2800" dirty="0" err="1"/>
              <a:t>downsampling</a:t>
            </a:r>
            <a:r>
              <a:rPr lang="en-IN" sz="2800" dirty="0"/>
              <a:t> (decimation) – subsampling a discrete signal</a:t>
            </a:r>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IN" sz="2800" dirty="0" err="1"/>
              <a:t>upsampling</a:t>
            </a:r>
            <a:r>
              <a:rPr lang="en-IN" sz="2800" dirty="0"/>
              <a:t> – introducing zeros between samples to create a longer Signal  </a:t>
            </a:r>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IN" sz="2800" dirty="0"/>
              <a:t>aliasing – when sampling or </a:t>
            </a:r>
            <a:r>
              <a:rPr lang="en-IN" sz="2800" dirty="0" err="1"/>
              <a:t>downsampling</a:t>
            </a:r>
            <a:r>
              <a:rPr lang="en-IN" sz="2800" dirty="0"/>
              <a:t>, two signals have same sampled representation but differ between sample locations.</a:t>
            </a:r>
          </a:p>
        </p:txBody>
      </p:sp>
    </p:spTree>
    <p:extLst>
      <p:ext uri="{BB962C8B-B14F-4D97-AF65-F5344CB8AC3E}">
        <p14:creationId xmlns:p14="http://schemas.microsoft.com/office/powerpoint/2010/main" val="2421158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D95D92-FCB1-2885-48D5-4F0140DD88E9}"/>
              </a:ext>
            </a:extLst>
          </p:cNvPr>
          <p:cNvSpPr txBox="1"/>
          <p:nvPr/>
        </p:nvSpPr>
        <p:spPr>
          <a:xfrm>
            <a:off x="713349" y="377148"/>
            <a:ext cx="6098344" cy="461665"/>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What is meant by </a:t>
            </a:r>
            <a:r>
              <a:rPr lang="en-US" sz="2400" b="0" i="0" dirty="0" err="1">
                <a:solidFill>
                  <a:srgbClr val="202124"/>
                </a:solidFill>
                <a:effectLst/>
                <a:latin typeface="arial" panose="020B0604020202020204" pitchFamily="34" charset="0"/>
              </a:rPr>
              <a:t>upsampling</a:t>
            </a:r>
            <a:r>
              <a:rPr lang="en-US" sz="2400" b="0" i="0" dirty="0">
                <a:solidFill>
                  <a:srgbClr val="202124"/>
                </a:solidFill>
                <a:effectLst/>
                <a:latin typeface="arial" panose="020B0604020202020204" pitchFamily="34" charset="0"/>
              </a:rPr>
              <a:t>?</a:t>
            </a:r>
            <a:endParaRPr lang="en-IN" sz="2400" dirty="0"/>
          </a:p>
        </p:txBody>
      </p:sp>
      <p:sp>
        <p:nvSpPr>
          <p:cNvPr id="7" name="TextBox 6">
            <a:extLst>
              <a:ext uri="{FF2B5EF4-FFF2-40B4-BE49-F238E27FC236}">
                <a16:creationId xmlns:a16="http://schemas.microsoft.com/office/drawing/2014/main" id="{F4246B26-D84B-2845-9671-1A517DA8925E}"/>
              </a:ext>
            </a:extLst>
          </p:cNvPr>
          <p:cNvSpPr txBox="1"/>
          <p:nvPr/>
        </p:nvSpPr>
        <p:spPr>
          <a:xfrm>
            <a:off x="713349" y="1127483"/>
            <a:ext cx="10765302" cy="923330"/>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Upsampling is </a:t>
            </a:r>
            <a:r>
              <a:rPr lang="en-US" b="1" i="0" dirty="0">
                <a:solidFill>
                  <a:srgbClr val="202124"/>
                </a:solidFill>
                <a:effectLst/>
                <a:latin typeface="arial" panose="020B0604020202020204" pitchFamily="34" charset="0"/>
              </a:rPr>
              <a:t>the process of inserting zero-valued samples between original samples to increase the sampling rate</a:t>
            </a:r>
            <a:r>
              <a:rPr lang="en-US" b="0" i="0" dirty="0">
                <a:solidFill>
                  <a:srgbClr val="202124"/>
                </a:solidFill>
                <a:effectLst/>
                <a:latin typeface="arial" panose="020B0604020202020204" pitchFamily="34" charset="0"/>
              </a:rPr>
              <a:t>. (This is sometimes called “zero-stuffing”.) This kind of </a:t>
            </a:r>
            <a:r>
              <a:rPr lang="en-US" b="0" i="0" dirty="0" err="1">
                <a:solidFill>
                  <a:srgbClr val="202124"/>
                </a:solidFill>
                <a:effectLst/>
                <a:latin typeface="arial" panose="020B0604020202020204" pitchFamily="34" charset="0"/>
              </a:rPr>
              <a:t>upsampling</a:t>
            </a:r>
            <a:r>
              <a:rPr lang="en-US" b="0" i="0" dirty="0">
                <a:solidFill>
                  <a:srgbClr val="202124"/>
                </a:solidFill>
                <a:effectLst/>
                <a:latin typeface="arial" panose="020B0604020202020204" pitchFamily="34" charset="0"/>
              </a:rPr>
              <a:t> adds undesired spectral images to the original signal, which are centered on multiples of the original sampling rate</a:t>
            </a:r>
            <a:endParaRPr lang="en-IN" dirty="0"/>
          </a:p>
        </p:txBody>
      </p:sp>
      <p:pic>
        <p:nvPicPr>
          <p:cNvPr id="9" name="Picture 8">
            <a:extLst>
              <a:ext uri="{FF2B5EF4-FFF2-40B4-BE49-F238E27FC236}">
                <a16:creationId xmlns:a16="http://schemas.microsoft.com/office/drawing/2014/main" id="{950A1EA0-7ABB-6221-C99D-6C15130687D9}"/>
              </a:ext>
            </a:extLst>
          </p:cNvPr>
          <p:cNvPicPr>
            <a:picLocks noChangeAspect="1"/>
          </p:cNvPicPr>
          <p:nvPr/>
        </p:nvPicPr>
        <p:blipFill>
          <a:blip r:embed="rId2"/>
          <a:stretch>
            <a:fillRect/>
          </a:stretch>
        </p:blipFill>
        <p:spPr>
          <a:xfrm>
            <a:off x="2886074" y="2194602"/>
            <a:ext cx="6722159" cy="4488088"/>
          </a:xfrm>
          <a:prstGeom prst="rect">
            <a:avLst/>
          </a:prstGeom>
        </p:spPr>
      </p:pic>
    </p:spTree>
    <p:extLst>
      <p:ext uri="{BB962C8B-B14F-4D97-AF65-F5344CB8AC3E}">
        <p14:creationId xmlns:p14="http://schemas.microsoft.com/office/powerpoint/2010/main" val="2089467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A8D50-299A-3FCA-B442-7616F87AF7BC}"/>
              </a:ext>
            </a:extLst>
          </p:cNvPr>
          <p:cNvPicPr>
            <a:picLocks noChangeAspect="1"/>
          </p:cNvPicPr>
          <p:nvPr/>
        </p:nvPicPr>
        <p:blipFill>
          <a:blip r:embed="rId2"/>
          <a:stretch>
            <a:fillRect/>
          </a:stretch>
        </p:blipFill>
        <p:spPr>
          <a:xfrm>
            <a:off x="2058755" y="227777"/>
            <a:ext cx="8074490" cy="6402446"/>
          </a:xfrm>
          <a:prstGeom prst="rect">
            <a:avLst/>
          </a:prstGeom>
        </p:spPr>
      </p:pic>
    </p:spTree>
    <p:extLst>
      <p:ext uri="{BB962C8B-B14F-4D97-AF65-F5344CB8AC3E}">
        <p14:creationId xmlns:p14="http://schemas.microsoft.com/office/powerpoint/2010/main" val="224048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114AFA-6670-FAA5-0D1B-F9ECF8980E9C}"/>
              </a:ext>
            </a:extLst>
          </p:cNvPr>
          <p:cNvPicPr>
            <a:picLocks noChangeAspect="1"/>
          </p:cNvPicPr>
          <p:nvPr/>
        </p:nvPicPr>
        <p:blipFill>
          <a:blip r:embed="rId2"/>
          <a:stretch>
            <a:fillRect/>
          </a:stretch>
        </p:blipFill>
        <p:spPr>
          <a:xfrm>
            <a:off x="2617689" y="292110"/>
            <a:ext cx="7314101" cy="6273779"/>
          </a:xfrm>
          <a:prstGeom prst="rect">
            <a:avLst/>
          </a:prstGeom>
        </p:spPr>
      </p:pic>
    </p:spTree>
    <p:extLst>
      <p:ext uri="{BB962C8B-B14F-4D97-AF65-F5344CB8AC3E}">
        <p14:creationId xmlns:p14="http://schemas.microsoft.com/office/powerpoint/2010/main" val="186033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EDF55-0369-512B-1A7D-62C73271CD93}"/>
              </a:ext>
            </a:extLst>
          </p:cNvPr>
          <p:cNvSpPr txBox="1"/>
          <p:nvPr/>
        </p:nvSpPr>
        <p:spPr>
          <a:xfrm>
            <a:off x="905021" y="1448197"/>
            <a:ext cx="10381957" cy="4524315"/>
          </a:xfrm>
          <a:prstGeom prst="rect">
            <a:avLst/>
          </a:prstGeom>
          <a:noFill/>
        </p:spPr>
        <p:txBody>
          <a:bodyPr wrap="square">
            <a:spAutoFit/>
          </a:bodyPr>
          <a:lstStyle/>
          <a:p>
            <a:pPr algn="just">
              <a:buFont typeface="+mj-lt"/>
              <a:buAutoNum type="arabicPeriod"/>
            </a:pPr>
            <a:r>
              <a:rPr lang="en-US" b="1" i="0" dirty="0">
                <a:solidFill>
                  <a:srgbClr val="374151"/>
                </a:solidFill>
                <a:effectLst/>
                <a:latin typeface="Söhne"/>
              </a:rPr>
              <a:t>Sampling: </a:t>
            </a:r>
            <a:r>
              <a:rPr lang="en-US" b="0" i="0" dirty="0">
                <a:solidFill>
                  <a:srgbClr val="374151"/>
                </a:solidFill>
                <a:effectLst/>
                <a:latin typeface="Söhne"/>
              </a:rPr>
              <a:t>The continuous band-limited signal is sampled at a rate greater than or equal to the Nyquist rate, which is twice the maximum frequency component of the signal. The sampling is done to convert the continuous signal into a discrete-time signal.</a:t>
            </a:r>
          </a:p>
          <a:p>
            <a:pPr algn="just">
              <a:buFont typeface="+mj-lt"/>
              <a:buAutoNum type="arabicPeriod"/>
            </a:pPr>
            <a:r>
              <a:rPr lang="en-US" b="1" i="0" dirty="0">
                <a:solidFill>
                  <a:srgbClr val="374151"/>
                </a:solidFill>
                <a:effectLst/>
                <a:latin typeface="Söhne"/>
              </a:rPr>
              <a:t>Filtering: </a:t>
            </a:r>
            <a:r>
              <a:rPr lang="en-US" b="0" i="0" dirty="0">
                <a:solidFill>
                  <a:srgbClr val="374151"/>
                </a:solidFill>
                <a:effectLst/>
                <a:latin typeface="Söhne"/>
              </a:rPr>
              <a:t>The discrete-time signal is passed through an ideal low-pass filter, which allows only the frequency components within the bandwidth of the signal to pass through and attenuates all the other frequency components to zero.</a:t>
            </a:r>
          </a:p>
          <a:p>
            <a:pPr algn="just">
              <a:buFont typeface="+mj-lt"/>
              <a:buAutoNum type="arabicPeriod"/>
            </a:pPr>
            <a:r>
              <a:rPr lang="en-US" b="1" i="0" dirty="0">
                <a:solidFill>
                  <a:srgbClr val="374151"/>
                </a:solidFill>
                <a:effectLst/>
                <a:latin typeface="Söhne"/>
              </a:rPr>
              <a:t>Interpolation: </a:t>
            </a:r>
            <a:r>
              <a:rPr lang="en-US" b="0" i="0" dirty="0">
                <a:solidFill>
                  <a:srgbClr val="374151"/>
                </a:solidFill>
                <a:effectLst/>
                <a:latin typeface="Söhne"/>
              </a:rPr>
              <a:t>The output of the ideal low-pass filter is an approximation of the original signal, which is also a discrete-time signal. To reconstruct the original signal, the approximation is interpolated to create a continuous signal.</a:t>
            </a:r>
          </a:p>
          <a:p>
            <a:pPr algn="just">
              <a:buFont typeface="+mj-lt"/>
              <a:buAutoNum type="arabicPeriod"/>
            </a:pPr>
            <a:r>
              <a:rPr lang="en-US" b="1" i="0" dirty="0">
                <a:solidFill>
                  <a:srgbClr val="374151"/>
                </a:solidFill>
                <a:effectLst/>
                <a:latin typeface="Söhne"/>
              </a:rPr>
              <a:t>Upsampling: </a:t>
            </a:r>
            <a:r>
              <a:rPr lang="en-US" b="0" i="0" dirty="0">
                <a:solidFill>
                  <a:srgbClr val="374151"/>
                </a:solidFill>
                <a:effectLst/>
                <a:latin typeface="Söhne"/>
              </a:rPr>
              <a:t>The interpolated signal is then </a:t>
            </a:r>
            <a:r>
              <a:rPr lang="en-US" b="0" i="0" dirty="0" err="1">
                <a:solidFill>
                  <a:srgbClr val="374151"/>
                </a:solidFill>
                <a:effectLst/>
                <a:latin typeface="Söhne"/>
              </a:rPr>
              <a:t>upsampled</a:t>
            </a:r>
            <a:r>
              <a:rPr lang="en-US" b="0" i="0" dirty="0">
                <a:solidFill>
                  <a:srgbClr val="374151"/>
                </a:solidFill>
                <a:effectLst/>
                <a:latin typeface="Söhne"/>
              </a:rPr>
              <a:t> by inserting zeros between the samples. This step increases the sampling rate of the signal, making it more accurate and closer to the original continuous signal.</a:t>
            </a:r>
          </a:p>
          <a:p>
            <a:pPr algn="just">
              <a:buFont typeface="+mj-lt"/>
              <a:buAutoNum type="arabicPeriod"/>
            </a:pPr>
            <a:r>
              <a:rPr lang="en-US" b="1" i="0" dirty="0">
                <a:solidFill>
                  <a:srgbClr val="374151"/>
                </a:solidFill>
                <a:effectLst/>
                <a:latin typeface="Söhne"/>
              </a:rPr>
              <a:t>Filtering: </a:t>
            </a:r>
            <a:r>
              <a:rPr lang="en-US" b="0" i="0" dirty="0">
                <a:solidFill>
                  <a:srgbClr val="374151"/>
                </a:solidFill>
                <a:effectLst/>
                <a:latin typeface="Söhne"/>
              </a:rPr>
              <a:t>The </a:t>
            </a:r>
            <a:r>
              <a:rPr lang="en-US" b="0" i="0" dirty="0" err="1">
                <a:solidFill>
                  <a:srgbClr val="374151"/>
                </a:solidFill>
                <a:effectLst/>
                <a:latin typeface="Söhne"/>
              </a:rPr>
              <a:t>upsampled</a:t>
            </a:r>
            <a:r>
              <a:rPr lang="en-US" b="0" i="0" dirty="0">
                <a:solidFill>
                  <a:srgbClr val="374151"/>
                </a:solidFill>
                <a:effectLst/>
                <a:latin typeface="Söhne"/>
              </a:rPr>
              <a:t> signal is passed through another ideal low-pass filter, which removes any frequency components beyond the original bandwidth of the signal. This filter ensures that the reconstructed signal is free from any aliasing distortion.</a:t>
            </a:r>
          </a:p>
          <a:p>
            <a:pPr algn="just">
              <a:buFont typeface="+mj-lt"/>
              <a:buAutoNum type="arabicPeriod"/>
            </a:pPr>
            <a:r>
              <a:rPr lang="en-US" b="1" i="0" dirty="0">
                <a:solidFill>
                  <a:srgbClr val="374151"/>
                </a:solidFill>
                <a:effectLst/>
                <a:latin typeface="Söhne"/>
              </a:rPr>
              <a:t>Final reconstruction: </a:t>
            </a:r>
            <a:r>
              <a:rPr lang="en-US" b="0" i="0" dirty="0">
                <a:solidFill>
                  <a:srgbClr val="374151"/>
                </a:solidFill>
                <a:effectLst/>
                <a:latin typeface="Söhne"/>
              </a:rPr>
              <a:t>The output of the second filter is a reconstructed signal, which is a continuous signal that is an approximation of the original band-limited signal.</a:t>
            </a:r>
          </a:p>
        </p:txBody>
      </p:sp>
      <p:sp>
        <p:nvSpPr>
          <p:cNvPr id="7" name="TextBox 6">
            <a:extLst>
              <a:ext uri="{FF2B5EF4-FFF2-40B4-BE49-F238E27FC236}">
                <a16:creationId xmlns:a16="http://schemas.microsoft.com/office/drawing/2014/main" id="{AA4F2517-B5F3-B5A4-BA21-A4143BEAE156}"/>
              </a:ext>
            </a:extLst>
          </p:cNvPr>
          <p:cNvSpPr txBox="1"/>
          <p:nvPr/>
        </p:nvSpPr>
        <p:spPr>
          <a:xfrm>
            <a:off x="967152" y="443525"/>
            <a:ext cx="9189721" cy="461665"/>
          </a:xfrm>
          <a:prstGeom prst="rect">
            <a:avLst/>
          </a:prstGeom>
          <a:noFill/>
        </p:spPr>
        <p:txBody>
          <a:bodyPr wrap="square">
            <a:spAutoFit/>
          </a:bodyPr>
          <a:lstStyle/>
          <a:p>
            <a:r>
              <a:rPr lang="en-IN" sz="2400" dirty="0"/>
              <a:t> Reconstruction of a Band-limited signal using ideal low pass filter.</a:t>
            </a:r>
          </a:p>
        </p:txBody>
      </p:sp>
    </p:spTree>
    <p:extLst>
      <p:ext uri="{BB962C8B-B14F-4D97-AF65-F5344CB8AC3E}">
        <p14:creationId xmlns:p14="http://schemas.microsoft.com/office/powerpoint/2010/main" val="3322315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37AE3C-D880-8349-DE59-C1FB8D71B784}"/>
              </a:ext>
            </a:extLst>
          </p:cNvPr>
          <p:cNvSpPr txBox="1"/>
          <p:nvPr/>
        </p:nvSpPr>
        <p:spPr>
          <a:xfrm>
            <a:off x="1009355" y="836417"/>
            <a:ext cx="10385475" cy="2031325"/>
          </a:xfrm>
          <a:prstGeom prst="rect">
            <a:avLst/>
          </a:prstGeom>
          <a:noFill/>
        </p:spPr>
        <p:txBody>
          <a:bodyPr wrap="square">
            <a:spAutoFit/>
          </a:bodyPr>
          <a:lstStyle/>
          <a:p>
            <a:pPr algn="l"/>
            <a:r>
              <a:rPr lang="en-US" b="0" i="0" dirty="0">
                <a:solidFill>
                  <a:srgbClr val="374151"/>
                </a:solidFill>
                <a:effectLst/>
                <a:latin typeface="Söhne"/>
              </a:rPr>
              <a:t>Let x(t) be a continuous-time band-limited signal with bandwidth B Hz.</a:t>
            </a:r>
          </a:p>
          <a:p>
            <a:pPr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Sampling: </a:t>
            </a:r>
            <a:r>
              <a:rPr lang="en-US" b="0" i="0" dirty="0">
                <a:solidFill>
                  <a:srgbClr val="374151"/>
                </a:solidFill>
                <a:effectLst/>
                <a:latin typeface="Söhne"/>
              </a:rPr>
              <a:t>The continuous signal is sampled at a rate of Fs samples per second, where Fs ≥ 2B (Nyquist rate), to obtain a discrete-time signal x[n] = x(n/Fs), where n is an integer.</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Filtering: </a:t>
            </a:r>
            <a:r>
              <a:rPr lang="en-US" b="0" i="0" dirty="0">
                <a:solidFill>
                  <a:srgbClr val="374151"/>
                </a:solidFill>
                <a:effectLst/>
                <a:latin typeface="Söhne"/>
              </a:rPr>
              <a:t>The discrete-time signal x[n] is passed through an ideal low-pass filter with a cutoff frequency of B Hz. The frequency response of the ideal low-pass filter is given by:</a:t>
            </a:r>
          </a:p>
        </p:txBody>
      </p:sp>
      <p:sp>
        <p:nvSpPr>
          <p:cNvPr id="7" name="TextBox 6">
            <a:extLst>
              <a:ext uri="{FF2B5EF4-FFF2-40B4-BE49-F238E27FC236}">
                <a16:creationId xmlns:a16="http://schemas.microsoft.com/office/drawing/2014/main" id="{E7FBADC6-3418-FA64-C6AA-DA7AD289F283}"/>
              </a:ext>
            </a:extLst>
          </p:cNvPr>
          <p:cNvSpPr txBox="1"/>
          <p:nvPr/>
        </p:nvSpPr>
        <p:spPr>
          <a:xfrm>
            <a:off x="1107830" y="3127274"/>
            <a:ext cx="9935308" cy="2862322"/>
          </a:xfrm>
          <a:prstGeom prst="rect">
            <a:avLst/>
          </a:prstGeom>
          <a:noFill/>
        </p:spPr>
        <p:txBody>
          <a:bodyPr wrap="square">
            <a:spAutoFit/>
          </a:bodyPr>
          <a:lstStyle/>
          <a:p>
            <a:pPr algn="ctr"/>
            <a:r>
              <a:rPr lang="en-US" b="0" i="0" dirty="0">
                <a:solidFill>
                  <a:srgbClr val="374151"/>
                </a:solidFill>
                <a:effectLst/>
                <a:latin typeface="Söhne"/>
              </a:rPr>
              <a:t>H(f) = 1, |f| ≤ B H(f) = 0, |f| &gt; B</a:t>
            </a:r>
          </a:p>
          <a:p>
            <a:pPr algn="l"/>
            <a:endParaRPr lang="en-US" b="0" i="0" dirty="0">
              <a:solidFill>
                <a:srgbClr val="374151"/>
              </a:solidFill>
              <a:effectLst/>
              <a:latin typeface="Söhne"/>
            </a:endParaRPr>
          </a:p>
          <a:p>
            <a:pPr algn="l"/>
            <a:r>
              <a:rPr lang="en-US" b="0" i="0" dirty="0">
                <a:solidFill>
                  <a:srgbClr val="374151"/>
                </a:solidFill>
                <a:effectLst/>
                <a:latin typeface="Söhne"/>
              </a:rPr>
              <a:t>where H(f) is the frequency response of the filter and f is the frequency in Hz. The output of the filter is:</a:t>
            </a:r>
          </a:p>
          <a:p>
            <a:pPr algn="l"/>
            <a:endParaRPr lang="en-US" b="0" i="0" dirty="0">
              <a:solidFill>
                <a:srgbClr val="374151"/>
              </a:solidFill>
              <a:effectLst/>
              <a:latin typeface="Söhne"/>
            </a:endParaRPr>
          </a:p>
          <a:p>
            <a:pPr algn="ctr"/>
            <a:r>
              <a:rPr lang="en-US" b="0" i="0" dirty="0">
                <a:solidFill>
                  <a:srgbClr val="374151"/>
                </a:solidFill>
                <a:effectLst/>
                <a:latin typeface="Söhne"/>
              </a:rPr>
              <a:t>y[n] = x[n] * h[n]</a:t>
            </a:r>
          </a:p>
          <a:p>
            <a:pPr algn="l"/>
            <a:endParaRPr lang="en-US" b="0" i="0" dirty="0">
              <a:solidFill>
                <a:srgbClr val="374151"/>
              </a:solidFill>
              <a:effectLst/>
              <a:latin typeface="Söhne"/>
            </a:endParaRPr>
          </a:p>
          <a:p>
            <a:pPr algn="l"/>
            <a:r>
              <a:rPr lang="en-US" b="0" i="0" dirty="0">
                <a:solidFill>
                  <a:srgbClr val="374151"/>
                </a:solidFill>
                <a:effectLst/>
                <a:latin typeface="Söhne"/>
              </a:rPr>
              <a:t>where h[n] is the impulse response of the filter and is given by:</a:t>
            </a:r>
          </a:p>
          <a:p>
            <a:pPr algn="ctr"/>
            <a:r>
              <a:rPr lang="en-US" b="0" i="0" dirty="0">
                <a:solidFill>
                  <a:srgbClr val="374151"/>
                </a:solidFill>
                <a:effectLst/>
                <a:latin typeface="Söhne"/>
              </a:rPr>
              <a:t>h[n] = 2B </a:t>
            </a:r>
            <a:r>
              <a:rPr lang="en-US" b="0" i="0" dirty="0" err="1">
                <a:solidFill>
                  <a:srgbClr val="374151"/>
                </a:solidFill>
                <a:effectLst/>
                <a:latin typeface="Söhne"/>
              </a:rPr>
              <a:t>sinc</a:t>
            </a:r>
            <a:r>
              <a:rPr lang="en-US" b="0" i="0" dirty="0">
                <a:solidFill>
                  <a:srgbClr val="374151"/>
                </a:solidFill>
                <a:effectLst/>
                <a:latin typeface="Söhne"/>
              </a:rPr>
              <a:t>(2Bn/Fs)</a:t>
            </a:r>
          </a:p>
          <a:p>
            <a:pPr algn="l"/>
            <a:endParaRPr lang="en-US" b="0" i="0" dirty="0">
              <a:solidFill>
                <a:srgbClr val="374151"/>
              </a:solidFill>
              <a:effectLst/>
              <a:latin typeface="Söhne"/>
            </a:endParaRPr>
          </a:p>
          <a:p>
            <a:pPr algn="ctr"/>
            <a:r>
              <a:rPr lang="en-US" b="0" i="0" dirty="0">
                <a:solidFill>
                  <a:srgbClr val="374151"/>
                </a:solidFill>
                <a:effectLst/>
                <a:latin typeface="Söhne"/>
              </a:rPr>
              <a:t>where </a:t>
            </a:r>
            <a:r>
              <a:rPr lang="en-US" b="0" i="0" dirty="0" err="1">
                <a:solidFill>
                  <a:srgbClr val="374151"/>
                </a:solidFill>
                <a:effectLst/>
                <a:latin typeface="Söhne"/>
              </a:rPr>
              <a:t>sinc</a:t>
            </a:r>
            <a:r>
              <a:rPr lang="en-US" b="0" i="0" dirty="0">
                <a:solidFill>
                  <a:srgbClr val="374151"/>
                </a:solidFill>
                <a:effectLst/>
                <a:latin typeface="Söhne"/>
              </a:rPr>
              <a:t>(x) = sin(πx)/(πx).</a:t>
            </a:r>
          </a:p>
        </p:txBody>
      </p:sp>
    </p:spTree>
    <p:extLst>
      <p:ext uri="{BB962C8B-B14F-4D97-AF65-F5344CB8AC3E}">
        <p14:creationId xmlns:p14="http://schemas.microsoft.com/office/powerpoint/2010/main" val="2978160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ADDE59-893D-C907-1DD1-AAF66378941C}"/>
              </a:ext>
            </a:extLst>
          </p:cNvPr>
          <p:cNvSpPr txBox="1"/>
          <p:nvPr/>
        </p:nvSpPr>
        <p:spPr>
          <a:xfrm>
            <a:off x="1192237" y="1513844"/>
            <a:ext cx="9808698" cy="4154984"/>
          </a:xfrm>
          <a:prstGeom prst="rect">
            <a:avLst/>
          </a:prstGeom>
          <a:noFill/>
        </p:spPr>
        <p:txBody>
          <a:bodyPr wrap="square">
            <a:spAutoFit/>
          </a:bodyPr>
          <a:lstStyle/>
          <a:p>
            <a:pPr algn="l">
              <a:buFont typeface="+mj-lt"/>
              <a:buAutoNum type="arabicPeriod" startAt="3"/>
            </a:pPr>
            <a:r>
              <a:rPr lang="en-US" sz="2400" b="1" i="0" dirty="0">
                <a:solidFill>
                  <a:srgbClr val="374151"/>
                </a:solidFill>
                <a:effectLst/>
                <a:latin typeface="Söhne"/>
              </a:rPr>
              <a:t>Interpolation: </a:t>
            </a:r>
          </a:p>
          <a:p>
            <a:pPr algn="l">
              <a:buFont typeface="+mj-lt"/>
              <a:buAutoNum type="arabicPeriod" startAt="3"/>
            </a:pPr>
            <a:endParaRPr lang="en-US" sz="2400" b="1" dirty="0">
              <a:solidFill>
                <a:srgbClr val="374151"/>
              </a:solidFill>
              <a:latin typeface="Söhne"/>
            </a:endParaRPr>
          </a:p>
          <a:p>
            <a:pPr algn="l"/>
            <a:r>
              <a:rPr lang="en-US" sz="2400" b="0" i="0" dirty="0">
                <a:solidFill>
                  <a:srgbClr val="374151"/>
                </a:solidFill>
                <a:effectLst/>
                <a:latin typeface="Söhne"/>
              </a:rPr>
              <a:t>The output of the filter y[n] is an approximation of the original signal x(t), which is also a discrete-time signal. To reconstruct the original signal, y[n] is interpolated to create a continuous signal. This is done using a </a:t>
            </a:r>
            <a:r>
              <a:rPr lang="en-US" sz="2400" b="0" i="0" dirty="0" err="1">
                <a:solidFill>
                  <a:srgbClr val="374151"/>
                </a:solidFill>
                <a:effectLst/>
                <a:latin typeface="Söhne"/>
              </a:rPr>
              <a:t>sinc</a:t>
            </a:r>
            <a:r>
              <a:rPr lang="en-US" sz="2400" b="0" i="0" dirty="0">
                <a:solidFill>
                  <a:srgbClr val="374151"/>
                </a:solidFill>
                <a:effectLst/>
                <a:latin typeface="Söhne"/>
              </a:rPr>
              <a:t> interpolation formula:</a:t>
            </a:r>
          </a:p>
          <a:p>
            <a:pPr algn="l">
              <a:buFont typeface="+mj-lt"/>
              <a:buAutoNum type="arabicPeriod" startAt="3"/>
            </a:pPr>
            <a:endParaRPr lang="en-US" sz="2400" b="0" i="0" dirty="0">
              <a:solidFill>
                <a:srgbClr val="374151"/>
              </a:solidFill>
              <a:effectLst/>
              <a:latin typeface="Söhne"/>
            </a:endParaRPr>
          </a:p>
          <a:p>
            <a:pPr algn="ctr"/>
            <a:r>
              <a:rPr lang="en-US" sz="2400" b="0" i="0" dirty="0" err="1">
                <a:solidFill>
                  <a:srgbClr val="374151"/>
                </a:solidFill>
                <a:effectLst/>
                <a:latin typeface="Söhne"/>
              </a:rPr>
              <a:t>x_r</a:t>
            </a:r>
            <a:r>
              <a:rPr lang="en-US" sz="2400" b="0" i="0" dirty="0">
                <a:solidFill>
                  <a:srgbClr val="374151"/>
                </a:solidFill>
                <a:effectLst/>
                <a:latin typeface="Söhne"/>
              </a:rPr>
              <a:t>(t) = Σ y[n] </a:t>
            </a:r>
            <a:r>
              <a:rPr lang="en-US" sz="2400" b="0" i="0" dirty="0" err="1">
                <a:solidFill>
                  <a:srgbClr val="374151"/>
                </a:solidFill>
                <a:effectLst/>
                <a:latin typeface="Söhne"/>
              </a:rPr>
              <a:t>sinc</a:t>
            </a:r>
            <a:r>
              <a:rPr lang="en-US" sz="2400" b="0" i="0" dirty="0">
                <a:solidFill>
                  <a:srgbClr val="374151"/>
                </a:solidFill>
                <a:effectLst/>
                <a:latin typeface="Söhne"/>
              </a:rPr>
              <a:t>((t - n/Fs)Fs)</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where </a:t>
            </a:r>
            <a:r>
              <a:rPr lang="en-US" sz="2400" b="0" i="0" dirty="0" err="1">
                <a:solidFill>
                  <a:srgbClr val="374151"/>
                </a:solidFill>
                <a:effectLst/>
                <a:latin typeface="Söhne"/>
              </a:rPr>
              <a:t>x_r</a:t>
            </a:r>
            <a:r>
              <a:rPr lang="en-US" sz="2400" b="0" i="0" dirty="0">
                <a:solidFill>
                  <a:srgbClr val="374151"/>
                </a:solidFill>
                <a:effectLst/>
                <a:latin typeface="Söhne"/>
              </a:rPr>
              <a:t>(t) is the reconstructed signal, y[n] is the output of the filter, </a:t>
            </a:r>
            <a:r>
              <a:rPr lang="en-US" sz="2400" b="0" i="0" dirty="0" err="1">
                <a:solidFill>
                  <a:srgbClr val="374151"/>
                </a:solidFill>
                <a:effectLst/>
                <a:latin typeface="Söhne"/>
              </a:rPr>
              <a:t>sinc</a:t>
            </a:r>
            <a:r>
              <a:rPr lang="en-US" sz="2400" b="0" i="0" dirty="0">
                <a:solidFill>
                  <a:srgbClr val="374151"/>
                </a:solidFill>
                <a:effectLst/>
                <a:latin typeface="Söhne"/>
              </a:rPr>
              <a:t>(x) = sin(πx)/(πx), and Σ is the summation from n = -∞ to n = ∞.</a:t>
            </a:r>
          </a:p>
        </p:txBody>
      </p:sp>
    </p:spTree>
    <p:extLst>
      <p:ext uri="{BB962C8B-B14F-4D97-AF65-F5344CB8AC3E}">
        <p14:creationId xmlns:p14="http://schemas.microsoft.com/office/powerpoint/2010/main" val="1587853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FD5924-9490-A747-2F46-667BDC6F7317}"/>
              </a:ext>
            </a:extLst>
          </p:cNvPr>
          <p:cNvSpPr txBox="1"/>
          <p:nvPr/>
        </p:nvSpPr>
        <p:spPr>
          <a:xfrm>
            <a:off x="1509932" y="2811251"/>
            <a:ext cx="9172135" cy="2246769"/>
          </a:xfrm>
          <a:prstGeom prst="rect">
            <a:avLst/>
          </a:prstGeom>
          <a:noFill/>
        </p:spPr>
        <p:txBody>
          <a:bodyPr wrap="square">
            <a:spAutoFit/>
          </a:bodyPr>
          <a:lstStyle/>
          <a:p>
            <a:pPr algn="l">
              <a:buFont typeface="+mj-lt"/>
              <a:buAutoNum type="arabicPeriod" startAt="4"/>
            </a:pPr>
            <a:r>
              <a:rPr lang="en-US" sz="2800" b="1" i="0" dirty="0">
                <a:solidFill>
                  <a:srgbClr val="374151"/>
                </a:solidFill>
                <a:effectLst/>
                <a:latin typeface="Söhne"/>
              </a:rPr>
              <a:t>Upsampling: </a:t>
            </a:r>
          </a:p>
          <a:p>
            <a:pPr algn="l">
              <a:buFont typeface="+mj-lt"/>
              <a:buAutoNum type="arabicPeriod" startAt="4"/>
            </a:pPr>
            <a:endParaRPr lang="en-US" sz="2800" b="1" dirty="0">
              <a:solidFill>
                <a:srgbClr val="374151"/>
              </a:solidFill>
              <a:latin typeface="Söhne"/>
            </a:endParaRPr>
          </a:p>
          <a:p>
            <a:pPr algn="l"/>
            <a:r>
              <a:rPr lang="en-US" sz="2800" b="0" i="0" dirty="0">
                <a:solidFill>
                  <a:srgbClr val="374151"/>
                </a:solidFill>
                <a:effectLst/>
                <a:latin typeface="Söhne"/>
              </a:rPr>
              <a:t>The reconstructed signal </a:t>
            </a:r>
            <a:r>
              <a:rPr lang="en-US" sz="2800" b="0" i="0" dirty="0" err="1">
                <a:solidFill>
                  <a:srgbClr val="374151"/>
                </a:solidFill>
                <a:effectLst/>
                <a:latin typeface="Söhne"/>
              </a:rPr>
              <a:t>x_r</a:t>
            </a:r>
            <a:r>
              <a:rPr lang="en-US" sz="2800" b="0" i="0" dirty="0">
                <a:solidFill>
                  <a:srgbClr val="374151"/>
                </a:solidFill>
                <a:effectLst/>
                <a:latin typeface="Söhne"/>
              </a:rPr>
              <a:t>(t) is </a:t>
            </a:r>
            <a:r>
              <a:rPr lang="en-US" sz="2800" b="0" i="0" dirty="0" err="1">
                <a:solidFill>
                  <a:srgbClr val="374151"/>
                </a:solidFill>
                <a:effectLst/>
                <a:latin typeface="Söhne"/>
              </a:rPr>
              <a:t>upsampled</a:t>
            </a:r>
            <a:r>
              <a:rPr lang="en-US" sz="2800" b="0" i="0" dirty="0">
                <a:solidFill>
                  <a:srgbClr val="374151"/>
                </a:solidFill>
                <a:effectLst/>
                <a:latin typeface="Söhne"/>
              </a:rPr>
              <a:t> by inserting M - 1 zeros between every sample, where M is the </a:t>
            </a:r>
            <a:r>
              <a:rPr lang="en-US" sz="2800" b="0" i="0" dirty="0" err="1">
                <a:solidFill>
                  <a:srgbClr val="374151"/>
                </a:solidFill>
                <a:effectLst/>
                <a:latin typeface="Söhne"/>
              </a:rPr>
              <a:t>upsampling</a:t>
            </a:r>
            <a:r>
              <a:rPr lang="en-US" sz="2800" b="0" i="0" dirty="0">
                <a:solidFill>
                  <a:srgbClr val="374151"/>
                </a:solidFill>
                <a:effectLst/>
                <a:latin typeface="Söhne"/>
              </a:rPr>
              <a:t> factor. The new sampling rate is </a:t>
            </a:r>
            <a:r>
              <a:rPr lang="en-US" sz="2800" b="0" i="0" dirty="0" err="1">
                <a:solidFill>
                  <a:srgbClr val="374151"/>
                </a:solidFill>
                <a:effectLst/>
                <a:latin typeface="Söhne"/>
              </a:rPr>
              <a:t>FsM</a:t>
            </a:r>
            <a:r>
              <a:rPr lang="en-US" sz="2800" b="0" i="0" dirty="0">
                <a:solidFill>
                  <a:srgbClr val="374151"/>
                </a:solidFill>
                <a:effectLst/>
                <a:latin typeface="Söhne"/>
              </a:rPr>
              <a:t> samples per second.</a:t>
            </a:r>
          </a:p>
        </p:txBody>
      </p:sp>
    </p:spTree>
    <p:extLst>
      <p:ext uri="{BB962C8B-B14F-4D97-AF65-F5344CB8AC3E}">
        <p14:creationId xmlns:p14="http://schemas.microsoft.com/office/powerpoint/2010/main" val="306202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811A5-7C81-4DCB-8397-084F0075D0F9}"/>
              </a:ext>
            </a:extLst>
          </p:cNvPr>
          <p:cNvPicPr>
            <a:picLocks noChangeAspect="1"/>
          </p:cNvPicPr>
          <p:nvPr/>
        </p:nvPicPr>
        <p:blipFill>
          <a:blip r:embed="rId2"/>
          <a:stretch>
            <a:fillRect/>
          </a:stretch>
        </p:blipFill>
        <p:spPr>
          <a:xfrm>
            <a:off x="714828" y="636343"/>
            <a:ext cx="10762343" cy="5585313"/>
          </a:xfrm>
          <a:prstGeom prst="rect">
            <a:avLst/>
          </a:prstGeom>
        </p:spPr>
      </p:pic>
    </p:spTree>
    <p:extLst>
      <p:ext uri="{BB962C8B-B14F-4D97-AF65-F5344CB8AC3E}">
        <p14:creationId xmlns:p14="http://schemas.microsoft.com/office/powerpoint/2010/main" val="3066991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946B36-C7EB-37AC-59ED-5EA6CAA85D15}"/>
              </a:ext>
            </a:extLst>
          </p:cNvPr>
          <p:cNvSpPr txBox="1"/>
          <p:nvPr/>
        </p:nvSpPr>
        <p:spPr>
          <a:xfrm>
            <a:off x="886265" y="939243"/>
            <a:ext cx="10297550" cy="4339650"/>
          </a:xfrm>
          <a:prstGeom prst="rect">
            <a:avLst/>
          </a:prstGeom>
          <a:noFill/>
        </p:spPr>
        <p:txBody>
          <a:bodyPr wrap="square">
            <a:spAutoFit/>
          </a:bodyPr>
          <a:lstStyle/>
          <a:p>
            <a:pPr algn="l"/>
            <a:r>
              <a:rPr lang="en-US" sz="2800" b="1" i="0" dirty="0">
                <a:solidFill>
                  <a:srgbClr val="374151"/>
                </a:solidFill>
                <a:effectLst/>
                <a:latin typeface="Söhne"/>
              </a:rPr>
              <a:t>5. Filtering: </a:t>
            </a:r>
          </a:p>
          <a:p>
            <a:pPr algn="l"/>
            <a:endParaRPr lang="en-US" sz="2800" b="1" dirty="0">
              <a:solidFill>
                <a:srgbClr val="374151"/>
              </a:solidFill>
              <a:latin typeface="Söhne"/>
            </a:endParaRPr>
          </a:p>
          <a:p>
            <a:pPr algn="l"/>
            <a:r>
              <a:rPr lang="en-US" sz="2000" b="0" i="0" dirty="0">
                <a:solidFill>
                  <a:srgbClr val="374151"/>
                </a:solidFill>
                <a:effectLst/>
                <a:latin typeface="Söhne"/>
              </a:rPr>
              <a:t>The </a:t>
            </a:r>
            <a:r>
              <a:rPr lang="en-US" sz="2000" b="0" i="0" dirty="0" err="1">
                <a:solidFill>
                  <a:srgbClr val="374151"/>
                </a:solidFill>
                <a:effectLst/>
                <a:latin typeface="Söhne"/>
              </a:rPr>
              <a:t>upsampled</a:t>
            </a:r>
            <a:r>
              <a:rPr lang="en-US" sz="2000" b="0" i="0" dirty="0">
                <a:solidFill>
                  <a:srgbClr val="374151"/>
                </a:solidFill>
                <a:effectLst/>
                <a:latin typeface="Söhne"/>
              </a:rPr>
              <a:t> signal is passed through another ideal low-pass filter with a cutoff frequency of B Hz to remove any frequency components beyond the original bandwidth of the signal. The frequency response of the filter is the same as before:</a:t>
            </a:r>
          </a:p>
          <a:p>
            <a:pPr algn="l">
              <a:buFont typeface="+mj-lt"/>
              <a:buAutoNum type="arabicPeriod" startAt="4"/>
            </a:pPr>
            <a:endParaRPr lang="en-US" sz="2000" b="0" i="0" dirty="0">
              <a:solidFill>
                <a:srgbClr val="374151"/>
              </a:solidFill>
              <a:effectLst/>
              <a:latin typeface="Söhne"/>
            </a:endParaRPr>
          </a:p>
          <a:p>
            <a:pPr algn="ctr"/>
            <a:r>
              <a:rPr lang="en-US" sz="2000" b="0" i="0" dirty="0">
                <a:solidFill>
                  <a:srgbClr val="374151"/>
                </a:solidFill>
                <a:effectLst/>
                <a:latin typeface="Söhne"/>
              </a:rPr>
              <a:t>H(f) = 1, |f| ≤ B H(f) = 0, |f| &gt; B</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The output of the filter is:</a:t>
            </a:r>
          </a:p>
          <a:p>
            <a:pPr algn="l"/>
            <a:endParaRPr lang="en-US" sz="2000" b="0" i="0" dirty="0">
              <a:solidFill>
                <a:srgbClr val="374151"/>
              </a:solidFill>
              <a:effectLst/>
              <a:latin typeface="Söhne"/>
            </a:endParaRPr>
          </a:p>
          <a:p>
            <a:pPr algn="ctr"/>
            <a:r>
              <a:rPr lang="en-US" sz="2000" b="0" i="0" dirty="0">
                <a:solidFill>
                  <a:srgbClr val="374151"/>
                </a:solidFill>
                <a:effectLst/>
                <a:latin typeface="Söhne"/>
              </a:rPr>
              <a:t>z[n] = </a:t>
            </a:r>
            <a:r>
              <a:rPr lang="en-US" sz="2000" b="0" i="0" dirty="0" err="1">
                <a:solidFill>
                  <a:srgbClr val="374151"/>
                </a:solidFill>
                <a:effectLst/>
                <a:latin typeface="Söhne"/>
              </a:rPr>
              <a:t>x_r</a:t>
            </a:r>
            <a:r>
              <a:rPr lang="en-US" sz="2000" b="0" i="0" dirty="0">
                <a:solidFill>
                  <a:srgbClr val="374151"/>
                </a:solidFill>
                <a:effectLst/>
                <a:latin typeface="Söhne"/>
              </a:rPr>
              <a:t>(n/(</a:t>
            </a:r>
            <a:r>
              <a:rPr lang="en-US" sz="2000" b="0" i="0" dirty="0" err="1">
                <a:solidFill>
                  <a:srgbClr val="374151"/>
                </a:solidFill>
                <a:effectLst/>
                <a:latin typeface="Söhne"/>
              </a:rPr>
              <a:t>FsM</a:t>
            </a:r>
            <a:r>
              <a:rPr lang="en-US" sz="2000" b="0" i="0" dirty="0">
                <a:solidFill>
                  <a:srgbClr val="374151"/>
                </a:solidFill>
                <a:effectLst/>
                <a:latin typeface="Söhne"/>
              </a:rPr>
              <a:t>)) * h[n]</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where h[n] is the impulse response of the filter, which is the same as before.</a:t>
            </a:r>
          </a:p>
        </p:txBody>
      </p:sp>
    </p:spTree>
    <p:extLst>
      <p:ext uri="{BB962C8B-B14F-4D97-AF65-F5344CB8AC3E}">
        <p14:creationId xmlns:p14="http://schemas.microsoft.com/office/powerpoint/2010/main" val="2625572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C747-63D9-80C8-9930-33AA1945C148}"/>
              </a:ext>
            </a:extLst>
          </p:cNvPr>
          <p:cNvSpPr txBox="1"/>
          <p:nvPr/>
        </p:nvSpPr>
        <p:spPr>
          <a:xfrm>
            <a:off x="651803" y="1553868"/>
            <a:ext cx="10888393" cy="3785652"/>
          </a:xfrm>
          <a:prstGeom prst="rect">
            <a:avLst/>
          </a:prstGeom>
          <a:noFill/>
        </p:spPr>
        <p:txBody>
          <a:bodyPr wrap="square">
            <a:spAutoFit/>
          </a:bodyPr>
          <a:lstStyle/>
          <a:p>
            <a:pPr algn="l">
              <a:buFont typeface="+mj-lt"/>
              <a:buAutoNum type="arabicPeriod" startAt="6"/>
            </a:pPr>
            <a:r>
              <a:rPr lang="en-US" sz="2400" b="1" i="0" dirty="0">
                <a:solidFill>
                  <a:srgbClr val="374151"/>
                </a:solidFill>
                <a:effectLst/>
                <a:latin typeface="Söhne"/>
              </a:rPr>
              <a:t>Final reconstruction: </a:t>
            </a:r>
          </a:p>
          <a:p>
            <a:pPr algn="l">
              <a:buFont typeface="+mj-lt"/>
              <a:buAutoNum type="arabicPeriod" startAt="6"/>
            </a:pPr>
            <a:endParaRPr lang="en-US" sz="2400" b="1" dirty="0">
              <a:solidFill>
                <a:srgbClr val="374151"/>
              </a:solidFill>
              <a:latin typeface="Söhne"/>
            </a:endParaRPr>
          </a:p>
          <a:p>
            <a:pPr algn="l"/>
            <a:r>
              <a:rPr lang="en-US" sz="2400" b="0" i="0" dirty="0">
                <a:solidFill>
                  <a:srgbClr val="374151"/>
                </a:solidFill>
                <a:effectLst/>
                <a:latin typeface="Söhne"/>
              </a:rPr>
              <a:t>The output of the second filter z[n] is a reconstructed signal, which is a continuous signal that is an approximation of the original band-limited signal x(t). The reconstructed signal is given by:</a:t>
            </a:r>
          </a:p>
          <a:p>
            <a:pPr algn="l">
              <a:buFont typeface="+mj-lt"/>
              <a:buAutoNum type="arabicPeriod" startAt="6"/>
            </a:pPr>
            <a:endParaRPr lang="en-US" sz="2400" b="0" i="0" dirty="0">
              <a:solidFill>
                <a:srgbClr val="374151"/>
              </a:solidFill>
              <a:effectLst/>
              <a:latin typeface="Söhne"/>
            </a:endParaRPr>
          </a:p>
          <a:p>
            <a:pPr algn="ctr"/>
            <a:r>
              <a:rPr lang="en-US" sz="2400" b="0" i="0" dirty="0" err="1">
                <a:solidFill>
                  <a:srgbClr val="374151"/>
                </a:solidFill>
                <a:effectLst/>
                <a:latin typeface="Söhne"/>
              </a:rPr>
              <a:t>x_recon</a:t>
            </a:r>
            <a:r>
              <a:rPr lang="en-US" sz="2400" b="0" i="0" dirty="0">
                <a:solidFill>
                  <a:srgbClr val="374151"/>
                </a:solidFill>
                <a:effectLst/>
                <a:latin typeface="Söhne"/>
              </a:rPr>
              <a:t>(t) = Σ z[n] </a:t>
            </a:r>
            <a:r>
              <a:rPr lang="en-US" sz="2400" b="0" i="0" dirty="0" err="1">
                <a:solidFill>
                  <a:srgbClr val="374151"/>
                </a:solidFill>
                <a:effectLst/>
                <a:latin typeface="Söhne"/>
              </a:rPr>
              <a:t>sinc</a:t>
            </a:r>
            <a:r>
              <a:rPr lang="en-US" sz="2400" b="0" i="0" dirty="0">
                <a:solidFill>
                  <a:srgbClr val="374151"/>
                </a:solidFill>
                <a:effectLst/>
                <a:latin typeface="Söhne"/>
              </a:rPr>
              <a:t>((t - n/(</a:t>
            </a:r>
            <a:r>
              <a:rPr lang="en-US" sz="2400" b="0" i="0" dirty="0" err="1">
                <a:solidFill>
                  <a:srgbClr val="374151"/>
                </a:solidFill>
                <a:effectLst/>
                <a:latin typeface="Söhne"/>
              </a:rPr>
              <a:t>FsM</a:t>
            </a:r>
            <a:r>
              <a:rPr lang="en-US" sz="2400" b="0" i="0" dirty="0">
                <a:solidFill>
                  <a:srgbClr val="374151"/>
                </a:solidFill>
                <a:effectLst/>
                <a:latin typeface="Söhne"/>
              </a:rPr>
              <a:t>))</a:t>
            </a:r>
            <a:r>
              <a:rPr lang="en-US" sz="2400" b="0" i="0" dirty="0" err="1">
                <a:solidFill>
                  <a:srgbClr val="374151"/>
                </a:solidFill>
                <a:effectLst/>
                <a:latin typeface="Söhne"/>
              </a:rPr>
              <a:t>FsM</a:t>
            </a:r>
            <a:r>
              <a:rPr lang="en-US" sz="2400" b="0" i="0" dirty="0">
                <a:solidFill>
                  <a:srgbClr val="374151"/>
                </a:solidFill>
                <a:effectLst/>
                <a:latin typeface="Söhne"/>
              </a:rPr>
              <a:t>)</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where </a:t>
            </a:r>
            <a:r>
              <a:rPr lang="en-US" sz="2400" b="0" i="0" dirty="0" err="1">
                <a:solidFill>
                  <a:srgbClr val="374151"/>
                </a:solidFill>
                <a:effectLst/>
                <a:latin typeface="Söhne"/>
              </a:rPr>
              <a:t>x_recon</a:t>
            </a:r>
            <a:r>
              <a:rPr lang="en-US" sz="2400" b="0" i="0" dirty="0">
                <a:solidFill>
                  <a:srgbClr val="374151"/>
                </a:solidFill>
                <a:effectLst/>
                <a:latin typeface="Söhne"/>
              </a:rPr>
              <a:t>(t) is the final reconstructed signal, z[n] is the output of the second filter, </a:t>
            </a:r>
            <a:r>
              <a:rPr lang="en-US" sz="2400" b="0" i="0" dirty="0" err="1">
                <a:solidFill>
                  <a:srgbClr val="374151"/>
                </a:solidFill>
                <a:effectLst/>
                <a:latin typeface="Söhne"/>
              </a:rPr>
              <a:t>sinc</a:t>
            </a:r>
            <a:r>
              <a:rPr lang="en-US" sz="2400" b="0" i="0" dirty="0">
                <a:solidFill>
                  <a:srgbClr val="374151"/>
                </a:solidFill>
                <a:effectLst/>
                <a:latin typeface="Söhne"/>
              </a:rPr>
              <a:t>(x) = sin(πx)/(πx), and Σ is the summation from n = -∞ to n = ∞.</a:t>
            </a:r>
          </a:p>
        </p:txBody>
      </p:sp>
    </p:spTree>
    <p:extLst>
      <p:ext uri="{BB962C8B-B14F-4D97-AF65-F5344CB8AC3E}">
        <p14:creationId xmlns:p14="http://schemas.microsoft.com/office/powerpoint/2010/main" val="2854295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50DF6C-EFF3-E07C-F898-D2EF86B01BC4}"/>
              </a:ext>
            </a:extLst>
          </p:cNvPr>
          <p:cNvSpPr txBox="1"/>
          <p:nvPr/>
        </p:nvSpPr>
        <p:spPr>
          <a:xfrm>
            <a:off x="806548" y="1228397"/>
            <a:ext cx="10353822" cy="4401205"/>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374151"/>
                </a:solidFill>
                <a:effectLst/>
                <a:latin typeface="Söhne"/>
              </a:rPr>
              <a:t>Ideal low pass filters have an infinitely sharp cutoff frequency, which means that all frequencies above the cutoff frequency are completely eliminated. In reality, it is not possible to achieve such a sharp cutoff, and there is always some amount of "roll-off" or attenuation in the passband.</a:t>
            </a:r>
          </a:p>
          <a:p>
            <a:pPr algn="just">
              <a:buFont typeface="Arial" panose="020B0604020202020204" pitchFamily="34" charset="0"/>
              <a:buChar char="•"/>
            </a:pPr>
            <a:endParaRPr lang="en-US" sz="2000" b="0" i="0" dirty="0">
              <a:solidFill>
                <a:srgbClr val="374151"/>
              </a:solidFill>
              <a:effectLst/>
              <a:latin typeface="Söhne"/>
            </a:endParaRPr>
          </a:p>
          <a:p>
            <a:pPr algn="just">
              <a:buFont typeface="Arial" panose="020B0604020202020204" pitchFamily="34" charset="0"/>
              <a:buChar char="•"/>
            </a:pPr>
            <a:r>
              <a:rPr lang="en-US" sz="2000" b="0" i="0" dirty="0">
                <a:solidFill>
                  <a:srgbClr val="374151"/>
                </a:solidFill>
                <a:effectLst/>
                <a:latin typeface="Söhne"/>
              </a:rPr>
              <a:t>Another problem with ideal low pass filters is that they have an infinite gain at DC (0 Hz). This means that any DC offset in the input signal will be amplified infinitely, which can lead to problems in practical applications.</a:t>
            </a:r>
          </a:p>
          <a:p>
            <a:pPr algn="just">
              <a:buFont typeface="Arial" panose="020B0604020202020204" pitchFamily="34" charset="0"/>
              <a:buChar char="•"/>
            </a:pPr>
            <a:endParaRPr lang="en-US" sz="2000" b="0" i="0" dirty="0">
              <a:solidFill>
                <a:srgbClr val="374151"/>
              </a:solidFill>
              <a:effectLst/>
              <a:latin typeface="Söhne"/>
            </a:endParaRPr>
          </a:p>
          <a:p>
            <a:pPr algn="just">
              <a:buFont typeface="Arial" panose="020B0604020202020204" pitchFamily="34" charset="0"/>
              <a:buChar char="•"/>
            </a:pPr>
            <a:r>
              <a:rPr lang="en-US" sz="2000" b="0" i="0" dirty="0">
                <a:solidFill>
                  <a:srgbClr val="374151"/>
                </a:solidFill>
                <a:effectLst/>
                <a:latin typeface="Söhne"/>
              </a:rPr>
              <a:t>Ideal low pass filters also have an infinite impulse response (IIR), which means that the filter's output depends on all of the previous input values. This can cause instability and ringing in the filter's output, especially when used in real-time applications.</a:t>
            </a:r>
          </a:p>
          <a:p>
            <a:pPr algn="just">
              <a:buFont typeface="Arial" panose="020B0604020202020204" pitchFamily="34" charset="0"/>
              <a:buChar char="•"/>
            </a:pPr>
            <a:endParaRPr lang="en-US" sz="2000" b="0" i="0" dirty="0">
              <a:solidFill>
                <a:srgbClr val="374151"/>
              </a:solidFill>
              <a:effectLst/>
              <a:latin typeface="Söhne"/>
            </a:endParaRPr>
          </a:p>
          <a:p>
            <a:pPr algn="just">
              <a:buFont typeface="Arial" panose="020B0604020202020204" pitchFamily="34" charset="0"/>
              <a:buChar char="•"/>
            </a:pPr>
            <a:r>
              <a:rPr lang="en-US" sz="2000" b="0" i="0" dirty="0">
                <a:solidFill>
                  <a:srgbClr val="374151"/>
                </a:solidFill>
                <a:effectLst/>
                <a:latin typeface="Söhne"/>
              </a:rPr>
              <a:t>In practical implementations, ideal low pass filters can be difficult to implement due to the need for high-quality, precise components. This can lead to issues with cost and complexity.</a:t>
            </a:r>
          </a:p>
        </p:txBody>
      </p:sp>
    </p:spTree>
    <p:extLst>
      <p:ext uri="{BB962C8B-B14F-4D97-AF65-F5344CB8AC3E}">
        <p14:creationId xmlns:p14="http://schemas.microsoft.com/office/powerpoint/2010/main" val="263160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A2A75F-50E0-4C87-845B-BB61B3450CAF}"/>
              </a:ext>
            </a:extLst>
          </p:cNvPr>
          <p:cNvPicPr>
            <a:picLocks noChangeAspect="1"/>
          </p:cNvPicPr>
          <p:nvPr/>
        </p:nvPicPr>
        <p:blipFill>
          <a:blip r:embed="rId2"/>
          <a:stretch>
            <a:fillRect/>
          </a:stretch>
        </p:blipFill>
        <p:spPr>
          <a:xfrm>
            <a:off x="195262" y="521530"/>
            <a:ext cx="11339132" cy="5814939"/>
          </a:xfrm>
          <a:prstGeom prst="rect">
            <a:avLst/>
          </a:prstGeom>
        </p:spPr>
      </p:pic>
    </p:spTree>
    <p:extLst>
      <p:ext uri="{BB962C8B-B14F-4D97-AF65-F5344CB8AC3E}">
        <p14:creationId xmlns:p14="http://schemas.microsoft.com/office/powerpoint/2010/main" val="13736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mpling">
            <a:extLst>
              <a:ext uri="{FF2B5EF4-FFF2-40B4-BE49-F238E27FC236}">
                <a16:creationId xmlns:a16="http://schemas.microsoft.com/office/drawing/2014/main" id="{FAE9657E-20FB-4DFB-A6FF-99D4E985B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497" y="175845"/>
            <a:ext cx="8118597" cy="65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3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33E9F2-147C-4D70-8E1A-E4D930BF5E35}"/>
              </a:ext>
            </a:extLst>
          </p:cNvPr>
          <p:cNvSpPr txBox="1"/>
          <p:nvPr/>
        </p:nvSpPr>
        <p:spPr>
          <a:xfrm>
            <a:off x="981220" y="998696"/>
            <a:ext cx="10751235" cy="2677656"/>
          </a:xfrm>
          <a:prstGeom prst="rect">
            <a:avLst/>
          </a:prstGeom>
          <a:noFill/>
        </p:spPr>
        <p:txBody>
          <a:bodyPr wrap="square">
            <a:spAutoFit/>
          </a:bodyPr>
          <a:lstStyle/>
          <a:p>
            <a:pPr algn="l"/>
            <a:r>
              <a:rPr lang="en-US" sz="2400" b="0" i="0" dirty="0">
                <a:solidFill>
                  <a:srgbClr val="000000"/>
                </a:solidFill>
                <a:effectLst/>
                <a:latin typeface="Heebo" pitchFamily="2" charset="-79"/>
                <a:cs typeface="Heebo" pitchFamily="2" charset="-79"/>
              </a:rPr>
              <a:t>Aliasing Effect</a:t>
            </a:r>
          </a:p>
          <a:p>
            <a:pPr algn="just"/>
            <a:endParaRPr lang="en-US" sz="2400" dirty="0">
              <a:solidFill>
                <a:srgbClr val="000000"/>
              </a:solidFill>
              <a:latin typeface="Heebo" pitchFamily="2" charset="-79"/>
              <a:cs typeface="Heebo" pitchFamily="2" charset="-79"/>
            </a:endParaRPr>
          </a:p>
          <a:p>
            <a:pPr algn="just"/>
            <a:r>
              <a:rPr lang="en-US" sz="2400" b="0" i="0" dirty="0">
                <a:solidFill>
                  <a:srgbClr val="000000"/>
                </a:solidFill>
                <a:effectLst/>
                <a:latin typeface="Nunito" pitchFamily="2" charset="0"/>
              </a:rPr>
              <a:t>The overlapped region in case of under sampling represents aliasing effect, which can be removed by</a:t>
            </a:r>
          </a:p>
          <a:p>
            <a:pPr algn="just"/>
            <a:endParaRPr lang="en-US" sz="2400" b="0" i="0" dirty="0">
              <a:solidFill>
                <a:srgbClr val="000000"/>
              </a:solidFill>
              <a:effectLst/>
              <a:latin typeface="Nunito" pitchFamily="2" charset="0"/>
            </a:endParaRPr>
          </a:p>
          <a:p>
            <a:pPr algn="just">
              <a:buFont typeface="Arial" panose="020B0604020202020204" pitchFamily="34" charset="0"/>
              <a:buChar char="•"/>
            </a:pPr>
            <a:r>
              <a:rPr lang="en-US" sz="2400" b="0" i="0" dirty="0">
                <a:solidFill>
                  <a:srgbClr val="000000"/>
                </a:solidFill>
                <a:effectLst/>
                <a:latin typeface="Nunito" pitchFamily="2" charset="0"/>
              </a:rPr>
              <a:t>considering f</a:t>
            </a:r>
            <a:r>
              <a:rPr lang="en-US" sz="2400" b="0" i="0" baseline="-25000" dirty="0">
                <a:solidFill>
                  <a:srgbClr val="000000"/>
                </a:solidFill>
                <a:effectLst/>
                <a:latin typeface="Nunito" pitchFamily="2" charset="0"/>
              </a:rPr>
              <a:t>s</a:t>
            </a:r>
            <a:r>
              <a:rPr lang="en-US" sz="2400" b="0" i="0" dirty="0">
                <a:solidFill>
                  <a:srgbClr val="000000"/>
                </a:solidFill>
                <a:effectLst/>
                <a:latin typeface="Nunito" pitchFamily="2" charset="0"/>
              </a:rPr>
              <a:t> &gt;2f</a:t>
            </a:r>
            <a:r>
              <a:rPr lang="en-US" sz="2400" b="0" i="0" baseline="-25000" dirty="0">
                <a:solidFill>
                  <a:srgbClr val="000000"/>
                </a:solidFill>
                <a:effectLst/>
                <a:latin typeface="Nunito" pitchFamily="2" charset="0"/>
              </a:rPr>
              <a:t>m</a:t>
            </a:r>
            <a:endParaRPr lang="en-US" sz="2400" b="0" i="0" dirty="0">
              <a:solidFill>
                <a:srgbClr val="000000"/>
              </a:solidFill>
              <a:effectLst/>
              <a:latin typeface="Nunito" pitchFamily="2" charset="0"/>
            </a:endParaRPr>
          </a:p>
          <a:p>
            <a:pPr algn="just">
              <a:buFont typeface="Arial" panose="020B0604020202020204" pitchFamily="34" charset="0"/>
              <a:buChar char="•"/>
            </a:pPr>
            <a:r>
              <a:rPr lang="en-US" sz="2400" b="0" i="0" dirty="0">
                <a:solidFill>
                  <a:srgbClr val="000000"/>
                </a:solidFill>
                <a:effectLst/>
                <a:latin typeface="Nunito" pitchFamily="2" charset="0"/>
              </a:rPr>
              <a:t>By using anti aliasing filters.</a:t>
            </a:r>
          </a:p>
        </p:txBody>
      </p:sp>
      <p:sp>
        <p:nvSpPr>
          <p:cNvPr id="7" name="TextBox 6">
            <a:extLst>
              <a:ext uri="{FF2B5EF4-FFF2-40B4-BE49-F238E27FC236}">
                <a16:creationId xmlns:a16="http://schemas.microsoft.com/office/drawing/2014/main" id="{F315B8B0-D96D-4465-A212-EC07C78FB45D}"/>
              </a:ext>
            </a:extLst>
          </p:cNvPr>
          <p:cNvSpPr txBox="1"/>
          <p:nvPr/>
        </p:nvSpPr>
        <p:spPr>
          <a:xfrm>
            <a:off x="1220372" y="4541578"/>
            <a:ext cx="9217856" cy="1569660"/>
          </a:xfrm>
          <a:prstGeom prst="rect">
            <a:avLst/>
          </a:prstGeom>
          <a:noFill/>
        </p:spPr>
        <p:txBody>
          <a:bodyPr wrap="square">
            <a:spAutoFit/>
          </a:bodyPr>
          <a:lstStyle/>
          <a:p>
            <a:pPr algn="just"/>
            <a:r>
              <a:rPr lang="en-US" sz="2400" b="0" i="0" dirty="0">
                <a:solidFill>
                  <a:srgbClr val="000000"/>
                </a:solidFill>
                <a:effectLst/>
                <a:latin typeface="Nunito" pitchFamily="2" charset="0"/>
              </a:rPr>
              <a:t>There are three types of sampling techniques:</a:t>
            </a:r>
          </a:p>
          <a:p>
            <a:pPr algn="just">
              <a:buFont typeface="Arial" panose="020B0604020202020204" pitchFamily="34" charset="0"/>
              <a:buChar char="•"/>
            </a:pPr>
            <a:r>
              <a:rPr lang="en-US" sz="2400" b="0" i="0" dirty="0">
                <a:solidFill>
                  <a:srgbClr val="000000"/>
                </a:solidFill>
                <a:effectLst/>
                <a:latin typeface="Nunito" pitchFamily="2" charset="0"/>
              </a:rPr>
              <a:t>Impulse sampling.</a:t>
            </a:r>
          </a:p>
          <a:p>
            <a:pPr algn="just">
              <a:buFont typeface="Arial" panose="020B0604020202020204" pitchFamily="34" charset="0"/>
              <a:buChar char="•"/>
            </a:pPr>
            <a:r>
              <a:rPr lang="en-US" sz="2400" b="0" i="0" dirty="0">
                <a:solidFill>
                  <a:srgbClr val="000000"/>
                </a:solidFill>
                <a:effectLst/>
                <a:latin typeface="Nunito" pitchFamily="2" charset="0"/>
              </a:rPr>
              <a:t>Natural sampling.</a:t>
            </a:r>
          </a:p>
          <a:p>
            <a:pPr algn="just">
              <a:buFont typeface="Arial" panose="020B0604020202020204" pitchFamily="34" charset="0"/>
              <a:buChar char="•"/>
            </a:pPr>
            <a:r>
              <a:rPr lang="en-US" sz="2400" b="0" i="0" dirty="0">
                <a:solidFill>
                  <a:srgbClr val="000000"/>
                </a:solidFill>
                <a:effectLst/>
                <a:latin typeface="Nunito" pitchFamily="2" charset="0"/>
              </a:rPr>
              <a:t>Flat Top sampling.</a:t>
            </a:r>
          </a:p>
        </p:txBody>
      </p:sp>
    </p:spTree>
    <p:extLst>
      <p:ext uri="{BB962C8B-B14F-4D97-AF65-F5344CB8AC3E}">
        <p14:creationId xmlns:p14="http://schemas.microsoft.com/office/powerpoint/2010/main" val="50212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E0FBFA-BC49-4E13-98E7-96060AD407FB}"/>
              </a:ext>
            </a:extLst>
          </p:cNvPr>
          <p:cNvSpPr txBox="1"/>
          <p:nvPr/>
        </p:nvSpPr>
        <p:spPr>
          <a:xfrm>
            <a:off x="671732" y="455414"/>
            <a:ext cx="6098344" cy="461665"/>
          </a:xfrm>
          <a:prstGeom prst="rect">
            <a:avLst/>
          </a:prstGeom>
          <a:noFill/>
        </p:spPr>
        <p:txBody>
          <a:bodyPr wrap="square">
            <a:spAutoFit/>
          </a:bodyPr>
          <a:lstStyle/>
          <a:p>
            <a:pPr algn="l"/>
            <a:r>
              <a:rPr lang="en-IN" sz="2400" b="0" i="0" dirty="0">
                <a:solidFill>
                  <a:srgbClr val="000000"/>
                </a:solidFill>
                <a:effectLst/>
                <a:latin typeface="Heebo" pitchFamily="2" charset="-79"/>
                <a:cs typeface="Heebo" pitchFamily="2" charset="-79"/>
              </a:rPr>
              <a:t>Impulse Sampling</a:t>
            </a:r>
          </a:p>
        </p:txBody>
      </p:sp>
      <p:sp>
        <p:nvSpPr>
          <p:cNvPr id="7" name="Rectangle 2">
            <a:extLst>
              <a:ext uri="{FF2B5EF4-FFF2-40B4-BE49-F238E27FC236}">
                <a16:creationId xmlns:a16="http://schemas.microsoft.com/office/drawing/2014/main" id="{AAEBBE3B-0963-47C0-8072-EE5FB840B9B3}"/>
              </a:ext>
            </a:extLst>
          </p:cNvPr>
          <p:cNvSpPr>
            <a:spLocks noChangeArrowheads="1"/>
          </p:cNvSpPr>
          <p:nvPr/>
        </p:nvSpPr>
        <p:spPr bwMode="auto">
          <a:xfrm>
            <a:off x="671732" y="1598757"/>
            <a:ext cx="9876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Impulse sampling can be performed by multiplying input signal x(t) with impulse train of</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 period 'T'. Here, the amplitude of impulse changes with respect to amplitude of input signal x(t). The output of sampler is given by</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B15590D-59C6-4C2D-87E3-AD998F60818E}"/>
              </a:ext>
            </a:extLst>
          </p:cNvPr>
          <p:cNvPicPr>
            <a:picLocks noChangeAspect="1"/>
          </p:cNvPicPr>
          <p:nvPr/>
        </p:nvPicPr>
        <p:blipFill>
          <a:blip r:embed="rId2"/>
          <a:stretch>
            <a:fillRect/>
          </a:stretch>
        </p:blipFill>
        <p:spPr>
          <a:xfrm>
            <a:off x="3957516" y="2080626"/>
            <a:ext cx="3305123" cy="761048"/>
          </a:xfrm>
          <a:prstGeom prst="rect">
            <a:avLst/>
          </a:prstGeom>
        </p:spPr>
      </p:pic>
      <p:pic>
        <p:nvPicPr>
          <p:cNvPr id="3076" name="Picture 4" descr="Impulse Sampling">
            <a:extLst>
              <a:ext uri="{FF2B5EF4-FFF2-40B4-BE49-F238E27FC236}">
                <a16:creationId xmlns:a16="http://schemas.microsoft.com/office/drawing/2014/main" id="{4D32CC94-4889-43D6-A446-EAF97C573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09" y="3985041"/>
            <a:ext cx="8410136" cy="239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7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20585d1-23dc-4c27-8a12-424c035d4ca1" xsi:nil="true"/>
    <lcf76f155ced4ddcb4097134ff3c332f xmlns="d854dfb9-aef8-488a-851c-e36b7543581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4DB55BDA539441A05D60F71524A34B" ma:contentTypeVersion="8" ma:contentTypeDescription="Create a new document." ma:contentTypeScope="" ma:versionID="5dbcab568c687eabf892efb5b2b1f24f">
  <xsd:schema xmlns:xsd="http://www.w3.org/2001/XMLSchema" xmlns:xs="http://www.w3.org/2001/XMLSchema" xmlns:p="http://schemas.microsoft.com/office/2006/metadata/properties" xmlns:ns2="d854dfb9-aef8-488a-851c-e36b75435811" xmlns:ns3="e20585d1-23dc-4c27-8a12-424c035d4ca1" targetNamespace="http://schemas.microsoft.com/office/2006/metadata/properties" ma:root="true" ma:fieldsID="9efd1d35571430ff48b127da596de488" ns2:_="" ns3:_="">
    <xsd:import namespace="d854dfb9-aef8-488a-851c-e36b75435811"/>
    <xsd:import namespace="e20585d1-23dc-4c27-8a12-424c035d4ca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4dfb9-aef8-488a-851c-e36b754358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c0bc433-1385-4722-b375-4ca4c094909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0585d1-23dc-4c27-8a12-424c035d4ca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44929fd-331f-4cd5-b152-da5140c08dcd}" ma:internalName="TaxCatchAll" ma:showField="CatchAllData" ma:web="e20585d1-23dc-4c27-8a12-424c035d4c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DD8020-B145-445A-9244-14A6FCAEA1F8}">
  <ds:schemaRefs>
    <ds:schemaRef ds:uri="http://schemas.microsoft.com/office/2006/metadata/properties"/>
    <ds:schemaRef ds:uri="http://schemas.microsoft.com/office/infopath/2007/PartnerControls"/>
    <ds:schemaRef ds:uri="e20585d1-23dc-4c27-8a12-424c035d4ca1"/>
    <ds:schemaRef ds:uri="d854dfb9-aef8-488a-851c-e36b75435811"/>
  </ds:schemaRefs>
</ds:datastoreItem>
</file>

<file path=customXml/itemProps2.xml><?xml version="1.0" encoding="utf-8"?>
<ds:datastoreItem xmlns:ds="http://schemas.openxmlformats.org/officeDocument/2006/customXml" ds:itemID="{CD3CCB72-859C-4939-BE7A-9C121E5C030A}">
  <ds:schemaRefs>
    <ds:schemaRef ds:uri="http://schemas.microsoft.com/sharepoint/v3/contenttype/forms"/>
  </ds:schemaRefs>
</ds:datastoreItem>
</file>

<file path=customXml/itemProps3.xml><?xml version="1.0" encoding="utf-8"?>
<ds:datastoreItem xmlns:ds="http://schemas.openxmlformats.org/officeDocument/2006/customXml" ds:itemID="{482741C0-614E-45DB-AFF7-524EE7FB26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54dfb9-aef8-488a-851c-e36b75435811"/>
    <ds:schemaRef ds:uri="e20585d1-23dc-4c27-8a12-424c035d4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614</TotalTime>
  <Words>2665</Words>
  <Application>Microsoft Office PowerPoint</Application>
  <PresentationFormat>Widescreen</PresentationFormat>
  <Paragraphs>156</Paragraphs>
  <Slides>52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Arial</vt:lpstr>
      <vt:lpstr>Arial</vt:lpstr>
      <vt:lpstr>Calibri</vt:lpstr>
      <vt:lpstr>Calibri Light</vt:lpstr>
      <vt:lpstr>Google Sans</vt:lpstr>
      <vt:lpstr>Heebo</vt:lpstr>
      <vt:lpstr>MathJax_Main</vt:lpstr>
      <vt:lpstr>MathJax_Main-italic</vt:lpstr>
      <vt:lpstr>Nunito</vt:lpstr>
      <vt:lpstr>Söhne</vt:lpstr>
      <vt:lpstr>Times New Roman</vt:lpstr>
      <vt:lpstr>Office Theme</vt:lpstr>
      <vt:lpstr>Sampling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UEM</dc:creator>
  <cp:lastModifiedBy>nil.the.great@gmail.com</cp:lastModifiedBy>
  <cp:revision>7</cp:revision>
  <dcterms:created xsi:type="dcterms:W3CDTF">2023-04-03T14:05:42Z</dcterms:created>
  <dcterms:modified xsi:type="dcterms:W3CDTF">2023-04-06T05:49:07Z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0x010100E94DB55BDA539441A05D60F71524A34B</vt:lpwstr>
  </property>
</Properties>
</file>