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3" r:id="rId3"/>
    <p:sldId id="322" r:id="rId4"/>
    <p:sldId id="324" r:id="rId5"/>
    <p:sldId id="325" r:id="rId6"/>
    <p:sldId id="326" r:id="rId7"/>
    <p:sldId id="32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279D3-7DF7-433E-9576-10660DAB1968}" v="4" dt="2020-11-13T05:50:0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jyoti Das" userId="3994b55ff55c2c00" providerId="Windows Live" clId="Web-{78A279D3-7DF7-433E-9576-10660DAB1968}"/>
    <pc:docChg chg="modSld">
      <pc:chgData name="Devjyoti Das" userId="3994b55ff55c2c00" providerId="Windows Live" clId="Web-{78A279D3-7DF7-433E-9576-10660DAB1968}" dt="2020-11-13T05:49:59.312" v="2" actId="20577"/>
      <pc:docMkLst>
        <pc:docMk/>
      </pc:docMkLst>
      <pc:sldChg chg="modSp">
        <pc:chgData name="Devjyoti Das" userId="3994b55ff55c2c00" providerId="Windows Live" clId="Web-{78A279D3-7DF7-433E-9576-10660DAB1968}" dt="2020-11-13T05:49:57.031" v="0" actId="20577"/>
        <pc:sldMkLst>
          <pc:docMk/>
          <pc:sldMk cId="1232410723" sldId="324"/>
        </pc:sldMkLst>
        <pc:spChg chg="mod">
          <ac:chgData name="Devjyoti Das" userId="3994b55ff55c2c00" providerId="Windows Live" clId="Web-{78A279D3-7DF7-433E-9576-10660DAB1968}" dt="2020-11-13T05:49:57.031" v="0" actId="20577"/>
          <ac:spMkLst>
            <pc:docMk/>
            <pc:sldMk cId="1232410723" sldId="32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2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1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6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0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7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FDA1-5861-40A5-B07D-4E7536DC606B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C8C6-7361-4CDD-B139-E39B87892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8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118512" y="218283"/>
            <a:ext cx="7915748" cy="762000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FF0000"/>
                </a:solidFill>
                <a:latin typeface="Cambria" panose="02040503050406030204" pitchFamily="18" charset="0"/>
              </a:rPr>
              <a:t>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Click to edit Master subtitle style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0"/>
            <a:ext cx="12192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0" y="142081"/>
            <a:ext cx="1173163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2292022" y="1044574"/>
            <a:ext cx="708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ambria" panose="02040503050406030204" pitchFamily="18" charset="0"/>
              </a:rPr>
              <a:t>Course Name : Indian Constitution </a:t>
            </a:r>
          </a:p>
        </p:txBody>
      </p:sp>
    </p:spTree>
    <p:extLst>
      <p:ext uri="{BB962C8B-B14F-4D97-AF65-F5344CB8AC3E}">
        <p14:creationId xmlns:p14="http://schemas.microsoft.com/office/powerpoint/2010/main" val="377575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The High Court</a:t>
            </a: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2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the Indian single integrated judicial system, the high court operates below the Supreme Court but above the subordinate courts.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high court occupies the top position in the judicial administration of a state.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Constitution of India provides for a high court for each state, but the Seventh Amendment Act of 1956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authorised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Parliament to establish a common high court for two or more states or for two or more states and a union territory.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9119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The High Court</a:t>
            </a: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3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At present (2019), there are 25 high courts in the country. Out of them, only three high courts have jurisdiction over more than one state.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Among the nine union territories, Delhi alone has a separate high court (since 1966).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union territories of Jammu and Kashmir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Ladakh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have a common high court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30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Composition and Appointment</a:t>
            </a: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4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  <a:ea typeface="Cambria" panose="02040503050406030204" pitchFamily="18" charset="0"/>
              </a:rPr>
              <a:t>Constitution does not specify the strength of a high court and leaves it to the discretion of the president. President determines the strength of a High Court from time-to-time depending upon its workload.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Under Article 217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the judges of a high court are appointed by the President. The chief justice is appointed by the President after consultation with the chief justice of India and the governor of the state concerned.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1072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Qualification, Tenure and Oath of Judges</a:t>
            </a: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5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 should be a citizen of 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 should have held a judicial office in the territory of India for ten years </a:t>
            </a:r>
          </a:p>
          <a:p>
            <a:pPr marL="0" indent="0" algn="ctr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 should have been an advocate of a High Court (or High Courts in succession) for ten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Constitution has not prescribed a minimum age for appointment as a judge of a high court.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 holds office until he attains the age of 62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Oath is administered by Governor or person appointed by him for this purpose.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7417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Removal</a:t>
            </a: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6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 can resign from his office by writing to the President.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 can be removed from his office on the recommendation of the Parliament (same as Judge of Supreme Court).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 vacates his office when he is appointed as a Judge of the Supreme Court or when he is transferred to another High Court.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920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05800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20" y="1448554"/>
            <a:ext cx="11334938" cy="78765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Jurisdiction and Power of High Court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8558" y="6492875"/>
            <a:ext cx="41344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D709F5-0689-4F51-980C-752EEC7ED17D}" type="slidenum">
              <a:rPr lang="en-US" altLang="en-US"/>
              <a:pPr/>
              <a:t>7</a:t>
            </a:fld>
            <a:endParaRPr lang="en-US" altLang="en-US" dirty="0"/>
          </a:p>
        </p:txBody>
      </p:sp>
      <p:pic>
        <p:nvPicPr>
          <p:cNvPr id="3084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8" y="12524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20" y="2344847"/>
            <a:ext cx="10910180" cy="414802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Supreme Court can issue writ jurisdiction, only where a Fundamental Right has been infringed. High Court can issue these writs under Article 226 not only in such cases but also where an ordinary legal right has been infringed.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high court is primarily a court of appeal. It hears appeals against 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judgements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subordinate courts functioning in its territorial jurisdiction. It has appellate jurisdiction in both civil and criminal matters. Hence, the appellate jurisdiction of a high court is wider than its original jurisdiction.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addition to its appellate jurisdiction and supervisory jurisdiction over the subordinate courts, a high court has an administrative control and other powers over them.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1062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15222"/>
              </p:ext>
            </p:extLst>
          </p:nvPr>
        </p:nvGraphicFramePr>
        <p:xfrm>
          <a:off x="0" y="1"/>
          <a:ext cx="12192000" cy="1355729"/>
        </p:xfrm>
        <a:graphic>
          <a:graphicData uri="http://schemas.openxmlformats.org/drawingml/2006/table">
            <a:tbl>
              <a:tblPr/>
              <a:tblGrid>
                <a:gridCol w="142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7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4392614" y="2084389"/>
            <a:ext cx="29305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4400" b="1">
                <a:latin typeface="Cambria" panose="02040503050406030204" pitchFamily="18" charset="0"/>
              </a:rPr>
              <a:t>Thank You</a:t>
            </a:r>
          </a:p>
        </p:txBody>
      </p:sp>
      <p:sp>
        <p:nvSpPr>
          <p:cNvPr id="410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5C92A8-95BD-46B0-AE5E-1FBE3836CCEC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4108" name="Picture 8" descr="handshake-graphic-vector-127508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124200"/>
            <a:ext cx="2438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5" y="98080"/>
            <a:ext cx="1262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4202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582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UNIVERSITY OF ENGINEERING &amp; MANAGEMENT, KOLKATA</vt:lpstr>
      <vt:lpstr>The High Court</vt:lpstr>
      <vt:lpstr>The High Court</vt:lpstr>
      <vt:lpstr>Composition and Appointment</vt:lpstr>
      <vt:lpstr>Qualification, Tenure and Oath of Judges</vt:lpstr>
      <vt:lpstr>Removal</vt:lpstr>
      <vt:lpstr>Jurisdiction and Power of High Court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ENGINEERING &amp; MANAGEMENT, KOLKATA</dc:title>
  <dc:creator>Devjyoti Das</dc:creator>
  <cp:lastModifiedBy>Devjyoti Das</cp:lastModifiedBy>
  <cp:revision>55</cp:revision>
  <dcterms:created xsi:type="dcterms:W3CDTF">2020-08-21T09:09:20Z</dcterms:created>
  <dcterms:modified xsi:type="dcterms:W3CDTF">2020-11-13T05:50:02Z</dcterms:modified>
</cp:coreProperties>
</file>