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9" r:id="rId3"/>
    <p:sldId id="330" r:id="rId4"/>
    <p:sldId id="331" r:id="rId5"/>
    <p:sldId id="332" r:id="rId6"/>
    <p:sldId id="333" r:id="rId7"/>
    <p:sldId id="335" r:id="rId8"/>
    <p:sldId id="33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EDFDA1-5861-40A5-B07D-4E7536DC606B}"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45319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EDFDA1-5861-40A5-B07D-4E7536DC606B}"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122975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EDFDA1-5861-40A5-B07D-4E7536DC606B}"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192412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EDFDA1-5861-40A5-B07D-4E7536DC606B}"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41622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DFDA1-5861-40A5-B07D-4E7536DC606B}"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274431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EDFDA1-5861-40A5-B07D-4E7536DC606B}"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53586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EDFDA1-5861-40A5-B07D-4E7536DC606B}"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2198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EDFDA1-5861-40A5-B07D-4E7536DC606B}"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134940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DFDA1-5861-40A5-B07D-4E7536DC606B}"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257890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DFDA1-5861-40A5-B07D-4E7536DC606B}"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362547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DFDA1-5861-40A5-B07D-4E7536DC606B}"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C8C6-7361-4CDD-B139-E39B87892BF0}" type="slidenum">
              <a:rPr lang="en-IN" smtClean="0"/>
              <a:t>‹#›</a:t>
            </a:fld>
            <a:endParaRPr lang="en-IN"/>
          </a:p>
        </p:txBody>
      </p:sp>
    </p:spTree>
    <p:extLst>
      <p:ext uri="{BB962C8B-B14F-4D97-AF65-F5344CB8AC3E}">
        <p14:creationId xmlns:p14="http://schemas.microsoft.com/office/powerpoint/2010/main" val="146685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DFDA1-5861-40A5-B07D-4E7536DC606B}" type="datetimeFigureOut">
              <a:rPr lang="en-IN" smtClean="0"/>
              <a:t>24-08-2020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C8C6-7361-4CDD-B139-E39B87892BF0}" type="slidenum">
              <a:rPr lang="en-IN" smtClean="0"/>
              <a:t>‹#›</a:t>
            </a:fld>
            <a:endParaRPr lang="en-IN"/>
          </a:p>
        </p:txBody>
      </p:sp>
    </p:spTree>
    <p:extLst>
      <p:ext uri="{BB962C8B-B14F-4D97-AF65-F5344CB8AC3E}">
        <p14:creationId xmlns:p14="http://schemas.microsoft.com/office/powerpoint/2010/main" val="218668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118512" y="218283"/>
            <a:ext cx="7915748" cy="762000"/>
          </a:xfrm>
        </p:spPr>
        <p:txBody>
          <a:bodyPr/>
          <a:lstStyle/>
          <a:p>
            <a:r>
              <a:rPr lang="en-US" altLang="en-US" sz="2200" b="1" dirty="0">
                <a:solidFill>
                  <a:srgbClr val="FF0000"/>
                </a:solidFill>
                <a:latin typeface="Cambria" panose="02040503050406030204"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19250"/>
            <a:ext cx="12192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C:\Users\UEM\Desktop\UEM_New_Logo_05-04-20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070" y="142081"/>
            <a:ext cx="1173163"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1"/>
          <p:cNvSpPr txBox="1">
            <a:spLocks noChangeArrowheads="1"/>
          </p:cNvSpPr>
          <p:nvPr/>
        </p:nvSpPr>
        <p:spPr bwMode="auto">
          <a:xfrm>
            <a:off x="2292022" y="1044574"/>
            <a:ext cx="708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b="1" dirty="0">
                <a:solidFill>
                  <a:srgbClr val="0000FF"/>
                </a:solidFill>
                <a:latin typeface="Cambria" panose="02040503050406030204" pitchFamily="18" charset="0"/>
              </a:rPr>
              <a:t>Course Name </a:t>
            </a:r>
            <a:r>
              <a:rPr lang="en-US" b="1" dirty="0" smtClean="0">
                <a:solidFill>
                  <a:srgbClr val="0000FF"/>
                </a:solidFill>
                <a:latin typeface="Cambria" panose="02040503050406030204" pitchFamily="18" charset="0"/>
              </a:rPr>
              <a:t>: Indian Constitution </a:t>
            </a:r>
            <a:endParaRPr lang="en-US" b="1" dirty="0">
              <a:solidFill>
                <a:srgbClr val="0000FF"/>
              </a:solidFill>
              <a:latin typeface="Cambria" panose="02040503050406030204" pitchFamily="18" charset="0"/>
            </a:endParaRPr>
          </a:p>
        </p:txBody>
      </p:sp>
    </p:spTree>
    <p:extLst>
      <p:ext uri="{BB962C8B-B14F-4D97-AF65-F5344CB8AC3E}">
        <p14:creationId xmlns:p14="http://schemas.microsoft.com/office/powerpoint/2010/main" val="3775753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IN" sz="4000" b="1" dirty="0">
                <a:latin typeface="Cambria" panose="02040503050406030204" pitchFamily="18" charset="0"/>
                <a:ea typeface="Cambria" panose="02040503050406030204" pitchFamily="18" charset="0"/>
              </a:rPr>
              <a:t>Public Interest Litigation</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2</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a:bodyPr>
          <a:lstStyle/>
          <a:p>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concept of Public Interest Litigation (PIL) originated </a:t>
            </a:r>
            <a:r>
              <a:rPr lang="en-US" dirty="0" smtClean="0">
                <a:latin typeface="Cambria" panose="02040503050406030204" pitchFamily="18" charset="0"/>
                <a:ea typeface="Cambria" panose="02040503050406030204" pitchFamily="18" charset="0"/>
              </a:rPr>
              <a:t>and developed </a:t>
            </a:r>
            <a:r>
              <a:rPr lang="en-US" dirty="0">
                <a:latin typeface="Cambria" panose="02040503050406030204" pitchFamily="18" charset="0"/>
                <a:ea typeface="Cambria" panose="02040503050406030204" pitchFamily="18" charset="0"/>
              </a:rPr>
              <a:t>in the USA in the 1960s. In the USA, it </a:t>
            </a:r>
            <a:r>
              <a:rPr lang="en-US" dirty="0" smtClean="0">
                <a:latin typeface="Cambria" panose="02040503050406030204" pitchFamily="18" charset="0"/>
                <a:ea typeface="Cambria" panose="02040503050406030204" pitchFamily="18" charset="0"/>
              </a:rPr>
              <a:t>was designed </a:t>
            </a:r>
            <a:r>
              <a:rPr lang="en-US" dirty="0">
                <a:latin typeface="Cambria" panose="02040503050406030204" pitchFamily="18" charset="0"/>
                <a:ea typeface="Cambria" panose="02040503050406030204" pitchFamily="18" charset="0"/>
              </a:rPr>
              <a:t>to provide legal representation to </a:t>
            </a:r>
            <a:r>
              <a:rPr lang="en-US" dirty="0" smtClean="0">
                <a:latin typeface="Cambria" panose="02040503050406030204" pitchFamily="18" charset="0"/>
                <a:ea typeface="Cambria" panose="02040503050406030204" pitchFamily="18" charset="0"/>
              </a:rPr>
              <a:t>previously unrepresented </a:t>
            </a:r>
            <a:r>
              <a:rPr lang="en-US" dirty="0">
                <a:latin typeface="Cambria" panose="02040503050406030204" pitchFamily="18" charset="0"/>
                <a:ea typeface="Cambria" panose="02040503050406030204" pitchFamily="18" charset="0"/>
              </a:rPr>
              <a:t>groups and interests</a:t>
            </a:r>
            <a:r>
              <a:rPr lang="en-US" dirty="0" smtClean="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In India, the PIL is a product of the judicial activism role of </a:t>
            </a:r>
            <a:r>
              <a:rPr lang="en-US" dirty="0" smtClean="0">
                <a:latin typeface="Cambria" panose="02040503050406030204" pitchFamily="18" charset="0"/>
                <a:ea typeface="Cambria" panose="02040503050406030204" pitchFamily="18" charset="0"/>
              </a:rPr>
              <a:t>the Supreme </a:t>
            </a:r>
            <a:r>
              <a:rPr lang="en-US" dirty="0">
                <a:latin typeface="Cambria" panose="02040503050406030204" pitchFamily="18" charset="0"/>
                <a:ea typeface="Cambria" panose="02040503050406030204" pitchFamily="18" charset="0"/>
              </a:rPr>
              <a:t>Court. It was introduced in the early 1980s. Justice V.R</a:t>
            </a:r>
            <a:r>
              <a:rPr lang="en-US" dirty="0" smtClean="0">
                <a:latin typeface="Cambria" panose="02040503050406030204" pitchFamily="18" charset="0"/>
                <a:ea typeface="Cambria" panose="02040503050406030204" pitchFamily="18" charset="0"/>
              </a:rPr>
              <a:t>. Krishna </a:t>
            </a:r>
            <a:r>
              <a:rPr lang="en-US" dirty="0" err="1">
                <a:latin typeface="Cambria" panose="02040503050406030204" pitchFamily="18" charset="0"/>
                <a:ea typeface="Cambria" panose="02040503050406030204" pitchFamily="18" charset="0"/>
              </a:rPr>
              <a:t>Iyer</a:t>
            </a:r>
            <a:r>
              <a:rPr lang="en-US" dirty="0">
                <a:latin typeface="Cambria" panose="02040503050406030204" pitchFamily="18" charset="0"/>
                <a:ea typeface="Cambria" panose="02040503050406030204" pitchFamily="18" charset="0"/>
              </a:rPr>
              <a:t> and Justice P.N. </a:t>
            </a:r>
            <a:r>
              <a:rPr lang="en-US" dirty="0" err="1">
                <a:latin typeface="Cambria" panose="02040503050406030204" pitchFamily="18" charset="0"/>
                <a:ea typeface="Cambria" panose="02040503050406030204" pitchFamily="18" charset="0"/>
              </a:rPr>
              <a:t>Bhagwati</a:t>
            </a:r>
            <a:r>
              <a:rPr lang="en-US" dirty="0">
                <a:latin typeface="Cambria" panose="02040503050406030204" pitchFamily="18" charset="0"/>
                <a:ea typeface="Cambria" panose="02040503050406030204" pitchFamily="18" charset="0"/>
              </a:rPr>
              <a:t> were the pioneers of </a:t>
            </a:r>
            <a:r>
              <a:rPr lang="en-US" dirty="0" smtClean="0">
                <a:latin typeface="Cambria" panose="02040503050406030204" pitchFamily="18" charset="0"/>
                <a:ea typeface="Cambria" panose="02040503050406030204" pitchFamily="18" charset="0"/>
              </a:rPr>
              <a:t>the concept </a:t>
            </a:r>
            <a:r>
              <a:rPr lang="en-US" dirty="0">
                <a:latin typeface="Cambria" panose="02040503050406030204" pitchFamily="18" charset="0"/>
                <a:ea typeface="Cambria" panose="02040503050406030204" pitchFamily="18" charset="0"/>
              </a:rPr>
              <a:t>of PIL</a:t>
            </a:r>
            <a:r>
              <a:rPr lang="en-US" dirty="0" smtClean="0">
                <a:latin typeface="Cambria" panose="02040503050406030204" pitchFamily="18" charset="0"/>
                <a:ea typeface="Cambria" panose="02040503050406030204" pitchFamily="18" charset="0"/>
              </a:rPr>
              <a:t>.</a:t>
            </a:r>
          </a:p>
          <a:p>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797837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IN" sz="4000" b="1" dirty="0" smtClean="0">
                <a:latin typeface="Cambria" panose="02040503050406030204" pitchFamily="18" charset="0"/>
                <a:ea typeface="Cambria" panose="02040503050406030204" pitchFamily="18" charset="0"/>
              </a:rPr>
              <a:t>Meaning </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3</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lnSpcReduction="10000"/>
          </a:bodyPr>
          <a:lstStyle/>
          <a:p>
            <a:r>
              <a:rPr lang="en-US" dirty="0">
                <a:latin typeface="Cambria" panose="02040503050406030204" pitchFamily="18" charset="0"/>
                <a:ea typeface="Cambria" panose="02040503050406030204" pitchFamily="18" charset="0"/>
              </a:rPr>
              <a:t>The traditional rule of </a:t>
            </a:r>
            <a:r>
              <a:rPr lang="en-US" i="1" dirty="0">
                <a:latin typeface="Cambria" panose="02040503050406030204" pitchFamily="18" charset="0"/>
                <a:ea typeface="Cambria" panose="02040503050406030204" pitchFamily="18" charset="0"/>
              </a:rPr>
              <a:t>“Locus </a:t>
            </a:r>
            <a:r>
              <a:rPr lang="en-US" i="1" dirty="0" err="1">
                <a:latin typeface="Cambria" panose="02040503050406030204" pitchFamily="18" charset="0"/>
                <a:ea typeface="Cambria" panose="02040503050406030204" pitchFamily="18" charset="0"/>
              </a:rPr>
              <a:t>Standii</a:t>
            </a:r>
            <a:r>
              <a:rPr lang="en-US" i="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that a person, whose right is infringed alone can file a petition, has been relaxed by the Supreme Court in its recent decisions.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Now</a:t>
            </a:r>
            <a:r>
              <a:rPr lang="en-US" dirty="0">
                <a:latin typeface="Cambria" panose="02040503050406030204" pitchFamily="18" charset="0"/>
                <a:ea typeface="Cambria" panose="02040503050406030204" pitchFamily="18" charset="0"/>
              </a:rPr>
              <a:t>, the court permits public interest litigation in India at the instance of public spirited citizens for the enforcement of constitutional legal rights.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Hence, any </a:t>
            </a:r>
            <a:r>
              <a:rPr lang="en-US" dirty="0">
                <a:latin typeface="Cambria" panose="02040503050406030204" pitchFamily="18" charset="0"/>
                <a:ea typeface="Cambria" panose="02040503050406030204" pitchFamily="18" charset="0"/>
              </a:rPr>
              <a:t>public </a:t>
            </a:r>
            <a:r>
              <a:rPr lang="en-US" dirty="0" smtClean="0">
                <a:latin typeface="Cambria" panose="02040503050406030204" pitchFamily="18" charset="0"/>
                <a:ea typeface="Cambria" panose="02040503050406030204" pitchFamily="18" charset="0"/>
              </a:rPr>
              <a:t>spirited/citizen </a:t>
            </a:r>
            <a:r>
              <a:rPr lang="en-US" dirty="0">
                <a:latin typeface="Cambria" panose="02040503050406030204" pitchFamily="18" charset="0"/>
                <a:ea typeface="Cambria" panose="02040503050406030204" pitchFamily="18" charset="0"/>
              </a:rPr>
              <a:t>can move/approach the court for the public cause by filing a petition:</a:t>
            </a:r>
          </a:p>
          <a:p>
            <a:pPr lvl="1"/>
            <a:r>
              <a:rPr lang="en-US" dirty="0" smtClean="0">
                <a:latin typeface="Cambria" panose="02040503050406030204" pitchFamily="18" charset="0"/>
                <a:ea typeface="Cambria" panose="02040503050406030204" pitchFamily="18" charset="0"/>
              </a:rPr>
              <a:t>in </a:t>
            </a:r>
            <a:r>
              <a:rPr lang="en-US" dirty="0">
                <a:latin typeface="Cambria" panose="02040503050406030204" pitchFamily="18" charset="0"/>
                <a:ea typeface="Cambria" panose="02040503050406030204" pitchFamily="18" charset="0"/>
              </a:rPr>
              <a:t>Supreme Court under Art.32 of the Constitution;</a:t>
            </a:r>
          </a:p>
          <a:p>
            <a:pPr lvl="1"/>
            <a:r>
              <a:rPr lang="en-US" dirty="0" smtClean="0">
                <a:latin typeface="Cambria" panose="02040503050406030204" pitchFamily="18" charset="0"/>
                <a:ea typeface="Cambria" panose="02040503050406030204" pitchFamily="18" charset="0"/>
              </a:rPr>
              <a:t>In </a:t>
            </a:r>
            <a:r>
              <a:rPr lang="en-US" dirty="0">
                <a:latin typeface="Cambria" panose="02040503050406030204" pitchFamily="18" charset="0"/>
                <a:ea typeface="Cambria" panose="02040503050406030204" pitchFamily="18" charset="0"/>
              </a:rPr>
              <a:t>High Court under Art.226 of the Constitution; and</a:t>
            </a:r>
          </a:p>
          <a:p>
            <a:pPr lvl="1"/>
            <a:r>
              <a:rPr lang="en-US" dirty="0" smtClean="0">
                <a:latin typeface="Cambria" panose="02040503050406030204" pitchFamily="18" charset="0"/>
                <a:ea typeface="Cambria" panose="02040503050406030204" pitchFamily="18" charset="0"/>
              </a:rPr>
              <a:t>in </a:t>
            </a:r>
            <a:r>
              <a:rPr lang="en-US" dirty="0">
                <a:latin typeface="Cambria" panose="02040503050406030204" pitchFamily="18" charset="0"/>
                <a:ea typeface="Cambria" panose="02040503050406030204" pitchFamily="18" charset="0"/>
              </a:rPr>
              <a:t>the Court of Magistrate under Sec.133, Cr. P.C.</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7014499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IN" sz="4000" b="1" dirty="0" smtClean="0">
                <a:latin typeface="Cambria" panose="02040503050406030204" pitchFamily="18" charset="0"/>
                <a:ea typeface="Cambria" panose="02040503050406030204" pitchFamily="18" charset="0"/>
              </a:rPr>
              <a:t>PIL</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4</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fontScale="92500" lnSpcReduction="10000"/>
          </a:bodyPr>
          <a:lstStyle/>
          <a:p>
            <a:r>
              <a:rPr lang="en-US" dirty="0">
                <a:latin typeface="Cambria" panose="02040503050406030204" pitchFamily="18" charset="0"/>
                <a:ea typeface="Cambria" panose="02040503050406030204" pitchFamily="18" charset="0"/>
              </a:rPr>
              <a:t>In simple words, means, litigation filed in a court of law, for the protection of Public Interest, such as pollution, Terrorism, Road safety, constructional hazards etc.</a:t>
            </a:r>
          </a:p>
          <a:p>
            <a:r>
              <a:rPr lang="en-US" dirty="0" smtClean="0">
                <a:latin typeface="Cambria" panose="02040503050406030204" pitchFamily="18" charset="0"/>
                <a:ea typeface="Cambria" panose="02040503050406030204" pitchFamily="18" charset="0"/>
              </a:rPr>
              <a:t>Public </a:t>
            </a:r>
            <a:r>
              <a:rPr lang="en-US" dirty="0">
                <a:latin typeface="Cambria" panose="02040503050406030204" pitchFamily="18" charset="0"/>
                <a:ea typeface="Cambria" panose="02040503050406030204" pitchFamily="18" charset="0"/>
              </a:rPr>
              <a:t>interest litigation is not defined in any statute or in any act. It has been interpreted by judges to consider the intent of public at large. Although, the main and only focus of such litigation is only Public Interest there are various areas where a Public interest litigation can be filed. For e.g.</a:t>
            </a:r>
          </a:p>
          <a:p>
            <a:pPr marL="457200" lvl="1" indent="0">
              <a:buNone/>
            </a:pPr>
            <a:r>
              <a:rPr lang="en-US" dirty="0">
                <a:latin typeface="Cambria" panose="02040503050406030204" pitchFamily="18" charset="0"/>
                <a:ea typeface="Cambria" panose="02040503050406030204" pitchFamily="18" charset="0"/>
              </a:rPr>
              <a:t>- Violation of basic human rights of the poor</a:t>
            </a:r>
          </a:p>
          <a:p>
            <a:pPr marL="457200" lvl="1" indent="0">
              <a:buNone/>
            </a:pPr>
            <a:r>
              <a:rPr lang="en-US" dirty="0">
                <a:latin typeface="Cambria" panose="02040503050406030204" pitchFamily="18" charset="0"/>
                <a:ea typeface="Cambria" panose="02040503050406030204" pitchFamily="18" charset="0"/>
              </a:rPr>
              <a:t>- Content or conduct of government policy</a:t>
            </a:r>
          </a:p>
          <a:p>
            <a:pPr marL="457200" lvl="1" indent="0">
              <a:buNone/>
            </a:pPr>
            <a:r>
              <a:rPr lang="en-US" dirty="0">
                <a:latin typeface="Cambria" panose="02040503050406030204" pitchFamily="18" charset="0"/>
                <a:ea typeface="Cambria" panose="02040503050406030204" pitchFamily="18" charset="0"/>
              </a:rPr>
              <a:t>- Compel municipal authorities to perform a public duty.</a:t>
            </a:r>
          </a:p>
          <a:p>
            <a:pPr marL="457200" lvl="1" indent="0">
              <a:buNone/>
            </a:pPr>
            <a:r>
              <a:rPr lang="en-US" dirty="0">
                <a:latin typeface="Cambria" panose="02040503050406030204" pitchFamily="18" charset="0"/>
                <a:ea typeface="Cambria" panose="02040503050406030204" pitchFamily="18" charset="0"/>
              </a:rPr>
              <a:t>- Violation of religious rights or other basic fundamental rights</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876151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IN" sz="4000" b="1" dirty="0" smtClean="0">
                <a:latin typeface="Cambria" panose="02040503050406030204" pitchFamily="18" charset="0"/>
                <a:ea typeface="Cambria" panose="02040503050406030204" pitchFamily="18" charset="0"/>
              </a:rPr>
              <a:t>PIL</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5</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fontScale="92500" lnSpcReduction="10000"/>
          </a:bodyPr>
          <a:lstStyle/>
          <a:p>
            <a:r>
              <a:rPr lang="en-US" dirty="0">
                <a:latin typeface="Cambria" panose="02040503050406030204" pitchFamily="18" charset="0"/>
                <a:ea typeface="Cambria" panose="02040503050406030204" pitchFamily="18" charset="0"/>
              </a:rPr>
              <a:t>In simple words, means, litigation filed in a court of law, for the protection of Public Interest, such as pollution, Terrorism, Road safety, constructional hazards etc.</a:t>
            </a:r>
          </a:p>
          <a:p>
            <a:r>
              <a:rPr lang="en-US" dirty="0" smtClean="0">
                <a:latin typeface="Cambria" panose="02040503050406030204" pitchFamily="18" charset="0"/>
                <a:ea typeface="Cambria" panose="02040503050406030204" pitchFamily="18" charset="0"/>
              </a:rPr>
              <a:t>Public </a:t>
            </a:r>
            <a:r>
              <a:rPr lang="en-US" dirty="0">
                <a:latin typeface="Cambria" panose="02040503050406030204" pitchFamily="18" charset="0"/>
                <a:ea typeface="Cambria" panose="02040503050406030204" pitchFamily="18" charset="0"/>
              </a:rPr>
              <a:t>interest litigation is not defined in any statute or in any act. It has been interpreted by judges to consider the intent of public at large. Although, the main and only focus of such litigation is only Public Interest there are various areas where a Public interest litigation can be filed. For e.g.</a:t>
            </a:r>
          </a:p>
          <a:p>
            <a:pPr marL="457200" lvl="1" indent="0">
              <a:buNone/>
            </a:pPr>
            <a:r>
              <a:rPr lang="en-US" dirty="0">
                <a:latin typeface="Cambria" panose="02040503050406030204" pitchFamily="18" charset="0"/>
                <a:ea typeface="Cambria" panose="02040503050406030204" pitchFamily="18" charset="0"/>
              </a:rPr>
              <a:t>- Violation of basic human rights of the poor</a:t>
            </a:r>
          </a:p>
          <a:p>
            <a:pPr marL="457200" lvl="1" indent="0">
              <a:buNone/>
            </a:pPr>
            <a:r>
              <a:rPr lang="en-US" dirty="0">
                <a:latin typeface="Cambria" panose="02040503050406030204" pitchFamily="18" charset="0"/>
                <a:ea typeface="Cambria" panose="02040503050406030204" pitchFamily="18" charset="0"/>
              </a:rPr>
              <a:t>- Content or conduct of government policy</a:t>
            </a:r>
          </a:p>
          <a:p>
            <a:pPr marL="457200" lvl="1" indent="0">
              <a:buNone/>
            </a:pPr>
            <a:r>
              <a:rPr lang="en-US" dirty="0">
                <a:latin typeface="Cambria" panose="02040503050406030204" pitchFamily="18" charset="0"/>
                <a:ea typeface="Cambria" panose="02040503050406030204" pitchFamily="18" charset="0"/>
              </a:rPr>
              <a:t>- Compel municipal authorities to perform a public duty.</a:t>
            </a:r>
          </a:p>
          <a:p>
            <a:pPr marL="457200" lvl="1" indent="0">
              <a:buNone/>
            </a:pPr>
            <a:r>
              <a:rPr lang="en-US" dirty="0">
                <a:latin typeface="Cambria" panose="02040503050406030204" pitchFamily="18" charset="0"/>
                <a:ea typeface="Cambria" panose="02040503050406030204" pitchFamily="18" charset="0"/>
              </a:rPr>
              <a:t>- Violation of religious rights or other basic fundamental rights</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9318113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US" sz="4000" b="1" dirty="0">
                <a:latin typeface="Cambria" panose="02040503050406030204" pitchFamily="18" charset="0"/>
                <a:ea typeface="Cambria" panose="02040503050406030204" pitchFamily="18" charset="0"/>
              </a:rPr>
              <a:t>Examples of PIL (Public Interest Litigation)</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6</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fontScale="92500"/>
          </a:bodyPr>
          <a:lstStyle/>
          <a:p>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Bombay High Court on 31 August, 2006 directed the broadcasters to give an undertaking that they will abide by the Cable Television Network Act 1995 as well as the court's orders by tomorrow, in view of larger public interest</a:t>
            </a:r>
            <a:r>
              <a:rPr lang="en-US" dirty="0" smtClean="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A division bench comprising Justices R M </a:t>
            </a:r>
            <a:r>
              <a:rPr lang="en-US" dirty="0" err="1">
                <a:latin typeface="Cambria" panose="02040503050406030204" pitchFamily="18" charset="0"/>
                <a:ea typeface="Cambria" panose="02040503050406030204" pitchFamily="18" charset="0"/>
              </a:rPr>
              <a:t>Lodha</a:t>
            </a:r>
            <a:r>
              <a:rPr lang="en-US" dirty="0">
                <a:latin typeface="Cambria" panose="02040503050406030204" pitchFamily="18" charset="0"/>
                <a:ea typeface="Cambria" panose="02040503050406030204" pitchFamily="18" charset="0"/>
              </a:rPr>
              <a:t> and S A </a:t>
            </a:r>
            <a:r>
              <a:rPr lang="en-US" dirty="0" err="1">
                <a:latin typeface="Cambria" panose="02040503050406030204" pitchFamily="18" charset="0"/>
                <a:ea typeface="Cambria" panose="02040503050406030204" pitchFamily="18" charset="0"/>
              </a:rPr>
              <a:t>Bobde</a:t>
            </a:r>
            <a:r>
              <a:rPr lang="en-US" dirty="0">
                <a:latin typeface="Cambria" panose="02040503050406030204" pitchFamily="18" charset="0"/>
                <a:ea typeface="Cambria" panose="02040503050406030204" pitchFamily="18" charset="0"/>
              </a:rPr>
              <a:t> were hearing a Public Interest Litigation (PIL) filed by Professor </a:t>
            </a:r>
            <a:r>
              <a:rPr lang="en-US" dirty="0" err="1">
                <a:latin typeface="Cambria" panose="02040503050406030204" pitchFamily="18" charset="0"/>
                <a:ea typeface="Cambria" panose="02040503050406030204" pitchFamily="18" charset="0"/>
              </a:rPr>
              <a:t>Pratibha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Nathani</a:t>
            </a:r>
            <a:r>
              <a:rPr lang="en-US" dirty="0">
                <a:latin typeface="Cambria" panose="02040503050406030204" pitchFamily="18" charset="0"/>
                <a:ea typeface="Cambria" panose="02040503050406030204" pitchFamily="18" charset="0"/>
              </a:rPr>
              <a:t> of St Xavier's College alleging that films without certification by the Censor Board for Film Certification (CBFC) allowing 'free public exhibition', were being shown on cable channels, which have a bad impact on children. Hence, such films should not be shown and action be taken against those still running such content on their channels.</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443182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ctr"/>
            <a:r>
              <a:rPr lang="en-IN" sz="4000" b="1" dirty="0">
                <a:latin typeface="Cambria" panose="02040503050406030204" pitchFamily="18" charset="0"/>
                <a:ea typeface="Cambria" panose="02040503050406030204" pitchFamily="18" charset="0"/>
              </a:rPr>
              <a:t>Abuse of PIL</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7</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a:bodyPr>
          <a:lstStyle/>
          <a:p>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development of PIL has also uncovered its pitfalls and drawbacks. As a result, the apex court itself has been compelled to lay down certain guidelines to govern the management and disposal of PILs. And the abuse of PIL is also increasing </a:t>
            </a:r>
            <a:r>
              <a:rPr lang="en-US" dirty="0" smtClean="0">
                <a:latin typeface="Cambria" panose="02040503050406030204" pitchFamily="18" charset="0"/>
                <a:ea typeface="Cambria" panose="02040503050406030204" pitchFamily="18" charset="0"/>
              </a:rPr>
              <a:t>along with </a:t>
            </a:r>
            <a:r>
              <a:rPr lang="en-US" dirty="0">
                <a:latin typeface="Cambria" panose="02040503050406030204" pitchFamily="18" charset="0"/>
                <a:ea typeface="Cambria" panose="02040503050406030204" pitchFamily="18" charset="0"/>
              </a:rPr>
              <a:t>its extended and multifaceted use.</a:t>
            </a:r>
          </a:p>
          <a:p>
            <a:r>
              <a:rPr lang="en-US" dirty="0" smtClean="0">
                <a:latin typeface="Cambria" panose="02040503050406030204" pitchFamily="18" charset="0"/>
                <a:ea typeface="Cambria" panose="02040503050406030204" pitchFamily="18" charset="0"/>
              </a:rPr>
              <a:t>Of late</a:t>
            </a:r>
            <a:r>
              <a:rPr lang="en-US" dirty="0">
                <a:latin typeface="Cambria" panose="02040503050406030204" pitchFamily="18" charset="0"/>
                <a:ea typeface="Cambria" panose="02040503050406030204" pitchFamily="18" charset="0"/>
              </a:rPr>
              <a:t>, many of the PIL activists in the country have found the PIL as a handy tool of harassment since frivolous cases could be filed without investment of heavy court fees as required in private civil litigation and deals could then be negotiated with the victims of stay orders obtained in the so-called PILs.</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674673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990805800"/>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2" name="Title 1"/>
          <p:cNvSpPr>
            <a:spLocks noGrp="1"/>
          </p:cNvSpPr>
          <p:nvPr>
            <p:ph type="title"/>
          </p:nvPr>
        </p:nvSpPr>
        <p:spPr>
          <a:xfrm>
            <a:off x="443620" y="1448554"/>
            <a:ext cx="11334938" cy="787651"/>
          </a:xfrm>
        </p:spPr>
        <p:txBody>
          <a:bodyPr>
            <a:noAutofit/>
          </a:bodyPr>
          <a:lstStyle/>
          <a:p>
            <a:pPr algn="r"/>
            <a:r>
              <a:rPr lang="en-IN" sz="4000" b="1" dirty="0" smtClean="0">
                <a:latin typeface="Cambria" panose="02040503050406030204" pitchFamily="18" charset="0"/>
                <a:ea typeface="Cambria" panose="02040503050406030204" pitchFamily="18" charset="0"/>
              </a:rPr>
              <a:t>Before we end……</a:t>
            </a:r>
            <a:endParaRPr lang="en-IN" sz="4000" b="1" dirty="0">
              <a:latin typeface="Cambria" panose="02040503050406030204" pitchFamily="18" charset="0"/>
              <a:ea typeface="Cambria" panose="02040503050406030204" pitchFamily="18" charset="0"/>
            </a:endParaRPr>
          </a:p>
        </p:txBody>
      </p:sp>
      <p:sp>
        <p:nvSpPr>
          <p:cNvPr id="3083" name="Slide Number Placeholder 5"/>
          <p:cNvSpPr>
            <a:spLocks noGrp="1"/>
          </p:cNvSpPr>
          <p:nvPr>
            <p:ph type="sldNum" sz="quarter" idx="12"/>
          </p:nvPr>
        </p:nvSpPr>
        <p:spPr>
          <a:xfrm>
            <a:off x="11778558" y="6492875"/>
            <a:ext cx="41344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D709F5-0689-4F51-980C-752EEC7ED17D}" type="slidenum">
              <a:rPr lang="en-US" altLang="en-US"/>
              <a:pPr/>
              <a:t>8</a:t>
            </a:fld>
            <a:endParaRPr lang="en-US" altLang="en-US" dirty="0"/>
          </a:p>
        </p:txBody>
      </p:sp>
      <p:pic>
        <p:nvPicPr>
          <p:cNvPr id="3084" name="Picture 6" descr="C:\Users\UEM\Desktop\UEM_New_Logo_05-04-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258" y="12524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43620" y="2344847"/>
            <a:ext cx="10910180" cy="4148028"/>
          </a:xfrm>
        </p:spPr>
        <p:txBody>
          <a:bodyPr>
            <a:normAutofit fontScale="92500" lnSpcReduction="10000"/>
          </a:bodyPr>
          <a:lstStyle/>
          <a:p>
            <a:r>
              <a:rPr lang="en-US" dirty="0">
                <a:latin typeface="Cambria" panose="02040503050406030204" pitchFamily="18" charset="0"/>
                <a:ea typeface="Cambria" panose="02040503050406030204" pitchFamily="18" charset="0"/>
              </a:rPr>
              <a:t>Public Interest Litigation is working as an important instrument of social change.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It </a:t>
            </a:r>
            <a:r>
              <a:rPr lang="en-US" dirty="0">
                <a:latin typeface="Cambria" panose="02040503050406030204" pitchFamily="18" charset="0"/>
                <a:ea typeface="Cambria" panose="02040503050406030204" pitchFamily="18" charset="0"/>
              </a:rPr>
              <a:t>is working for the welfare of every section of society. It's the sword of every one used only for taking the justice. The innovation of this legitimate instrument proved beneficial for the developing country like India.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PIL </a:t>
            </a:r>
            <a:r>
              <a:rPr lang="en-US" dirty="0">
                <a:latin typeface="Cambria" panose="02040503050406030204" pitchFamily="18" charset="0"/>
                <a:ea typeface="Cambria" panose="02040503050406030204" pitchFamily="18" charset="0"/>
              </a:rPr>
              <a:t>has been used as a strategy to combat the atrocities prevailing in society. It's an institutional initiative towards the welfare of the needy class of the </a:t>
            </a:r>
            <a:r>
              <a:rPr lang="en-US" dirty="0" smtClean="0">
                <a:latin typeface="Cambria" panose="02040503050406030204" pitchFamily="18" charset="0"/>
                <a:ea typeface="Cambria" panose="02040503050406030204" pitchFamily="18" charset="0"/>
              </a:rPr>
              <a:t>society</a:t>
            </a:r>
          </a:p>
          <a:p>
            <a:r>
              <a:rPr lang="en-US" dirty="0">
                <a:latin typeface="Cambria" panose="02040503050406030204" pitchFamily="18" charset="0"/>
                <a:ea typeface="Cambria" panose="02040503050406030204" pitchFamily="18" charset="0"/>
              </a:rPr>
              <a:t>PIL is still is in experimental stage. Many deficiencies in handling the kind of litigation are likely to come on the front. But these deficiencies can be removed by innovating better techniques.</a:t>
            </a:r>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342726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noGrp="1"/>
          </p:cNvGraphicFramePr>
          <p:nvPr>
            <p:extLst>
              <p:ext uri="{D42A27DB-BD31-4B8C-83A1-F6EECF244321}">
                <p14:modId xmlns:p14="http://schemas.microsoft.com/office/powerpoint/2010/main" val="1204815222"/>
              </p:ext>
            </p:extLst>
          </p:nvPr>
        </p:nvGraphicFramePr>
        <p:xfrm>
          <a:off x="0" y="1"/>
          <a:ext cx="12192000" cy="1355729"/>
        </p:xfrm>
        <a:graphic>
          <a:graphicData uri="http://schemas.openxmlformats.org/drawingml/2006/table">
            <a:tbl>
              <a:tblPr/>
              <a:tblGrid>
                <a:gridCol w="1428751"/>
                <a:gridCol w="10458449"/>
                <a:gridCol w="304800"/>
              </a:tblGrid>
              <a:tr h="3806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7" marB="45677"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endParaRPr lang="en-US" sz="1800" dirty="0"/>
                    </a:p>
                  </a:txBody>
                  <a:tcPr marT="45677" marB="45677" horzOverflow="overflow">
                    <a:lnL>
                      <a:noFill/>
                    </a:lnL>
                    <a:lnR cap="flat">
                      <a:noFill/>
                    </a:lnR>
                    <a:lnT cap="flat">
                      <a:noFill/>
                    </a:lnT>
                    <a:lnB>
                      <a:noFill/>
                    </a:lnB>
                    <a:lnTlToBr>
                      <a:noFill/>
                    </a:lnTlToBr>
                    <a:lnBlToTr>
                      <a:noFill/>
                    </a:lnBlToTr>
                    <a:solidFill>
                      <a:srgbClr val="FF0000"/>
                    </a:solidFill>
                  </a:tcPr>
                </a:tc>
              </a:tr>
              <a:tr h="517977">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7" marB="45677"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7" marB="45677" horzOverflow="overflow">
                    <a:lnL>
                      <a:noFill/>
                    </a:lnL>
                    <a:lnR>
                      <a:noFill/>
                    </a:lnR>
                    <a:lnT>
                      <a:noFill/>
                    </a:lnT>
                    <a:lnB>
                      <a:noFill/>
                    </a:lnB>
                    <a:lnTlToBr>
                      <a:noFill/>
                    </a:lnTlToBr>
                    <a:lnBlToTr>
                      <a:noFill/>
                    </a:lnBlToTr>
                    <a:solidFill>
                      <a:srgbClr val="FF0000"/>
                    </a:solidFill>
                  </a:tcPr>
                </a:tc>
                <a:tc>
                  <a:txBody>
                    <a:bodyPr/>
                    <a:lstStyle/>
                    <a:p>
                      <a:endParaRPr lang="en-US" sz="1800" dirty="0"/>
                    </a:p>
                  </a:txBody>
                  <a:tcPr marT="45677" marB="45677" horzOverflow="overflow">
                    <a:lnL>
                      <a:noFill/>
                    </a:lnL>
                    <a:lnR cap="flat">
                      <a:noFill/>
                    </a:lnR>
                    <a:lnT>
                      <a:noFill/>
                    </a:lnT>
                    <a:lnB>
                      <a:noFill/>
                    </a:lnB>
                    <a:lnTlToBr>
                      <a:noFill/>
                    </a:lnTlToBr>
                    <a:lnBlToTr>
                      <a:noFill/>
                    </a:lnBlToTr>
                    <a:solidFill>
                      <a:srgbClr val="FF0000"/>
                    </a:solidFill>
                  </a:tcPr>
                </a:tc>
              </a:tr>
              <a:tr h="457110">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7" marB="45677"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4106" name="TextBox 11"/>
          <p:cNvSpPr txBox="1">
            <a:spLocks noChangeArrowheads="1"/>
          </p:cNvSpPr>
          <p:nvPr/>
        </p:nvSpPr>
        <p:spPr bwMode="auto">
          <a:xfrm>
            <a:off x="4392614" y="2084389"/>
            <a:ext cx="29305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4400" b="1">
                <a:latin typeface="Cambria" panose="02040503050406030204" pitchFamily="18" charset="0"/>
              </a:rPr>
              <a:t>Thank You</a:t>
            </a:r>
          </a:p>
        </p:txBody>
      </p:sp>
      <p:sp>
        <p:nvSpPr>
          <p:cNvPr id="4107" name="Slide Number Placeholder 7"/>
          <p:cNvSpPr>
            <a:spLocks noGrp="1"/>
          </p:cNvSpPr>
          <p:nvPr>
            <p:ph type="sldNum" sz="quarter" idx="12"/>
          </p:nvPr>
        </p:nvSpPr>
        <p:spPr>
          <a:xfrm>
            <a:off x="9448800" y="6492875"/>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5C92A8-95BD-46B0-AE5E-1FBE3836CCEC}" type="slidenum">
              <a:rPr lang="en-US" altLang="en-US"/>
              <a:pPr/>
              <a:t>9</a:t>
            </a:fld>
            <a:endParaRPr lang="en-US" altLang="en-US"/>
          </a:p>
        </p:txBody>
      </p:sp>
      <p:pic>
        <p:nvPicPr>
          <p:cNvPr id="4108" name="Picture 8" descr="handshake-graphic-vector-127508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8675" y="3124200"/>
            <a:ext cx="2438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7" descr="C:\Users\UEM\Desktop\UEM_New_Logo_05-04-20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05" y="98080"/>
            <a:ext cx="126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42022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911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vt:lpstr>
      <vt:lpstr>Office Theme</vt:lpstr>
      <vt:lpstr>UNIVERSITY OF ENGINEERING &amp; MANAGEMENT, KOLKATA</vt:lpstr>
      <vt:lpstr>Public Interest Litigation</vt:lpstr>
      <vt:lpstr>Meaning </vt:lpstr>
      <vt:lpstr>PIL</vt:lpstr>
      <vt:lpstr>PIL</vt:lpstr>
      <vt:lpstr>Examples of PIL (Public Interest Litigation)</vt:lpstr>
      <vt:lpstr>Abuse of PIL</vt:lpstr>
      <vt:lpstr>Before we end……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ENGINEERING &amp; MANAGEMENT, KOLKATA</dc:title>
  <dc:creator>Devjyoti Das</dc:creator>
  <cp:lastModifiedBy>Devjyoti Das</cp:lastModifiedBy>
  <cp:revision>59</cp:revision>
  <dcterms:created xsi:type="dcterms:W3CDTF">2020-08-21T09:09:20Z</dcterms:created>
  <dcterms:modified xsi:type="dcterms:W3CDTF">2020-08-24T06:45:09Z</dcterms:modified>
</cp:coreProperties>
</file>