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2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25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3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98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9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2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LOCAL GOVENRMENT (PART V)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300" b="1" dirty="0" err="1" smtClean="0">
                <a:solidFill>
                  <a:schemeClr val="tx1"/>
                </a:solidFill>
              </a:rPr>
              <a:t>Panchayati</a:t>
            </a:r>
            <a:r>
              <a:rPr lang="en-IN" sz="3300" b="1" dirty="0" smtClean="0">
                <a:solidFill>
                  <a:schemeClr val="tx1"/>
                </a:solidFill>
              </a:rPr>
              <a:t> raj</a:t>
            </a:r>
          </a:p>
          <a:p>
            <a:pPr algn="r"/>
            <a:r>
              <a:rPr lang="en-IN" i="1" dirty="0" smtClean="0">
                <a:solidFill>
                  <a:schemeClr val="tx1"/>
                </a:solidFill>
              </a:rPr>
              <a:t>Presented by</a:t>
            </a:r>
          </a:p>
          <a:p>
            <a:pPr algn="r"/>
            <a:r>
              <a:rPr lang="en-IN" i="1" dirty="0" smtClean="0">
                <a:solidFill>
                  <a:schemeClr val="tx1"/>
                </a:solidFill>
              </a:rPr>
              <a:t>Devjyoti Das</a:t>
            </a:r>
            <a:endParaRPr lang="en-IN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7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b="1" dirty="0"/>
              <a:t>73RD AMENDMENT ACT OF 1992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34585"/>
            <a:ext cx="10363826" cy="45950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act has added a new </a:t>
            </a:r>
            <a:r>
              <a:rPr lang="en-US" b="1" dirty="0"/>
              <a:t>Part-IX </a:t>
            </a:r>
            <a:r>
              <a:rPr lang="en-US" dirty="0"/>
              <a:t>to the Constitution of India</a:t>
            </a:r>
            <a:r>
              <a:rPr lang="en-US" dirty="0" smtClean="0"/>
              <a:t>.</a:t>
            </a:r>
          </a:p>
          <a:p>
            <a:r>
              <a:rPr lang="en-US" dirty="0"/>
              <a:t>It is entitled as ‘The </a:t>
            </a:r>
            <a:r>
              <a:rPr lang="en-US" dirty="0" err="1"/>
              <a:t>Panchayats</a:t>
            </a:r>
            <a:r>
              <a:rPr lang="en-US" dirty="0"/>
              <a:t>’ </a:t>
            </a:r>
            <a:r>
              <a:rPr lang="en-US" dirty="0" smtClean="0"/>
              <a:t>and consists </a:t>
            </a:r>
            <a:r>
              <a:rPr lang="en-US" dirty="0"/>
              <a:t>of provisions from Articles </a:t>
            </a:r>
            <a:r>
              <a:rPr lang="en-US" b="1" dirty="0"/>
              <a:t>243 to </a:t>
            </a:r>
            <a:r>
              <a:rPr lang="en-US" b="1" dirty="0" smtClean="0"/>
              <a:t>243o.</a:t>
            </a:r>
            <a:endParaRPr lang="en-US" b="1" dirty="0" smtClean="0"/>
          </a:p>
          <a:p>
            <a:r>
              <a:rPr lang="en-US" dirty="0"/>
              <a:t>In addition, the act has also added a new </a:t>
            </a:r>
            <a:r>
              <a:rPr lang="en-US" dirty="0" smtClean="0"/>
              <a:t>Eleventh Schedule </a:t>
            </a:r>
            <a:r>
              <a:rPr lang="en-US" dirty="0"/>
              <a:t>to the Constitution. This schedule contains 29 functional items of the </a:t>
            </a:r>
            <a:r>
              <a:rPr lang="en-US" dirty="0" err="1"/>
              <a:t>panchayats</a:t>
            </a:r>
            <a:r>
              <a:rPr lang="en-US" dirty="0"/>
              <a:t>. It </a:t>
            </a:r>
            <a:r>
              <a:rPr lang="en-US" dirty="0" smtClean="0"/>
              <a:t>deals </a:t>
            </a:r>
            <a:r>
              <a:rPr lang="en-IN" dirty="0" smtClean="0"/>
              <a:t>with </a:t>
            </a:r>
            <a:r>
              <a:rPr lang="en-IN" dirty="0"/>
              <a:t>Article </a:t>
            </a:r>
            <a:r>
              <a:rPr lang="en-IN" b="1" dirty="0"/>
              <a:t>243-G</a:t>
            </a:r>
            <a:r>
              <a:rPr lang="en-IN" dirty="0" smtClean="0"/>
              <a:t>. </a:t>
            </a:r>
          </a:p>
          <a:p>
            <a:r>
              <a:rPr lang="en-US" dirty="0"/>
              <a:t>The act has given a practical shape to Article 40 of the Constitution which says that, “The State </a:t>
            </a:r>
            <a:r>
              <a:rPr lang="en-US" dirty="0" smtClean="0"/>
              <a:t>shall take </a:t>
            </a:r>
            <a:r>
              <a:rPr lang="en-US" dirty="0"/>
              <a:t>steps to </a:t>
            </a:r>
            <a:r>
              <a:rPr lang="en-US" dirty="0" err="1"/>
              <a:t>organise</a:t>
            </a:r>
            <a:r>
              <a:rPr lang="en-US" dirty="0"/>
              <a:t> village </a:t>
            </a:r>
            <a:r>
              <a:rPr lang="en-US" dirty="0" err="1"/>
              <a:t>panchayats</a:t>
            </a:r>
            <a:r>
              <a:rPr lang="en-US" dirty="0"/>
              <a:t> and endow them with such powers and authority as may </a:t>
            </a:r>
            <a:r>
              <a:rPr lang="en-US" dirty="0" smtClean="0"/>
              <a:t>be necessary </a:t>
            </a:r>
            <a:r>
              <a:rPr lang="en-US" dirty="0"/>
              <a:t>to enable them to function as units of self-government.” This article forms a part of </a:t>
            </a:r>
            <a:r>
              <a:rPr lang="en-US" dirty="0" smtClean="0"/>
              <a:t>the Directive </a:t>
            </a:r>
            <a:r>
              <a:rPr lang="en-US" dirty="0"/>
              <a:t>Principles of State Policy</a:t>
            </a:r>
            <a:r>
              <a:rPr lang="en-US" dirty="0" smtClean="0"/>
              <a:t>.</a:t>
            </a:r>
          </a:p>
          <a:p>
            <a:r>
              <a:rPr lang="en-US" dirty="0"/>
              <a:t>The act gives a constitutional status to the </a:t>
            </a:r>
            <a:r>
              <a:rPr lang="en-US" dirty="0" err="1"/>
              <a:t>panchayati</a:t>
            </a:r>
            <a:r>
              <a:rPr lang="en-US" dirty="0"/>
              <a:t> raj institutions. It has brought them under </a:t>
            </a:r>
            <a:r>
              <a:rPr lang="en-US" dirty="0" smtClean="0"/>
              <a:t>the purview </a:t>
            </a:r>
            <a:r>
              <a:rPr lang="en-US" dirty="0"/>
              <a:t>of the justiciable part of the Constitution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61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IN" b="1" dirty="0"/>
              <a:t>Salient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5058"/>
            <a:ext cx="10363826" cy="4596142"/>
          </a:xfrm>
        </p:spPr>
        <p:txBody>
          <a:bodyPr>
            <a:normAutofit/>
          </a:bodyPr>
          <a:lstStyle/>
          <a:p>
            <a:r>
              <a:rPr lang="en-US" b="1" dirty="0"/>
              <a:t>Gram </a:t>
            </a:r>
            <a:r>
              <a:rPr lang="en-US" b="1" dirty="0" err="1" smtClean="0"/>
              <a:t>Sabha</a:t>
            </a:r>
            <a:r>
              <a:rPr lang="en-US" b="1" dirty="0" smtClean="0"/>
              <a:t>: </a:t>
            </a:r>
            <a:r>
              <a:rPr lang="en-US" dirty="0"/>
              <a:t>The act provides for a Gram </a:t>
            </a:r>
            <a:r>
              <a:rPr lang="en-US" dirty="0" err="1"/>
              <a:t>Sabha</a:t>
            </a:r>
            <a:r>
              <a:rPr lang="en-US" dirty="0"/>
              <a:t> as the foundation of the </a:t>
            </a:r>
            <a:r>
              <a:rPr lang="en-US" dirty="0" err="1"/>
              <a:t>panchayati</a:t>
            </a:r>
            <a:r>
              <a:rPr lang="en-US" dirty="0"/>
              <a:t> raj system. It is </a:t>
            </a:r>
            <a:r>
              <a:rPr lang="en-US" dirty="0" smtClean="0"/>
              <a:t>a body </a:t>
            </a:r>
            <a:r>
              <a:rPr lang="en-US" dirty="0"/>
              <a:t>consisting of persons registered in the electoral rolls of a village comprised within the area </a:t>
            </a:r>
            <a:r>
              <a:rPr lang="en-US" dirty="0" smtClean="0"/>
              <a:t>of </a:t>
            </a:r>
            <a:r>
              <a:rPr lang="en-US" dirty="0" err="1" smtClean="0"/>
              <a:t>Panchayat</a:t>
            </a:r>
            <a:r>
              <a:rPr lang="en-US" dirty="0" smtClean="0"/>
              <a:t> </a:t>
            </a:r>
            <a:r>
              <a:rPr lang="en-US" dirty="0"/>
              <a:t>at the village level. Thus, it is a village assembly consisting of all the registered voters </a:t>
            </a:r>
            <a:r>
              <a:rPr lang="en-US" dirty="0" smtClean="0"/>
              <a:t>in the </a:t>
            </a:r>
            <a:r>
              <a:rPr lang="en-US" dirty="0"/>
              <a:t>area of a </a:t>
            </a:r>
            <a:r>
              <a:rPr lang="en-US" dirty="0" err="1"/>
              <a:t>panchayat</a:t>
            </a:r>
            <a:r>
              <a:rPr lang="en-US" dirty="0"/>
              <a:t>. It may exercise such powers and perform such functions at the village </a:t>
            </a:r>
            <a:r>
              <a:rPr lang="en-US" dirty="0" smtClean="0"/>
              <a:t>level as </a:t>
            </a:r>
            <a:r>
              <a:rPr lang="en-US" dirty="0"/>
              <a:t>the legislature of a state determines</a:t>
            </a:r>
            <a:r>
              <a:rPr lang="en-US" dirty="0" smtClean="0"/>
              <a:t>.</a:t>
            </a:r>
          </a:p>
          <a:p>
            <a:r>
              <a:rPr lang="en-US" b="1" dirty="0"/>
              <a:t>Three-Tier </a:t>
            </a:r>
            <a:r>
              <a:rPr lang="en-US" b="1" dirty="0" smtClean="0"/>
              <a:t>System: </a:t>
            </a:r>
            <a:r>
              <a:rPr lang="en-US" dirty="0"/>
              <a:t>The act provides for a three-tier system of </a:t>
            </a:r>
            <a:r>
              <a:rPr lang="en-US" dirty="0" err="1"/>
              <a:t>panchayati</a:t>
            </a:r>
            <a:r>
              <a:rPr lang="en-US" dirty="0"/>
              <a:t> raj in every state, that is</a:t>
            </a:r>
            <a:r>
              <a:rPr lang="en-US" dirty="0" smtClean="0"/>
              <a:t>, </a:t>
            </a:r>
            <a:r>
              <a:rPr lang="en-US" dirty="0" err="1" smtClean="0"/>
              <a:t>panchayats</a:t>
            </a:r>
            <a:r>
              <a:rPr lang="en-US" dirty="0" smtClean="0"/>
              <a:t> </a:t>
            </a:r>
            <a:r>
              <a:rPr lang="en-US" dirty="0"/>
              <a:t>at the </a:t>
            </a:r>
            <a:r>
              <a:rPr lang="en-US" u="sng" dirty="0"/>
              <a:t>village, intermediate, and district </a:t>
            </a:r>
            <a:r>
              <a:rPr lang="en-US" u="sng" dirty="0" smtClean="0"/>
              <a:t>levels</a:t>
            </a:r>
            <a:r>
              <a:rPr lang="en-US" dirty="0" smtClean="0"/>
              <a:t>. </a:t>
            </a:r>
            <a:r>
              <a:rPr lang="en-US" dirty="0"/>
              <a:t>Thus, the act brings about uniformity </a:t>
            </a:r>
            <a:r>
              <a:rPr lang="en-US" dirty="0" smtClean="0"/>
              <a:t>in the </a:t>
            </a:r>
            <a:r>
              <a:rPr lang="en-US" dirty="0"/>
              <a:t>structure of </a:t>
            </a:r>
            <a:r>
              <a:rPr lang="en-US" dirty="0" err="1"/>
              <a:t>panchayati</a:t>
            </a:r>
            <a:r>
              <a:rPr lang="en-US" dirty="0"/>
              <a:t> raj throughout the country. However, a state having a population </a:t>
            </a:r>
            <a:r>
              <a:rPr lang="en-US" dirty="0" smtClean="0"/>
              <a:t>not exceeding </a:t>
            </a:r>
            <a:r>
              <a:rPr lang="en-US" dirty="0"/>
              <a:t>20 lakh may not constitute </a:t>
            </a:r>
            <a:r>
              <a:rPr lang="en-US" dirty="0" err="1"/>
              <a:t>panchayats</a:t>
            </a:r>
            <a:r>
              <a:rPr lang="en-US" dirty="0"/>
              <a:t> at the intermediate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IN" b="1" dirty="0"/>
              <a:t>Salient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271624"/>
            <a:ext cx="10363826" cy="5047695"/>
          </a:xfrm>
        </p:spPr>
        <p:txBody>
          <a:bodyPr>
            <a:normAutofit/>
          </a:bodyPr>
          <a:lstStyle/>
          <a:p>
            <a:r>
              <a:rPr lang="en-US" b="1" dirty="0"/>
              <a:t>Election of Members and </a:t>
            </a:r>
            <a:r>
              <a:rPr lang="en-US" b="1" dirty="0" smtClean="0"/>
              <a:t>Chairpersons: </a:t>
            </a:r>
            <a:r>
              <a:rPr lang="en-US" dirty="0"/>
              <a:t>All the members of </a:t>
            </a:r>
            <a:r>
              <a:rPr lang="en-US" dirty="0" err="1"/>
              <a:t>panchayats</a:t>
            </a:r>
            <a:r>
              <a:rPr lang="en-US" dirty="0"/>
              <a:t> at the village, </a:t>
            </a:r>
            <a:r>
              <a:rPr lang="en-US" dirty="0" smtClean="0"/>
              <a:t>intermediate and </a:t>
            </a:r>
            <a:r>
              <a:rPr lang="en-US" dirty="0"/>
              <a:t>district levels shall be elected directly by the people. Further, the chairperson of </a:t>
            </a:r>
            <a:r>
              <a:rPr lang="en-US" dirty="0" err="1"/>
              <a:t>panchayats</a:t>
            </a:r>
            <a:r>
              <a:rPr lang="en-US" dirty="0"/>
              <a:t> </a:t>
            </a:r>
            <a:r>
              <a:rPr lang="en-US" dirty="0" smtClean="0"/>
              <a:t>at the </a:t>
            </a:r>
            <a:r>
              <a:rPr lang="en-US" dirty="0"/>
              <a:t>intermediate and district levels shall be elected indirectly—by and from amongst the </a:t>
            </a:r>
            <a:r>
              <a:rPr lang="en-US" dirty="0" smtClean="0"/>
              <a:t>elected </a:t>
            </a:r>
            <a:r>
              <a:rPr lang="en-IN" dirty="0" smtClean="0"/>
              <a:t>members </a:t>
            </a:r>
            <a:r>
              <a:rPr lang="en-IN" dirty="0"/>
              <a:t>thereof</a:t>
            </a:r>
            <a:r>
              <a:rPr lang="en-IN" dirty="0" smtClean="0"/>
              <a:t>.</a:t>
            </a:r>
          </a:p>
          <a:p>
            <a:r>
              <a:rPr lang="en-US" b="1" dirty="0"/>
              <a:t>Duration of </a:t>
            </a:r>
            <a:r>
              <a:rPr lang="en-US" b="1" dirty="0" err="1"/>
              <a:t>Panchayats</a:t>
            </a:r>
            <a:r>
              <a:rPr lang="en-US" b="1" dirty="0"/>
              <a:t> </a:t>
            </a:r>
            <a:r>
              <a:rPr lang="en-US" dirty="0"/>
              <a:t>The act provides for a five-year term of office to the </a:t>
            </a:r>
            <a:r>
              <a:rPr lang="en-US" dirty="0" err="1"/>
              <a:t>panchayat</a:t>
            </a:r>
            <a:r>
              <a:rPr lang="en-US" dirty="0"/>
              <a:t> at </a:t>
            </a:r>
            <a:r>
              <a:rPr lang="en-US" dirty="0" smtClean="0"/>
              <a:t>every level</a:t>
            </a:r>
            <a:r>
              <a:rPr lang="en-US" dirty="0"/>
              <a:t>. However, it can be dissolved before the completion of its term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Disqualifications: </a:t>
            </a:r>
            <a:r>
              <a:rPr lang="en-US" dirty="0"/>
              <a:t>A person shall be disqualified for being chosen as or for being a member </a:t>
            </a:r>
            <a:r>
              <a:rPr lang="en-US" dirty="0" smtClean="0"/>
              <a:t>of </a:t>
            </a:r>
            <a:r>
              <a:rPr lang="en-US" dirty="0" err="1" smtClean="0"/>
              <a:t>panchayat</a:t>
            </a:r>
            <a:r>
              <a:rPr lang="en-US" dirty="0" smtClean="0"/>
              <a:t> </a:t>
            </a:r>
            <a:r>
              <a:rPr lang="en-US" dirty="0"/>
              <a:t>if he is so </a:t>
            </a:r>
            <a:r>
              <a:rPr lang="en-US" dirty="0" smtClean="0"/>
              <a:t>disqualified, </a:t>
            </a:r>
          </a:p>
          <a:p>
            <a:pPr lvl="1"/>
            <a:r>
              <a:rPr lang="en-US" dirty="0" smtClean="0"/>
              <a:t>under </a:t>
            </a:r>
            <a:r>
              <a:rPr lang="en-US" dirty="0"/>
              <a:t>any law for the time being in force for the purpose </a:t>
            </a:r>
            <a:r>
              <a:rPr lang="en-US" dirty="0" smtClean="0"/>
              <a:t>of elections </a:t>
            </a:r>
            <a:r>
              <a:rPr lang="en-US" dirty="0"/>
              <a:t>to the legislature of the state concerned, or </a:t>
            </a:r>
            <a:endParaRPr lang="en-US" dirty="0" smtClean="0"/>
          </a:p>
          <a:p>
            <a:pPr lvl="1"/>
            <a:r>
              <a:rPr lang="en-US" dirty="0" smtClean="0"/>
              <a:t>under </a:t>
            </a:r>
            <a:r>
              <a:rPr lang="en-US" dirty="0"/>
              <a:t>any law made by the state legislature.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6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IN" b="1" dirty="0"/>
              <a:t>Salient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8922"/>
            <a:ext cx="10363826" cy="427323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Powers and </a:t>
            </a:r>
            <a:r>
              <a:rPr lang="en-US" b="1" dirty="0" smtClean="0"/>
              <a:t>Functions: </a:t>
            </a:r>
            <a:r>
              <a:rPr lang="en-US" dirty="0"/>
              <a:t>The state legislature may endow the </a:t>
            </a:r>
            <a:r>
              <a:rPr lang="en-US" dirty="0" err="1"/>
              <a:t>Panchayats</a:t>
            </a:r>
            <a:r>
              <a:rPr lang="en-US" dirty="0"/>
              <a:t> with such powers </a:t>
            </a:r>
            <a:r>
              <a:rPr lang="en-US" dirty="0" smtClean="0"/>
              <a:t>and authority </a:t>
            </a:r>
            <a:r>
              <a:rPr lang="en-US" dirty="0"/>
              <a:t>as may be necessary to enable them to function as institutions of </a:t>
            </a:r>
            <a:r>
              <a:rPr lang="en-US" dirty="0" smtClean="0"/>
              <a:t>self-government.</a:t>
            </a:r>
          </a:p>
          <a:p>
            <a:r>
              <a:rPr lang="en-US" b="1" dirty="0" smtClean="0"/>
              <a:t>Finances: </a:t>
            </a:r>
            <a:r>
              <a:rPr lang="en-US" dirty="0"/>
              <a:t>The state legislature may </a:t>
            </a:r>
            <a:endParaRPr lang="en-US" dirty="0" smtClean="0"/>
          </a:p>
          <a:p>
            <a:pPr lvl="1"/>
            <a:r>
              <a:rPr lang="en-US" dirty="0" err="1"/>
              <a:t>authorise</a:t>
            </a:r>
            <a:r>
              <a:rPr lang="en-US" dirty="0"/>
              <a:t> a </a:t>
            </a:r>
            <a:r>
              <a:rPr lang="en-US" dirty="0" err="1"/>
              <a:t>panchayat</a:t>
            </a:r>
            <a:r>
              <a:rPr lang="en-US" dirty="0"/>
              <a:t> to levy, collect and appropriate taxes, duties, tolls and fees; </a:t>
            </a:r>
          </a:p>
          <a:p>
            <a:pPr lvl="1"/>
            <a:r>
              <a:rPr lang="en-US" dirty="0"/>
              <a:t> assign to a </a:t>
            </a:r>
            <a:r>
              <a:rPr lang="en-US" dirty="0" err="1"/>
              <a:t>panchayat</a:t>
            </a:r>
            <a:r>
              <a:rPr lang="en-US" dirty="0"/>
              <a:t> taxes, duties, tolls and fees levied and collected by the state government; </a:t>
            </a:r>
          </a:p>
          <a:p>
            <a:pPr lvl="1"/>
            <a:r>
              <a:rPr lang="en-US" dirty="0"/>
              <a:t>provide for making grants-in-aid to the </a:t>
            </a:r>
            <a:r>
              <a:rPr lang="en-US" dirty="0" err="1"/>
              <a:t>panchayats</a:t>
            </a:r>
            <a:r>
              <a:rPr lang="en-US" dirty="0"/>
              <a:t> from the consolidated fund of the state; and </a:t>
            </a:r>
          </a:p>
          <a:p>
            <a:pPr lvl="1"/>
            <a:r>
              <a:rPr lang="en-US" dirty="0"/>
              <a:t>provide for constitution of funds for crediting all moneys of the </a:t>
            </a:r>
            <a:r>
              <a:rPr lang="en-US" dirty="0" err="1"/>
              <a:t>panchayats</a:t>
            </a:r>
            <a:endParaRPr lang="en-US" dirty="0" smtClean="0"/>
          </a:p>
          <a:p>
            <a:r>
              <a:rPr lang="en-US" dirty="0" smtClean="0"/>
              <a:t>State has discretionary powers to decide upon the powers of gram </a:t>
            </a:r>
            <a:r>
              <a:rPr lang="en-US" dirty="0" err="1" smtClean="0"/>
              <a:t>sabha</a:t>
            </a:r>
            <a:r>
              <a:rPr lang="en-US" dirty="0" smtClean="0"/>
              <a:t> under 73</a:t>
            </a:r>
            <a:r>
              <a:rPr lang="en-US" baseline="30000" dirty="0" smtClean="0"/>
              <a:t>rd</a:t>
            </a:r>
            <a:r>
              <a:rPr lang="en-US" dirty="0" smtClean="0"/>
              <a:t> amendment act.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85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PESA ACT OF 1996 (EXTENSION ACT)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16425"/>
          </a:xfrm>
        </p:spPr>
        <p:txBody>
          <a:bodyPr numCol="2">
            <a:normAutofit fontScale="92500" lnSpcReduction="10000"/>
          </a:bodyPr>
          <a:lstStyle/>
          <a:p>
            <a:r>
              <a:rPr lang="en-IN" dirty="0" err="1" smtClean="0"/>
              <a:t>Panchayat</a:t>
            </a:r>
            <a:r>
              <a:rPr lang="en-IN" dirty="0" smtClean="0"/>
              <a:t> (extension to scheduled areas) act</a:t>
            </a:r>
          </a:p>
          <a:p>
            <a:r>
              <a:rPr lang="en-IN" dirty="0" smtClean="0"/>
              <a:t>73</a:t>
            </a:r>
            <a:r>
              <a:rPr lang="en-IN" baseline="30000" dirty="0" smtClean="0"/>
              <a:t>rd</a:t>
            </a:r>
            <a:r>
              <a:rPr lang="en-IN" dirty="0" smtClean="0"/>
              <a:t> Amendment act was not extended to Scheduled areas mentioned under schedule 5</a:t>
            </a:r>
          </a:p>
          <a:p>
            <a:r>
              <a:rPr lang="en-IN" dirty="0" smtClean="0"/>
              <a:t>Thus parliament passed </a:t>
            </a:r>
            <a:r>
              <a:rPr lang="en-IN" dirty="0" err="1" smtClean="0"/>
              <a:t>pesa</a:t>
            </a:r>
            <a:r>
              <a:rPr lang="en-IN" dirty="0" smtClean="0"/>
              <a:t> act in 1996 which led to the extension of 73</a:t>
            </a:r>
            <a:r>
              <a:rPr lang="en-IN" baseline="30000" dirty="0" smtClean="0"/>
              <a:t>rd</a:t>
            </a:r>
            <a:r>
              <a:rPr lang="en-IN" dirty="0" smtClean="0"/>
              <a:t> amendment act in scheduled areas of 10 states: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Andhra Pradesh</a:t>
            </a:r>
          </a:p>
          <a:p>
            <a:pPr lvl="1"/>
            <a:r>
              <a:rPr lang="en-IN" dirty="0" err="1" smtClean="0"/>
              <a:t>Telengana</a:t>
            </a:r>
            <a:endParaRPr lang="en-IN" dirty="0" smtClean="0"/>
          </a:p>
          <a:p>
            <a:pPr lvl="1"/>
            <a:r>
              <a:rPr lang="en-IN" dirty="0" smtClean="0"/>
              <a:t>Chhattisgarh</a:t>
            </a:r>
          </a:p>
          <a:p>
            <a:pPr lvl="1"/>
            <a:r>
              <a:rPr lang="en-IN" dirty="0" smtClean="0"/>
              <a:t>Himachal Pradesh</a:t>
            </a:r>
          </a:p>
          <a:p>
            <a:pPr lvl="1"/>
            <a:r>
              <a:rPr lang="en-IN" dirty="0" smtClean="0"/>
              <a:t>Jharkhand</a:t>
            </a:r>
          </a:p>
          <a:p>
            <a:pPr lvl="1"/>
            <a:r>
              <a:rPr lang="en-IN" dirty="0" smtClean="0"/>
              <a:t>Maharashtra</a:t>
            </a:r>
          </a:p>
          <a:p>
            <a:pPr lvl="1"/>
            <a:r>
              <a:rPr lang="en-IN" dirty="0" smtClean="0"/>
              <a:t>Madhya Pradesh</a:t>
            </a:r>
          </a:p>
          <a:p>
            <a:pPr lvl="1"/>
            <a:r>
              <a:rPr lang="en-IN" dirty="0" smtClean="0"/>
              <a:t>Odisha</a:t>
            </a:r>
          </a:p>
          <a:p>
            <a:pPr lvl="1"/>
            <a:r>
              <a:rPr lang="en-IN" dirty="0" smtClean="0"/>
              <a:t>Rajasthan</a:t>
            </a:r>
          </a:p>
          <a:p>
            <a:pPr lvl="1"/>
            <a:r>
              <a:rPr lang="en-IN" dirty="0" err="1" smtClean="0"/>
              <a:t>gujarat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10265" y="2453489"/>
            <a:ext cx="18107" cy="33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9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 tier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Part ix provides three tier </a:t>
            </a:r>
            <a:r>
              <a:rPr lang="en-IN" dirty="0" err="1" smtClean="0"/>
              <a:t>panchayat</a:t>
            </a:r>
            <a:r>
              <a:rPr lang="en-IN" dirty="0" smtClean="0"/>
              <a:t> system. They are</a:t>
            </a:r>
          </a:p>
          <a:p>
            <a:pPr lvl="1"/>
            <a:r>
              <a:rPr lang="en-IN" b="1" dirty="0" smtClean="0"/>
              <a:t>Village </a:t>
            </a:r>
            <a:r>
              <a:rPr lang="en-IN" b="1" dirty="0" err="1" smtClean="0"/>
              <a:t>panchayat</a:t>
            </a:r>
            <a:r>
              <a:rPr lang="en-IN" b="1" dirty="0" smtClean="0"/>
              <a:t>: </a:t>
            </a:r>
            <a:r>
              <a:rPr lang="en-IN" dirty="0" err="1" smtClean="0"/>
              <a:t>sarpanch</a:t>
            </a:r>
            <a:r>
              <a:rPr lang="en-IN" dirty="0"/>
              <a:t> </a:t>
            </a:r>
            <a:r>
              <a:rPr lang="en-IN" dirty="0" smtClean="0"/>
              <a:t>is the head. He may be elected directly or indirectly</a:t>
            </a:r>
          </a:p>
          <a:p>
            <a:pPr lvl="1"/>
            <a:r>
              <a:rPr lang="en-IN" b="1" dirty="0" smtClean="0"/>
              <a:t>Block and </a:t>
            </a:r>
            <a:r>
              <a:rPr lang="en-IN" b="1" dirty="0" err="1" smtClean="0"/>
              <a:t>panchayat</a:t>
            </a:r>
            <a:r>
              <a:rPr lang="en-IN" b="1" dirty="0" smtClean="0"/>
              <a:t> </a:t>
            </a:r>
            <a:r>
              <a:rPr lang="en-IN" b="1" dirty="0" err="1" smtClean="0"/>
              <a:t>samiti</a:t>
            </a:r>
            <a:r>
              <a:rPr lang="en-IN" b="1" dirty="0" smtClean="0"/>
              <a:t>: </a:t>
            </a:r>
            <a:r>
              <a:rPr lang="en-IN" dirty="0" smtClean="0"/>
              <a:t>Pradhan is the head</a:t>
            </a:r>
          </a:p>
          <a:p>
            <a:pPr lvl="1"/>
            <a:r>
              <a:rPr lang="en-IN" b="1" dirty="0" err="1" smtClean="0"/>
              <a:t>Zila</a:t>
            </a:r>
            <a:r>
              <a:rPr lang="en-IN" b="1" dirty="0" smtClean="0"/>
              <a:t> </a:t>
            </a:r>
            <a:r>
              <a:rPr lang="en-IN" b="1" dirty="0" err="1" smtClean="0"/>
              <a:t>Parishad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11273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i="1" dirty="0" err="1"/>
              <a:t>Panchayati</a:t>
            </a:r>
            <a:r>
              <a:rPr lang="en-US" i="1" dirty="0"/>
              <a:t> Raj </a:t>
            </a:r>
            <a:r>
              <a:rPr lang="en-US" dirty="0"/>
              <a:t>in India signifies the system of rural local self-government</a:t>
            </a:r>
            <a:r>
              <a:rPr lang="en-US" dirty="0" smtClean="0"/>
              <a:t>.</a:t>
            </a:r>
          </a:p>
          <a:p>
            <a:r>
              <a:rPr lang="en-US" dirty="0"/>
              <a:t>It is entrusted with rural development. </a:t>
            </a:r>
            <a:endParaRPr lang="en-US" dirty="0" smtClean="0"/>
          </a:p>
          <a:p>
            <a:r>
              <a:rPr lang="en-US" dirty="0" smtClean="0"/>
              <a:t>It was </a:t>
            </a:r>
            <a:r>
              <a:rPr lang="en-US" dirty="0" err="1" smtClean="0"/>
              <a:t>constitutionalised</a:t>
            </a:r>
            <a:r>
              <a:rPr lang="en-US" dirty="0" smtClean="0"/>
              <a:t> </a:t>
            </a:r>
            <a:r>
              <a:rPr lang="en-US" dirty="0"/>
              <a:t>through the 73rd Constitutional Amendment Act of </a:t>
            </a:r>
            <a:r>
              <a:rPr lang="en-US" dirty="0" smtClean="0"/>
              <a:t>1992.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86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PANCHAYATI RAJ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Balwant</a:t>
            </a:r>
            <a:r>
              <a:rPr lang="en-IN" b="1" dirty="0"/>
              <a:t> </a:t>
            </a:r>
            <a:r>
              <a:rPr lang="en-IN" b="1" dirty="0" err="1"/>
              <a:t>Rai</a:t>
            </a:r>
            <a:r>
              <a:rPr lang="en-IN" b="1" dirty="0"/>
              <a:t> Mehta </a:t>
            </a:r>
            <a:r>
              <a:rPr lang="en-IN" b="1" dirty="0" smtClean="0"/>
              <a:t>Committee</a:t>
            </a:r>
          </a:p>
          <a:p>
            <a:pPr lvl="1"/>
            <a:r>
              <a:rPr lang="en-US" dirty="0"/>
              <a:t>In January 1957, the Government of India appointed a committee to examine the working of </a:t>
            </a:r>
            <a:r>
              <a:rPr lang="en-US" dirty="0" smtClean="0"/>
              <a:t>the Community </a:t>
            </a:r>
            <a:r>
              <a:rPr lang="en-US" dirty="0"/>
              <a:t>Development </a:t>
            </a:r>
            <a:r>
              <a:rPr lang="en-US" dirty="0" err="1"/>
              <a:t>Programme</a:t>
            </a:r>
            <a:r>
              <a:rPr lang="en-US" dirty="0"/>
              <a:t> (1952) and the National Extension Service (1953) and </a:t>
            </a:r>
            <a:r>
              <a:rPr lang="en-US" dirty="0" smtClean="0"/>
              <a:t>to suggest </a:t>
            </a:r>
            <a:r>
              <a:rPr lang="en-US" dirty="0"/>
              <a:t>measures for their better working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chairman of this committee </a:t>
            </a:r>
            <a:r>
              <a:rPr lang="en-US" b="1" dirty="0"/>
              <a:t>was </a:t>
            </a:r>
            <a:r>
              <a:rPr lang="en-US" b="1" dirty="0" err="1"/>
              <a:t>Balwant</a:t>
            </a:r>
            <a:r>
              <a:rPr lang="en-US" b="1" dirty="0"/>
              <a:t> </a:t>
            </a:r>
            <a:r>
              <a:rPr lang="en-US" b="1" dirty="0" err="1"/>
              <a:t>Rai</a:t>
            </a:r>
            <a:r>
              <a:rPr lang="en-US" b="1" dirty="0"/>
              <a:t> G Mehta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committee submitted its report in November 1957 and recommended the establishment of </a:t>
            </a:r>
            <a:r>
              <a:rPr lang="en-US" dirty="0" smtClean="0"/>
              <a:t>the scheme </a:t>
            </a:r>
            <a:r>
              <a:rPr lang="en-US" dirty="0"/>
              <a:t>of ‘democratic </a:t>
            </a:r>
            <a:r>
              <a:rPr lang="en-US" dirty="0" err="1"/>
              <a:t>decentralisation</a:t>
            </a:r>
            <a:r>
              <a:rPr lang="en-US" dirty="0"/>
              <a:t>’, which ultimately came to be known as </a:t>
            </a:r>
            <a:r>
              <a:rPr lang="en-US" dirty="0" err="1"/>
              <a:t>Panchayati</a:t>
            </a:r>
            <a:r>
              <a:rPr lang="en-US" dirty="0"/>
              <a:t> Raj.</a:t>
            </a:r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7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PANCHAYATI RAJ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42350"/>
          </a:xfrm>
        </p:spPr>
        <p:txBody>
          <a:bodyPr>
            <a:normAutofit/>
          </a:bodyPr>
          <a:lstStyle/>
          <a:p>
            <a:r>
              <a:rPr lang="en-US" dirty="0"/>
              <a:t>specific recommendations made by </a:t>
            </a:r>
            <a:r>
              <a:rPr lang="en-IN" b="1" dirty="0" err="1"/>
              <a:t>Balwant</a:t>
            </a:r>
            <a:r>
              <a:rPr lang="en-IN" b="1" dirty="0"/>
              <a:t> </a:t>
            </a:r>
            <a:r>
              <a:rPr lang="en-IN" b="1" dirty="0" err="1"/>
              <a:t>Rai</a:t>
            </a:r>
            <a:r>
              <a:rPr lang="en-IN" b="1" dirty="0"/>
              <a:t> Mehta </a:t>
            </a:r>
            <a:r>
              <a:rPr lang="en-IN" b="1" dirty="0" smtClean="0"/>
              <a:t>Committee:</a:t>
            </a:r>
          </a:p>
          <a:p>
            <a:pPr lvl="1"/>
            <a:r>
              <a:rPr lang="en-US" dirty="0"/>
              <a:t>Establishment of a three-tier </a:t>
            </a:r>
            <a:r>
              <a:rPr lang="en-US" dirty="0" err="1"/>
              <a:t>panchayati</a:t>
            </a:r>
            <a:r>
              <a:rPr lang="en-US" dirty="0"/>
              <a:t> raj system—gram </a:t>
            </a:r>
            <a:r>
              <a:rPr lang="en-US" dirty="0" err="1"/>
              <a:t>panchayat</a:t>
            </a:r>
            <a:r>
              <a:rPr lang="en-US" dirty="0"/>
              <a:t> at the village </a:t>
            </a:r>
            <a:r>
              <a:rPr lang="en-US" dirty="0" smtClean="0"/>
              <a:t>level, </a:t>
            </a:r>
            <a:r>
              <a:rPr lang="en-US" dirty="0" err="1" smtClean="0"/>
              <a:t>panchayat</a:t>
            </a:r>
            <a:r>
              <a:rPr lang="en-US" dirty="0" smtClean="0"/>
              <a:t> </a:t>
            </a:r>
            <a:r>
              <a:rPr lang="en-US" dirty="0" err="1"/>
              <a:t>samiti</a:t>
            </a:r>
            <a:r>
              <a:rPr lang="en-US" dirty="0"/>
              <a:t> at the block level and </a:t>
            </a:r>
            <a:r>
              <a:rPr lang="en-US" dirty="0" err="1"/>
              <a:t>zila</a:t>
            </a:r>
            <a:r>
              <a:rPr lang="en-US" dirty="0"/>
              <a:t> </a:t>
            </a:r>
            <a:r>
              <a:rPr lang="en-US" dirty="0" err="1"/>
              <a:t>parishad</a:t>
            </a:r>
            <a:r>
              <a:rPr lang="en-US" dirty="0"/>
              <a:t> at the district level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village </a:t>
            </a:r>
            <a:r>
              <a:rPr lang="en-US" dirty="0" err="1"/>
              <a:t>panchayat</a:t>
            </a:r>
            <a:r>
              <a:rPr lang="en-US" dirty="0"/>
              <a:t> should be constituted with directly elected representatives, whereas </a:t>
            </a:r>
            <a:r>
              <a:rPr lang="en-US" dirty="0" smtClean="0"/>
              <a:t>the </a:t>
            </a:r>
            <a:r>
              <a:rPr lang="en-US" dirty="0" err="1" smtClean="0"/>
              <a:t>panchayat</a:t>
            </a:r>
            <a:r>
              <a:rPr lang="en-US" dirty="0" smtClean="0"/>
              <a:t> </a:t>
            </a:r>
            <a:r>
              <a:rPr lang="en-US" dirty="0" err="1"/>
              <a:t>samiti</a:t>
            </a:r>
            <a:r>
              <a:rPr lang="en-US" dirty="0"/>
              <a:t> and </a:t>
            </a:r>
            <a:r>
              <a:rPr lang="en-US" dirty="0" err="1"/>
              <a:t>zila</a:t>
            </a:r>
            <a:r>
              <a:rPr lang="en-US" dirty="0"/>
              <a:t> </a:t>
            </a:r>
            <a:r>
              <a:rPr lang="en-US" dirty="0" err="1"/>
              <a:t>parishad</a:t>
            </a:r>
            <a:r>
              <a:rPr lang="en-US" dirty="0"/>
              <a:t> should be constituted with indirectly elected members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All planning and development activities should be entrusted to these bodies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panchayat</a:t>
            </a:r>
            <a:r>
              <a:rPr lang="en-US" dirty="0"/>
              <a:t> </a:t>
            </a:r>
            <a:r>
              <a:rPr lang="en-US" dirty="0" err="1"/>
              <a:t>samiti</a:t>
            </a:r>
            <a:r>
              <a:rPr lang="en-US" dirty="0"/>
              <a:t> should be the executive body while the </a:t>
            </a:r>
            <a:r>
              <a:rPr lang="en-US" dirty="0" err="1"/>
              <a:t>zila</a:t>
            </a:r>
            <a:r>
              <a:rPr lang="en-US" dirty="0"/>
              <a:t> </a:t>
            </a:r>
            <a:r>
              <a:rPr lang="en-US" dirty="0" err="1"/>
              <a:t>parishad</a:t>
            </a:r>
            <a:r>
              <a:rPr lang="en-US" dirty="0"/>
              <a:t> should be </a:t>
            </a:r>
            <a:r>
              <a:rPr lang="en-US" dirty="0" smtClean="0"/>
              <a:t>the advisory</a:t>
            </a:r>
            <a:r>
              <a:rPr lang="en-US" dirty="0"/>
              <a:t>, coordinating and supervisory body.</a:t>
            </a:r>
            <a:endParaRPr lang="en-US" dirty="0" smtClean="0"/>
          </a:p>
          <a:p>
            <a:pPr lvl="1"/>
            <a:r>
              <a:rPr lang="en-US" dirty="0"/>
              <a:t>The district collector should be the chairman of the </a:t>
            </a:r>
            <a:r>
              <a:rPr lang="en-US" dirty="0" err="1"/>
              <a:t>zila</a:t>
            </a:r>
            <a:r>
              <a:rPr lang="en-US" dirty="0"/>
              <a:t> </a:t>
            </a:r>
            <a:r>
              <a:rPr lang="en-US" dirty="0" err="1"/>
              <a:t>parishad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12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PANCHAYATI RAJ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Ashok Mehta </a:t>
            </a:r>
            <a:r>
              <a:rPr lang="en-IN" b="1" dirty="0" smtClean="0"/>
              <a:t>Committee</a:t>
            </a:r>
          </a:p>
          <a:p>
            <a:r>
              <a:rPr lang="en-US" dirty="0"/>
              <a:t>In December 1977, the </a:t>
            </a:r>
            <a:r>
              <a:rPr lang="en-US" dirty="0" err="1"/>
              <a:t>Janata</a:t>
            </a:r>
            <a:r>
              <a:rPr lang="en-US" dirty="0"/>
              <a:t> </a:t>
            </a:r>
            <a:r>
              <a:rPr lang="en-US" dirty="0" smtClean="0"/>
              <a:t>Government (PM: </a:t>
            </a:r>
            <a:r>
              <a:rPr lang="en-US" dirty="0" err="1" smtClean="0"/>
              <a:t>Morarji</a:t>
            </a:r>
            <a:r>
              <a:rPr lang="en-US" dirty="0" smtClean="0"/>
              <a:t> Desai) </a:t>
            </a:r>
            <a:r>
              <a:rPr lang="en-US" dirty="0"/>
              <a:t>appointed a committee on </a:t>
            </a:r>
            <a:r>
              <a:rPr lang="en-US" dirty="0" err="1"/>
              <a:t>panchayati</a:t>
            </a:r>
            <a:r>
              <a:rPr lang="en-US" dirty="0"/>
              <a:t> raj institutions </a:t>
            </a:r>
            <a:r>
              <a:rPr lang="en-US" dirty="0" smtClean="0"/>
              <a:t>under the </a:t>
            </a:r>
            <a:r>
              <a:rPr lang="en-US" dirty="0"/>
              <a:t>chairmanship of Ashok Mehta.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submitted its report in August 1978 and made </a:t>
            </a:r>
            <a:r>
              <a:rPr lang="en-US" dirty="0" smtClean="0"/>
              <a:t>132 recommendations </a:t>
            </a:r>
            <a:r>
              <a:rPr lang="en-US" dirty="0"/>
              <a:t>to revive and strengthen the declining </a:t>
            </a:r>
            <a:r>
              <a:rPr lang="en-US" dirty="0" err="1"/>
              <a:t>panchayati</a:t>
            </a:r>
            <a:r>
              <a:rPr lang="en-US" dirty="0"/>
              <a:t> raj system in the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4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3" y="0"/>
            <a:ext cx="10364451" cy="1596177"/>
          </a:xfrm>
        </p:spPr>
        <p:txBody>
          <a:bodyPr/>
          <a:lstStyle/>
          <a:p>
            <a:r>
              <a:rPr lang="en-IN" dirty="0"/>
              <a:t>EVOLUTION OF PANCHAYATI RAJ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2416" y="1362158"/>
            <a:ext cx="10363826" cy="5111070"/>
          </a:xfrm>
        </p:spPr>
        <p:txBody>
          <a:bodyPr>
            <a:normAutofit/>
          </a:bodyPr>
          <a:lstStyle/>
          <a:p>
            <a:r>
              <a:rPr lang="en-US" dirty="0"/>
              <a:t>specific recommendations made by </a:t>
            </a:r>
            <a:r>
              <a:rPr lang="en-IN" b="1" dirty="0"/>
              <a:t>Ashok Mehta </a:t>
            </a:r>
            <a:r>
              <a:rPr lang="en-IN" b="1" dirty="0" smtClean="0"/>
              <a:t>Committee:</a:t>
            </a:r>
          </a:p>
          <a:p>
            <a:pPr lvl="1"/>
            <a:r>
              <a:rPr lang="en-US" dirty="0"/>
              <a:t>The three-tier system of </a:t>
            </a:r>
            <a:r>
              <a:rPr lang="en-US" dirty="0" err="1"/>
              <a:t>panchayati</a:t>
            </a:r>
            <a:r>
              <a:rPr lang="en-US" dirty="0"/>
              <a:t> raj should be replaced by the two-tier system, that is, </a:t>
            </a:r>
            <a:r>
              <a:rPr lang="en-US" dirty="0" err="1" smtClean="0"/>
              <a:t>zila</a:t>
            </a:r>
            <a:r>
              <a:rPr lang="en-US" dirty="0" smtClean="0"/>
              <a:t> </a:t>
            </a:r>
            <a:r>
              <a:rPr lang="en-US" dirty="0" err="1" smtClean="0"/>
              <a:t>parishad</a:t>
            </a:r>
            <a:r>
              <a:rPr lang="en-US" dirty="0" smtClean="0"/>
              <a:t> </a:t>
            </a:r>
            <a:r>
              <a:rPr lang="en-US" dirty="0"/>
              <a:t>at the district level, and below it, the </a:t>
            </a:r>
            <a:r>
              <a:rPr lang="en-US" dirty="0" err="1"/>
              <a:t>mandal</a:t>
            </a:r>
            <a:r>
              <a:rPr lang="en-US" dirty="0"/>
              <a:t> </a:t>
            </a:r>
            <a:r>
              <a:rPr lang="en-US" dirty="0" err="1"/>
              <a:t>panchayat</a:t>
            </a:r>
            <a:r>
              <a:rPr lang="en-US" dirty="0"/>
              <a:t> consisting of a group </a:t>
            </a:r>
            <a:r>
              <a:rPr lang="en-US" dirty="0" smtClean="0"/>
              <a:t>of villages </a:t>
            </a:r>
            <a:r>
              <a:rPr lang="en-US" dirty="0"/>
              <a:t>with a total population of 15,000 to 20,000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district should be the first point for </a:t>
            </a:r>
            <a:r>
              <a:rPr lang="en-US" dirty="0" err="1"/>
              <a:t>decentralisation</a:t>
            </a:r>
            <a:r>
              <a:rPr lang="en-US" dirty="0"/>
              <a:t> under popular supervision below </a:t>
            </a:r>
            <a:r>
              <a:rPr lang="en-US" dirty="0" smtClean="0"/>
              <a:t>the </a:t>
            </a:r>
            <a:r>
              <a:rPr lang="en-IN" dirty="0" smtClean="0"/>
              <a:t>state </a:t>
            </a:r>
            <a:r>
              <a:rPr lang="en-IN" dirty="0"/>
              <a:t>level</a:t>
            </a:r>
            <a:r>
              <a:rPr lang="en-IN" dirty="0" smtClean="0"/>
              <a:t>.</a:t>
            </a:r>
          </a:p>
          <a:p>
            <a:pPr lvl="1"/>
            <a:r>
              <a:rPr lang="en-US" dirty="0" err="1"/>
              <a:t>Zila</a:t>
            </a:r>
            <a:r>
              <a:rPr lang="en-US" dirty="0"/>
              <a:t> </a:t>
            </a:r>
            <a:r>
              <a:rPr lang="en-US" dirty="0" err="1"/>
              <a:t>parishad</a:t>
            </a:r>
            <a:r>
              <a:rPr lang="en-US" dirty="0"/>
              <a:t> should be the executive body and made responsible for planning at the </a:t>
            </a:r>
            <a:r>
              <a:rPr lang="en-US" dirty="0" smtClean="0"/>
              <a:t>district </a:t>
            </a:r>
            <a:r>
              <a:rPr lang="en-IN" dirty="0" smtClean="0"/>
              <a:t>level.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an official participation of political parties at all levels of </a:t>
            </a:r>
            <a:r>
              <a:rPr lang="en-US" dirty="0" err="1" smtClean="0"/>
              <a:t>panchayat</a:t>
            </a:r>
            <a:r>
              <a:rPr lang="en-US" dirty="0"/>
              <a:t> </a:t>
            </a:r>
            <a:r>
              <a:rPr lang="en-IN" dirty="0" smtClean="0"/>
              <a:t>elections.</a:t>
            </a:r>
          </a:p>
          <a:p>
            <a:pPr lvl="1"/>
            <a:r>
              <a:rPr lang="en-US" dirty="0"/>
              <a:t>A minister for </a:t>
            </a:r>
            <a:r>
              <a:rPr lang="en-US" dirty="0" err="1"/>
              <a:t>panchayati</a:t>
            </a:r>
            <a:r>
              <a:rPr lang="en-US" dirty="0"/>
              <a:t> raj should be appointed in the state council of ministers to look </a:t>
            </a:r>
            <a:r>
              <a:rPr lang="en-US" dirty="0" smtClean="0"/>
              <a:t>after the </a:t>
            </a:r>
            <a:r>
              <a:rPr lang="en-US" dirty="0"/>
              <a:t>affairs of the </a:t>
            </a:r>
            <a:r>
              <a:rPr lang="en-US" dirty="0" err="1"/>
              <a:t>panchayati</a:t>
            </a:r>
            <a:r>
              <a:rPr lang="en-US" dirty="0"/>
              <a:t> raj institutions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Seats for </a:t>
            </a:r>
            <a:r>
              <a:rPr lang="en-US" dirty="0" smtClean="0"/>
              <a:t>SC’s </a:t>
            </a:r>
            <a:r>
              <a:rPr lang="en-US" dirty="0"/>
              <a:t>and </a:t>
            </a:r>
            <a:r>
              <a:rPr lang="en-US" dirty="0" smtClean="0"/>
              <a:t>ST’s </a:t>
            </a:r>
            <a:r>
              <a:rPr lang="en-US" dirty="0"/>
              <a:t>should be reserved on the basis of their population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8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PANCHAYATI RAJ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L M </a:t>
            </a:r>
            <a:r>
              <a:rPr lang="en-IN" b="1" dirty="0" err="1"/>
              <a:t>Singhvi</a:t>
            </a:r>
            <a:r>
              <a:rPr lang="en-IN" b="1" dirty="0"/>
              <a:t> </a:t>
            </a:r>
            <a:r>
              <a:rPr lang="en-IN" b="1" dirty="0" smtClean="0"/>
              <a:t>Committee</a:t>
            </a:r>
          </a:p>
          <a:p>
            <a:pPr lvl="1"/>
            <a:r>
              <a:rPr lang="en-US" dirty="0"/>
              <a:t>In 1986, Rajiv Gandhi government appointed a committee on ‘</a:t>
            </a:r>
            <a:r>
              <a:rPr lang="en-US" dirty="0" err="1"/>
              <a:t>Revitalisation</a:t>
            </a:r>
            <a:r>
              <a:rPr lang="en-US" dirty="0"/>
              <a:t> of </a:t>
            </a:r>
            <a:r>
              <a:rPr lang="en-US" dirty="0" err="1"/>
              <a:t>Panchayati</a:t>
            </a:r>
            <a:r>
              <a:rPr lang="en-US" dirty="0"/>
              <a:t> </a:t>
            </a:r>
            <a:r>
              <a:rPr lang="en-US" dirty="0" smtClean="0"/>
              <a:t>Raj Institutions </a:t>
            </a:r>
            <a:r>
              <a:rPr lang="en-US" dirty="0"/>
              <a:t>for Democracy and Development’ under the chairmanship of L M </a:t>
            </a:r>
            <a:r>
              <a:rPr lang="en-US" dirty="0" err="1"/>
              <a:t>Singhvi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2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10" y="452673"/>
            <a:ext cx="10364451" cy="1596177"/>
          </a:xfrm>
        </p:spPr>
        <p:txBody>
          <a:bodyPr/>
          <a:lstStyle/>
          <a:p>
            <a:r>
              <a:rPr lang="en-IN" dirty="0"/>
              <a:t>EVOLUTION OF PANCHAYATI RAJ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30844" y="1887258"/>
            <a:ext cx="10363826" cy="5264980"/>
          </a:xfrm>
        </p:spPr>
        <p:txBody>
          <a:bodyPr/>
          <a:lstStyle/>
          <a:p>
            <a:r>
              <a:rPr lang="en-US" dirty="0"/>
              <a:t>specific recommendations made by </a:t>
            </a:r>
            <a:r>
              <a:rPr lang="en-IN" b="1" dirty="0"/>
              <a:t>L M </a:t>
            </a:r>
            <a:r>
              <a:rPr lang="en-IN" b="1" dirty="0" err="1"/>
              <a:t>Singhvi</a:t>
            </a:r>
            <a:r>
              <a:rPr lang="en-IN" b="1" dirty="0"/>
              <a:t> </a:t>
            </a:r>
            <a:r>
              <a:rPr lang="en-IN" b="1" dirty="0" smtClean="0"/>
              <a:t>Committee:</a:t>
            </a:r>
            <a:endParaRPr lang="en-IN" b="1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Panchayati</a:t>
            </a:r>
            <a:r>
              <a:rPr lang="en-US" dirty="0"/>
              <a:t> Raj institutions should be constitutionally </a:t>
            </a:r>
            <a:r>
              <a:rPr lang="en-US" dirty="0" err="1"/>
              <a:t>recognised</a:t>
            </a:r>
            <a:r>
              <a:rPr lang="en-US" dirty="0"/>
              <a:t>, protected </a:t>
            </a:r>
            <a:r>
              <a:rPr lang="en-US" dirty="0" smtClean="0"/>
              <a:t>and preserved</a:t>
            </a:r>
            <a:r>
              <a:rPr lang="en-US" dirty="0"/>
              <a:t>. For this purpose, a new chapter should be added in the Constitution of India. </a:t>
            </a:r>
            <a:endParaRPr lang="en-US" dirty="0" smtClean="0"/>
          </a:p>
          <a:p>
            <a:pPr lvl="1"/>
            <a:r>
              <a:rPr lang="en-IN" dirty="0"/>
              <a:t>It also </a:t>
            </a:r>
            <a:r>
              <a:rPr lang="en-IN" dirty="0" smtClean="0"/>
              <a:t>suggested </a:t>
            </a:r>
            <a:r>
              <a:rPr lang="en-US" dirty="0" smtClean="0"/>
              <a:t>constitutional </a:t>
            </a:r>
            <a:r>
              <a:rPr lang="en-US" dirty="0"/>
              <a:t>provisions to ensure regular, free and fair elections to the </a:t>
            </a:r>
            <a:r>
              <a:rPr lang="en-US" dirty="0" err="1"/>
              <a:t>Panchayati</a:t>
            </a:r>
            <a:r>
              <a:rPr lang="en-US" dirty="0"/>
              <a:t> </a:t>
            </a:r>
            <a:r>
              <a:rPr lang="en-US" dirty="0" smtClean="0"/>
              <a:t>Raj </a:t>
            </a:r>
            <a:r>
              <a:rPr lang="en-IN" dirty="0" smtClean="0"/>
              <a:t>bodies.</a:t>
            </a:r>
          </a:p>
          <a:p>
            <a:pPr lvl="1"/>
            <a:r>
              <a:rPr lang="en-US" dirty="0" err="1"/>
              <a:t>Nyaya</a:t>
            </a:r>
            <a:r>
              <a:rPr lang="en-US" dirty="0"/>
              <a:t> </a:t>
            </a:r>
            <a:r>
              <a:rPr lang="en-US" dirty="0" err="1"/>
              <a:t>Panchayats</a:t>
            </a:r>
            <a:r>
              <a:rPr lang="en-US" dirty="0"/>
              <a:t> should be established for a cluster of villages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Emphasised </a:t>
            </a:r>
            <a:r>
              <a:rPr lang="en-US" dirty="0" smtClean="0"/>
              <a:t>the </a:t>
            </a:r>
            <a:r>
              <a:rPr lang="en-US" dirty="0"/>
              <a:t>importance of the Gram </a:t>
            </a:r>
            <a:r>
              <a:rPr lang="en-US" dirty="0" err="1"/>
              <a:t>Sabha</a:t>
            </a:r>
            <a:r>
              <a:rPr lang="en-US" dirty="0"/>
              <a:t> and called it as the embodiment of direct democracy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Village </a:t>
            </a:r>
            <a:r>
              <a:rPr lang="en-US" dirty="0" err="1"/>
              <a:t>Panchayats</a:t>
            </a:r>
            <a:r>
              <a:rPr lang="en-US" dirty="0"/>
              <a:t> should have more financial resources</a:t>
            </a:r>
            <a:r>
              <a:rPr lang="en-US" dirty="0" smtClean="0"/>
              <a:t>.</a:t>
            </a:r>
          </a:p>
          <a:p>
            <a:pPr lvl="1"/>
            <a:endParaRPr lang="en-IN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67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IN" dirty="0" err="1" smtClean="0"/>
              <a:t>constitutionalization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398372"/>
            <a:ext cx="10363826" cy="4911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Rajiv Gandhi Government </a:t>
            </a:r>
            <a:r>
              <a:rPr lang="en-US" dirty="0"/>
              <a:t>introduced the 64th </a:t>
            </a:r>
            <a:r>
              <a:rPr lang="en-US" dirty="0" smtClean="0"/>
              <a:t>Constitutional Amendment </a:t>
            </a:r>
            <a:r>
              <a:rPr lang="en-US" dirty="0"/>
              <a:t>Bill in the </a:t>
            </a:r>
            <a:r>
              <a:rPr lang="en-US" dirty="0" err="1"/>
              <a:t>Lok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/>
              <a:t> in July 1989 to </a:t>
            </a:r>
            <a:r>
              <a:rPr lang="en-US" dirty="0" err="1"/>
              <a:t>constitutionalise</a:t>
            </a:r>
            <a:r>
              <a:rPr lang="en-US" dirty="0"/>
              <a:t> </a:t>
            </a:r>
            <a:r>
              <a:rPr lang="en-US" dirty="0" err="1"/>
              <a:t>panchayati</a:t>
            </a:r>
            <a:r>
              <a:rPr lang="en-US" dirty="0"/>
              <a:t> raj institutions </a:t>
            </a:r>
            <a:r>
              <a:rPr lang="en-US" dirty="0" smtClean="0"/>
              <a:t>and make </a:t>
            </a:r>
            <a:r>
              <a:rPr lang="en-US" dirty="0"/>
              <a:t>them more powerful and broad based. Although, the </a:t>
            </a:r>
            <a:r>
              <a:rPr lang="en-US" dirty="0" err="1"/>
              <a:t>Lok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/>
              <a:t> passed the bill in August 1989</a:t>
            </a:r>
            <a:r>
              <a:rPr lang="en-US" dirty="0" smtClean="0"/>
              <a:t>, it </a:t>
            </a:r>
            <a:r>
              <a:rPr lang="en-US" dirty="0"/>
              <a:t>was not approved by the </a:t>
            </a:r>
            <a:r>
              <a:rPr lang="en-US" dirty="0" err="1"/>
              <a:t>Rajya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 smtClean="0"/>
              <a:t>.</a:t>
            </a:r>
          </a:p>
          <a:p>
            <a:r>
              <a:rPr lang="en-US" b="1" i="1" dirty="0"/>
              <a:t>V P Singh Government </a:t>
            </a:r>
            <a:r>
              <a:rPr lang="en-US" b="1" i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National Front Government, soon after assuming office in </a:t>
            </a:r>
            <a:r>
              <a:rPr lang="en-US" dirty="0" smtClean="0"/>
              <a:t>November 1989 </a:t>
            </a:r>
            <a:r>
              <a:rPr lang="en-US" dirty="0"/>
              <a:t>under the Prime </a:t>
            </a:r>
            <a:r>
              <a:rPr lang="en-US" dirty="0" err="1" smtClean="0"/>
              <a:t>Ministership</a:t>
            </a:r>
            <a:r>
              <a:rPr lang="en-US" dirty="0" smtClean="0"/>
              <a:t> </a:t>
            </a:r>
            <a:r>
              <a:rPr lang="en-US" dirty="0"/>
              <a:t>of V P Singh, announced that it would take steps to strengthen </a:t>
            </a:r>
            <a:r>
              <a:rPr lang="en-US" dirty="0" smtClean="0"/>
              <a:t>the </a:t>
            </a:r>
            <a:r>
              <a:rPr lang="en-IN" dirty="0" err="1" smtClean="0"/>
              <a:t>panchayati</a:t>
            </a:r>
            <a:r>
              <a:rPr lang="en-IN" dirty="0" smtClean="0"/>
              <a:t> </a:t>
            </a:r>
            <a:r>
              <a:rPr lang="en-IN" dirty="0"/>
              <a:t>raj institutions</a:t>
            </a:r>
            <a:r>
              <a:rPr lang="en-IN" dirty="0" smtClean="0"/>
              <a:t>. </a:t>
            </a:r>
            <a:r>
              <a:rPr lang="en-US" dirty="0"/>
              <a:t>Consequently, a constitutional amendment bill was introduced in </a:t>
            </a:r>
            <a:r>
              <a:rPr lang="en-US" dirty="0" smtClean="0"/>
              <a:t>the </a:t>
            </a:r>
            <a:r>
              <a:rPr lang="en-US" dirty="0" err="1" smtClean="0"/>
              <a:t>Lok</a:t>
            </a:r>
            <a:r>
              <a:rPr lang="en-US" dirty="0" smtClean="0"/>
              <a:t> </a:t>
            </a:r>
            <a:r>
              <a:rPr lang="en-US" dirty="0" err="1"/>
              <a:t>Sabha</a:t>
            </a:r>
            <a:r>
              <a:rPr lang="en-US" dirty="0"/>
              <a:t> in September 1990. However, the fall of the government resulted in the lapse of the </a:t>
            </a:r>
            <a:r>
              <a:rPr lang="en-US" dirty="0" smtClean="0"/>
              <a:t>bill.</a:t>
            </a:r>
          </a:p>
          <a:p>
            <a:r>
              <a:rPr lang="en-US" dirty="0"/>
              <a:t>The </a:t>
            </a:r>
            <a:r>
              <a:rPr lang="en-US" b="1" dirty="0"/>
              <a:t>Congress Government </a:t>
            </a:r>
            <a:r>
              <a:rPr lang="en-US" dirty="0"/>
              <a:t>under the prime </a:t>
            </a:r>
            <a:r>
              <a:rPr lang="en-US" dirty="0" err="1"/>
              <a:t>ministership</a:t>
            </a:r>
            <a:r>
              <a:rPr lang="en-US" dirty="0"/>
              <a:t> of </a:t>
            </a:r>
            <a:r>
              <a:rPr lang="en-US" b="1" dirty="0"/>
              <a:t>P </a:t>
            </a:r>
            <a:r>
              <a:rPr lang="en-US" b="1" dirty="0" smtClean="0"/>
              <a:t>V </a:t>
            </a:r>
            <a:r>
              <a:rPr lang="en-US" b="1" dirty="0" err="1" smtClean="0"/>
              <a:t>Narasimha</a:t>
            </a:r>
            <a:r>
              <a:rPr lang="en-US" b="1" dirty="0" smtClean="0"/>
              <a:t> </a:t>
            </a:r>
            <a:r>
              <a:rPr lang="en-US" b="1" dirty="0"/>
              <a:t>Rao </a:t>
            </a:r>
            <a:r>
              <a:rPr lang="en-US" dirty="0"/>
              <a:t>once again considered the matter of the </a:t>
            </a:r>
            <a:r>
              <a:rPr lang="en-US" dirty="0" err="1"/>
              <a:t>constitutionalisation</a:t>
            </a:r>
            <a:r>
              <a:rPr lang="en-US" dirty="0"/>
              <a:t> of </a:t>
            </a:r>
            <a:r>
              <a:rPr lang="en-US" dirty="0" err="1"/>
              <a:t>panchayati</a:t>
            </a:r>
            <a:r>
              <a:rPr lang="en-US" dirty="0"/>
              <a:t> raj </a:t>
            </a:r>
            <a:r>
              <a:rPr lang="en-US" dirty="0" smtClean="0"/>
              <a:t>bodies. It </a:t>
            </a:r>
            <a:r>
              <a:rPr lang="en-US" dirty="0"/>
              <a:t>drastically modified the proposals in this regard to delete the controversial aspects and </a:t>
            </a:r>
            <a:r>
              <a:rPr lang="en-US" dirty="0" smtClean="0"/>
              <a:t>introduced a </a:t>
            </a:r>
            <a:r>
              <a:rPr lang="en-US" dirty="0"/>
              <a:t>constitutional amendment bill in the </a:t>
            </a:r>
            <a:r>
              <a:rPr lang="en-US" dirty="0" err="1"/>
              <a:t>Lok</a:t>
            </a:r>
            <a:r>
              <a:rPr lang="en-US" dirty="0"/>
              <a:t> </a:t>
            </a:r>
            <a:r>
              <a:rPr lang="en-US" dirty="0" err="1"/>
              <a:t>Sabha</a:t>
            </a:r>
            <a:r>
              <a:rPr lang="en-US" dirty="0"/>
              <a:t> in September, 1991. This bill finally emerged as </a:t>
            </a:r>
            <a:r>
              <a:rPr lang="en-US" dirty="0" smtClean="0"/>
              <a:t>the 73rd </a:t>
            </a:r>
            <a:r>
              <a:rPr lang="en-US" dirty="0"/>
              <a:t>Constitutional Amendment Act, 1992 and came into force on 24 April, 19932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181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1461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LOCAL GOVENRMENT (PART V)</vt:lpstr>
      <vt:lpstr>INTRODUCTION</vt:lpstr>
      <vt:lpstr>EVOLUTION OF PANCHAYATI RAJ</vt:lpstr>
      <vt:lpstr>EVOLUTION OF PANCHAYATI RAJ</vt:lpstr>
      <vt:lpstr>EVOLUTION OF PANCHAYATI RAJ</vt:lpstr>
      <vt:lpstr>EVOLUTION OF PANCHAYATI RAJ</vt:lpstr>
      <vt:lpstr>EVOLUTION OF PANCHAYATI RAJ</vt:lpstr>
      <vt:lpstr>EVOLUTION OF PANCHAYATI RAJ</vt:lpstr>
      <vt:lpstr>constitutionalization</vt:lpstr>
      <vt:lpstr>73RD AMENDMENT ACT OF 1992</vt:lpstr>
      <vt:lpstr>Salient Features</vt:lpstr>
      <vt:lpstr>Salient Features</vt:lpstr>
      <vt:lpstr>Salient Features</vt:lpstr>
      <vt:lpstr>PESA ACT OF 1996 (EXTENSION ACT)</vt:lpstr>
      <vt:lpstr>Three tier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GOVENRMENT (PART V)</dc:title>
  <dc:creator>Devjyoti Das</dc:creator>
  <cp:lastModifiedBy>Devjyoti Das</cp:lastModifiedBy>
  <cp:revision>10</cp:revision>
  <dcterms:created xsi:type="dcterms:W3CDTF">2019-02-17T19:06:32Z</dcterms:created>
  <dcterms:modified xsi:type="dcterms:W3CDTF">2019-02-26T03:45:55Z</dcterms:modified>
</cp:coreProperties>
</file>