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221068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A3232-3310-2144-B1C7-843E5E8C8F7A}"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29083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3622346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6952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168079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719667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74393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157933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2955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98783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91741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BA3232-3310-2144-B1C7-843E5E8C8F7A}"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158564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BA3232-3310-2144-B1C7-843E5E8C8F7A}"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208762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164854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2376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CBA3232-3310-2144-B1C7-843E5E8C8F7A}" type="datetimeFigureOut">
              <a:rPr lang="en-US" smtClean="0"/>
              <a:t>4/30/2021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89826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A3232-3310-2144-B1C7-843E5E8C8F7A}"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A3448-FAEE-A74C-B3E5-1F265C60639F}" type="slidenum">
              <a:rPr lang="en-US" smtClean="0"/>
              <a:t>‹#›</a:t>
            </a:fld>
            <a:endParaRPr lang="en-US"/>
          </a:p>
        </p:txBody>
      </p:sp>
    </p:spTree>
    <p:extLst>
      <p:ext uri="{BB962C8B-B14F-4D97-AF65-F5344CB8AC3E}">
        <p14:creationId xmlns:p14="http://schemas.microsoft.com/office/powerpoint/2010/main" val="283370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BA3232-3310-2144-B1C7-843E5E8C8F7A}" type="datetimeFigureOut">
              <a:rPr lang="en-US" smtClean="0"/>
              <a:t>4/30/2021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2A3448-FAEE-A74C-B3E5-1F265C60639F}" type="slidenum">
              <a:rPr lang="en-US" smtClean="0"/>
              <a:t>‹#›</a:t>
            </a:fld>
            <a:endParaRPr lang="en-US"/>
          </a:p>
        </p:txBody>
      </p:sp>
    </p:spTree>
    <p:extLst>
      <p:ext uri="{BB962C8B-B14F-4D97-AF65-F5344CB8AC3E}">
        <p14:creationId xmlns:p14="http://schemas.microsoft.com/office/powerpoint/2010/main" val="261937355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780E6-1E91-894A-870C-9A2DD723F823}"/>
              </a:ext>
            </a:extLst>
          </p:cNvPr>
          <p:cNvSpPr>
            <a:spLocks noGrp="1"/>
          </p:cNvSpPr>
          <p:nvPr>
            <p:ph type="ctrTitle"/>
          </p:nvPr>
        </p:nvSpPr>
        <p:spPr/>
        <p:txBody>
          <a:bodyPr/>
          <a:lstStyle/>
          <a:p>
            <a:r>
              <a:rPr lang="en-IN"/>
              <a:t>Indian Judiciary</a:t>
            </a:r>
            <a:endParaRPr lang="en-US"/>
          </a:p>
        </p:txBody>
      </p:sp>
      <p:sp>
        <p:nvSpPr>
          <p:cNvPr id="3" name="Subtitle 2">
            <a:extLst>
              <a:ext uri="{FF2B5EF4-FFF2-40B4-BE49-F238E27FC236}">
                <a16:creationId xmlns:a16="http://schemas.microsoft.com/office/drawing/2014/main" xmlns="" id="{62A375DC-E535-CD48-A3F6-5EBB5849EC6B}"/>
              </a:ext>
            </a:extLst>
          </p:cNvPr>
          <p:cNvSpPr>
            <a:spLocks noGrp="1"/>
          </p:cNvSpPr>
          <p:nvPr>
            <p:ph type="subTitle" idx="1"/>
          </p:nvPr>
        </p:nvSpPr>
        <p:spPr/>
        <p:txBody>
          <a:bodyPr/>
          <a:lstStyle/>
          <a:p>
            <a:r>
              <a:rPr lang="en-IN"/>
              <a:t>By</a:t>
            </a:r>
          </a:p>
          <a:p>
            <a:r>
              <a:rPr lang="en-IN"/>
              <a:t>Bhargav Chakraborty</a:t>
            </a:r>
            <a:endParaRPr lang="en-US"/>
          </a:p>
        </p:txBody>
      </p:sp>
    </p:spTree>
    <p:extLst>
      <p:ext uri="{BB962C8B-B14F-4D97-AF65-F5344CB8AC3E}">
        <p14:creationId xmlns:p14="http://schemas.microsoft.com/office/powerpoint/2010/main" val="180404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A52AC-2953-0C48-B3FF-3163069EFA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BFC3F5A-5143-004A-8D04-73BB304F074A}"/>
              </a:ext>
            </a:extLst>
          </p:cNvPr>
          <p:cNvSpPr>
            <a:spLocks noGrp="1"/>
          </p:cNvSpPr>
          <p:nvPr>
            <p:ph idx="1"/>
          </p:nvPr>
        </p:nvSpPr>
        <p:spPr/>
        <p:txBody>
          <a:bodyPr>
            <a:normAutofit/>
          </a:bodyPr>
          <a:lstStyle/>
          <a:p>
            <a:r>
              <a:rPr lang="en-US"/>
              <a:t>The  Constitution  has  not  fixed  the  tenure  of  a  judge  of  the Supreme  Court.  However,  it  makes  the  following  three  provisions in this regard:</a:t>
            </a:r>
            <a:endParaRPr lang="en-IN"/>
          </a:p>
          <a:p>
            <a:r>
              <a:rPr lang="en-US"/>
              <a:t> 1. He  holds  office  until  he  attains  the  age  of  65  years.  Any question  regarding  his  age  is  to  be  determined  by  such authority and in such manner as provided by Parliament. </a:t>
            </a:r>
            <a:endParaRPr lang="en-IN"/>
          </a:p>
          <a:p>
            <a:r>
              <a:rPr lang="en-US"/>
              <a:t>2. He can resign his office by writing to the president. </a:t>
            </a:r>
            <a:endParaRPr lang="en-IN"/>
          </a:p>
          <a:p>
            <a:r>
              <a:rPr lang="en-US"/>
              <a:t>3. He  can  be  removed  from  his  office  by  the  President  on  the recommendation of the Parliament.</a:t>
            </a:r>
          </a:p>
        </p:txBody>
      </p:sp>
    </p:spTree>
    <p:extLst>
      <p:ext uri="{BB962C8B-B14F-4D97-AF65-F5344CB8AC3E}">
        <p14:creationId xmlns:p14="http://schemas.microsoft.com/office/powerpoint/2010/main" val="399105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AB7C2-E4CA-914E-A2DB-1AEB8FFC4C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302F107-DBD6-2847-975D-893D63D35515}"/>
              </a:ext>
            </a:extLst>
          </p:cNvPr>
          <p:cNvSpPr>
            <a:spLocks noGrp="1"/>
          </p:cNvSpPr>
          <p:nvPr>
            <p:ph idx="1"/>
          </p:nvPr>
        </p:nvSpPr>
        <p:spPr>
          <a:xfrm>
            <a:off x="850425" y="1935646"/>
            <a:ext cx="10515600" cy="4351338"/>
          </a:xfrm>
        </p:spPr>
        <p:txBody>
          <a:bodyPr/>
          <a:lstStyle/>
          <a:p>
            <a:r>
              <a:rPr lang="en-US"/>
              <a:t>A  judge  of  the  Supreme  Court  can  be  removed  from  his  Office  by an  order  of  the  president.  The  President  can  issue  the  removal order  only  after  an  address  by  Parliament  has  been  presented  to him  in  the  same  session  for  such  removal.5  The  address  must  be supported  by  a  special  majority  of  each  House  of  Parliament  (ie,  a majority  of  the  total  membership  of  that  House  and  a  majority  of not  less  than  two-thirds  of  the  members  of  that  House  present  and voting).  The  grounds  of  removal  are  two–proved  misbehaviour  or incapacity.</a:t>
            </a:r>
          </a:p>
        </p:txBody>
      </p:sp>
    </p:spTree>
    <p:extLst>
      <p:ext uri="{BB962C8B-B14F-4D97-AF65-F5344CB8AC3E}">
        <p14:creationId xmlns:p14="http://schemas.microsoft.com/office/powerpoint/2010/main" val="355672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61DEC-A611-A046-A7D8-763DAF6AC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750382E-496D-5541-B953-09F7EE4CA2D1}"/>
              </a:ext>
            </a:extLst>
          </p:cNvPr>
          <p:cNvSpPr>
            <a:spLocks noGrp="1"/>
          </p:cNvSpPr>
          <p:nvPr>
            <p:ph idx="1"/>
          </p:nvPr>
        </p:nvSpPr>
        <p:spPr/>
        <p:txBody>
          <a:bodyPr>
            <a:normAutofit/>
          </a:bodyPr>
          <a:lstStyle/>
          <a:p>
            <a:r>
              <a:rPr lang="en-US"/>
              <a:t>Ad hoc Judge When there is a lack of quorum of the permanent judges to hold or continue  any  session  of  the  Supreme  Court,  the  Chief  Justice  of India  can  appoint  a  judge  of  a  High  Court  as  an  ad  hoc  judge  of the  Supreme  Court  for  a  temporary  period.  He  can  do  so  only after  consultation  with  the  chief  justice  of  the  High  Court concerned  and  with  the  previous  consent  of  the  president.  The judge  so  appointed  should  be  qualified  for  appointment  as  a  judge of  the  Supreme  Court.  It  is  the  duty  of  the  judge  so  appointed  to attend  the  sittings  of  the  Supreme  Court,  in  priority  to  other  duties of  his  office.  While  so  attending,  he  enjoys  all  the  jurisdiction, powers  and  privileges  (and  discharges  the  duties)  of  a  judge  of the Supreme Court.</a:t>
            </a:r>
          </a:p>
        </p:txBody>
      </p:sp>
    </p:spTree>
    <p:extLst>
      <p:ext uri="{BB962C8B-B14F-4D97-AF65-F5344CB8AC3E}">
        <p14:creationId xmlns:p14="http://schemas.microsoft.com/office/powerpoint/2010/main" val="73354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8A067-6EF0-CC47-9372-B66288F4FF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1D8BC8C-501B-0546-84C8-E2C9C3F487D8}"/>
              </a:ext>
            </a:extLst>
          </p:cNvPr>
          <p:cNvSpPr>
            <a:spLocks noGrp="1"/>
          </p:cNvSpPr>
          <p:nvPr>
            <p:ph idx="1"/>
          </p:nvPr>
        </p:nvSpPr>
        <p:spPr>
          <a:xfrm>
            <a:off x="801526" y="1911197"/>
            <a:ext cx="10515600" cy="4351338"/>
          </a:xfrm>
        </p:spPr>
        <p:txBody>
          <a:bodyPr/>
          <a:lstStyle/>
          <a:p>
            <a:r>
              <a:rPr lang="en-US"/>
              <a:t>Retired Judge At  any  time,  the  chief  justice  of  India  can  request  a  retired  judge  of the  Supreme  Court  or  a  retired  judge  of  a  high  court  (who  is  duly qualified  for  appointment  as  a  judge  of  the  Supreme  Court)  to  act as  a  judge  of  the  Supreme  Court  for  a  temporary  period.  He  can do  so  only  with  the  previous  consent  of  the  president  and  also  of the  person  to  be  so  appointed.  Such  a  judge  is  entitled  to  such allowances  as  the  president  may  determine.  He  will  also  enjoy  all the  jurisdiction,  powers  and  privileges  of  a  judge  of  Supreme Court.  But,  he  will  not  otherwise  be  deemed  to  be  a  judge  of  the Supreme Court.</a:t>
            </a:r>
          </a:p>
        </p:txBody>
      </p:sp>
    </p:spTree>
    <p:extLst>
      <p:ext uri="{BB962C8B-B14F-4D97-AF65-F5344CB8AC3E}">
        <p14:creationId xmlns:p14="http://schemas.microsoft.com/office/powerpoint/2010/main" val="305573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06C88-B900-3144-86B8-3C7E1984A7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86AA333-547A-CD4A-9E80-BE146F36C699}"/>
              </a:ext>
            </a:extLst>
          </p:cNvPr>
          <p:cNvSpPr>
            <a:spLocks noGrp="1"/>
          </p:cNvSpPr>
          <p:nvPr>
            <p:ph idx="1"/>
          </p:nvPr>
        </p:nvSpPr>
        <p:spPr>
          <a:xfrm>
            <a:off x="862649" y="1801176"/>
            <a:ext cx="10515600" cy="4351338"/>
          </a:xfrm>
        </p:spPr>
        <p:txBody>
          <a:bodyPr/>
          <a:lstStyle/>
          <a:p>
            <a:r>
              <a:rPr lang="en-US"/>
              <a:t>The  jurisdiction  and  powers  of  the  Supreme Court can be classified into the following: 1. Original Jurisdiction. 2. Writ Jurisdiction. 3. Appellate Jurisdiction. 4. Advisory Jurisdiction. 5. A Court of Record. 6. Power of Judicial Review. 7. Constitutional Interpretation 8. Other Powers.</a:t>
            </a:r>
          </a:p>
        </p:txBody>
      </p:sp>
    </p:spTree>
    <p:extLst>
      <p:ext uri="{BB962C8B-B14F-4D97-AF65-F5344CB8AC3E}">
        <p14:creationId xmlns:p14="http://schemas.microsoft.com/office/powerpoint/2010/main" val="227349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AF4BE1-81C8-3846-AC1F-EA07E1CCD2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3026023-EB9B-D542-BA01-270FB91BA042}"/>
              </a:ext>
            </a:extLst>
          </p:cNvPr>
          <p:cNvSpPr>
            <a:spLocks noGrp="1"/>
          </p:cNvSpPr>
          <p:nvPr>
            <p:ph idx="1"/>
          </p:nvPr>
        </p:nvSpPr>
        <p:spPr/>
        <p:txBody>
          <a:bodyPr>
            <a:normAutofit/>
          </a:bodyPr>
          <a:lstStyle/>
          <a:p>
            <a:r>
              <a:rPr lang="en-US" dirty="0"/>
              <a:t>Original </a:t>
            </a:r>
            <a:r>
              <a:rPr lang="en-US" dirty="0" smtClean="0"/>
              <a:t>Jurisdiction</a:t>
            </a:r>
          </a:p>
          <a:p>
            <a:r>
              <a:rPr lang="en-US" dirty="0" smtClean="0"/>
              <a:t> </a:t>
            </a:r>
            <a:r>
              <a:rPr lang="en-US" dirty="0"/>
              <a:t>As  a  federal  court,  the  Supreme  Court  decides  the  disputes between  different  units  of  the  Indian  Federation.  More  elaborately, any dispute: (a) Between the Centre and one or more states; or (b) Between  the  Centre  and  any  state  or  states  on  one  side  and one or more other states on the other side; or (c) Between two or more states. In  the  above  federal  disputes,  the  Supreme  Court  has  exclusive original  jurisdiction.  Exclusive  means,  no  other  court  can  decide such  disputes  and  original  means,  the  power  to  hear  such disputes in the first instance, not by way of appeal.</a:t>
            </a:r>
          </a:p>
        </p:txBody>
      </p:sp>
    </p:spTree>
    <p:extLst>
      <p:ext uri="{BB962C8B-B14F-4D97-AF65-F5344CB8AC3E}">
        <p14:creationId xmlns:p14="http://schemas.microsoft.com/office/powerpoint/2010/main" val="357074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ABACB-80FE-3F48-A7C7-D8E5F8A7AA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F571AB8-E708-EB4D-8904-3667BB9B109C}"/>
              </a:ext>
            </a:extLst>
          </p:cNvPr>
          <p:cNvSpPr>
            <a:spLocks noGrp="1"/>
          </p:cNvSpPr>
          <p:nvPr>
            <p:ph idx="1"/>
          </p:nvPr>
        </p:nvSpPr>
        <p:spPr/>
        <p:txBody>
          <a:bodyPr>
            <a:normAutofit/>
          </a:bodyPr>
          <a:lstStyle/>
          <a:p>
            <a:r>
              <a:rPr lang="en-US" dirty="0"/>
              <a:t>Writ </a:t>
            </a:r>
            <a:r>
              <a:rPr lang="en-US" dirty="0" smtClean="0"/>
              <a:t>Jurisdiction</a:t>
            </a:r>
          </a:p>
          <a:p>
            <a:r>
              <a:rPr lang="en-US" dirty="0" smtClean="0"/>
              <a:t> </a:t>
            </a:r>
            <a:r>
              <a:rPr lang="en-US" dirty="0"/>
              <a:t>The  Constitution  has  constituted  the  Supreme  Court  as  the guarantor  and  defender  of  the  fundamental  rights  of  the  citizens. The  Supreme  Court  is  empowered  to  issue  writs  including  habeas corpus,  mandamus, prohibition,  quo </a:t>
            </a:r>
            <a:r>
              <a:rPr lang="en-US" dirty="0" err="1"/>
              <a:t>warranto</a:t>
            </a:r>
            <a:r>
              <a:rPr lang="en-US" dirty="0"/>
              <a:t>  and  certiorari  for  the enforcement  of  the  fundamental  rights  of  an  aggrieved  citizen.  In this  regard,  the  Supreme  Court  has  original  jurisdiction  in  the sense  that  an  aggrieved  citizen  can  directly  go  to  the  Supreme Court,  not  necessarily  by  way  of  appeal.  However,  the  writ jurisdiction  of  the  Supreme  Court  is  not  exclusive.</a:t>
            </a:r>
          </a:p>
        </p:txBody>
      </p:sp>
    </p:spTree>
    <p:extLst>
      <p:ext uri="{BB962C8B-B14F-4D97-AF65-F5344CB8AC3E}">
        <p14:creationId xmlns:p14="http://schemas.microsoft.com/office/powerpoint/2010/main" val="225426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955AB-F1F9-C747-84F7-9D1F180BB2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4635F6C-11BB-164E-8A70-E25AEA79C42D}"/>
              </a:ext>
            </a:extLst>
          </p:cNvPr>
          <p:cNvSpPr>
            <a:spLocks noGrp="1"/>
          </p:cNvSpPr>
          <p:nvPr>
            <p:ph idx="1"/>
          </p:nvPr>
        </p:nvSpPr>
        <p:spPr/>
        <p:txBody>
          <a:bodyPr/>
          <a:lstStyle/>
          <a:p>
            <a:r>
              <a:rPr lang="en-US" dirty="0"/>
              <a:t>Appellate Jurisdiction </a:t>
            </a:r>
            <a:endParaRPr lang="en-US" dirty="0" smtClean="0"/>
          </a:p>
          <a:p>
            <a:r>
              <a:rPr lang="en-US" dirty="0" smtClean="0"/>
              <a:t>As  </a:t>
            </a:r>
            <a:r>
              <a:rPr lang="en-US" dirty="0"/>
              <a:t>mentioned  earlier,  the  Supreme  Court  has  not  only  succeeded the  Federal  Court  of  India  but  also  replaced  the  British  Privy Council  as  the  highest  court  of  appeal.  The  Supreme  Court  is primarily  a  court  of  appeal  and  hears  appeals  against  the </a:t>
            </a:r>
            <a:r>
              <a:rPr lang="en-US" dirty="0" err="1"/>
              <a:t>judgements</a:t>
            </a:r>
            <a:r>
              <a:rPr lang="en-US" dirty="0"/>
              <a:t>  of  the  lower  courts.  It  enjoys  a  wide  appellate jurisdiction which can be classified under four heads: (a) Appeals in constitutional matters. (b) Appeals in civil matters. (c) Appeals in criminal matters. (d) Appeals by special leave.</a:t>
            </a:r>
          </a:p>
        </p:txBody>
      </p:sp>
    </p:spTree>
    <p:extLst>
      <p:ext uri="{BB962C8B-B14F-4D97-AF65-F5344CB8AC3E}">
        <p14:creationId xmlns:p14="http://schemas.microsoft.com/office/powerpoint/2010/main" val="2700460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BBDF7-AB7A-BA47-A6BA-9AD18C3A8B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170BD43-7D19-7B4E-A8B3-27B43DCEB544}"/>
              </a:ext>
            </a:extLst>
          </p:cNvPr>
          <p:cNvSpPr>
            <a:spLocks noGrp="1"/>
          </p:cNvSpPr>
          <p:nvPr>
            <p:ph idx="1"/>
          </p:nvPr>
        </p:nvSpPr>
        <p:spPr>
          <a:xfrm>
            <a:off x="709841" y="1813401"/>
            <a:ext cx="10515600" cy="4351338"/>
          </a:xfrm>
        </p:spPr>
        <p:txBody>
          <a:bodyPr/>
          <a:lstStyle/>
          <a:p>
            <a:r>
              <a:rPr lang="en-US" dirty="0"/>
              <a:t>Advisory Jurisdiction </a:t>
            </a:r>
            <a:endParaRPr lang="en-US" dirty="0" smtClean="0"/>
          </a:p>
          <a:p>
            <a:r>
              <a:rPr lang="en-US" dirty="0" smtClean="0"/>
              <a:t>The  </a:t>
            </a:r>
            <a:r>
              <a:rPr lang="en-US" dirty="0"/>
              <a:t>Constitution  (Article  143)  </a:t>
            </a:r>
            <a:r>
              <a:rPr lang="en-US" dirty="0" err="1"/>
              <a:t>authorises</a:t>
            </a:r>
            <a:r>
              <a:rPr lang="en-US" dirty="0"/>
              <a:t>  the  president  to  seek  the opinion of the Supreme Court in the two categories of matters: (a) On  any  question  of  law  or  fact  of  public  importance  which has arisen or which is likely to arise. (b) On  any  dispute  arising  out  of  any  pre-constitution  treaty, agreement,  covenant,  engagement,  </a:t>
            </a:r>
            <a:r>
              <a:rPr lang="en-US" dirty="0" err="1"/>
              <a:t>sanad</a:t>
            </a:r>
            <a:r>
              <a:rPr lang="en-US" dirty="0"/>
              <a:t>  or  other  similar instruments.</a:t>
            </a:r>
          </a:p>
        </p:txBody>
      </p:sp>
    </p:spTree>
    <p:extLst>
      <p:ext uri="{BB962C8B-B14F-4D97-AF65-F5344CB8AC3E}">
        <p14:creationId xmlns:p14="http://schemas.microsoft.com/office/powerpoint/2010/main" val="2132406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BCA21-1480-DA49-9EC2-A7B6B6B24E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9107089-8C80-A249-970D-CF5233DDD708}"/>
              </a:ext>
            </a:extLst>
          </p:cNvPr>
          <p:cNvSpPr>
            <a:spLocks noGrp="1"/>
          </p:cNvSpPr>
          <p:nvPr>
            <p:ph idx="1"/>
          </p:nvPr>
        </p:nvSpPr>
        <p:spPr/>
        <p:txBody>
          <a:bodyPr/>
          <a:lstStyle/>
          <a:p>
            <a:r>
              <a:rPr lang="en-US"/>
              <a:t>Judicial  review  is  the  power  of  the  Supreme  Court  to  examine  the constitutionality  of  legislative  enactments  and  executive  orders  of both  the  Central  and  state  governments.  On  examination,  if  they are  found  to  be  violative  of  the  Constitution  (ultra-vires),  they  can be  declared  as  illegal,  unconstitutional  and  invalid  (null  and  void) by  the  Supreme  Court.  Consequently,  they  cannot  be  enforced  by the Government.</a:t>
            </a:r>
          </a:p>
        </p:txBody>
      </p:sp>
    </p:spTree>
    <p:extLst>
      <p:ext uri="{BB962C8B-B14F-4D97-AF65-F5344CB8AC3E}">
        <p14:creationId xmlns:p14="http://schemas.microsoft.com/office/powerpoint/2010/main" val="199708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FAE016-6A03-A442-BAE1-3E9CAAA25B98}"/>
              </a:ext>
            </a:extLst>
          </p:cNvPr>
          <p:cNvSpPr>
            <a:spLocks noGrp="1"/>
          </p:cNvSpPr>
          <p:nvPr>
            <p:ph type="title"/>
          </p:nvPr>
        </p:nvSpPr>
        <p:spPr/>
        <p:txBody>
          <a:bodyPr/>
          <a:lstStyle/>
          <a:p>
            <a:r>
              <a:rPr lang="en-IN"/>
              <a:t>What Is Judiciary ?</a:t>
            </a:r>
            <a:endParaRPr lang="en-US"/>
          </a:p>
        </p:txBody>
      </p:sp>
      <p:sp>
        <p:nvSpPr>
          <p:cNvPr id="3" name="Content Placeholder 2">
            <a:extLst>
              <a:ext uri="{FF2B5EF4-FFF2-40B4-BE49-F238E27FC236}">
                <a16:creationId xmlns:a16="http://schemas.microsoft.com/office/drawing/2014/main" xmlns="" id="{0D9B00C8-C833-224D-B67C-88A8AF2D4430}"/>
              </a:ext>
            </a:extLst>
          </p:cNvPr>
          <p:cNvSpPr>
            <a:spLocks noGrp="1"/>
          </p:cNvSpPr>
          <p:nvPr>
            <p:ph idx="1"/>
          </p:nvPr>
        </p:nvSpPr>
        <p:spPr/>
        <p:txBody>
          <a:bodyPr/>
          <a:lstStyle/>
          <a:p>
            <a:r>
              <a:rPr lang="en-IN" b="0" i="0">
                <a:solidFill>
                  <a:srgbClr val="202122"/>
                </a:solidFill>
                <a:effectLst/>
                <a:latin typeface="-apple-system"/>
              </a:rPr>
              <a:t>The </a:t>
            </a:r>
            <a:r>
              <a:rPr lang="en-IN" b="1" i="0">
                <a:solidFill>
                  <a:srgbClr val="202122"/>
                </a:solidFill>
                <a:effectLst/>
                <a:latin typeface="-apple-system"/>
              </a:rPr>
              <a:t>judiciary</a:t>
            </a:r>
            <a:r>
              <a:rPr lang="en-IN" b="0" i="0">
                <a:solidFill>
                  <a:srgbClr val="202122"/>
                </a:solidFill>
                <a:effectLst/>
                <a:latin typeface="-apple-system"/>
              </a:rPr>
              <a:t> (also known as the </a:t>
            </a:r>
            <a:r>
              <a:rPr lang="en-IN" b="1" i="0">
                <a:solidFill>
                  <a:srgbClr val="202122"/>
                </a:solidFill>
                <a:effectLst/>
                <a:latin typeface="-apple-system"/>
              </a:rPr>
              <a:t>judicial system</a:t>
            </a:r>
            <a:r>
              <a:rPr lang="en-IN" b="0" i="0">
                <a:solidFill>
                  <a:srgbClr val="202122"/>
                </a:solidFill>
                <a:effectLst/>
                <a:latin typeface="-apple-system"/>
              </a:rPr>
              <a:t>, </a:t>
            </a:r>
            <a:r>
              <a:rPr lang="en-IN" b="1" i="0">
                <a:solidFill>
                  <a:srgbClr val="202122"/>
                </a:solidFill>
                <a:effectLst/>
                <a:latin typeface="-apple-system"/>
              </a:rPr>
              <a:t>judicature</a:t>
            </a:r>
            <a:r>
              <a:rPr lang="en-IN" b="0" i="0">
                <a:solidFill>
                  <a:srgbClr val="202122"/>
                </a:solidFill>
                <a:effectLst/>
                <a:latin typeface="-apple-system"/>
              </a:rPr>
              <a:t>, </a:t>
            </a:r>
            <a:r>
              <a:rPr lang="en-IN" b="1" i="0">
                <a:solidFill>
                  <a:srgbClr val="202122"/>
                </a:solidFill>
                <a:effectLst/>
                <a:latin typeface="-apple-system"/>
              </a:rPr>
              <a:t>judicial branch</a:t>
            </a:r>
            <a:r>
              <a:rPr lang="en-IN" b="0" i="0">
                <a:solidFill>
                  <a:srgbClr val="202122"/>
                </a:solidFill>
                <a:effectLst/>
                <a:latin typeface="-apple-system"/>
              </a:rPr>
              <a:t>, </a:t>
            </a:r>
            <a:r>
              <a:rPr lang="en-IN" b="1" i="0">
                <a:solidFill>
                  <a:srgbClr val="202122"/>
                </a:solidFill>
                <a:effectLst/>
                <a:latin typeface="-apple-system"/>
              </a:rPr>
              <a:t>judiciative branch</a:t>
            </a:r>
            <a:r>
              <a:rPr lang="en-IN" b="0" i="0">
                <a:solidFill>
                  <a:srgbClr val="202122"/>
                </a:solidFill>
                <a:effectLst/>
                <a:latin typeface="-apple-system"/>
              </a:rPr>
              <a:t>, and </a:t>
            </a:r>
            <a:r>
              <a:rPr lang="en-IN" b="1" i="0">
                <a:solidFill>
                  <a:srgbClr val="202122"/>
                </a:solidFill>
                <a:effectLst/>
                <a:latin typeface="-apple-system"/>
              </a:rPr>
              <a:t>court or judiciary system</a:t>
            </a:r>
            <a:r>
              <a:rPr lang="en-IN" b="0" i="0">
                <a:solidFill>
                  <a:srgbClr val="202122"/>
                </a:solidFill>
                <a:effectLst/>
                <a:latin typeface="-apple-system"/>
              </a:rPr>
              <a:t>) is the system of Courts that adjudicates legal disputes and interprets, defends, and applies the law  in legal cases.</a:t>
            </a:r>
            <a:endParaRPr lang="en-US"/>
          </a:p>
        </p:txBody>
      </p:sp>
    </p:spTree>
    <p:extLst>
      <p:ext uri="{BB962C8B-B14F-4D97-AF65-F5344CB8AC3E}">
        <p14:creationId xmlns:p14="http://schemas.microsoft.com/office/powerpoint/2010/main" val="156878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3D331F-1712-BF42-908A-2630E0A81AD1}"/>
              </a:ext>
            </a:extLst>
          </p:cNvPr>
          <p:cNvSpPr>
            <a:spLocks noGrp="1"/>
          </p:cNvSpPr>
          <p:nvPr>
            <p:ph idx="1"/>
          </p:nvPr>
        </p:nvSpPr>
        <p:spPr/>
        <p:txBody>
          <a:bodyPr/>
          <a:lstStyle/>
          <a:p>
            <a:r>
              <a:rPr lang="en-US" b="1"/>
              <a:t>Constitutional Interpretation</a:t>
            </a:r>
            <a:r>
              <a:rPr lang="en-IN" b="1"/>
              <a:t> :</a:t>
            </a:r>
            <a:r>
              <a:rPr lang="en-US"/>
              <a:t> The  Supreme  Court  is  the  ultimate  interpreter  of  the  Constitution. It  can  give  final  version  to  the  spirit  and  content  of  the  provisions of the constitution and the verbiage used in the constitution.</a:t>
            </a:r>
            <a:endParaRPr lang="en-IN"/>
          </a:p>
          <a:p>
            <a:r>
              <a:rPr lang="en-US"/>
              <a:t>While  interpreting  the  constitution,  the  Supreme  Court  is  guided by  a  number  of  doctrines.  In  other  words,  the  Supreme  Court applies  various  doctrines  in  interpreting  the  constitution.</a:t>
            </a:r>
          </a:p>
        </p:txBody>
      </p:sp>
    </p:spTree>
    <p:extLst>
      <p:ext uri="{BB962C8B-B14F-4D97-AF65-F5344CB8AC3E}">
        <p14:creationId xmlns:p14="http://schemas.microsoft.com/office/powerpoint/2010/main" val="357759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E7816-219F-8247-8623-BBEA3E6F24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A86C9D9-EAFF-AF41-A1CB-E2F9CA03C787}"/>
              </a:ext>
            </a:extLst>
          </p:cNvPr>
          <p:cNvSpPr>
            <a:spLocks noGrp="1"/>
          </p:cNvSpPr>
          <p:nvPr>
            <p:ph idx="1"/>
          </p:nvPr>
        </p:nvSpPr>
        <p:spPr/>
        <p:txBody>
          <a:bodyPr>
            <a:normAutofit fontScale="92500" lnSpcReduction="20000"/>
          </a:bodyPr>
          <a:lstStyle/>
          <a:p>
            <a:r>
              <a:rPr lang="en-US"/>
              <a:t>Besides</a:t>
            </a:r>
            <a:r>
              <a:rPr lang="en-IN"/>
              <a:t> , the  Supreme  Court  has  numerous  other powers: </a:t>
            </a:r>
          </a:p>
          <a:p>
            <a:r>
              <a:rPr lang="en-IN"/>
              <a:t>(a) It  decides  the  disputes  regarding  the  election  of  the  president and  the  vicepresident.  In  this  regard,  it  has  the  original, exclusive and final authority. </a:t>
            </a:r>
          </a:p>
          <a:p>
            <a:r>
              <a:rPr lang="en-IN"/>
              <a:t>(b) It  enquires  into  the  conduct  and  behaviour  of  the  chairman and  members  of  the  Union  Public  Service  Commission  on  a reference  made  by  the  president.  If  it  finds  them  guilty  of misbehaviour,  it  can  recommend  to  the  president  for  their removal.  The  advice  tendered  by  the  Supreme  Court  in  this regard is binding on the President.</a:t>
            </a:r>
          </a:p>
          <a:p>
            <a:r>
              <a:rPr lang="en-IN"/>
              <a:t> (c) It  has  power  to  review  its  own  judgement  or  order.  Thus,  it  is not  bound  by  its  previous  decision  and  can  depart  from  it  in the  interest  of  justice  or  community  welfare.  In  brief,  the Supreme  Court  is  a  self-correcting  agency.  For  example,  in the  Kesavananda  Bharati  case  (1973),  the  Supreme  Court departed  from  its  previous  judgement  in  the  Golak Nath  case (1967).</a:t>
            </a:r>
            <a:endParaRPr lang="en-US"/>
          </a:p>
        </p:txBody>
      </p:sp>
    </p:spTree>
    <p:extLst>
      <p:ext uri="{BB962C8B-B14F-4D97-AF65-F5344CB8AC3E}">
        <p14:creationId xmlns:p14="http://schemas.microsoft.com/office/powerpoint/2010/main" val="25783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6DA7B-5EF6-A04D-B104-8C4DAAEE13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6556F5E-7E49-B944-B763-54C98AE11082}"/>
              </a:ext>
            </a:extLst>
          </p:cNvPr>
          <p:cNvSpPr>
            <a:spLocks noGrp="1"/>
          </p:cNvSpPr>
          <p:nvPr>
            <p:ph idx="1"/>
          </p:nvPr>
        </p:nvSpPr>
        <p:spPr/>
        <p:txBody>
          <a:bodyPr/>
          <a:lstStyle/>
          <a:p>
            <a:r>
              <a:rPr lang="en-US"/>
              <a:t>(d) It  is  authorised  to  withdraw  the  cases  pending  before  the high  courts  and  dispose  them  by  itself.  It  can  also  transfer  a case  or  appeal  pending  before  one  high  court  to  another  high court. </a:t>
            </a:r>
            <a:endParaRPr lang="en-IN"/>
          </a:p>
          <a:p>
            <a:r>
              <a:rPr lang="en-US"/>
              <a:t>(e) Its  law  is  binding  on  all  courts  in  India.  Its  decree  or  order  is enforceable  throughout  the  country.  All  authorities  (civil  and judicial)  in  the  country  should  act  in  aid  of  the  Supreme Court. </a:t>
            </a:r>
            <a:endParaRPr lang="en-IN"/>
          </a:p>
          <a:p>
            <a:r>
              <a:rPr lang="en-US"/>
              <a:t>(f) It  has  power  of  judicial  superintendence  and  control  over  all the  courts  and  tribunals  functioning  in  the  entire  territory  of the country.</a:t>
            </a:r>
          </a:p>
        </p:txBody>
      </p:sp>
    </p:spTree>
    <p:extLst>
      <p:ext uri="{BB962C8B-B14F-4D97-AF65-F5344CB8AC3E}">
        <p14:creationId xmlns:p14="http://schemas.microsoft.com/office/powerpoint/2010/main" val="3113784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B6953-7F96-DE4D-B07C-836C338F4BC6}"/>
              </a:ext>
            </a:extLst>
          </p:cNvPr>
          <p:cNvSpPr>
            <a:spLocks noGrp="1"/>
          </p:cNvSpPr>
          <p:nvPr>
            <p:ph type="title"/>
          </p:nvPr>
        </p:nvSpPr>
        <p:spPr/>
        <p:txBody>
          <a:bodyPr/>
          <a:lstStyle/>
          <a:p>
            <a:r>
              <a:rPr lang="en-US"/>
              <a:t>SUPREME COURT ADVOCATES</a:t>
            </a:r>
          </a:p>
        </p:txBody>
      </p:sp>
      <p:sp>
        <p:nvSpPr>
          <p:cNvPr id="3" name="Content Placeholder 2">
            <a:extLst>
              <a:ext uri="{FF2B5EF4-FFF2-40B4-BE49-F238E27FC236}">
                <a16:creationId xmlns:a16="http://schemas.microsoft.com/office/drawing/2014/main" xmlns="" id="{1880B7F8-D3A5-F144-B143-403EBCC1F594}"/>
              </a:ext>
            </a:extLst>
          </p:cNvPr>
          <p:cNvSpPr>
            <a:spLocks noGrp="1"/>
          </p:cNvSpPr>
          <p:nvPr>
            <p:ph idx="1"/>
          </p:nvPr>
        </p:nvSpPr>
        <p:spPr/>
        <p:txBody>
          <a:bodyPr>
            <a:normAutofit fontScale="77500" lnSpcReduction="20000"/>
          </a:bodyPr>
          <a:lstStyle/>
          <a:p>
            <a:r>
              <a:rPr lang="en-US"/>
              <a:t>1. Senior Advocates </a:t>
            </a:r>
            <a:r>
              <a:rPr lang="en-IN"/>
              <a:t>: </a:t>
            </a:r>
            <a:r>
              <a:rPr lang="en-US"/>
              <a:t>These  are  Advocates  who  are  designated  as  Senior  Advocates  by the  Supreme  Court  of  India  or  by  any  High  Court.  The  Court  can designate  any  Advocate,  with  his  consent,  as  Senior  Advocate  if in  its  opinion  by  virtue  of  his  ability,  standing  at  the  Bar  or  special knowledge  or  experience  in  law  the  said  Advocate  is  deserving  of such  distinction.  A  Senior  Advocate  is  not  entitled  to  appear without  an  Advocate-on-Record  in  the  Supreme  Court  or  without  a junior  in  any  other  court  or  tribunal  in  India.  He  is  also  not  entitled to  accept  instructions  to  draw  pleadings  or  affidavits,  advise  on evidence  or  do  any  drafting  work  of  an  analogous  kind  in  any court  or  tribunal  in  India  or  undertake  conveyancing  work  of  any kind whatsoever but this prohibition shall not extend to settling any such matter as aforesaid in consultation with a junior. </a:t>
            </a:r>
            <a:endParaRPr lang="en-IN"/>
          </a:p>
          <a:p>
            <a:r>
              <a:rPr lang="en-US"/>
              <a:t>2. Advocates-on-Record</a:t>
            </a:r>
            <a:r>
              <a:rPr lang="en-IN"/>
              <a:t> : </a:t>
            </a:r>
            <a:r>
              <a:rPr lang="en-US"/>
              <a:t> Only  these  advocates  are  entitled  to  file  any  matter  or  document before  the  Supreme  Court.  They  can  also  file  an  appearance  or act for a party in the Supreme Court.</a:t>
            </a:r>
            <a:endParaRPr lang="en-IN"/>
          </a:p>
          <a:p>
            <a:r>
              <a:rPr lang="en-US"/>
              <a:t> 3. Other Advocates </a:t>
            </a:r>
            <a:r>
              <a:rPr lang="en-IN"/>
              <a:t>: </a:t>
            </a:r>
            <a:r>
              <a:rPr lang="en-US"/>
              <a:t>These  are  advocates  whose  names  are  entered  on  the  roll  of  any State  Bar  Council  maintained  under  the  Advocates  Act,  1961  and they  can  appear  and  argue  any  matter  on  behalf  of  a  party  in  the Supreme  Court  but  they  are  not  entitled  to  file  any  document  or matter before the Court.</a:t>
            </a:r>
          </a:p>
        </p:txBody>
      </p:sp>
    </p:spTree>
    <p:extLst>
      <p:ext uri="{BB962C8B-B14F-4D97-AF65-F5344CB8AC3E}">
        <p14:creationId xmlns:p14="http://schemas.microsoft.com/office/powerpoint/2010/main" val="64724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245A0-62C8-AB4A-BB44-2BDCC4090B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F04E127-9AD8-CF45-9E76-122B17AFE620}"/>
              </a:ext>
            </a:extLst>
          </p:cNvPr>
          <p:cNvSpPr>
            <a:spLocks noGrp="1"/>
          </p:cNvSpPr>
          <p:nvPr>
            <p:ph idx="1"/>
          </p:nvPr>
        </p:nvSpPr>
        <p:spPr/>
        <p:txBody>
          <a:bodyPr/>
          <a:lstStyle/>
          <a:p>
            <a:r>
              <a:rPr lang="en-US"/>
              <a:t>Seat of Supreme Court The  Constitution  declares  Delhi  as  the  seat  of  the  Supreme  Court. But,  it  also  authorises  the  chief  justice  of  India  to  appoint  other place  or  places  as  seat  of  the  Supreme  Court.  He  can  take decision  in  this  regard  only  with  the  approval  of  the  President. This  provision  is  only  optional  and  not  compulsory.  This  means that  no  court  can  give  any  direction  either  to  the  President  or  to the  Chief  Justice  to  appoint  any  other  place  as  a  seat  of  the Supreme Court.</a:t>
            </a:r>
          </a:p>
        </p:txBody>
      </p:sp>
    </p:spTree>
    <p:extLst>
      <p:ext uri="{BB962C8B-B14F-4D97-AF65-F5344CB8AC3E}">
        <p14:creationId xmlns:p14="http://schemas.microsoft.com/office/powerpoint/2010/main" val="3934577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9350D1-9A04-9E41-A5E7-92A2BC2020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3156D7C-5240-2F43-BAE5-7F9B85FC7971}"/>
              </a:ext>
            </a:extLst>
          </p:cNvPr>
          <p:cNvSpPr>
            <a:spLocks noGrp="1"/>
          </p:cNvSpPr>
          <p:nvPr>
            <p:ph idx="1"/>
          </p:nvPr>
        </p:nvSpPr>
        <p:spPr/>
        <p:txBody>
          <a:bodyPr>
            <a:normAutofit fontScale="62500" lnSpcReduction="20000"/>
          </a:bodyPr>
          <a:lstStyle/>
          <a:p>
            <a:r>
              <a:rPr lang="en-US" dirty="0"/>
              <a:t>INDEPENDENCE OF SUPREME COURT </a:t>
            </a:r>
            <a:endParaRPr lang="en-US" dirty="0" smtClean="0"/>
          </a:p>
          <a:p>
            <a:r>
              <a:rPr lang="en-US" dirty="0" smtClean="0"/>
              <a:t>The  </a:t>
            </a:r>
            <a:r>
              <a:rPr lang="en-US" dirty="0"/>
              <a:t>Supreme  Court  has  been  assigned  a  very  significant  role  in the  Indian  democratic  political  system.  It  is  a  federal  court,  the highest  court  of  appeal,  the  guarantor  of  the  fundamental  rights  of the  citizens  and  guardian  of  the  Constitution.  Therefore,  its independence  becomes  very  essential  for  the  effective  discharge of  the  duties  assigned  to  it.  It  should  be  free  from  the encroachments,  pressures  and  interferences  of  the  executive (council  of  ministers)  and  the  Legislature  (Parliament).  It  should be allowed to do justice without fear or </a:t>
            </a:r>
            <a:r>
              <a:rPr lang="en-US" dirty="0" err="1"/>
              <a:t>favour</a:t>
            </a:r>
            <a:r>
              <a:rPr lang="en-US" dirty="0"/>
              <a:t>. The  Constitution  has  made  the  following  provisions  to safeguard  and  ensure  the  independent  and  impartial  functioning of the Supreme Court:</a:t>
            </a:r>
            <a:endParaRPr lang="en-IN" dirty="0"/>
          </a:p>
          <a:p>
            <a:r>
              <a:rPr lang="en-US" dirty="0"/>
              <a:t> 1. Mode of Appointment The  judges  of  the  Supreme  Court  are  appointed  by  the  President (which  means  the  cabinet)  in  consultation  with  the  members  of  the judiciary  itself  (</a:t>
            </a:r>
            <a:r>
              <a:rPr lang="en-US" dirty="0" err="1"/>
              <a:t>ie</a:t>
            </a:r>
            <a:r>
              <a:rPr lang="en-US" dirty="0"/>
              <a:t>,  judges  of  the  Supreme  Court  and  the  high courts).  This  provision  curtails  the  absolute  discretion  of  the executive as well as ensures that the judicial appointments are not based on any political or practical considerations. </a:t>
            </a:r>
            <a:endParaRPr lang="en-IN" dirty="0"/>
          </a:p>
          <a:p>
            <a:r>
              <a:rPr lang="en-US" dirty="0"/>
              <a:t>2. Security of Tenure The judges of the Supreme Court are provided with the Security of Tenure.  They  can  be  removed  from  office  by  the  President  only  in the  manner  and  on  the  grounds  mentioned  in  the  Constitution. This  means  that  they  do  not  hold  their  office  during  the  pleasure  of the  President,  though  they  are  appointed  by  him.  This  is  obvious from  the  fact  that  no  judge  of  the  Supreme  Court  has  been removed (or impeached) so far.</a:t>
            </a:r>
            <a:endParaRPr lang="en-IN" dirty="0"/>
          </a:p>
          <a:p>
            <a:r>
              <a:rPr lang="en-US" dirty="0"/>
              <a:t> 3. Fixed Service Conditions The  salaries,  allowances,  privileges,  leave  and  pension  of  the judges  of  the  Supreme  Court  are  determined  from  time  to  time  by the  Parliament.  They  cannot  be  changed  to  their  disadvantage after  their  appointment  except  during  a  financial  emergency</a:t>
            </a:r>
          </a:p>
        </p:txBody>
      </p:sp>
    </p:spTree>
    <p:extLst>
      <p:ext uri="{BB962C8B-B14F-4D97-AF65-F5344CB8AC3E}">
        <p14:creationId xmlns:p14="http://schemas.microsoft.com/office/powerpoint/2010/main" val="310272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B3877-D516-2141-B7F0-0AB27B0207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5E12D9E-B013-0E49-9AAD-96FB4E68B769}"/>
              </a:ext>
            </a:extLst>
          </p:cNvPr>
          <p:cNvSpPr>
            <a:spLocks noGrp="1"/>
          </p:cNvSpPr>
          <p:nvPr>
            <p:ph idx="1"/>
          </p:nvPr>
        </p:nvSpPr>
        <p:spPr/>
        <p:txBody>
          <a:bodyPr>
            <a:normAutofit fontScale="55000" lnSpcReduction="20000"/>
          </a:bodyPr>
          <a:lstStyle/>
          <a:p>
            <a:r>
              <a:rPr lang="en-US"/>
              <a:t>4. Expenses Charged on Consolidated Fund The  salaries,  allowances  and  pensions  of  the  judges  and  the  staff as  well  as  all  the  administrative  expenses  of  the  Supreme  Court are  charged  on  the  Consolidated  Fund  of  India.  Thus,  they  are non-votable  by  the  Parliament  (though  they  can  be  discussed  by it). </a:t>
            </a:r>
            <a:endParaRPr lang="en-IN"/>
          </a:p>
          <a:p>
            <a:r>
              <a:rPr lang="en-US"/>
              <a:t>5. Conduct of Judges cannot be Discussed The  Constitution  prohibits  any  discussion  in  Parliament  or  in  a State  Legislature  with  respect  to  the  conduct  of  the  judges  of  the Supreme  Court  in  the  discharge  of  their  duties,  except  when  an impeachment motion is under consideration of the Parliament. </a:t>
            </a:r>
            <a:endParaRPr lang="en-IN"/>
          </a:p>
          <a:p>
            <a:r>
              <a:rPr lang="en-US"/>
              <a:t>6. Ban on Practice after Retirement The  retired  judges  of  the  Supreme  Court  are  prohibited  from pleading  or  acting  in  any  Court  or  before  any  authority  within  the territory  of  India.  This  ensures  that  they  do  not  favour  any  one  in the hope of future favour.</a:t>
            </a:r>
            <a:endParaRPr lang="en-IN"/>
          </a:p>
          <a:p>
            <a:r>
              <a:rPr lang="en-US"/>
              <a:t> 7. Power to Punish for its Contempt The  Supreme  Court  can  punish  any  person  for  its  contempt.  Thus, its  actions  and  decisions  cannot  be  criticised  and  opposed  by  any body.  This  power  is  vested  in  the  Supreme  Court  to  maintain  its authority, dignity and honour. </a:t>
            </a:r>
            <a:endParaRPr lang="en-IN"/>
          </a:p>
          <a:p>
            <a:r>
              <a:rPr lang="en-US"/>
              <a:t>8. Freedom to Appoint its Staff The  Chief  Justice  of  India  can  appoint  officers  and  servants  of  the Supreme  Court  without  any  interference  from  the  executive.  He can also prescribe their conditions of service. </a:t>
            </a:r>
            <a:endParaRPr lang="en-IN"/>
          </a:p>
          <a:p>
            <a:r>
              <a:rPr lang="en-US"/>
              <a:t>9. Its Jurisdiction cannot be Curtailed The  Parliament  is  not  authorised  to  curtail  the  jurisdiction  and powers  of  the  Supreme  Court.  The  Constitution  has  guaranteed  to the  Supreme  Court,  jurisdiction  of  various  kinds.  However,  the Parliament can extend the same.</a:t>
            </a:r>
            <a:endParaRPr lang="en-IN"/>
          </a:p>
          <a:p>
            <a:r>
              <a:rPr lang="en-US"/>
              <a:t>10. Separation from Executive The  Constitution  directs  the  State  to  take  steps  to  separate  the Judiciary  from  the  Executive  in  the  public  services.  This  means that  the  executive  authorities  should  not  possess  the  judicial powers.  Consequently,  upon  its  implementation,  the  role  of executive authorities in judicial administration came to an end.</a:t>
            </a:r>
          </a:p>
        </p:txBody>
      </p:sp>
    </p:spTree>
    <p:extLst>
      <p:ext uri="{BB962C8B-B14F-4D97-AF65-F5344CB8AC3E}">
        <p14:creationId xmlns:p14="http://schemas.microsoft.com/office/powerpoint/2010/main" val="97665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FC09A-E23D-4247-B735-213285BEC014}"/>
              </a:ext>
            </a:extLst>
          </p:cNvPr>
          <p:cNvSpPr>
            <a:spLocks noGrp="1"/>
          </p:cNvSpPr>
          <p:nvPr>
            <p:ph type="title"/>
          </p:nvPr>
        </p:nvSpPr>
        <p:spPr>
          <a:xfrm>
            <a:off x="1026866" y="305614"/>
            <a:ext cx="10326934" cy="5268803"/>
          </a:xfrm>
        </p:spPr>
        <p:txBody>
          <a:bodyPr/>
          <a:lstStyle/>
          <a:p>
            <a:r>
              <a:rPr lang="en-IN"/>
              <a:t/>
            </a:r>
            <a:br>
              <a:rPr lang="en-IN"/>
            </a:br>
            <a:r>
              <a:rPr lang="en-IN"/>
              <a:t/>
            </a:r>
            <a:br>
              <a:rPr lang="en-IN"/>
            </a:br>
            <a:r>
              <a:rPr lang="en-IN"/>
              <a:t>HIGH COURTS </a:t>
            </a:r>
            <a:endParaRPr lang="en-US"/>
          </a:p>
        </p:txBody>
      </p:sp>
    </p:spTree>
    <p:extLst>
      <p:ext uri="{BB962C8B-B14F-4D97-AF65-F5344CB8AC3E}">
        <p14:creationId xmlns:p14="http://schemas.microsoft.com/office/powerpoint/2010/main" val="2334519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2ED40-DB5B-584F-8792-DAFACEF63C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C43C7C2-F5CE-D541-B850-E0C8A88C25C8}"/>
              </a:ext>
            </a:extLst>
          </p:cNvPr>
          <p:cNvSpPr>
            <a:spLocks noGrp="1"/>
          </p:cNvSpPr>
          <p:nvPr>
            <p:ph idx="1"/>
          </p:nvPr>
        </p:nvSpPr>
        <p:spPr/>
        <p:txBody>
          <a:bodyPr>
            <a:normAutofit fontScale="92500" lnSpcReduction="20000"/>
          </a:bodyPr>
          <a:lstStyle/>
          <a:p>
            <a:r>
              <a:rPr lang="en-IN"/>
              <a:t>In the Indian  single  integrated  judicial  system,  the  high  court operates  below  the  Supreme  Court  but  above  the  subordinate courts.  The  judiciary  ina  state  consists  of  a  high  court  and  a hierarchy  of  subordinate  courts.  The  high  court  occupies  the  top position in the judicial administration of a state.</a:t>
            </a:r>
          </a:p>
          <a:p>
            <a:r>
              <a:rPr lang="en-US"/>
              <a:t>The  institution  of  high  court  originated  in  India  in  1862  when  the high  courts  were  set  up  at  Calcutta,  Bombay  and  Madras1.  In 1866,  a  fourth  high  court  was  established  at  Allahabad.  In  the course  of  time,  each  province  in  British  India  came  to  have  its  own high  court.  After  1950,  a  high  court  existing  in  a  province  became the high court for the corresponding state.</a:t>
            </a:r>
            <a:endParaRPr lang="en-IN"/>
          </a:p>
          <a:p>
            <a:r>
              <a:rPr lang="en-US"/>
              <a:t> The  Constitution  of  India  provides  for  a  high  court  for  each state,  but  the  Seventh  Amendment  Act  of  1956  authorised  the Parliament  to  establish  a  common  high  court  for  two  or  more states  or  for  two  or  more  states  and  a  union  territory.  The  territorial jurisdiction  of  a  high  court  is  co-terminus  with  the  territory  of  a state</a:t>
            </a:r>
          </a:p>
        </p:txBody>
      </p:sp>
    </p:spTree>
    <p:extLst>
      <p:ext uri="{BB962C8B-B14F-4D97-AF65-F5344CB8AC3E}">
        <p14:creationId xmlns:p14="http://schemas.microsoft.com/office/powerpoint/2010/main" val="103815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E9225-FD71-E640-B3A0-2F12966870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EBFC757-2CE9-3B46-8CB6-F5089D9191B7}"/>
              </a:ext>
            </a:extLst>
          </p:cNvPr>
          <p:cNvSpPr>
            <a:spLocks noGrp="1"/>
          </p:cNvSpPr>
          <p:nvPr>
            <p:ph idx="1"/>
          </p:nvPr>
        </p:nvSpPr>
        <p:spPr/>
        <p:txBody>
          <a:bodyPr/>
          <a:lstStyle/>
          <a:p>
            <a:r>
              <a:rPr lang="en-US"/>
              <a:t>At  present  (2019),  there  are  25  high  courts  in  the  country</a:t>
            </a:r>
            <a:r>
              <a:rPr lang="en-IN"/>
              <a:t>.</a:t>
            </a:r>
          </a:p>
          <a:p>
            <a:r>
              <a:rPr lang="en-US"/>
              <a:t>Articles  214  to  231  in  Part  VI  of  the  Constitution  deal  with  the organisation,  independence,  jurisdiction,  powers,  procedures  and so on of the high courts.</a:t>
            </a:r>
            <a:endParaRPr lang="en-IN"/>
          </a:p>
          <a:p>
            <a:endParaRPr lang="en-US"/>
          </a:p>
        </p:txBody>
      </p:sp>
    </p:spTree>
    <p:extLst>
      <p:ext uri="{BB962C8B-B14F-4D97-AF65-F5344CB8AC3E}">
        <p14:creationId xmlns:p14="http://schemas.microsoft.com/office/powerpoint/2010/main" val="406321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448A8-569C-4646-B172-CB71F146373F}"/>
              </a:ext>
            </a:extLst>
          </p:cNvPr>
          <p:cNvSpPr>
            <a:spLocks noGrp="1"/>
          </p:cNvSpPr>
          <p:nvPr>
            <p:ph type="title"/>
          </p:nvPr>
        </p:nvSpPr>
        <p:spPr>
          <a:xfrm>
            <a:off x="1119662" y="3287473"/>
            <a:ext cx="9720072" cy="1499616"/>
          </a:xfrm>
        </p:spPr>
        <p:txBody>
          <a:bodyPr/>
          <a:lstStyle/>
          <a:p>
            <a:r>
              <a:rPr lang="en-IN" dirty="0"/>
              <a:t>Supreme Court of India</a:t>
            </a:r>
            <a:endParaRPr lang="en-US" dirty="0"/>
          </a:p>
        </p:txBody>
      </p:sp>
    </p:spTree>
    <p:extLst>
      <p:ext uri="{BB962C8B-B14F-4D97-AF65-F5344CB8AC3E}">
        <p14:creationId xmlns:p14="http://schemas.microsoft.com/office/powerpoint/2010/main" val="3964087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2AB5C-ACA8-A749-A143-AA00CCBB7A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B29AD02-E28E-7044-A06B-6EAD02E1A800}"/>
              </a:ext>
            </a:extLst>
          </p:cNvPr>
          <p:cNvSpPr>
            <a:spLocks noGrp="1"/>
          </p:cNvSpPr>
          <p:nvPr>
            <p:ph idx="1"/>
          </p:nvPr>
        </p:nvSpPr>
        <p:spPr/>
        <p:txBody>
          <a:bodyPr>
            <a:normAutofit fontScale="77500" lnSpcReduction="20000"/>
          </a:bodyPr>
          <a:lstStyle/>
          <a:p>
            <a:r>
              <a:rPr lang="en-US"/>
              <a:t>Appointment of Judges The  judges  of  a  high  court  are  appointed  by  the  President.  The chief  justice  is  appointed  by  the  President  after  consultation  with the  chief  justice  of  India  and  the  governor  of  the  state  concerned. For appointment of other judges, the chief justice of the concerned high  court  is  also  consulted.  In  case  of  a  common  high  court  for two  or  more  states,  the  governors  of  all  the  states  concerned  are consulted by the president. In  the  Second  Judges  case3  (1993),  the  Supreme  Court  ruled that  no  appointment  of  a  judge  of  the  high  court  can  be  made, unless  it  is  in  conformity  with  the  opinion  of  the  chief  justice  of India.  In  the  Third  Judges  case4  (1998),  the  Supreme  Court opined  that  in  case  of  the  appointment  of  high  court  judges,  the chief  justice  of  India  should  consult  a  collegium  of  two  senior-most judges  of  the  Supreme  Court.  Thus,  the  sole  opinion  of  the  chief justice  of  India  alone  does  not  constitute  the  ‘consultation’ process. The  99th  Constitutional  Amendment  Act  of  2014  and  the National  Judicial  Appointments  Commission  Act  of  2014  have replaced  the  Collegium  System  of  appointing  judges  to  the Supreme  Court  and  High  Courts  with  a  new  body  called  the National  Judicial  Appointments  Commission  (NJAC).  However,  in 2015,  the  Supreme  Court  has  declared  both  the  99th Constitutional  Amendment  as  well  as  the  NJAC  Act  as unconstitutional  and  void.  Consequently,  the  earlier  collegium system  became  operative  again</a:t>
            </a:r>
          </a:p>
        </p:txBody>
      </p:sp>
    </p:spTree>
    <p:extLst>
      <p:ext uri="{BB962C8B-B14F-4D97-AF65-F5344CB8AC3E}">
        <p14:creationId xmlns:p14="http://schemas.microsoft.com/office/powerpoint/2010/main" val="3229759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84AE16-AD97-BB45-BD29-38C6ED75C0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FC9A6AD-A2A2-D148-B506-9831884F3AA5}"/>
              </a:ext>
            </a:extLst>
          </p:cNvPr>
          <p:cNvSpPr>
            <a:spLocks noGrp="1"/>
          </p:cNvSpPr>
          <p:nvPr>
            <p:ph idx="1"/>
          </p:nvPr>
        </p:nvSpPr>
        <p:spPr/>
        <p:txBody>
          <a:bodyPr>
            <a:normAutofit fontScale="70000" lnSpcReduction="20000"/>
          </a:bodyPr>
          <a:lstStyle/>
          <a:p>
            <a:pPr marL="0" indent="0">
              <a:buNone/>
            </a:pPr>
            <a:r>
              <a:rPr lang="en-US"/>
              <a:t>Qualifications of Judges A  person  to  be  appointed  as  a  judge  of  a  high  court,  should  have the following qualifications: </a:t>
            </a:r>
            <a:endParaRPr lang="en-IN"/>
          </a:p>
          <a:p>
            <a:r>
              <a:rPr lang="en-US"/>
              <a:t>1. He should be a citizen of India. </a:t>
            </a:r>
            <a:endParaRPr lang="en-IN"/>
          </a:p>
          <a:p>
            <a:r>
              <a:rPr lang="en-US"/>
              <a:t>2. (a) He  should  have  held  a  judicial  office  in  the  territory  of India for ten years; or (b) He  should  have  been  an  advocate  of  a  high  court  (or high courts in succession) for ten years. </a:t>
            </a:r>
            <a:endParaRPr lang="en-IN"/>
          </a:p>
          <a:p>
            <a:r>
              <a:rPr lang="en-US"/>
              <a:t>From  the  above,  it  is  clear  that  the  Constitution  has  not prescribed  a  minimum  age  for  appointment  as  a  judge  of  a  high court.  Moreover,  unlike  in  the  case  of  the  Supreme  Court,  the Consitution  makes  no  provision  for  appointment  of  a  distinguished jurist as a judge of a high court. </a:t>
            </a:r>
            <a:endParaRPr lang="en-IN"/>
          </a:p>
          <a:p>
            <a:pPr marL="0" indent="0">
              <a:buNone/>
            </a:pPr>
            <a:r>
              <a:rPr lang="en-US"/>
              <a:t>Oath or Affirmation</a:t>
            </a:r>
            <a:r>
              <a:rPr lang="en-IN"/>
              <a:t> : </a:t>
            </a:r>
            <a:r>
              <a:rPr lang="en-US"/>
              <a:t> A  person  appointed  as  a  judge  of  a  high  court,  before  entering upon  his  office,  has  to  make  and  subscribe  an  oath  or  affirmation before  the  governor  of  the  state  or  some  person  appointed  by  him for this purpose. In his oath, a judge of a high court swears: </a:t>
            </a:r>
            <a:endParaRPr lang="en-IN"/>
          </a:p>
          <a:p>
            <a:r>
              <a:rPr lang="en-US"/>
              <a:t>1. to bear true faith and allegiance to the Constitution of India;</a:t>
            </a:r>
            <a:endParaRPr lang="en-IN"/>
          </a:p>
          <a:p>
            <a:r>
              <a:rPr lang="en-US"/>
              <a:t> 2. to uphold the sovereignty and integrity of India;</a:t>
            </a:r>
            <a:endParaRPr lang="en-IN"/>
          </a:p>
          <a:p>
            <a:r>
              <a:rPr lang="en-US"/>
              <a:t> 3. to  duly  and  faithfully  and  to  the  best  of  his  ability,  knowledge and  judgement  perform  the  duties  of  the  office  without  fear or favour, affection or ill-will; and </a:t>
            </a:r>
            <a:endParaRPr lang="en-IN"/>
          </a:p>
          <a:p>
            <a:r>
              <a:rPr lang="en-US"/>
              <a:t>4. to uphold the Constitution and the laws.</a:t>
            </a:r>
          </a:p>
        </p:txBody>
      </p:sp>
    </p:spTree>
    <p:extLst>
      <p:ext uri="{BB962C8B-B14F-4D97-AF65-F5344CB8AC3E}">
        <p14:creationId xmlns:p14="http://schemas.microsoft.com/office/powerpoint/2010/main" val="2093410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22039-309D-AC4B-9C63-1572573338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5AB5523-FAEB-DE42-8C48-1647849291B8}"/>
              </a:ext>
            </a:extLst>
          </p:cNvPr>
          <p:cNvSpPr>
            <a:spLocks noGrp="1"/>
          </p:cNvSpPr>
          <p:nvPr>
            <p:ph idx="1"/>
          </p:nvPr>
        </p:nvSpPr>
        <p:spPr/>
        <p:txBody>
          <a:bodyPr>
            <a:normAutofit fontScale="92500" lnSpcReduction="10000"/>
          </a:bodyPr>
          <a:lstStyle/>
          <a:p>
            <a:r>
              <a:rPr lang="en-US" dirty="0"/>
              <a:t>Tenure of Judges </a:t>
            </a:r>
            <a:endParaRPr lang="en-US" dirty="0" smtClean="0"/>
          </a:p>
          <a:p>
            <a:r>
              <a:rPr lang="en-US" dirty="0" smtClean="0"/>
              <a:t>The  </a:t>
            </a:r>
            <a:r>
              <a:rPr lang="en-US" dirty="0"/>
              <a:t>Constitution  has  not  fixed  the  tenure  of  a  judge  of  a  high court.  However,  it  makes  the  following  four  provisions  in  this regard: </a:t>
            </a:r>
            <a:endParaRPr lang="en-IN" dirty="0"/>
          </a:p>
          <a:p>
            <a:r>
              <a:rPr lang="en-US" dirty="0"/>
              <a:t>1. He  holds  office  until  he  attains  the  age  of  62  years5.  Any questions  regarding  his  age  is  to  be  decided  by  the president  after  consultation  with  the  chief  justice  of  India  and the decision of the president is final. </a:t>
            </a:r>
            <a:endParaRPr lang="en-IN" dirty="0"/>
          </a:p>
          <a:p>
            <a:r>
              <a:rPr lang="en-US" dirty="0"/>
              <a:t>2. He can resign his office by writing to the president.</a:t>
            </a:r>
            <a:endParaRPr lang="en-IN" dirty="0"/>
          </a:p>
          <a:p>
            <a:r>
              <a:rPr lang="en-US" dirty="0"/>
              <a:t> 3. He  can  be  removed  from  his  office  by  the  President  on  the recommendation of the Parliament. </a:t>
            </a:r>
            <a:endParaRPr lang="en-IN" dirty="0"/>
          </a:p>
          <a:p>
            <a:r>
              <a:rPr lang="en-US" dirty="0"/>
              <a:t>4. He  vacates  his  office  when  he  is  appointed  as  a  judge  of  the Supreme  Court  or  when  he  is  transferred  to  another  high court.</a:t>
            </a:r>
          </a:p>
        </p:txBody>
      </p:sp>
    </p:spTree>
    <p:extLst>
      <p:ext uri="{BB962C8B-B14F-4D97-AF65-F5344CB8AC3E}">
        <p14:creationId xmlns:p14="http://schemas.microsoft.com/office/powerpoint/2010/main" val="3795937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36651-B741-0641-BBE8-C9D05C6C1D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4B49D47-BD47-3041-8989-A8D9FACCBB84}"/>
              </a:ext>
            </a:extLst>
          </p:cNvPr>
          <p:cNvSpPr>
            <a:spLocks noGrp="1"/>
          </p:cNvSpPr>
          <p:nvPr>
            <p:ph idx="1"/>
          </p:nvPr>
        </p:nvSpPr>
        <p:spPr>
          <a:xfrm>
            <a:off x="838200" y="1856186"/>
            <a:ext cx="10515600" cy="4351338"/>
          </a:xfrm>
        </p:spPr>
        <p:txBody>
          <a:bodyPr>
            <a:normAutofit fontScale="92500" lnSpcReduction="20000"/>
          </a:bodyPr>
          <a:lstStyle/>
          <a:p>
            <a:r>
              <a:rPr lang="en-US"/>
              <a:t>Removal of Judges</a:t>
            </a:r>
            <a:r>
              <a:rPr lang="en-IN"/>
              <a:t> :</a:t>
            </a:r>
          </a:p>
          <a:p>
            <a:r>
              <a:rPr lang="en-US"/>
              <a:t> A  judge  of  a  high  court  can  be  removed  from  his  office  by  an  order of  the  President.  The  President  can  issue  the  removal  order  only after  an  address  by  the  Parliament  has  been  presented  to  him  in the  same  session  for  such  removal.  The  address  must  be supported  by  a  special  majority  of  each  House  of  Parliament  (i.e., a  majority  of  the  total  membership  of  that  House  and  majority  of not  less  than  two-thirds  of  the  members  of  that  House  present  and voting).  The  grounds  of  removal  are  two–proved  misbehaviour  or incapacity.  Thus,  a  judge  of  a  high  court  can  be  removed  in  the same  manner  and  on  the  same  grounds  as  a  judge  of  the Supreme Court. The Judges Enquiry Act (1968) regulates the procedure relating to  the  removal  of  a  judge  of  a  high  court  by  the  process  of impeachment:</a:t>
            </a:r>
            <a:endParaRPr lang="en-IN"/>
          </a:p>
          <a:p>
            <a:r>
              <a:rPr lang="en-US"/>
              <a:t> 1. A  removal  motion  signed  by  100  members  (in  the  case  of Lok  Sabha)  or  50  members  (in  the  case  of  Rajya  Sabha)  is to be given to the Speaker/Chairman. </a:t>
            </a:r>
            <a:endParaRPr lang="en-IN"/>
          </a:p>
          <a:p>
            <a:r>
              <a:rPr lang="en-US"/>
              <a:t>2. The  Speaker/Chairman  may  admit  the  motion  or  refuse  to admit it.</a:t>
            </a:r>
          </a:p>
        </p:txBody>
      </p:sp>
    </p:spTree>
    <p:extLst>
      <p:ext uri="{BB962C8B-B14F-4D97-AF65-F5344CB8AC3E}">
        <p14:creationId xmlns:p14="http://schemas.microsoft.com/office/powerpoint/2010/main" val="2789472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FD862-F3E7-904C-A274-A63FB9414A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9627F4B-F313-B94A-9D9B-A59430228A4D}"/>
              </a:ext>
            </a:extLst>
          </p:cNvPr>
          <p:cNvSpPr>
            <a:spLocks noGrp="1"/>
          </p:cNvSpPr>
          <p:nvPr>
            <p:ph idx="1"/>
          </p:nvPr>
        </p:nvSpPr>
        <p:spPr/>
        <p:txBody>
          <a:bodyPr>
            <a:normAutofit lnSpcReduction="10000"/>
          </a:bodyPr>
          <a:lstStyle/>
          <a:p>
            <a:r>
              <a:rPr lang="en-US"/>
              <a:t>3. If  it  is  admitted,  then  the  Speaker/  Chairman  is  to  constitute a three-member committee to investigate into the charges. </a:t>
            </a:r>
            <a:endParaRPr lang="en-IN"/>
          </a:p>
          <a:p>
            <a:r>
              <a:rPr lang="en-US"/>
              <a:t>4. The  committee  should  consist  of  (a)  the  chief  justice  or  a judge  of  the  Supreme  Court,  (b)  a  chief  justice  of  a  high court, and (c) a distinguished jurist. </a:t>
            </a:r>
            <a:endParaRPr lang="en-IN"/>
          </a:p>
          <a:p>
            <a:r>
              <a:rPr lang="en-US"/>
              <a:t>5. If  the  committee  finds  the  judge  to  be  guilty  of  misbehaviour or  suffering  from  an  incapacity,  the  House  can  take  up  the consideration of the motion. </a:t>
            </a:r>
            <a:endParaRPr lang="en-IN"/>
          </a:p>
          <a:p>
            <a:r>
              <a:rPr lang="en-US"/>
              <a:t>6. After  the  motion  is  passed  by  each  House  of  Parliament  by special  majority,  an  address  is  presented  to  the  president  for removal of the judge. </a:t>
            </a:r>
            <a:endParaRPr lang="en-IN"/>
          </a:p>
          <a:p>
            <a:r>
              <a:rPr lang="en-US"/>
              <a:t>7. Finally, the president passes an order removing the judge</a:t>
            </a:r>
          </a:p>
        </p:txBody>
      </p:sp>
    </p:spTree>
    <p:extLst>
      <p:ext uri="{BB962C8B-B14F-4D97-AF65-F5344CB8AC3E}">
        <p14:creationId xmlns:p14="http://schemas.microsoft.com/office/powerpoint/2010/main" val="3622649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1657B6-49D9-4940-BD2D-F5DB9B6BD9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0D63D49-62D7-7847-A32B-D058083DA71A}"/>
              </a:ext>
            </a:extLst>
          </p:cNvPr>
          <p:cNvSpPr>
            <a:spLocks noGrp="1"/>
          </p:cNvSpPr>
          <p:nvPr>
            <p:ph idx="1"/>
          </p:nvPr>
        </p:nvSpPr>
        <p:spPr/>
        <p:txBody>
          <a:bodyPr/>
          <a:lstStyle/>
          <a:p>
            <a:pPr marL="0" indent="0">
              <a:buNone/>
            </a:pPr>
            <a:r>
              <a:rPr lang="en-IN"/>
              <a:t>T</a:t>
            </a:r>
            <a:r>
              <a:rPr lang="en-US"/>
              <a:t>ransfer of Judges </a:t>
            </a:r>
            <a:endParaRPr lang="en-IN"/>
          </a:p>
          <a:p>
            <a:r>
              <a:rPr lang="en-US"/>
              <a:t>The  President  can  transfer  a  judge  from  one  high  court  to  another after  consulting  the  Chief  Justice  of  India.  On  transfer,  he  is entitled  to  receive  in  addition  to  his  salary  such  compensatory allowance as may be determined by Parliament.</a:t>
            </a:r>
          </a:p>
        </p:txBody>
      </p:sp>
    </p:spTree>
    <p:extLst>
      <p:ext uri="{BB962C8B-B14F-4D97-AF65-F5344CB8AC3E}">
        <p14:creationId xmlns:p14="http://schemas.microsoft.com/office/powerpoint/2010/main" val="2063096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C238B-3588-0041-B371-10F3F153CB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1D4BC4E-6DE7-FC4B-8B66-3D005FA98DDD}"/>
              </a:ext>
            </a:extLst>
          </p:cNvPr>
          <p:cNvSpPr>
            <a:spLocks noGrp="1"/>
          </p:cNvSpPr>
          <p:nvPr>
            <p:ph idx="1"/>
          </p:nvPr>
        </p:nvSpPr>
        <p:spPr>
          <a:xfrm>
            <a:off x="838200" y="1798056"/>
            <a:ext cx="10515600" cy="4351338"/>
          </a:xfrm>
        </p:spPr>
        <p:txBody>
          <a:bodyPr>
            <a:normAutofit fontScale="92500"/>
          </a:bodyPr>
          <a:lstStyle/>
          <a:p>
            <a:r>
              <a:rPr lang="en-US"/>
              <a:t>Acting Chief Justice</a:t>
            </a:r>
            <a:endParaRPr lang="en-IN"/>
          </a:p>
          <a:p>
            <a:r>
              <a:rPr lang="en-US"/>
              <a:t> The  President  can  appoint  a  judge  of  a  high  court  as  an  acting chief justice of the high court when: </a:t>
            </a:r>
            <a:endParaRPr lang="en-IN"/>
          </a:p>
          <a:p>
            <a:r>
              <a:rPr lang="en-US"/>
              <a:t>1. the office of chief justice of the high court is vacant; or</a:t>
            </a:r>
            <a:endParaRPr lang="en-IN"/>
          </a:p>
          <a:p>
            <a:r>
              <a:rPr lang="en-US"/>
              <a:t> 2. the chief justice of the high court is temporarily absent; or </a:t>
            </a:r>
            <a:endParaRPr lang="en-IN"/>
          </a:p>
          <a:p>
            <a:r>
              <a:rPr lang="en-US"/>
              <a:t>3. the  chief  justice  of  the  high  court  is  unable  to  perform  the duties of his office. </a:t>
            </a:r>
            <a:endParaRPr lang="en-IN"/>
          </a:p>
          <a:p>
            <a:r>
              <a:rPr lang="en-US"/>
              <a:t>Additional and Acting Judges </a:t>
            </a:r>
            <a:endParaRPr lang="en-IN"/>
          </a:p>
          <a:p>
            <a:r>
              <a:rPr lang="en-US"/>
              <a:t>The  President  can  appoint  duly  qualified  persons  as  additional judges  of  a  high  court  for  a  temporary  period  not  exceeding  two years when:</a:t>
            </a:r>
            <a:endParaRPr lang="en-IN"/>
          </a:p>
          <a:p>
            <a:r>
              <a:rPr lang="en-US"/>
              <a:t> 1. there  is  a  temporary  increase  in  the  business  of  the  high court; or </a:t>
            </a:r>
            <a:endParaRPr lang="en-IN"/>
          </a:p>
          <a:p>
            <a:r>
              <a:rPr lang="en-US"/>
              <a:t>2. there are arrears of work in the high court.</a:t>
            </a:r>
            <a:endParaRPr lang="en-IN"/>
          </a:p>
          <a:p>
            <a:endParaRPr lang="en-US"/>
          </a:p>
        </p:txBody>
      </p:sp>
    </p:spTree>
    <p:extLst>
      <p:ext uri="{BB962C8B-B14F-4D97-AF65-F5344CB8AC3E}">
        <p14:creationId xmlns:p14="http://schemas.microsoft.com/office/powerpoint/2010/main" val="1731400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3C935-A638-9842-86BE-D680958A5E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E61E1D8-79AC-A84F-828F-18D0E3F11967}"/>
              </a:ext>
            </a:extLst>
          </p:cNvPr>
          <p:cNvSpPr>
            <a:spLocks noGrp="1"/>
          </p:cNvSpPr>
          <p:nvPr>
            <p:ph idx="1"/>
          </p:nvPr>
        </p:nvSpPr>
        <p:spPr/>
        <p:txBody>
          <a:bodyPr>
            <a:normAutofit/>
          </a:bodyPr>
          <a:lstStyle/>
          <a:p>
            <a:r>
              <a:rPr lang="en-US"/>
              <a:t>An  acting  judge  holds  office  until  the  permanent  judge  resumes his  office.  However,  both  the  additional  or  acting  judge  cannot hold office after attaining the age of 62 years. </a:t>
            </a:r>
            <a:endParaRPr lang="en-IN"/>
          </a:p>
          <a:p>
            <a:pPr marL="0" indent="0">
              <a:buNone/>
            </a:pPr>
            <a:r>
              <a:rPr lang="en-US"/>
              <a:t>Retired Judges</a:t>
            </a:r>
            <a:endParaRPr lang="en-IN"/>
          </a:p>
          <a:p>
            <a:r>
              <a:rPr lang="en-US"/>
              <a:t> At  any  time,  the  chief  justice  of  a  high  court  of  a  state  can  request a  retired  judge  of  that  high  court  or  any  other  high  court  to  act  as  a judge  of  the  high  court  of  that  state  for  a  temporary  period.  He  can do  so  only  with  the  previous  consent  of  the  President  and  also  of the  person  to  be  so  appointed.  Such  a  judge  is  entitled  to  such allowances  as  the  President  may  determine.  He  will  also  enjoy  all the  jurisdiction,  powers  and  privileges  of  a  judge  of  that  high  court.</a:t>
            </a:r>
          </a:p>
        </p:txBody>
      </p:sp>
    </p:spTree>
    <p:extLst>
      <p:ext uri="{BB962C8B-B14F-4D97-AF65-F5344CB8AC3E}">
        <p14:creationId xmlns:p14="http://schemas.microsoft.com/office/powerpoint/2010/main" val="1552441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F89C4-A415-E64A-9F08-9B19BDF7A6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B0AAEE4-CC68-A743-B35A-CD00C1A4C8D7}"/>
              </a:ext>
            </a:extLst>
          </p:cNvPr>
          <p:cNvSpPr>
            <a:spLocks noGrp="1"/>
          </p:cNvSpPr>
          <p:nvPr>
            <p:ph idx="1"/>
          </p:nvPr>
        </p:nvSpPr>
        <p:spPr/>
        <p:txBody>
          <a:bodyPr>
            <a:normAutofit fontScale="85000" lnSpcReduction="10000"/>
          </a:bodyPr>
          <a:lstStyle/>
          <a:p>
            <a:r>
              <a:rPr lang="en-US"/>
              <a:t>Like  the  Supreme  Court,  the  high  court  has  been  vested  with  quite extensive  and  effective  powers.  It  is  the  highest  court  of  appeal  in the  state.  It  is  the  protector  of  the  Fundamental  Rights  of  the citizens.  It  is  vested  with  the  power  to  interpret  the  Constitution. Besides, it has supervisory and consultative roles.</a:t>
            </a:r>
            <a:endParaRPr lang="en-IN"/>
          </a:p>
          <a:p>
            <a:r>
              <a:rPr lang="en-US"/>
              <a:t>At  present,  a  high  court  enjoys  the  following  jurisdiction  and powers:</a:t>
            </a:r>
            <a:endParaRPr lang="en-IN"/>
          </a:p>
          <a:p>
            <a:r>
              <a:rPr lang="en-US"/>
              <a:t> 1. Original jurisdiction. </a:t>
            </a:r>
            <a:endParaRPr lang="en-IN"/>
          </a:p>
          <a:p>
            <a:r>
              <a:rPr lang="en-US"/>
              <a:t>2. Writ jurisdiction. </a:t>
            </a:r>
            <a:endParaRPr lang="en-IN"/>
          </a:p>
          <a:p>
            <a:r>
              <a:rPr lang="en-US"/>
              <a:t>3. Appellate jurisdiction. </a:t>
            </a:r>
            <a:endParaRPr lang="en-IN"/>
          </a:p>
          <a:p>
            <a:r>
              <a:rPr lang="en-US"/>
              <a:t>4. Supervisory jurisdiction. </a:t>
            </a:r>
            <a:endParaRPr lang="en-IN"/>
          </a:p>
          <a:p>
            <a:r>
              <a:rPr lang="en-US"/>
              <a:t>5. Control over subordinate courts. </a:t>
            </a:r>
            <a:endParaRPr lang="en-IN"/>
          </a:p>
          <a:p>
            <a:r>
              <a:rPr lang="en-US"/>
              <a:t>6. A court of record. </a:t>
            </a:r>
            <a:endParaRPr lang="en-IN"/>
          </a:p>
          <a:p>
            <a:r>
              <a:rPr lang="en-US"/>
              <a:t>7. Power of judicial review.</a:t>
            </a:r>
          </a:p>
        </p:txBody>
      </p:sp>
    </p:spTree>
    <p:extLst>
      <p:ext uri="{BB962C8B-B14F-4D97-AF65-F5344CB8AC3E}">
        <p14:creationId xmlns:p14="http://schemas.microsoft.com/office/powerpoint/2010/main" val="264027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999C0-3F98-5849-8C3F-054B0E4B3D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0D8AB4D-C61F-F343-82BE-7F76E5F7E36F}"/>
              </a:ext>
            </a:extLst>
          </p:cNvPr>
          <p:cNvSpPr>
            <a:spLocks noGrp="1"/>
          </p:cNvSpPr>
          <p:nvPr>
            <p:ph idx="1"/>
          </p:nvPr>
        </p:nvSpPr>
        <p:spPr/>
        <p:txBody>
          <a:bodyPr>
            <a:normAutofit fontScale="92500" lnSpcReduction="20000"/>
          </a:bodyPr>
          <a:lstStyle/>
          <a:p>
            <a:r>
              <a:rPr lang="en-US"/>
              <a:t>Original Jurisdiction It  means  the  power  of  a  high  court  to  hear  disputes  in  the  first instance, not by way of appeal. It extends to the following:</a:t>
            </a:r>
            <a:endParaRPr lang="en-IN"/>
          </a:p>
          <a:p>
            <a:r>
              <a:rPr lang="en-US"/>
              <a:t>(a) Matters of admirality and contempt of court.</a:t>
            </a:r>
            <a:endParaRPr lang="en-IN"/>
          </a:p>
          <a:p>
            <a:r>
              <a:rPr lang="en-US"/>
              <a:t> (b) Disputes  relating  to  the  election  of  members  of  Parliament and state legislatures.</a:t>
            </a:r>
            <a:endParaRPr lang="en-IN"/>
          </a:p>
          <a:p>
            <a:r>
              <a:rPr lang="en-US"/>
              <a:t> (c) Regarding  revenue  matter  or  an  act  ordered  or  done  in revenue collection.</a:t>
            </a:r>
            <a:endParaRPr lang="en-IN"/>
          </a:p>
          <a:p>
            <a:r>
              <a:rPr lang="en-US"/>
              <a:t> (d) Enforcement of fundamental rights of citizens. </a:t>
            </a:r>
            <a:endParaRPr lang="en-IN"/>
          </a:p>
          <a:p>
            <a:r>
              <a:rPr lang="en-US"/>
              <a:t>(e) Cases  ordered  to  be  transferred  from  a  subordinate  court involving the interpretation of the Constitution to its own file. </a:t>
            </a:r>
            <a:endParaRPr lang="en-IN"/>
          </a:p>
          <a:p>
            <a:r>
              <a:rPr lang="en-US"/>
              <a:t>(f) The  four  high  courts  (i.e.,  Calcutta,  Bombay,  Madras  and Delhi  High  Courts)  have  original  civil  jurisdiction  in  cases  of higher value.</a:t>
            </a:r>
          </a:p>
        </p:txBody>
      </p:sp>
    </p:spTree>
    <p:extLst>
      <p:ext uri="{BB962C8B-B14F-4D97-AF65-F5344CB8AC3E}">
        <p14:creationId xmlns:p14="http://schemas.microsoft.com/office/powerpoint/2010/main" val="39052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6DA15-A0D8-114D-AE3A-2D6189167DBA}"/>
              </a:ext>
            </a:extLst>
          </p:cNvPr>
          <p:cNvSpPr>
            <a:spLocks noGrp="1"/>
          </p:cNvSpPr>
          <p:nvPr>
            <p:ph type="title"/>
          </p:nvPr>
        </p:nvSpPr>
        <p:spPr/>
        <p:txBody>
          <a:bodyPr/>
          <a:lstStyle/>
          <a:p>
            <a:r>
              <a:rPr lang="en-US" dirty="0" smtClean="0"/>
              <a:t>Introduction</a:t>
            </a:r>
            <a:endParaRPr lang="en-US" dirty="0"/>
          </a:p>
        </p:txBody>
      </p:sp>
      <p:sp>
        <p:nvSpPr>
          <p:cNvPr id="7" name="Content Placeholder 6">
            <a:extLst>
              <a:ext uri="{FF2B5EF4-FFF2-40B4-BE49-F238E27FC236}">
                <a16:creationId xmlns:a16="http://schemas.microsoft.com/office/drawing/2014/main" xmlns="" id="{155B2892-D05B-8A40-898D-E225A3CAFE65}"/>
              </a:ext>
            </a:extLst>
          </p:cNvPr>
          <p:cNvSpPr txBox="1">
            <a:spLocks noGrp="1"/>
          </p:cNvSpPr>
          <p:nvPr>
            <p:ph idx="1"/>
          </p:nvPr>
        </p:nvSpPr>
        <p:spPr>
          <a:xfrm>
            <a:off x="1024128" y="1658203"/>
            <a:ext cx="9720073" cy="4755148"/>
          </a:xfrm>
          <a:prstGeom prst="rect">
            <a:avLst/>
          </a:prstGeom>
          <a:noFill/>
        </p:spPr>
        <p:txBody>
          <a:bodyPr wrap="square">
            <a:spAutoFit/>
          </a:bodyPr>
          <a:lstStyle/>
          <a:p>
            <a:r>
              <a:rPr lang="en-US" dirty="0" smtClean="0"/>
              <a:t>Unlike </a:t>
            </a:r>
            <a:r>
              <a:rPr lang="en-US" dirty="0"/>
              <a:t>the American Constitution, the Indian Constitution</a:t>
            </a:r>
          </a:p>
          <a:p>
            <a:r>
              <a:rPr lang="en-US" dirty="0"/>
              <a:t>has established an integrated judicial system with the</a:t>
            </a:r>
          </a:p>
          <a:p>
            <a:r>
              <a:rPr lang="en-US" dirty="0"/>
              <a:t>Supreme Court at </a:t>
            </a:r>
            <a:r>
              <a:rPr lang="en-US" dirty="0" smtClean="0"/>
              <a:t>the top </a:t>
            </a:r>
            <a:r>
              <a:rPr lang="en-US" dirty="0"/>
              <a:t>and the high courts below it.</a:t>
            </a:r>
          </a:p>
          <a:p>
            <a:r>
              <a:rPr lang="en-US" dirty="0"/>
              <a:t>Under a high court (and below the state level), there is a hierarchy</a:t>
            </a:r>
          </a:p>
          <a:p>
            <a:r>
              <a:rPr lang="en-US" dirty="0"/>
              <a:t>of subordinate courts, that is, district courts and other lower</a:t>
            </a:r>
          </a:p>
          <a:p>
            <a:r>
              <a:rPr lang="en-US" dirty="0"/>
              <a:t>courts</a:t>
            </a:r>
            <a:r>
              <a:rPr lang="en-US" dirty="0" smtClean="0"/>
              <a:t>.</a:t>
            </a:r>
          </a:p>
          <a:p>
            <a:r>
              <a:rPr lang="en-US" dirty="0"/>
              <a:t>The Supreme Court of India was inaugurated on January 28,</a:t>
            </a:r>
          </a:p>
          <a:p>
            <a:r>
              <a:rPr lang="en-US" dirty="0"/>
              <a:t>1950. It succeeded the Federal Court of India, established under</a:t>
            </a:r>
          </a:p>
          <a:p>
            <a:r>
              <a:rPr lang="en-US" dirty="0"/>
              <a:t>the Government of India Act of 1935. However, the jurisdiction of</a:t>
            </a:r>
          </a:p>
          <a:p>
            <a:r>
              <a:rPr lang="en-US" dirty="0"/>
              <a:t>the Supreme Court is greater than that of its predecessor. </a:t>
            </a:r>
            <a:endParaRPr lang="en-US" dirty="0"/>
          </a:p>
        </p:txBody>
      </p:sp>
    </p:spTree>
    <p:extLst>
      <p:ext uri="{BB962C8B-B14F-4D97-AF65-F5344CB8AC3E}">
        <p14:creationId xmlns:p14="http://schemas.microsoft.com/office/powerpoint/2010/main" val="696468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B18B0-6E00-6941-9EEE-7C9C847AA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826416D-83DC-DA46-9D0C-DFD4CA3F4E6F}"/>
              </a:ext>
            </a:extLst>
          </p:cNvPr>
          <p:cNvSpPr>
            <a:spLocks noGrp="1"/>
          </p:cNvSpPr>
          <p:nvPr>
            <p:ph idx="1"/>
          </p:nvPr>
        </p:nvSpPr>
        <p:spPr/>
        <p:txBody>
          <a:bodyPr>
            <a:normAutofit fontScale="77500" lnSpcReduction="20000"/>
          </a:bodyPr>
          <a:lstStyle/>
          <a:p>
            <a:pPr marL="0" indent="0">
              <a:buNone/>
            </a:pPr>
            <a:r>
              <a:rPr lang="en-US"/>
              <a:t>Writ Jurisdiction </a:t>
            </a:r>
            <a:endParaRPr lang="en-IN"/>
          </a:p>
          <a:p>
            <a:r>
              <a:rPr lang="en-US"/>
              <a:t>Article  226  of  the  Constitution  empowers  a  high  court  to  issue writs  including  habeas  corpus,  mandamus,  certiorari,  prohibition and  quo warranto  for  the  enforcement  of  the  fundamental  rights  of the  citizens  and  for  any  other  purpose.  </a:t>
            </a:r>
            <a:endParaRPr lang="en-IN"/>
          </a:p>
          <a:p>
            <a:r>
              <a:rPr lang="en-US"/>
              <a:t>The  phrase  ‘for  any  other purpose’  refers  to  the  enforcement  of  an  ordinary  legal  right.  The high  court  can  issue  writs  to  any  person,  authority  and government  not  only  within  its  territorial  jurisdiction  but  also outside  its  territorial  jurisdiction  if  the  cause  of  action  arises  within its territorial jurisdiction . </a:t>
            </a:r>
            <a:endParaRPr lang="en-IN"/>
          </a:p>
          <a:p>
            <a:r>
              <a:rPr lang="en-US"/>
              <a:t>The  writ  jurisdiction  of  the  high  court  (under  Article  226)  is  not exclusive  but  concurrent  with  the  writ  jurisdiction  of  the  Supreme Court  (under  Article  32).  </a:t>
            </a:r>
            <a:endParaRPr lang="en-IN"/>
          </a:p>
          <a:p>
            <a:r>
              <a:rPr lang="en-US"/>
              <a:t>It  means,  when  the  fundamental  rights  of a  citizen  are  violated,  the  aggrieved  party  has  the  option  of moving  either  the  high  court  or  the  Supreme  Court  directly. However,  the  writ  jurisdiction  of  the  high  court  is  wider  than  that  of the  Supreme  Court.  This  is  because,  the  Supreme  Court  can issue  writs  only  for  the  enforcement  of  fundamental  rights  and  not for  any  other  purpose,  that  is,  it  does  not  extend  to  a  case  where the breach of an ordinary legal right is alleged.</a:t>
            </a:r>
          </a:p>
        </p:txBody>
      </p:sp>
    </p:spTree>
    <p:extLst>
      <p:ext uri="{BB962C8B-B14F-4D97-AF65-F5344CB8AC3E}">
        <p14:creationId xmlns:p14="http://schemas.microsoft.com/office/powerpoint/2010/main" val="82540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AA59E-72AA-884B-BA58-0A7E02461E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B30262C-07C6-9F44-816D-BD41FDD60BED}"/>
              </a:ext>
            </a:extLst>
          </p:cNvPr>
          <p:cNvSpPr>
            <a:spLocks noGrp="1"/>
          </p:cNvSpPr>
          <p:nvPr>
            <p:ph idx="1"/>
          </p:nvPr>
        </p:nvSpPr>
        <p:spPr/>
        <p:txBody>
          <a:bodyPr/>
          <a:lstStyle/>
          <a:p>
            <a:r>
              <a:rPr lang="en-US"/>
              <a:t>Appellate Jurisdiction</a:t>
            </a:r>
            <a:endParaRPr lang="en-IN"/>
          </a:p>
          <a:p>
            <a:r>
              <a:rPr lang="en-US"/>
              <a:t> A  high  court  is  primarily  a  court  of  appeal.  It  hears  appeals  against the  judgements  of  subordinate  courts  functioning  in  its  territorial jurisdiction.  It  has  appellate  jurisdiction  in  both  civil  and  criminal matters.  Hence,  the  appellate  jurisdiction  of  a  high  court  is  wider than its original jurisdiction.</a:t>
            </a:r>
          </a:p>
        </p:txBody>
      </p:sp>
    </p:spTree>
    <p:extLst>
      <p:ext uri="{BB962C8B-B14F-4D97-AF65-F5344CB8AC3E}">
        <p14:creationId xmlns:p14="http://schemas.microsoft.com/office/powerpoint/2010/main" val="2782732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FAA6B-78F0-B046-B47B-F637DB2C95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E62AFFD-49C2-4641-9961-520006319260}"/>
              </a:ext>
            </a:extLst>
          </p:cNvPr>
          <p:cNvSpPr>
            <a:spLocks noGrp="1"/>
          </p:cNvSpPr>
          <p:nvPr>
            <p:ph idx="1"/>
          </p:nvPr>
        </p:nvSpPr>
        <p:spPr/>
        <p:txBody>
          <a:bodyPr>
            <a:normAutofit fontScale="77500" lnSpcReduction="20000"/>
          </a:bodyPr>
          <a:lstStyle/>
          <a:p>
            <a:pPr marL="0" indent="0">
              <a:buNone/>
            </a:pPr>
            <a:r>
              <a:rPr lang="en-US"/>
              <a:t> Civil Matters The civil appellate jurisdiction of a high court is as follows: </a:t>
            </a:r>
            <a:endParaRPr lang="en-IN"/>
          </a:p>
          <a:p>
            <a:r>
              <a:rPr lang="en-US"/>
              <a:t>(i) First  appeals  from  the  orders  and  judgements  of  the  district courts,  additional  district  courts  and  other  subordinate  courts lie  directly  to  the  high  court,  on  both  questions  of  law  and  fact, if the amount exceeds the stipulated limit.</a:t>
            </a:r>
            <a:endParaRPr lang="en-IN"/>
          </a:p>
          <a:p>
            <a:r>
              <a:rPr lang="en-US"/>
              <a:t> (ii) Second  appeals  from  the  orders  and  judgements  of  the district court or other subordinate courts lie to the high court in the  cases  involving  questions  of  law  only  (and  not  questions of fact). </a:t>
            </a:r>
            <a:endParaRPr lang="en-IN"/>
          </a:p>
          <a:p>
            <a:r>
              <a:rPr lang="en-US"/>
              <a:t>(iii) The  Calcutta,  Bombay  and  Madras  High  Courts  have provision  for  intra-court  appeals.  When  a  single  judge  of  the high  court  has  decided  a  case  (either  under  the  original  or appellate  jurisdiction  of  the  high  court),  an  appeal  from  such  a decision lies to the division bench of the same high court.</a:t>
            </a:r>
            <a:endParaRPr lang="en-IN"/>
          </a:p>
          <a:p>
            <a:r>
              <a:rPr lang="en-US"/>
              <a:t> (iv) Appeals  from  the  decisions  of  the  administrative  and  other tribunals  lie  to  the  division  bench  of  the  state  high  court.  In 1997,  the  Supreme  Court  ruled  that  the  tribunals  are  subject to  the  writ  jurisdiction  of  the  high  courts.  Consequently,  it  is not  possible  for  an  aggrieved  person  to  approach  the Supreme  Court  directly  against  the  decisions  of  the  tribunals, without first going to the high courts.</a:t>
            </a:r>
          </a:p>
        </p:txBody>
      </p:sp>
    </p:spTree>
    <p:extLst>
      <p:ext uri="{BB962C8B-B14F-4D97-AF65-F5344CB8AC3E}">
        <p14:creationId xmlns:p14="http://schemas.microsoft.com/office/powerpoint/2010/main" val="3399356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EF8AD-FACE-5D44-B0C3-4760AA895E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4CCC8D4-B83E-FE44-8FB9-681E8820E553}"/>
              </a:ext>
            </a:extLst>
          </p:cNvPr>
          <p:cNvSpPr>
            <a:spLocks noGrp="1"/>
          </p:cNvSpPr>
          <p:nvPr>
            <p:ph idx="1"/>
          </p:nvPr>
        </p:nvSpPr>
        <p:spPr/>
        <p:txBody>
          <a:bodyPr>
            <a:normAutofit fontScale="92500" lnSpcReduction="10000"/>
          </a:bodyPr>
          <a:lstStyle/>
          <a:p>
            <a:pPr marL="0" indent="0">
              <a:buNone/>
            </a:pPr>
            <a:r>
              <a:rPr lang="en-US"/>
              <a:t>Criminal Matters The criminal appellate jurisdiction of a high court is as follows: </a:t>
            </a:r>
            <a:endParaRPr lang="en-IN"/>
          </a:p>
          <a:p>
            <a:pPr marL="571500" indent="-571500">
              <a:buAutoNum type="romanLcParenBoth"/>
            </a:pPr>
            <a:r>
              <a:rPr lang="en-US"/>
              <a:t>Appeals  from  the  judgements  of  sessions  court  and  additional sessions  court  lie  to  the  high  court  if  the  sentence  is  one  of</a:t>
            </a:r>
            <a:r>
              <a:rPr lang="en-IN"/>
              <a:t> imprisonment  for  more  than  seven  years.  It  should  also  be noted  here  that of  death  sentence  (popularly  known  as  capital punishment)  awarded  by  a  sessions  court  or  an  additional sessions  court  should  be  confirmed  by  the  high  court  before  it can  be  executed,  whether  there  is  an  appeal  by  the  convicted person or not. </a:t>
            </a:r>
          </a:p>
          <a:p>
            <a:pPr marL="571500" indent="-571500">
              <a:buAutoNum type="romanLcParenBoth"/>
            </a:pPr>
            <a:r>
              <a:rPr lang="en-IN"/>
              <a:t>In  some  cases  specified  in  various  provisions  of  the  Criminal Procedure  Code  (1973),  the  appeals  from  the  judgements  of the  assistant  sessions  judge,  metropolitan  magistrate  or  other magistrates (judicial) lie to the high court.</a:t>
            </a:r>
            <a:endParaRPr lang="en-US"/>
          </a:p>
        </p:txBody>
      </p:sp>
    </p:spTree>
    <p:extLst>
      <p:ext uri="{BB962C8B-B14F-4D97-AF65-F5344CB8AC3E}">
        <p14:creationId xmlns:p14="http://schemas.microsoft.com/office/powerpoint/2010/main" val="1954630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3C39EC-2329-5C41-8FCF-99C3DFFB46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A8128CE-C9C7-354F-AFC4-38EAE29187E0}"/>
              </a:ext>
            </a:extLst>
          </p:cNvPr>
          <p:cNvSpPr>
            <a:spLocks noGrp="1"/>
          </p:cNvSpPr>
          <p:nvPr>
            <p:ph idx="1"/>
          </p:nvPr>
        </p:nvSpPr>
        <p:spPr/>
        <p:txBody>
          <a:bodyPr>
            <a:normAutofit fontScale="92500" lnSpcReduction="10000"/>
          </a:bodyPr>
          <a:lstStyle/>
          <a:p>
            <a:r>
              <a:rPr lang="en-US"/>
              <a:t>Supervisory Jurisdiction </a:t>
            </a:r>
            <a:endParaRPr lang="en-IN"/>
          </a:p>
          <a:p>
            <a:r>
              <a:rPr lang="en-US"/>
              <a:t>A  high  court  has  the  power  of  superintendence  over  all  courts  and tribunals  functioning  in  its  territorial  jurisdiction  (except  military courts or tribunals). </a:t>
            </a:r>
            <a:endParaRPr lang="en-IN"/>
          </a:p>
          <a:p>
            <a:r>
              <a:rPr lang="en-US"/>
              <a:t>Thus, it may</a:t>
            </a:r>
            <a:r>
              <a:rPr lang="en-IN"/>
              <a:t> : </a:t>
            </a:r>
          </a:p>
          <a:p>
            <a:r>
              <a:rPr lang="en-US"/>
              <a:t>(a) call for returns from them; </a:t>
            </a:r>
            <a:endParaRPr lang="en-IN"/>
          </a:p>
          <a:p>
            <a:r>
              <a:rPr lang="en-US"/>
              <a:t>(b) make  and  issue,  general  rules  and  prescribe  forms  for regulating the practice and proceedings of them;</a:t>
            </a:r>
            <a:endParaRPr lang="en-IN"/>
          </a:p>
          <a:p>
            <a:r>
              <a:rPr lang="en-US"/>
              <a:t> (c) prescribe  forms  in  which  books,  entries  and  accounts  are  to be kept by them; and </a:t>
            </a:r>
            <a:endParaRPr lang="en-IN"/>
          </a:p>
          <a:p>
            <a:r>
              <a:rPr lang="en-IN"/>
              <a:t> </a:t>
            </a:r>
            <a:r>
              <a:rPr lang="en-US"/>
              <a:t>(d) settle the fees payable to the sheriff, clerks, officers and legal practitioners of them.</a:t>
            </a:r>
          </a:p>
        </p:txBody>
      </p:sp>
    </p:spTree>
    <p:extLst>
      <p:ext uri="{BB962C8B-B14F-4D97-AF65-F5344CB8AC3E}">
        <p14:creationId xmlns:p14="http://schemas.microsoft.com/office/powerpoint/2010/main" val="4064499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94A2B-4DE0-8C41-BA2B-51729FC1E8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18804EF-4962-554A-B9C0-6D3E863CDD32}"/>
              </a:ext>
            </a:extLst>
          </p:cNvPr>
          <p:cNvSpPr>
            <a:spLocks noGrp="1"/>
          </p:cNvSpPr>
          <p:nvPr>
            <p:ph idx="1"/>
          </p:nvPr>
        </p:nvSpPr>
        <p:spPr/>
        <p:txBody>
          <a:bodyPr>
            <a:normAutofit fontScale="77500" lnSpcReduction="20000"/>
          </a:bodyPr>
          <a:lstStyle/>
          <a:p>
            <a:pPr marL="0" indent="0">
              <a:buNone/>
            </a:pPr>
            <a:r>
              <a:rPr lang="en-US"/>
              <a:t>Control over Subordinate Courts</a:t>
            </a:r>
            <a:endParaRPr lang="en-IN"/>
          </a:p>
          <a:p>
            <a:r>
              <a:rPr lang="en-US"/>
              <a:t> In  addition  to  its  appellate  jurisdiction  and  supervisory  jurisdiction over  the  subordinate  courts  as  mentioned  above,  a  high  court  has an  administrative  control  and  other  powers  over  them.  These include the following:</a:t>
            </a:r>
            <a:endParaRPr lang="en-IN"/>
          </a:p>
          <a:p>
            <a:r>
              <a:rPr lang="en-US"/>
              <a:t> (a) It  is  consulted  by  the  governor  in  the  matters  of  appointment, posting  and  promotion  of  district  judges  and  in  the appointments  of  persons  to  the  judicial  service  of  the  state (other than district judges). </a:t>
            </a:r>
            <a:endParaRPr lang="en-IN"/>
          </a:p>
          <a:p>
            <a:r>
              <a:rPr lang="en-US"/>
              <a:t>(b) It deals with the matters of posting, promotion, grant of leave, transfers  and  discipline  of  the  members  of  the  judicial  service of the state (other than district judges). </a:t>
            </a:r>
            <a:endParaRPr lang="en-IN"/>
          </a:p>
          <a:p>
            <a:r>
              <a:rPr lang="en-US"/>
              <a:t>(c) It  can  withdraw  a  case  pending  in  a  subordinate  court  if  it involves  a  substantial  question  of  law  that  require  the interpretation  of  the  Constitution.  It  can  then  either  dispose  of the  case  itself  or  determine  the  question  of  law  and  return  the case to the subordinate court with its judgement. </a:t>
            </a:r>
            <a:endParaRPr lang="en-IN"/>
          </a:p>
          <a:p>
            <a:r>
              <a:rPr lang="en-US"/>
              <a:t>(d) Its  law  is  binding  on  all  subordinate  courts  functioning  within its  territorial  jurisdiction  in  the  same  sense  as  the  law declared  by  the  Supreme  Court  is  binding  on  all  courts  in India.</a:t>
            </a:r>
          </a:p>
        </p:txBody>
      </p:sp>
    </p:spTree>
    <p:extLst>
      <p:ext uri="{BB962C8B-B14F-4D97-AF65-F5344CB8AC3E}">
        <p14:creationId xmlns:p14="http://schemas.microsoft.com/office/powerpoint/2010/main" val="395305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9EFB1-EC9B-CC4B-BB9F-9E1B26D8F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3F4174E-9866-C147-AA52-083597E73594}"/>
              </a:ext>
            </a:extLst>
          </p:cNvPr>
          <p:cNvSpPr>
            <a:spLocks noGrp="1"/>
          </p:cNvSpPr>
          <p:nvPr>
            <p:ph idx="1"/>
          </p:nvPr>
        </p:nvSpPr>
        <p:spPr/>
        <p:txBody>
          <a:bodyPr>
            <a:normAutofit/>
          </a:bodyPr>
          <a:lstStyle/>
          <a:p>
            <a:pPr marL="0" indent="0">
              <a:buNone/>
            </a:pPr>
            <a:r>
              <a:rPr lang="en-US"/>
              <a:t>A Court of Record</a:t>
            </a:r>
            <a:endParaRPr lang="en-IN"/>
          </a:p>
          <a:p>
            <a:r>
              <a:rPr lang="en-US"/>
              <a:t> As a court of record, a high court has two powers: </a:t>
            </a:r>
            <a:endParaRPr lang="en-IN"/>
          </a:p>
          <a:p>
            <a:r>
              <a:rPr lang="en-US"/>
              <a:t>(a) The  judgements,  proceedings  and  acts  of  the  high  courts  are recorded  for  perpetual  memory  and  testimony.  These  records are  admitted  to  be  of  evidentiary  value  and  cannot  be questioned  when  produced  before  any  subordinate  court. They  are  recognised  as  legal  precedents  and  legal references. </a:t>
            </a:r>
            <a:endParaRPr lang="en-IN"/>
          </a:p>
          <a:p>
            <a:r>
              <a:rPr lang="en-US"/>
              <a:t>(b) It  has  power  to  punish  for  contempt  of  court,  either  with simple imprisonment or with fine or with both. The  expression  ‘contempt  of  court’  has  not  been  defined  by  the Constitution</a:t>
            </a:r>
          </a:p>
        </p:txBody>
      </p:sp>
    </p:spTree>
    <p:extLst>
      <p:ext uri="{BB962C8B-B14F-4D97-AF65-F5344CB8AC3E}">
        <p14:creationId xmlns:p14="http://schemas.microsoft.com/office/powerpoint/2010/main" val="3380260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3AB90-7CD2-8045-B9A5-71E0E59B8F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145D0A3-3D76-7E42-9D2B-C5895EAD581C}"/>
              </a:ext>
            </a:extLst>
          </p:cNvPr>
          <p:cNvSpPr>
            <a:spLocks noGrp="1"/>
          </p:cNvSpPr>
          <p:nvPr>
            <p:ph idx="1"/>
          </p:nvPr>
        </p:nvSpPr>
        <p:spPr/>
        <p:txBody>
          <a:bodyPr>
            <a:normAutofit fontScale="92500" lnSpcReduction="20000"/>
          </a:bodyPr>
          <a:lstStyle/>
          <a:p>
            <a:r>
              <a:rPr lang="en-US"/>
              <a:t>Power of Judicial Review</a:t>
            </a:r>
            <a:endParaRPr lang="en-IN"/>
          </a:p>
          <a:p>
            <a:r>
              <a:rPr lang="en-US"/>
              <a:t> Judicial  review  is  the  power  of  a  high  court  to  examine  the constitutionality  of  legislative  enactments  and  executive  orders  of both  the  Central  and  state  governments</a:t>
            </a:r>
            <a:r>
              <a:rPr lang="en-IN"/>
              <a:t>.</a:t>
            </a:r>
          </a:p>
          <a:p>
            <a:r>
              <a:rPr lang="en-US"/>
              <a:t>Though  the  phrase  ‘judicial  review’  has  no  where  been  used  in the  Constitution,  the  provisions  of  Articles  13  and  226  explicitly confer  the  power  of  judicial  review  on  a  high  court.  The constitutional  validity  of  a  legislative  enactment  or  an  executive order  can  be  challenged  in  a  high  court  on  the  following  three grounds: </a:t>
            </a:r>
            <a:endParaRPr lang="en-IN"/>
          </a:p>
          <a:p>
            <a:r>
              <a:rPr lang="en-US"/>
              <a:t>(a) it infringes the fundamental rights (Part III), </a:t>
            </a:r>
            <a:endParaRPr lang="en-IN"/>
          </a:p>
          <a:p>
            <a:r>
              <a:rPr lang="en-US"/>
              <a:t>(b) it  is  outside  the  competence  of  the  authority  which  has framed it, and </a:t>
            </a:r>
            <a:endParaRPr lang="en-IN"/>
          </a:p>
          <a:p>
            <a:r>
              <a:rPr lang="en-US"/>
              <a:t>(c) it is repugnant to the constitutional provisions.</a:t>
            </a:r>
          </a:p>
        </p:txBody>
      </p:sp>
    </p:spTree>
    <p:extLst>
      <p:ext uri="{BB962C8B-B14F-4D97-AF65-F5344CB8AC3E}">
        <p14:creationId xmlns:p14="http://schemas.microsoft.com/office/powerpoint/2010/main" val="2070713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B95C0-E070-CB44-8385-B9FA12ACB3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E5344FC-DEB1-C74A-AD45-D14515A56ADC}"/>
              </a:ext>
            </a:extLst>
          </p:cNvPr>
          <p:cNvSpPr>
            <a:spLocks noGrp="1"/>
          </p:cNvSpPr>
          <p:nvPr>
            <p:ph idx="1"/>
          </p:nvPr>
        </p:nvSpPr>
        <p:spPr/>
        <p:txBody>
          <a:bodyPr/>
          <a:lstStyle/>
          <a:p>
            <a:r>
              <a:rPr lang="en-US"/>
              <a:t>The  42nd  Amendment  Act  of  1976  curtailed  the  judicial  review power  of  high  court.  It  debarred  the  high  courts  from  considering</a:t>
            </a:r>
            <a:r>
              <a:rPr lang="en-IN"/>
              <a:t> the constitutional validity of any central law. However, the 43rdAmendment Act of 1977 restored the original position.</a:t>
            </a:r>
            <a:endParaRPr lang="en-US"/>
          </a:p>
        </p:txBody>
      </p:sp>
    </p:spTree>
    <p:extLst>
      <p:ext uri="{BB962C8B-B14F-4D97-AF65-F5344CB8AC3E}">
        <p14:creationId xmlns:p14="http://schemas.microsoft.com/office/powerpoint/2010/main" val="1152255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0BE6D-4C0E-BB47-8D70-2BD8939BC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DB5D8E2-B9CF-9F46-AF18-F13B790B84A0}"/>
              </a:ext>
            </a:extLst>
          </p:cNvPr>
          <p:cNvSpPr>
            <a:spLocks noGrp="1"/>
          </p:cNvSpPr>
          <p:nvPr>
            <p:ph idx="1"/>
          </p:nvPr>
        </p:nvSpPr>
        <p:spPr/>
        <p:txBody>
          <a:bodyPr/>
          <a:lstStyle/>
          <a:p>
            <a:pPr marL="0" indent="0">
              <a:buNone/>
            </a:pPr>
            <a:endParaRPr lang="en-IN"/>
          </a:p>
          <a:p>
            <a:pPr marL="0" indent="0">
              <a:buNone/>
            </a:pPr>
            <a:endParaRPr lang="en-IN"/>
          </a:p>
          <a:p>
            <a:pPr marL="0" indent="0">
              <a:buNone/>
            </a:pPr>
            <a:endParaRPr lang="en-IN"/>
          </a:p>
          <a:p>
            <a:pPr marL="0" indent="0">
              <a:buNone/>
            </a:pPr>
            <a:r>
              <a:rPr lang="en-IN"/>
              <a:t>                                                        Thank You</a:t>
            </a:r>
            <a:endParaRPr lang="en-US"/>
          </a:p>
        </p:txBody>
      </p:sp>
    </p:spTree>
    <p:extLst>
      <p:ext uri="{BB962C8B-B14F-4D97-AF65-F5344CB8AC3E}">
        <p14:creationId xmlns:p14="http://schemas.microsoft.com/office/powerpoint/2010/main" val="415199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52EDB-3B9B-6341-B487-4B8ABDDD76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06FCA31-44F3-E549-A7D9-AC88BA4467FB}"/>
              </a:ext>
            </a:extLst>
          </p:cNvPr>
          <p:cNvSpPr>
            <a:spLocks noGrp="1"/>
          </p:cNvSpPr>
          <p:nvPr>
            <p:ph idx="1"/>
          </p:nvPr>
        </p:nvSpPr>
        <p:spPr/>
        <p:txBody>
          <a:bodyPr>
            <a:normAutofit/>
          </a:bodyPr>
          <a:lstStyle/>
          <a:p>
            <a:r>
              <a:rPr lang="en-US"/>
              <a:t>At  present,  the  Supreme  Court  consists  of  thirty-four  judges  (one chief  justice  and  thirty  three  other  judges).  In  2019,  the  centre notified  an  increase  in  the  number  of  Supreme  Court  judges  from thirty-one  to  thirty-four,  including  the  Chief  Justice  of  India.  This followed  the  enactment  of  the  Supreme  Court  (Number  of  Judges) Amendment  Act,  2019.  Originally,  the  strength  of  the  Supreme Court  was  fixed  at  eight  (one  chief  justice  and  seven  other judges).  The  Parliament  has  increased  this  number  of  other judges  progressively  to  ten  in  1956,  to  thirteen  in  1960,  to seventeen  in  1977,  to  twenty-five  in  1986,  to  thirty  in  2008  and  to thirty-three in 2019.</a:t>
            </a:r>
          </a:p>
        </p:txBody>
      </p:sp>
    </p:spTree>
    <p:extLst>
      <p:ext uri="{BB962C8B-B14F-4D97-AF65-F5344CB8AC3E}">
        <p14:creationId xmlns:p14="http://schemas.microsoft.com/office/powerpoint/2010/main" val="3880343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755FC-B28A-4046-B3A2-D215167CCF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6815F35-A5E6-8846-BF55-89155CF97207}"/>
              </a:ext>
            </a:extLst>
          </p:cNvPr>
          <p:cNvSpPr>
            <a:spLocks noGrp="1"/>
          </p:cNvSpPr>
          <p:nvPr>
            <p:ph idx="1"/>
          </p:nvPr>
        </p:nvSpPr>
        <p:spPr/>
        <p:txBody>
          <a:bodyPr/>
          <a:lstStyle/>
          <a:p>
            <a:r>
              <a:rPr lang="en-US"/>
              <a:t>The  judges  of  the  Supreme  Court  are  appointed  by  the  president. The  chief  justice  is  appointed  by  the  president  after  consultation with  such  judges  of  the  Supreme  Court  and  high  courts  as  he deems  necessary.  The  other  judges  are  appointed  by  president after  consultation  with  the  chief  justice  and  such  other  judges  of the  Supreme  Court  and  the  high  courts  as  he  deems  necessary. The  consultation  with  the  chief  justice  is  obligatory  in  the  case  of appointment of a judge other than Chief justice.</a:t>
            </a:r>
          </a:p>
        </p:txBody>
      </p:sp>
    </p:spTree>
    <p:extLst>
      <p:ext uri="{BB962C8B-B14F-4D97-AF65-F5344CB8AC3E}">
        <p14:creationId xmlns:p14="http://schemas.microsoft.com/office/powerpoint/2010/main" val="1772936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99AE3-0FD1-AD4B-9C53-CA8B0443D0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CBCC545-403B-6D47-A522-26C93ADE9BC7}"/>
              </a:ext>
            </a:extLst>
          </p:cNvPr>
          <p:cNvSpPr>
            <a:spLocks noGrp="1"/>
          </p:cNvSpPr>
          <p:nvPr>
            <p:ph idx="1"/>
          </p:nvPr>
        </p:nvSpPr>
        <p:spPr/>
        <p:txBody>
          <a:bodyPr>
            <a:normAutofit/>
          </a:bodyPr>
          <a:lstStyle/>
          <a:p>
            <a:r>
              <a:rPr lang="en-US" dirty="0" smtClean="0"/>
              <a:t>From  </a:t>
            </a:r>
            <a:r>
              <a:rPr lang="en-US" dirty="0"/>
              <a:t>1950  to  1973,  the  practice  has  been  to  appoint  the </a:t>
            </a:r>
            <a:r>
              <a:rPr lang="en-US" dirty="0" err="1"/>
              <a:t>seniormost</a:t>
            </a:r>
            <a:r>
              <a:rPr lang="en-US" dirty="0"/>
              <a:t>  judge  of  the  Supreme  Court  as  the  chief  justice  of India.  This  established  convention  was  violated  in  1973  when  A.N. Ray  was  appointed  as  the  Chief  Justice  of  India  by  superseding three  senior  judges.3  Again  in  1977,  M.U.  Beg  was  appointed  as the  chief  justice  of  India  by  superseding  the  then  senior-most judge.4  This  discretion  of  the  government  was  curtailed  by  the Supreme  Court  in  the  Second  Judges  Case  (1993),  in  which  the Supreme  Court  ruled  that  the  </a:t>
            </a:r>
            <a:r>
              <a:rPr lang="en-US" dirty="0" err="1"/>
              <a:t>seniormost</a:t>
            </a:r>
            <a:r>
              <a:rPr lang="en-US" dirty="0"/>
              <a:t>  judge  of  the  Supreme Court  should  alone  be  appointed  to  the  office  of  the  chief  justice  of India.</a:t>
            </a:r>
          </a:p>
        </p:txBody>
      </p:sp>
    </p:spTree>
    <p:extLst>
      <p:ext uri="{BB962C8B-B14F-4D97-AF65-F5344CB8AC3E}">
        <p14:creationId xmlns:p14="http://schemas.microsoft.com/office/powerpoint/2010/main" val="182829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1C3B9-2DE4-0941-BBF8-1ECE1D3928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749CA9E-EAB6-8F44-A080-8980319E827E}"/>
              </a:ext>
            </a:extLst>
          </p:cNvPr>
          <p:cNvSpPr>
            <a:spLocks noGrp="1"/>
          </p:cNvSpPr>
          <p:nvPr>
            <p:ph idx="1"/>
          </p:nvPr>
        </p:nvSpPr>
        <p:spPr>
          <a:xfrm>
            <a:off x="1024128" y="2297184"/>
            <a:ext cx="10515600" cy="4351338"/>
          </a:xfrm>
        </p:spPr>
        <p:txBody>
          <a:bodyPr/>
          <a:lstStyle/>
          <a:p>
            <a:r>
              <a:rPr lang="en-US" dirty="0"/>
              <a:t>A  person  to  be  appointed  as  a  judge  of  the  Supreme  Court  should have the following qualifications:</a:t>
            </a:r>
            <a:endParaRPr lang="en-IN" dirty="0"/>
          </a:p>
          <a:p>
            <a:r>
              <a:rPr lang="en-US" dirty="0"/>
              <a:t> 1. He should be a citizen of India. </a:t>
            </a:r>
            <a:endParaRPr lang="en-IN" dirty="0"/>
          </a:p>
          <a:p>
            <a:r>
              <a:rPr lang="en-US" dirty="0"/>
              <a:t>2. (a)  He  should  have  been  a  judge  of  a  High  Court  (or  high courts  in  succession)  for  five  years;  or  (b)  He  should  have been  an  advocate  of  a  High  Court  (or  High  Courts  in succession)  for  ten  years;  or  (c)  He  should  be  a distinguished jurist in the opinion of the president. From  the  above,  it  is  clear  that  the  Constitution  has  not prescribed  a  minimum  age  for  appointment  as  a  judge  of  the Supreme Court.</a:t>
            </a:r>
          </a:p>
        </p:txBody>
      </p:sp>
    </p:spTree>
    <p:extLst>
      <p:ext uri="{BB962C8B-B14F-4D97-AF65-F5344CB8AC3E}">
        <p14:creationId xmlns:p14="http://schemas.microsoft.com/office/powerpoint/2010/main" val="12400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0B386-0F5C-B544-84D5-E51352CE3A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956DA96-A067-8D47-9145-0A3053A6CE82}"/>
              </a:ext>
            </a:extLst>
          </p:cNvPr>
          <p:cNvSpPr>
            <a:spLocks noGrp="1"/>
          </p:cNvSpPr>
          <p:nvPr>
            <p:ph idx="1"/>
          </p:nvPr>
        </p:nvSpPr>
        <p:spPr/>
        <p:txBody>
          <a:bodyPr>
            <a:normAutofit/>
          </a:bodyPr>
          <a:lstStyle/>
          <a:p>
            <a:r>
              <a:rPr lang="en-US"/>
              <a:t>A  person  appointed  as  a  judge  of  the  Supreme  Court,  before entering  upon  his  Office,  has  to  make  and  subscribe  an  oath  or affirmation  before  the  President,  or  some  person  appointed  by  him for  this  purpose.  In  his  oath,  a  judge  of  the  Supreme  Court swears:</a:t>
            </a:r>
            <a:endParaRPr lang="en-IN"/>
          </a:p>
          <a:p>
            <a:r>
              <a:rPr lang="en-US"/>
              <a:t>1. to bear true faith and allegiance to the Constitution of India; </a:t>
            </a:r>
            <a:endParaRPr lang="en-IN"/>
          </a:p>
          <a:p>
            <a:r>
              <a:rPr lang="en-US"/>
              <a:t>2. to uphold the sovereignty and integrity of India;</a:t>
            </a:r>
            <a:endParaRPr lang="en-IN"/>
          </a:p>
          <a:p>
            <a:r>
              <a:rPr lang="en-US"/>
              <a:t>3. to  duly  and  faithfully  and  to  the  best  of  his  ability,  knowledge and  judgement  perform  the  duties  of  the  Office  without  fear or favour, affection or ill-will; and</a:t>
            </a:r>
            <a:endParaRPr lang="en-IN"/>
          </a:p>
          <a:p>
            <a:r>
              <a:rPr lang="en-US"/>
              <a:t>4. to uphold the Constitution and the laws. </a:t>
            </a:r>
          </a:p>
        </p:txBody>
      </p:sp>
    </p:spTree>
    <p:extLst>
      <p:ext uri="{BB962C8B-B14F-4D97-AF65-F5344CB8AC3E}">
        <p14:creationId xmlns:p14="http://schemas.microsoft.com/office/powerpoint/2010/main" val="598109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6119</Words>
  <Application>Microsoft Office PowerPoint</Application>
  <PresentationFormat>Widescreen</PresentationFormat>
  <Paragraphs>175</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-apple-system</vt:lpstr>
      <vt:lpstr>Arial</vt:lpstr>
      <vt:lpstr>Century Gothic</vt:lpstr>
      <vt:lpstr>Wingdings 3</vt:lpstr>
      <vt:lpstr>Ion</vt:lpstr>
      <vt:lpstr>Indian Judiciary</vt:lpstr>
      <vt:lpstr>What Is Judiciary ?</vt:lpstr>
      <vt:lpstr>Supreme Court of India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SUPREME COURT ADVOCATES</vt:lpstr>
      <vt:lpstr>PowerPoint Presentation</vt:lpstr>
      <vt:lpstr>PowerPoint Presentation</vt:lpstr>
      <vt:lpstr>PowerPoint Presentation</vt:lpstr>
      <vt:lpstr>  HIGH COURTS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Judiciary</dc:title>
  <dc:creator>Unknown User</dc:creator>
  <cp:lastModifiedBy>User-PC</cp:lastModifiedBy>
  <cp:revision>4</cp:revision>
  <dcterms:created xsi:type="dcterms:W3CDTF">2021-04-19T01:20:06Z</dcterms:created>
  <dcterms:modified xsi:type="dcterms:W3CDTF">2021-04-30T04:02:20Z</dcterms:modified>
</cp:coreProperties>
</file>