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43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303213"/>
            <a:ext cx="4873625" cy="3560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54100" y="303213"/>
            <a:ext cx="4746625" cy="3560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3112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47BF433-4A6B-4458-9C61-23B0BF54FC5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3303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3297E-F3C6-4D2D-A395-DFEA23E83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82AD8-A2D8-4081-851A-F0480E0978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29736A2-F04D-4908-AE03-C021707E4C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6E8B9-C71E-4980-B6C7-924C8947F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CD152-37BE-49F8-930E-B7C7E0ED9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CF3D-C63C-4720-9152-8C2C5EBC85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4D32E-2AA4-4B9D-832B-AD4C14487E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28D07-5477-4C24-9658-6031597CC0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6CB40-6330-412C-AE19-6006021ED2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0265F-F798-43B1-A1FA-5529AE014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E1DD2-B04B-4556-8E26-76713F588D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fld id="{C0861625-DD57-47B5-980C-DAD961ED811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2279" name="Picture 7" descr="A:\paint.GIF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CA65-F7FD-4788-80D5-23C5787720D0}" type="slidenum">
              <a:rPr lang="en-US"/>
              <a:pPr/>
              <a:t>1</a:t>
            </a:fld>
            <a:endParaRPr lang="en-US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620713"/>
            <a:ext cx="7718425" cy="1692275"/>
          </a:xfrm>
          <a:ln/>
        </p:spPr>
        <p:txBody>
          <a:bodyPr lIns="18000" tIns="46800" rIns="18000" bIns="46800" anchor="ctr"/>
          <a:lstStyle/>
          <a:p>
            <a:pPr>
              <a:lnSpc>
                <a:spcPct val="72000"/>
              </a:lnSpc>
              <a:spcBef>
                <a:spcPts val="1213"/>
              </a:spcBef>
            </a:pPr>
            <a:r>
              <a:rPr lang="en-GB" sz="4800" b="1" dirty="0"/>
              <a:t>Software Project </a:t>
            </a:r>
            <a:r>
              <a:rPr lang="en-GB" sz="4800" b="1" dirty="0" smtClean="0"/>
              <a:t>Management</a:t>
            </a:r>
            <a:endParaRPr lang="en-GB" sz="4800" b="1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2619375"/>
            <a:ext cx="639762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 algn="ctr">
              <a:lnSpc>
                <a:spcPct val="72000"/>
              </a:lnSpc>
              <a:spcBef>
                <a:spcPts val="875"/>
              </a:spcBef>
              <a:tabLst>
                <a:tab pos="623888" algn="l"/>
                <a:tab pos="1439863" algn="l"/>
                <a:tab pos="2255838" algn="l"/>
                <a:tab pos="3071813" algn="l"/>
                <a:tab pos="3889375" algn="l"/>
                <a:tab pos="4705350" algn="l"/>
                <a:tab pos="5521325" algn="l"/>
                <a:tab pos="6048375" algn="l"/>
              </a:tabLst>
            </a:pPr>
            <a:endParaRPr lang="en-GB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5588-A5F1-479E-9BC8-40907994ADDD}" type="slidenum">
              <a:rPr lang="en-US"/>
              <a:pPr/>
              <a:t>10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/>
              <a:t>Sliding Window Planning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4000"/>
              <a:t>Involves project planning over several stages:</a:t>
            </a:r>
          </a:p>
          <a:p>
            <a:pPr lvl="1">
              <a:spcBef>
                <a:spcPts val="788"/>
              </a:spcBef>
            </a:pPr>
            <a:r>
              <a:rPr lang="en-GB" sz="3600"/>
              <a:t>protects managers from making big commitments too early.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More information becomes available as project progresses.</a:t>
            </a:r>
          </a:p>
          <a:p>
            <a:pPr lvl="2">
              <a:spcBef>
                <a:spcPct val="0"/>
              </a:spcBef>
              <a:spcAft>
                <a:spcPts val="825"/>
              </a:spcAft>
            </a:pPr>
            <a:r>
              <a:rPr lang="en-GB" sz="3600"/>
              <a:t>Facilitates accurate planning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5C60-A993-40DF-ABE2-FF7911921E66}" type="slidenum">
              <a:rPr lang="en-US"/>
              <a:pPr/>
              <a:t>11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/>
              <a:t>SPMP Document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4400"/>
              <a:t>After planning is complete:</a:t>
            </a:r>
          </a:p>
          <a:p>
            <a:pPr lvl="1">
              <a:spcBef>
                <a:spcPts val="713"/>
              </a:spcBef>
            </a:pPr>
            <a:r>
              <a:rPr lang="en-GB" sz="4000"/>
              <a:t> Document the plans: </a:t>
            </a:r>
          </a:p>
          <a:p>
            <a:pPr lvl="1">
              <a:spcBef>
                <a:spcPts val="713"/>
              </a:spcBef>
            </a:pPr>
            <a:r>
              <a:rPr lang="en-GB" sz="4000"/>
              <a:t>in a Software Project Management Plan(SPMP) document.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09C1-0C2D-4472-9837-F1A03178C96C}" type="slidenum">
              <a:rPr lang="en-US"/>
              <a:pPr/>
              <a:t>12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788"/>
              </a:spcBef>
            </a:pPr>
            <a:r>
              <a:rPr lang="en-GB" sz="3200"/>
              <a:t>Organization of SPMP Document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 lvl="1">
              <a:spcBef>
                <a:spcPts val="525"/>
              </a:spcBef>
            </a:pPr>
            <a:r>
              <a:rPr lang="en-GB" sz="2400"/>
              <a:t>Introduction </a:t>
            </a:r>
            <a:r>
              <a:rPr lang="en-GB" sz="1200"/>
              <a:t>(Objectives,Major Functions,Performance Issues,Management and Technical Constraints)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Project Estimates </a:t>
            </a:r>
            <a:r>
              <a:rPr lang="en-GB" sz="1000"/>
              <a:t>(Historical Data,Estimation Techniques,Effort, Cost, and Project Duration Estimates)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Project Resources Plan</a:t>
            </a:r>
            <a:r>
              <a:rPr lang="en-GB" sz="1200"/>
              <a:t> (People,Hardware and Software,Special Resources)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Schedules </a:t>
            </a:r>
            <a:r>
              <a:rPr lang="en-GB" sz="1200"/>
              <a:t>(Work Breakdown Structure,Task Network, Gantt Chart Representation,PERT Chart Representation)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Risk Management Plan </a:t>
            </a:r>
            <a:r>
              <a:rPr lang="en-GB" sz="1200"/>
              <a:t>(Risk Analysis,Risk Identification,Risk Estimation, Abatement Procedures)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Project Tracking and Control Plan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Miscellaneous Plans</a:t>
            </a:r>
            <a:r>
              <a:rPr lang="en-GB" sz="1200"/>
              <a:t>(Process Tailoring,Quality Assurance)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F2E6A-A61D-414E-92F4-BCE8BBB08008}" type="slidenum">
              <a:rPr lang="en-US"/>
              <a:pPr/>
              <a:t>13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/>
              <a:t>Software Cost Estimation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/>
              <a:t>Determine  </a:t>
            </a:r>
            <a:r>
              <a:rPr lang="en-GB" u="sng">
                <a:solidFill>
                  <a:srgbClr val="0000FF"/>
                </a:solidFill>
              </a:rPr>
              <a:t>size</a:t>
            </a:r>
            <a:r>
              <a:rPr lang="en-GB"/>
              <a:t> of the product.</a:t>
            </a:r>
          </a:p>
          <a:p>
            <a:pPr>
              <a:spcBef>
                <a:spcPts val="988"/>
              </a:spcBef>
            </a:pPr>
            <a:r>
              <a:rPr lang="en-GB"/>
              <a:t>From the size estimate, </a:t>
            </a:r>
          </a:p>
          <a:p>
            <a:pPr lvl="1">
              <a:spcBef>
                <a:spcPts val="713"/>
              </a:spcBef>
            </a:pPr>
            <a:r>
              <a:rPr lang="en-GB"/>
              <a:t>determine the </a:t>
            </a:r>
            <a:r>
              <a:rPr lang="en-GB" u="sng">
                <a:solidFill>
                  <a:srgbClr val="0000FF"/>
                </a:solidFill>
              </a:rPr>
              <a:t>effort</a:t>
            </a:r>
            <a:r>
              <a:rPr lang="en-GB"/>
              <a:t> needed.</a:t>
            </a:r>
          </a:p>
          <a:p>
            <a:pPr>
              <a:spcBef>
                <a:spcPts val="988"/>
              </a:spcBef>
            </a:pPr>
            <a:r>
              <a:rPr lang="en-GB"/>
              <a:t>From the effort estimate, </a:t>
            </a:r>
          </a:p>
          <a:p>
            <a:pPr lvl="1">
              <a:spcBef>
                <a:spcPts val="713"/>
              </a:spcBef>
            </a:pPr>
            <a:r>
              <a:rPr lang="en-GB"/>
              <a:t>determine </a:t>
            </a:r>
            <a:r>
              <a:rPr lang="en-GB" u="sng">
                <a:solidFill>
                  <a:srgbClr val="0000FF"/>
                </a:solidFill>
              </a:rPr>
              <a:t>project duration, and cost</a:t>
            </a:r>
            <a:r>
              <a:rPr lang="en-GB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E7FE-5EDD-4D41-9073-2C72FF97557A}" type="slidenum">
              <a:rPr lang="en-US"/>
              <a:pPr/>
              <a:t>14</a:t>
            </a:fld>
            <a:endParaRPr lang="en-US"/>
          </a:p>
        </p:txBody>
      </p:sp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04800" y="3038475"/>
            <a:ext cx="1676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Size Estimation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2286000" y="167640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Effort Estimation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5638800" y="1682750"/>
            <a:ext cx="1676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Cost Estimation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2286000" y="450215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Duration Estimation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4724400" y="312420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Staffing Estimation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6934200" y="4791075"/>
            <a:ext cx="1905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Scheduling</a:t>
            </a: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 flipV="1">
            <a:off x="1981200" y="2514600"/>
            <a:ext cx="11430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>
            <a:off x="1981200" y="3429000"/>
            <a:ext cx="12192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4191000" y="2133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4191000" y="2438400"/>
            <a:ext cx="5334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3" name="Line 13"/>
          <p:cNvSpPr>
            <a:spLocks noChangeShapeType="1"/>
          </p:cNvSpPr>
          <p:nvPr/>
        </p:nvSpPr>
        <p:spPr bwMode="auto">
          <a:xfrm flipV="1">
            <a:off x="4191000" y="3657600"/>
            <a:ext cx="5334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4" name="Line 14"/>
          <p:cNvSpPr>
            <a:spLocks noChangeShapeType="1"/>
          </p:cNvSpPr>
          <p:nvPr/>
        </p:nvSpPr>
        <p:spPr bwMode="auto">
          <a:xfrm>
            <a:off x="4191000" y="5029200"/>
            <a:ext cx="274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5" name="Line 15"/>
          <p:cNvSpPr>
            <a:spLocks noChangeShapeType="1"/>
          </p:cNvSpPr>
          <p:nvPr/>
        </p:nvSpPr>
        <p:spPr bwMode="auto">
          <a:xfrm>
            <a:off x="6629400" y="3505200"/>
            <a:ext cx="121920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406400" y="182563"/>
            <a:ext cx="77692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kumimoji="1" lang="en-GB" sz="4000">
                <a:solidFill>
                  <a:schemeClr val="tx2"/>
                </a:solidFill>
                <a:latin typeface="Arial Black" pitchFamily="34" charset="0"/>
              </a:rPr>
              <a:t>Software Cost Estimation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F8AA-0D30-4BB9-993D-0982A5DEBD59}" type="slidenum">
              <a:rPr lang="en-US"/>
              <a:pPr/>
              <a:t>15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/>
              <a:t>Software Cost Estimation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875"/>
              </a:spcBef>
            </a:pPr>
            <a:r>
              <a:rPr lang="en-GB" sz="4400"/>
              <a:t>Three main approaches to estimation:</a:t>
            </a:r>
          </a:p>
          <a:p>
            <a:pPr lvl="1">
              <a:spcBef>
                <a:spcPts val="788"/>
              </a:spcBef>
            </a:pPr>
            <a:r>
              <a:rPr lang="en-GB" sz="4000"/>
              <a:t>Empirical</a:t>
            </a:r>
          </a:p>
          <a:p>
            <a:pPr lvl="1">
              <a:spcBef>
                <a:spcPts val="788"/>
              </a:spcBef>
            </a:pPr>
            <a:r>
              <a:rPr lang="en-GB" sz="4000"/>
              <a:t>Heuristic</a:t>
            </a:r>
          </a:p>
          <a:p>
            <a:pPr lvl="1">
              <a:spcBef>
                <a:spcPts val="788"/>
              </a:spcBef>
            </a:pPr>
            <a:r>
              <a:rPr lang="en-GB" sz="4000"/>
              <a:t>Analytical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AC77-45D5-478A-9D79-DF9DF6F69F77}" type="slidenum">
              <a:rPr lang="en-US"/>
              <a:pPr/>
              <a:t>16</a:t>
            </a:fld>
            <a:endParaRPr lang="en-US"/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3038"/>
            <a:ext cx="7769225" cy="115887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788"/>
              </a:spcBef>
            </a:pPr>
            <a:r>
              <a:rPr lang="en-GB" sz="3200"/>
              <a:t>Software Cost Estimation</a:t>
            </a:r>
            <a:r>
              <a:rPr lang="en-GB" sz="1000"/>
              <a:t>  </a:t>
            </a:r>
            <a:r>
              <a:rPr lang="en-GB" sz="3200"/>
              <a:t>Techniques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lnSpc>
                <a:spcPct val="95000"/>
              </a:lnSpc>
              <a:spcBef>
                <a:spcPts val="138"/>
              </a:spcBef>
            </a:pPr>
            <a:r>
              <a:rPr lang="en-GB" u="sng">
                <a:solidFill>
                  <a:srgbClr val="800000"/>
                </a:solidFill>
              </a:rPr>
              <a:t>Empirical techniques:</a:t>
            </a:r>
            <a:r>
              <a:rPr lang="en-GB"/>
              <a:t> </a:t>
            </a:r>
          </a:p>
          <a:p>
            <a:pPr lvl="1">
              <a:lnSpc>
                <a:spcPct val="95000"/>
              </a:lnSpc>
              <a:spcBef>
                <a:spcPts val="113"/>
              </a:spcBef>
            </a:pPr>
            <a:r>
              <a:rPr lang="en-GB"/>
              <a:t>an educated guess based on past experience.</a:t>
            </a:r>
          </a:p>
          <a:p>
            <a:pPr>
              <a:lnSpc>
                <a:spcPct val="95000"/>
              </a:lnSpc>
              <a:spcBef>
                <a:spcPts val="138"/>
              </a:spcBef>
            </a:pPr>
            <a:r>
              <a:rPr lang="en-GB" u="sng">
                <a:solidFill>
                  <a:srgbClr val="800000"/>
                </a:solidFill>
              </a:rPr>
              <a:t>Heuristic techniques:</a:t>
            </a:r>
            <a:r>
              <a:rPr lang="en-GB"/>
              <a:t> </a:t>
            </a:r>
          </a:p>
          <a:p>
            <a:pPr lvl="1">
              <a:lnSpc>
                <a:spcPct val="95000"/>
              </a:lnSpc>
              <a:spcBef>
                <a:spcPts val="113"/>
              </a:spcBef>
            </a:pPr>
            <a:r>
              <a:rPr lang="en-GB"/>
              <a:t>assume that the characteristics to be estimated can be expressed in terms of </a:t>
            </a:r>
            <a:br>
              <a:rPr lang="en-GB"/>
            </a:br>
            <a:r>
              <a:rPr lang="en-GB"/>
              <a:t>some mathematical expression. </a:t>
            </a:r>
          </a:p>
          <a:p>
            <a:pPr>
              <a:lnSpc>
                <a:spcPct val="95000"/>
              </a:lnSpc>
              <a:spcBef>
                <a:spcPts val="138"/>
              </a:spcBef>
            </a:pPr>
            <a:r>
              <a:rPr lang="en-GB" u="sng">
                <a:solidFill>
                  <a:srgbClr val="800000"/>
                </a:solidFill>
              </a:rPr>
              <a:t>Analytical techniques:</a:t>
            </a:r>
            <a:r>
              <a:rPr lang="en-GB"/>
              <a:t> </a:t>
            </a:r>
          </a:p>
          <a:p>
            <a:pPr lvl="1">
              <a:lnSpc>
                <a:spcPct val="95000"/>
              </a:lnSpc>
              <a:spcBef>
                <a:spcPts val="113"/>
              </a:spcBef>
            </a:pPr>
            <a:r>
              <a:rPr lang="en-GB"/>
              <a:t>derive the required results starting from certain simple assumptions.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A2CAC-C549-4AF0-B0ED-16EC5A1BA1FD}" type="slidenum">
              <a:rPr lang="en-US"/>
              <a:pPr/>
              <a:t>17</a:t>
            </a:fld>
            <a:endParaRPr lang="en-US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/>
              <a:t>Software Size Metrics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 (Lines of Code):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Simplest and most widely used metric.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Comments and blank lines should not be counted.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6312-8E53-4B49-8F47-9EE73E6CD3E5}" type="slidenum">
              <a:rPr lang="en-US"/>
              <a:pPr/>
              <a:t>18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788"/>
              </a:spcBef>
            </a:pPr>
            <a:r>
              <a:rPr lang="en-GB" sz="3600" b="1">
                <a:solidFill>
                  <a:srgbClr val="336600"/>
                </a:solidFill>
              </a:rPr>
              <a:t>Disadvantages of Using LOC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 sz="4000"/>
              <a:t>Size can vary with coding style.</a:t>
            </a:r>
          </a:p>
          <a:p>
            <a:pPr>
              <a:spcBef>
                <a:spcPts val="613"/>
              </a:spcBef>
            </a:pPr>
            <a:r>
              <a:rPr lang="en-GB" sz="4000"/>
              <a:t>Focuses on coding activity alone.</a:t>
            </a:r>
          </a:p>
          <a:p>
            <a:pPr>
              <a:spcBef>
                <a:spcPts val="613"/>
              </a:spcBef>
            </a:pPr>
            <a:r>
              <a:rPr lang="en-GB" sz="4000"/>
              <a:t>Correlates poorly with quality and efficiency of code.</a:t>
            </a:r>
          </a:p>
          <a:p>
            <a:pPr>
              <a:spcBef>
                <a:spcPts val="613"/>
              </a:spcBef>
            </a:pPr>
            <a:r>
              <a:rPr lang="en-GB" sz="4000"/>
              <a:t>Penalizes higher level programming languages, code reuse,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D82BB-8F53-47E1-9DA8-63CD962789A5}" type="slidenum">
              <a:rPr lang="en-US"/>
              <a:pPr/>
              <a:t>19</a:t>
            </a:fld>
            <a:endParaRPr lang="en-US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788"/>
              </a:spcBef>
            </a:pPr>
            <a:r>
              <a:rPr lang="en-GB" sz="3600" b="1">
                <a:solidFill>
                  <a:srgbClr val="336600"/>
                </a:solidFill>
              </a:rPr>
              <a:t>Disadvantages of Using LOC  </a:t>
            </a:r>
            <a:r>
              <a:rPr lang="en-GB" sz="1800" b="1">
                <a:solidFill>
                  <a:srgbClr val="336600"/>
                </a:solidFill>
              </a:rPr>
              <a:t>(cont...)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 sz="4000"/>
              <a:t>Measures lexical/textual  complexity only. </a:t>
            </a:r>
          </a:p>
          <a:p>
            <a:pPr lvl="1">
              <a:spcBef>
                <a:spcPts val="525"/>
              </a:spcBef>
            </a:pPr>
            <a:r>
              <a:rPr lang="en-GB" sz="3600"/>
              <a:t>does not address the issues of structural or logical complexity.</a:t>
            </a:r>
          </a:p>
          <a:p>
            <a:pPr>
              <a:spcBef>
                <a:spcPts val="613"/>
              </a:spcBef>
            </a:pPr>
            <a:r>
              <a:rPr lang="en-GB" sz="4000"/>
              <a:t>Difficult to estimate LOC from problem description.</a:t>
            </a:r>
          </a:p>
          <a:p>
            <a:pPr lvl="1">
              <a:spcBef>
                <a:spcPts val="525"/>
              </a:spcBef>
            </a:pPr>
            <a:r>
              <a:rPr lang="en-GB" sz="3600"/>
              <a:t>So not useful for project planning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C399-B997-416B-8578-64EF265DC1C5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/>
              <a:t>Organization of this Lecture: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5625" cy="4957763"/>
          </a:xfrm>
          <a:ln/>
        </p:spPr>
        <p:txBody>
          <a:bodyPr lIns="18000" tIns="46800" rIns="18000" bIns="46800"/>
          <a:lstStyle/>
          <a:p>
            <a:pPr>
              <a:spcBef>
                <a:spcPts val="525"/>
              </a:spcBef>
            </a:pPr>
            <a:r>
              <a:rPr lang="en-GB" sz="2400"/>
              <a:t>Introduction to Project Planning</a:t>
            </a:r>
          </a:p>
          <a:p>
            <a:pPr>
              <a:spcBef>
                <a:spcPts val="525"/>
              </a:spcBef>
            </a:pPr>
            <a:r>
              <a:rPr lang="en-GB" sz="2400"/>
              <a:t>Software Cost Estimation</a:t>
            </a:r>
          </a:p>
          <a:p>
            <a:pPr lvl="1">
              <a:spcBef>
                <a:spcPts val="450"/>
              </a:spcBef>
            </a:pPr>
            <a:r>
              <a:rPr lang="en-GB" sz="2000"/>
              <a:t>Cost Estimation Models</a:t>
            </a:r>
          </a:p>
          <a:p>
            <a:pPr lvl="1">
              <a:spcBef>
                <a:spcPts val="450"/>
              </a:spcBef>
            </a:pPr>
            <a:r>
              <a:rPr lang="en-GB" sz="2000"/>
              <a:t>Software Size Metrics</a:t>
            </a:r>
          </a:p>
          <a:p>
            <a:pPr lvl="1">
              <a:spcBef>
                <a:spcPts val="450"/>
              </a:spcBef>
            </a:pPr>
            <a:r>
              <a:rPr lang="en-GB" sz="2000"/>
              <a:t>Empirical Estimation</a:t>
            </a:r>
          </a:p>
          <a:p>
            <a:pPr lvl="1">
              <a:spcBef>
                <a:spcPts val="450"/>
              </a:spcBef>
            </a:pPr>
            <a:r>
              <a:rPr lang="en-GB" sz="2000"/>
              <a:t>Heuristic Estimation</a:t>
            </a:r>
          </a:p>
          <a:p>
            <a:pPr lvl="1">
              <a:spcBef>
                <a:spcPts val="450"/>
              </a:spcBef>
            </a:pPr>
            <a:r>
              <a:rPr lang="en-GB" sz="2000"/>
              <a:t>COCOMO</a:t>
            </a:r>
          </a:p>
          <a:p>
            <a:pPr>
              <a:spcBef>
                <a:spcPts val="525"/>
              </a:spcBef>
            </a:pPr>
            <a:r>
              <a:rPr lang="en-GB" sz="2400"/>
              <a:t>Staffing Level Estimation</a:t>
            </a:r>
          </a:p>
          <a:p>
            <a:pPr>
              <a:spcBef>
                <a:spcPts val="525"/>
              </a:spcBef>
            </a:pPr>
            <a:r>
              <a:rPr lang="en-GB" sz="2400"/>
              <a:t>Effect of Schedule Compression on Cost</a:t>
            </a:r>
          </a:p>
          <a:p>
            <a:pPr>
              <a:spcBef>
                <a:spcPts val="525"/>
              </a:spcBef>
            </a:pPr>
            <a:r>
              <a:rPr lang="en-GB" sz="2400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4943-123A-442F-98C4-DC6F470BD339}" type="slidenum">
              <a:rPr lang="en-US"/>
              <a:pPr/>
              <a:t>20</a:t>
            </a:fld>
            <a:endParaRPr 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>
                <a:solidFill>
                  <a:srgbClr val="336600"/>
                </a:solidFill>
              </a:rPr>
              <a:t>Function Point Metric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5625" cy="4405313"/>
          </a:xfrm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 sz="2800" u="sng">
                <a:solidFill>
                  <a:srgbClr val="0000FF"/>
                </a:solidFill>
              </a:rPr>
              <a:t>Output:</a:t>
            </a:r>
            <a:r>
              <a:rPr lang="en-GB" sz="2800"/>
              <a:t> 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A set of related outputs is counted as one output.</a:t>
            </a:r>
          </a:p>
          <a:p>
            <a:pPr>
              <a:spcBef>
                <a:spcPts val="613"/>
              </a:spcBef>
            </a:pPr>
            <a:r>
              <a:rPr lang="en-GB" sz="2800" u="sng">
                <a:solidFill>
                  <a:srgbClr val="0000FF"/>
                </a:solidFill>
              </a:rPr>
              <a:t>Inquiries:</a:t>
            </a:r>
            <a:r>
              <a:rPr lang="en-GB" sz="2800"/>
              <a:t> 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Each user query type is counted.</a:t>
            </a:r>
          </a:p>
          <a:p>
            <a:pPr>
              <a:spcBef>
                <a:spcPts val="613"/>
              </a:spcBef>
            </a:pPr>
            <a:r>
              <a:rPr lang="en-GB" sz="2800" u="sng">
                <a:solidFill>
                  <a:srgbClr val="0000FF"/>
                </a:solidFill>
              </a:rPr>
              <a:t>Files:</a:t>
            </a:r>
            <a:r>
              <a:rPr lang="en-GB" sz="2800"/>
              <a:t> 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Files are logically related data and thus can be data structures or physical files.</a:t>
            </a:r>
          </a:p>
          <a:p>
            <a:pPr>
              <a:spcBef>
                <a:spcPts val="613"/>
              </a:spcBef>
            </a:pPr>
            <a:r>
              <a:rPr lang="en-GB" sz="2800" u="sng">
                <a:solidFill>
                  <a:srgbClr val="0000FF"/>
                </a:solidFill>
              </a:rPr>
              <a:t>Interface:</a:t>
            </a:r>
            <a:r>
              <a:rPr lang="en-GB" sz="2800"/>
              <a:t> 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Data transfer to other systems.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8416-799E-4820-8E07-9FE76C999779}" type="slidenum">
              <a:rPr lang="en-US"/>
              <a:pPr/>
              <a:t>21</a:t>
            </a:fld>
            <a:endParaRPr lang="en-US"/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>
                <a:solidFill>
                  <a:srgbClr val="003300"/>
                </a:solidFill>
              </a:rPr>
              <a:t>Function Point Metric</a:t>
            </a:r>
            <a:r>
              <a:rPr lang="en-GB" sz="1600" b="1">
                <a:solidFill>
                  <a:srgbClr val="003300"/>
                </a:solidFill>
              </a:rPr>
              <a:t> (CONT.)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3600"/>
              <a:t>Suffers from a major drawback:</a:t>
            </a:r>
          </a:p>
          <a:p>
            <a:pPr lvl="1">
              <a:spcBef>
                <a:spcPts val="713"/>
              </a:spcBef>
            </a:pPr>
            <a:r>
              <a:rPr lang="en-GB" sz="3200">
                <a:solidFill>
                  <a:srgbClr val="0000FF"/>
                </a:solidFill>
              </a:rPr>
              <a:t>the size of a function is considered to be independent of its complexity</a:t>
            </a:r>
            <a:r>
              <a:rPr lang="en-GB" sz="3200"/>
              <a:t>.</a:t>
            </a:r>
          </a:p>
          <a:p>
            <a:pPr>
              <a:spcBef>
                <a:spcPts val="988"/>
              </a:spcBef>
            </a:pPr>
            <a:r>
              <a:rPr lang="en-GB" sz="3600"/>
              <a:t>Extend function point metric: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 </a:t>
            </a:r>
            <a:r>
              <a:rPr lang="en-GB" sz="3200">
                <a:solidFill>
                  <a:srgbClr val="800000"/>
                </a:solidFill>
              </a:rPr>
              <a:t>Feature Point metric: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considers an extra parameter:</a:t>
            </a:r>
          </a:p>
          <a:p>
            <a:pPr lvl="2">
              <a:spcBef>
                <a:spcPts val="613"/>
              </a:spcBef>
            </a:pPr>
            <a:r>
              <a:rPr lang="en-GB" sz="2800"/>
              <a:t>Algorithm Complexity.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8EC9-F69D-4159-9211-4D248DE43F37}" type="slidenum">
              <a:rPr lang="en-US"/>
              <a:pPr/>
              <a:t>22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336600"/>
                </a:solidFill>
              </a:rPr>
              <a:t>Function Point Metric</a:t>
            </a:r>
            <a:r>
              <a:rPr lang="en-GB" sz="1600">
                <a:solidFill>
                  <a:srgbClr val="336600"/>
                </a:solidFill>
              </a:rPr>
              <a:t> (CONT.)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3600"/>
              <a:t>Proponents claim: 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FP is language independent.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Size can be easily derived from problem description</a:t>
            </a:r>
          </a:p>
          <a:p>
            <a:pPr>
              <a:spcBef>
                <a:spcPts val="988"/>
              </a:spcBef>
            </a:pPr>
            <a:r>
              <a:rPr lang="en-GB" sz="3600"/>
              <a:t>Opponents claim: 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it is subjective --- Different people can come up with different estimates for the same problem.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4EA9-A5F8-4841-9FEC-1045649ACFDA}" type="slidenum">
              <a:rPr lang="en-US"/>
              <a:pPr/>
              <a:t>23</a:t>
            </a:fld>
            <a:endParaRPr lang="en-US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69225" cy="1271588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/>
              <a:t>Empirical Size Estimation Techniques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lnSpc>
                <a:spcPct val="90000"/>
              </a:lnSpc>
              <a:spcBef>
                <a:spcPts val="488"/>
              </a:spcBef>
            </a:pPr>
            <a:r>
              <a:rPr lang="en-GB" sz="4000">
                <a:solidFill>
                  <a:srgbClr val="0000FF"/>
                </a:solidFill>
              </a:rPr>
              <a:t>Expert Judgement:</a:t>
            </a: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lang="en-GB" sz="3600"/>
              <a:t>An euphemism for guess made by an expert.</a:t>
            </a: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lang="en-GB" sz="3600"/>
              <a:t>Suffers from individual bias.</a:t>
            </a:r>
          </a:p>
          <a:p>
            <a:pPr>
              <a:lnSpc>
                <a:spcPct val="90000"/>
              </a:lnSpc>
              <a:spcBef>
                <a:spcPts val="488"/>
              </a:spcBef>
            </a:pPr>
            <a:r>
              <a:rPr lang="en-GB" sz="4000">
                <a:solidFill>
                  <a:srgbClr val="0000CC"/>
                </a:solidFill>
              </a:rPr>
              <a:t>Delphi Estimation:</a:t>
            </a: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lang="en-GB" sz="3600"/>
              <a:t>overcomes some of the problems of expert judgement.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0E81-3EA6-43CF-B23E-963CA6EE2D0D}" type="slidenum">
              <a:rPr lang="en-US"/>
              <a:pPr/>
              <a:t>24</a:t>
            </a:fld>
            <a:endParaRPr lang="en-US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/>
              <a:t>Expert judgement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 sz="3600"/>
              <a:t>Experts divide a software product into component units: </a:t>
            </a:r>
          </a:p>
          <a:p>
            <a:pPr lvl="1">
              <a:spcBef>
                <a:spcPts val="525"/>
              </a:spcBef>
            </a:pPr>
            <a:r>
              <a:rPr lang="en-GB" sz="3200"/>
              <a:t>e.g. GUI, database module,  data communication module, billing module, etc. </a:t>
            </a:r>
          </a:p>
          <a:p>
            <a:pPr>
              <a:spcBef>
                <a:spcPts val="613"/>
              </a:spcBef>
            </a:pPr>
            <a:r>
              <a:rPr lang="en-GB" sz="3600"/>
              <a:t>Add up the guesses for each of the components.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34D2-9C5A-4BE2-BA78-BC318FD1B955}" type="slidenum">
              <a:rPr lang="en-US"/>
              <a:pPr/>
              <a:t>25</a:t>
            </a:fld>
            <a:endParaRPr lang="en-US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/>
              <a:t>Delphi Estimation: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lnSpc>
                <a:spcPct val="95000"/>
              </a:lnSpc>
              <a:spcBef>
                <a:spcPts val="488"/>
              </a:spcBef>
            </a:pPr>
            <a:r>
              <a:rPr lang="en-GB" sz="3600"/>
              <a:t>Team of Experts and a coordinator.</a:t>
            </a:r>
          </a:p>
          <a:p>
            <a:pPr>
              <a:lnSpc>
                <a:spcPct val="95000"/>
              </a:lnSpc>
              <a:spcBef>
                <a:spcPts val="488"/>
              </a:spcBef>
            </a:pPr>
            <a:r>
              <a:rPr lang="en-GB" sz="3600"/>
              <a:t>Experts carry out estimation independently:</a:t>
            </a:r>
          </a:p>
          <a:p>
            <a:pPr lvl="1">
              <a:lnSpc>
                <a:spcPct val="95000"/>
              </a:lnSpc>
              <a:spcBef>
                <a:spcPts val="350"/>
              </a:spcBef>
            </a:pPr>
            <a:r>
              <a:rPr lang="en-GB" sz="3200"/>
              <a:t>mention the rationale behind their estimation.</a:t>
            </a:r>
          </a:p>
          <a:p>
            <a:pPr lvl="1">
              <a:lnSpc>
                <a:spcPct val="95000"/>
              </a:lnSpc>
              <a:spcBef>
                <a:spcPts val="350"/>
              </a:spcBef>
            </a:pPr>
            <a:r>
              <a:rPr lang="en-GB" sz="3200"/>
              <a:t>coordinator notes down any extraordinary rationale:</a:t>
            </a:r>
          </a:p>
          <a:p>
            <a:pPr lvl="2">
              <a:lnSpc>
                <a:spcPct val="95000"/>
              </a:lnSpc>
              <a:spcBef>
                <a:spcPts val="300"/>
              </a:spcBef>
            </a:pPr>
            <a:r>
              <a:rPr lang="en-GB" sz="2800"/>
              <a:t>circulates among experts.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5E2F-C471-47E3-8569-68B1575CE2F8}" type="slidenum">
              <a:rPr lang="en-US"/>
              <a:pPr/>
              <a:t>26</a:t>
            </a:fld>
            <a:endParaRPr lang="en-US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336600"/>
                </a:solidFill>
              </a:rPr>
              <a:t>Delphi Estimation: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4000"/>
              <a:t>Experts re-estimate.</a:t>
            </a:r>
          </a:p>
          <a:p>
            <a:pPr>
              <a:spcBef>
                <a:spcPts val="988"/>
              </a:spcBef>
            </a:pPr>
            <a:r>
              <a:rPr lang="en-GB" sz="4000"/>
              <a:t>Experts never meet each other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 to discuss their viewpoints.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7C7C-3417-4626-B9E4-287A50388AC4}" type="slidenum">
              <a:rPr lang="en-US"/>
              <a:pPr/>
              <a:t>27</a:t>
            </a:fld>
            <a:endParaRPr 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788"/>
              </a:spcBef>
            </a:pPr>
            <a:r>
              <a:rPr lang="en-GB" sz="3200"/>
              <a:t>Heuristic Estimation Techniques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5625" cy="4664075"/>
          </a:xfrm>
          <a:ln/>
        </p:spPr>
        <p:txBody>
          <a:bodyPr lIns="18000" tIns="46800" rIns="18000" bIns="46800"/>
          <a:lstStyle/>
          <a:p>
            <a:pPr>
              <a:lnSpc>
                <a:spcPct val="90000"/>
              </a:lnSpc>
              <a:spcBef>
                <a:spcPts val="488"/>
              </a:spcBef>
            </a:pPr>
            <a:r>
              <a:rPr lang="en-GB" sz="36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Single Variable Model:</a:t>
            </a:r>
          </a:p>
          <a:p>
            <a:pPr lvl="1">
              <a:lnSpc>
                <a:spcPct val="90000"/>
              </a:lnSpc>
              <a:spcBef>
                <a:spcPts val="375"/>
              </a:spcBef>
            </a:pPr>
            <a:r>
              <a:rPr lang="en-GB">
                <a:solidFill>
                  <a:srgbClr val="800000"/>
                </a:solidFill>
              </a:rPr>
              <a:t>Parameter to be Estimated=C1(Estimated  Characteristic)d1</a:t>
            </a:r>
          </a:p>
          <a:p>
            <a:pPr>
              <a:lnSpc>
                <a:spcPct val="90000"/>
              </a:lnSpc>
              <a:spcBef>
                <a:spcPts val="488"/>
              </a:spcBef>
            </a:pPr>
            <a:r>
              <a:rPr lang="en-GB" sz="36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Multivariable Model:</a:t>
            </a: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lang="en-GB" sz="3200"/>
              <a:t>Assumes that the parameter to be estimated  depends on more than one characteristic.</a:t>
            </a:r>
          </a:p>
          <a:p>
            <a:pPr lvl="1">
              <a:lnSpc>
                <a:spcPct val="90000"/>
              </a:lnSpc>
              <a:spcBef>
                <a:spcPts val="325"/>
              </a:spcBef>
            </a:pPr>
            <a:r>
              <a:rPr lang="en-GB" sz="2400">
                <a:solidFill>
                  <a:srgbClr val="800000"/>
                </a:solidFill>
              </a:rPr>
              <a:t>Parameter to be Estimated=C1(Estimated  Characteristic)d1+ C2(Estimated  Characteristic)d2+…</a:t>
            </a: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lang="en-GB" sz="3200"/>
              <a:t>Usually more accurate than single variable models.</a:t>
            </a:r>
          </a:p>
        </p:txBody>
      </p:sp>
      <p:sp>
        <p:nvSpPr>
          <p:cNvPr id="30723" name="AutoShape 3"/>
          <p:cNvSpPr>
            <a:spLocks noChangeArrowheads="1"/>
          </p:cNvSpPr>
          <p:nvPr/>
        </p:nvSpPr>
        <p:spPr bwMode="auto">
          <a:xfrm>
            <a:off x="1524000" y="2362200"/>
            <a:ext cx="6550025" cy="377825"/>
          </a:xfrm>
          <a:prstGeom prst="roundRect">
            <a:avLst>
              <a:gd name="adj" fmla="val 41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D964-9C6A-4A2A-BB8E-1FAF06E16BCA}" type="slidenum">
              <a:rPr lang="en-US"/>
              <a:pPr/>
              <a:t>28</a:t>
            </a:fld>
            <a:endParaRPr lang="en-US"/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/>
              <a:t>COCOMO Model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 sz="3600"/>
              <a:t>COCOMO (</a:t>
            </a:r>
            <a:r>
              <a:rPr lang="en-GB" sz="3600">
                <a:solidFill>
                  <a:srgbClr val="0000FF"/>
                </a:solidFill>
              </a:rPr>
              <a:t>CO</a:t>
            </a:r>
            <a:r>
              <a:rPr lang="en-GB" sz="3600"/>
              <a:t>nstructive </a:t>
            </a:r>
            <a:r>
              <a:rPr lang="en-GB" sz="3600">
                <a:solidFill>
                  <a:srgbClr val="0000FF"/>
                </a:solidFill>
              </a:rPr>
              <a:t>CO</a:t>
            </a:r>
            <a:r>
              <a:rPr lang="en-GB" sz="3600"/>
              <a:t>st </a:t>
            </a:r>
            <a:r>
              <a:rPr lang="en-GB" sz="3600">
                <a:solidFill>
                  <a:srgbClr val="0000FF"/>
                </a:solidFill>
              </a:rPr>
              <a:t>MO</a:t>
            </a:r>
            <a:r>
              <a:rPr lang="en-GB" sz="3600"/>
              <a:t>del) proposed by Boehm.</a:t>
            </a:r>
          </a:p>
          <a:p>
            <a:pPr>
              <a:spcBef>
                <a:spcPts val="613"/>
              </a:spcBef>
            </a:pPr>
            <a:r>
              <a:rPr lang="en-GB" sz="3600"/>
              <a:t>Divides software product developments into 3 categories: </a:t>
            </a:r>
          </a:p>
          <a:p>
            <a:pPr lvl="1">
              <a:spcBef>
                <a:spcPts val="525"/>
              </a:spcBef>
            </a:pPr>
            <a:r>
              <a:rPr lang="en-GB" sz="3200"/>
              <a:t>Organic </a:t>
            </a:r>
          </a:p>
          <a:p>
            <a:pPr lvl="1">
              <a:spcBef>
                <a:spcPts val="525"/>
              </a:spcBef>
            </a:pPr>
            <a:r>
              <a:rPr lang="en-GB" sz="3200"/>
              <a:t>Semidetached </a:t>
            </a:r>
          </a:p>
          <a:p>
            <a:pPr lvl="1">
              <a:spcBef>
                <a:spcPts val="525"/>
              </a:spcBef>
            </a:pPr>
            <a:r>
              <a:rPr lang="en-GB" sz="3200"/>
              <a:t>Embedded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7FB7-B555-40F7-B920-28851F224309}" type="slidenum">
              <a:rPr lang="en-US"/>
              <a:pPr/>
              <a:t>29</a:t>
            </a:fld>
            <a:endParaRPr 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>
                <a:solidFill>
                  <a:srgbClr val="003300"/>
                </a:solidFill>
              </a:rPr>
              <a:t>COCOMO Product classes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5625" cy="4168775"/>
          </a:xfrm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3600"/>
              <a:t>Roughly correspond to: 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application, utility and system programs respectively.</a:t>
            </a:r>
          </a:p>
          <a:p>
            <a:pPr lvl="2">
              <a:spcBef>
                <a:spcPts val="613"/>
              </a:spcBef>
            </a:pPr>
            <a:r>
              <a:rPr lang="en-GB" sz="2800"/>
              <a:t>Data processing and scientific programs are considered to be </a:t>
            </a:r>
            <a:r>
              <a:rPr lang="en-GB" sz="2800">
                <a:solidFill>
                  <a:srgbClr val="0000FF"/>
                </a:solidFill>
              </a:rPr>
              <a:t>application programs. </a:t>
            </a:r>
          </a:p>
          <a:p>
            <a:pPr lvl="2">
              <a:spcBef>
                <a:spcPts val="613"/>
              </a:spcBef>
            </a:pPr>
            <a:r>
              <a:rPr lang="en-GB" sz="2800"/>
              <a:t>Compilers, linkers, editors, etc., are </a:t>
            </a:r>
            <a:r>
              <a:rPr lang="en-GB" sz="2800">
                <a:solidFill>
                  <a:srgbClr val="0000FF"/>
                </a:solidFill>
              </a:rPr>
              <a:t>utility programs. </a:t>
            </a:r>
          </a:p>
          <a:p>
            <a:pPr lvl="2">
              <a:spcBef>
                <a:spcPts val="613"/>
              </a:spcBef>
            </a:pPr>
            <a:r>
              <a:rPr lang="en-GB" sz="2800"/>
              <a:t>Operating systems and real-time system programs, etc. are </a:t>
            </a:r>
            <a:r>
              <a:rPr lang="en-GB" sz="2800">
                <a:solidFill>
                  <a:srgbClr val="0000FF"/>
                </a:solidFill>
              </a:rPr>
              <a:t>system programs.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B325-8776-4831-B44A-0F1C8C14BB91}" type="slidenum">
              <a:rPr lang="en-US"/>
              <a:pPr/>
              <a:t>3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475"/>
              </a:spcBef>
            </a:pPr>
            <a:r>
              <a:rPr lang="en-GB" sz="6000"/>
              <a:t>Introduction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50988"/>
            <a:ext cx="7769225" cy="4111625"/>
          </a:xfrm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4400"/>
              <a:t>Many software projects fail: </a:t>
            </a:r>
          </a:p>
          <a:p>
            <a:pPr lvl="1">
              <a:spcBef>
                <a:spcPts val="713"/>
              </a:spcBef>
            </a:pPr>
            <a:r>
              <a:rPr lang="en-GB" sz="4000"/>
              <a:t>due to faulty  project management practices:</a:t>
            </a:r>
          </a:p>
          <a:p>
            <a:pPr lvl="2">
              <a:spcBef>
                <a:spcPts val="613"/>
              </a:spcBef>
            </a:pPr>
            <a:r>
              <a:rPr lang="en-GB" sz="3600">
                <a:solidFill>
                  <a:srgbClr val="0000FF"/>
                </a:solidFill>
              </a:rPr>
              <a:t>It is important to learn different aspects of software project management.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406-C3D9-444C-B958-00B76088A6F7}" type="slidenum">
              <a:rPr lang="en-US"/>
              <a:pPr/>
              <a:t>30</a:t>
            </a:fld>
            <a:endParaRPr 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/>
              <a:t>Elaboration of Product classes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5625" cy="4168775"/>
          </a:xfrm>
          <a:ln/>
        </p:spPr>
        <p:txBody>
          <a:bodyPr lIns="18000" tIns="46800" rIns="18000" bIns="46800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GB" u="sng">
                <a:solidFill>
                  <a:srgbClr val="0000FF"/>
                </a:solidFill>
              </a:rPr>
              <a:t>Organic:</a:t>
            </a:r>
            <a:r>
              <a:rPr lang="en-GB"/>
              <a:t> </a:t>
            </a:r>
          </a:p>
          <a:p>
            <a:pPr lvl="1">
              <a:lnSpc>
                <a:spcPct val="90000"/>
              </a:lnSpc>
              <a:spcBef>
                <a:spcPts val="250"/>
              </a:spcBef>
            </a:pPr>
            <a:r>
              <a:rPr lang="en-GB"/>
              <a:t>Relatively small groups </a:t>
            </a:r>
          </a:p>
          <a:p>
            <a:pPr lvl="2">
              <a:lnSpc>
                <a:spcPct val="90000"/>
              </a:lnSpc>
              <a:spcBef>
                <a:spcPts val="213"/>
              </a:spcBef>
            </a:pPr>
            <a:r>
              <a:rPr lang="en-GB"/>
              <a:t>working to develop well-understood applications.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GB" u="sng">
                <a:solidFill>
                  <a:srgbClr val="0000FF"/>
                </a:solidFill>
              </a:rPr>
              <a:t>Semidetached:</a:t>
            </a:r>
          </a:p>
          <a:p>
            <a:pPr lvl="1">
              <a:lnSpc>
                <a:spcPct val="90000"/>
              </a:lnSpc>
              <a:spcBef>
                <a:spcPts val="250"/>
              </a:spcBef>
            </a:pPr>
            <a:r>
              <a:rPr lang="en-GB"/>
              <a:t>Project team consists of a mixture of experienced and  inexperienced staff.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GB" u="sng">
                <a:solidFill>
                  <a:srgbClr val="0000FF"/>
                </a:solidFill>
              </a:rPr>
              <a:t>Embedded:</a:t>
            </a:r>
            <a:r>
              <a:rPr lang="en-GB"/>
              <a:t> </a:t>
            </a:r>
          </a:p>
          <a:p>
            <a:pPr lvl="1">
              <a:lnSpc>
                <a:spcPct val="90000"/>
              </a:lnSpc>
              <a:spcBef>
                <a:spcPts val="250"/>
              </a:spcBef>
            </a:pPr>
            <a:r>
              <a:rPr lang="en-GB"/>
              <a:t>The software is strongly coupled to complex hardware,  or real-time systems.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8DDC-9B19-4940-976B-5DC772F3457B}" type="slidenum">
              <a:rPr lang="en-US"/>
              <a:pPr/>
              <a:t>31</a:t>
            </a:fld>
            <a:endParaRPr lang="en-US"/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/>
              <a:t>COCOMO Model</a:t>
            </a:r>
            <a:r>
              <a:rPr lang="en-GB" sz="1600"/>
              <a:t> (CONT.)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/>
              <a:t>For each of the three product categories: 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From size estimation (in KLOC), </a:t>
            </a:r>
            <a:r>
              <a:rPr lang="en-GB"/>
              <a:t>Boehm provides equations to predict:</a:t>
            </a:r>
          </a:p>
          <a:p>
            <a:pPr lvl="2">
              <a:spcBef>
                <a:spcPts val="450"/>
              </a:spcBef>
            </a:pPr>
            <a:r>
              <a:rPr lang="en-GB"/>
              <a:t>project duration in months  </a:t>
            </a:r>
          </a:p>
          <a:p>
            <a:pPr lvl="2">
              <a:spcBef>
                <a:spcPts val="450"/>
              </a:spcBef>
            </a:pPr>
            <a:r>
              <a:rPr lang="en-GB"/>
              <a:t>effort in programmer-months </a:t>
            </a:r>
          </a:p>
          <a:p>
            <a:pPr>
              <a:spcBef>
                <a:spcPts val="613"/>
              </a:spcBef>
            </a:pPr>
            <a:r>
              <a:rPr lang="en-GB"/>
              <a:t>Boehm obtained these equations: </a:t>
            </a:r>
          </a:p>
          <a:p>
            <a:pPr lvl="1">
              <a:spcBef>
                <a:spcPts val="525"/>
              </a:spcBef>
            </a:pPr>
            <a:r>
              <a:rPr lang="en-GB"/>
              <a:t>examined historical data collected from a large number of actual  projects.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C7D7-2E56-4B20-8FD2-5E2987E111A1}" type="slidenum">
              <a:rPr lang="en-US"/>
              <a:pPr/>
              <a:t>32</a:t>
            </a:fld>
            <a:endParaRPr lang="en-US"/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>
                <a:solidFill>
                  <a:srgbClr val="336600"/>
                </a:solidFill>
              </a:rPr>
              <a:t>COCOMO Model</a:t>
            </a:r>
            <a:r>
              <a:rPr lang="en-GB" sz="1800">
                <a:solidFill>
                  <a:srgbClr val="336600"/>
                </a:solidFill>
              </a:rPr>
              <a:t>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4000"/>
              <a:t>Software cost estimation is done through three stages: 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Basic COCOMO,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Intermediate COCOMO,  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Complete COCOMO.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7A56-6A8C-433F-9950-4040369E478D}" type="slidenum">
              <a:rPr lang="en-US"/>
              <a:pPr/>
              <a:t>33</a:t>
            </a:fld>
            <a:endParaRPr lang="en-US"/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/>
              <a:t>Basic COCOMO Model</a:t>
            </a:r>
            <a:r>
              <a:rPr lang="en-GB" sz="1400"/>
              <a:t> (CONT.)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5625" cy="4781550"/>
          </a:xfrm>
          <a:ln/>
        </p:spPr>
        <p:txBody>
          <a:bodyPr lIns="18000" tIns="46800" rIns="18000" bIns="46800"/>
          <a:lstStyle/>
          <a:p>
            <a:pPr>
              <a:lnSpc>
                <a:spcPct val="90000"/>
              </a:lnSpc>
              <a:spcBef>
                <a:spcPts val="488"/>
              </a:spcBef>
            </a:pPr>
            <a:r>
              <a:rPr lang="en-GB" sz="3600"/>
              <a:t>Gives only an approximate estimation:</a:t>
            </a:r>
          </a:p>
          <a:p>
            <a:pPr lvl="1">
              <a:lnSpc>
                <a:spcPct val="90000"/>
              </a:lnSpc>
              <a:spcBef>
                <a:spcPts val="525"/>
              </a:spcBef>
            </a:pPr>
            <a:r>
              <a:rPr lang="en-GB" sz="3200">
                <a:solidFill>
                  <a:srgbClr val="800000"/>
                </a:solidFill>
              </a:rPr>
              <a:t>Effort = a1</a:t>
            </a:r>
            <a:r>
              <a:rPr lang="en-GB" sz="3200">
                <a:solidFill>
                  <a:srgbClr val="060080"/>
                </a:solidFill>
              </a:rPr>
              <a:t> </a:t>
            </a:r>
            <a:r>
              <a:rPr lang="en-GB" sz="3200">
                <a:solidFill>
                  <a:srgbClr val="800000"/>
                </a:solidFill>
              </a:rPr>
              <a:t> (KLOC)</a:t>
            </a:r>
            <a:r>
              <a:rPr lang="en-GB" sz="3600">
                <a:solidFill>
                  <a:srgbClr val="800000"/>
                </a:solidFill>
              </a:rPr>
              <a:t>a2</a:t>
            </a:r>
            <a:r>
              <a:rPr lang="en-GB" sz="3200">
                <a:solidFill>
                  <a:srgbClr val="800000"/>
                </a:solidFill>
              </a:rPr>
              <a:t> </a:t>
            </a:r>
          </a:p>
          <a:p>
            <a:pPr lvl="1">
              <a:lnSpc>
                <a:spcPct val="90000"/>
              </a:lnSpc>
              <a:spcBef>
                <a:spcPts val="525"/>
              </a:spcBef>
            </a:pPr>
            <a:r>
              <a:rPr lang="en-GB" sz="3200">
                <a:solidFill>
                  <a:srgbClr val="800000"/>
                </a:solidFill>
              </a:rPr>
              <a:t>Tdev = b1</a:t>
            </a:r>
            <a:r>
              <a:rPr lang="en-GB" sz="3200">
                <a:solidFill>
                  <a:srgbClr val="060080"/>
                </a:solidFill>
              </a:rPr>
              <a:t> </a:t>
            </a:r>
            <a:r>
              <a:rPr lang="en-GB" sz="3200">
                <a:solidFill>
                  <a:srgbClr val="800000"/>
                </a:solidFill>
              </a:rPr>
              <a:t>  (Effort)</a:t>
            </a:r>
            <a:r>
              <a:rPr lang="en-GB" sz="3600">
                <a:solidFill>
                  <a:srgbClr val="800000"/>
                </a:solidFill>
              </a:rPr>
              <a:t>b2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GB" sz="2800"/>
              <a:t>KLOC is the  estimated kilo  lines of source code,</a:t>
            </a:r>
          </a:p>
          <a:p>
            <a:pPr lvl="2">
              <a:lnSpc>
                <a:spcPct val="90000"/>
              </a:lnSpc>
              <a:spcBef>
                <a:spcPts val="363"/>
              </a:spcBef>
            </a:pPr>
            <a:r>
              <a:rPr lang="en-GB" sz="2800"/>
              <a:t>a1,a2,b1,b2 are constants for different categories of software products, 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GB" sz="2800"/>
              <a:t>Tdev is the estimated time to develop the software in months, 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GB" sz="2800"/>
              <a:t>Effort  estimation is obtained in  terms of person months (PMs).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A9CF-B022-4A50-848B-891B45539A8E}" type="slidenum">
              <a:rPr lang="en-US"/>
              <a:pPr/>
              <a:t>34</a:t>
            </a:fld>
            <a:endParaRPr lang="en-US"/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333375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/>
              <a:t>Development Effort Estimation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4000"/>
              <a:t>Organic :</a:t>
            </a:r>
          </a:p>
          <a:p>
            <a:pPr lvl="1">
              <a:spcBef>
                <a:spcPts val="900"/>
              </a:spcBef>
            </a:pPr>
            <a:r>
              <a:rPr lang="en-GB" sz="3600"/>
              <a:t> </a:t>
            </a:r>
            <a:r>
              <a:rPr lang="en-GB" sz="3600">
                <a:solidFill>
                  <a:srgbClr val="800000"/>
                </a:solidFill>
              </a:rPr>
              <a:t>Effort = 2.4 (KLOC)1.05 PM</a:t>
            </a:r>
          </a:p>
          <a:p>
            <a:pPr>
              <a:spcBef>
                <a:spcPts val="988"/>
              </a:spcBef>
            </a:pPr>
            <a:r>
              <a:rPr lang="en-GB" sz="4000"/>
              <a:t> Semi-detached: </a:t>
            </a:r>
          </a:p>
          <a:p>
            <a:pPr lvl="1">
              <a:spcBef>
                <a:spcPts val="900"/>
              </a:spcBef>
            </a:pPr>
            <a:r>
              <a:rPr lang="en-GB" sz="3600">
                <a:solidFill>
                  <a:srgbClr val="800000"/>
                </a:solidFill>
              </a:rPr>
              <a:t>Effort = 3.0(KLOC)1.12 PM </a:t>
            </a:r>
          </a:p>
          <a:p>
            <a:pPr>
              <a:spcBef>
                <a:spcPts val="988"/>
              </a:spcBef>
            </a:pPr>
            <a:r>
              <a:rPr lang="en-GB" sz="4000"/>
              <a:t> Embedded: </a:t>
            </a:r>
          </a:p>
          <a:p>
            <a:pPr lvl="1">
              <a:spcBef>
                <a:spcPts val="900"/>
              </a:spcBef>
            </a:pPr>
            <a:r>
              <a:rPr lang="en-GB" sz="3600">
                <a:solidFill>
                  <a:srgbClr val="800000"/>
                </a:solidFill>
              </a:rPr>
              <a:t>Effort = 3.6 (KLOC)1.20PM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41A9-726B-41E9-9727-981D95752429}" type="slidenum">
              <a:rPr lang="en-US"/>
              <a:pPr/>
              <a:t>35</a:t>
            </a:fld>
            <a:endParaRPr 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333375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/>
              <a:t>Development Time Estimation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4000"/>
              <a:t>Organic:</a:t>
            </a:r>
          </a:p>
          <a:p>
            <a:pPr lvl="1">
              <a:spcBef>
                <a:spcPts val="900"/>
              </a:spcBef>
            </a:pPr>
            <a:r>
              <a:rPr lang="en-GB" sz="3600">
                <a:solidFill>
                  <a:srgbClr val="800000"/>
                </a:solidFill>
              </a:rPr>
              <a:t>Tdev = 2.5 (Effort)0.38 Months</a:t>
            </a:r>
          </a:p>
          <a:p>
            <a:pPr>
              <a:spcBef>
                <a:spcPts val="988"/>
              </a:spcBef>
            </a:pPr>
            <a:r>
              <a:rPr lang="en-GB" sz="4000"/>
              <a:t>Semi-detached:</a:t>
            </a:r>
          </a:p>
          <a:p>
            <a:pPr lvl="1">
              <a:spcBef>
                <a:spcPts val="900"/>
              </a:spcBef>
            </a:pPr>
            <a:r>
              <a:rPr lang="en-GB" sz="3600">
                <a:solidFill>
                  <a:srgbClr val="800000"/>
                </a:solidFill>
              </a:rPr>
              <a:t>Tdev = 2.5 (Effort)0.35 Months</a:t>
            </a:r>
          </a:p>
          <a:p>
            <a:pPr>
              <a:spcBef>
                <a:spcPts val="988"/>
              </a:spcBef>
            </a:pPr>
            <a:r>
              <a:rPr lang="en-GB" sz="4000"/>
              <a:t>Embedded:</a:t>
            </a:r>
          </a:p>
          <a:p>
            <a:pPr lvl="1">
              <a:spcBef>
                <a:spcPts val="900"/>
              </a:spcBef>
            </a:pPr>
            <a:r>
              <a:rPr lang="en-GB" sz="3600">
                <a:solidFill>
                  <a:srgbClr val="800000"/>
                </a:solidFill>
              </a:rPr>
              <a:t>Tdev = 2.5 (Effort)0.32 Months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201A-BDF6-4AC9-AF50-BC98785A9C6B}" type="slidenum">
              <a:rPr lang="en-US"/>
              <a:pPr/>
              <a:t>36</a:t>
            </a:fld>
            <a:endParaRPr 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>
                <a:solidFill>
                  <a:srgbClr val="003300"/>
                </a:solidFill>
              </a:rPr>
              <a:t>Basic COCOMO Model</a:t>
            </a:r>
            <a:r>
              <a:rPr lang="en-GB" sz="1400">
                <a:solidFill>
                  <a:srgbClr val="003300"/>
                </a:solidFill>
              </a:rPr>
              <a:t> (CONT.)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7538" y="1885950"/>
            <a:ext cx="3365500" cy="4171950"/>
          </a:xfrm>
          <a:ln/>
        </p:spPr>
        <p:txBody>
          <a:bodyPr lIns="18000" tIns="46800" rIns="18000" bIns="46800"/>
          <a:lstStyle/>
          <a:p>
            <a:pPr>
              <a:spcBef>
                <a:spcPts val="525"/>
              </a:spcBef>
            </a:pPr>
            <a:endParaRPr lang="en-GB"/>
          </a:p>
          <a:p>
            <a:pPr>
              <a:spcBef>
                <a:spcPts val="838"/>
              </a:spcBef>
            </a:pPr>
            <a:r>
              <a:rPr lang="en-GB"/>
              <a:t>Effort is somewhat super-linear in problem  size.</a:t>
            </a:r>
            <a:r>
              <a:rPr lang="en-GB" sz="3600">
                <a:latin typeface="Courier New" pitchFamily="49" charset="0"/>
              </a:rPr>
              <a:t> 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3886200" y="1568450"/>
            <a:ext cx="0" cy="3352800"/>
          </a:xfrm>
          <a:prstGeom prst="line">
            <a:avLst/>
          </a:prstGeom>
          <a:noFill/>
          <a:ln w="28440">
            <a:solidFill>
              <a:srgbClr val="003300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3886200" y="4921250"/>
            <a:ext cx="4038600" cy="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Freeform 5"/>
          <p:cNvSpPr>
            <a:spLocks noChangeArrowheads="1"/>
          </p:cNvSpPr>
          <p:nvPr/>
        </p:nvSpPr>
        <p:spPr bwMode="auto">
          <a:xfrm>
            <a:off x="3886200" y="1949450"/>
            <a:ext cx="3349625" cy="2968625"/>
          </a:xfrm>
          <a:custGeom>
            <a:avLst/>
            <a:gdLst/>
            <a:ahLst/>
            <a:cxnLst>
              <a:cxn ang="0">
                <a:pos x="0" y="8251"/>
              </a:cxn>
              <a:cxn ang="0">
                <a:pos x="1329" y="7646"/>
              </a:cxn>
              <a:cxn ang="0">
                <a:pos x="3656" y="6239"/>
              </a:cxn>
              <a:cxn ang="0">
                <a:pos x="5984" y="4226"/>
              </a:cxn>
              <a:cxn ang="0">
                <a:pos x="7315" y="2615"/>
              </a:cxn>
              <a:cxn ang="0">
                <a:pos x="9309" y="0"/>
              </a:cxn>
            </a:cxnLst>
            <a:rect l="0" t="0" r="r" b="b"/>
            <a:pathLst>
              <a:path w="9310" h="8252">
                <a:moveTo>
                  <a:pt x="0" y="8251"/>
                </a:moveTo>
                <a:cubicBezTo>
                  <a:pt x="358" y="8116"/>
                  <a:pt x="720" y="7982"/>
                  <a:pt x="1329" y="7646"/>
                </a:cubicBezTo>
                <a:cubicBezTo>
                  <a:pt x="1939" y="7313"/>
                  <a:pt x="2880" y="6808"/>
                  <a:pt x="3656" y="6239"/>
                </a:cubicBezTo>
                <a:cubicBezTo>
                  <a:pt x="4431" y="5668"/>
                  <a:pt x="5374" y="4830"/>
                  <a:pt x="5984" y="4226"/>
                </a:cubicBezTo>
                <a:cubicBezTo>
                  <a:pt x="6593" y="3622"/>
                  <a:pt x="6760" y="3320"/>
                  <a:pt x="7315" y="2615"/>
                </a:cubicBezTo>
                <a:cubicBezTo>
                  <a:pt x="7868" y="1911"/>
                  <a:pt x="8589" y="955"/>
                  <a:pt x="9309" y="0"/>
                </a:cubicBezTo>
              </a:path>
            </a:pathLst>
          </a:custGeom>
          <a:noFill/>
          <a:ln w="34920">
            <a:solidFill>
              <a:srgbClr val="FF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2" name="Freeform 6"/>
          <p:cNvSpPr>
            <a:spLocks noChangeArrowheads="1"/>
          </p:cNvSpPr>
          <p:nvPr/>
        </p:nvSpPr>
        <p:spPr bwMode="auto">
          <a:xfrm>
            <a:off x="3886200" y="2101850"/>
            <a:ext cx="3654425" cy="2816225"/>
          </a:xfrm>
          <a:custGeom>
            <a:avLst/>
            <a:gdLst/>
            <a:ahLst/>
            <a:cxnLst>
              <a:cxn ang="0">
                <a:pos x="0" y="7828"/>
              </a:cxn>
              <a:cxn ang="0">
                <a:pos x="3018" y="7045"/>
              </a:cxn>
              <a:cxn ang="0">
                <a:pos x="6039" y="4696"/>
              </a:cxn>
              <a:cxn ang="0">
                <a:pos x="9333" y="1369"/>
              </a:cxn>
              <a:cxn ang="0">
                <a:pos x="10156" y="0"/>
              </a:cxn>
            </a:cxnLst>
            <a:rect l="0" t="0" r="r" b="b"/>
            <a:pathLst>
              <a:path w="10157" h="7829">
                <a:moveTo>
                  <a:pt x="0" y="7828"/>
                </a:moveTo>
                <a:cubicBezTo>
                  <a:pt x="1005" y="7697"/>
                  <a:pt x="2012" y="7566"/>
                  <a:pt x="3018" y="7045"/>
                </a:cubicBezTo>
                <a:cubicBezTo>
                  <a:pt x="4025" y="6523"/>
                  <a:pt x="4985" y="5642"/>
                  <a:pt x="6039" y="4696"/>
                </a:cubicBezTo>
                <a:cubicBezTo>
                  <a:pt x="7091" y="3750"/>
                  <a:pt x="8647" y="2152"/>
                  <a:pt x="9333" y="1369"/>
                </a:cubicBezTo>
                <a:cubicBezTo>
                  <a:pt x="10019" y="586"/>
                  <a:pt x="10087" y="293"/>
                  <a:pt x="10156" y="0"/>
                </a:cubicBezTo>
              </a:path>
            </a:pathLst>
          </a:custGeom>
          <a:noFill/>
          <a:ln w="34920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Freeform 7"/>
          <p:cNvSpPr>
            <a:spLocks noChangeArrowheads="1"/>
          </p:cNvSpPr>
          <p:nvPr/>
        </p:nvSpPr>
        <p:spPr bwMode="auto">
          <a:xfrm>
            <a:off x="3886200" y="2330450"/>
            <a:ext cx="4035425" cy="2587625"/>
          </a:xfrm>
          <a:custGeom>
            <a:avLst/>
            <a:gdLst/>
            <a:ahLst/>
            <a:cxnLst>
              <a:cxn ang="0">
                <a:pos x="0" y="7193"/>
              </a:cxn>
              <a:cxn ang="0">
                <a:pos x="3412" y="6455"/>
              </a:cxn>
              <a:cxn ang="0">
                <a:pos x="7801" y="3504"/>
              </a:cxn>
              <a:cxn ang="0">
                <a:pos x="11214" y="0"/>
              </a:cxn>
            </a:cxnLst>
            <a:rect l="0" t="0" r="r" b="b"/>
            <a:pathLst>
              <a:path w="11215" h="7194">
                <a:moveTo>
                  <a:pt x="0" y="7193"/>
                </a:moveTo>
                <a:cubicBezTo>
                  <a:pt x="1055" y="7131"/>
                  <a:pt x="2111" y="7070"/>
                  <a:pt x="3412" y="6455"/>
                </a:cubicBezTo>
                <a:cubicBezTo>
                  <a:pt x="4712" y="5841"/>
                  <a:pt x="6500" y="4579"/>
                  <a:pt x="7801" y="3504"/>
                </a:cubicBezTo>
                <a:cubicBezTo>
                  <a:pt x="9101" y="2427"/>
                  <a:pt x="10645" y="583"/>
                  <a:pt x="11214" y="0"/>
                </a:cubicBezTo>
              </a:path>
            </a:pathLst>
          </a:custGeom>
          <a:noFill/>
          <a:ln w="2844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505200" y="2667000"/>
            <a:ext cx="9874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025"/>
              </a:spcBef>
              <a:tabLst>
                <a:tab pos="815975" algn="l"/>
                <a:tab pos="863600" algn="l"/>
              </a:tabLst>
            </a:pPr>
            <a:r>
              <a:rPr lang="en-GB" sz="1800" b="1">
                <a:solidFill>
                  <a:srgbClr val="0000CC"/>
                </a:solidFill>
              </a:rPr>
              <a:t>Effort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257800" y="4921250"/>
            <a:ext cx="11398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025"/>
              </a:spcBef>
              <a:tabLst>
                <a:tab pos="815975" algn="l"/>
                <a:tab pos="863600" algn="l"/>
              </a:tabLst>
            </a:pPr>
            <a:r>
              <a:rPr lang="en-GB" sz="1800" b="1">
                <a:solidFill>
                  <a:srgbClr val="0000CC"/>
                </a:solidFill>
              </a:rPr>
              <a:t>Size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 rot="19260000">
            <a:off x="5314950" y="3205163"/>
            <a:ext cx="13477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913"/>
              </a:spcBef>
              <a:tabLst>
                <a:tab pos="815975" algn="l"/>
                <a:tab pos="863600" algn="l"/>
              </a:tabLst>
            </a:pPr>
            <a:r>
              <a:rPr lang="en-GB" sz="1600" b="1">
                <a:solidFill>
                  <a:srgbClr val="FF3300"/>
                </a:solidFill>
              </a:rPr>
              <a:t>Embedded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 rot="19020000">
            <a:off x="6384925" y="2416175"/>
            <a:ext cx="15970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788"/>
              </a:spcBef>
              <a:tabLst>
                <a:tab pos="815975" algn="l"/>
                <a:tab pos="1368425" algn="l"/>
                <a:tab pos="1447800" algn="l"/>
              </a:tabLst>
            </a:pPr>
            <a:r>
              <a:rPr lang="en-GB" sz="1400" b="1">
                <a:solidFill>
                  <a:srgbClr val="0000FF"/>
                </a:solidFill>
              </a:rPr>
              <a:t>Semidetached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 rot="19560000">
            <a:off x="6223000" y="3608388"/>
            <a:ext cx="9874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913"/>
              </a:spcBef>
              <a:tabLst>
                <a:tab pos="815975" algn="l"/>
                <a:tab pos="863600" algn="l"/>
              </a:tabLst>
            </a:pPr>
            <a:r>
              <a:rPr lang="en-GB" sz="1600" b="1"/>
              <a:t>Organic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C007-D8BB-48FE-9DDE-26B1157F4FB0}" type="slidenum">
              <a:rPr lang="en-US"/>
              <a:pPr/>
              <a:t>37</a:t>
            </a:fld>
            <a:endParaRPr lang="en-US"/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0000CC"/>
                </a:solidFill>
              </a:rPr>
              <a:t>Basic COCOMO Model</a:t>
            </a:r>
            <a:r>
              <a:rPr lang="en-GB" sz="1600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3806825" cy="4111625"/>
          </a:xfrm>
          <a:ln/>
        </p:spPr>
        <p:txBody>
          <a:bodyPr lIns="18000" tIns="46800" rIns="18000" bIns="46800"/>
          <a:lstStyle/>
          <a:p>
            <a:pPr>
              <a:spcBef>
                <a:spcPts val="450"/>
              </a:spcBef>
            </a:pPr>
            <a:r>
              <a:rPr lang="en-GB"/>
              <a:t>Development time </a:t>
            </a:r>
          </a:p>
          <a:p>
            <a:pPr lvl="1">
              <a:spcBef>
                <a:spcPts val="400"/>
              </a:spcBef>
            </a:pPr>
            <a:r>
              <a:rPr lang="en-GB"/>
              <a:t>sublinear function of product size.</a:t>
            </a:r>
          </a:p>
          <a:p>
            <a:pPr>
              <a:spcBef>
                <a:spcPts val="450"/>
              </a:spcBef>
            </a:pPr>
            <a:r>
              <a:rPr lang="en-GB">
                <a:solidFill>
                  <a:srgbClr val="800000"/>
                </a:solidFill>
              </a:rPr>
              <a:t>When product size increases two times, </a:t>
            </a:r>
          </a:p>
          <a:p>
            <a:pPr lvl="1">
              <a:spcBef>
                <a:spcPts val="400"/>
              </a:spcBef>
            </a:pPr>
            <a:r>
              <a:rPr lang="en-GB">
                <a:solidFill>
                  <a:srgbClr val="800000"/>
                </a:solidFill>
              </a:rPr>
              <a:t>development time  does not double.</a:t>
            </a:r>
          </a:p>
          <a:p>
            <a:pPr>
              <a:spcBef>
                <a:spcPts val="450"/>
              </a:spcBef>
            </a:pPr>
            <a:r>
              <a:rPr lang="en-GB">
                <a:solidFill>
                  <a:srgbClr val="800000"/>
                </a:solidFill>
              </a:rPr>
              <a:t>Time taken: </a:t>
            </a:r>
          </a:p>
          <a:p>
            <a:pPr lvl="1">
              <a:spcBef>
                <a:spcPts val="400"/>
              </a:spcBef>
            </a:pPr>
            <a:r>
              <a:rPr lang="en-GB">
                <a:solidFill>
                  <a:srgbClr val="800000"/>
                </a:solidFill>
              </a:rPr>
              <a:t>almost same for all the three product categories.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4419600" y="1676400"/>
            <a:ext cx="1588" cy="33528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4419600" y="5029200"/>
            <a:ext cx="3581400" cy="1588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Freeform 5"/>
          <p:cNvSpPr>
            <a:spLocks noChangeArrowheads="1"/>
          </p:cNvSpPr>
          <p:nvPr/>
        </p:nvSpPr>
        <p:spPr bwMode="auto">
          <a:xfrm>
            <a:off x="4419600" y="2987675"/>
            <a:ext cx="3349625" cy="2038350"/>
          </a:xfrm>
          <a:custGeom>
            <a:avLst/>
            <a:gdLst/>
            <a:ahLst/>
            <a:cxnLst>
              <a:cxn ang="0">
                <a:pos x="0" y="5667"/>
              </a:cxn>
              <a:cxn ang="0">
                <a:pos x="1269" y="4441"/>
              </a:cxn>
              <a:cxn ang="0">
                <a:pos x="4655" y="2143"/>
              </a:cxn>
              <a:cxn ang="0">
                <a:pos x="9309" y="0"/>
              </a:cxn>
            </a:cxnLst>
            <a:rect l="0" t="0" r="r" b="b"/>
            <a:pathLst>
              <a:path w="9310" h="5668">
                <a:moveTo>
                  <a:pt x="0" y="5667"/>
                </a:moveTo>
                <a:cubicBezTo>
                  <a:pt x="246" y="5347"/>
                  <a:pt x="493" y="5029"/>
                  <a:pt x="1269" y="4441"/>
                </a:cubicBezTo>
                <a:cubicBezTo>
                  <a:pt x="2045" y="3854"/>
                  <a:pt x="3314" y="2884"/>
                  <a:pt x="4655" y="2143"/>
                </a:cubicBezTo>
                <a:cubicBezTo>
                  <a:pt x="5994" y="1403"/>
                  <a:pt x="7652" y="701"/>
                  <a:pt x="9309" y="0"/>
                </a:cubicBezTo>
              </a:path>
            </a:pathLst>
          </a:custGeom>
          <a:noFill/>
          <a:ln w="38160">
            <a:solidFill>
              <a:srgbClr val="0000FF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Freeform 6"/>
          <p:cNvSpPr>
            <a:spLocks noChangeArrowheads="1"/>
          </p:cNvSpPr>
          <p:nvPr/>
        </p:nvSpPr>
        <p:spPr bwMode="auto">
          <a:xfrm>
            <a:off x="4419600" y="3314700"/>
            <a:ext cx="3425825" cy="1711325"/>
          </a:xfrm>
          <a:custGeom>
            <a:avLst/>
            <a:gdLst/>
            <a:ahLst/>
            <a:cxnLst>
              <a:cxn ang="0">
                <a:pos x="0" y="4758"/>
              </a:cxn>
              <a:cxn ang="0">
                <a:pos x="2750" y="2953"/>
              </a:cxn>
              <a:cxn ang="0">
                <a:pos x="6347" y="1148"/>
              </a:cxn>
              <a:cxn ang="0">
                <a:pos x="8463" y="327"/>
              </a:cxn>
              <a:cxn ang="0">
                <a:pos x="9520" y="0"/>
              </a:cxn>
            </a:cxnLst>
            <a:rect l="0" t="0" r="r" b="b"/>
            <a:pathLst>
              <a:path w="9521" h="4759">
                <a:moveTo>
                  <a:pt x="0" y="4758"/>
                </a:moveTo>
                <a:cubicBezTo>
                  <a:pt x="846" y="4157"/>
                  <a:pt x="1692" y="3555"/>
                  <a:pt x="2750" y="2953"/>
                </a:cubicBezTo>
                <a:cubicBezTo>
                  <a:pt x="3808" y="2351"/>
                  <a:pt x="5395" y="1585"/>
                  <a:pt x="6347" y="1148"/>
                </a:cubicBezTo>
                <a:cubicBezTo>
                  <a:pt x="7299" y="710"/>
                  <a:pt x="7934" y="518"/>
                  <a:pt x="8463" y="327"/>
                </a:cubicBezTo>
                <a:cubicBezTo>
                  <a:pt x="8991" y="135"/>
                  <a:pt x="9255" y="67"/>
                  <a:pt x="9520" y="0"/>
                </a:cubicBezTo>
              </a:path>
            </a:pathLst>
          </a:custGeom>
          <a:noFill/>
          <a:ln w="3492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562600" y="4926013"/>
            <a:ext cx="9112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025"/>
              </a:spcBef>
              <a:tabLst>
                <a:tab pos="815975" algn="l"/>
                <a:tab pos="863600" algn="l"/>
              </a:tabLst>
            </a:pPr>
            <a:r>
              <a:rPr lang="en-GB" sz="1800" b="1">
                <a:solidFill>
                  <a:srgbClr val="0000FF"/>
                </a:solidFill>
              </a:rPr>
              <a:t>Size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14446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025"/>
              </a:spcBef>
              <a:tabLst>
                <a:tab pos="815975" algn="l"/>
                <a:tab pos="1368425" algn="l"/>
              </a:tabLst>
            </a:pPr>
            <a:r>
              <a:rPr lang="en-GB" sz="1800" b="1">
                <a:solidFill>
                  <a:srgbClr val="0000FF"/>
                </a:solidFill>
              </a:rPr>
              <a:t>Dev</a:t>
            </a:r>
            <a:r>
              <a:rPr lang="en-GB" sz="1600" b="1">
                <a:solidFill>
                  <a:srgbClr val="0000FF"/>
                </a:solidFill>
              </a:rPr>
              <a:t>. Time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 rot="20100000">
            <a:off x="6000750" y="2808288"/>
            <a:ext cx="15208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025"/>
              </a:spcBef>
              <a:tabLst>
                <a:tab pos="815975" algn="l"/>
                <a:tab pos="1368425" algn="l"/>
                <a:tab pos="1447800" algn="l"/>
              </a:tabLst>
            </a:pPr>
            <a:r>
              <a:rPr lang="en-GB" sz="1800" b="1">
                <a:solidFill>
                  <a:srgbClr val="FF3300"/>
                </a:solidFill>
              </a:rPr>
              <a:t>Embedded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 rot="20280000">
            <a:off x="6661150" y="2814638"/>
            <a:ext cx="1825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913"/>
              </a:spcBef>
              <a:tabLst>
                <a:tab pos="815975" algn="l"/>
                <a:tab pos="1633538" algn="l"/>
                <a:tab pos="1728788" algn="l"/>
              </a:tabLst>
            </a:pPr>
            <a:r>
              <a:rPr lang="en-GB" sz="1600" b="1">
                <a:solidFill>
                  <a:srgbClr val="0000FF"/>
                </a:solidFill>
              </a:rPr>
              <a:t>Semidetached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 rot="20100000">
            <a:off x="5753100" y="3879850"/>
            <a:ext cx="1216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913"/>
              </a:spcBef>
              <a:tabLst>
                <a:tab pos="815975" algn="l"/>
                <a:tab pos="863600" algn="l"/>
              </a:tabLst>
            </a:pPr>
            <a:r>
              <a:rPr lang="en-GB" sz="1600" b="1"/>
              <a:t>Organic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V="1">
            <a:off x="6781800" y="3070225"/>
            <a:ext cx="1588" cy="1958975"/>
          </a:xfrm>
          <a:prstGeom prst="line">
            <a:avLst/>
          </a:prstGeom>
          <a:noFill/>
          <a:ln w="38160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6705600" y="4808538"/>
            <a:ext cx="5302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788"/>
              </a:spcBef>
            </a:pPr>
            <a:r>
              <a:rPr lang="en-GB" sz="1400" b="1"/>
              <a:t>60K</a:t>
            </a:r>
          </a:p>
        </p:txBody>
      </p:sp>
      <p:sp>
        <p:nvSpPr>
          <p:cNvPr id="40974" name="Freeform 14"/>
          <p:cNvSpPr>
            <a:spLocks noChangeArrowheads="1"/>
          </p:cNvSpPr>
          <p:nvPr/>
        </p:nvSpPr>
        <p:spPr bwMode="auto">
          <a:xfrm>
            <a:off x="4419600" y="2743200"/>
            <a:ext cx="3273425" cy="2282825"/>
          </a:xfrm>
          <a:custGeom>
            <a:avLst/>
            <a:gdLst/>
            <a:ahLst/>
            <a:cxnLst>
              <a:cxn ang="0">
                <a:pos x="0" y="6346"/>
              </a:cxn>
              <a:cxn ang="0">
                <a:pos x="1082" y="4904"/>
              </a:cxn>
              <a:cxn ang="0">
                <a:pos x="2599" y="3461"/>
              </a:cxn>
              <a:cxn ang="0">
                <a:pos x="4765" y="2019"/>
              </a:cxn>
              <a:cxn ang="0">
                <a:pos x="7798" y="576"/>
              </a:cxn>
              <a:cxn ang="0">
                <a:pos x="9097" y="0"/>
              </a:cxn>
            </a:cxnLst>
            <a:rect l="0" t="0" r="r" b="b"/>
            <a:pathLst>
              <a:path w="9098" h="6347">
                <a:moveTo>
                  <a:pt x="0" y="6346"/>
                </a:moveTo>
                <a:cubicBezTo>
                  <a:pt x="324" y="5866"/>
                  <a:pt x="649" y="5385"/>
                  <a:pt x="1082" y="4904"/>
                </a:cubicBezTo>
                <a:cubicBezTo>
                  <a:pt x="1516" y="4423"/>
                  <a:pt x="1985" y="3942"/>
                  <a:pt x="2599" y="3461"/>
                </a:cubicBezTo>
                <a:cubicBezTo>
                  <a:pt x="3213" y="2980"/>
                  <a:pt x="3899" y="2499"/>
                  <a:pt x="4765" y="2019"/>
                </a:cubicBezTo>
                <a:cubicBezTo>
                  <a:pt x="5631" y="1538"/>
                  <a:pt x="7076" y="913"/>
                  <a:pt x="7798" y="576"/>
                </a:cubicBezTo>
                <a:cubicBezTo>
                  <a:pt x="8521" y="239"/>
                  <a:pt x="8809" y="119"/>
                  <a:pt x="9097" y="0"/>
                </a:cubicBezTo>
              </a:path>
            </a:pathLst>
          </a:custGeom>
          <a:noFill/>
          <a:ln w="3816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H="1">
            <a:off x="4419600" y="3429000"/>
            <a:ext cx="2514600" cy="1588"/>
          </a:xfrm>
          <a:prstGeom prst="line">
            <a:avLst/>
          </a:prstGeom>
          <a:noFill/>
          <a:ln w="28440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4343400" y="3178175"/>
            <a:ext cx="13684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788"/>
              </a:spcBef>
              <a:tabLst>
                <a:tab pos="815975" algn="l"/>
                <a:tab pos="863600" algn="l"/>
              </a:tabLst>
            </a:pPr>
            <a:r>
              <a:rPr lang="en-GB" sz="1400" b="1"/>
              <a:t>18 Months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V="1">
            <a:off x="5715000" y="3886200"/>
            <a:ext cx="1588" cy="1143000"/>
          </a:xfrm>
          <a:prstGeom prst="line">
            <a:avLst/>
          </a:prstGeom>
          <a:noFill/>
          <a:ln w="38160" cap="rnd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H="1">
            <a:off x="4419600" y="3962400"/>
            <a:ext cx="1371600" cy="1588"/>
          </a:xfrm>
          <a:prstGeom prst="line">
            <a:avLst/>
          </a:prstGeom>
          <a:noFill/>
          <a:ln w="28440">
            <a:solidFill>
              <a:srgbClr val="8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343400" y="3733800"/>
            <a:ext cx="13684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788"/>
              </a:spcBef>
              <a:tabLst>
                <a:tab pos="815975" algn="l"/>
                <a:tab pos="863600" algn="l"/>
              </a:tabLst>
            </a:pPr>
            <a:r>
              <a:rPr lang="en-GB" sz="1400" b="1"/>
              <a:t>14 Months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638800" y="4800600"/>
            <a:ext cx="5302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788"/>
              </a:spcBef>
            </a:pPr>
            <a:r>
              <a:rPr lang="en-GB" sz="1400" b="1"/>
              <a:t>30K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150A-BFDC-4CDB-80FC-9126C68B8B13}" type="slidenum">
              <a:rPr lang="en-US"/>
              <a:pPr/>
              <a:t>38</a:t>
            </a:fld>
            <a:endParaRPr lang="en-US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0000CC"/>
                </a:solidFill>
              </a:rPr>
              <a:t>Basic COCOMO Model</a:t>
            </a:r>
            <a:r>
              <a:rPr lang="en-GB" sz="1600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4000"/>
              <a:t>Development time does not increase linearly with product size: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For larger products more parallel activities can be identified:</a:t>
            </a:r>
          </a:p>
          <a:p>
            <a:pPr lvl="2">
              <a:spcBef>
                <a:spcPts val="613"/>
              </a:spcBef>
            </a:pPr>
            <a:r>
              <a:rPr lang="en-GB" sz="3200"/>
              <a:t>can be carried out simultaneously by a number of engineers.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0D0DF-4360-413A-AABA-05E300ADF4D5}" type="slidenum">
              <a:rPr lang="en-US"/>
              <a:pPr/>
              <a:t>39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0000CC"/>
                </a:solidFill>
              </a:rPr>
              <a:t>Basic COCOMO Model</a:t>
            </a:r>
            <a:r>
              <a:rPr lang="en-GB" sz="1600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525"/>
              </a:spcBef>
            </a:pPr>
            <a:r>
              <a:rPr lang="en-GB">
                <a:solidFill>
                  <a:srgbClr val="800000"/>
                </a:solidFill>
              </a:rPr>
              <a:t>Development time is roughly the same for all the three categories of products: </a:t>
            </a:r>
          </a:p>
          <a:p>
            <a:pPr lvl="1">
              <a:spcBef>
                <a:spcPts val="450"/>
              </a:spcBef>
            </a:pPr>
            <a:r>
              <a:rPr lang="en-GB"/>
              <a:t>For example, a 60 KLOC program can be developed in approximately 18 months</a:t>
            </a:r>
          </a:p>
          <a:p>
            <a:pPr lvl="2">
              <a:spcBef>
                <a:spcPts val="450"/>
              </a:spcBef>
            </a:pPr>
            <a:r>
              <a:rPr lang="en-GB"/>
              <a:t>regardless of whether it is of organic, semi-detached, or embedded type.</a:t>
            </a:r>
          </a:p>
          <a:p>
            <a:pPr lvl="1">
              <a:spcBef>
                <a:spcPts val="450"/>
              </a:spcBef>
            </a:pPr>
            <a:r>
              <a:rPr lang="en-GB"/>
              <a:t>There is more scope for parallel activities for system and application programs, </a:t>
            </a:r>
          </a:p>
          <a:p>
            <a:pPr lvl="2">
              <a:spcBef>
                <a:spcPts val="450"/>
              </a:spcBef>
            </a:pPr>
            <a:r>
              <a:rPr lang="en-GB"/>
              <a:t>than utility programs.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4860-705C-4C28-A127-9C745F83E3A0}" type="slidenum">
              <a:rPr lang="en-US"/>
              <a:pPr/>
              <a:t>4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4625"/>
            <a:ext cx="7769225" cy="1157288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613"/>
              </a:spcBef>
            </a:pPr>
            <a:r>
              <a:rPr lang="en-GB" sz="6600"/>
              <a:t>Introduction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4400"/>
              <a:t>Goal of software project management:</a:t>
            </a:r>
          </a:p>
          <a:p>
            <a:pPr lvl="1">
              <a:spcBef>
                <a:spcPts val="713"/>
              </a:spcBef>
            </a:pPr>
            <a:r>
              <a:rPr lang="en-GB" sz="3600">
                <a:solidFill>
                  <a:srgbClr val="0000FF"/>
                </a:solidFill>
              </a:rPr>
              <a:t>enable a group of engineers to work efficiently towards successful completion of a software project.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62B3-408E-4F5C-A46F-61EF1D48EFEA}" type="slidenum">
              <a:rPr lang="en-US"/>
              <a:pPr/>
              <a:t>40</a:t>
            </a:fld>
            <a:endParaRPr lang="en-US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475"/>
              </a:spcBef>
            </a:pPr>
            <a:r>
              <a:rPr lang="en-GB" sz="6000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 sz="2800">
                <a:solidFill>
                  <a:srgbClr val="0000FF"/>
                </a:solidFill>
              </a:rPr>
              <a:t>The size of an organic  software product has been estimated to be 32,000 lines of source code. </a:t>
            </a:r>
          </a:p>
          <a:p>
            <a:pPr>
              <a:spcBef>
                <a:spcPts val="613"/>
              </a:spcBef>
              <a:buClrTx/>
              <a:buFontTx/>
              <a:buNone/>
            </a:pPr>
            <a:endParaRPr lang="en-GB" sz="2800">
              <a:solidFill>
                <a:srgbClr val="800000"/>
              </a:solidFill>
            </a:endParaRPr>
          </a:p>
          <a:p>
            <a:pPr>
              <a:spcBef>
                <a:spcPts val="1250"/>
              </a:spcBef>
            </a:pPr>
            <a:r>
              <a:rPr lang="en-GB" sz="2800">
                <a:solidFill>
                  <a:srgbClr val="800000"/>
                </a:solidFill>
              </a:rPr>
              <a:t>Effort = 2.4*(32)</a:t>
            </a:r>
            <a:r>
              <a:rPr lang="en-GB">
                <a:solidFill>
                  <a:srgbClr val="800000"/>
                </a:solidFill>
              </a:rPr>
              <a:t>1.05</a:t>
            </a:r>
            <a:r>
              <a:rPr lang="en-GB" sz="2800">
                <a:solidFill>
                  <a:srgbClr val="800000"/>
                </a:solidFill>
              </a:rPr>
              <a:t> = 91 PM</a:t>
            </a:r>
          </a:p>
          <a:p>
            <a:pPr>
              <a:spcBef>
                <a:spcPts val="1250"/>
              </a:spcBef>
            </a:pPr>
            <a:r>
              <a:rPr lang="en-GB" sz="2800">
                <a:solidFill>
                  <a:srgbClr val="800000"/>
                </a:solidFill>
              </a:rPr>
              <a:t>Nominal development time = 2.5*(91)</a:t>
            </a:r>
            <a:r>
              <a:rPr lang="en-GB">
                <a:solidFill>
                  <a:srgbClr val="800000"/>
                </a:solidFill>
              </a:rPr>
              <a:t>0.38</a:t>
            </a:r>
            <a:r>
              <a:rPr lang="en-GB" sz="2800">
                <a:solidFill>
                  <a:srgbClr val="800000"/>
                </a:solidFill>
              </a:rPr>
              <a:t> = 14 months</a:t>
            </a:r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685800" y="3352800"/>
            <a:ext cx="7772400" cy="0"/>
          </a:xfrm>
          <a:prstGeom prst="line">
            <a:avLst/>
          </a:prstGeom>
          <a:noFill/>
          <a:ln w="3816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63C4-01D7-47C6-9D6D-1B1FA844351C}" type="slidenum">
              <a:rPr lang="en-US"/>
              <a:pPr/>
              <a:t>41</a:t>
            </a:fld>
            <a:endParaRPr lang="en-US"/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0000CC"/>
                </a:solidFill>
              </a:rPr>
              <a:t>Intermediate COCOMO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/>
              <a:t>Basic COCOMO model assumes </a:t>
            </a:r>
          </a:p>
          <a:p>
            <a:pPr lvl="1">
              <a:spcBef>
                <a:spcPts val="525"/>
              </a:spcBef>
            </a:pPr>
            <a:r>
              <a:rPr lang="en-GB"/>
              <a:t>effort and development time depend on product size alone. </a:t>
            </a:r>
          </a:p>
          <a:p>
            <a:pPr>
              <a:spcBef>
                <a:spcPts val="613"/>
              </a:spcBef>
            </a:pPr>
            <a:r>
              <a:rPr lang="en-GB"/>
              <a:t>However, several parameters affect effort and development time:</a:t>
            </a:r>
          </a:p>
          <a:p>
            <a:pPr lvl="2">
              <a:spcBef>
                <a:spcPts val="450"/>
              </a:spcBef>
            </a:pPr>
            <a:r>
              <a:rPr lang="en-GB"/>
              <a:t>Reliability requirements</a:t>
            </a:r>
          </a:p>
          <a:p>
            <a:pPr lvl="2">
              <a:spcBef>
                <a:spcPts val="450"/>
              </a:spcBef>
            </a:pPr>
            <a:r>
              <a:rPr lang="en-GB"/>
              <a:t>Availability of CASE tools and modern facilities to the developers</a:t>
            </a:r>
          </a:p>
          <a:p>
            <a:pPr lvl="2">
              <a:spcBef>
                <a:spcPts val="450"/>
              </a:spcBef>
            </a:pPr>
            <a:r>
              <a:rPr lang="en-GB"/>
              <a:t>Size of data to be handled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E628B-8B7E-4BED-83E9-E8A3BDEC88AE}" type="slidenum">
              <a:rPr lang="en-US"/>
              <a:pPr/>
              <a:t>42</a:t>
            </a:fld>
            <a:endParaRPr lang="en-US"/>
          </a:p>
        </p:txBody>
      </p:sp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0000CC"/>
                </a:solidFill>
              </a:rPr>
              <a:t>Intermediate COCOMO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3600"/>
              <a:t>For accurate estimation, 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the effect of all relevant parameters must be considered:</a:t>
            </a:r>
          </a:p>
          <a:p>
            <a:pPr lvl="1">
              <a:spcBef>
                <a:spcPts val="713"/>
              </a:spcBef>
            </a:pPr>
            <a:r>
              <a:rPr lang="en-GB" sz="3200">
                <a:solidFill>
                  <a:srgbClr val="800000"/>
                </a:solidFill>
              </a:rPr>
              <a:t>Intermediate COCOMO model</a:t>
            </a:r>
            <a:r>
              <a:rPr lang="en-GB" sz="3200"/>
              <a:t> recognizes this fact: </a:t>
            </a:r>
          </a:p>
          <a:p>
            <a:pPr lvl="2">
              <a:spcBef>
                <a:spcPts val="613"/>
              </a:spcBef>
            </a:pPr>
            <a:r>
              <a:rPr lang="en-GB" sz="2800"/>
              <a:t>refines the initial estimate obtained by the basic COCOMO  by using  a set of 15  cost drivers (multipliers).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A06D1-6DA4-4281-BC8E-453E610253FA}" type="slidenum">
              <a:rPr lang="en-US"/>
              <a:pPr/>
              <a:t>43</a:t>
            </a:fld>
            <a:endParaRPr lang="en-US"/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0000CC"/>
                </a:solidFill>
              </a:rPr>
              <a:t>Intermediate COCOMO</a:t>
            </a:r>
            <a:r>
              <a:rPr lang="en-GB" sz="1600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 sz="4000"/>
              <a:t>If modern programming practices are used, </a:t>
            </a:r>
          </a:p>
          <a:p>
            <a:pPr lvl="1">
              <a:spcBef>
                <a:spcPts val="525"/>
              </a:spcBef>
            </a:pPr>
            <a:r>
              <a:rPr lang="en-GB" sz="3600"/>
              <a:t>initial estimates  are scaled downwards.</a:t>
            </a:r>
          </a:p>
          <a:p>
            <a:pPr>
              <a:spcBef>
                <a:spcPts val="613"/>
              </a:spcBef>
            </a:pPr>
            <a:r>
              <a:rPr lang="en-GB" sz="4000"/>
              <a:t>If there are stringent reliability requirements on the product :</a:t>
            </a:r>
          </a:p>
          <a:p>
            <a:pPr lvl="1">
              <a:spcBef>
                <a:spcPts val="525"/>
              </a:spcBef>
            </a:pPr>
            <a:r>
              <a:rPr lang="en-GB" sz="3600"/>
              <a:t>initial estimate is scaled upwards.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A220-A5E8-4EA2-9CE9-736E9AA519D3}" type="slidenum">
              <a:rPr lang="en-US"/>
              <a:pPr/>
              <a:t>44</a:t>
            </a:fld>
            <a:endParaRPr lang="en-US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0000CC"/>
                </a:solidFill>
              </a:rPr>
              <a:t>Intermediate COCOMO</a:t>
            </a:r>
            <a:r>
              <a:rPr lang="en-GB" sz="1600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4400"/>
              <a:t>Rate different parameters on a scale of one to three: </a:t>
            </a:r>
          </a:p>
          <a:p>
            <a:pPr lvl="1">
              <a:spcBef>
                <a:spcPts val="713"/>
              </a:spcBef>
            </a:pPr>
            <a:r>
              <a:rPr lang="en-GB" sz="4000">
                <a:solidFill>
                  <a:srgbClr val="0000FF"/>
                </a:solidFill>
              </a:rPr>
              <a:t>Depending on these ratings, </a:t>
            </a:r>
          </a:p>
          <a:p>
            <a:pPr lvl="2">
              <a:spcBef>
                <a:spcPts val="613"/>
              </a:spcBef>
            </a:pPr>
            <a:r>
              <a:rPr lang="en-GB" sz="3600">
                <a:solidFill>
                  <a:srgbClr val="0000FF"/>
                </a:solidFill>
              </a:rPr>
              <a:t>multiply cost driver values with the estimate obtained using the basic COCOMO.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D96D2-C36C-496D-A4BE-CE5342DC8A5D}" type="slidenum">
              <a:rPr lang="en-US"/>
              <a:pPr/>
              <a:t>45</a:t>
            </a:fld>
            <a:endParaRPr lang="en-US"/>
          </a:p>
        </p:txBody>
      </p:sp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0000CC"/>
                </a:solidFill>
              </a:rPr>
              <a:t>Intermediate COCOMO</a:t>
            </a:r>
            <a:r>
              <a:rPr lang="en-GB" sz="1600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/>
              <a:t>Cost driver classes:</a:t>
            </a:r>
          </a:p>
          <a:p>
            <a:pPr lvl="1">
              <a:spcBef>
                <a:spcPts val="525"/>
              </a:spcBef>
            </a:pPr>
            <a:r>
              <a:rPr lang="en-GB" u="sng">
                <a:solidFill>
                  <a:srgbClr val="0000FF"/>
                </a:solidFill>
              </a:rPr>
              <a:t>Product:</a:t>
            </a:r>
            <a:r>
              <a:rPr lang="en-GB"/>
              <a:t> Inherent complexity of the product, reliability requirements of the product, etc.</a:t>
            </a:r>
          </a:p>
          <a:p>
            <a:pPr lvl="1">
              <a:spcBef>
                <a:spcPts val="525"/>
              </a:spcBef>
            </a:pPr>
            <a:r>
              <a:rPr lang="en-GB" u="sng">
                <a:solidFill>
                  <a:srgbClr val="0000FF"/>
                </a:solidFill>
              </a:rPr>
              <a:t>Computer:</a:t>
            </a:r>
            <a:r>
              <a:rPr lang="en-GB"/>
              <a:t> Execution time, storage requirements, etc.      </a:t>
            </a:r>
          </a:p>
          <a:p>
            <a:pPr lvl="1">
              <a:spcBef>
                <a:spcPts val="525"/>
              </a:spcBef>
            </a:pPr>
            <a:r>
              <a:rPr lang="en-GB" u="sng">
                <a:solidFill>
                  <a:srgbClr val="0000FF"/>
                </a:solidFill>
              </a:rPr>
              <a:t>Personnel:</a:t>
            </a:r>
            <a:r>
              <a:rPr lang="en-GB"/>
              <a:t> Experience of personnel, etc.</a:t>
            </a:r>
          </a:p>
          <a:p>
            <a:pPr lvl="1">
              <a:spcBef>
                <a:spcPts val="525"/>
              </a:spcBef>
            </a:pPr>
            <a:r>
              <a:rPr lang="en-GB" u="sng">
                <a:solidFill>
                  <a:srgbClr val="0000FF"/>
                </a:solidFill>
              </a:rPr>
              <a:t>Development Environment:</a:t>
            </a:r>
            <a:r>
              <a:rPr lang="en-GB"/>
              <a:t> Sophistication of the tools used for software development.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A435-3408-4746-BF28-D0F3AF7A3E27}" type="slidenum">
              <a:rPr lang="en-US"/>
              <a:pPr/>
              <a:t>46</a:t>
            </a:fld>
            <a:endParaRPr lang="en-US"/>
          </a:p>
        </p:txBody>
      </p:sp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3038"/>
            <a:ext cx="7769225" cy="115887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788"/>
              </a:spcBef>
            </a:pPr>
            <a:r>
              <a:rPr lang="en-GB" sz="3200"/>
              <a:t>Shortcoming of  basic and intermediate </a:t>
            </a:r>
            <a:r>
              <a:rPr lang="en-GB" sz="2800"/>
              <a:t>COCOMO</a:t>
            </a:r>
            <a:r>
              <a:rPr lang="en-GB" sz="3200"/>
              <a:t> models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/>
              <a:t>Both models:</a:t>
            </a:r>
          </a:p>
          <a:p>
            <a:pPr lvl="1">
              <a:spcBef>
                <a:spcPts val="525"/>
              </a:spcBef>
            </a:pPr>
            <a:r>
              <a:rPr lang="en-GB"/>
              <a:t>consider a software product as a single homogeneous entity:</a:t>
            </a:r>
          </a:p>
          <a:p>
            <a:pPr lvl="1">
              <a:spcBef>
                <a:spcPts val="525"/>
              </a:spcBef>
            </a:pPr>
            <a:r>
              <a:rPr lang="en-GB"/>
              <a:t>However, most large systems are made up of several smaller sub-systems.</a:t>
            </a:r>
          </a:p>
          <a:p>
            <a:pPr lvl="2">
              <a:spcBef>
                <a:spcPts val="450"/>
              </a:spcBef>
            </a:pPr>
            <a:r>
              <a:rPr lang="en-GB"/>
              <a:t>Some sub-systems may be considered as organic type, some may be considered embedded, etc.</a:t>
            </a:r>
          </a:p>
          <a:p>
            <a:pPr lvl="2">
              <a:spcBef>
                <a:spcPts val="450"/>
              </a:spcBef>
            </a:pPr>
            <a:r>
              <a:rPr lang="en-GB"/>
              <a:t>for some the reliability requirements may be high, and so on.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4A049-936A-4D8F-9392-4565D59D97C6}" type="slidenum">
              <a:rPr lang="en-US"/>
              <a:pPr/>
              <a:t>47</a:t>
            </a:fld>
            <a:endParaRPr lang="en-US"/>
          </a:p>
        </p:txBody>
      </p:sp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0000CC"/>
                </a:solidFill>
              </a:rPr>
              <a:t>Complete COCOMO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 sz="3600"/>
              <a:t>Cost  of each sub-system is estimated separately.</a:t>
            </a:r>
          </a:p>
          <a:p>
            <a:pPr>
              <a:spcBef>
                <a:spcPts val="613"/>
              </a:spcBef>
            </a:pPr>
            <a:r>
              <a:rPr lang="en-GB" sz="3600"/>
              <a:t>Costs of the sub-systems are added to obtain total cost.</a:t>
            </a:r>
          </a:p>
          <a:p>
            <a:pPr>
              <a:spcBef>
                <a:spcPts val="613"/>
              </a:spcBef>
            </a:pPr>
            <a:r>
              <a:rPr lang="en-GB" sz="3600"/>
              <a:t>Reduces the margin of error in the final estimate.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6D8C-351C-4726-87AB-4BDCDE3ADBD6}" type="slidenum">
              <a:rPr lang="en-US"/>
              <a:pPr/>
              <a:t>48</a:t>
            </a:fld>
            <a:endParaRPr lang="en-US"/>
          </a:p>
        </p:txBody>
      </p:sp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>
                <a:solidFill>
                  <a:srgbClr val="0000CC"/>
                </a:solidFill>
              </a:rPr>
              <a:t>Complete COCOMO Example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5625" cy="4224338"/>
          </a:xfrm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 sz="2800"/>
              <a:t>A Management Information System (MIS) for an organization having offices at several places across the country: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Database part </a:t>
            </a:r>
            <a:r>
              <a:rPr lang="en-GB" sz="2400">
                <a:solidFill>
                  <a:srgbClr val="0000FF"/>
                </a:solidFill>
              </a:rPr>
              <a:t>(semi-detached)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Graphical User Interface (GUI) part </a:t>
            </a:r>
            <a:r>
              <a:rPr lang="en-GB" sz="2400">
                <a:solidFill>
                  <a:srgbClr val="0000FF"/>
                </a:solidFill>
              </a:rPr>
              <a:t>(organic)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Communication part </a:t>
            </a:r>
            <a:r>
              <a:rPr lang="en-GB" sz="2400">
                <a:solidFill>
                  <a:srgbClr val="0000FF"/>
                </a:solidFill>
              </a:rPr>
              <a:t>(embedded)</a:t>
            </a:r>
            <a:r>
              <a:rPr lang="en-GB" sz="2400"/>
              <a:t> </a:t>
            </a:r>
          </a:p>
          <a:p>
            <a:pPr>
              <a:spcBef>
                <a:spcPts val="613"/>
              </a:spcBef>
            </a:pPr>
            <a:r>
              <a:rPr lang="en-GB" sz="2800"/>
              <a:t>Costs of the components are estimated separately:</a:t>
            </a:r>
          </a:p>
          <a:p>
            <a:pPr lvl="1">
              <a:spcBef>
                <a:spcPts val="525"/>
              </a:spcBef>
            </a:pPr>
            <a:r>
              <a:rPr lang="en-GB" sz="2400"/>
              <a:t>summed up to give the overall cost of the system.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44DA-9E70-4C1D-A34D-EAD233440ECC}" type="slidenum">
              <a:rPr lang="en-US"/>
              <a:pPr/>
              <a:t>49</a:t>
            </a:fld>
            <a:endParaRPr lang="en-US"/>
          </a:p>
        </p:txBody>
      </p:sp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0663"/>
            <a:ext cx="7769225" cy="1519237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>
                <a:solidFill>
                  <a:srgbClr val="0000CC"/>
                </a:solidFill>
              </a:rPr>
              <a:t>Halstead's Software Science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4000"/>
              <a:t>An analytical technique to estimate: 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size, 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development effort, 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development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FF94-6181-4753-A2E6-3F6806585D33}" type="slidenum">
              <a:rPr lang="en-US"/>
              <a:pPr/>
              <a:t>5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63513"/>
            <a:ext cx="7769225" cy="14065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sz="3600" b="1"/>
              <a:t>Responsibility of project managers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5625" cy="4459288"/>
          </a:xfrm>
          <a:ln/>
        </p:spPr>
        <p:txBody>
          <a:bodyPr lIns="18000" tIns="46800" rIns="18000" bIns="46800"/>
          <a:lstStyle/>
          <a:p>
            <a:pPr>
              <a:spcBef>
                <a:spcPts val="300"/>
              </a:spcBef>
            </a:pPr>
            <a:r>
              <a:rPr lang="en-GB" sz="2800"/>
              <a:t>Project proposal writing,</a:t>
            </a:r>
          </a:p>
          <a:p>
            <a:pPr>
              <a:spcBef>
                <a:spcPts val="300"/>
              </a:spcBef>
            </a:pPr>
            <a:r>
              <a:rPr lang="en-GB" sz="2800"/>
              <a:t>Project cost estimation, </a:t>
            </a:r>
          </a:p>
          <a:p>
            <a:pPr>
              <a:spcBef>
                <a:spcPts val="300"/>
              </a:spcBef>
            </a:pPr>
            <a:r>
              <a:rPr lang="en-GB" sz="2800"/>
              <a:t>Scheduling, </a:t>
            </a:r>
          </a:p>
          <a:p>
            <a:pPr>
              <a:spcBef>
                <a:spcPts val="300"/>
              </a:spcBef>
            </a:pPr>
            <a:r>
              <a:rPr lang="en-GB" sz="2800"/>
              <a:t>Project staffing, </a:t>
            </a:r>
          </a:p>
          <a:p>
            <a:pPr>
              <a:spcBef>
                <a:spcPts val="300"/>
              </a:spcBef>
            </a:pPr>
            <a:r>
              <a:rPr lang="en-GB" sz="2800"/>
              <a:t>Project monitoring and control, </a:t>
            </a:r>
          </a:p>
          <a:p>
            <a:pPr>
              <a:spcBef>
                <a:spcPts val="300"/>
              </a:spcBef>
            </a:pPr>
            <a:r>
              <a:rPr lang="en-GB" sz="2800"/>
              <a:t>Software configuration management, </a:t>
            </a:r>
          </a:p>
          <a:p>
            <a:pPr>
              <a:spcBef>
                <a:spcPts val="300"/>
              </a:spcBef>
            </a:pPr>
            <a:r>
              <a:rPr lang="en-GB" sz="2800"/>
              <a:t>Risk management, </a:t>
            </a:r>
          </a:p>
          <a:p>
            <a:pPr>
              <a:spcBef>
                <a:spcPts val="300"/>
              </a:spcBef>
            </a:pPr>
            <a:r>
              <a:rPr lang="en-GB" sz="2800"/>
              <a:t>Managerial report writing and presentations, etc.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A004-FF1D-423D-B003-762F7CA15F60}" type="slidenum">
              <a:rPr lang="en-US"/>
              <a:pPr/>
              <a:t>50</a:t>
            </a:fld>
            <a:endParaRPr lang="en-US"/>
          </a:p>
        </p:txBody>
      </p:sp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333375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>
                <a:solidFill>
                  <a:srgbClr val="0000CC"/>
                </a:solidFill>
              </a:rPr>
              <a:t>Halstead's Software Science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5625" cy="4492625"/>
          </a:xfrm>
          <a:ln/>
        </p:spPr>
        <p:txBody>
          <a:bodyPr lIns="18000" tIns="46800" rIns="18000" bIns="46800"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GB"/>
              <a:t>Halstead  used a few primitive program parameters</a:t>
            </a:r>
          </a:p>
          <a:p>
            <a:pPr lvl="1">
              <a:lnSpc>
                <a:spcPct val="95000"/>
              </a:lnSpc>
              <a:spcBef>
                <a:spcPts val="250"/>
              </a:spcBef>
            </a:pPr>
            <a:r>
              <a:rPr lang="en-GB">
                <a:solidFill>
                  <a:srgbClr val="0000FF"/>
                </a:solidFill>
              </a:rPr>
              <a:t>number of operators and operands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GB"/>
              <a:t>Derived expressions for: </a:t>
            </a:r>
          </a:p>
          <a:p>
            <a:pPr lvl="1">
              <a:lnSpc>
                <a:spcPct val="95000"/>
              </a:lnSpc>
              <a:spcBef>
                <a:spcPts val="250"/>
              </a:spcBef>
            </a:pPr>
            <a:r>
              <a:rPr lang="en-GB"/>
              <a:t>over all program length, </a:t>
            </a:r>
          </a:p>
          <a:p>
            <a:pPr lvl="1">
              <a:lnSpc>
                <a:spcPct val="95000"/>
              </a:lnSpc>
              <a:spcBef>
                <a:spcPts val="250"/>
              </a:spcBef>
            </a:pPr>
            <a:r>
              <a:rPr lang="en-GB"/>
              <a:t>potential minimum  volume </a:t>
            </a:r>
          </a:p>
          <a:p>
            <a:pPr lvl="1">
              <a:lnSpc>
                <a:spcPct val="95000"/>
              </a:lnSpc>
              <a:spcBef>
                <a:spcPts val="250"/>
              </a:spcBef>
            </a:pPr>
            <a:r>
              <a:rPr lang="en-GB"/>
              <a:t>actual volume, </a:t>
            </a:r>
          </a:p>
          <a:p>
            <a:pPr lvl="1">
              <a:lnSpc>
                <a:spcPct val="95000"/>
              </a:lnSpc>
              <a:spcBef>
                <a:spcPts val="250"/>
              </a:spcBef>
            </a:pPr>
            <a:r>
              <a:rPr lang="en-GB"/>
              <a:t>language level, </a:t>
            </a:r>
          </a:p>
          <a:p>
            <a:pPr lvl="1">
              <a:lnSpc>
                <a:spcPct val="95000"/>
              </a:lnSpc>
              <a:spcBef>
                <a:spcPts val="250"/>
              </a:spcBef>
            </a:pPr>
            <a:r>
              <a:rPr lang="en-GB"/>
              <a:t>effort, and</a:t>
            </a:r>
          </a:p>
          <a:p>
            <a:pPr lvl="1">
              <a:lnSpc>
                <a:spcPct val="95000"/>
              </a:lnSpc>
              <a:spcBef>
                <a:spcPts val="250"/>
              </a:spcBef>
            </a:pPr>
            <a:r>
              <a:rPr lang="en-GB"/>
              <a:t>development time.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DF59-C0AB-4B75-B5AC-CE1088128C19}" type="slidenum">
              <a:rPr lang="en-US"/>
              <a:pPr/>
              <a:t>51</a:t>
            </a:fld>
            <a:endParaRPr lang="en-US"/>
          </a:p>
        </p:txBody>
      </p:sp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333375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>
                <a:solidFill>
                  <a:srgbClr val="0000CC"/>
                </a:solidFill>
              </a:rPr>
              <a:t>Staffing Level Estimation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GB" sz="3600"/>
              <a:t>Number of personnel required during any development project:</a:t>
            </a:r>
          </a:p>
          <a:p>
            <a:pPr lvl="1">
              <a:lnSpc>
                <a:spcPct val="95000"/>
              </a:lnSpc>
              <a:spcBef>
                <a:spcPts val="250"/>
              </a:spcBef>
            </a:pPr>
            <a:r>
              <a:rPr lang="en-GB" sz="3200"/>
              <a:t>not constant.</a:t>
            </a:r>
          </a:p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en-GB" sz="3600"/>
              <a:t>Norden in 1958 analyzed many R&amp;D projects, and observed:</a:t>
            </a:r>
          </a:p>
          <a:p>
            <a:pPr lvl="1">
              <a:lnSpc>
                <a:spcPct val="95000"/>
              </a:lnSpc>
              <a:spcBef>
                <a:spcPts val="250"/>
              </a:spcBef>
            </a:pPr>
            <a:r>
              <a:rPr lang="en-GB" sz="3200">
                <a:solidFill>
                  <a:srgbClr val="0000FF"/>
                </a:solidFill>
              </a:rPr>
              <a:t>Rayleigh curve represents the number of full-time personnel required at any time.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D7C0-CE1A-4301-811F-D64E8E228A68}" type="slidenum">
              <a:rPr lang="en-US"/>
              <a:pPr/>
              <a:t>52</a:t>
            </a:fld>
            <a:endParaRPr lang="en-US"/>
          </a:p>
        </p:txBody>
      </p:sp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>
                <a:solidFill>
                  <a:srgbClr val="0000CC"/>
                </a:solidFill>
              </a:rPr>
              <a:t>Rayleigh Curve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3044825" cy="4171950"/>
          </a:xfrm>
          <a:ln/>
        </p:spPr>
        <p:txBody>
          <a:bodyPr lIns="18000" tIns="46800" rIns="18000" bIns="46800"/>
          <a:lstStyle/>
          <a:p>
            <a:pPr>
              <a:spcBef>
                <a:spcPts val="525"/>
              </a:spcBef>
            </a:pPr>
            <a:r>
              <a:rPr lang="en-GB"/>
              <a:t>Rayleigh curve is specified by two parameters:</a:t>
            </a:r>
          </a:p>
          <a:p>
            <a:pPr lvl="1">
              <a:spcBef>
                <a:spcPts val="450"/>
              </a:spcBef>
            </a:pPr>
            <a:r>
              <a:rPr lang="en-GB">
                <a:solidFill>
                  <a:srgbClr val="0000FF"/>
                </a:solidFill>
              </a:rPr>
              <a:t>td the time at which the curve reaches its maximum </a:t>
            </a:r>
          </a:p>
          <a:p>
            <a:pPr lvl="1">
              <a:spcBef>
                <a:spcPts val="450"/>
              </a:spcBef>
            </a:pPr>
            <a:r>
              <a:rPr lang="en-GB">
                <a:solidFill>
                  <a:srgbClr val="0000FF"/>
                </a:solidFill>
              </a:rPr>
              <a:t>K the total area under the curve.</a:t>
            </a:r>
          </a:p>
          <a:p>
            <a:pPr>
              <a:spcBef>
                <a:spcPts val="713"/>
              </a:spcBef>
            </a:pPr>
            <a:r>
              <a:rPr lang="en-GB" sz="3200"/>
              <a:t>L=f(K, td)</a:t>
            </a: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3733800" y="1524000"/>
            <a:ext cx="0" cy="32004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3733800" y="4724400"/>
            <a:ext cx="4191000" cy="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 noChangeArrowheads="1"/>
          </p:cNvSpPr>
          <p:nvPr/>
        </p:nvSpPr>
        <p:spPr bwMode="auto">
          <a:xfrm>
            <a:off x="3733800" y="2565400"/>
            <a:ext cx="4035425" cy="2155825"/>
          </a:xfrm>
          <a:custGeom>
            <a:avLst/>
            <a:gdLst/>
            <a:ahLst/>
            <a:cxnLst>
              <a:cxn ang="0">
                <a:pos x="0" y="5993"/>
              </a:cxn>
              <a:cxn ang="0">
                <a:pos x="634" y="5782"/>
              </a:cxn>
              <a:cxn ang="0">
                <a:pos x="1269" y="5148"/>
              </a:cxn>
              <a:cxn ang="0">
                <a:pos x="2751" y="3455"/>
              </a:cxn>
              <a:cxn ang="0">
                <a:pos x="3596" y="1763"/>
              </a:cxn>
              <a:cxn ang="0">
                <a:pos x="4231" y="493"/>
              </a:cxn>
              <a:cxn ang="0">
                <a:pos x="4866" y="70"/>
              </a:cxn>
              <a:cxn ang="0">
                <a:pos x="5501" y="70"/>
              </a:cxn>
              <a:cxn ang="0">
                <a:pos x="5925" y="281"/>
              </a:cxn>
              <a:cxn ang="0">
                <a:pos x="6983" y="1340"/>
              </a:cxn>
              <a:cxn ang="0">
                <a:pos x="7195" y="1551"/>
              </a:cxn>
              <a:cxn ang="0">
                <a:pos x="8887" y="3244"/>
              </a:cxn>
              <a:cxn ang="0">
                <a:pos x="10791" y="4936"/>
              </a:cxn>
              <a:cxn ang="0">
                <a:pos x="11214" y="5148"/>
              </a:cxn>
            </a:cxnLst>
            <a:rect l="0" t="0" r="r" b="b"/>
            <a:pathLst>
              <a:path w="11215" h="5994">
                <a:moveTo>
                  <a:pt x="0" y="5993"/>
                </a:moveTo>
                <a:cubicBezTo>
                  <a:pt x="211" y="5958"/>
                  <a:pt x="422" y="5923"/>
                  <a:pt x="634" y="5782"/>
                </a:cubicBezTo>
                <a:cubicBezTo>
                  <a:pt x="846" y="5640"/>
                  <a:pt x="916" y="5535"/>
                  <a:pt x="1269" y="5148"/>
                </a:cubicBezTo>
                <a:cubicBezTo>
                  <a:pt x="1622" y="4760"/>
                  <a:pt x="2363" y="4019"/>
                  <a:pt x="2751" y="3455"/>
                </a:cubicBezTo>
                <a:cubicBezTo>
                  <a:pt x="3139" y="2891"/>
                  <a:pt x="3350" y="2256"/>
                  <a:pt x="3596" y="1763"/>
                </a:cubicBezTo>
                <a:cubicBezTo>
                  <a:pt x="3843" y="1269"/>
                  <a:pt x="4020" y="775"/>
                  <a:pt x="4231" y="493"/>
                </a:cubicBezTo>
                <a:cubicBezTo>
                  <a:pt x="4443" y="211"/>
                  <a:pt x="4655" y="140"/>
                  <a:pt x="4866" y="70"/>
                </a:cubicBezTo>
                <a:cubicBezTo>
                  <a:pt x="5078" y="0"/>
                  <a:pt x="5325" y="34"/>
                  <a:pt x="5501" y="70"/>
                </a:cubicBezTo>
                <a:cubicBezTo>
                  <a:pt x="5678" y="105"/>
                  <a:pt x="5678" y="70"/>
                  <a:pt x="5925" y="281"/>
                </a:cubicBezTo>
                <a:cubicBezTo>
                  <a:pt x="6172" y="493"/>
                  <a:pt x="6771" y="1128"/>
                  <a:pt x="6983" y="1340"/>
                </a:cubicBezTo>
                <a:cubicBezTo>
                  <a:pt x="7195" y="1551"/>
                  <a:pt x="6876" y="1234"/>
                  <a:pt x="7195" y="1551"/>
                </a:cubicBezTo>
                <a:cubicBezTo>
                  <a:pt x="7511" y="1868"/>
                  <a:pt x="8287" y="2679"/>
                  <a:pt x="8887" y="3244"/>
                </a:cubicBezTo>
                <a:cubicBezTo>
                  <a:pt x="9487" y="3807"/>
                  <a:pt x="10404" y="4618"/>
                  <a:pt x="10791" y="4936"/>
                </a:cubicBezTo>
                <a:cubicBezTo>
                  <a:pt x="11179" y="5253"/>
                  <a:pt x="11197" y="5200"/>
                  <a:pt x="11214" y="5148"/>
                </a:cubicBezTo>
              </a:path>
            </a:pathLst>
          </a:custGeom>
          <a:noFill/>
          <a:ln w="5724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657600" y="2900363"/>
            <a:ext cx="9763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538"/>
              </a:spcBef>
              <a:tabLst>
                <a:tab pos="815975" algn="l"/>
                <a:tab pos="863600" algn="l"/>
              </a:tabLst>
            </a:pPr>
            <a:r>
              <a:rPr lang="en-GB" b="1">
                <a:solidFill>
                  <a:srgbClr val="0000FF"/>
                </a:solidFill>
              </a:rPr>
              <a:t>Effort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953000" y="4648200"/>
            <a:ext cx="18256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363"/>
              </a:spcBef>
              <a:tabLst>
                <a:tab pos="815975" algn="l"/>
                <a:tab pos="1633538" algn="l"/>
                <a:tab pos="1728788" algn="l"/>
              </a:tabLst>
            </a:pPr>
            <a:r>
              <a:rPr lang="en-GB" b="1">
                <a:solidFill>
                  <a:srgbClr val="0000FF"/>
                </a:solidFill>
              </a:rPr>
              <a:t>Time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5562600" y="2590800"/>
            <a:ext cx="0" cy="2133600"/>
          </a:xfrm>
          <a:prstGeom prst="line">
            <a:avLst/>
          </a:prstGeom>
          <a:noFill/>
          <a:ln w="38160" cap="rnd">
            <a:solidFill>
              <a:srgbClr val="0033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486400" y="4343400"/>
            <a:ext cx="5302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138"/>
              </a:spcBef>
            </a:pPr>
            <a:r>
              <a:rPr lang="en-GB" sz="2000" b="1"/>
              <a:t>td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876800" y="2057400"/>
            <a:ext cx="31972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363"/>
              </a:spcBef>
              <a:tabLst>
                <a:tab pos="815975" algn="l"/>
                <a:tab pos="1633538" algn="l"/>
                <a:tab pos="2449513" algn="l"/>
                <a:tab pos="2735263" algn="l"/>
                <a:tab pos="2895600" algn="l"/>
              </a:tabLst>
            </a:pPr>
            <a:r>
              <a:rPr lang="en-GB" b="1">
                <a:solidFill>
                  <a:srgbClr val="800000"/>
                </a:solidFill>
              </a:rPr>
              <a:t>Rayleigh</a:t>
            </a:r>
            <a:r>
              <a:rPr lang="en-GB" sz="1800" b="1">
                <a:solidFill>
                  <a:srgbClr val="800000"/>
                </a:solidFill>
              </a:rPr>
              <a:t> </a:t>
            </a:r>
            <a:r>
              <a:rPr lang="en-GB" b="1">
                <a:solidFill>
                  <a:srgbClr val="800000"/>
                </a:solidFill>
              </a:rPr>
              <a:t>Curve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1FEF-0BCB-4DCF-B65C-38A9F586A7FA}" type="slidenum">
              <a:rPr lang="en-US"/>
              <a:pPr/>
              <a:t>53</a:t>
            </a:fld>
            <a:endParaRPr lang="en-US"/>
          </a:p>
        </p:txBody>
      </p:sp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>
                <a:solidFill>
                  <a:srgbClr val="0000CC"/>
                </a:solidFill>
              </a:rPr>
              <a:t>Putnam’s Work: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/>
              <a:t>In 1976, Putnam studied the problem of staffing of software projects:</a:t>
            </a:r>
          </a:p>
          <a:p>
            <a:pPr lvl="1">
              <a:spcBef>
                <a:spcPts val="713"/>
              </a:spcBef>
            </a:pPr>
            <a:r>
              <a:rPr lang="en-GB"/>
              <a:t>observed that the level of effort required in software development efforts has a similar envelope.</a:t>
            </a:r>
          </a:p>
          <a:p>
            <a:pPr lvl="1">
              <a:spcBef>
                <a:spcPts val="713"/>
              </a:spcBef>
            </a:pPr>
            <a:r>
              <a:rPr lang="en-GB">
                <a:solidFill>
                  <a:srgbClr val="0000FF"/>
                </a:solidFill>
              </a:rPr>
              <a:t>found that the Rayleigh-Norden curve </a:t>
            </a:r>
          </a:p>
          <a:p>
            <a:pPr lvl="2">
              <a:spcBef>
                <a:spcPts val="613"/>
              </a:spcBef>
            </a:pPr>
            <a:r>
              <a:rPr lang="en-GB">
                <a:solidFill>
                  <a:srgbClr val="0000FF"/>
                </a:solidFill>
              </a:rPr>
              <a:t>relates the number of delivered lines of code to effort and development time.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77E4-66B5-410B-915A-B53F6D3675A1}" type="slidenum">
              <a:rPr lang="en-US"/>
              <a:pPr/>
              <a:t>54</a:t>
            </a:fld>
            <a:endParaRPr lang="en-US"/>
          </a:p>
        </p:txBody>
      </p:sp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>
                <a:solidFill>
                  <a:srgbClr val="0000CC"/>
                </a:solidFill>
              </a:rPr>
              <a:t>Putnam’s Work</a:t>
            </a:r>
            <a:r>
              <a:rPr lang="en-GB" sz="1400">
                <a:solidFill>
                  <a:srgbClr val="0000CC"/>
                </a:solidFill>
              </a:rPr>
              <a:t> (CONT.)</a:t>
            </a:r>
            <a:r>
              <a:rPr lang="en-GB">
                <a:solidFill>
                  <a:srgbClr val="0000CC"/>
                </a:solidFill>
              </a:rPr>
              <a:t>: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5625" cy="4422775"/>
          </a:xfrm>
          <a:ln/>
        </p:spPr>
        <p:txBody>
          <a:bodyPr lIns="18000" tIns="46800" rIns="18000" bIns="46800"/>
          <a:lstStyle/>
          <a:p>
            <a:pPr>
              <a:lnSpc>
                <a:spcPct val="90000"/>
              </a:lnSpc>
              <a:spcBef>
                <a:spcPts val="488"/>
              </a:spcBef>
            </a:pPr>
            <a:r>
              <a:rPr lang="en-GB" sz="3600"/>
              <a:t>Putnam analyzed a large number of army projects, and derived the expression:</a:t>
            </a:r>
            <a:br>
              <a:rPr lang="en-GB" sz="3600"/>
            </a:br>
            <a:r>
              <a:rPr lang="en-GB" sz="3600"/>
              <a:t>    </a:t>
            </a:r>
            <a:r>
              <a:rPr lang="en-GB" sz="3600">
                <a:solidFill>
                  <a:srgbClr val="800000"/>
                </a:solidFill>
              </a:rPr>
              <a:t> </a:t>
            </a:r>
            <a:r>
              <a:rPr lang="en-GB" sz="3600">
                <a:solidFill>
                  <a:srgbClr val="0000FF"/>
                </a:solidFill>
              </a:rPr>
              <a:t>L=CkK1/3td4/3</a:t>
            </a: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lang="en-GB" sz="3200"/>
              <a:t>K is the effort expended  and L is the size in KLOC.</a:t>
            </a:r>
          </a:p>
          <a:p>
            <a:pPr lvl="1">
              <a:lnSpc>
                <a:spcPct val="90000"/>
              </a:lnSpc>
              <a:spcBef>
                <a:spcPts val="425"/>
              </a:spcBef>
            </a:pPr>
            <a:r>
              <a:rPr lang="en-GB" sz="3200"/>
              <a:t>td is the time to develop the software.</a:t>
            </a:r>
          </a:p>
          <a:p>
            <a:pPr lvl="1">
              <a:lnSpc>
                <a:spcPct val="90000"/>
              </a:lnSpc>
              <a:spcBef>
                <a:spcPts val="425"/>
              </a:spcBef>
            </a:pPr>
            <a:r>
              <a:rPr lang="en-GB" sz="3200"/>
              <a:t>Ck is the state of technology constant</a:t>
            </a:r>
          </a:p>
          <a:p>
            <a:pPr lvl="2">
              <a:lnSpc>
                <a:spcPct val="90000"/>
              </a:lnSpc>
              <a:spcBef>
                <a:spcPts val="300"/>
              </a:spcBef>
            </a:pPr>
            <a:r>
              <a:rPr lang="en-GB" sz="2800"/>
              <a:t>reflects factors that affect programmer productivity.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3C8A-2DF5-4A6B-963A-CA062371A2B6}" type="slidenum">
              <a:rPr lang="en-US"/>
              <a:pPr/>
              <a:t>55</a:t>
            </a:fld>
            <a:endParaRPr lang="en-US"/>
          </a:p>
        </p:txBody>
      </p:sp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>
                <a:solidFill>
                  <a:srgbClr val="0000CC"/>
                </a:solidFill>
              </a:rPr>
              <a:t>Putnam’s Work</a:t>
            </a:r>
            <a:r>
              <a:rPr lang="en-GB" sz="1400">
                <a:solidFill>
                  <a:srgbClr val="0000CC"/>
                </a:solidFill>
              </a:rPr>
              <a:t> (CONT.)</a:t>
            </a:r>
            <a:r>
              <a:rPr lang="en-GB">
                <a:solidFill>
                  <a:srgbClr val="0000CC"/>
                </a:solidFill>
              </a:rPr>
              <a:t>: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50"/>
              </a:spcBef>
            </a:pPr>
            <a:r>
              <a:rPr lang="en-GB"/>
              <a:t>Ck=2 for poor development environment </a:t>
            </a:r>
          </a:p>
          <a:p>
            <a:pPr lvl="1">
              <a:spcBef>
                <a:spcPts val="525"/>
              </a:spcBef>
            </a:pPr>
            <a:r>
              <a:rPr lang="en-GB"/>
              <a:t>no methodology, poor documentation, and review, etc.</a:t>
            </a:r>
          </a:p>
          <a:p>
            <a:pPr>
              <a:spcBef>
                <a:spcPts val="750"/>
              </a:spcBef>
            </a:pPr>
            <a:r>
              <a:rPr lang="en-GB"/>
              <a:t>Ck=8 for good software development environment </a:t>
            </a:r>
          </a:p>
          <a:p>
            <a:pPr lvl="1">
              <a:spcBef>
                <a:spcPts val="525"/>
              </a:spcBef>
            </a:pPr>
            <a:r>
              <a:rPr lang="en-GB"/>
              <a:t>software engineering principles used </a:t>
            </a:r>
          </a:p>
          <a:p>
            <a:pPr>
              <a:spcBef>
                <a:spcPts val="750"/>
              </a:spcBef>
            </a:pPr>
            <a:r>
              <a:rPr lang="en-GB"/>
              <a:t>Ck=11 for an excellent environment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009D-C8DF-4D97-9D8F-9C0AC3CECB99}" type="slidenum">
              <a:rPr lang="en-US"/>
              <a:pPr/>
              <a:t>56</a:t>
            </a:fld>
            <a:endParaRPr lang="en-US"/>
          </a:p>
        </p:txBody>
      </p:sp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>
                <a:solidFill>
                  <a:srgbClr val="0000CC"/>
                </a:solidFill>
              </a:rPr>
              <a:t>Rayleigh Curve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 sz="3600"/>
              <a:t>Very small number of engineers are needed at the beginning of a project</a:t>
            </a:r>
          </a:p>
          <a:p>
            <a:pPr lvl="1">
              <a:spcBef>
                <a:spcPts val="525"/>
              </a:spcBef>
            </a:pPr>
            <a:r>
              <a:rPr lang="en-GB" sz="3200"/>
              <a:t> carry out planning and specification. </a:t>
            </a:r>
          </a:p>
          <a:p>
            <a:pPr>
              <a:spcBef>
                <a:spcPts val="613"/>
              </a:spcBef>
            </a:pPr>
            <a:r>
              <a:rPr lang="en-GB" sz="3600"/>
              <a:t>As the project progresses:</a:t>
            </a:r>
          </a:p>
          <a:p>
            <a:pPr lvl="1">
              <a:spcBef>
                <a:spcPts val="525"/>
              </a:spcBef>
            </a:pPr>
            <a:r>
              <a:rPr lang="en-GB" sz="3200"/>
              <a:t>more detailed work is required, </a:t>
            </a:r>
          </a:p>
          <a:p>
            <a:pPr lvl="1">
              <a:spcBef>
                <a:spcPts val="525"/>
              </a:spcBef>
            </a:pPr>
            <a:r>
              <a:rPr lang="en-GB" sz="3200"/>
              <a:t>number of engineers slowly increases and reaches a peak.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1E1F6-416C-4109-9FE4-502DD7A7E5A4}" type="slidenum">
              <a:rPr lang="en-US"/>
              <a:pPr/>
              <a:t>57</a:t>
            </a:fld>
            <a:endParaRPr lang="en-US"/>
          </a:p>
        </p:txBody>
      </p:sp>
      <p:sp>
        <p:nvSpPr>
          <p:cNvPr id="6144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>
                <a:solidFill>
                  <a:srgbClr val="0000CC"/>
                </a:solidFill>
              </a:rPr>
              <a:t>Rayleigh Curve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3600"/>
              <a:t>Putnam observed that:</a:t>
            </a:r>
          </a:p>
          <a:p>
            <a:pPr lvl="1">
              <a:spcBef>
                <a:spcPts val="713"/>
              </a:spcBef>
            </a:pPr>
            <a:r>
              <a:rPr lang="en-GB" sz="3200">
                <a:solidFill>
                  <a:srgbClr val="0000FF"/>
                </a:solidFill>
              </a:rPr>
              <a:t>the time at which the Rayleigh curve reaches its maximum value </a:t>
            </a:r>
          </a:p>
          <a:p>
            <a:pPr lvl="2">
              <a:spcBef>
                <a:spcPts val="613"/>
              </a:spcBef>
            </a:pPr>
            <a:r>
              <a:rPr lang="en-GB" sz="2800">
                <a:solidFill>
                  <a:srgbClr val="0000FF"/>
                </a:solidFill>
              </a:rPr>
              <a:t>corresponds to system testing and product release.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After system testing, </a:t>
            </a:r>
          </a:p>
          <a:p>
            <a:pPr lvl="2">
              <a:spcBef>
                <a:spcPts val="613"/>
              </a:spcBef>
            </a:pPr>
            <a:r>
              <a:rPr lang="en-GB" sz="2800"/>
              <a:t>the number of project staff falls till product installation and delivery.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9F1B-1A95-4EBD-800D-767F8930EDDC}" type="slidenum">
              <a:rPr lang="en-US"/>
              <a:pPr/>
              <a:t>58</a:t>
            </a:fld>
            <a:endParaRPr lang="en-US"/>
          </a:p>
        </p:txBody>
      </p:sp>
      <p:sp>
        <p:nvSpPr>
          <p:cNvPr id="6246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>
                <a:solidFill>
                  <a:srgbClr val="0000CC"/>
                </a:solidFill>
              </a:rPr>
              <a:t>Rayleigh Curve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4000"/>
              <a:t>From the Rayleigh curve  observe that:</a:t>
            </a:r>
          </a:p>
          <a:p>
            <a:pPr lvl="1">
              <a:spcBef>
                <a:spcPts val="875"/>
              </a:spcBef>
            </a:pPr>
            <a:r>
              <a:rPr lang="en-GB" sz="3600"/>
              <a:t>approximately 40% of the area under the Rayleigh curve is to the left of td 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and 60% to the right.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333F-3868-4F41-92D8-DC2DCF014037}" type="slidenum">
              <a:rPr lang="en-US"/>
              <a:pPr/>
              <a:t>59</a:t>
            </a:fld>
            <a:endParaRPr lang="en-US"/>
          </a:p>
        </p:txBody>
      </p:sp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314325"/>
            <a:ext cx="7769225" cy="14065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>
                <a:solidFill>
                  <a:srgbClr val="0000CC"/>
                </a:solidFill>
              </a:rPr>
              <a:t>Effect of Schedule Change on Cost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 sz="3600"/>
              <a:t>Using the Putnam's expression for L,</a:t>
            </a:r>
            <a:br>
              <a:rPr lang="en-GB" sz="3600"/>
            </a:br>
            <a:r>
              <a:rPr lang="en-GB" sz="3600"/>
              <a:t>		K=L3/Ck3td4 </a:t>
            </a:r>
            <a:br>
              <a:rPr lang="en-GB" sz="3600"/>
            </a:br>
            <a:r>
              <a:rPr lang="en-GB" sz="3600"/>
              <a:t>	 Or, K=C1/td4</a:t>
            </a:r>
          </a:p>
          <a:p>
            <a:pPr>
              <a:spcBef>
                <a:spcPts val="913"/>
              </a:spcBef>
            </a:pPr>
            <a:r>
              <a:rPr lang="en-GB" sz="3600"/>
              <a:t>For the same product size, C1=L3/Ck3 is a constant.</a:t>
            </a:r>
          </a:p>
          <a:p>
            <a:pPr>
              <a:spcBef>
                <a:spcPts val="913"/>
              </a:spcBef>
            </a:pPr>
            <a:r>
              <a:rPr lang="en-GB" sz="3600"/>
              <a:t>Or,  </a:t>
            </a:r>
            <a:r>
              <a:rPr lang="en-GB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K1/K2 = td24/td14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F54A1-EDFF-457B-94AE-F7ED772D7E55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74625"/>
            <a:ext cx="7769225" cy="1157288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613"/>
              </a:spcBef>
            </a:pPr>
            <a:r>
              <a:rPr lang="en-GB" sz="6600"/>
              <a:t>Introduction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4400"/>
              <a:t>A project manager’s activities are varied.</a:t>
            </a:r>
          </a:p>
          <a:p>
            <a:pPr lvl="1">
              <a:spcBef>
                <a:spcPts val="713"/>
              </a:spcBef>
            </a:pPr>
            <a:r>
              <a:rPr lang="en-GB" sz="4000"/>
              <a:t>can be broadly classified into:  </a:t>
            </a:r>
          </a:p>
          <a:p>
            <a:pPr lvl="2">
              <a:spcBef>
                <a:spcPts val="613"/>
              </a:spcBef>
            </a:pPr>
            <a:r>
              <a:rPr lang="en-GB" sz="3600">
                <a:solidFill>
                  <a:srgbClr val="0000FF"/>
                </a:solidFill>
              </a:rPr>
              <a:t>project planning,  </a:t>
            </a:r>
          </a:p>
          <a:p>
            <a:pPr lvl="2">
              <a:spcBef>
                <a:spcPts val="713"/>
              </a:spcBef>
            </a:pPr>
            <a:r>
              <a:rPr lang="en-GB" sz="3600">
                <a:solidFill>
                  <a:srgbClr val="0000FF"/>
                </a:solidFill>
              </a:rPr>
              <a:t>project monitoring and control activities</a:t>
            </a:r>
            <a:r>
              <a:rPr lang="en-GB" sz="400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B3D5-80AA-4BE2-9CA1-06811D1B4285}" type="slidenum">
              <a:rPr lang="en-US"/>
              <a:pPr/>
              <a:t>60</a:t>
            </a:fld>
            <a:endParaRPr lang="en-US"/>
          </a:p>
        </p:txBody>
      </p:sp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314325"/>
            <a:ext cx="7769225" cy="14065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sz="3600" b="1">
                <a:solidFill>
                  <a:srgbClr val="0000CC"/>
                </a:solidFill>
              </a:rPr>
              <a:t>Effect of Schedule Change on</a:t>
            </a:r>
            <a:r>
              <a:rPr lang="en-GB" b="1">
                <a:solidFill>
                  <a:srgbClr val="0000CC"/>
                </a:solidFill>
              </a:rPr>
              <a:t> Cost</a:t>
            </a:r>
            <a:r>
              <a:rPr lang="en-GB" sz="1400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5625" cy="4168775"/>
          </a:xfrm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3600"/>
              <a:t>Observe: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a relatively small compression in delivery schedule </a:t>
            </a:r>
          </a:p>
          <a:p>
            <a:pPr lvl="2">
              <a:spcBef>
                <a:spcPts val="613"/>
              </a:spcBef>
            </a:pPr>
            <a:r>
              <a:rPr lang="en-GB" sz="2800"/>
              <a:t>can result in substantial penalty on human effort. </a:t>
            </a:r>
          </a:p>
          <a:p>
            <a:pPr>
              <a:spcBef>
                <a:spcPts val="988"/>
              </a:spcBef>
            </a:pPr>
            <a:r>
              <a:rPr lang="en-GB" sz="3600"/>
              <a:t>Also,  observe: 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benefits can be gained by using fewer people over a somewhat longer time span.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9542-79BA-443F-898A-73694FAA1692}" type="slidenum">
              <a:rPr lang="en-US"/>
              <a:pPr/>
              <a:t>61</a:t>
            </a:fld>
            <a:endParaRPr lang="en-US"/>
          </a:p>
        </p:txBody>
      </p:sp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 b="1"/>
              <a:t>Example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3600"/>
              <a:t>If the estimated development time is 1 year, then in order to develop the product in 6 months,</a:t>
            </a:r>
          </a:p>
          <a:p>
            <a:pPr lvl="1">
              <a:spcBef>
                <a:spcPts val="713"/>
              </a:spcBef>
            </a:pPr>
            <a:r>
              <a:rPr lang="en-GB" sz="3200">
                <a:solidFill>
                  <a:srgbClr val="0000FF"/>
                </a:solidFill>
              </a:rPr>
              <a:t>the total effort and hence the cost increases 16 times.</a:t>
            </a:r>
          </a:p>
          <a:p>
            <a:pPr lvl="1">
              <a:spcBef>
                <a:spcPts val="713"/>
              </a:spcBef>
            </a:pPr>
            <a:r>
              <a:rPr lang="en-GB" sz="3200">
                <a:solidFill>
                  <a:srgbClr val="0000FF"/>
                </a:solidFill>
              </a:rPr>
              <a:t>In other words, </a:t>
            </a:r>
          </a:p>
          <a:p>
            <a:pPr lvl="2">
              <a:spcBef>
                <a:spcPts val="613"/>
              </a:spcBef>
            </a:pPr>
            <a:r>
              <a:rPr lang="en-GB" sz="2800">
                <a:solidFill>
                  <a:srgbClr val="0000FF"/>
                </a:solidFill>
              </a:rPr>
              <a:t>the relationship between effort and the chronological delivery time is highly nonlinear.</a:t>
            </a:r>
            <a:r>
              <a:rPr lang="en-GB" sz="2800"/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1E7E-F6C6-4FB4-A5D5-098DBFDAD6A3}" type="slidenum">
              <a:rPr lang="en-US"/>
              <a:pPr/>
              <a:t>62</a:t>
            </a:fld>
            <a:endParaRPr lang="en-US"/>
          </a:p>
        </p:txBody>
      </p:sp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314325"/>
            <a:ext cx="7769225" cy="14065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sz="3600" b="1">
                <a:solidFill>
                  <a:srgbClr val="0000CC"/>
                </a:solidFill>
              </a:rPr>
              <a:t>Effect of Schedule Change on</a:t>
            </a:r>
            <a:r>
              <a:rPr lang="en-GB">
                <a:solidFill>
                  <a:srgbClr val="0000CC"/>
                </a:solidFill>
              </a:rPr>
              <a:t> </a:t>
            </a:r>
            <a:r>
              <a:rPr lang="en-GB" sz="3600" b="1">
                <a:solidFill>
                  <a:srgbClr val="0000CC"/>
                </a:solidFill>
              </a:rPr>
              <a:t>Cost</a:t>
            </a:r>
            <a:r>
              <a:rPr lang="en-GB" sz="1400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613"/>
              </a:spcBef>
            </a:pPr>
            <a:r>
              <a:rPr lang="en-GB"/>
              <a:t>Putnam model indicates extreme penalty for schedule compression </a:t>
            </a:r>
          </a:p>
          <a:p>
            <a:pPr lvl="1">
              <a:spcBef>
                <a:spcPts val="525"/>
              </a:spcBef>
            </a:pPr>
            <a:r>
              <a:rPr lang="en-GB"/>
              <a:t>and extreme reward for expanding the schedule.</a:t>
            </a:r>
          </a:p>
          <a:p>
            <a:pPr>
              <a:spcBef>
                <a:spcPts val="613"/>
              </a:spcBef>
            </a:pPr>
            <a:r>
              <a:rPr lang="en-GB"/>
              <a:t>Putnam estimation model works reasonably well for very large systems,</a:t>
            </a:r>
          </a:p>
          <a:p>
            <a:pPr lvl="1">
              <a:spcBef>
                <a:spcPts val="525"/>
              </a:spcBef>
            </a:pPr>
            <a:r>
              <a:rPr lang="en-GB"/>
              <a:t>but seriously overestimates the effort for medium and small systems.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C3F07-79C7-4EC9-B1B3-2475DA233EFF}" type="slidenum">
              <a:rPr lang="en-US"/>
              <a:pPr/>
              <a:t>63</a:t>
            </a:fld>
            <a:endParaRPr lang="en-US"/>
          </a:p>
        </p:txBody>
      </p:sp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39713"/>
            <a:ext cx="7769225" cy="14065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sz="3600" b="1">
                <a:solidFill>
                  <a:srgbClr val="0000CC"/>
                </a:solidFill>
              </a:rPr>
              <a:t>Effect of Schedule Change on</a:t>
            </a:r>
            <a:r>
              <a:rPr lang="en-GB" b="1">
                <a:solidFill>
                  <a:srgbClr val="0000CC"/>
                </a:solidFill>
              </a:rPr>
              <a:t> </a:t>
            </a:r>
            <a:r>
              <a:rPr lang="en-GB" sz="3600" b="1">
                <a:solidFill>
                  <a:srgbClr val="0000CC"/>
                </a:solidFill>
              </a:rPr>
              <a:t>Cost</a:t>
            </a:r>
            <a:r>
              <a:rPr lang="en-GB" sz="1400" b="1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3600"/>
              <a:t>Boehm observed: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“</a:t>
            </a:r>
            <a:r>
              <a:rPr lang="en-GB" sz="3200">
                <a:solidFill>
                  <a:srgbClr val="800000"/>
                </a:solidFill>
              </a:rPr>
              <a:t>There is a limit beyond which the schedule of a software project cannot  be reduced  by buying any more personnel or equipment.”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This limit occurs roughly at 75% of the nominal time estimate.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BE45-5BC4-47F0-B645-847833A8A7D3}" type="slidenum">
              <a:rPr lang="en-US"/>
              <a:pPr/>
              <a:t>64</a:t>
            </a:fld>
            <a:endParaRPr lang="en-US"/>
          </a:p>
        </p:txBody>
      </p:sp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382588"/>
            <a:ext cx="7769225" cy="1271587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b="1">
                <a:solidFill>
                  <a:srgbClr val="0000CC"/>
                </a:solidFill>
              </a:rPr>
              <a:t>Effect of Schedule Change on Cost</a:t>
            </a:r>
            <a:r>
              <a:rPr lang="en-GB" sz="1200" b="1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>
                <a:solidFill>
                  <a:srgbClr val="0000FF"/>
                </a:solidFill>
              </a:rPr>
              <a:t>If a project manager accepts a customer demand to compress the development time by more than 25% </a:t>
            </a:r>
          </a:p>
          <a:p>
            <a:pPr lvl="1">
              <a:spcBef>
                <a:spcPts val="713"/>
              </a:spcBef>
            </a:pPr>
            <a:r>
              <a:rPr lang="en-GB">
                <a:solidFill>
                  <a:srgbClr val="0000FF"/>
                </a:solidFill>
              </a:rPr>
              <a:t>very unlikely to succeed. </a:t>
            </a:r>
          </a:p>
          <a:p>
            <a:pPr lvl="2">
              <a:spcBef>
                <a:spcPts val="613"/>
              </a:spcBef>
            </a:pPr>
            <a:r>
              <a:rPr lang="en-GB"/>
              <a:t>every project has only a limited amount of parallel activities</a:t>
            </a:r>
          </a:p>
          <a:p>
            <a:pPr lvl="2">
              <a:spcBef>
                <a:spcPts val="613"/>
              </a:spcBef>
            </a:pPr>
            <a:r>
              <a:rPr lang="en-GB"/>
              <a:t>sequential activities cannot be speeded up by hiring any number of additional engineers.</a:t>
            </a:r>
          </a:p>
          <a:p>
            <a:pPr lvl="2">
              <a:spcBef>
                <a:spcPts val="613"/>
              </a:spcBef>
            </a:pPr>
            <a:r>
              <a:rPr lang="en-GB"/>
              <a:t>many engineers have to sit idle.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FAB2-9A14-4EE1-A3B4-6829503D3E7A}" type="slidenum">
              <a:rPr lang="en-US"/>
              <a:pPr/>
              <a:t>65</a:t>
            </a:fld>
            <a:endParaRPr lang="en-US"/>
          </a:p>
        </p:txBody>
      </p:sp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338"/>
              </a:spcBef>
            </a:pPr>
            <a:r>
              <a:rPr lang="en-GB" sz="5400" b="1">
                <a:solidFill>
                  <a:srgbClr val="0000CC"/>
                </a:solidFill>
              </a:rPr>
              <a:t>Jensen Model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4000"/>
              <a:t>Jensen model is very similar to Putnam model. 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attempts to soften the effect of schedule compression on effort</a:t>
            </a:r>
            <a:r>
              <a:rPr lang="en-GB" sz="3200"/>
              <a:t> 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makes it applicable to smaller and medium sized projects.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B3AC-62C9-45DA-B566-256D6679F449}" type="slidenum">
              <a:rPr lang="en-US"/>
              <a:pPr/>
              <a:t>66</a:t>
            </a:fld>
            <a:endParaRPr lang="en-US"/>
          </a:p>
        </p:txBody>
      </p:sp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338"/>
              </a:spcBef>
            </a:pPr>
            <a:r>
              <a:rPr lang="en-GB" sz="5400" b="1">
                <a:solidFill>
                  <a:srgbClr val="0000CC"/>
                </a:solidFill>
              </a:rPr>
              <a:t>Jensen Model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3600"/>
              <a:t>Jensen proposed the equation:</a:t>
            </a:r>
          </a:p>
          <a:p>
            <a:pPr lvl="1">
              <a:spcBef>
                <a:spcPts val="1063"/>
              </a:spcBef>
            </a:pPr>
            <a:r>
              <a:rPr lang="en-GB" sz="3200">
                <a:solidFill>
                  <a:srgbClr val="800000"/>
                </a:solidFill>
              </a:rPr>
              <a:t>L=CtetdK1/2 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Where, </a:t>
            </a:r>
          </a:p>
          <a:p>
            <a:pPr lvl="2">
              <a:spcBef>
                <a:spcPts val="750"/>
              </a:spcBef>
            </a:pPr>
            <a:r>
              <a:rPr lang="en-GB" sz="2800"/>
              <a:t>Cte is the effective technology constant, </a:t>
            </a:r>
          </a:p>
          <a:p>
            <a:pPr lvl="2">
              <a:spcBef>
                <a:spcPts val="750"/>
              </a:spcBef>
            </a:pPr>
            <a:r>
              <a:rPr lang="en-GB" sz="2800"/>
              <a:t>td is the time to develop the software, and </a:t>
            </a:r>
          </a:p>
          <a:p>
            <a:pPr lvl="2">
              <a:spcBef>
                <a:spcPts val="613"/>
              </a:spcBef>
            </a:pPr>
            <a:r>
              <a:rPr lang="en-GB" sz="2800"/>
              <a:t>K is the effort needed to develop the software.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57252-820A-4A7A-BDF7-703BAC76938B}" type="slidenum">
              <a:rPr lang="en-US"/>
              <a:pPr/>
              <a:t>67</a:t>
            </a:fld>
            <a:endParaRPr lang="en-US"/>
          </a:p>
        </p:txBody>
      </p:sp>
      <p:sp>
        <p:nvSpPr>
          <p:cNvPr id="716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>
                <a:solidFill>
                  <a:srgbClr val="0000CC"/>
                </a:solidFill>
              </a:rPr>
              <a:t>Organization Structure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3600" u="sng"/>
              <a:t>Functional Organization: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Engineers are organized into functional groups, e.g. </a:t>
            </a:r>
          </a:p>
          <a:p>
            <a:pPr lvl="2">
              <a:spcBef>
                <a:spcPts val="613"/>
              </a:spcBef>
            </a:pPr>
            <a:r>
              <a:rPr lang="en-GB" sz="2800"/>
              <a:t>specification, design, coding, testing, maintenance, etc.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Engineers from functional groups get assigned to different projects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67FD-DD5C-4FA9-80CD-BEDC26836078}" type="slidenum">
              <a:rPr lang="en-US"/>
              <a:pPr/>
              <a:t>68</a:t>
            </a:fld>
            <a:endParaRPr lang="en-US"/>
          </a:p>
        </p:txBody>
      </p:sp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>
          <a:xfrm>
            <a:off x="369888" y="0"/>
            <a:ext cx="7769225" cy="1338263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3600" b="1"/>
              <a:t>Advantages of Functional Organization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3600"/>
              <a:t>Specialization</a:t>
            </a:r>
          </a:p>
          <a:p>
            <a:pPr>
              <a:spcBef>
                <a:spcPts val="988"/>
              </a:spcBef>
            </a:pPr>
            <a:r>
              <a:rPr lang="en-GB" sz="3600"/>
              <a:t>Ease of staffing</a:t>
            </a:r>
          </a:p>
          <a:p>
            <a:pPr>
              <a:spcBef>
                <a:spcPts val="988"/>
              </a:spcBef>
            </a:pPr>
            <a:r>
              <a:rPr lang="en-GB" sz="3600"/>
              <a:t>Good documentation is produced 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different phases are carried out by different teams of engineers.</a:t>
            </a:r>
          </a:p>
          <a:p>
            <a:pPr>
              <a:spcBef>
                <a:spcPts val="988"/>
              </a:spcBef>
            </a:pPr>
            <a:r>
              <a:rPr lang="en-GB" sz="3600"/>
              <a:t>Helps identify errors earlier.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718-18C9-46C2-9D28-796C6CC12692}" type="slidenum">
              <a:rPr lang="en-US"/>
              <a:pPr/>
              <a:t>69</a:t>
            </a:fld>
            <a:endParaRPr lang="en-US"/>
          </a:p>
        </p:txBody>
      </p:sp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146050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b="1">
                <a:solidFill>
                  <a:srgbClr val="0000CC"/>
                </a:solidFill>
              </a:rPr>
              <a:t>Project Organization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lnSpc>
                <a:spcPct val="90000"/>
              </a:lnSpc>
              <a:spcBef>
                <a:spcPts val="225"/>
              </a:spcBef>
            </a:pPr>
            <a:r>
              <a:rPr lang="en-GB" sz="3600"/>
              <a:t>Engineers get assigned to a project for the entire duration of the project</a:t>
            </a:r>
          </a:p>
          <a:p>
            <a:pPr lvl="1">
              <a:lnSpc>
                <a:spcPct val="90000"/>
              </a:lnSpc>
              <a:spcBef>
                <a:spcPts val="163"/>
              </a:spcBef>
            </a:pPr>
            <a:r>
              <a:rPr lang="en-GB" sz="3200"/>
              <a:t>Same set of engineers carry out all the phases</a:t>
            </a:r>
          </a:p>
          <a:p>
            <a:pPr>
              <a:lnSpc>
                <a:spcPct val="90000"/>
              </a:lnSpc>
              <a:spcBef>
                <a:spcPts val="225"/>
              </a:spcBef>
            </a:pPr>
            <a:r>
              <a:rPr lang="en-GB" sz="3600"/>
              <a:t>Advantages:</a:t>
            </a:r>
          </a:p>
          <a:p>
            <a:pPr lvl="1">
              <a:lnSpc>
                <a:spcPct val="90000"/>
              </a:lnSpc>
              <a:spcBef>
                <a:spcPts val="163"/>
              </a:spcBef>
            </a:pPr>
            <a:r>
              <a:rPr lang="en-GB" sz="3200"/>
              <a:t>Engineers save time on learning details of every project.</a:t>
            </a:r>
          </a:p>
          <a:p>
            <a:pPr lvl="1">
              <a:lnSpc>
                <a:spcPct val="90000"/>
              </a:lnSpc>
              <a:spcBef>
                <a:spcPts val="163"/>
              </a:spcBef>
            </a:pPr>
            <a:r>
              <a:rPr lang="en-GB" sz="3200"/>
              <a:t>Leads to job rotation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8026-3F1D-47D7-8D43-8ECBCE95C0BE}" type="slidenum">
              <a:rPr lang="en-US"/>
              <a:pPr/>
              <a:t>7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 b="1"/>
              <a:t>Project</a:t>
            </a:r>
            <a:r>
              <a:rPr lang="en-GB" sz="4800"/>
              <a:t> </a:t>
            </a:r>
            <a:r>
              <a:rPr lang="en-GB" sz="4800" b="1"/>
              <a:t>Planning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875"/>
              </a:spcBef>
            </a:pPr>
            <a:r>
              <a:rPr lang="en-GB" sz="4000"/>
              <a:t>Once a project is found to be feasible, </a:t>
            </a:r>
          </a:p>
          <a:p>
            <a:pPr lvl="1">
              <a:spcBef>
                <a:spcPts val="788"/>
              </a:spcBef>
            </a:pPr>
            <a:r>
              <a:rPr lang="en-GB" sz="3600"/>
              <a:t>project managers undertake project planning.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6612-785D-41DF-A604-6787760246F5}" type="slidenum">
              <a:rPr lang="en-US"/>
              <a:pPr/>
              <a:t>70</a:t>
            </a:fld>
            <a:endParaRPr lang="en-US"/>
          </a:p>
        </p:txBody>
      </p:sp>
      <p:sp>
        <p:nvSpPr>
          <p:cNvPr id="747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 b="1">
                <a:solidFill>
                  <a:srgbClr val="0000CC"/>
                </a:solidFill>
              </a:rPr>
              <a:t>Team Structure 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4000"/>
              <a:t>Problems of different complexities and sizes require different team structures: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Chief-programmer team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Democratic team</a:t>
            </a:r>
          </a:p>
          <a:p>
            <a:pPr lvl="1">
              <a:spcBef>
                <a:spcPts val="713"/>
              </a:spcBef>
            </a:pPr>
            <a:r>
              <a:rPr lang="en-GB" sz="3600"/>
              <a:t>Mixed organization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DDEC3-B238-4AF4-9E8D-A76004DA1E5B}" type="slidenum">
              <a:rPr lang="en-US"/>
              <a:pPr/>
              <a:t>71</a:t>
            </a:fld>
            <a:endParaRPr lang="en-US"/>
          </a:p>
        </p:txBody>
      </p:sp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>
                <a:solidFill>
                  <a:srgbClr val="0000CC"/>
                </a:solidFill>
              </a:rPr>
              <a:t>Democratic Teams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5625" cy="4168775"/>
          </a:xfrm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 sz="3600"/>
              <a:t>Suitable for: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small projects requiring less than five or six engineers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research-oriented projects</a:t>
            </a:r>
          </a:p>
          <a:p>
            <a:pPr>
              <a:spcBef>
                <a:spcPts val="988"/>
              </a:spcBef>
            </a:pPr>
            <a:r>
              <a:rPr lang="en-GB" sz="3600"/>
              <a:t>A manager  provides administrative leadership: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at different times different members of the group  provide technical leadership.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4072-EC8F-4994-8530-50EA2D91DDDD}" type="slidenum">
              <a:rPr lang="en-US"/>
              <a:pPr/>
              <a:t>72</a:t>
            </a:fld>
            <a:endParaRPr lang="en-US"/>
          </a:p>
        </p:txBody>
      </p:sp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6351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>
                <a:solidFill>
                  <a:srgbClr val="0000CC"/>
                </a:solidFill>
              </a:rPr>
              <a:t>Democratic Teams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/>
              <a:t>Democratic organization provides </a:t>
            </a:r>
          </a:p>
          <a:p>
            <a:pPr lvl="1">
              <a:spcBef>
                <a:spcPts val="713"/>
              </a:spcBef>
            </a:pPr>
            <a:r>
              <a:rPr lang="en-GB"/>
              <a:t>higher morale and job satisfaction to the engineers</a:t>
            </a:r>
          </a:p>
          <a:p>
            <a:pPr lvl="1">
              <a:spcBef>
                <a:spcPts val="713"/>
              </a:spcBef>
            </a:pPr>
            <a:r>
              <a:rPr lang="en-GB"/>
              <a:t> therefore leads to less employee turnover. </a:t>
            </a:r>
          </a:p>
          <a:p>
            <a:pPr>
              <a:spcBef>
                <a:spcPts val="988"/>
              </a:spcBef>
            </a:pPr>
            <a:r>
              <a:rPr lang="en-GB"/>
              <a:t>Suitable for  less understood problems,  </a:t>
            </a:r>
          </a:p>
          <a:p>
            <a:pPr lvl="1">
              <a:spcBef>
                <a:spcPts val="713"/>
              </a:spcBef>
            </a:pPr>
            <a:r>
              <a:rPr lang="en-GB"/>
              <a:t>a group of engineers can invent better solutions than a single individual.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E5CC9-EFCF-4E28-B18B-2DB4BB9FC283}" type="slidenum">
              <a:rPr lang="en-US"/>
              <a:pPr/>
              <a:t>73</a:t>
            </a:fld>
            <a:endParaRPr lang="en-US"/>
          </a:p>
        </p:txBody>
      </p:sp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>
                <a:solidFill>
                  <a:srgbClr val="0000CC"/>
                </a:solidFill>
              </a:rPr>
              <a:t>Democratic Teams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69225" cy="4111625"/>
          </a:xfrm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4400"/>
              <a:t>Disadvantage:</a:t>
            </a:r>
          </a:p>
          <a:p>
            <a:pPr lvl="1">
              <a:spcBef>
                <a:spcPts val="713"/>
              </a:spcBef>
            </a:pPr>
            <a:r>
              <a:rPr lang="en-GB" sz="4000"/>
              <a:t>team members may waste a lot time arguing about trivial points: </a:t>
            </a:r>
          </a:p>
          <a:p>
            <a:pPr lvl="2">
              <a:spcBef>
                <a:spcPts val="613"/>
              </a:spcBef>
            </a:pPr>
            <a:r>
              <a:rPr lang="en-GB" sz="3600"/>
              <a:t>absence of any authority in the team.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9123-1EED-475D-A269-5E4BE0FE98AC}" type="slidenum">
              <a:rPr lang="en-US"/>
              <a:pPr/>
              <a:t>74</a:t>
            </a:fld>
            <a:endParaRPr lang="en-US"/>
          </a:p>
        </p:txBody>
      </p:sp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b="1">
                <a:solidFill>
                  <a:srgbClr val="0000CC"/>
                </a:solidFill>
              </a:rPr>
              <a:t>Chief Programmer Team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lnSpc>
                <a:spcPct val="95000"/>
              </a:lnSpc>
              <a:spcBef>
                <a:spcPts val="388"/>
              </a:spcBef>
            </a:pPr>
            <a:r>
              <a:rPr lang="en-GB" sz="4400"/>
              <a:t>A senior engineer provides technical leadership:</a:t>
            </a:r>
          </a:p>
          <a:p>
            <a:pPr lvl="1">
              <a:lnSpc>
                <a:spcPct val="95000"/>
              </a:lnSpc>
              <a:spcBef>
                <a:spcPts val="350"/>
              </a:spcBef>
            </a:pPr>
            <a:r>
              <a:rPr lang="en-GB" sz="3600"/>
              <a:t>partitions the task among the team members. </a:t>
            </a:r>
          </a:p>
          <a:p>
            <a:pPr lvl="1">
              <a:lnSpc>
                <a:spcPct val="95000"/>
              </a:lnSpc>
              <a:spcBef>
                <a:spcPts val="350"/>
              </a:spcBef>
            </a:pPr>
            <a:r>
              <a:rPr lang="en-GB" sz="3600"/>
              <a:t>verifies and integrates the products developed by the members</a:t>
            </a:r>
            <a:r>
              <a:rPr lang="en-GB" sz="4000"/>
              <a:t>.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4EF7-7693-40D7-BAD8-B2A6DEDC1B65}" type="slidenum">
              <a:rPr lang="en-US"/>
              <a:pPr/>
              <a:t>75</a:t>
            </a:fld>
            <a:endParaRPr lang="en-US"/>
          </a:p>
        </p:txBody>
      </p:sp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b="1">
                <a:solidFill>
                  <a:srgbClr val="0000CC"/>
                </a:solidFill>
              </a:rPr>
              <a:t>Chief Programmer Team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5625" cy="4168775"/>
          </a:xfrm>
          <a:ln/>
        </p:spPr>
        <p:txBody>
          <a:bodyPr lIns="18000" tIns="46800" rIns="18000" bIns="46800"/>
          <a:lstStyle/>
          <a:p>
            <a:pPr>
              <a:lnSpc>
                <a:spcPct val="95000"/>
              </a:lnSpc>
              <a:spcBef>
                <a:spcPts val="188"/>
              </a:spcBef>
            </a:pPr>
            <a:r>
              <a:rPr lang="en-GB" sz="3600"/>
              <a:t>Works well when </a:t>
            </a:r>
          </a:p>
          <a:p>
            <a:pPr lvl="1">
              <a:lnSpc>
                <a:spcPct val="95000"/>
              </a:lnSpc>
              <a:spcBef>
                <a:spcPts val="163"/>
              </a:spcBef>
            </a:pPr>
            <a:r>
              <a:rPr lang="en-GB" sz="3200"/>
              <a:t>the task is well understood </a:t>
            </a:r>
          </a:p>
          <a:p>
            <a:pPr lvl="2">
              <a:lnSpc>
                <a:spcPct val="95000"/>
              </a:lnSpc>
              <a:spcBef>
                <a:spcPts val="138"/>
              </a:spcBef>
            </a:pPr>
            <a:r>
              <a:rPr lang="en-GB" sz="2800"/>
              <a:t>also within the intellectual grasp of a single individual, </a:t>
            </a:r>
          </a:p>
          <a:p>
            <a:pPr lvl="1">
              <a:lnSpc>
                <a:spcPct val="95000"/>
              </a:lnSpc>
              <a:spcBef>
                <a:spcPts val="163"/>
              </a:spcBef>
            </a:pPr>
            <a:r>
              <a:rPr lang="en-GB" sz="3200"/>
              <a:t>importance of early completion outweighs other factors </a:t>
            </a:r>
          </a:p>
          <a:p>
            <a:pPr lvl="2">
              <a:lnSpc>
                <a:spcPct val="95000"/>
              </a:lnSpc>
              <a:spcBef>
                <a:spcPts val="138"/>
              </a:spcBef>
            </a:pPr>
            <a:r>
              <a:rPr lang="en-GB" sz="2800"/>
              <a:t>team morale, personal development, etc.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4FB2-7BCB-486A-BE2D-868CB4F1E434}" type="slidenum">
              <a:rPr lang="en-US"/>
              <a:pPr/>
              <a:t>76</a:t>
            </a:fld>
            <a:endParaRPr lang="en-US"/>
          </a:p>
        </p:txBody>
      </p:sp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b="1">
                <a:solidFill>
                  <a:srgbClr val="0000CC"/>
                </a:solidFill>
              </a:rPr>
              <a:t>Chief Programmer Team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3600"/>
              <a:t>Chief programmer team is subject to </a:t>
            </a:r>
            <a:r>
              <a:rPr lang="en-GB" sz="3600">
                <a:solidFill>
                  <a:srgbClr val="0000FF"/>
                </a:solidFill>
              </a:rPr>
              <a:t>single point failure</a:t>
            </a:r>
            <a:r>
              <a:rPr lang="en-GB" sz="3600"/>
              <a:t>: 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too much responsibility and authority is assigned to the chief programmer.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605-CE5D-4155-AB2A-5698F6784E76}" type="slidenum">
              <a:rPr lang="en-US"/>
              <a:pPr/>
              <a:t>77</a:t>
            </a:fld>
            <a:endParaRPr lang="en-US"/>
          </a:p>
        </p:txBody>
      </p:sp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69225" cy="1271588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b="1">
                <a:solidFill>
                  <a:srgbClr val="0000CC"/>
                </a:solidFill>
              </a:rPr>
              <a:t>Mixed Control Team Organization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5625" cy="4168775"/>
          </a:xfrm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/>
              <a:t>Draws upon ideas from both: </a:t>
            </a:r>
          </a:p>
          <a:p>
            <a:pPr lvl="1">
              <a:spcBef>
                <a:spcPts val="713"/>
              </a:spcBef>
            </a:pPr>
            <a:r>
              <a:rPr lang="en-GB"/>
              <a:t>democratic organization and</a:t>
            </a:r>
          </a:p>
          <a:p>
            <a:pPr lvl="1">
              <a:spcBef>
                <a:spcPts val="713"/>
              </a:spcBef>
            </a:pPr>
            <a:r>
              <a:rPr lang="en-GB"/>
              <a:t>chief-programmer team organization. </a:t>
            </a:r>
          </a:p>
          <a:p>
            <a:pPr>
              <a:spcBef>
                <a:spcPts val="988"/>
              </a:spcBef>
            </a:pPr>
            <a:r>
              <a:rPr lang="en-GB"/>
              <a:t>Communication is limited </a:t>
            </a:r>
          </a:p>
          <a:p>
            <a:pPr lvl="1">
              <a:spcBef>
                <a:spcPts val="713"/>
              </a:spcBef>
            </a:pPr>
            <a:r>
              <a:rPr lang="en-GB"/>
              <a:t>to a small group that is most likely to benefit from it. </a:t>
            </a:r>
          </a:p>
          <a:p>
            <a:pPr>
              <a:spcBef>
                <a:spcPts val="988"/>
              </a:spcBef>
            </a:pPr>
            <a:r>
              <a:rPr lang="en-GB"/>
              <a:t>Suitable for large organizations.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115FC-D948-43E7-A09C-75A5638238ED}" type="slidenum">
              <a:rPr lang="en-US"/>
              <a:pPr/>
              <a:t>78</a:t>
            </a:fld>
            <a:endParaRPr lang="en-US"/>
          </a:p>
        </p:txBody>
      </p:sp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>
                <a:solidFill>
                  <a:srgbClr val="0000CC"/>
                </a:solidFill>
              </a:rPr>
              <a:t>Team Organization</a:t>
            </a:r>
          </a:p>
        </p:txBody>
      </p:sp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1905000" y="1676400"/>
            <a:ext cx="762000" cy="19050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2667000" y="1676400"/>
            <a:ext cx="838200" cy="1981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 flipH="1">
            <a:off x="990600" y="3657600"/>
            <a:ext cx="914400" cy="1600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1905000" y="3657600"/>
            <a:ext cx="0" cy="1600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1905000" y="3657600"/>
            <a:ext cx="762000" cy="1600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H="1">
            <a:off x="2971800" y="3581400"/>
            <a:ext cx="457200" cy="16764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3429000" y="3581400"/>
            <a:ext cx="152400" cy="16764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3429000" y="3581400"/>
            <a:ext cx="838200" cy="1600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2590800" y="1600200"/>
            <a:ext cx="225425" cy="225425"/>
          </a:xfrm>
          <a:prstGeom prst="ellipse">
            <a:avLst/>
          </a:prstGeom>
          <a:solidFill>
            <a:srgbClr val="8BAE6C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1752600" y="3581400"/>
            <a:ext cx="225425" cy="225425"/>
          </a:xfrm>
          <a:prstGeom prst="ellipse">
            <a:avLst/>
          </a:prstGeom>
          <a:solidFill>
            <a:srgbClr val="800000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3352800" y="3505200"/>
            <a:ext cx="225425" cy="225425"/>
          </a:xfrm>
          <a:prstGeom prst="ellipse">
            <a:avLst/>
          </a:prstGeom>
          <a:solidFill>
            <a:srgbClr val="800000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914400" y="51054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Oval 14"/>
          <p:cNvSpPr>
            <a:spLocks noChangeArrowheads="1"/>
          </p:cNvSpPr>
          <p:nvPr/>
        </p:nvSpPr>
        <p:spPr bwMode="auto">
          <a:xfrm>
            <a:off x="1752600" y="51816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Oval 15"/>
          <p:cNvSpPr>
            <a:spLocks noChangeArrowheads="1"/>
          </p:cNvSpPr>
          <p:nvPr/>
        </p:nvSpPr>
        <p:spPr bwMode="auto">
          <a:xfrm>
            <a:off x="4114800" y="51054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Oval 16"/>
          <p:cNvSpPr>
            <a:spLocks noChangeArrowheads="1"/>
          </p:cNvSpPr>
          <p:nvPr/>
        </p:nvSpPr>
        <p:spPr bwMode="auto">
          <a:xfrm>
            <a:off x="2590800" y="51816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Oval 17"/>
          <p:cNvSpPr>
            <a:spLocks noChangeArrowheads="1"/>
          </p:cNvSpPr>
          <p:nvPr/>
        </p:nvSpPr>
        <p:spPr bwMode="auto">
          <a:xfrm>
            <a:off x="3429000" y="51054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Oval 18"/>
          <p:cNvSpPr>
            <a:spLocks noChangeArrowheads="1"/>
          </p:cNvSpPr>
          <p:nvPr/>
        </p:nvSpPr>
        <p:spPr bwMode="auto">
          <a:xfrm>
            <a:off x="2971800" y="51054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 flipH="1">
            <a:off x="4419600" y="2057400"/>
            <a:ext cx="685800" cy="12954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4419600" y="3429000"/>
            <a:ext cx="762000" cy="1219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>
            <a:off x="5181600" y="4648200"/>
            <a:ext cx="1905000" cy="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 flipV="1">
            <a:off x="7162800" y="3200400"/>
            <a:ext cx="838200" cy="15240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5105400" y="2057400"/>
            <a:ext cx="1981200" cy="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7086600" y="2057400"/>
            <a:ext cx="914400" cy="1219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>
            <a:off x="5105400" y="2133600"/>
            <a:ext cx="2057400" cy="25908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0" name="Line 26"/>
          <p:cNvSpPr>
            <a:spLocks noChangeShapeType="1"/>
          </p:cNvSpPr>
          <p:nvPr/>
        </p:nvSpPr>
        <p:spPr bwMode="auto">
          <a:xfrm flipV="1">
            <a:off x="4495800" y="3276600"/>
            <a:ext cx="3505200" cy="76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1" name="Line 27"/>
          <p:cNvSpPr>
            <a:spLocks noChangeShapeType="1"/>
          </p:cNvSpPr>
          <p:nvPr/>
        </p:nvSpPr>
        <p:spPr bwMode="auto">
          <a:xfrm flipH="1">
            <a:off x="5105400" y="2057400"/>
            <a:ext cx="1905000" cy="25908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1143000" y="5334000"/>
            <a:ext cx="3883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363"/>
              </a:spcBef>
              <a:tabLst>
                <a:tab pos="815975" algn="l"/>
                <a:tab pos="1633538" algn="l"/>
                <a:tab pos="2449513" algn="l"/>
                <a:tab pos="3265488" algn="l"/>
                <a:tab pos="3419475" algn="l"/>
                <a:tab pos="3455988" algn="l"/>
                <a:tab pos="3619500" algn="l"/>
              </a:tabLst>
            </a:pPr>
            <a:r>
              <a:rPr lang="en-GB" b="1"/>
              <a:t>Chief Programmer team</a:t>
            </a:r>
          </a:p>
        </p:txBody>
      </p:sp>
      <p:sp>
        <p:nvSpPr>
          <p:cNvPr id="82973" name="Text Box 29"/>
          <p:cNvSpPr txBox="1">
            <a:spLocks noChangeArrowheads="1"/>
          </p:cNvSpPr>
          <p:nvPr/>
        </p:nvSpPr>
        <p:spPr bwMode="auto">
          <a:xfrm>
            <a:off x="4953000" y="4876800"/>
            <a:ext cx="2740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/>
          <a:lstStyle/>
          <a:p>
            <a:pPr>
              <a:lnSpc>
                <a:spcPct val="72000"/>
              </a:lnSpc>
              <a:spcBef>
                <a:spcPts val="1363"/>
              </a:spcBef>
              <a:tabLst>
                <a:tab pos="815975" algn="l"/>
                <a:tab pos="1633538" algn="l"/>
                <a:tab pos="2449513" algn="l"/>
                <a:tab pos="2592388" algn="l"/>
              </a:tabLst>
            </a:pPr>
            <a:r>
              <a:rPr lang="en-GB" b="1"/>
              <a:t>Democratic Team</a:t>
            </a:r>
          </a:p>
        </p:txBody>
      </p:sp>
      <p:sp>
        <p:nvSpPr>
          <p:cNvPr id="82974" name="Oval 30"/>
          <p:cNvSpPr>
            <a:spLocks noChangeArrowheads="1"/>
          </p:cNvSpPr>
          <p:nvPr/>
        </p:nvSpPr>
        <p:spPr bwMode="auto">
          <a:xfrm>
            <a:off x="4343400" y="32766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5" name="Oval 31"/>
          <p:cNvSpPr>
            <a:spLocks noChangeArrowheads="1"/>
          </p:cNvSpPr>
          <p:nvPr/>
        </p:nvSpPr>
        <p:spPr bwMode="auto">
          <a:xfrm>
            <a:off x="4953000" y="19812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6" name="Oval 32"/>
          <p:cNvSpPr>
            <a:spLocks noChangeArrowheads="1"/>
          </p:cNvSpPr>
          <p:nvPr/>
        </p:nvSpPr>
        <p:spPr bwMode="auto">
          <a:xfrm>
            <a:off x="6934200" y="19812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7" name="Oval 33"/>
          <p:cNvSpPr>
            <a:spLocks noChangeArrowheads="1"/>
          </p:cNvSpPr>
          <p:nvPr/>
        </p:nvSpPr>
        <p:spPr bwMode="auto">
          <a:xfrm>
            <a:off x="7924800" y="31242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8" name="Oval 34"/>
          <p:cNvSpPr>
            <a:spLocks noChangeArrowheads="1"/>
          </p:cNvSpPr>
          <p:nvPr/>
        </p:nvSpPr>
        <p:spPr bwMode="auto">
          <a:xfrm>
            <a:off x="5029200" y="44958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9" name="Oval 35"/>
          <p:cNvSpPr>
            <a:spLocks noChangeArrowheads="1"/>
          </p:cNvSpPr>
          <p:nvPr/>
        </p:nvSpPr>
        <p:spPr bwMode="auto">
          <a:xfrm>
            <a:off x="7010400" y="45720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F5AB6-819D-42A9-805A-8DC9D481FEAB}" type="slidenum">
              <a:rPr lang="en-US"/>
              <a:pPr/>
              <a:t>79</a:t>
            </a:fld>
            <a:endParaRPr lang="en-US"/>
          </a:p>
        </p:txBody>
      </p:sp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b="1">
                <a:solidFill>
                  <a:srgbClr val="0000CC"/>
                </a:solidFill>
              </a:rPr>
              <a:t>Mixed team organization</a:t>
            </a:r>
          </a:p>
        </p:txBody>
      </p:sp>
      <p:sp>
        <p:nvSpPr>
          <p:cNvPr id="83970" name="Line 2"/>
          <p:cNvSpPr>
            <a:spLocks noChangeShapeType="1"/>
          </p:cNvSpPr>
          <p:nvPr/>
        </p:nvSpPr>
        <p:spPr bwMode="auto">
          <a:xfrm flipH="1">
            <a:off x="2438400" y="1739900"/>
            <a:ext cx="1524000" cy="17526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4038600" y="1663700"/>
            <a:ext cx="0" cy="19050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 flipH="1">
            <a:off x="1524000" y="3568700"/>
            <a:ext cx="914400" cy="1600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2438400" y="3568700"/>
            <a:ext cx="0" cy="1600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2438400" y="3568700"/>
            <a:ext cx="762000" cy="1600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 flipH="1">
            <a:off x="3505200" y="3492500"/>
            <a:ext cx="457200" cy="16764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3962400" y="3492500"/>
            <a:ext cx="152400" cy="16764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3962400" y="3492500"/>
            <a:ext cx="838200" cy="1600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4038600" y="1739900"/>
            <a:ext cx="1828800" cy="17526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 flipH="1">
            <a:off x="5257800" y="3492500"/>
            <a:ext cx="609600" cy="16764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5943600" y="3568700"/>
            <a:ext cx="0" cy="16002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5943600" y="3492500"/>
            <a:ext cx="838200" cy="1676400"/>
          </a:xfrm>
          <a:prstGeom prst="line">
            <a:avLst/>
          </a:pr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2" name="Freeform 14"/>
          <p:cNvSpPr>
            <a:spLocks noChangeArrowheads="1"/>
          </p:cNvSpPr>
          <p:nvPr/>
        </p:nvSpPr>
        <p:spPr bwMode="auto">
          <a:xfrm>
            <a:off x="1524000" y="5168900"/>
            <a:ext cx="1812925" cy="314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7" y="843"/>
              </a:cxn>
              <a:cxn ang="0">
                <a:pos x="2538" y="211"/>
              </a:cxn>
              <a:cxn ang="0">
                <a:pos x="3595" y="843"/>
              </a:cxn>
              <a:cxn ang="0">
                <a:pos x="4865" y="211"/>
              </a:cxn>
              <a:cxn ang="0">
                <a:pos x="4654" y="0"/>
              </a:cxn>
            </a:cxnLst>
            <a:rect l="0" t="0" r="r" b="b"/>
            <a:pathLst>
              <a:path w="5042" h="879">
                <a:moveTo>
                  <a:pt x="0" y="0"/>
                </a:moveTo>
                <a:cubicBezTo>
                  <a:pt x="317" y="404"/>
                  <a:pt x="634" y="808"/>
                  <a:pt x="1057" y="843"/>
                </a:cubicBezTo>
                <a:cubicBezTo>
                  <a:pt x="1481" y="878"/>
                  <a:pt x="2115" y="211"/>
                  <a:pt x="2538" y="211"/>
                </a:cubicBezTo>
                <a:cubicBezTo>
                  <a:pt x="2961" y="211"/>
                  <a:pt x="3207" y="843"/>
                  <a:pt x="3595" y="843"/>
                </a:cubicBezTo>
                <a:cubicBezTo>
                  <a:pt x="3983" y="843"/>
                  <a:pt x="4688" y="351"/>
                  <a:pt x="4865" y="211"/>
                </a:cubicBezTo>
                <a:cubicBezTo>
                  <a:pt x="5041" y="70"/>
                  <a:pt x="4848" y="34"/>
                  <a:pt x="4654" y="0"/>
                </a:cubicBezTo>
              </a:path>
            </a:pathLst>
          </a:cu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3" name="Freeform 15"/>
          <p:cNvSpPr>
            <a:spLocks noChangeArrowheads="1"/>
          </p:cNvSpPr>
          <p:nvPr/>
        </p:nvSpPr>
        <p:spPr bwMode="auto">
          <a:xfrm>
            <a:off x="3581400" y="5092700"/>
            <a:ext cx="1139825" cy="314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34" y="843"/>
              </a:cxn>
              <a:cxn ang="0">
                <a:pos x="1480" y="211"/>
              </a:cxn>
              <a:cxn ang="0">
                <a:pos x="2537" y="843"/>
              </a:cxn>
              <a:cxn ang="0">
                <a:pos x="3171" y="211"/>
              </a:cxn>
            </a:cxnLst>
            <a:rect l="0" t="0" r="r" b="b"/>
            <a:pathLst>
              <a:path w="3172" h="879">
                <a:moveTo>
                  <a:pt x="0" y="0"/>
                </a:moveTo>
                <a:cubicBezTo>
                  <a:pt x="193" y="404"/>
                  <a:pt x="387" y="808"/>
                  <a:pt x="634" y="843"/>
                </a:cubicBezTo>
                <a:cubicBezTo>
                  <a:pt x="881" y="878"/>
                  <a:pt x="1162" y="211"/>
                  <a:pt x="1480" y="211"/>
                </a:cubicBezTo>
                <a:cubicBezTo>
                  <a:pt x="1797" y="211"/>
                  <a:pt x="2255" y="843"/>
                  <a:pt x="2537" y="843"/>
                </a:cubicBezTo>
                <a:cubicBezTo>
                  <a:pt x="2819" y="843"/>
                  <a:pt x="3030" y="316"/>
                  <a:pt x="3171" y="211"/>
                </a:cubicBezTo>
              </a:path>
            </a:pathLst>
          </a:cu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4" name="Freeform 16"/>
          <p:cNvSpPr>
            <a:spLocks noChangeArrowheads="1"/>
          </p:cNvSpPr>
          <p:nvPr/>
        </p:nvSpPr>
        <p:spPr bwMode="auto">
          <a:xfrm>
            <a:off x="5257800" y="5092700"/>
            <a:ext cx="758825" cy="314325"/>
          </a:xfrm>
          <a:custGeom>
            <a:avLst/>
            <a:gdLst/>
            <a:ahLst/>
            <a:cxnLst>
              <a:cxn ang="0">
                <a:pos x="0" y="211"/>
              </a:cxn>
              <a:cxn ang="0">
                <a:pos x="1055" y="843"/>
              </a:cxn>
              <a:cxn ang="0">
                <a:pos x="2112" y="0"/>
              </a:cxn>
            </a:cxnLst>
            <a:rect l="0" t="0" r="r" b="b"/>
            <a:pathLst>
              <a:path w="2113" h="879">
                <a:moveTo>
                  <a:pt x="0" y="211"/>
                </a:moveTo>
                <a:cubicBezTo>
                  <a:pt x="352" y="545"/>
                  <a:pt x="704" y="878"/>
                  <a:pt x="1055" y="843"/>
                </a:cubicBezTo>
                <a:cubicBezTo>
                  <a:pt x="1408" y="808"/>
                  <a:pt x="1760" y="404"/>
                  <a:pt x="2112" y="0"/>
                </a:cubicBezTo>
              </a:path>
            </a:pathLst>
          </a:cu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5" name="Freeform 17"/>
          <p:cNvSpPr>
            <a:spLocks noChangeArrowheads="1"/>
          </p:cNvSpPr>
          <p:nvPr/>
        </p:nvSpPr>
        <p:spPr bwMode="auto">
          <a:xfrm>
            <a:off x="6019800" y="5092700"/>
            <a:ext cx="758825" cy="314325"/>
          </a:xfrm>
          <a:custGeom>
            <a:avLst/>
            <a:gdLst/>
            <a:ahLst/>
            <a:cxnLst>
              <a:cxn ang="0">
                <a:pos x="0" y="211"/>
              </a:cxn>
              <a:cxn ang="0">
                <a:pos x="1055" y="843"/>
              </a:cxn>
              <a:cxn ang="0">
                <a:pos x="2112" y="0"/>
              </a:cxn>
            </a:cxnLst>
            <a:rect l="0" t="0" r="r" b="b"/>
            <a:pathLst>
              <a:path w="2113" h="879">
                <a:moveTo>
                  <a:pt x="0" y="211"/>
                </a:moveTo>
                <a:cubicBezTo>
                  <a:pt x="351" y="545"/>
                  <a:pt x="703" y="878"/>
                  <a:pt x="1055" y="843"/>
                </a:cubicBezTo>
                <a:cubicBezTo>
                  <a:pt x="1407" y="808"/>
                  <a:pt x="1760" y="404"/>
                  <a:pt x="2112" y="0"/>
                </a:cubicBezTo>
              </a:path>
            </a:pathLst>
          </a:cu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6" name="Freeform 18"/>
          <p:cNvSpPr>
            <a:spLocks noChangeArrowheads="1"/>
          </p:cNvSpPr>
          <p:nvPr/>
        </p:nvSpPr>
        <p:spPr bwMode="auto">
          <a:xfrm>
            <a:off x="2362200" y="3492500"/>
            <a:ext cx="3502025" cy="466725"/>
          </a:xfrm>
          <a:custGeom>
            <a:avLst/>
            <a:gdLst/>
            <a:ahLst/>
            <a:cxnLst>
              <a:cxn ang="0">
                <a:pos x="0" y="211"/>
              </a:cxn>
              <a:cxn ang="0">
                <a:pos x="2115" y="1055"/>
              </a:cxn>
              <a:cxn ang="0">
                <a:pos x="4442" y="211"/>
              </a:cxn>
              <a:cxn ang="0">
                <a:pos x="7404" y="1266"/>
              </a:cxn>
              <a:cxn ang="0">
                <a:pos x="9732" y="0"/>
              </a:cxn>
            </a:cxnLst>
            <a:rect l="0" t="0" r="r" b="b"/>
            <a:pathLst>
              <a:path w="9733" h="1302">
                <a:moveTo>
                  <a:pt x="0" y="211"/>
                </a:moveTo>
                <a:cubicBezTo>
                  <a:pt x="686" y="633"/>
                  <a:pt x="1374" y="1055"/>
                  <a:pt x="2115" y="1055"/>
                </a:cubicBezTo>
                <a:cubicBezTo>
                  <a:pt x="2856" y="1055"/>
                  <a:pt x="3560" y="175"/>
                  <a:pt x="4442" y="211"/>
                </a:cubicBezTo>
                <a:cubicBezTo>
                  <a:pt x="5324" y="246"/>
                  <a:pt x="6522" y="1301"/>
                  <a:pt x="7404" y="1266"/>
                </a:cubicBezTo>
                <a:cubicBezTo>
                  <a:pt x="8286" y="1231"/>
                  <a:pt x="9008" y="615"/>
                  <a:pt x="9732" y="0"/>
                </a:cubicBezTo>
              </a:path>
            </a:pathLst>
          </a:custGeom>
          <a:noFill/>
          <a:ln w="38160">
            <a:solidFill>
              <a:srgbClr val="00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7" name="Oval 19"/>
          <p:cNvSpPr>
            <a:spLocks noChangeArrowheads="1"/>
          </p:cNvSpPr>
          <p:nvPr/>
        </p:nvSpPr>
        <p:spPr bwMode="auto">
          <a:xfrm>
            <a:off x="2286000" y="3492500"/>
            <a:ext cx="225425" cy="225425"/>
          </a:xfrm>
          <a:prstGeom prst="ellipse">
            <a:avLst/>
          </a:prstGeom>
          <a:solidFill>
            <a:srgbClr val="800000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8" name="Oval 20"/>
          <p:cNvSpPr>
            <a:spLocks noChangeArrowheads="1"/>
          </p:cNvSpPr>
          <p:nvPr/>
        </p:nvSpPr>
        <p:spPr bwMode="auto">
          <a:xfrm>
            <a:off x="3886200" y="3416300"/>
            <a:ext cx="225425" cy="225425"/>
          </a:xfrm>
          <a:prstGeom prst="ellipse">
            <a:avLst/>
          </a:prstGeom>
          <a:solidFill>
            <a:srgbClr val="800000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9" name="Oval 21"/>
          <p:cNvSpPr>
            <a:spLocks noChangeArrowheads="1"/>
          </p:cNvSpPr>
          <p:nvPr/>
        </p:nvSpPr>
        <p:spPr bwMode="auto">
          <a:xfrm>
            <a:off x="5791200" y="3416300"/>
            <a:ext cx="225425" cy="225425"/>
          </a:xfrm>
          <a:prstGeom prst="ellipse">
            <a:avLst/>
          </a:prstGeom>
          <a:solidFill>
            <a:srgbClr val="800000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Oval 22"/>
          <p:cNvSpPr>
            <a:spLocks noChangeArrowheads="1"/>
          </p:cNvSpPr>
          <p:nvPr/>
        </p:nvSpPr>
        <p:spPr bwMode="auto">
          <a:xfrm>
            <a:off x="3124200" y="50927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Oval 23"/>
          <p:cNvSpPr>
            <a:spLocks noChangeArrowheads="1"/>
          </p:cNvSpPr>
          <p:nvPr/>
        </p:nvSpPr>
        <p:spPr bwMode="auto">
          <a:xfrm>
            <a:off x="5181600" y="50165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2" name="Oval 24"/>
          <p:cNvSpPr>
            <a:spLocks noChangeArrowheads="1"/>
          </p:cNvSpPr>
          <p:nvPr/>
        </p:nvSpPr>
        <p:spPr bwMode="auto">
          <a:xfrm>
            <a:off x="5867400" y="50165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Oval 25"/>
          <p:cNvSpPr>
            <a:spLocks noChangeArrowheads="1"/>
          </p:cNvSpPr>
          <p:nvPr/>
        </p:nvSpPr>
        <p:spPr bwMode="auto">
          <a:xfrm>
            <a:off x="6629400" y="50165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Oval 26"/>
          <p:cNvSpPr>
            <a:spLocks noChangeArrowheads="1"/>
          </p:cNvSpPr>
          <p:nvPr/>
        </p:nvSpPr>
        <p:spPr bwMode="auto">
          <a:xfrm>
            <a:off x="3962400" y="50165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3505200" y="50165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2286000" y="50927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1447800" y="50165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Oval 30"/>
          <p:cNvSpPr>
            <a:spLocks noChangeArrowheads="1"/>
          </p:cNvSpPr>
          <p:nvPr/>
        </p:nvSpPr>
        <p:spPr bwMode="auto">
          <a:xfrm>
            <a:off x="4648200" y="5016500"/>
            <a:ext cx="225425" cy="225425"/>
          </a:xfrm>
          <a:prstGeom prst="ellipse">
            <a:avLst/>
          </a:prstGeom>
          <a:solidFill>
            <a:srgbClr val="0000FF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3886200" y="1587500"/>
            <a:ext cx="225425" cy="225425"/>
          </a:xfrm>
          <a:prstGeom prst="ellipse">
            <a:avLst/>
          </a:prstGeom>
          <a:solidFill>
            <a:srgbClr val="8BAE6C"/>
          </a:solidFill>
          <a:ln w="3816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BB86-9BF5-4A3E-8217-31F03A3FA8D4}" type="slidenum">
              <a:rPr lang="en-US"/>
              <a:pPr/>
              <a:t>8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/>
              <a:t>Project Planning Activities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5625" cy="4629150"/>
          </a:xfrm>
          <a:ln/>
        </p:spPr>
        <p:txBody>
          <a:bodyPr lIns="18000" tIns="46800" rIns="18000" bIns="46800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GB">
                <a:solidFill>
                  <a:srgbClr val="0000FF"/>
                </a:solidFill>
              </a:rPr>
              <a:t>Estimation:</a:t>
            </a:r>
            <a:r>
              <a:rPr lang="en-GB"/>
              <a:t> </a:t>
            </a:r>
          </a:p>
          <a:p>
            <a:pPr lvl="1">
              <a:lnSpc>
                <a:spcPct val="90000"/>
              </a:lnSpc>
              <a:spcBef>
                <a:spcPts val="250"/>
              </a:spcBef>
            </a:pPr>
            <a:r>
              <a:rPr lang="en-GB"/>
              <a:t>Effort, cost, resource, and project duration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GB"/>
              <a:t>Project </a:t>
            </a:r>
            <a:r>
              <a:rPr lang="en-GB">
                <a:solidFill>
                  <a:srgbClr val="0000FF"/>
                </a:solidFill>
              </a:rPr>
              <a:t>scheduling: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GB"/>
              <a:t>Staff organization: </a:t>
            </a:r>
          </a:p>
          <a:p>
            <a:pPr lvl="1">
              <a:lnSpc>
                <a:spcPct val="90000"/>
              </a:lnSpc>
              <a:spcBef>
                <a:spcPts val="250"/>
              </a:spcBef>
            </a:pPr>
            <a:r>
              <a:rPr lang="en-GB">
                <a:solidFill>
                  <a:srgbClr val="0000FF"/>
                </a:solidFill>
              </a:rPr>
              <a:t>staffing</a:t>
            </a:r>
            <a:r>
              <a:rPr lang="en-GB"/>
              <a:t> plans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GB">
                <a:solidFill>
                  <a:srgbClr val="0000FF"/>
                </a:solidFill>
              </a:rPr>
              <a:t>Risk</a:t>
            </a:r>
            <a:r>
              <a:rPr lang="en-GB"/>
              <a:t> handling:</a:t>
            </a:r>
          </a:p>
          <a:p>
            <a:pPr lvl="1">
              <a:lnSpc>
                <a:spcPct val="90000"/>
              </a:lnSpc>
              <a:spcBef>
                <a:spcPts val="250"/>
              </a:spcBef>
            </a:pPr>
            <a:r>
              <a:rPr lang="en-GB"/>
              <a:t>identification, analysis, and abatement procedures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GB">
                <a:solidFill>
                  <a:srgbClr val="0000FF"/>
                </a:solidFill>
              </a:rPr>
              <a:t>Miscellaneous plans</a:t>
            </a:r>
            <a:r>
              <a:rPr lang="en-GB"/>
              <a:t>:</a:t>
            </a:r>
          </a:p>
          <a:p>
            <a:pPr lvl="1">
              <a:lnSpc>
                <a:spcPct val="90000"/>
              </a:lnSpc>
              <a:spcBef>
                <a:spcPts val="250"/>
              </a:spcBef>
            </a:pPr>
            <a:r>
              <a:rPr lang="en-GB"/>
              <a:t>quality assurance plan, configuration management plan, etc.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825E-5696-4026-AF10-CDCFB91F2731}" type="slidenum">
              <a:rPr lang="en-US"/>
              <a:pPr/>
              <a:t>80</a:t>
            </a:fld>
            <a:endParaRPr lang="en-US"/>
          </a:p>
        </p:txBody>
      </p:sp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475"/>
              </a:spcBef>
            </a:pPr>
            <a:r>
              <a:rPr lang="en-GB" sz="6000" b="1">
                <a:solidFill>
                  <a:srgbClr val="0000CC"/>
                </a:solidFill>
              </a:rPr>
              <a:t>Summary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788"/>
              </a:spcBef>
            </a:pPr>
            <a:r>
              <a:rPr lang="en-GB" sz="3600"/>
              <a:t>We discussed the broad responsibilities of the project manager: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Project planning</a:t>
            </a:r>
          </a:p>
          <a:p>
            <a:pPr lvl="1">
              <a:spcBef>
                <a:spcPts val="713"/>
              </a:spcBef>
            </a:pPr>
            <a:r>
              <a:rPr lang="en-GB" sz="3200"/>
              <a:t>Project Monitoring and Control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09C8-9016-4C70-940E-57007059E932}" type="slidenum">
              <a:rPr lang="en-US"/>
              <a:pPr/>
              <a:t>81</a:t>
            </a:fld>
            <a:endParaRPr lang="en-US"/>
          </a:p>
        </p:txBody>
      </p:sp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475"/>
              </a:spcBef>
            </a:pPr>
            <a:r>
              <a:rPr lang="en-GB" sz="6000" b="1">
                <a:solidFill>
                  <a:srgbClr val="0000CC"/>
                </a:solidFill>
              </a:rPr>
              <a:t>Summary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/>
              <a:t>To estimate software cost:</a:t>
            </a:r>
          </a:p>
          <a:p>
            <a:pPr lvl="1">
              <a:spcBef>
                <a:spcPts val="713"/>
              </a:spcBef>
            </a:pPr>
            <a:r>
              <a:rPr lang="en-GB"/>
              <a:t>Determine size of the product.</a:t>
            </a:r>
          </a:p>
          <a:p>
            <a:pPr lvl="1">
              <a:spcBef>
                <a:spcPts val="713"/>
              </a:spcBef>
            </a:pPr>
            <a:r>
              <a:rPr lang="en-GB"/>
              <a:t>Using size estimate, </a:t>
            </a:r>
          </a:p>
          <a:p>
            <a:pPr lvl="2">
              <a:spcBef>
                <a:spcPts val="613"/>
              </a:spcBef>
            </a:pPr>
            <a:r>
              <a:rPr lang="en-GB"/>
              <a:t>determine effort needed.</a:t>
            </a:r>
          </a:p>
          <a:p>
            <a:pPr lvl="1">
              <a:spcBef>
                <a:spcPts val="713"/>
              </a:spcBef>
            </a:pPr>
            <a:r>
              <a:rPr lang="en-GB"/>
              <a:t>From the effort estimate, </a:t>
            </a:r>
          </a:p>
          <a:p>
            <a:pPr lvl="2">
              <a:spcBef>
                <a:spcPts val="613"/>
              </a:spcBef>
            </a:pPr>
            <a:r>
              <a:rPr lang="en-GB"/>
              <a:t>determine project duration, and  cost.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7276-7D40-4865-8B59-1A8D5F76C34E}" type="slidenum">
              <a:rPr lang="en-US"/>
              <a:pPr/>
              <a:t>82</a:t>
            </a:fld>
            <a:endParaRPr lang="en-US"/>
          </a:p>
        </p:txBody>
      </p:sp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475"/>
              </a:spcBef>
            </a:pPr>
            <a:r>
              <a:rPr lang="en-GB" sz="6000" b="1">
                <a:solidFill>
                  <a:srgbClr val="0000CC"/>
                </a:solidFill>
              </a:rPr>
              <a:t>Summary</a:t>
            </a:r>
            <a:r>
              <a:rPr lang="en-GB" sz="2400" b="1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5625" cy="4168775"/>
          </a:xfrm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/>
              <a:t>Cost estimation techniques:</a:t>
            </a:r>
          </a:p>
          <a:p>
            <a:pPr lvl="1">
              <a:spcBef>
                <a:spcPts val="713"/>
              </a:spcBef>
            </a:pPr>
            <a:r>
              <a:rPr lang="en-GB"/>
              <a:t>Empirical Techniques</a:t>
            </a:r>
          </a:p>
          <a:p>
            <a:pPr lvl="1">
              <a:spcBef>
                <a:spcPts val="713"/>
              </a:spcBef>
            </a:pPr>
            <a:r>
              <a:rPr lang="en-GB"/>
              <a:t>Heuristic Techniques</a:t>
            </a:r>
          </a:p>
          <a:p>
            <a:pPr lvl="1">
              <a:spcBef>
                <a:spcPts val="713"/>
              </a:spcBef>
            </a:pPr>
            <a:r>
              <a:rPr lang="en-GB"/>
              <a:t>Analytical Techniques</a:t>
            </a:r>
          </a:p>
          <a:p>
            <a:pPr>
              <a:spcBef>
                <a:spcPts val="988"/>
              </a:spcBef>
            </a:pPr>
            <a:r>
              <a:rPr lang="en-GB"/>
              <a:t>Empirical techniques:</a:t>
            </a:r>
          </a:p>
          <a:p>
            <a:pPr lvl="1">
              <a:spcBef>
                <a:spcPts val="713"/>
              </a:spcBef>
            </a:pPr>
            <a:r>
              <a:rPr lang="en-GB"/>
              <a:t>based on systematic guesses by experts.</a:t>
            </a:r>
          </a:p>
          <a:p>
            <a:pPr lvl="2">
              <a:spcBef>
                <a:spcPts val="613"/>
              </a:spcBef>
            </a:pPr>
            <a:r>
              <a:rPr lang="en-GB"/>
              <a:t>Expert Judgement</a:t>
            </a:r>
          </a:p>
          <a:p>
            <a:pPr lvl="2">
              <a:spcBef>
                <a:spcPts val="613"/>
              </a:spcBef>
            </a:pPr>
            <a:r>
              <a:rPr lang="en-GB"/>
              <a:t>Delphi Estimation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249FE-2C8D-4AFE-A619-9A865B9E0617}" type="slidenum">
              <a:rPr lang="en-US"/>
              <a:pPr/>
              <a:t>83</a:t>
            </a:fld>
            <a:endParaRPr lang="en-US"/>
          </a:p>
        </p:txBody>
      </p:sp>
      <p:sp>
        <p:nvSpPr>
          <p:cNvPr id="88065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475"/>
              </a:spcBef>
            </a:pPr>
            <a:r>
              <a:rPr lang="en-GB" sz="6000" b="1">
                <a:solidFill>
                  <a:srgbClr val="0000CC"/>
                </a:solidFill>
              </a:rPr>
              <a:t>Summary</a:t>
            </a:r>
            <a:r>
              <a:rPr lang="en-GB" sz="2400" b="1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lnSpc>
                <a:spcPct val="90000"/>
              </a:lnSpc>
              <a:spcBef>
                <a:spcPts val="488"/>
              </a:spcBef>
            </a:pPr>
            <a:r>
              <a:rPr lang="en-GB"/>
              <a:t>Heuristic techniques: </a:t>
            </a: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lang="en-GB"/>
              <a:t>assume that characteristics of a software product can be modeled by a mathematical expression.</a:t>
            </a: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lang="en-GB"/>
              <a:t>COCOMO</a:t>
            </a:r>
          </a:p>
          <a:p>
            <a:pPr>
              <a:lnSpc>
                <a:spcPct val="90000"/>
              </a:lnSpc>
              <a:spcBef>
                <a:spcPts val="488"/>
              </a:spcBef>
            </a:pPr>
            <a:r>
              <a:rPr lang="en-GB"/>
              <a:t>Analytical techniques: </a:t>
            </a: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lang="en-GB">
                <a:solidFill>
                  <a:srgbClr val="0000FF"/>
                </a:solidFill>
              </a:rPr>
              <a:t>derive</a:t>
            </a:r>
            <a:r>
              <a:rPr lang="en-GB"/>
              <a:t> the estimates starting with some basic assumptions:</a:t>
            </a:r>
          </a:p>
          <a:p>
            <a:pPr lvl="1">
              <a:lnSpc>
                <a:spcPct val="90000"/>
              </a:lnSpc>
              <a:spcBef>
                <a:spcPts val="350"/>
              </a:spcBef>
            </a:pPr>
            <a:r>
              <a:rPr lang="en-GB"/>
              <a:t>Halstead's Software Science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5AFD-B580-4EDE-BE35-4AFE16472CBC}" type="slidenum">
              <a:rPr lang="en-US"/>
              <a:pPr/>
              <a:t>84</a:t>
            </a:fld>
            <a:endParaRPr lang="en-US"/>
          </a:p>
        </p:txBody>
      </p:sp>
      <p:sp>
        <p:nvSpPr>
          <p:cNvPr id="8908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475"/>
              </a:spcBef>
            </a:pPr>
            <a:r>
              <a:rPr lang="en-GB" sz="6000" b="1">
                <a:solidFill>
                  <a:srgbClr val="0000CC"/>
                </a:solidFill>
              </a:rPr>
              <a:t>Summary</a:t>
            </a:r>
            <a:r>
              <a:rPr lang="en-GB" sz="2400" b="1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/>
              <a:t>The staffing level during the life cycle of a software product development: </a:t>
            </a:r>
          </a:p>
          <a:p>
            <a:pPr lvl="1">
              <a:spcBef>
                <a:spcPts val="713"/>
              </a:spcBef>
            </a:pPr>
            <a:r>
              <a:rPr lang="en-GB"/>
              <a:t>follows Rayleigh curve</a:t>
            </a:r>
          </a:p>
          <a:p>
            <a:pPr lvl="1">
              <a:spcBef>
                <a:spcPts val="713"/>
              </a:spcBef>
            </a:pPr>
            <a:r>
              <a:rPr lang="en-GB"/>
              <a:t>maximum number of engineers required during testing.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5052-A5B7-4274-8F08-FB884CD18689}" type="slidenum">
              <a:rPr lang="en-US"/>
              <a:pPr/>
              <a:t>85</a:t>
            </a:fld>
            <a:endParaRPr lang="en-US"/>
          </a:p>
        </p:txBody>
      </p:sp>
      <p:sp>
        <p:nvSpPr>
          <p:cNvPr id="90113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338"/>
              </a:spcBef>
            </a:pPr>
            <a:r>
              <a:rPr lang="en-GB" sz="5400" b="1">
                <a:solidFill>
                  <a:srgbClr val="0000CC"/>
                </a:solidFill>
              </a:rPr>
              <a:t>Summary</a:t>
            </a:r>
            <a:r>
              <a:rPr lang="en-GB" sz="2000" b="1">
                <a:solidFill>
                  <a:srgbClr val="0000CC"/>
                </a:solidFill>
              </a:rPr>
              <a:t> (CONT.)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/>
              <a:t>Relationship between schedule change and effort:</a:t>
            </a:r>
          </a:p>
          <a:p>
            <a:pPr lvl="1">
              <a:spcBef>
                <a:spcPts val="713"/>
              </a:spcBef>
            </a:pPr>
            <a:r>
              <a:rPr lang="en-GB"/>
              <a:t>highly nonlinear.</a:t>
            </a:r>
          </a:p>
          <a:p>
            <a:pPr>
              <a:spcBef>
                <a:spcPts val="988"/>
              </a:spcBef>
            </a:pPr>
            <a:r>
              <a:rPr lang="en-GB"/>
              <a:t>Software organizations are usually organized in:</a:t>
            </a:r>
          </a:p>
          <a:p>
            <a:pPr lvl="1">
              <a:spcBef>
                <a:spcPts val="713"/>
              </a:spcBef>
            </a:pPr>
            <a:r>
              <a:rPr lang="en-GB"/>
              <a:t>functional format</a:t>
            </a:r>
          </a:p>
          <a:p>
            <a:pPr lvl="1">
              <a:spcBef>
                <a:spcPts val="713"/>
              </a:spcBef>
            </a:pPr>
            <a:r>
              <a:rPr lang="en-GB"/>
              <a:t>project format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7CC8-81AA-49F8-8A58-A5A60DC1D596}" type="slidenum">
              <a:rPr lang="en-US"/>
              <a:pPr/>
              <a:t>86</a:t>
            </a:fld>
            <a:endParaRPr lang="en-US"/>
          </a:p>
        </p:txBody>
      </p:sp>
      <p:sp>
        <p:nvSpPr>
          <p:cNvPr id="91137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338"/>
              </a:spcBef>
            </a:pPr>
            <a:r>
              <a:rPr lang="en-GB" sz="5400">
                <a:solidFill>
                  <a:srgbClr val="336600"/>
                </a:solidFill>
              </a:rPr>
              <a:t>Summary</a:t>
            </a:r>
            <a:r>
              <a:rPr lang="en-GB" sz="2000">
                <a:solidFill>
                  <a:srgbClr val="336600"/>
                </a:solidFill>
              </a:rPr>
              <a:t> (CONT.)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/>
              <a:t>Project teams can be organized in following ways:</a:t>
            </a:r>
          </a:p>
          <a:p>
            <a:pPr lvl="1">
              <a:spcBef>
                <a:spcPts val="713"/>
              </a:spcBef>
            </a:pPr>
            <a:r>
              <a:rPr lang="en-GB" u="sng">
                <a:solidFill>
                  <a:srgbClr val="0000FF"/>
                </a:solidFill>
              </a:rPr>
              <a:t>Chief programmer:</a:t>
            </a:r>
            <a:r>
              <a:rPr lang="en-GB"/>
              <a:t> suitable for routine work.</a:t>
            </a:r>
          </a:p>
          <a:p>
            <a:pPr lvl="1">
              <a:spcBef>
                <a:spcPts val="713"/>
              </a:spcBef>
            </a:pPr>
            <a:r>
              <a:rPr lang="en-GB" u="sng">
                <a:solidFill>
                  <a:srgbClr val="0000FF"/>
                </a:solidFill>
              </a:rPr>
              <a:t>Democratic:</a:t>
            </a:r>
            <a:r>
              <a:rPr lang="en-GB"/>
              <a:t> Small teams doing R&amp;D type work</a:t>
            </a:r>
          </a:p>
          <a:p>
            <a:pPr lvl="1">
              <a:spcBef>
                <a:spcPts val="713"/>
              </a:spcBef>
            </a:pPr>
            <a:r>
              <a:rPr lang="en-GB" u="sng">
                <a:solidFill>
                  <a:srgbClr val="0000FF"/>
                </a:solidFill>
              </a:rPr>
              <a:t>Mixed:</a:t>
            </a:r>
            <a:r>
              <a:rPr lang="en-GB"/>
              <a:t> Large projects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1DEF-AC46-47FC-89E2-83AEA6715AD2}" type="slidenum">
              <a:rPr lang="en-US"/>
              <a:pPr/>
              <a:t>9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06400" y="182563"/>
            <a:ext cx="7769225" cy="1139825"/>
          </a:xfrm>
          <a:ln/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/>
              <a:t>Project planning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18000" tIns="46800" rIns="18000" bIns="46800"/>
          <a:lstStyle/>
          <a:p>
            <a:pPr>
              <a:spcBef>
                <a:spcPts val="988"/>
              </a:spcBef>
            </a:pPr>
            <a:r>
              <a:rPr lang="en-GB"/>
              <a:t>Requires utmost care and attention --- commitments to unrealistic time  and resource estimates result in: </a:t>
            </a:r>
          </a:p>
          <a:p>
            <a:pPr lvl="1">
              <a:spcBef>
                <a:spcPts val="713"/>
              </a:spcBef>
            </a:pPr>
            <a:r>
              <a:rPr lang="en-GB">
                <a:solidFill>
                  <a:srgbClr val="0000FF"/>
                </a:solidFill>
              </a:rPr>
              <a:t>irritating delays.</a:t>
            </a:r>
          </a:p>
          <a:p>
            <a:pPr lvl="1">
              <a:spcBef>
                <a:spcPts val="713"/>
              </a:spcBef>
            </a:pPr>
            <a:r>
              <a:rPr lang="en-GB">
                <a:solidFill>
                  <a:srgbClr val="0000FF"/>
                </a:solidFill>
              </a:rPr>
              <a:t>customer dissatisfaction </a:t>
            </a:r>
          </a:p>
          <a:p>
            <a:pPr lvl="1">
              <a:spcBef>
                <a:spcPts val="713"/>
              </a:spcBef>
            </a:pPr>
            <a:r>
              <a:rPr lang="en-GB">
                <a:solidFill>
                  <a:srgbClr val="0000FF"/>
                </a:solidFill>
              </a:rPr>
              <a:t>adverse affect on team morale</a:t>
            </a:r>
          </a:p>
          <a:p>
            <a:pPr lvl="2">
              <a:spcBef>
                <a:spcPts val="613"/>
              </a:spcBef>
            </a:pPr>
            <a:r>
              <a:rPr lang="en-GB">
                <a:solidFill>
                  <a:srgbClr val="0000FF"/>
                </a:solidFill>
              </a:rPr>
              <a:t>poor quality work </a:t>
            </a:r>
          </a:p>
          <a:p>
            <a:pPr lvl="1">
              <a:spcBef>
                <a:spcPts val="713"/>
              </a:spcBef>
            </a:pPr>
            <a:r>
              <a:rPr lang="en-GB">
                <a:solidFill>
                  <a:srgbClr val="0000FF"/>
                </a:solidFill>
              </a:rPr>
              <a:t>project failure.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1472330415</TotalTime>
  <Words>3072</Words>
  <PresentationFormat>On-screen Show (4:3)</PresentationFormat>
  <Paragraphs>588</Paragraphs>
  <Slides>86</Slides>
  <Notes>85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Contemporary Portrait</vt:lpstr>
      <vt:lpstr>Software Project Management</vt:lpstr>
      <vt:lpstr>Organization of this Lecture:</vt:lpstr>
      <vt:lpstr>Introduction</vt:lpstr>
      <vt:lpstr>Introduction</vt:lpstr>
      <vt:lpstr>Responsibility of project managers</vt:lpstr>
      <vt:lpstr>Introduction</vt:lpstr>
      <vt:lpstr>Project Planning</vt:lpstr>
      <vt:lpstr>Project Planning Activities</vt:lpstr>
      <vt:lpstr>Project planning</vt:lpstr>
      <vt:lpstr>Sliding Window Planning</vt:lpstr>
      <vt:lpstr>SPMP Document</vt:lpstr>
      <vt:lpstr>Organization of SPMP Document</vt:lpstr>
      <vt:lpstr>Software Cost Estimation</vt:lpstr>
      <vt:lpstr>Slide 14</vt:lpstr>
      <vt:lpstr>Software Cost Estimation</vt:lpstr>
      <vt:lpstr>Software Cost Estimation  Techniques</vt:lpstr>
      <vt:lpstr>Software Size Metrics</vt:lpstr>
      <vt:lpstr>Disadvantages of Using LOC</vt:lpstr>
      <vt:lpstr>Disadvantages of Using LOC  (cont...)</vt:lpstr>
      <vt:lpstr>Function Point Metric</vt:lpstr>
      <vt:lpstr>Function Point Metric (CONT.)</vt:lpstr>
      <vt:lpstr>Function Point Metric (CONT.)</vt:lpstr>
      <vt:lpstr>Empirical Size Estimation Techniques</vt:lpstr>
      <vt:lpstr>Expert judgement</vt:lpstr>
      <vt:lpstr>Delphi Estimation:</vt:lpstr>
      <vt:lpstr>Delphi Estimation:</vt:lpstr>
      <vt:lpstr>Heuristic Estimation Techniques</vt:lpstr>
      <vt:lpstr>COCOMO Model</vt:lpstr>
      <vt:lpstr>COCOMO Product classes</vt:lpstr>
      <vt:lpstr>Elaboration of Product classes</vt:lpstr>
      <vt:lpstr>COCOMO Model (CONT.)</vt:lpstr>
      <vt:lpstr>COCOMO Model (CONT.)</vt:lpstr>
      <vt:lpstr>Basic COCOMO Model (CONT.)</vt:lpstr>
      <vt:lpstr>Development Effort Estimation</vt:lpstr>
      <vt:lpstr>Development Time Estimation</vt:lpstr>
      <vt:lpstr>Basic COCOMO Model (CONT.)</vt:lpstr>
      <vt:lpstr>Basic COCOMO Model (CONT.)</vt:lpstr>
      <vt:lpstr>Basic COCOMO Model (CONT.)</vt:lpstr>
      <vt:lpstr>Basic COCOMO Model (CONT.)</vt:lpstr>
      <vt:lpstr>Example</vt:lpstr>
      <vt:lpstr>Intermediate COCOMO</vt:lpstr>
      <vt:lpstr>Intermediate COCOMO</vt:lpstr>
      <vt:lpstr>Intermediate COCOMO (CONT.)</vt:lpstr>
      <vt:lpstr>Intermediate COCOMO (CONT.)</vt:lpstr>
      <vt:lpstr>Intermediate COCOMO (CONT.)</vt:lpstr>
      <vt:lpstr>Shortcoming of  basic and intermediate COCOMO models</vt:lpstr>
      <vt:lpstr>Complete COCOMO</vt:lpstr>
      <vt:lpstr>Complete COCOMO Example</vt:lpstr>
      <vt:lpstr>Halstead's Software Science</vt:lpstr>
      <vt:lpstr>Halstead's Software Science</vt:lpstr>
      <vt:lpstr>Staffing Level Estimation</vt:lpstr>
      <vt:lpstr>Rayleigh Curve</vt:lpstr>
      <vt:lpstr>Putnam’s Work:</vt:lpstr>
      <vt:lpstr>Putnam’s Work (CONT.):</vt:lpstr>
      <vt:lpstr>Putnam’s Work (CONT.):</vt:lpstr>
      <vt:lpstr>Rayleigh Curve</vt:lpstr>
      <vt:lpstr>Rayleigh Curve</vt:lpstr>
      <vt:lpstr>Rayleigh Curve</vt:lpstr>
      <vt:lpstr>Effect of Schedule Change on Cost</vt:lpstr>
      <vt:lpstr>Effect of Schedule Change on Cost (CONT.)</vt:lpstr>
      <vt:lpstr>Example</vt:lpstr>
      <vt:lpstr>Effect of Schedule Change on Cost (CONT.)</vt:lpstr>
      <vt:lpstr>Effect of Schedule Change on Cost (CONT.)</vt:lpstr>
      <vt:lpstr>Effect of Schedule Change on Cost (CONT.)</vt:lpstr>
      <vt:lpstr>Jensen Model</vt:lpstr>
      <vt:lpstr>Jensen Model</vt:lpstr>
      <vt:lpstr>Organization Structure</vt:lpstr>
      <vt:lpstr>Advantages of Functional Organization</vt:lpstr>
      <vt:lpstr>Project Organization</vt:lpstr>
      <vt:lpstr>Team Structure </vt:lpstr>
      <vt:lpstr>Democratic Teams</vt:lpstr>
      <vt:lpstr>Democratic Teams</vt:lpstr>
      <vt:lpstr>Democratic Teams</vt:lpstr>
      <vt:lpstr>Chief Programmer Team</vt:lpstr>
      <vt:lpstr>Chief Programmer Team</vt:lpstr>
      <vt:lpstr>Chief Programmer Team</vt:lpstr>
      <vt:lpstr>Mixed Control Team Organization</vt:lpstr>
      <vt:lpstr>Team Organization</vt:lpstr>
      <vt:lpstr>Mixed team organization</vt:lpstr>
      <vt:lpstr>Summary</vt:lpstr>
      <vt:lpstr>Summary</vt:lpstr>
      <vt:lpstr>Summary (CONT.)</vt:lpstr>
      <vt:lpstr>Summary (CONT.)</vt:lpstr>
      <vt:lpstr>Summary (CONT.)</vt:lpstr>
      <vt:lpstr>Summary (CONT.)</vt:lpstr>
      <vt:lpstr>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(Lecture 9)</dc:title>
  <dc:creator>Sukalyan</dc:creator>
  <cp:lastModifiedBy>UEM</cp:lastModifiedBy>
  <cp:revision>6</cp:revision>
  <cp:lastPrinted>2001-07-12T12:27:45Z</cp:lastPrinted>
  <dcterms:created xsi:type="dcterms:W3CDTF">1999-02-12T17:49:46Z</dcterms:created>
  <dcterms:modified xsi:type="dcterms:W3CDTF">2022-02-16T04:17:36Z</dcterms:modified>
</cp:coreProperties>
</file>