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78"/>
  </p:notesMasterIdLst>
  <p:handoutMasterIdLst>
    <p:handoutMasterId r:id="rId79"/>
  </p:handoutMasterIdLst>
  <p:sldIdLst>
    <p:sldId id="695" r:id="rId2"/>
    <p:sldId id="924" r:id="rId3"/>
    <p:sldId id="901" r:id="rId4"/>
    <p:sldId id="928" r:id="rId5"/>
    <p:sldId id="902" r:id="rId6"/>
    <p:sldId id="903" r:id="rId7"/>
    <p:sldId id="904" r:id="rId8"/>
    <p:sldId id="929" r:id="rId9"/>
    <p:sldId id="260" r:id="rId10"/>
    <p:sldId id="930" r:id="rId11"/>
    <p:sldId id="278" r:id="rId12"/>
    <p:sldId id="456" r:id="rId13"/>
    <p:sldId id="931" r:id="rId14"/>
    <p:sldId id="306" r:id="rId15"/>
    <p:sldId id="908" r:id="rId16"/>
    <p:sldId id="909" r:id="rId17"/>
    <p:sldId id="910" r:id="rId18"/>
    <p:sldId id="921" r:id="rId19"/>
    <p:sldId id="916" r:id="rId20"/>
    <p:sldId id="917" r:id="rId21"/>
    <p:sldId id="923" r:id="rId22"/>
    <p:sldId id="919" r:id="rId23"/>
    <p:sldId id="932" r:id="rId24"/>
    <p:sldId id="458" r:id="rId25"/>
    <p:sldId id="700" r:id="rId26"/>
    <p:sldId id="701" r:id="rId27"/>
    <p:sldId id="693" r:id="rId28"/>
    <p:sldId id="407" r:id="rId29"/>
    <p:sldId id="933" r:id="rId30"/>
    <p:sldId id="698" r:id="rId31"/>
    <p:sldId id="922" r:id="rId32"/>
    <p:sldId id="427" r:id="rId33"/>
    <p:sldId id="688" r:id="rId34"/>
    <p:sldId id="899" r:id="rId35"/>
    <p:sldId id="443" r:id="rId36"/>
    <p:sldId id="696" r:id="rId37"/>
    <p:sldId id="523" r:id="rId38"/>
    <p:sldId id="545" r:id="rId39"/>
    <p:sldId id="549" r:id="rId40"/>
    <p:sldId id="562" r:id="rId41"/>
    <p:sldId id="934" r:id="rId42"/>
    <p:sldId id="879" r:id="rId43"/>
    <p:sldId id="686" r:id="rId44"/>
    <p:sldId id="586" r:id="rId45"/>
    <p:sldId id="595" r:id="rId46"/>
    <p:sldId id="898" r:id="rId47"/>
    <p:sldId id="684" r:id="rId48"/>
    <p:sldId id="935" r:id="rId49"/>
    <p:sldId id="615" r:id="rId50"/>
    <p:sldId id="894" r:id="rId51"/>
    <p:sldId id="936" r:id="rId52"/>
    <p:sldId id="905" r:id="rId53"/>
    <p:sldId id="895" r:id="rId54"/>
    <p:sldId id="896" r:id="rId55"/>
    <p:sldId id="679" r:id="rId56"/>
    <p:sldId id="880" r:id="rId57"/>
    <p:sldId id="926" r:id="rId58"/>
    <p:sldId id="680" r:id="rId59"/>
    <p:sldId id="681" r:id="rId60"/>
    <p:sldId id="869" r:id="rId61"/>
    <p:sldId id="737" r:id="rId62"/>
    <p:sldId id="887" r:id="rId63"/>
    <p:sldId id="874" r:id="rId64"/>
    <p:sldId id="766" r:id="rId65"/>
    <p:sldId id="888" r:id="rId66"/>
    <p:sldId id="890" r:id="rId67"/>
    <p:sldId id="906" r:id="rId68"/>
    <p:sldId id="876" r:id="rId69"/>
    <p:sldId id="823" r:id="rId70"/>
    <p:sldId id="889" r:id="rId71"/>
    <p:sldId id="878" r:id="rId72"/>
    <p:sldId id="937" r:id="rId73"/>
    <p:sldId id="860" r:id="rId74"/>
    <p:sldId id="891" r:id="rId75"/>
    <p:sldId id="892" r:id="rId76"/>
    <p:sldId id="893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800000"/>
    <a:srgbClr val="3333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56" y="-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2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2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ACB57C-3B1D-47A7-B261-DA5C32BF3A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239157-F110-42EB-8529-F5A4940B7C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219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7219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7219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298CADD8-3140-459E-AF25-9714B9CA6CC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21927" name="Picture 7" descr="A:\paint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42747-8ABA-4E51-A9E4-BABD1C4D37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9987C-C8A6-49FA-BCD5-4212DAA54A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2A31B-62AC-4A7C-9320-2C578846A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D20BF-2F9F-4BB4-827D-AB12DBBC35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66A80-3C68-473C-8596-1F0E07C430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A2E3A-1B2E-439C-8E55-FAC38955AC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2D913-EE40-4221-B71F-6800787816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6016DC-5698-47AC-ABE1-50C2926379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07436-4AE5-47A1-A384-384083A398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43D27-06B0-43C1-8C2D-59E8899B5C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209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u="none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209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u="none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209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u="none">
                <a:solidFill>
                  <a:schemeClr val="bg2"/>
                </a:solidFill>
                <a:latin typeface="Arial" charset="0"/>
              </a:defRPr>
            </a:lvl1pPr>
          </a:lstStyle>
          <a:p>
            <a:fld id="{E4185D6F-0D86-492F-9699-5FA0F626516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20903" name="Picture 7" descr="A:\paint.GIF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314348B1-125A-44CC-A8D7-917F1FE79CE8}" type="slidenum">
              <a:rPr lang="en-US"/>
              <a:pPr/>
              <a:t>1</a:t>
            </a:fld>
            <a:endParaRPr lang="en-US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838200"/>
            <a:ext cx="7721600" cy="1143000"/>
          </a:xfrm>
        </p:spPr>
        <p:txBody>
          <a:bodyPr/>
          <a:lstStyle/>
          <a:p>
            <a:pPr>
              <a:lnSpc>
                <a:spcPct val="65000"/>
              </a:lnSpc>
            </a:pPr>
            <a:r>
              <a:rPr lang="en-US" sz="5400" b="1" dirty="0"/>
              <a:t>Software Project Management 			</a:t>
            </a:r>
            <a:endParaRPr 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E873-A435-4C28-953B-89B642AA6057}" type="slidenum">
              <a:rPr lang="en-US"/>
              <a:pPr/>
              <a:t>10</a:t>
            </a:fld>
            <a:endParaRPr lang="en-US"/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/>
              <a:t>Staffing</a:t>
            </a:r>
            <a:endParaRPr lang="en-US" sz="540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A common misconception: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one software engineer is as productive as another: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Experiments reveal: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a large  variation in productivity between the worst and best  in a scale of 1 to 10.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Worst engineers even help reduce the overall productivity of the team 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in effect exhibit negative  productivity.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40A67-DCD9-44BA-A97C-C9384AA14F87}" type="slidenum">
              <a:rPr lang="en-US"/>
              <a:pPr/>
              <a:t>11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Who is a Good Software </a:t>
            </a:r>
            <a:r>
              <a:rPr lang="en-US" sz="3600" b="1" dirty="0" smtClean="0"/>
              <a:t>Professional?</a:t>
            </a:r>
            <a:endParaRPr lang="en-US" sz="36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sz="2400" b="1"/>
              <a:t>Good programming abilities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sz="2400" b="1"/>
              <a:t>Good </a:t>
            </a:r>
            <a:r>
              <a:rPr lang="en-US" sz="2400" b="1">
                <a:solidFill>
                  <a:srgbClr val="800000"/>
                </a:solidFill>
              </a:rPr>
              <a:t>knowledge of the project areas (Domain)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sz="2400" b="1"/>
              <a:t>Exposure to Systematic Techniques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sz="2400" b="1"/>
              <a:t>Fundamental Knowledge of Computer Science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sz="2400" b="1"/>
              <a:t>Ability to work in a team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sz="2400" b="1"/>
              <a:t>Intelligence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sz="2400" b="1"/>
              <a:t>Good communication skills: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sz="1800" b="1"/>
              <a:t>Oral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sz="1800" b="1"/>
              <a:t>Written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sz="1800" b="1"/>
              <a:t>Interpersonal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sz="2400" b="1"/>
              <a:t>High Motivation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E909-E779-45B6-9BEA-A6FA4F6AEB19}" type="slidenum">
              <a:rPr lang="en-US"/>
              <a:pPr/>
              <a:t>12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Who is a Good Software </a:t>
            </a:r>
            <a:r>
              <a:rPr lang="en-US" sz="3200" b="1" dirty="0" smtClean="0"/>
              <a:t>Professional? </a:t>
            </a:r>
            <a:r>
              <a:rPr lang="en-US" sz="1200" b="1" dirty="0"/>
              <a:t>(cont.)</a:t>
            </a:r>
            <a:endParaRPr lang="en-US" sz="3200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114800"/>
          </a:xfrm>
        </p:spPr>
        <p:txBody>
          <a:bodyPr/>
          <a:lstStyle/>
          <a:p>
            <a:r>
              <a:rPr lang="en-US" b="1"/>
              <a:t>Studies show:</a:t>
            </a:r>
          </a:p>
          <a:p>
            <a:pPr lvl="1"/>
            <a:r>
              <a:rPr lang="en-US" b="1"/>
              <a:t>these attributes vary as much as </a:t>
            </a:r>
            <a:br>
              <a:rPr lang="en-US" b="1"/>
            </a:br>
            <a:r>
              <a:rPr lang="en-US" b="1"/>
              <a:t>1:30 for poor and  bright candidates.</a:t>
            </a:r>
          </a:p>
          <a:p>
            <a:r>
              <a:rPr lang="en-US" b="1"/>
              <a:t>Technical knowledge in the area of the project (</a:t>
            </a:r>
            <a:r>
              <a:rPr lang="en-US" b="1" u="sng">
                <a:solidFill>
                  <a:srgbClr val="3333FF"/>
                </a:solidFill>
              </a:rPr>
              <a:t>domain knowledge</a:t>
            </a:r>
            <a:r>
              <a:rPr lang="en-US" b="1"/>
              <a:t>) is an important factor, determines:</a:t>
            </a:r>
          </a:p>
          <a:p>
            <a:pPr lvl="1"/>
            <a:r>
              <a:rPr lang="en-US" b="1"/>
              <a:t> productivity of an individual</a:t>
            </a:r>
          </a:p>
          <a:p>
            <a:pPr lvl="1"/>
            <a:r>
              <a:rPr lang="en-US" b="1"/>
              <a:t> quality of the product he develops.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D953-9751-4876-99F6-AACACBEC5617}" type="slidenum">
              <a:rPr lang="en-US"/>
              <a:pPr/>
              <a:t>13</a:t>
            </a:fld>
            <a:endParaRPr lang="en-US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Who is a Good Software </a:t>
            </a:r>
            <a:r>
              <a:rPr lang="en-US" sz="3200" b="1" dirty="0" smtClean="0"/>
              <a:t>Professional? </a:t>
            </a:r>
            <a:r>
              <a:rPr lang="en-US" sz="1200" b="1" dirty="0"/>
              <a:t>(cont.)</a:t>
            </a:r>
            <a:endParaRPr lang="en-US" sz="3200" dirty="0"/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3600" b="1"/>
              <a:t>A programmer having thorough knowledge of database applications (e.g MIS):</a:t>
            </a:r>
          </a:p>
          <a:p>
            <a:pPr lvl="1"/>
            <a:r>
              <a:rPr lang="en-US" sz="3200" b="1"/>
              <a:t>may turn out to be a poor data communication engineer.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2E54-81A4-436A-AA87-B7B496D2850D}" type="slidenum">
              <a:rPr lang="en-US"/>
              <a:pPr/>
              <a:t>14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/>
              <a:t>Scheduling</a:t>
            </a:r>
            <a:endParaRPr lang="en-US" sz="540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2800" b="1"/>
              <a:t>Scheduling is an important activity for the project managers.</a:t>
            </a:r>
          </a:p>
          <a:p>
            <a:r>
              <a:rPr lang="en-US" sz="2800" b="1" u="sng"/>
              <a:t>To determine project schedule:</a:t>
            </a:r>
          </a:p>
          <a:p>
            <a:pPr lvl="1"/>
            <a:r>
              <a:rPr lang="en-US" sz="2400" b="1">
                <a:solidFill>
                  <a:srgbClr val="3333FF"/>
                </a:solidFill>
              </a:rPr>
              <a:t>Identify tasks needed to complete the project.</a:t>
            </a:r>
          </a:p>
          <a:p>
            <a:pPr lvl="1"/>
            <a:r>
              <a:rPr lang="en-US" sz="2400" b="1">
                <a:solidFill>
                  <a:srgbClr val="3333FF"/>
                </a:solidFill>
              </a:rPr>
              <a:t>Determine the dependency among different tasks.</a:t>
            </a:r>
          </a:p>
          <a:p>
            <a:pPr lvl="1"/>
            <a:r>
              <a:rPr lang="en-US" sz="2400" b="1">
                <a:solidFill>
                  <a:srgbClr val="3333FF"/>
                </a:solidFill>
              </a:rPr>
              <a:t>Determine the most likely estimates for the duration of  the identified tasks.</a:t>
            </a:r>
          </a:p>
          <a:p>
            <a:pPr lvl="1"/>
            <a:r>
              <a:rPr lang="en-US" sz="2400" b="1">
                <a:solidFill>
                  <a:srgbClr val="3333FF"/>
                </a:solidFill>
              </a:rPr>
              <a:t>Plan the starting and  ending dates for various tasks.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71DC-DA84-454F-A0F5-D501537DDCD9}" type="slidenum">
              <a:rPr lang="en-US"/>
              <a:pPr/>
              <a:t>15</a:t>
            </a:fld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Work Breakdown  Structure</a:t>
            </a:r>
            <a:endParaRPr lang="en-US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2400" b="1"/>
              <a:t>Work Breakdown Structure (WBS) provides a notation for representing task structure:</a:t>
            </a:r>
          </a:p>
          <a:p>
            <a:pPr lvl="1"/>
            <a:r>
              <a:rPr lang="en-US" sz="2000" b="1">
                <a:solidFill>
                  <a:srgbClr val="3333FF"/>
                </a:solidFill>
              </a:rPr>
              <a:t>Activities are represented  as nodes of a tree. </a:t>
            </a:r>
          </a:p>
          <a:p>
            <a:pPr lvl="1"/>
            <a:r>
              <a:rPr lang="en-US" sz="2000" b="1">
                <a:solidFill>
                  <a:srgbClr val="3333FF"/>
                </a:solidFill>
              </a:rPr>
              <a:t>The root of the tree is labelled by the problem name.</a:t>
            </a:r>
          </a:p>
          <a:p>
            <a:pPr lvl="1"/>
            <a:r>
              <a:rPr lang="en-US" sz="2000" b="1">
                <a:solidFill>
                  <a:srgbClr val="3333FF"/>
                </a:solidFill>
              </a:rPr>
              <a:t>Each  task  is broken down into smaller tasks and represented  as  children  nodes. </a:t>
            </a:r>
          </a:p>
          <a:p>
            <a:r>
              <a:rPr lang="en-US" sz="2400" b="1"/>
              <a:t>It is not useful to subdivide tasks into units which take less than a week or two to execute. </a:t>
            </a:r>
          </a:p>
          <a:p>
            <a:pPr lvl="1"/>
            <a:r>
              <a:rPr lang="en-US" sz="2000" b="1">
                <a:solidFill>
                  <a:srgbClr val="800000"/>
                </a:solidFill>
              </a:rPr>
              <a:t>Finer subdivisions mean that a large amount of time must be spent on estimating and chart revision. </a:t>
            </a:r>
            <a:endParaRPr lang="en-US" sz="2400">
              <a:solidFill>
                <a:srgbClr val="800000"/>
              </a:solidFill>
            </a:endParaRPr>
          </a:p>
          <a:p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07D16-4B87-4CC9-8B5E-3BD7AC40FF09}" type="slidenum">
              <a:rPr lang="en-US"/>
              <a:pPr/>
              <a:t>16</a:t>
            </a:fld>
            <a:endParaRPr lang="en-US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Work Breakdown  Structure</a:t>
            </a:r>
          </a:p>
        </p:txBody>
      </p:sp>
      <p:sp>
        <p:nvSpPr>
          <p:cNvPr id="688131" name="Text Box 3"/>
          <p:cNvSpPr txBox="1">
            <a:spLocks noChangeArrowheads="1"/>
          </p:cNvSpPr>
          <p:nvPr/>
        </p:nvSpPr>
        <p:spPr bwMode="auto">
          <a:xfrm>
            <a:off x="3200400" y="1600200"/>
            <a:ext cx="244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/>
              <a:t>Compiler Project</a:t>
            </a:r>
          </a:p>
        </p:txBody>
      </p:sp>
      <p:sp>
        <p:nvSpPr>
          <p:cNvPr id="688132" name="Text Box 4"/>
          <p:cNvSpPr txBox="1">
            <a:spLocks noChangeArrowheads="1"/>
          </p:cNvSpPr>
          <p:nvPr/>
        </p:nvSpPr>
        <p:spPr bwMode="auto">
          <a:xfrm>
            <a:off x="2819400" y="4302125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none"/>
              <a:t>Lexer</a:t>
            </a:r>
          </a:p>
        </p:txBody>
      </p:sp>
      <p:sp>
        <p:nvSpPr>
          <p:cNvPr id="688133" name="Text Box 5"/>
          <p:cNvSpPr txBox="1">
            <a:spLocks noChangeArrowheads="1"/>
          </p:cNvSpPr>
          <p:nvPr/>
        </p:nvSpPr>
        <p:spPr bwMode="auto">
          <a:xfrm>
            <a:off x="2971800" y="3159125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none"/>
              <a:t>Design</a:t>
            </a:r>
          </a:p>
        </p:txBody>
      </p:sp>
      <p:sp>
        <p:nvSpPr>
          <p:cNvPr id="688134" name="Text Box 6"/>
          <p:cNvSpPr txBox="1">
            <a:spLocks noChangeArrowheads="1"/>
          </p:cNvSpPr>
          <p:nvPr/>
        </p:nvSpPr>
        <p:spPr bwMode="auto">
          <a:xfrm>
            <a:off x="533400" y="3159125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/>
              <a:t>Requirements</a:t>
            </a:r>
          </a:p>
        </p:txBody>
      </p:sp>
      <p:sp>
        <p:nvSpPr>
          <p:cNvPr id="688135" name="Text Box 7"/>
          <p:cNvSpPr txBox="1">
            <a:spLocks noChangeArrowheads="1"/>
          </p:cNvSpPr>
          <p:nvPr/>
        </p:nvSpPr>
        <p:spPr bwMode="auto">
          <a:xfrm>
            <a:off x="4267200" y="3159125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none"/>
              <a:t>Code</a:t>
            </a:r>
          </a:p>
        </p:txBody>
      </p:sp>
      <p:sp>
        <p:nvSpPr>
          <p:cNvPr id="688136" name="Text Box 8"/>
          <p:cNvSpPr txBox="1">
            <a:spLocks noChangeArrowheads="1"/>
          </p:cNvSpPr>
          <p:nvPr/>
        </p:nvSpPr>
        <p:spPr bwMode="auto">
          <a:xfrm>
            <a:off x="5257800" y="3159125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none"/>
              <a:t>Test</a:t>
            </a:r>
          </a:p>
        </p:txBody>
      </p:sp>
      <p:sp>
        <p:nvSpPr>
          <p:cNvPr id="688137" name="Text Box 9"/>
          <p:cNvSpPr txBox="1">
            <a:spLocks noChangeArrowheads="1"/>
          </p:cNvSpPr>
          <p:nvPr/>
        </p:nvSpPr>
        <p:spPr bwMode="auto">
          <a:xfrm>
            <a:off x="6172200" y="31591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none"/>
              <a:t>Write Manual</a:t>
            </a:r>
          </a:p>
        </p:txBody>
      </p:sp>
      <p:sp>
        <p:nvSpPr>
          <p:cNvPr id="688138" name="Text Box 10"/>
          <p:cNvSpPr txBox="1">
            <a:spLocks noChangeArrowheads="1"/>
          </p:cNvSpPr>
          <p:nvPr/>
        </p:nvSpPr>
        <p:spPr bwMode="auto">
          <a:xfrm>
            <a:off x="4114800" y="4302125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none"/>
              <a:t>Parser</a:t>
            </a:r>
          </a:p>
        </p:txBody>
      </p:sp>
      <p:sp>
        <p:nvSpPr>
          <p:cNvPr id="688139" name="Text Box 11"/>
          <p:cNvSpPr txBox="1">
            <a:spLocks noChangeArrowheads="1"/>
          </p:cNvSpPr>
          <p:nvPr/>
        </p:nvSpPr>
        <p:spPr bwMode="auto">
          <a:xfrm>
            <a:off x="5257800" y="4302125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none"/>
              <a:t>Code Generator</a:t>
            </a:r>
          </a:p>
        </p:txBody>
      </p:sp>
      <p:sp>
        <p:nvSpPr>
          <p:cNvPr id="688140" name="Rectangle 12"/>
          <p:cNvSpPr>
            <a:spLocks noChangeArrowheads="1"/>
          </p:cNvSpPr>
          <p:nvPr/>
        </p:nvSpPr>
        <p:spPr bwMode="auto">
          <a:xfrm>
            <a:off x="3276600" y="1635125"/>
            <a:ext cx="22860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609600" y="3159125"/>
            <a:ext cx="1905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2895600" y="3159125"/>
            <a:ext cx="1143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43" name="Rectangle 15"/>
          <p:cNvSpPr>
            <a:spLocks noChangeArrowheads="1"/>
          </p:cNvSpPr>
          <p:nvPr/>
        </p:nvSpPr>
        <p:spPr bwMode="auto">
          <a:xfrm>
            <a:off x="5334000" y="3159125"/>
            <a:ext cx="762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44" name="Rectangle 16"/>
          <p:cNvSpPr>
            <a:spLocks noChangeArrowheads="1"/>
          </p:cNvSpPr>
          <p:nvPr/>
        </p:nvSpPr>
        <p:spPr bwMode="auto">
          <a:xfrm>
            <a:off x="4191000" y="3159125"/>
            <a:ext cx="9906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45" name="Rectangle 17"/>
          <p:cNvSpPr>
            <a:spLocks noChangeArrowheads="1"/>
          </p:cNvSpPr>
          <p:nvPr/>
        </p:nvSpPr>
        <p:spPr bwMode="auto">
          <a:xfrm>
            <a:off x="4038600" y="4302125"/>
            <a:ext cx="1143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46" name="Rectangle 18"/>
          <p:cNvSpPr>
            <a:spLocks noChangeArrowheads="1"/>
          </p:cNvSpPr>
          <p:nvPr/>
        </p:nvSpPr>
        <p:spPr bwMode="auto">
          <a:xfrm>
            <a:off x="2667000" y="4302125"/>
            <a:ext cx="1143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47" name="Rectangle 19"/>
          <p:cNvSpPr>
            <a:spLocks noChangeArrowheads="1"/>
          </p:cNvSpPr>
          <p:nvPr/>
        </p:nvSpPr>
        <p:spPr bwMode="auto">
          <a:xfrm>
            <a:off x="6248400" y="3159125"/>
            <a:ext cx="1905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48" name="Rectangle 20"/>
          <p:cNvSpPr>
            <a:spLocks noChangeArrowheads="1"/>
          </p:cNvSpPr>
          <p:nvPr/>
        </p:nvSpPr>
        <p:spPr bwMode="auto">
          <a:xfrm>
            <a:off x="5334000" y="4302125"/>
            <a:ext cx="22860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49" name="Line 21"/>
          <p:cNvSpPr>
            <a:spLocks noChangeShapeType="1"/>
          </p:cNvSpPr>
          <p:nvPr/>
        </p:nvSpPr>
        <p:spPr bwMode="auto">
          <a:xfrm flipH="1">
            <a:off x="1905000" y="2092325"/>
            <a:ext cx="2438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50" name="Line 22"/>
          <p:cNvSpPr>
            <a:spLocks noChangeShapeType="1"/>
          </p:cNvSpPr>
          <p:nvPr/>
        </p:nvSpPr>
        <p:spPr bwMode="auto">
          <a:xfrm flipH="1">
            <a:off x="3581400" y="2092325"/>
            <a:ext cx="7620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>
            <a:off x="4343400" y="2092325"/>
            <a:ext cx="3810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52" name="Line 24"/>
          <p:cNvSpPr>
            <a:spLocks noChangeShapeType="1"/>
          </p:cNvSpPr>
          <p:nvPr/>
        </p:nvSpPr>
        <p:spPr bwMode="auto">
          <a:xfrm>
            <a:off x="4343400" y="2092325"/>
            <a:ext cx="13716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53" name="Line 25"/>
          <p:cNvSpPr>
            <a:spLocks noChangeShapeType="1"/>
          </p:cNvSpPr>
          <p:nvPr/>
        </p:nvSpPr>
        <p:spPr bwMode="auto">
          <a:xfrm>
            <a:off x="4343400" y="2092325"/>
            <a:ext cx="28956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 flipH="1">
            <a:off x="3276600" y="3692525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55" name="Line 27"/>
          <p:cNvSpPr>
            <a:spLocks noChangeShapeType="1"/>
          </p:cNvSpPr>
          <p:nvPr/>
        </p:nvSpPr>
        <p:spPr bwMode="auto">
          <a:xfrm>
            <a:off x="4648200" y="369252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156" name="Line 28"/>
          <p:cNvSpPr>
            <a:spLocks noChangeShapeType="1"/>
          </p:cNvSpPr>
          <p:nvPr/>
        </p:nvSpPr>
        <p:spPr bwMode="auto">
          <a:xfrm>
            <a:off x="4648200" y="3692525"/>
            <a:ext cx="175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6C982-9F29-4B87-9119-EBD3006BEC58}" type="slidenum">
              <a:rPr lang="en-US"/>
              <a:pPr/>
              <a:t>17</a:t>
            </a:fld>
            <a:endParaRPr lang="en-US"/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Activity Networks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sz="2800" b="1"/>
              <a:t>WBS structure can be refined into an activity network representation:</a:t>
            </a:r>
          </a:p>
          <a:p>
            <a:pPr lvl="1">
              <a:spcBef>
                <a:spcPct val="5000"/>
              </a:spcBef>
            </a:pPr>
            <a:r>
              <a:rPr lang="en-US" sz="2400" b="1">
                <a:solidFill>
                  <a:srgbClr val="3333FF"/>
                </a:solidFill>
              </a:rPr>
              <a:t>Network of boxes and arrows</a:t>
            </a:r>
          </a:p>
          <a:p>
            <a:pPr lvl="1">
              <a:spcBef>
                <a:spcPct val="5000"/>
              </a:spcBef>
            </a:pPr>
            <a:r>
              <a:rPr lang="en-US" sz="2400" b="1">
                <a:solidFill>
                  <a:srgbClr val="3333FF"/>
                </a:solidFill>
              </a:rPr>
              <a:t>shows different tasks making up a project, </a:t>
            </a:r>
          </a:p>
          <a:p>
            <a:pPr lvl="1">
              <a:spcBef>
                <a:spcPct val="5000"/>
              </a:spcBef>
            </a:pPr>
            <a:r>
              <a:rPr lang="en-US" sz="2400" b="1">
                <a:solidFill>
                  <a:srgbClr val="3333FF"/>
                </a:solidFill>
              </a:rPr>
              <a:t>represents the ordering among the tasks. </a:t>
            </a:r>
          </a:p>
          <a:p>
            <a:pPr>
              <a:spcBef>
                <a:spcPct val="5000"/>
              </a:spcBef>
            </a:pPr>
            <a:r>
              <a:rPr lang="en-US" sz="2800" b="1"/>
              <a:t>It is important to realize that developing WBS and activity network </a:t>
            </a:r>
          </a:p>
          <a:p>
            <a:pPr lvl="1">
              <a:spcBef>
                <a:spcPct val="5000"/>
              </a:spcBef>
            </a:pPr>
            <a:r>
              <a:rPr lang="en-US" sz="2400" b="1"/>
              <a:t>requires a thorough understanding of  the tasks involved.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5AB2-8385-4342-A165-D786F8CF6EA9}" type="slidenum">
              <a:rPr lang="en-US"/>
              <a:pPr/>
              <a:t>18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Activity Network</a:t>
            </a:r>
            <a:endParaRPr lang="en-US"/>
          </a:p>
        </p:txBody>
      </p:sp>
      <p:sp>
        <p:nvSpPr>
          <p:cNvPr id="700420" name="Text Box 4"/>
          <p:cNvSpPr txBox="1">
            <a:spLocks noChangeArrowheads="1"/>
          </p:cNvSpPr>
          <p:nvPr/>
        </p:nvSpPr>
        <p:spPr bwMode="auto">
          <a:xfrm>
            <a:off x="4800600" y="16002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u="none"/>
              <a:t>Code Lexer</a:t>
            </a:r>
            <a:endParaRPr lang="en-US" b="1" u="none"/>
          </a:p>
        </p:txBody>
      </p:sp>
      <p:sp>
        <p:nvSpPr>
          <p:cNvPr id="700422" name="Text Box 6"/>
          <p:cNvSpPr txBox="1">
            <a:spLocks noChangeArrowheads="1"/>
          </p:cNvSpPr>
          <p:nvPr/>
        </p:nvSpPr>
        <p:spPr bwMode="auto">
          <a:xfrm>
            <a:off x="838200" y="2854325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/>
              <a:t>Requirements</a:t>
            </a:r>
          </a:p>
        </p:txBody>
      </p:sp>
      <p:sp>
        <p:nvSpPr>
          <p:cNvPr id="700424" name="Text Box 8"/>
          <p:cNvSpPr txBox="1">
            <a:spLocks noChangeArrowheads="1"/>
          </p:cNvSpPr>
          <p:nvPr/>
        </p:nvSpPr>
        <p:spPr bwMode="auto">
          <a:xfrm>
            <a:off x="7467600" y="2895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none"/>
              <a:t>Test</a:t>
            </a:r>
          </a:p>
        </p:txBody>
      </p:sp>
      <p:sp>
        <p:nvSpPr>
          <p:cNvPr id="700425" name="Text Box 9"/>
          <p:cNvSpPr txBox="1">
            <a:spLocks noChangeArrowheads="1"/>
          </p:cNvSpPr>
          <p:nvPr/>
        </p:nvSpPr>
        <p:spPr bwMode="auto">
          <a:xfrm>
            <a:off x="4114800" y="4343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none"/>
              <a:t>Write Manual</a:t>
            </a:r>
          </a:p>
        </p:txBody>
      </p:sp>
      <p:sp>
        <p:nvSpPr>
          <p:cNvPr id="700426" name="Text Box 10"/>
          <p:cNvSpPr txBox="1">
            <a:spLocks noChangeArrowheads="1"/>
          </p:cNvSpPr>
          <p:nvPr/>
        </p:nvSpPr>
        <p:spPr bwMode="auto">
          <a:xfrm>
            <a:off x="4876800" y="23622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u="none"/>
              <a:t>Code Parser</a:t>
            </a:r>
          </a:p>
        </p:txBody>
      </p:sp>
      <p:sp>
        <p:nvSpPr>
          <p:cNvPr id="700427" name="Text Box 11"/>
          <p:cNvSpPr txBox="1">
            <a:spLocks noChangeArrowheads="1"/>
          </p:cNvSpPr>
          <p:nvPr/>
        </p:nvSpPr>
        <p:spPr bwMode="auto">
          <a:xfrm>
            <a:off x="4572000" y="3048000"/>
            <a:ext cx="2438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u="none"/>
              <a:t>Code Code Generator</a:t>
            </a:r>
          </a:p>
        </p:txBody>
      </p:sp>
      <p:sp>
        <p:nvSpPr>
          <p:cNvPr id="700429" name="Rectangle 13"/>
          <p:cNvSpPr>
            <a:spLocks noChangeArrowheads="1"/>
          </p:cNvSpPr>
          <p:nvPr/>
        </p:nvSpPr>
        <p:spPr bwMode="auto">
          <a:xfrm>
            <a:off x="914400" y="2854325"/>
            <a:ext cx="19050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1" name="Rectangle 15"/>
          <p:cNvSpPr>
            <a:spLocks noChangeArrowheads="1"/>
          </p:cNvSpPr>
          <p:nvPr/>
        </p:nvSpPr>
        <p:spPr bwMode="auto">
          <a:xfrm>
            <a:off x="7467600" y="2895600"/>
            <a:ext cx="7620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3" name="Rectangle 17"/>
          <p:cNvSpPr>
            <a:spLocks noChangeArrowheads="1"/>
          </p:cNvSpPr>
          <p:nvPr/>
        </p:nvSpPr>
        <p:spPr bwMode="auto">
          <a:xfrm>
            <a:off x="4876800" y="2362200"/>
            <a:ext cx="13716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4" name="Rectangle 18"/>
          <p:cNvSpPr>
            <a:spLocks noChangeArrowheads="1"/>
          </p:cNvSpPr>
          <p:nvPr/>
        </p:nvSpPr>
        <p:spPr bwMode="auto">
          <a:xfrm>
            <a:off x="4876800" y="1600200"/>
            <a:ext cx="12192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5" name="Rectangle 19"/>
          <p:cNvSpPr>
            <a:spLocks noChangeArrowheads="1"/>
          </p:cNvSpPr>
          <p:nvPr/>
        </p:nvSpPr>
        <p:spPr bwMode="auto">
          <a:xfrm>
            <a:off x="4191000" y="4343400"/>
            <a:ext cx="19050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6" name="Rectangle 20"/>
          <p:cNvSpPr>
            <a:spLocks noChangeArrowheads="1"/>
          </p:cNvSpPr>
          <p:nvPr/>
        </p:nvSpPr>
        <p:spPr bwMode="auto">
          <a:xfrm>
            <a:off x="4648200" y="3048000"/>
            <a:ext cx="20574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7" name="Line 21"/>
          <p:cNvSpPr>
            <a:spLocks noChangeShapeType="1"/>
          </p:cNvSpPr>
          <p:nvPr/>
        </p:nvSpPr>
        <p:spPr bwMode="auto">
          <a:xfrm>
            <a:off x="2819400" y="3276600"/>
            <a:ext cx="13716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8" name="Line 22"/>
          <p:cNvSpPr>
            <a:spLocks noChangeShapeType="1"/>
          </p:cNvSpPr>
          <p:nvPr/>
        </p:nvSpPr>
        <p:spPr bwMode="auto">
          <a:xfrm flipV="1">
            <a:off x="4343400" y="1905000"/>
            <a:ext cx="533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9" name="Line 23"/>
          <p:cNvSpPr>
            <a:spLocks noChangeShapeType="1"/>
          </p:cNvSpPr>
          <p:nvPr/>
        </p:nvSpPr>
        <p:spPr bwMode="auto">
          <a:xfrm>
            <a:off x="4343400" y="2667000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40" name="Line 24"/>
          <p:cNvSpPr>
            <a:spLocks noChangeShapeType="1"/>
          </p:cNvSpPr>
          <p:nvPr/>
        </p:nvSpPr>
        <p:spPr bwMode="auto">
          <a:xfrm>
            <a:off x="6248400" y="2667000"/>
            <a:ext cx="1219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41" name="Line 25"/>
          <p:cNvSpPr>
            <a:spLocks noChangeShapeType="1"/>
          </p:cNvSpPr>
          <p:nvPr/>
        </p:nvSpPr>
        <p:spPr bwMode="auto">
          <a:xfrm>
            <a:off x="6096000" y="1828800"/>
            <a:ext cx="13716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42" name="Line 26"/>
          <p:cNvSpPr>
            <a:spLocks noChangeShapeType="1"/>
          </p:cNvSpPr>
          <p:nvPr/>
        </p:nvSpPr>
        <p:spPr bwMode="auto">
          <a:xfrm flipV="1">
            <a:off x="2819400" y="25908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43" name="Line 27"/>
          <p:cNvSpPr>
            <a:spLocks noChangeShapeType="1"/>
          </p:cNvSpPr>
          <p:nvPr/>
        </p:nvSpPr>
        <p:spPr bwMode="auto">
          <a:xfrm flipV="1">
            <a:off x="4343400" y="2590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44" name="Line 28"/>
          <p:cNvSpPr>
            <a:spLocks noChangeShapeType="1"/>
          </p:cNvSpPr>
          <p:nvPr/>
        </p:nvSpPr>
        <p:spPr bwMode="auto">
          <a:xfrm flipV="1">
            <a:off x="6096000" y="3352800"/>
            <a:ext cx="13716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45" name="Text Box 29"/>
          <p:cNvSpPr txBox="1">
            <a:spLocks noChangeArrowheads="1"/>
          </p:cNvSpPr>
          <p:nvPr/>
        </p:nvSpPr>
        <p:spPr bwMode="auto">
          <a:xfrm>
            <a:off x="3200400" y="2286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u="none"/>
              <a:t>Design</a:t>
            </a:r>
          </a:p>
        </p:txBody>
      </p:sp>
      <p:sp>
        <p:nvSpPr>
          <p:cNvPr id="700446" name="Rectangle 30"/>
          <p:cNvSpPr>
            <a:spLocks noChangeArrowheads="1"/>
          </p:cNvSpPr>
          <p:nvPr/>
        </p:nvSpPr>
        <p:spPr bwMode="auto">
          <a:xfrm>
            <a:off x="3200400" y="2286000"/>
            <a:ext cx="1143000" cy="533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47" name="Line 31"/>
          <p:cNvSpPr>
            <a:spLocks noChangeShapeType="1"/>
          </p:cNvSpPr>
          <p:nvPr/>
        </p:nvSpPr>
        <p:spPr bwMode="auto">
          <a:xfrm flipV="1">
            <a:off x="6705600" y="3276600"/>
            <a:ext cx="7620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0ECAE-5C9E-4C5E-AB6E-889F097D7E63}" type="slidenum">
              <a:rPr lang="en-US"/>
              <a:pPr/>
              <a:t>19</a:t>
            </a:fld>
            <a:endParaRPr lang="en-US"/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Gantt Charts</a:t>
            </a:r>
            <a:endParaRPr lang="en-US" sz="4800"/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543800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sz="3600" b="1"/>
              <a:t>Named after its developer Henry Gantt. 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3200" b="1"/>
              <a:t> a </a:t>
            </a:r>
            <a:r>
              <a:rPr lang="en-US" sz="3200" b="1">
                <a:solidFill>
                  <a:srgbClr val="3333FF"/>
                </a:solidFill>
              </a:rPr>
              <a:t>form of bar chart</a:t>
            </a:r>
            <a:r>
              <a:rPr lang="en-US" sz="3200" b="1"/>
              <a:t>:</a:t>
            </a:r>
          </a:p>
          <a:p>
            <a:pPr lvl="2">
              <a:lnSpc>
                <a:spcPct val="95000"/>
              </a:lnSpc>
              <a:spcBef>
                <a:spcPct val="5000"/>
              </a:spcBef>
            </a:pPr>
            <a:r>
              <a:rPr lang="en-US" sz="2800" b="1">
                <a:solidFill>
                  <a:srgbClr val="800000"/>
                </a:solidFill>
              </a:rPr>
              <a:t>each bar represents an activity,</a:t>
            </a:r>
          </a:p>
          <a:p>
            <a:pPr lvl="2">
              <a:lnSpc>
                <a:spcPct val="95000"/>
              </a:lnSpc>
              <a:spcBef>
                <a:spcPct val="5000"/>
              </a:spcBef>
            </a:pPr>
            <a:r>
              <a:rPr lang="en-US" sz="2800" b="1">
                <a:solidFill>
                  <a:srgbClr val="800000"/>
                </a:solidFill>
              </a:rPr>
              <a:t>bars are drawn against a time line, </a:t>
            </a:r>
          </a:p>
          <a:p>
            <a:pPr lvl="2">
              <a:lnSpc>
                <a:spcPct val="95000"/>
              </a:lnSpc>
              <a:spcBef>
                <a:spcPct val="5000"/>
              </a:spcBef>
            </a:pPr>
            <a:r>
              <a:rPr lang="en-US" sz="2800" b="1">
                <a:solidFill>
                  <a:srgbClr val="800000"/>
                </a:solidFill>
              </a:rPr>
              <a:t>length of each bar is proportional to the length of time planned for the activity.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4DAF-5A15-4292-9447-7012336E7939}" type="slidenum">
              <a:rPr lang="en-US"/>
              <a:pPr/>
              <a:t>2</a:t>
            </a:fld>
            <a:endParaRPr lang="en-US"/>
          </a:p>
        </p:txBody>
      </p:sp>
      <p:sp>
        <p:nvSpPr>
          <p:cNvPr id="70451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Organization of this Lecture</a:t>
            </a:r>
            <a:endParaRPr lang="en-US"/>
          </a:p>
        </p:txBody>
      </p:sp>
      <p:sp>
        <p:nvSpPr>
          <p:cNvPr id="70451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sz="3600" b="1"/>
              <a:t>Overview of Last Lecture</a:t>
            </a:r>
          </a:p>
          <a:p>
            <a:r>
              <a:rPr lang="en-US" sz="3600" b="1"/>
              <a:t>Staffing</a:t>
            </a:r>
          </a:p>
          <a:p>
            <a:r>
              <a:rPr lang="en-US" sz="3600" b="1"/>
              <a:t>Scheduling</a:t>
            </a:r>
          </a:p>
          <a:p>
            <a:r>
              <a:rPr lang="en-US" sz="3600" b="1"/>
              <a:t>Risk Management</a:t>
            </a:r>
          </a:p>
          <a:p>
            <a:r>
              <a:rPr lang="en-US" sz="3600" b="1"/>
              <a:t>Configuration Management</a:t>
            </a:r>
          </a:p>
          <a:p>
            <a:r>
              <a:rPr lang="en-US" sz="3600" b="1"/>
              <a:t>Summary</a:t>
            </a:r>
            <a:endParaRPr lang="en-US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FAFC-0420-4701-89C6-F9C48276B7E8}" type="slidenum">
              <a:rPr lang="en-US"/>
              <a:pPr/>
              <a:t>20</a:t>
            </a:fld>
            <a:endParaRPr lang="en-US"/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Gantt Charts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b="1"/>
              <a:t>Gantt charts are not specific to software engineering.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b="1"/>
              <a:t>Gantt charts used in software project management are: 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b="1"/>
              <a:t>enhanced version of  standard Gantt charts. 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b="1">
                <a:solidFill>
                  <a:srgbClr val="3333FF"/>
                </a:solidFill>
              </a:rPr>
              <a:t>colored part of a bar shows the length of time a task is estimated to take. 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b="1">
                <a:solidFill>
                  <a:srgbClr val="3333FF"/>
                </a:solidFill>
              </a:rPr>
              <a:t>white part shows the  slack time, </a:t>
            </a:r>
          </a:p>
          <a:p>
            <a:pPr lvl="2">
              <a:lnSpc>
                <a:spcPct val="95000"/>
              </a:lnSpc>
              <a:spcBef>
                <a:spcPct val="5000"/>
              </a:spcBef>
            </a:pPr>
            <a:r>
              <a:rPr lang="en-US" b="1"/>
              <a:t>the latest time by which a task must be finished.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649C-4A65-4437-9059-09C4AE187F5B}" type="slidenum">
              <a:rPr lang="en-US"/>
              <a:pPr/>
              <a:t>21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Gantt Chart</a:t>
            </a:r>
            <a:endParaRPr lang="en-US" sz="4800"/>
          </a:p>
        </p:txBody>
      </p:sp>
      <p:sp>
        <p:nvSpPr>
          <p:cNvPr id="702468" name="Line 4"/>
          <p:cNvSpPr>
            <a:spLocks noChangeShapeType="1"/>
          </p:cNvSpPr>
          <p:nvPr/>
        </p:nvSpPr>
        <p:spPr bwMode="auto">
          <a:xfrm>
            <a:off x="1143000" y="1676400"/>
            <a:ext cx="0" cy="419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469" name="Line 5"/>
          <p:cNvSpPr>
            <a:spLocks noChangeShapeType="1"/>
          </p:cNvSpPr>
          <p:nvPr/>
        </p:nvSpPr>
        <p:spPr bwMode="auto">
          <a:xfrm>
            <a:off x="1143000" y="1676400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470" name="Rectangle 6"/>
          <p:cNvSpPr>
            <a:spLocks noChangeArrowheads="1"/>
          </p:cNvSpPr>
          <p:nvPr/>
        </p:nvSpPr>
        <p:spPr bwMode="auto">
          <a:xfrm>
            <a:off x="1143000" y="1752600"/>
            <a:ext cx="533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471" name="Rectangle 7"/>
          <p:cNvSpPr>
            <a:spLocks noChangeArrowheads="1"/>
          </p:cNvSpPr>
          <p:nvPr/>
        </p:nvSpPr>
        <p:spPr bwMode="auto">
          <a:xfrm>
            <a:off x="1752600" y="2209800"/>
            <a:ext cx="685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472" name="Rectangle 8"/>
          <p:cNvSpPr>
            <a:spLocks noChangeArrowheads="1"/>
          </p:cNvSpPr>
          <p:nvPr/>
        </p:nvSpPr>
        <p:spPr bwMode="auto">
          <a:xfrm>
            <a:off x="2438400" y="2590800"/>
            <a:ext cx="3810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474" name="Rectangle 10"/>
          <p:cNvSpPr>
            <a:spLocks noChangeArrowheads="1"/>
          </p:cNvSpPr>
          <p:nvPr/>
        </p:nvSpPr>
        <p:spPr bwMode="auto">
          <a:xfrm>
            <a:off x="2438400" y="3048000"/>
            <a:ext cx="685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475" name="Rectangle 11"/>
          <p:cNvSpPr>
            <a:spLocks noChangeArrowheads="1"/>
          </p:cNvSpPr>
          <p:nvPr/>
        </p:nvSpPr>
        <p:spPr bwMode="auto">
          <a:xfrm>
            <a:off x="2438400" y="342900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476" name="Rectangle 12"/>
          <p:cNvSpPr>
            <a:spLocks noChangeArrowheads="1"/>
          </p:cNvSpPr>
          <p:nvPr/>
        </p:nvSpPr>
        <p:spPr bwMode="auto">
          <a:xfrm>
            <a:off x="3810000" y="3962400"/>
            <a:ext cx="685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477" name="Rectangle 13"/>
          <p:cNvSpPr>
            <a:spLocks noChangeArrowheads="1"/>
          </p:cNvSpPr>
          <p:nvPr/>
        </p:nvSpPr>
        <p:spPr bwMode="auto">
          <a:xfrm>
            <a:off x="1828800" y="4419600"/>
            <a:ext cx="685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478" name="Rectangle 14"/>
          <p:cNvSpPr>
            <a:spLocks noChangeArrowheads="1"/>
          </p:cNvSpPr>
          <p:nvPr/>
        </p:nvSpPr>
        <p:spPr bwMode="auto">
          <a:xfrm>
            <a:off x="2819400" y="2590800"/>
            <a:ext cx="9144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479" name="Rectangle 15"/>
          <p:cNvSpPr>
            <a:spLocks noChangeArrowheads="1"/>
          </p:cNvSpPr>
          <p:nvPr/>
        </p:nvSpPr>
        <p:spPr bwMode="auto">
          <a:xfrm>
            <a:off x="3124200" y="3048000"/>
            <a:ext cx="6096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480" name="Rectangle 16"/>
          <p:cNvSpPr>
            <a:spLocks noChangeArrowheads="1"/>
          </p:cNvSpPr>
          <p:nvPr/>
        </p:nvSpPr>
        <p:spPr bwMode="auto">
          <a:xfrm>
            <a:off x="2514600" y="4419600"/>
            <a:ext cx="12954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481" name="Text Box 17"/>
          <p:cNvSpPr txBox="1">
            <a:spLocks noChangeArrowheads="1"/>
          </p:cNvSpPr>
          <p:nvPr/>
        </p:nvSpPr>
        <p:spPr bwMode="auto">
          <a:xfrm>
            <a:off x="1828800" y="167640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none"/>
              <a:t>Requirements</a:t>
            </a:r>
            <a:endParaRPr lang="en-US" sz="1600" b="1"/>
          </a:p>
        </p:txBody>
      </p:sp>
      <p:sp>
        <p:nvSpPr>
          <p:cNvPr id="702482" name="Text Box 18"/>
          <p:cNvSpPr txBox="1">
            <a:spLocks noChangeArrowheads="1"/>
          </p:cNvSpPr>
          <p:nvPr/>
        </p:nvSpPr>
        <p:spPr bwMode="auto">
          <a:xfrm>
            <a:off x="2438400" y="210185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none"/>
              <a:t>Design</a:t>
            </a:r>
            <a:endParaRPr lang="en-US" sz="1600" b="1"/>
          </a:p>
        </p:txBody>
      </p:sp>
      <p:sp>
        <p:nvSpPr>
          <p:cNvPr id="702483" name="Text Box 19"/>
          <p:cNvSpPr txBox="1">
            <a:spLocks noChangeArrowheads="1"/>
          </p:cNvSpPr>
          <p:nvPr/>
        </p:nvSpPr>
        <p:spPr bwMode="auto">
          <a:xfrm>
            <a:off x="3733800" y="248285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none"/>
              <a:t>Code Lexer</a:t>
            </a:r>
            <a:endParaRPr lang="en-US" sz="1600" b="1"/>
          </a:p>
        </p:txBody>
      </p:sp>
      <p:sp>
        <p:nvSpPr>
          <p:cNvPr id="702484" name="Text Box 20"/>
          <p:cNvSpPr txBox="1">
            <a:spLocks noChangeArrowheads="1"/>
          </p:cNvSpPr>
          <p:nvPr/>
        </p:nvSpPr>
        <p:spPr bwMode="auto">
          <a:xfrm>
            <a:off x="3733800" y="294005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none"/>
              <a:t>Code Parser</a:t>
            </a:r>
            <a:endParaRPr lang="en-US" sz="1600" b="1"/>
          </a:p>
        </p:txBody>
      </p:sp>
      <p:sp>
        <p:nvSpPr>
          <p:cNvPr id="702485" name="Text Box 21"/>
          <p:cNvSpPr txBox="1">
            <a:spLocks noChangeArrowheads="1"/>
          </p:cNvSpPr>
          <p:nvPr/>
        </p:nvSpPr>
        <p:spPr bwMode="auto">
          <a:xfrm>
            <a:off x="3733800" y="3352800"/>
            <a:ext cx="2362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none"/>
              <a:t>Code Code Generator</a:t>
            </a:r>
            <a:endParaRPr lang="en-US" sz="1600" b="1"/>
          </a:p>
        </p:txBody>
      </p:sp>
      <p:sp>
        <p:nvSpPr>
          <p:cNvPr id="702486" name="Text Box 22"/>
          <p:cNvSpPr txBox="1">
            <a:spLocks noChangeArrowheads="1"/>
          </p:cNvSpPr>
          <p:nvPr/>
        </p:nvSpPr>
        <p:spPr bwMode="auto">
          <a:xfrm>
            <a:off x="4495800" y="388620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none"/>
              <a:t>Test</a:t>
            </a:r>
            <a:endParaRPr lang="en-US" sz="1600" b="1"/>
          </a:p>
        </p:txBody>
      </p:sp>
      <p:sp>
        <p:nvSpPr>
          <p:cNvPr id="702487" name="Text Box 23"/>
          <p:cNvSpPr txBox="1">
            <a:spLocks noChangeArrowheads="1"/>
          </p:cNvSpPr>
          <p:nvPr/>
        </p:nvSpPr>
        <p:spPr bwMode="auto">
          <a:xfrm>
            <a:off x="3810000" y="431165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none"/>
              <a:t>Write Manual</a:t>
            </a:r>
            <a:endParaRPr lang="en-US" sz="1600" b="1"/>
          </a:p>
        </p:txBody>
      </p:sp>
      <p:sp>
        <p:nvSpPr>
          <p:cNvPr id="702488" name="Line 24"/>
          <p:cNvSpPr>
            <a:spLocks noChangeShapeType="1"/>
          </p:cNvSpPr>
          <p:nvPr/>
        </p:nvSpPr>
        <p:spPr bwMode="auto">
          <a:xfrm>
            <a:off x="1676400" y="160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489" name="Line 25"/>
          <p:cNvSpPr>
            <a:spLocks noChangeShapeType="1"/>
          </p:cNvSpPr>
          <p:nvPr/>
        </p:nvSpPr>
        <p:spPr bwMode="auto">
          <a:xfrm>
            <a:off x="2438400" y="160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490" name="Line 26"/>
          <p:cNvSpPr>
            <a:spLocks noChangeShapeType="1"/>
          </p:cNvSpPr>
          <p:nvPr/>
        </p:nvSpPr>
        <p:spPr bwMode="auto">
          <a:xfrm>
            <a:off x="2819400" y="160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491" name="Line 27"/>
          <p:cNvSpPr>
            <a:spLocks noChangeShapeType="1"/>
          </p:cNvSpPr>
          <p:nvPr/>
        </p:nvSpPr>
        <p:spPr bwMode="auto">
          <a:xfrm>
            <a:off x="3124200" y="160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492" name="Line 28"/>
          <p:cNvSpPr>
            <a:spLocks noChangeShapeType="1"/>
          </p:cNvSpPr>
          <p:nvPr/>
        </p:nvSpPr>
        <p:spPr bwMode="auto">
          <a:xfrm>
            <a:off x="3657600" y="160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493" name="Line 29"/>
          <p:cNvSpPr>
            <a:spLocks noChangeShapeType="1"/>
          </p:cNvSpPr>
          <p:nvPr/>
        </p:nvSpPr>
        <p:spPr bwMode="auto">
          <a:xfrm>
            <a:off x="4419600" y="1600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E4B1-F4F0-4D1A-82B5-89BA582E1742}" type="slidenum">
              <a:rPr lang="en-US"/>
              <a:pPr/>
              <a:t>22</a:t>
            </a:fld>
            <a:endParaRPr lang="en-US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Scheduling</a:t>
            </a:r>
            <a:endParaRPr lang="en-US" sz="4800"/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114800"/>
          </a:xfrm>
        </p:spPr>
        <p:txBody>
          <a:bodyPr/>
          <a:lstStyle/>
          <a:p>
            <a:r>
              <a:rPr lang="en-US" b="1"/>
              <a:t>Many managers believe</a:t>
            </a:r>
          </a:p>
          <a:p>
            <a:pPr lvl="1"/>
            <a:r>
              <a:rPr lang="en-US" b="1"/>
              <a:t>an aggressive schedule motivates the engineers to do a better and faster job.</a:t>
            </a:r>
          </a:p>
          <a:p>
            <a:pPr lvl="1"/>
            <a:r>
              <a:rPr lang="en-US" b="1"/>
              <a:t>However, careful experiments show:</a:t>
            </a:r>
          </a:p>
          <a:p>
            <a:pPr lvl="2"/>
            <a:r>
              <a:rPr lang="en-US" b="1">
                <a:solidFill>
                  <a:srgbClr val="3333FF"/>
                </a:solidFill>
              </a:rPr>
              <a:t>unrealistic aggressive schedules</a:t>
            </a:r>
            <a:r>
              <a:rPr lang="en-US" b="1"/>
              <a:t> </a:t>
            </a:r>
            <a:r>
              <a:rPr lang="en-US" b="1">
                <a:solidFill>
                  <a:srgbClr val="3333FF"/>
                </a:solidFill>
              </a:rPr>
              <a:t>cause engineers to compromise on intangible quality aspects, </a:t>
            </a:r>
          </a:p>
          <a:p>
            <a:pPr lvl="3"/>
            <a:r>
              <a:rPr lang="en-US" b="1">
                <a:solidFill>
                  <a:srgbClr val="3333FF"/>
                </a:solidFill>
              </a:rPr>
              <a:t>also cause schedule delays</a:t>
            </a:r>
            <a:r>
              <a:rPr lang="en-US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78C5-B800-4E4D-9D4E-2973C0E2E48C}" type="slidenum">
              <a:rPr lang="en-US"/>
              <a:pPr/>
              <a:t>23</a:t>
            </a:fld>
            <a:endParaRPr lang="en-US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Scheduling</a:t>
            </a:r>
            <a:endParaRPr lang="en-US" sz="4800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2800" b="1"/>
              <a:t>A good way to achieve accuracy:</a:t>
            </a:r>
          </a:p>
          <a:p>
            <a:pPr lvl="1"/>
            <a:r>
              <a:rPr lang="en-US" b="1"/>
              <a:t>let people set their own schedules.</a:t>
            </a:r>
          </a:p>
          <a:p>
            <a:r>
              <a:rPr lang="en-US" sz="2800" b="1"/>
              <a:t>Schedule for a large-sized task may take too long: </a:t>
            </a:r>
          </a:p>
          <a:p>
            <a:pPr lvl="1"/>
            <a:r>
              <a:rPr lang="en-US" sz="2400" b="1"/>
              <a:t>Managers need to break large tasks into smaller ones to find more parallelism </a:t>
            </a:r>
          </a:p>
          <a:p>
            <a:pPr lvl="2"/>
            <a:r>
              <a:rPr lang="en-US" sz="2000" b="1"/>
              <a:t>can lead to shorter development time. </a:t>
            </a:r>
          </a:p>
          <a:p>
            <a:pPr lvl="2"/>
            <a:r>
              <a:rPr lang="en-US" sz="2000" b="1"/>
              <a:t>Small-sized tasks help in better tracking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12FA-BC20-4977-ABCF-C6C78611210D}" type="slidenum">
              <a:rPr lang="en-US"/>
              <a:pPr/>
              <a:t>24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Critical Path</a:t>
            </a:r>
            <a:endParaRPr lang="en-US" sz="480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sz="2800" b="1"/>
              <a:t>Task dependencies define a partial ordering among tasks, i.e.</a:t>
            </a:r>
          </a:p>
          <a:p>
            <a:pPr lvl="1"/>
            <a:r>
              <a:rPr lang="en-US" sz="2400" b="1"/>
              <a:t> Completion of some tasks must precede the starting time of some other tasks. </a:t>
            </a:r>
          </a:p>
          <a:p>
            <a:r>
              <a:rPr lang="en-US" sz="2800" b="1">
                <a:solidFill>
                  <a:srgbClr val="3333FF"/>
                </a:solidFill>
              </a:rPr>
              <a:t>A critical path: </a:t>
            </a:r>
          </a:p>
          <a:p>
            <a:pPr lvl="1"/>
            <a:r>
              <a:rPr lang="en-US" sz="2400" b="1">
                <a:solidFill>
                  <a:srgbClr val="3333FF"/>
                </a:solidFill>
              </a:rPr>
              <a:t>along which every milestone is critical to  meeting the project deadline.</a:t>
            </a:r>
          </a:p>
          <a:p>
            <a:r>
              <a:rPr lang="en-US" sz="2800" b="1"/>
              <a:t>A  </a:t>
            </a:r>
            <a:r>
              <a:rPr lang="en-US" sz="2800" b="1" u="sng">
                <a:solidFill>
                  <a:srgbClr val="800000"/>
                </a:solidFill>
              </a:rPr>
              <a:t>Critical Path</a:t>
            </a:r>
            <a:r>
              <a:rPr lang="en-US" sz="2800" b="1"/>
              <a:t>  is a</a:t>
            </a:r>
            <a:r>
              <a:rPr lang="en-US" sz="2800" b="1">
                <a:solidFill>
                  <a:srgbClr val="3333FF"/>
                </a:solidFill>
              </a:rPr>
              <a:t>  chain of tasks that determine the duration of the project</a:t>
            </a:r>
            <a:r>
              <a:rPr lang="en-US" sz="2800" b="1"/>
              <a:t>.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990600" y="3276600"/>
            <a:ext cx="7162800" cy="1295400"/>
          </a:xfrm>
          <a:prstGeom prst="rect">
            <a:avLst/>
          </a:prstGeom>
          <a:noFill/>
          <a:ln w="38100">
            <a:solidFill>
              <a:srgbClr val="80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222A-E5DF-445F-B835-7628493FF242}" type="slidenum">
              <a:rPr lang="en-US"/>
              <a:pPr/>
              <a:t>25</a:t>
            </a:fld>
            <a:endParaRPr lang="en-US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Critical Paths</a:t>
            </a:r>
            <a:endParaRPr lang="en-US" sz="480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sz="2800" b="1">
                <a:solidFill>
                  <a:srgbClr val="3333FF"/>
                </a:solidFill>
              </a:rPr>
              <a:t>A critical paths is sequence of tasks such that</a:t>
            </a:r>
          </a:p>
          <a:p>
            <a:pPr lvl="1"/>
            <a:r>
              <a:rPr lang="en-US" sz="2400" b="1">
                <a:solidFill>
                  <a:srgbClr val="3333FF"/>
                </a:solidFill>
              </a:rPr>
              <a:t>a delay in any of the tasks will cause a delay to the entire project</a:t>
            </a:r>
            <a:r>
              <a:rPr lang="en-US" sz="2400" b="1"/>
              <a:t>. </a:t>
            </a:r>
          </a:p>
          <a:p>
            <a:r>
              <a:rPr lang="en-US" sz="2800" b="1">
                <a:solidFill>
                  <a:srgbClr val="800000"/>
                </a:solidFill>
              </a:rPr>
              <a:t>There can be more than one critical path in a project</a:t>
            </a:r>
            <a:r>
              <a:rPr lang="en-US" sz="2800" b="1"/>
              <a:t>. </a:t>
            </a:r>
          </a:p>
          <a:p>
            <a:r>
              <a:rPr lang="en-US" sz="2800" b="1"/>
              <a:t>It is important for the project manager to be aware of the critical paths in a project:</a:t>
            </a:r>
          </a:p>
          <a:p>
            <a:pPr lvl="1"/>
            <a:r>
              <a:rPr lang="en-US" sz="2400" b="1"/>
              <a:t>can ensure that tasks on these paths are completed on time.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1676B-C915-45DB-B4A7-C6C1E5E67FA0}" type="slidenum">
              <a:rPr lang="en-US"/>
              <a:pPr/>
              <a:t>26</a:t>
            </a:fld>
            <a:endParaRPr lang="en-US"/>
          </a:p>
        </p:txBody>
      </p:sp>
      <p:sp>
        <p:nvSpPr>
          <p:cNvPr id="465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Critical Paths</a:t>
            </a:r>
          </a:p>
        </p:txBody>
      </p:sp>
      <p:sp>
        <p:nvSpPr>
          <p:cNvPr id="4659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2800" b="1"/>
              <a:t>Other tasks may have some room for delay without affecting the entire project.</a:t>
            </a:r>
          </a:p>
          <a:p>
            <a:pPr lvl="1"/>
            <a:r>
              <a:rPr lang="en-US" sz="2400" b="1">
                <a:solidFill>
                  <a:srgbClr val="3333FF"/>
                </a:solidFill>
              </a:rPr>
              <a:t>If necessary, the manager may switch resources from a noncritical task to a critical task.</a:t>
            </a:r>
          </a:p>
          <a:p>
            <a:r>
              <a:rPr lang="en-US" sz="2800" b="1"/>
              <a:t>Several  software packages are available for automating the scheduling process:</a:t>
            </a:r>
          </a:p>
          <a:p>
            <a:pPr lvl="1"/>
            <a:r>
              <a:rPr lang="en-US" sz="2400" b="1">
                <a:solidFill>
                  <a:srgbClr val="3333FF"/>
                </a:solidFill>
              </a:rPr>
              <a:t>MacProject on Apple Macintosh computer</a:t>
            </a:r>
          </a:p>
          <a:p>
            <a:pPr lvl="1"/>
            <a:r>
              <a:rPr lang="en-US" sz="2400" b="1">
                <a:solidFill>
                  <a:srgbClr val="3333FF"/>
                </a:solidFill>
              </a:rPr>
              <a:t>MS-Project on Microsoft Windows Operating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7DF0D-A8F5-472D-AD0A-E0AE168A3B8E}" type="slidenum">
              <a:rPr lang="en-US"/>
              <a:pPr/>
              <a:t>27</a:t>
            </a:fld>
            <a:endParaRPr lang="en-US"/>
          </a:p>
        </p:txBody>
      </p: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CPM and PERT Charts</a:t>
            </a:r>
            <a:endParaRPr lang="en-US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3600" b="1"/>
              <a:t>While Gantt charts show the different tasks and their durations clearly:</a:t>
            </a:r>
          </a:p>
          <a:p>
            <a:pPr lvl="1"/>
            <a:r>
              <a:rPr lang="en-US" sz="3200" b="1"/>
              <a:t>they do not show intertask dependencies explicitly. </a:t>
            </a:r>
          </a:p>
          <a:p>
            <a:pPr lvl="1"/>
            <a:r>
              <a:rPr lang="en-US" sz="3200" b="1"/>
              <a:t>this shortcoming of Gantt charts  is overcome by PERT charts.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24EE-1A77-42CF-BEBE-012A8583ABD8}" type="slidenum">
              <a:rPr lang="en-US"/>
              <a:pPr/>
              <a:t>28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Critical Path Management</a:t>
            </a:r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b="1"/>
              <a:t>Critical Path Management(CPM) is a technique for:</a:t>
            </a:r>
          </a:p>
          <a:p>
            <a:pPr lvl="1"/>
            <a:r>
              <a:rPr lang="en-US" b="1">
                <a:solidFill>
                  <a:srgbClr val="3333FF"/>
                </a:solidFill>
              </a:rPr>
              <a:t>Identifying critical paths</a:t>
            </a:r>
          </a:p>
          <a:p>
            <a:pPr lvl="1"/>
            <a:r>
              <a:rPr lang="en-US" b="1">
                <a:solidFill>
                  <a:srgbClr val="3333FF"/>
                </a:solidFill>
              </a:rPr>
              <a:t>Managing  project.  </a:t>
            </a:r>
          </a:p>
          <a:p>
            <a:r>
              <a:rPr lang="en-US" b="1"/>
              <a:t>The CPM technique is not specific to software engineering </a:t>
            </a:r>
          </a:p>
          <a:p>
            <a:pPr lvl="1"/>
            <a:r>
              <a:rPr lang="en-US" b="1"/>
              <a:t>has a much wider use.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8A09F-BA45-4997-8DC1-53B399A6ACB0}" type="slidenum">
              <a:rPr lang="en-US"/>
              <a:pPr/>
              <a:t>29</a:t>
            </a:fld>
            <a:endParaRPr lang="en-US"/>
          </a:p>
        </p:txBody>
      </p:sp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Critical Path Management</a:t>
            </a:r>
            <a:endParaRPr lang="en-US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b="1"/>
              <a:t>CPM can assist in answering questions like: </a:t>
            </a:r>
          </a:p>
          <a:p>
            <a:pPr lvl="1"/>
            <a:r>
              <a:rPr lang="en-US" b="1">
                <a:solidFill>
                  <a:srgbClr val="3333FF"/>
                </a:solidFill>
              </a:rPr>
              <a:t>What are the critical paths in the project?</a:t>
            </a:r>
          </a:p>
          <a:p>
            <a:pPr lvl="1"/>
            <a:r>
              <a:rPr lang="en-US" b="1">
                <a:solidFill>
                  <a:srgbClr val="3333FF"/>
                </a:solidFill>
              </a:rPr>
              <a:t>What is the shortest time in which the project can be completed? </a:t>
            </a:r>
          </a:p>
          <a:p>
            <a:pPr lvl="1"/>
            <a:r>
              <a:rPr lang="en-US" b="1">
                <a:solidFill>
                  <a:srgbClr val="3333FF"/>
                </a:solidFill>
              </a:rPr>
              <a:t>What is the earliest (or latest) time a task can be started (or finished) without delaying the project?</a:t>
            </a:r>
          </a:p>
          <a:p>
            <a:endParaRPr 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9BA10-1673-4BD9-AD48-AC8F56CC942D}" type="slidenum">
              <a:rPr lang="en-US"/>
              <a:pPr/>
              <a:t>3</a:t>
            </a:fld>
            <a:endParaRPr lang="en-US"/>
          </a:p>
        </p:txBody>
      </p:sp>
      <p:sp>
        <p:nvSpPr>
          <p:cNvPr id="67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Last Lecture</a:t>
            </a:r>
          </a:p>
        </p:txBody>
      </p:sp>
      <p:sp>
        <p:nvSpPr>
          <p:cNvPr id="6778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391400" cy="4114800"/>
          </a:xfrm>
        </p:spPr>
        <p:txBody>
          <a:bodyPr/>
          <a:lstStyle/>
          <a:p>
            <a:r>
              <a:rPr lang="en-US" sz="3600" b="1"/>
              <a:t>Last lecture we discussed the broad responsibilities of the project manager:</a:t>
            </a:r>
          </a:p>
          <a:p>
            <a:pPr lvl="1"/>
            <a:r>
              <a:rPr lang="en-US" sz="3200" b="1">
                <a:solidFill>
                  <a:srgbClr val="800000"/>
                </a:solidFill>
              </a:rPr>
              <a:t>Project planning</a:t>
            </a:r>
          </a:p>
          <a:p>
            <a:pPr lvl="1"/>
            <a:r>
              <a:rPr lang="en-US" sz="3200" b="1">
                <a:solidFill>
                  <a:srgbClr val="800000"/>
                </a:solidFill>
              </a:rPr>
              <a:t>Project Monitoring and Control</a:t>
            </a:r>
          </a:p>
          <a:p>
            <a:r>
              <a:rPr lang="en-US" sz="3600" b="1"/>
              <a:t>Cost estimation is an important part of project planning.</a:t>
            </a:r>
            <a:endParaRPr lang="en-US" sz="3600" b="1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8C6B-ADA8-429D-888E-F29DE26E4EEB}" type="slidenum">
              <a:rPr lang="en-US"/>
              <a:pPr/>
              <a:t>30</a:t>
            </a:fld>
            <a:endParaRPr lang="en-US"/>
          </a:p>
        </p:txBody>
      </p:sp>
      <p:sp>
        <p:nvSpPr>
          <p:cNvPr id="462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/>
              <a:t>Example</a:t>
            </a:r>
            <a:endParaRPr lang="en-US" sz="5400"/>
          </a:p>
        </p:txBody>
      </p:sp>
      <p:sp>
        <p:nvSpPr>
          <p:cNvPr id="4628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2400" b="1"/>
              <a:t>A project involves three tasks: </a:t>
            </a:r>
          </a:p>
          <a:p>
            <a:pPr lvl="1"/>
            <a:r>
              <a:rPr lang="en-US" sz="2000" b="1"/>
              <a:t>task </a:t>
            </a:r>
            <a:r>
              <a:rPr lang="en-US" sz="2000" b="1">
                <a:solidFill>
                  <a:srgbClr val="3333FF"/>
                </a:solidFill>
              </a:rPr>
              <a:t>a</a:t>
            </a:r>
            <a:r>
              <a:rPr lang="en-US" sz="2000" b="1"/>
              <a:t> takes 4 hours, </a:t>
            </a:r>
          </a:p>
          <a:p>
            <a:pPr lvl="1"/>
            <a:r>
              <a:rPr lang="en-US" sz="2000" b="1"/>
              <a:t>task  </a:t>
            </a:r>
            <a:r>
              <a:rPr lang="en-US" sz="2000" b="1">
                <a:solidFill>
                  <a:srgbClr val="3333FF"/>
                </a:solidFill>
              </a:rPr>
              <a:t>b</a:t>
            </a:r>
            <a:r>
              <a:rPr lang="en-US" sz="2000" b="1"/>
              <a:t>  takes 5 hours </a:t>
            </a:r>
          </a:p>
          <a:p>
            <a:pPr lvl="1"/>
            <a:r>
              <a:rPr lang="en-US" sz="2000" b="1"/>
              <a:t>task  </a:t>
            </a:r>
            <a:r>
              <a:rPr lang="en-US" sz="2000" b="1">
                <a:solidFill>
                  <a:srgbClr val="3333FF"/>
                </a:solidFill>
              </a:rPr>
              <a:t>c</a:t>
            </a:r>
            <a:r>
              <a:rPr lang="en-US" sz="2000" b="1"/>
              <a:t> takes 8 hours.  </a:t>
            </a:r>
          </a:p>
          <a:p>
            <a:pPr lvl="1"/>
            <a:r>
              <a:rPr lang="en-US" sz="2000" b="1"/>
              <a:t>task  c cannot commence until task  a is completed. </a:t>
            </a:r>
          </a:p>
          <a:p>
            <a:r>
              <a:rPr lang="en-US" sz="2400" b="1"/>
              <a:t>What is the shortest time in which the project can be completed? </a:t>
            </a:r>
          </a:p>
        </p:txBody>
      </p:sp>
      <p:sp>
        <p:nvSpPr>
          <p:cNvPr id="462852" name="Oval 1028"/>
          <p:cNvSpPr>
            <a:spLocks noChangeArrowheads="1"/>
          </p:cNvSpPr>
          <p:nvPr/>
        </p:nvSpPr>
        <p:spPr bwMode="auto">
          <a:xfrm>
            <a:off x="1828800" y="47244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53" name="Oval 1029"/>
          <p:cNvSpPr>
            <a:spLocks noChangeArrowheads="1"/>
          </p:cNvSpPr>
          <p:nvPr/>
        </p:nvSpPr>
        <p:spPr bwMode="auto">
          <a:xfrm>
            <a:off x="3352800" y="5181600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54" name="Oval 1030"/>
          <p:cNvSpPr>
            <a:spLocks noChangeArrowheads="1"/>
          </p:cNvSpPr>
          <p:nvPr/>
        </p:nvSpPr>
        <p:spPr bwMode="auto">
          <a:xfrm>
            <a:off x="5181600" y="5181600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55" name="Oval 1031"/>
          <p:cNvSpPr>
            <a:spLocks noChangeArrowheads="1"/>
          </p:cNvSpPr>
          <p:nvPr/>
        </p:nvSpPr>
        <p:spPr bwMode="auto">
          <a:xfrm>
            <a:off x="4114800" y="4343400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56" name="Oval 1032"/>
          <p:cNvSpPr>
            <a:spLocks noChangeArrowheads="1"/>
          </p:cNvSpPr>
          <p:nvPr/>
        </p:nvSpPr>
        <p:spPr bwMode="auto">
          <a:xfrm>
            <a:off x="7010400" y="4648200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58" name="Line 1034"/>
          <p:cNvSpPr>
            <a:spLocks noChangeShapeType="1"/>
          </p:cNvSpPr>
          <p:nvPr/>
        </p:nvSpPr>
        <p:spPr bwMode="auto">
          <a:xfrm>
            <a:off x="2362200" y="50292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59" name="Line 1035"/>
          <p:cNvSpPr>
            <a:spLocks noChangeShapeType="1"/>
          </p:cNvSpPr>
          <p:nvPr/>
        </p:nvSpPr>
        <p:spPr bwMode="auto">
          <a:xfrm flipV="1">
            <a:off x="3886200" y="5410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60" name="Line 1036"/>
          <p:cNvSpPr>
            <a:spLocks noChangeShapeType="1"/>
          </p:cNvSpPr>
          <p:nvPr/>
        </p:nvSpPr>
        <p:spPr bwMode="auto">
          <a:xfrm flipV="1">
            <a:off x="5715000" y="5029200"/>
            <a:ext cx="1295400" cy="3810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61" name="Line 1037"/>
          <p:cNvSpPr>
            <a:spLocks noChangeShapeType="1"/>
          </p:cNvSpPr>
          <p:nvPr/>
        </p:nvSpPr>
        <p:spPr bwMode="auto">
          <a:xfrm flipV="1">
            <a:off x="2362200" y="4648200"/>
            <a:ext cx="1752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63" name="Line 1039"/>
          <p:cNvSpPr>
            <a:spLocks noChangeShapeType="1"/>
          </p:cNvSpPr>
          <p:nvPr/>
        </p:nvSpPr>
        <p:spPr bwMode="auto">
          <a:xfrm>
            <a:off x="4648200" y="4572000"/>
            <a:ext cx="23622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864" name="Text Box 1040"/>
          <p:cNvSpPr txBox="1">
            <a:spLocks noChangeArrowheads="1"/>
          </p:cNvSpPr>
          <p:nvPr/>
        </p:nvSpPr>
        <p:spPr bwMode="auto">
          <a:xfrm>
            <a:off x="1752600" y="48006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start</a:t>
            </a:r>
          </a:p>
        </p:txBody>
      </p:sp>
      <p:sp>
        <p:nvSpPr>
          <p:cNvPr id="462865" name="Text Box 1041"/>
          <p:cNvSpPr txBox="1">
            <a:spLocks noChangeArrowheads="1"/>
          </p:cNvSpPr>
          <p:nvPr/>
        </p:nvSpPr>
        <p:spPr bwMode="auto">
          <a:xfrm>
            <a:off x="4191000" y="43434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b</a:t>
            </a:r>
          </a:p>
        </p:txBody>
      </p:sp>
      <p:sp>
        <p:nvSpPr>
          <p:cNvPr id="462866" name="Text Box 1042"/>
          <p:cNvSpPr txBox="1">
            <a:spLocks noChangeArrowheads="1"/>
          </p:cNvSpPr>
          <p:nvPr/>
        </p:nvSpPr>
        <p:spPr bwMode="auto">
          <a:xfrm>
            <a:off x="3429000" y="51054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a</a:t>
            </a:r>
          </a:p>
        </p:txBody>
      </p:sp>
      <p:sp>
        <p:nvSpPr>
          <p:cNvPr id="462867" name="Text Box 1043"/>
          <p:cNvSpPr txBox="1">
            <a:spLocks noChangeArrowheads="1"/>
          </p:cNvSpPr>
          <p:nvPr/>
        </p:nvSpPr>
        <p:spPr bwMode="auto">
          <a:xfrm>
            <a:off x="5257800" y="51054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c</a:t>
            </a:r>
          </a:p>
        </p:txBody>
      </p:sp>
      <p:sp>
        <p:nvSpPr>
          <p:cNvPr id="462868" name="Text Box 1044"/>
          <p:cNvSpPr txBox="1">
            <a:spLocks noChangeArrowheads="1"/>
          </p:cNvSpPr>
          <p:nvPr/>
        </p:nvSpPr>
        <p:spPr bwMode="auto">
          <a:xfrm>
            <a:off x="7010400" y="47244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finish</a:t>
            </a:r>
          </a:p>
        </p:txBody>
      </p:sp>
      <p:sp>
        <p:nvSpPr>
          <p:cNvPr id="462869" name="Text Box 1045"/>
          <p:cNvSpPr txBox="1">
            <a:spLocks noChangeArrowheads="1"/>
          </p:cNvSpPr>
          <p:nvPr/>
        </p:nvSpPr>
        <p:spPr bwMode="auto">
          <a:xfrm>
            <a:off x="2971800" y="4648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462870" name="Text Box 1046"/>
          <p:cNvSpPr txBox="1">
            <a:spLocks noChangeArrowheads="1"/>
          </p:cNvSpPr>
          <p:nvPr/>
        </p:nvSpPr>
        <p:spPr bwMode="auto">
          <a:xfrm>
            <a:off x="2743200" y="5105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462871" name="Text Box 1047"/>
          <p:cNvSpPr txBox="1">
            <a:spLocks noChangeArrowheads="1"/>
          </p:cNvSpPr>
          <p:nvPr/>
        </p:nvSpPr>
        <p:spPr bwMode="auto">
          <a:xfrm>
            <a:off x="4191000" y="5334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5550-DF96-4CCB-BF2C-2D9A5FF62BEE}" type="slidenum">
              <a:rPr lang="en-US"/>
              <a:pPr/>
              <a:t>31</a:t>
            </a:fld>
            <a:endParaRPr 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/>
              <a:t>Example</a:t>
            </a:r>
            <a:endParaRPr lang="en-US" sz="540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sz="2800" b="1"/>
              <a:t>Clearly, the project continues until task a and then task c complete: </a:t>
            </a:r>
          </a:p>
          <a:p>
            <a:pPr lvl="1"/>
            <a:r>
              <a:rPr lang="en-US" sz="2400" b="1"/>
              <a:t>which is 12 hours. </a:t>
            </a:r>
          </a:p>
          <a:p>
            <a:pPr lvl="1"/>
            <a:r>
              <a:rPr lang="en-US" sz="2400" b="1"/>
              <a:t>Task  b takes only 5 hours. </a:t>
            </a:r>
          </a:p>
          <a:p>
            <a:pPr lvl="1"/>
            <a:r>
              <a:rPr lang="en-US" sz="2400" b="1"/>
              <a:t>Task b can have 7 hours of leeway to start and finish.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01462" name="Oval 22"/>
          <p:cNvSpPr>
            <a:spLocks noChangeArrowheads="1"/>
          </p:cNvSpPr>
          <p:nvPr/>
        </p:nvSpPr>
        <p:spPr bwMode="auto">
          <a:xfrm>
            <a:off x="1828800" y="4191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1463" name="Oval 23"/>
          <p:cNvSpPr>
            <a:spLocks noChangeArrowheads="1"/>
          </p:cNvSpPr>
          <p:nvPr/>
        </p:nvSpPr>
        <p:spPr bwMode="auto">
          <a:xfrm>
            <a:off x="3352800" y="4648200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1464" name="Oval 24"/>
          <p:cNvSpPr>
            <a:spLocks noChangeArrowheads="1"/>
          </p:cNvSpPr>
          <p:nvPr/>
        </p:nvSpPr>
        <p:spPr bwMode="auto">
          <a:xfrm>
            <a:off x="5181600" y="4648200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1465" name="Oval 25"/>
          <p:cNvSpPr>
            <a:spLocks noChangeArrowheads="1"/>
          </p:cNvSpPr>
          <p:nvPr/>
        </p:nvSpPr>
        <p:spPr bwMode="auto">
          <a:xfrm>
            <a:off x="4114800" y="3810000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1466" name="Oval 26"/>
          <p:cNvSpPr>
            <a:spLocks noChangeArrowheads="1"/>
          </p:cNvSpPr>
          <p:nvPr/>
        </p:nvSpPr>
        <p:spPr bwMode="auto">
          <a:xfrm>
            <a:off x="7010400" y="4114800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1467" name="Line 27"/>
          <p:cNvSpPr>
            <a:spLocks noChangeShapeType="1"/>
          </p:cNvSpPr>
          <p:nvPr/>
        </p:nvSpPr>
        <p:spPr bwMode="auto">
          <a:xfrm>
            <a:off x="2362200" y="44958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1468" name="Line 28"/>
          <p:cNvSpPr>
            <a:spLocks noChangeShapeType="1"/>
          </p:cNvSpPr>
          <p:nvPr/>
        </p:nvSpPr>
        <p:spPr bwMode="auto">
          <a:xfrm flipV="1">
            <a:off x="3886200" y="49530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1469" name="Line 29"/>
          <p:cNvSpPr>
            <a:spLocks noChangeShapeType="1"/>
          </p:cNvSpPr>
          <p:nvPr/>
        </p:nvSpPr>
        <p:spPr bwMode="auto">
          <a:xfrm flipV="1">
            <a:off x="5715000" y="4495800"/>
            <a:ext cx="1295400" cy="3810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1470" name="Line 30"/>
          <p:cNvSpPr>
            <a:spLocks noChangeShapeType="1"/>
          </p:cNvSpPr>
          <p:nvPr/>
        </p:nvSpPr>
        <p:spPr bwMode="auto">
          <a:xfrm flipV="1">
            <a:off x="2362200" y="4114800"/>
            <a:ext cx="1752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1471" name="Line 31"/>
          <p:cNvSpPr>
            <a:spLocks noChangeShapeType="1"/>
          </p:cNvSpPr>
          <p:nvPr/>
        </p:nvSpPr>
        <p:spPr bwMode="auto">
          <a:xfrm>
            <a:off x="4648200" y="4038600"/>
            <a:ext cx="236220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1472" name="Text Box 32"/>
          <p:cNvSpPr txBox="1">
            <a:spLocks noChangeArrowheads="1"/>
          </p:cNvSpPr>
          <p:nvPr/>
        </p:nvSpPr>
        <p:spPr bwMode="auto">
          <a:xfrm>
            <a:off x="1752600" y="42672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start</a:t>
            </a:r>
          </a:p>
        </p:txBody>
      </p:sp>
      <p:sp>
        <p:nvSpPr>
          <p:cNvPr id="701473" name="Text Box 33"/>
          <p:cNvSpPr txBox="1">
            <a:spLocks noChangeArrowheads="1"/>
          </p:cNvSpPr>
          <p:nvPr/>
        </p:nvSpPr>
        <p:spPr bwMode="auto">
          <a:xfrm>
            <a:off x="4191000" y="38100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b</a:t>
            </a:r>
          </a:p>
        </p:txBody>
      </p:sp>
      <p:sp>
        <p:nvSpPr>
          <p:cNvPr id="701474" name="Text Box 34"/>
          <p:cNvSpPr txBox="1">
            <a:spLocks noChangeArrowheads="1"/>
          </p:cNvSpPr>
          <p:nvPr/>
        </p:nvSpPr>
        <p:spPr bwMode="auto">
          <a:xfrm>
            <a:off x="3429000" y="45720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a</a:t>
            </a:r>
          </a:p>
        </p:txBody>
      </p:sp>
      <p:sp>
        <p:nvSpPr>
          <p:cNvPr id="701475" name="Text Box 35"/>
          <p:cNvSpPr txBox="1">
            <a:spLocks noChangeArrowheads="1"/>
          </p:cNvSpPr>
          <p:nvPr/>
        </p:nvSpPr>
        <p:spPr bwMode="auto">
          <a:xfrm>
            <a:off x="5257800" y="45720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c</a:t>
            </a:r>
          </a:p>
        </p:txBody>
      </p:sp>
      <p:sp>
        <p:nvSpPr>
          <p:cNvPr id="701476" name="Text Box 36"/>
          <p:cNvSpPr txBox="1">
            <a:spLocks noChangeArrowheads="1"/>
          </p:cNvSpPr>
          <p:nvPr/>
        </p:nvSpPr>
        <p:spPr bwMode="auto">
          <a:xfrm>
            <a:off x="7010400" y="4191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finish</a:t>
            </a:r>
          </a:p>
        </p:txBody>
      </p:sp>
      <p:sp>
        <p:nvSpPr>
          <p:cNvPr id="701477" name="Text Box 37"/>
          <p:cNvSpPr txBox="1">
            <a:spLocks noChangeArrowheads="1"/>
          </p:cNvSpPr>
          <p:nvPr/>
        </p:nvSpPr>
        <p:spPr bwMode="auto">
          <a:xfrm>
            <a:off x="2971800" y="4114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701478" name="Text Box 38"/>
          <p:cNvSpPr txBox="1">
            <a:spLocks noChangeArrowheads="1"/>
          </p:cNvSpPr>
          <p:nvPr/>
        </p:nvSpPr>
        <p:spPr bwMode="auto">
          <a:xfrm>
            <a:off x="2743200" y="4572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701479" name="Text Box 39"/>
          <p:cNvSpPr txBox="1">
            <a:spLocks noChangeArrowheads="1"/>
          </p:cNvSpPr>
          <p:nvPr/>
        </p:nvSpPr>
        <p:spPr bwMode="auto">
          <a:xfrm>
            <a:off x="4191000" y="4876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EB5A-ABD1-4F9B-AA9E-18B461A13A7E}" type="slidenum">
              <a:rPr lang="en-US"/>
              <a:pPr/>
              <a:t>32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/>
              <a:t>What data do we need to construct a CPM graph?</a:t>
            </a:r>
            <a:endParaRPr lang="en-US" sz="280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b="1"/>
              <a:t>To construct a CPM graph, </a:t>
            </a:r>
          </a:p>
          <a:p>
            <a:pPr lvl="1"/>
            <a:r>
              <a:rPr lang="en-US" b="1"/>
              <a:t>a list of tasks and their durations are required. </a:t>
            </a:r>
          </a:p>
          <a:p>
            <a:pPr lvl="1"/>
            <a:r>
              <a:rPr lang="en-US" b="1"/>
              <a:t>Also, for each task a list of tasks upon which it depends is required. </a:t>
            </a:r>
          </a:p>
          <a:p>
            <a:pPr lvl="1"/>
            <a:r>
              <a:rPr lang="en-US" b="1"/>
              <a:t>A task may depend on more than one task. </a:t>
            </a:r>
          </a:p>
          <a:p>
            <a:r>
              <a:rPr lang="en-US" b="1"/>
              <a:t>Project task details can be given in the form of a table.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4862-16CA-4360-B0CB-8CB0C8BB95E6}" type="slidenum">
              <a:rPr lang="en-US"/>
              <a:pPr/>
              <a:t>33</a:t>
            </a:fld>
            <a:endParaRPr lang="en-US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/>
              <a:t>Task Table</a:t>
            </a:r>
            <a:endParaRPr lang="en-US" sz="540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/>
              <a:t>     Task        Duration   Dependents </a:t>
            </a:r>
          </a:p>
        </p:txBody>
      </p:sp>
      <p:graphicFrame>
        <p:nvGraphicFramePr>
          <p:cNvPr id="449543" name="Object 7"/>
          <p:cNvGraphicFramePr>
            <a:graphicFrameLocks noChangeAspect="1"/>
          </p:cNvGraphicFramePr>
          <p:nvPr/>
        </p:nvGraphicFramePr>
        <p:xfrm>
          <a:off x="1293813" y="2209800"/>
          <a:ext cx="5461000" cy="2917825"/>
        </p:xfrm>
        <a:graphic>
          <a:graphicData uri="http://schemas.openxmlformats.org/presentationml/2006/ole">
            <p:oleObj spid="_x0000_s449543" name="Worksheet" r:id="rId3" imgW="1737000" imgH="869040" progId="Excel.Sheet.8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EE77A-0779-4A67-A660-087493F83721}" type="slidenum">
              <a:rPr lang="en-US"/>
              <a:pPr/>
              <a:t>34</a:t>
            </a:fld>
            <a:endParaRPr lang="en-US"/>
          </a:p>
        </p:txBody>
      </p:sp>
      <p:sp>
        <p:nvSpPr>
          <p:cNvPr id="673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CPM Graph</a:t>
            </a:r>
            <a:endParaRPr lang="en-US" sz="4800"/>
          </a:p>
        </p:txBody>
      </p:sp>
      <p:sp>
        <p:nvSpPr>
          <p:cNvPr id="673795" name="Oval 1027"/>
          <p:cNvSpPr>
            <a:spLocks noChangeArrowheads="1"/>
          </p:cNvSpPr>
          <p:nvPr/>
        </p:nvSpPr>
        <p:spPr bwMode="auto">
          <a:xfrm>
            <a:off x="1066800" y="2743200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796" name="Text Box 1028"/>
          <p:cNvSpPr txBox="1">
            <a:spLocks noChangeArrowheads="1"/>
          </p:cNvSpPr>
          <p:nvPr/>
        </p:nvSpPr>
        <p:spPr bwMode="auto">
          <a:xfrm>
            <a:off x="990600" y="28194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/>
              <a:t>start</a:t>
            </a:r>
            <a:endParaRPr lang="en-US" sz="1200" b="1" u="none"/>
          </a:p>
        </p:txBody>
      </p:sp>
      <p:sp>
        <p:nvSpPr>
          <p:cNvPr id="673797" name="Oval 1029"/>
          <p:cNvSpPr>
            <a:spLocks noChangeArrowheads="1"/>
          </p:cNvSpPr>
          <p:nvPr/>
        </p:nvSpPr>
        <p:spPr bwMode="auto">
          <a:xfrm>
            <a:off x="6400800" y="2590800"/>
            <a:ext cx="9144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798" name="Text Box 1030"/>
          <p:cNvSpPr txBox="1">
            <a:spLocks noChangeArrowheads="1"/>
          </p:cNvSpPr>
          <p:nvPr/>
        </p:nvSpPr>
        <p:spPr bwMode="auto">
          <a:xfrm>
            <a:off x="6400800" y="2743200"/>
            <a:ext cx="912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none"/>
              <a:t>finish</a:t>
            </a:r>
            <a:endParaRPr lang="en-US" sz="1200" b="1" u="none"/>
          </a:p>
        </p:txBody>
      </p:sp>
      <p:sp>
        <p:nvSpPr>
          <p:cNvPr id="673799" name="Oval 1031"/>
          <p:cNvSpPr>
            <a:spLocks noChangeArrowheads="1"/>
          </p:cNvSpPr>
          <p:nvPr/>
        </p:nvSpPr>
        <p:spPr bwMode="auto">
          <a:xfrm>
            <a:off x="2514600" y="4038600"/>
            <a:ext cx="152400" cy="152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01" name="Oval 1033"/>
          <p:cNvSpPr>
            <a:spLocks noChangeArrowheads="1"/>
          </p:cNvSpPr>
          <p:nvPr/>
        </p:nvSpPr>
        <p:spPr bwMode="auto">
          <a:xfrm>
            <a:off x="4800600" y="1905000"/>
            <a:ext cx="152400" cy="152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02" name="Oval 1034"/>
          <p:cNvSpPr>
            <a:spLocks noChangeArrowheads="1"/>
          </p:cNvSpPr>
          <p:nvPr/>
        </p:nvSpPr>
        <p:spPr bwMode="auto">
          <a:xfrm>
            <a:off x="4800600" y="4038600"/>
            <a:ext cx="152400" cy="152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03" name="Oval 1035"/>
          <p:cNvSpPr>
            <a:spLocks noChangeArrowheads="1"/>
          </p:cNvSpPr>
          <p:nvPr/>
        </p:nvSpPr>
        <p:spPr bwMode="auto">
          <a:xfrm>
            <a:off x="4876800" y="4953000"/>
            <a:ext cx="152400" cy="152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04" name="Oval 1036"/>
          <p:cNvSpPr>
            <a:spLocks noChangeArrowheads="1"/>
          </p:cNvSpPr>
          <p:nvPr/>
        </p:nvSpPr>
        <p:spPr bwMode="auto">
          <a:xfrm>
            <a:off x="2590800" y="2133600"/>
            <a:ext cx="152400" cy="152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05" name="Line 1037"/>
          <p:cNvSpPr>
            <a:spLocks noChangeShapeType="1"/>
          </p:cNvSpPr>
          <p:nvPr/>
        </p:nvSpPr>
        <p:spPr bwMode="auto">
          <a:xfrm>
            <a:off x="1676400" y="3352800"/>
            <a:ext cx="838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06" name="Line 1038"/>
          <p:cNvSpPr>
            <a:spLocks noChangeShapeType="1"/>
          </p:cNvSpPr>
          <p:nvPr/>
        </p:nvSpPr>
        <p:spPr bwMode="auto">
          <a:xfrm flipV="1">
            <a:off x="1676400" y="2286000"/>
            <a:ext cx="914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07" name="Line 1039"/>
          <p:cNvSpPr>
            <a:spLocks noChangeShapeType="1"/>
          </p:cNvSpPr>
          <p:nvPr/>
        </p:nvSpPr>
        <p:spPr bwMode="auto">
          <a:xfrm>
            <a:off x="2667000" y="4114800"/>
            <a:ext cx="2209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08" name="Line 1040"/>
          <p:cNvSpPr>
            <a:spLocks noChangeShapeType="1"/>
          </p:cNvSpPr>
          <p:nvPr/>
        </p:nvSpPr>
        <p:spPr bwMode="auto">
          <a:xfrm>
            <a:off x="2667000" y="41148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09" name="Line 1041"/>
          <p:cNvSpPr>
            <a:spLocks noChangeShapeType="1"/>
          </p:cNvSpPr>
          <p:nvPr/>
        </p:nvSpPr>
        <p:spPr bwMode="auto">
          <a:xfrm flipH="1" flipV="1">
            <a:off x="4876800" y="4191000"/>
            <a:ext cx="76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10" name="Line 1042"/>
          <p:cNvSpPr>
            <a:spLocks noChangeShapeType="1"/>
          </p:cNvSpPr>
          <p:nvPr/>
        </p:nvSpPr>
        <p:spPr bwMode="auto">
          <a:xfrm flipV="1">
            <a:off x="4953000" y="3276600"/>
            <a:ext cx="1524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11" name="Line 1043"/>
          <p:cNvSpPr>
            <a:spLocks noChangeShapeType="1"/>
          </p:cNvSpPr>
          <p:nvPr/>
        </p:nvSpPr>
        <p:spPr bwMode="auto">
          <a:xfrm flipV="1">
            <a:off x="2743200" y="1981200"/>
            <a:ext cx="2057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12" name="Line 1044"/>
          <p:cNvSpPr>
            <a:spLocks noChangeShapeType="1"/>
          </p:cNvSpPr>
          <p:nvPr/>
        </p:nvSpPr>
        <p:spPr bwMode="auto">
          <a:xfrm>
            <a:off x="4953000" y="2057400"/>
            <a:ext cx="1524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13" name="Text Box 1045"/>
          <p:cNvSpPr txBox="1">
            <a:spLocks noChangeArrowheads="1"/>
          </p:cNvSpPr>
          <p:nvPr/>
        </p:nvSpPr>
        <p:spPr bwMode="auto">
          <a:xfrm>
            <a:off x="1524000" y="23764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u="none"/>
              <a:t>a:10</a:t>
            </a:r>
          </a:p>
        </p:txBody>
      </p:sp>
      <p:sp>
        <p:nvSpPr>
          <p:cNvPr id="673815" name="Text Box 1047"/>
          <p:cNvSpPr txBox="1">
            <a:spLocks noChangeArrowheads="1"/>
          </p:cNvSpPr>
          <p:nvPr/>
        </p:nvSpPr>
        <p:spPr bwMode="auto">
          <a:xfrm>
            <a:off x="3048000" y="1828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u="none"/>
              <a:t>c:20</a:t>
            </a:r>
          </a:p>
        </p:txBody>
      </p:sp>
      <p:sp>
        <p:nvSpPr>
          <p:cNvPr id="673816" name="Text Box 1048"/>
          <p:cNvSpPr txBox="1">
            <a:spLocks noChangeArrowheads="1"/>
          </p:cNvSpPr>
          <p:nvPr/>
        </p:nvSpPr>
        <p:spPr bwMode="auto">
          <a:xfrm>
            <a:off x="5638800" y="3581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u="none"/>
              <a:t>f:5</a:t>
            </a:r>
          </a:p>
        </p:txBody>
      </p:sp>
      <p:sp>
        <p:nvSpPr>
          <p:cNvPr id="673817" name="Text Box 1049"/>
          <p:cNvSpPr txBox="1">
            <a:spLocks noChangeArrowheads="1"/>
          </p:cNvSpPr>
          <p:nvPr/>
        </p:nvSpPr>
        <p:spPr bwMode="auto">
          <a:xfrm>
            <a:off x="3352800" y="3733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u="none"/>
              <a:t>d:10</a:t>
            </a:r>
          </a:p>
        </p:txBody>
      </p:sp>
      <p:sp>
        <p:nvSpPr>
          <p:cNvPr id="673818" name="Text Box 1050"/>
          <p:cNvSpPr txBox="1">
            <a:spLocks noChangeArrowheads="1"/>
          </p:cNvSpPr>
          <p:nvPr/>
        </p:nvSpPr>
        <p:spPr bwMode="auto">
          <a:xfrm>
            <a:off x="3276600" y="4419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u="none"/>
              <a:t>e:10</a:t>
            </a:r>
          </a:p>
        </p:txBody>
      </p:sp>
      <p:sp>
        <p:nvSpPr>
          <p:cNvPr id="673819" name="Text Box 1051"/>
          <p:cNvSpPr txBox="1">
            <a:spLocks noChangeArrowheads="1"/>
          </p:cNvSpPr>
          <p:nvPr/>
        </p:nvSpPr>
        <p:spPr bwMode="auto">
          <a:xfrm>
            <a:off x="1524000" y="3505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u="none"/>
              <a:t>b:20</a:t>
            </a:r>
          </a:p>
        </p:txBody>
      </p:sp>
      <p:sp>
        <p:nvSpPr>
          <p:cNvPr id="673843" name="Oval 1075"/>
          <p:cNvSpPr>
            <a:spLocks noChangeArrowheads="1"/>
          </p:cNvSpPr>
          <p:nvPr/>
        </p:nvSpPr>
        <p:spPr bwMode="auto">
          <a:xfrm>
            <a:off x="2514600" y="3048000"/>
            <a:ext cx="152400" cy="152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44" name="Line 1076"/>
          <p:cNvSpPr>
            <a:spLocks noChangeShapeType="1"/>
          </p:cNvSpPr>
          <p:nvPr/>
        </p:nvSpPr>
        <p:spPr bwMode="auto">
          <a:xfrm>
            <a:off x="1752600" y="3124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45" name="Line 1077"/>
          <p:cNvSpPr>
            <a:spLocks noChangeShapeType="1"/>
          </p:cNvSpPr>
          <p:nvPr/>
        </p:nvSpPr>
        <p:spPr bwMode="auto">
          <a:xfrm flipV="1">
            <a:off x="2590800" y="2286000"/>
            <a:ext cx="76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848" name="Text Box 1080"/>
          <p:cNvSpPr txBox="1">
            <a:spLocks noChangeArrowheads="1"/>
          </p:cNvSpPr>
          <p:nvPr/>
        </p:nvSpPr>
        <p:spPr bwMode="auto">
          <a:xfrm>
            <a:off x="1828800" y="3048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u="none"/>
              <a:t>g:5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34C5-70D3-44CE-907B-D1BC328BE267}" type="slidenum">
              <a:rPr lang="en-US"/>
              <a:pPr/>
              <a:t>35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How do we work out the various start and finish times for tasks?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2400" b="1"/>
              <a:t>Minimum time to complete project (MT) = Maximum of all paths from start to finish</a:t>
            </a:r>
          </a:p>
          <a:p>
            <a:r>
              <a:rPr lang="en-US" sz="2400" b="1"/>
              <a:t>Earliest start time (ES) of a task = Maximum of all paths from start to this task </a:t>
            </a:r>
          </a:p>
          <a:p>
            <a:r>
              <a:rPr lang="en-US" sz="2400" b="1"/>
              <a:t>Earliest finish time (EF) of a task = ES + duration of the task</a:t>
            </a:r>
          </a:p>
          <a:p>
            <a:r>
              <a:rPr lang="en-US" sz="2400" b="1"/>
              <a:t> Latest finish time (LF) of a task = MT - Maximum of all paths from this task to finish</a:t>
            </a:r>
          </a:p>
          <a:p>
            <a:r>
              <a:rPr lang="en-US" sz="2400" b="1">
                <a:solidFill>
                  <a:srgbClr val="3333FF"/>
                </a:solidFill>
              </a:rPr>
              <a:t>Slack time = LS - ES = LF - EF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1066800" y="4800600"/>
            <a:ext cx="4191000" cy="381000"/>
          </a:xfrm>
          <a:prstGeom prst="rect">
            <a:avLst/>
          </a:prstGeom>
          <a:noFill/>
          <a:ln w="28575">
            <a:solidFill>
              <a:srgbClr val="80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C23A-7898-4F3D-AA25-2619927DAD6F}" type="slidenum">
              <a:rPr lang="en-US"/>
              <a:pPr/>
              <a:t>36</a:t>
            </a:fld>
            <a:endParaRPr lang="en-US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Start and finish times for tasks.</a:t>
            </a:r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r>
              <a:rPr lang="en-US" sz="2400" b="1"/>
              <a:t>Latest start time (LS) of a task = LF - duration of the task</a:t>
            </a:r>
            <a:br>
              <a:rPr lang="en-US" sz="2400" b="1"/>
            </a:br>
            <a:r>
              <a:rPr lang="en-US" sz="2400" b="1"/>
              <a:t>  Task        MT       EF         ES        LF         LS</a:t>
            </a:r>
          </a:p>
        </p:txBody>
      </p:sp>
      <p:graphicFrame>
        <p:nvGraphicFramePr>
          <p:cNvPr id="460804" name="Object 4"/>
          <p:cNvGraphicFramePr>
            <a:graphicFrameLocks noChangeAspect="1"/>
          </p:cNvGraphicFramePr>
          <p:nvPr/>
        </p:nvGraphicFramePr>
        <p:xfrm>
          <a:off x="1066800" y="2667000"/>
          <a:ext cx="6248400" cy="2286000"/>
        </p:xfrm>
        <a:graphic>
          <a:graphicData uri="http://schemas.openxmlformats.org/presentationml/2006/ole">
            <p:oleObj spid="_x0000_s460804" name="Worksheet" r:id="rId3" imgW="3465000" imgH="869040" progId="Excel.Sheet.8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CF1A-D37A-4379-99C9-7C19C481D192}" type="slidenum">
              <a:rPr lang="en-US"/>
              <a:pPr/>
              <a:t>37</a:t>
            </a:fld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/>
              <a:t>What are the float time (or slack time) of tasks?</a:t>
            </a:r>
            <a:endParaRPr lang="en-US" sz="360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2800" b="1">
                <a:solidFill>
                  <a:srgbClr val="3333FF"/>
                </a:solidFill>
              </a:rPr>
              <a:t>Float time (or slack time)</a:t>
            </a:r>
            <a:r>
              <a:rPr lang="en-US" sz="2800" b="1"/>
              <a:t> is the total time that a task may be delayed </a:t>
            </a:r>
          </a:p>
          <a:p>
            <a:pPr lvl="1"/>
            <a:r>
              <a:rPr lang="en-US" sz="2400" b="1"/>
              <a:t>before it will affect the end time of the project. </a:t>
            </a:r>
          </a:p>
          <a:p>
            <a:r>
              <a:rPr lang="en-US" sz="2800" b="1"/>
              <a:t>The float times indicate the "flexibility" in  starting and completion of tasks:</a:t>
            </a:r>
          </a:p>
          <a:p>
            <a:r>
              <a:rPr lang="en-US" sz="2800" b="1"/>
              <a:t>A critical  activity is an activity with zero (0) slack or float time.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2702-5CA9-4ACF-A01B-8DE5350B3A78}" type="slidenum">
              <a:rPr lang="en-US"/>
              <a:pPr/>
              <a:t>38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What is PERT and how does it work?</a:t>
            </a:r>
            <a:endParaRPr lang="en-US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2400" b="1"/>
              <a:t>PERT (</a:t>
            </a:r>
            <a:r>
              <a:rPr lang="en-US" sz="2400" b="1" u="sng">
                <a:solidFill>
                  <a:srgbClr val="800000"/>
                </a:solidFill>
              </a:rPr>
              <a:t>P</a:t>
            </a:r>
            <a:r>
              <a:rPr lang="en-US" sz="2400" b="1"/>
              <a:t>rogram </a:t>
            </a:r>
            <a:r>
              <a:rPr lang="en-US" sz="2400" b="1" u="sng">
                <a:solidFill>
                  <a:srgbClr val="800000"/>
                </a:solidFill>
              </a:rPr>
              <a:t>E</a:t>
            </a:r>
            <a:r>
              <a:rPr lang="en-US" sz="2400" b="1"/>
              <a:t>valuation and </a:t>
            </a:r>
            <a:r>
              <a:rPr lang="en-US" sz="2400" b="1" u="sng">
                <a:solidFill>
                  <a:srgbClr val="800000"/>
                </a:solidFill>
              </a:rPr>
              <a:t>R</a:t>
            </a:r>
            <a:r>
              <a:rPr lang="en-US" sz="2400" b="1"/>
              <a:t>eview </a:t>
            </a:r>
            <a:r>
              <a:rPr lang="en-US" sz="2400" b="1" u="sng">
                <a:solidFill>
                  <a:srgbClr val="800000"/>
                </a:solidFill>
              </a:rPr>
              <a:t>T</a:t>
            </a:r>
            <a:r>
              <a:rPr lang="en-US" sz="2400" b="1"/>
              <a:t>echnique) is a variation of CPM: </a:t>
            </a:r>
          </a:p>
          <a:p>
            <a:pPr lvl="1"/>
            <a:r>
              <a:rPr lang="en-US" sz="2000" b="1"/>
              <a:t>incorporates uncertainty about duration of tasks.</a:t>
            </a:r>
          </a:p>
          <a:p>
            <a:r>
              <a:rPr lang="en-US" sz="2400" b="1"/>
              <a:t>Gantt charts can be derived automatically from PERT charts.</a:t>
            </a:r>
          </a:p>
          <a:p>
            <a:r>
              <a:rPr lang="en-US" sz="2400" b="1">
                <a:solidFill>
                  <a:srgbClr val="3333FF"/>
                </a:solidFill>
              </a:rPr>
              <a:t>Gantt chart representation of schedule is helpful in planning the utilization of resources, </a:t>
            </a:r>
          </a:p>
          <a:p>
            <a:pPr lvl="1"/>
            <a:r>
              <a:rPr lang="en-US" sz="2000" b="1">
                <a:solidFill>
                  <a:srgbClr val="3333FF"/>
                </a:solidFill>
              </a:rPr>
              <a:t>while PERT chart is  more useful for monitoring the timely progress of activities.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5610-9C95-4D6E-8919-B749D731E1C7}" type="slidenum">
              <a:rPr lang="en-US"/>
              <a:pPr/>
              <a:t>39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Risk Management </a:t>
            </a:r>
            <a:endParaRPr 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sz="2800" b="1">
                <a:solidFill>
                  <a:srgbClr val="3333FF"/>
                </a:solidFill>
              </a:rPr>
              <a:t>A risk is any unfavourable event or circumstance: 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400" b="1">
                <a:solidFill>
                  <a:srgbClr val="3333FF"/>
                </a:solidFill>
              </a:rPr>
              <a:t>which might hamper successful or timely completion of a project.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sz="2800" b="1"/>
              <a:t>Risk management: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400" b="1"/>
              <a:t>concerned with the reduction of the impact of risks.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sz="2800" b="1"/>
              <a:t>Risk management consists of three activities: 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400" b="1">
                <a:solidFill>
                  <a:srgbClr val="800000"/>
                </a:solidFill>
              </a:rPr>
              <a:t>risk identification, 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400" b="1">
                <a:solidFill>
                  <a:srgbClr val="800000"/>
                </a:solidFill>
              </a:rPr>
              <a:t>risk assessment, and 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400" b="1">
                <a:solidFill>
                  <a:srgbClr val="800000"/>
                </a:solidFill>
              </a:rPr>
              <a:t>risk containment.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39F0-EDE7-4A59-AF51-3D5D440F28A9}" type="slidenum">
              <a:rPr lang="en-US"/>
              <a:pPr/>
              <a:t>4</a:t>
            </a:fld>
            <a:endParaRPr lang="en-US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Last Lecture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sz="4000" b="1"/>
              <a:t>To estimate software cost: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3600" b="1">
                <a:solidFill>
                  <a:srgbClr val="3333FF"/>
                </a:solidFill>
              </a:rPr>
              <a:t>Determine size</a:t>
            </a:r>
            <a:r>
              <a:rPr lang="en-US" sz="3600" b="1"/>
              <a:t> of the product.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3600" b="1"/>
              <a:t>Using size estimation, </a:t>
            </a:r>
          </a:p>
          <a:p>
            <a:pPr lvl="2">
              <a:lnSpc>
                <a:spcPct val="95000"/>
              </a:lnSpc>
              <a:spcBef>
                <a:spcPct val="5000"/>
              </a:spcBef>
            </a:pPr>
            <a:r>
              <a:rPr lang="en-US" sz="3200" b="1">
                <a:solidFill>
                  <a:srgbClr val="3333FF"/>
                </a:solidFill>
              </a:rPr>
              <a:t>determine effort needed.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3600" b="1"/>
              <a:t>From the effort estimation,</a:t>
            </a:r>
          </a:p>
          <a:p>
            <a:pPr lvl="2">
              <a:lnSpc>
                <a:spcPct val="95000"/>
              </a:lnSpc>
              <a:spcBef>
                <a:spcPct val="5000"/>
              </a:spcBef>
            </a:pPr>
            <a:r>
              <a:rPr lang="en-US" sz="3200" b="1">
                <a:solidFill>
                  <a:srgbClr val="3333FF"/>
                </a:solidFill>
              </a:rPr>
              <a:t>determine project duration, and  cost.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25A4-D2C3-4A71-B7B5-1F8137110961}" type="slidenum">
              <a:rPr lang="en-US"/>
              <a:pPr/>
              <a:t>40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Risk identification </a:t>
            </a:r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b="1"/>
              <a:t>To be able to identify various risks: </a:t>
            </a:r>
          </a:p>
          <a:p>
            <a:pPr lvl="1"/>
            <a:r>
              <a:rPr lang="en-US" b="1"/>
              <a:t>we must categorize risks into different classes.</a:t>
            </a:r>
          </a:p>
          <a:p>
            <a:r>
              <a:rPr lang="en-US" b="1"/>
              <a:t>Three main categories of risks can affect a  software project:</a:t>
            </a:r>
          </a:p>
          <a:p>
            <a:pPr lvl="1"/>
            <a:r>
              <a:rPr lang="en-US" b="1"/>
              <a:t>project risks</a:t>
            </a:r>
          </a:p>
          <a:p>
            <a:pPr lvl="1"/>
            <a:r>
              <a:rPr lang="en-US" b="1"/>
              <a:t>technical risks</a:t>
            </a:r>
          </a:p>
          <a:p>
            <a:pPr lvl="1"/>
            <a:r>
              <a:rPr lang="en-US" b="1"/>
              <a:t>business risks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8E40-C233-43E0-B7AF-64CCC995A9CC}" type="slidenum">
              <a:rPr lang="en-US"/>
              <a:pPr/>
              <a:t>41</a:t>
            </a:fld>
            <a:endParaRPr 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Project Risks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sz="4000" b="1"/>
              <a:t>Project risks associated with:</a:t>
            </a:r>
          </a:p>
          <a:p>
            <a:pPr lvl="1"/>
            <a:r>
              <a:rPr lang="en-US" sz="3600" b="1"/>
              <a:t>budget, </a:t>
            </a:r>
          </a:p>
          <a:p>
            <a:pPr lvl="1"/>
            <a:r>
              <a:rPr lang="en-US" sz="3600" b="1"/>
              <a:t>schedule, </a:t>
            </a:r>
          </a:p>
          <a:p>
            <a:pPr lvl="1"/>
            <a:r>
              <a:rPr lang="en-US" sz="3600" b="1"/>
              <a:t>personnel, </a:t>
            </a:r>
          </a:p>
          <a:p>
            <a:pPr lvl="1"/>
            <a:r>
              <a:rPr lang="en-US" sz="3600" b="1"/>
              <a:t>resource, and </a:t>
            </a:r>
          </a:p>
          <a:p>
            <a:pPr lvl="1"/>
            <a:r>
              <a:rPr lang="en-US" sz="3600" b="1"/>
              <a:t>customer problems.</a:t>
            </a:r>
            <a:endParaRPr lang="en-US" sz="4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084C-511E-4D8B-A1F7-B9BCBACFD8AB}" type="slidenum">
              <a:rPr lang="en-US"/>
              <a:pPr/>
              <a:t>42</a:t>
            </a:fld>
            <a:endParaRPr lang="en-US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Technical  Risks</a:t>
            </a:r>
            <a:endParaRPr lang="en-US"/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2800" b="1"/>
              <a:t>Technical risks concern:</a:t>
            </a:r>
          </a:p>
          <a:p>
            <a:pPr lvl="1"/>
            <a:r>
              <a:rPr lang="en-US" sz="2400" b="1"/>
              <a:t>requirements specification </a:t>
            </a:r>
          </a:p>
          <a:p>
            <a:pPr lvl="2"/>
            <a:r>
              <a:rPr lang="en-US" sz="2000" b="1"/>
              <a:t>(e.g ambiguous, incomplete, changing specifications)</a:t>
            </a:r>
          </a:p>
          <a:p>
            <a:pPr lvl="1"/>
            <a:r>
              <a:rPr lang="en-US" sz="2400" b="1"/>
              <a:t>design problems, </a:t>
            </a:r>
          </a:p>
          <a:p>
            <a:pPr lvl="1"/>
            <a:r>
              <a:rPr lang="en-US" sz="2400" b="1"/>
              <a:t>implementation problems, </a:t>
            </a:r>
          </a:p>
          <a:p>
            <a:pPr lvl="1"/>
            <a:r>
              <a:rPr lang="en-US" sz="2400" b="1"/>
              <a:t>interfacing problems, </a:t>
            </a:r>
          </a:p>
          <a:p>
            <a:pPr lvl="1"/>
            <a:r>
              <a:rPr lang="en-US" sz="2400" b="1"/>
              <a:t>testing, and maintenance problems. </a:t>
            </a:r>
          </a:p>
          <a:p>
            <a:pPr lvl="1"/>
            <a:r>
              <a:rPr lang="en-US" sz="2400" b="1"/>
              <a:t>technical uncertainty, and technical obsolescence are technical risk factors too.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C723-FF9F-4030-8C39-3F2AF75A3558}" type="slidenum">
              <a:rPr lang="en-US"/>
              <a:pPr/>
              <a:t>43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Business Risks</a:t>
            </a:r>
            <a:endParaRPr lang="en-US"/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2800" b="1" u="sng">
                <a:solidFill>
                  <a:srgbClr val="3333FF"/>
                </a:solidFill>
              </a:rPr>
              <a:t>Business Risks </a:t>
            </a:r>
            <a:r>
              <a:rPr lang="en-US" sz="2800" b="1"/>
              <a:t> include:</a:t>
            </a:r>
          </a:p>
          <a:p>
            <a:pPr lvl="1"/>
            <a:r>
              <a:rPr lang="en-US" sz="2400" b="1"/>
              <a:t> building an excellent  product that no one wants, </a:t>
            </a:r>
          </a:p>
          <a:p>
            <a:pPr lvl="1"/>
            <a:r>
              <a:rPr lang="en-US" sz="2400" b="1"/>
              <a:t>losing budgetary or personnel commitments, etc. </a:t>
            </a:r>
          </a:p>
          <a:p>
            <a:r>
              <a:rPr lang="en-US" sz="2800" b="1"/>
              <a:t>It is a good idea to have a </a:t>
            </a:r>
            <a:r>
              <a:rPr lang="en-US" sz="2800" b="1" u="sng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“company disaster list”, </a:t>
            </a:r>
          </a:p>
          <a:p>
            <a:pPr lvl="1"/>
            <a:r>
              <a:rPr lang="en-US" sz="2400" b="1"/>
              <a:t>a list of all bad things that have happened in the past </a:t>
            </a:r>
          </a:p>
          <a:p>
            <a:pPr lvl="1"/>
            <a:r>
              <a:rPr lang="en-US" sz="2400" b="1"/>
              <a:t>project managers can jog their mind to see which items their project is vulnerable to.</a:t>
            </a:r>
            <a:endParaRPr lang="en-US" sz="3200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3E85-F3DD-476A-B482-FFA4EEABE22A}" type="slidenum">
              <a:rPr lang="en-US"/>
              <a:pPr/>
              <a:t>44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Risk assessment</a:t>
            </a:r>
            <a:endParaRPr 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b="1"/>
              <a:t>Objective of risk assessment is to prioritize the risks: 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b="1"/>
              <a:t>Likelihood of a risk being real.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b="1"/>
              <a:t>Consequence of the problems associated with that risk.</a:t>
            </a:r>
            <a:endParaRPr lang="en-US" sz="3200" b="1"/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sz="2800" b="1"/>
              <a:t>Prioritization helps in handling the most damaging risks first.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400" b="1">
                <a:solidFill>
                  <a:srgbClr val="3333FF"/>
                </a:solidFill>
              </a:rPr>
              <a:t>Priority of a risk is the product of the likelihood of the risk and the consequences of the problems associated with that risk.</a:t>
            </a:r>
            <a:endParaRPr lang="en-US" b="1">
              <a:solidFill>
                <a:srgbClr val="3333FF"/>
              </a:solidFill>
            </a:endParaRPr>
          </a:p>
        </p:txBody>
      </p:sp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1447800" y="4572000"/>
            <a:ext cx="6781800" cy="1066800"/>
          </a:xfrm>
          <a:prstGeom prst="rect">
            <a:avLst/>
          </a:prstGeom>
          <a:noFill/>
          <a:ln w="28575">
            <a:solidFill>
              <a:srgbClr val="80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CCD1A-0BF2-4DC9-B710-29B8088C6CDF}" type="slidenum">
              <a:rPr lang="en-US"/>
              <a:pPr/>
              <a:t>45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Risk  Handling</a:t>
            </a:r>
            <a:endParaRPr lang="en-US" sz="440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sz="2800" b="1"/>
              <a:t>Three main strategies for risk handling:</a:t>
            </a:r>
          </a:p>
          <a:p>
            <a:pPr lvl="1"/>
            <a:r>
              <a:rPr lang="en-US" sz="2400" b="1" u="sng">
                <a:solidFill>
                  <a:srgbClr val="3333FF"/>
                </a:solidFill>
              </a:rPr>
              <a:t>Avoid the risk:</a:t>
            </a:r>
            <a:r>
              <a:rPr lang="en-US" sz="2400" b="1"/>
              <a:t> e.g. change the requirements for performance or functionality.</a:t>
            </a:r>
          </a:p>
          <a:p>
            <a:pPr lvl="1"/>
            <a:r>
              <a:rPr lang="en-US" sz="2400" b="1" u="sng">
                <a:solidFill>
                  <a:srgbClr val="3333FF"/>
                </a:solidFill>
              </a:rPr>
              <a:t>Transfer the risk:</a:t>
            </a:r>
            <a:r>
              <a:rPr lang="en-US" sz="2400" b="1"/>
              <a:t> allocate risks to third party</a:t>
            </a:r>
          </a:p>
          <a:p>
            <a:pPr lvl="2"/>
            <a:r>
              <a:rPr lang="en-US" sz="2000" b="1"/>
              <a:t> or buy insurance to cover any financial loss should the risk become a reality.</a:t>
            </a:r>
          </a:p>
          <a:p>
            <a:pPr lvl="1"/>
            <a:r>
              <a:rPr lang="en-US" sz="2400" b="1" u="sng">
                <a:solidFill>
                  <a:srgbClr val="3333FF"/>
                </a:solidFill>
              </a:rPr>
              <a:t>Contingency planning:</a:t>
            </a:r>
            <a:r>
              <a:rPr lang="en-US" sz="2400" b="1"/>
              <a:t> Prepare contingency pans to minimize the impact of the risk.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A753-47F9-469C-BA11-89DAEDE51F8E}" type="slidenum">
              <a:rPr lang="en-US"/>
              <a:pPr/>
              <a:t>46</a:t>
            </a:fld>
            <a:endParaRPr lang="en-US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Risk  Handling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4400" b="1"/>
              <a:t>To decide about risk handling options, we must take into account: </a:t>
            </a:r>
          </a:p>
          <a:p>
            <a:pPr lvl="1"/>
            <a:r>
              <a:rPr lang="en-US" sz="4000" b="1"/>
              <a:t>cost of reducing risk </a:t>
            </a:r>
          </a:p>
          <a:p>
            <a:pPr lvl="1"/>
            <a:r>
              <a:rPr lang="en-US" sz="4000" b="1"/>
              <a:t>resulting cost saving from risk reduction.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4FFC-AF12-4DF6-A9B1-5704A87F1E04}" type="slidenum">
              <a:rPr lang="en-US"/>
              <a:pPr/>
              <a:t>47</a:t>
            </a:fld>
            <a:endParaRPr lang="en-US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Risk Containment</a:t>
            </a:r>
            <a:endParaRPr lang="en-US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b="1"/>
              <a:t>Let us see how we can contain an important type of risk: </a:t>
            </a:r>
          </a:p>
          <a:p>
            <a:pPr lvl="1"/>
            <a:r>
              <a:rPr lang="en-US" b="1" u="sng">
                <a:solidFill>
                  <a:srgbClr val="800000"/>
                </a:solidFill>
              </a:rPr>
              <a:t>schedule slippage</a:t>
            </a:r>
            <a:endParaRPr lang="en-US" b="1">
              <a:solidFill>
                <a:srgbClr val="800000"/>
              </a:solidFill>
            </a:endParaRPr>
          </a:p>
          <a:p>
            <a:pPr lvl="2"/>
            <a:r>
              <a:rPr lang="en-US" b="1"/>
              <a:t>can be dealt with by increasing the visibility of the project.</a:t>
            </a:r>
            <a:endParaRPr lang="en-US" sz="2800" b="1"/>
          </a:p>
          <a:p>
            <a:r>
              <a:rPr lang="en-US" b="1"/>
              <a:t>Milestones are placed at regular intervals </a:t>
            </a:r>
          </a:p>
          <a:p>
            <a:pPr lvl="1"/>
            <a:r>
              <a:rPr lang="en-US" b="1"/>
              <a:t>provide a manager with regular indication of progress.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F8ED-26B3-4E03-84FD-2439E31D8533}" type="slidenum">
              <a:rPr lang="en-US"/>
              <a:pPr/>
              <a:t>48</a:t>
            </a:fld>
            <a:endParaRPr lang="en-US"/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Containing Schedule Slippage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4800" b="1"/>
              <a:t>A milestone is reached, </a:t>
            </a:r>
          </a:p>
          <a:p>
            <a:pPr lvl="1"/>
            <a:r>
              <a:rPr lang="en-US" sz="4400" b="1"/>
              <a:t>when documentation produced has successfully been reviewed.</a:t>
            </a:r>
          </a:p>
          <a:p>
            <a:endParaRPr lang="en-US" sz="6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FF17-D12E-4064-B82B-6785FB025B29}" type="slidenum">
              <a:rPr lang="en-US"/>
              <a:pPr/>
              <a:t>49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Software Configuration Management</a:t>
            </a:r>
            <a:endParaRPr lang="en-US" sz="320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b="1"/>
              <a:t>The results (aka  </a:t>
            </a:r>
            <a:r>
              <a:rPr lang="en-US" b="1">
                <a:solidFill>
                  <a:srgbClr val="3333FF"/>
                </a:solidFill>
              </a:rPr>
              <a:t>deliverables</a:t>
            </a:r>
            <a:r>
              <a:rPr lang="en-US" b="1"/>
              <a:t>) of any  large software development effort consists of  a large number of  objects:</a:t>
            </a:r>
          </a:p>
          <a:p>
            <a:pPr lvl="1"/>
            <a:r>
              <a:rPr lang="en-US" b="1"/>
              <a:t>source code, </a:t>
            </a:r>
          </a:p>
          <a:p>
            <a:pPr lvl="1"/>
            <a:r>
              <a:rPr lang="en-US" b="1"/>
              <a:t>design document, </a:t>
            </a:r>
          </a:p>
          <a:p>
            <a:pPr lvl="1"/>
            <a:r>
              <a:rPr lang="en-US" b="1"/>
              <a:t>SRS document,</a:t>
            </a:r>
          </a:p>
          <a:p>
            <a:pPr lvl="1"/>
            <a:r>
              <a:rPr lang="en-US" b="1"/>
              <a:t>test document, </a:t>
            </a:r>
          </a:p>
          <a:p>
            <a:pPr lvl="1"/>
            <a:r>
              <a:rPr lang="en-US" b="1"/>
              <a:t>project plan (SPMP) document,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E57E-EE6F-4C53-8CB3-6BA1F4B9D204}" type="slidenum">
              <a:rPr lang="en-US"/>
              <a:pPr/>
              <a:t>5</a:t>
            </a:fld>
            <a:endParaRPr lang="en-US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Last Lecture </a:t>
            </a:r>
            <a:r>
              <a:rPr lang="en-US" sz="1400" b="1"/>
              <a:t> (CONT.)</a:t>
            </a:r>
            <a:endParaRPr lang="en-US" sz="1400"/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b="1"/>
              <a:t>Cost estimation techniques:</a:t>
            </a:r>
          </a:p>
          <a:p>
            <a:pPr lvl="1"/>
            <a:r>
              <a:rPr lang="en-US" b="1">
                <a:solidFill>
                  <a:srgbClr val="3333FF"/>
                </a:solidFill>
              </a:rPr>
              <a:t>Empirical Techniques</a:t>
            </a:r>
          </a:p>
          <a:p>
            <a:pPr lvl="1"/>
            <a:r>
              <a:rPr lang="en-US" b="1">
                <a:solidFill>
                  <a:srgbClr val="3333FF"/>
                </a:solidFill>
              </a:rPr>
              <a:t>Heuristic Techniques</a:t>
            </a:r>
          </a:p>
          <a:p>
            <a:pPr lvl="1"/>
            <a:r>
              <a:rPr lang="en-US" b="1">
                <a:solidFill>
                  <a:srgbClr val="3333FF"/>
                </a:solidFill>
              </a:rPr>
              <a:t>Analytical Techniques</a:t>
            </a:r>
          </a:p>
          <a:p>
            <a:r>
              <a:rPr lang="en-US" b="1"/>
              <a:t>Empirical techniques are based on systematic guesses made by experts:</a:t>
            </a:r>
          </a:p>
          <a:p>
            <a:pPr lvl="1"/>
            <a:r>
              <a:rPr lang="en-US" b="1">
                <a:solidFill>
                  <a:srgbClr val="800000"/>
                </a:solidFill>
              </a:rPr>
              <a:t>Expert Judgement</a:t>
            </a:r>
          </a:p>
          <a:p>
            <a:pPr lvl="1"/>
            <a:r>
              <a:rPr lang="en-US" b="1">
                <a:solidFill>
                  <a:srgbClr val="800000"/>
                </a:solidFill>
              </a:rPr>
              <a:t>Delphi Estimation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3740C-4ADA-4168-B9CC-20E7E98C7E6D}" type="slidenum">
              <a:rPr lang="en-US"/>
              <a:pPr/>
              <a:t>50</a:t>
            </a:fld>
            <a:endParaRPr 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Software Configuration Management </a:t>
            </a:r>
            <a:r>
              <a:rPr lang="en-US" sz="1600" b="1"/>
              <a:t>(CONT.)</a:t>
            </a:r>
            <a:endParaRPr lang="en-US" sz="3200" b="1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620000" cy="4114800"/>
          </a:xfrm>
        </p:spPr>
        <p:txBody>
          <a:bodyPr/>
          <a:lstStyle/>
          <a:p>
            <a:r>
              <a:rPr lang="en-US" b="1">
                <a:solidFill>
                  <a:srgbClr val="3333FF"/>
                </a:solidFill>
              </a:rPr>
              <a:t>A configuration is a collection of deliverables:</a:t>
            </a:r>
          </a:p>
          <a:p>
            <a:pPr lvl="1"/>
            <a:r>
              <a:rPr lang="en-US" b="1">
                <a:solidFill>
                  <a:srgbClr val="3333FF"/>
                </a:solidFill>
              </a:rPr>
              <a:t>being developed for some customer</a:t>
            </a:r>
            <a:r>
              <a:rPr lang="en-US" b="1"/>
              <a:t>.</a:t>
            </a:r>
          </a:p>
          <a:p>
            <a:r>
              <a:rPr lang="en-US" b="1"/>
              <a:t>As development proceeds, </a:t>
            </a:r>
          </a:p>
          <a:p>
            <a:pPr lvl="1"/>
            <a:r>
              <a:rPr lang="en-US" b="1"/>
              <a:t>the components comprising a configuration undergo changes:</a:t>
            </a:r>
          </a:p>
          <a:p>
            <a:pPr lvl="1"/>
            <a:r>
              <a:rPr lang="en-US" b="1"/>
              <a:t>Even during maintenance, the components comprising a configuration keep changing.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1BF3-AC68-44E3-8848-02884118F22C}" type="slidenum">
              <a:rPr lang="en-US"/>
              <a:pPr/>
              <a:t>51</a:t>
            </a:fld>
            <a:endParaRPr lang="en-US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What is configuration management?</a:t>
            </a:r>
            <a:endParaRPr lang="en-US" sz="3200" b="1" u="sng"/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4000" b="1"/>
              <a:t>The set of activities through which the configuration items are managed and maintained </a:t>
            </a:r>
          </a:p>
          <a:p>
            <a:pPr lvl="1"/>
            <a:r>
              <a:rPr lang="en-US" sz="3600" b="1"/>
              <a:t>as the product undergoes its life cycle phases.</a:t>
            </a:r>
          </a:p>
          <a:p>
            <a:endParaRPr lang="en-US" sz="4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9918-777C-42BB-B7DC-F3A5A95650B1}" type="slidenum">
              <a:rPr lang="en-US"/>
              <a:pPr/>
              <a:t>52</a:t>
            </a:fld>
            <a:endParaRPr lang="en-US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/>
              <a:t>Versions</a:t>
            </a:r>
            <a:endParaRPr lang="en-US" sz="540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sz="2800" b="1"/>
              <a:t> </a:t>
            </a:r>
            <a:r>
              <a:rPr lang="en-US" b="1">
                <a:solidFill>
                  <a:srgbClr val="3333FF"/>
                </a:solidFill>
              </a:rPr>
              <a:t>A configuration </a:t>
            </a:r>
            <a:r>
              <a:rPr lang="en-US" b="1" u="sng">
                <a:solidFill>
                  <a:srgbClr val="3333FF"/>
                </a:solidFill>
              </a:rPr>
              <a:t>for a particular system</a:t>
            </a:r>
            <a:r>
              <a:rPr lang="en-US" b="1">
                <a:solidFill>
                  <a:srgbClr val="3333FF"/>
                </a:solidFill>
              </a:rPr>
              <a:t> is called a </a:t>
            </a:r>
            <a:r>
              <a:rPr lang="en-US" b="1" u="sng">
                <a:solidFill>
                  <a:srgbClr val="800000"/>
                </a:solidFill>
              </a:rPr>
              <a:t>version: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The initial  delivery might consist of several versions,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more versions might be added later on.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For example, one version of a mathematical package might run on a Unix machine, 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another on Windows NT, and 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another on Solaris.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8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8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D305-DC3C-47D8-A937-23FA775F8559}" type="slidenum">
              <a:rPr lang="en-US"/>
              <a:pPr/>
              <a:t>53</a:t>
            </a:fld>
            <a:endParaRPr lang="en-US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/>
              <a:t>Versions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2800" b="1"/>
              <a:t>As a software is released and used by the customers:</a:t>
            </a:r>
          </a:p>
          <a:p>
            <a:pPr lvl="1"/>
            <a:r>
              <a:rPr lang="en-US" sz="2400" b="1">
                <a:solidFill>
                  <a:srgbClr val="3333FF"/>
                </a:solidFill>
              </a:rPr>
              <a:t>errors are discovered, </a:t>
            </a:r>
          </a:p>
          <a:p>
            <a:pPr lvl="1"/>
            <a:r>
              <a:rPr lang="en-US" sz="2400" b="1">
                <a:solidFill>
                  <a:srgbClr val="3333FF"/>
                </a:solidFill>
              </a:rPr>
              <a:t>enhancements to the functionalities might be needed.</a:t>
            </a:r>
          </a:p>
          <a:p>
            <a:r>
              <a:rPr lang="en-US" sz="2800" b="1"/>
              <a:t>A </a:t>
            </a:r>
            <a:r>
              <a:rPr lang="en-US" sz="2800" b="1" u="sng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new release</a:t>
            </a:r>
            <a:r>
              <a:rPr lang="en-US" sz="2800" b="1"/>
              <a:t> of the software is an improved system intended to replace an old one.</a:t>
            </a:r>
          </a:p>
          <a:p>
            <a:r>
              <a:rPr lang="en-US" sz="2800" b="1"/>
              <a:t>Usually a product is described as version m and release n (or as </a:t>
            </a:r>
            <a:r>
              <a:rPr lang="en-US" sz="2800" b="1">
                <a:solidFill>
                  <a:srgbClr val="800000"/>
                </a:solidFill>
              </a:rPr>
              <a:t>version m.n</a:t>
            </a:r>
            <a:r>
              <a:rPr lang="en-US" sz="2800" b="1"/>
              <a:t>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80FF-EA3A-4C00-86AD-10536E4E1202}" type="slidenum">
              <a:rPr lang="en-US"/>
              <a:pPr/>
              <a:t>54</a:t>
            </a:fld>
            <a:endParaRPr lang="en-US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Software Configuration Management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z="3600" b="1"/>
              <a:t>Existence of variants of a software product causes several problems. </a:t>
            </a:r>
          </a:p>
          <a:p>
            <a:r>
              <a:rPr lang="en-US" sz="3600" b="1"/>
              <a:t>Suppose you have several versions of the same module, and </a:t>
            </a:r>
          </a:p>
          <a:p>
            <a:pPr lvl="1"/>
            <a:r>
              <a:rPr lang="en-US" sz="3200" b="1"/>
              <a:t>find a bug in one of them. </a:t>
            </a:r>
          </a:p>
          <a:p>
            <a:pPr lvl="1"/>
            <a:r>
              <a:rPr lang="en-US" sz="3200" b="1"/>
              <a:t>it has to be fixed in all versions. </a:t>
            </a:r>
            <a:endParaRPr lang="en-US" sz="3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83FB-5C59-466C-970E-D97A7D13E224}" type="slidenum">
              <a:rPr lang="en-US"/>
              <a:pPr/>
              <a:t>55</a:t>
            </a:fld>
            <a:endParaRPr lang="en-US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Software Configuration Management</a:t>
            </a:r>
            <a:endParaRPr lang="en-US" sz="320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b="1"/>
              <a:t>Different objects are accessed and modified by a number of engineers. </a:t>
            </a:r>
          </a:p>
          <a:p>
            <a:r>
              <a:rPr lang="en-US" b="1"/>
              <a:t>Unless strict discipline is enforced:</a:t>
            </a:r>
          </a:p>
          <a:p>
            <a:pPr lvl="1"/>
            <a:r>
              <a:rPr lang="en-US" b="1"/>
              <a:t>regarding updation and  storage of  the objects through some automated tool,</a:t>
            </a:r>
          </a:p>
          <a:p>
            <a:pPr lvl="1"/>
            <a:r>
              <a:rPr lang="en-US" b="1"/>
              <a:t>several problems appear.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8EE4B-AB16-437A-8DA0-0C372527E22F}" type="slidenum">
              <a:rPr lang="en-US"/>
              <a:pPr/>
              <a:t>56</a:t>
            </a:fld>
            <a:endParaRPr lang="en-US"/>
          </a:p>
        </p:txBody>
      </p:sp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Software Configuration Management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b="1"/>
              <a:t>For example, an engineer might update the module that he has designed ---</a:t>
            </a:r>
          </a:p>
          <a:p>
            <a:pPr lvl="1"/>
            <a:r>
              <a:rPr lang="en-US" b="1"/>
              <a:t>without informing the engineers who need to interface with this module.</a:t>
            </a:r>
          </a:p>
          <a:p>
            <a:r>
              <a:rPr lang="en-US" b="1"/>
              <a:t>Or, two engineers may simultaneously carry out changes to different portions of a module:</a:t>
            </a:r>
          </a:p>
          <a:p>
            <a:pPr lvl="1"/>
            <a:r>
              <a:rPr lang="en-US" b="1"/>
              <a:t>while saving overwrite each other.</a:t>
            </a:r>
            <a:endParaRPr lang="en-US" sz="32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72FF4-CA7D-43B8-A952-D34086BC22CD}" type="slidenum">
              <a:rPr lang="en-US"/>
              <a:pPr/>
              <a:t>57</a:t>
            </a:fld>
            <a:endParaRPr lang="en-US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Configuration Management?</a:t>
            </a:r>
            <a:endParaRPr lang="en-US"/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2000" b="1"/>
              <a:t>To be able to identify the exact state of different deliverables at any time.</a:t>
            </a:r>
          </a:p>
          <a:p>
            <a:r>
              <a:rPr lang="en-US" sz="2000" b="1"/>
              <a:t>To avoid the problems associated with having replicated objects accessible by multiple engineers.</a:t>
            </a:r>
          </a:p>
          <a:p>
            <a:r>
              <a:rPr lang="en-US" sz="2000" b="1"/>
              <a:t>Controlling concurrent work on a module by different engineers. </a:t>
            </a:r>
            <a:r>
              <a:rPr lang="en-US" sz="1800" b="1"/>
              <a:t>(Overwriting one engineer’s work by another)</a:t>
            </a:r>
          </a:p>
          <a:p>
            <a:r>
              <a:rPr lang="en-US" sz="2000" b="1"/>
              <a:t>Letting different engineers work on related modules at the same time.</a:t>
            </a:r>
          </a:p>
          <a:p>
            <a:r>
              <a:rPr lang="en-US" sz="2000" b="1"/>
              <a:t>Keeping track of variants (versions) and helping fix bugs in them.</a:t>
            </a:r>
          </a:p>
          <a:p>
            <a:r>
              <a:rPr lang="en-US" sz="2000" b="1"/>
              <a:t>Storing versions and revisions efficiently.</a:t>
            </a:r>
          </a:p>
          <a:p>
            <a:r>
              <a:rPr lang="en-US" sz="2000" b="1"/>
              <a:t>Maintaining revision history (accounting).</a:t>
            </a:r>
            <a:endParaRPr lang="en-US" sz="2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C79E7-727D-41BD-A1B6-EB50F03154C8}" type="slidenum">
              <a:rPr lang="en-US"/>
              <a:pPr/>
              <a:t>58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Software Configuration Management</a:t>
            </a:r>
            <a:endParaRPr lang="en-US" sz="320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Configuration management helps to: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quickly determine the current state of the product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change the various components (modifications, revisions, variations etc.) in a controlled manner.  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maintaining the current up-to-date status of various versions of the software,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control and account changes to the product. </a:t>
            </a:r>
            <a:endParaRPr lang="en-US" sz="32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E4E-0CB2-474C-A62E-557FC1E840E1}" type="slidenum">
              <a:rPr lang="en-US"/>
              <a:pPr/>
              <a:t>59</a:t>
            </a:fld>
            <a:endParaRPr lang="en-US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/>
              <a:t>Software Configuration Management  Activities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sz="3600" b="1"/>
              <a:t>Configuration management is carried out through  three principal activities: </a:t>
            </a:r>
          </a:p>
          <a:p>
            <a:pPr lvl="1"/>
            <a:r>
              <a:rPr lang="en-US" sz="3200" b="1">
                <a:solidFill>
                  <a:srgbClr val="800000"/>
                </a:solidFill>
              </a:rPr>
              <a:t>configuration identification, </a:t>
            </a:r>
          </a:p>
          <a:p>
            <a:pPr lvl="1"/>
            <a:r>
              <a:rPr lang="en-US" sz="3200" b="1">
                <a:solidFill>
                  <a:srgbClr val="800000"/>
                </a:solidFill>
              </a:rPr>
              <a:t>configuration control,  </a:t>
            </a:r>
          </a:p>
          <a:p>
            <a:pPr lvl="1"/>
            <a:r>
              <a:rPr lang="en-US" sz="3200" b="1">
                <a:solidFill>
                  <a:srgbClr val="800000"/>
                </a:solidFill>
              </a:rPr>
              <a:t>configuration accounting and reporting.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D6A6-E85E-4B0A-A815-00BD3773C2F6}" type="slidenum">
              <a:rPr lang="en-US"/>
              <a:pPr/>
              <a:t>6</a:t>
            </a:fld>
            <a:endParaRPr lang="en-US"/>
          </a:p>
        </p:txBody>
      </p:sp>
      <p:sp>
        <p:nvSpPr>
          <p:cNvPr id="67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Last Lecture</a:t>
            </a:r>
            <a:r>
              <a:rPr lang="en-US" sz="1400" b="1"/>
              <a:t> (CONT.)</a:t>
            </a:r>
            <a:endParaRPr lang="en-US" sz="1400"/>
          </a:p>
        </p:txBody>
      </p:sp>
      <p:sp>
        <p:nvSpPr>
          <p:cNvPr id="6799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96200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Heuristic techniques: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assume that different product parameters are related through a simple mathematical expression: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b="1">
                <a:solidFill>
                  <a:srgbClr val="800000"/>
                </a:solidFill>
              </a:rPr>
              <a:t>COCOMO</a:t>
            </a:r>
            <a:endParaRPr lang="en-US" b="1"/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Analytical techniques: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b="1" u="sng">
                <a:solidFill>
                  <a:srgbClr val="0000FF"/>
                </a:solidFill>
              </a:rPr>
              <a:t>derive</a:t>
            </a:r>
            <a:r>
              <a:rPr lang="en-US" b="1"/>
              <a:t> the estimates starting with some basic assumptions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b="1">
                <a:solidFill>
                  <a:srgbClr val="800000"/>
                </a:solidFill>
              </a:rPr>
              <a:t>Halstead's Software Science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DA08-0C34-4AD8-9E2D-9969B3634332}" type="slidenum">
              <a:rPr lang="en-US"/>
              <a:pPr/>
              <a:t>60</a:t>
            </a:fld>
            <a:endParaRPr lang="en-US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Software Configuration Management Activities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b="1" u="sng">
                <a:solidFill>
                  <a:srgbClr val="3333FF"/>
                </a:solidFill>
              </a:rPr>
              <a:t>Configuration identification</a:t>
            </a:r>
            <a:r>
              <a:rPr lang="en-US" b="1"/>
              <a:t> 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b="1"/>
              <a:t>which parts of the system must be kept track of?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b="1" u="sng">
                <a:solidFill>
                  <a:srgbClr val="3333FF"/>
                </a:solidFill>
              </a:rPr>
              <a:t>Configuration control</a:t>
            </a:r>
            <a:r>
              <a:rPr lang="en-US" b="1"/>
              <a:t> 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b="1"/>
              <a:t>ensures that changes to a component happen smoothly.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b="1" u="sng">
                <a:solidFill>
                  <a:srgbClr val="3333FF"/>
                </a:solidFill>
              </a:rPr>
              <a:t>Configuration accounting</a:t>
            </a:r>
            <a:r>
              <a:rPr lang="en-US" b="1"/>
              <a:t> 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b="1"/>
              <a:t>keeps track of what has been changed,  when, and why.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8B03-4FF4-4E4F-8E13-F95C5FD1E3D7}" type="slidenum">
              <a:rPr lang="en-US"/>
              <a:pPr/>
              <a:t>61</a:t>
            </a:fld>
            <a:endParaRPr lang="en-US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Configuration Identification</a:t>
            </a:r>
            <a:endParaRPr lang="en-US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sz="2800" b="1"/>
              <a:t>Deliverable objects can be classified into three main categories: </a:t>
            </a:r>
          </a:p>
          <a:p>
            <a:pPr lvl="1"/>
            <a:r>
              <a:rPr lang="en-US" sz="2400" b="1"/>
              <a:t>controlled, </a:t>
            </a:r>
          </a:p>
          <a:p>
            <a:pPr lvl="1"/>
            <a:r>
              <a:rPr lang="en-US" sz="2400" b="1"/>
              <a:t>precontrolled,</a:t>
            </a:r>
          </a:p>
          <a:p>
            <a:pPr lvl="1"/>
            <a:r>
              <a:rPr lang="en-US" sz="2400" b="1"/>
              <a:t>uncontrolled.</a:t>
            </a:r>
          </a:p>
          <a:p>
            <a:r>
              <a:rPr lang="en-US" sz="2800" b="1" u="sng">
                <a:solidFill>
                  <a:srgbClr val="3333FF"/>
                </a:solidFill>
              </a:rPr>
              <a:t>Controlled objects</a:t>
            </a:r>
            <a:r>
              <a:rPr lang="en-US" sz="2800" b="1"/>
              <a:t> are under configuration control:</a:t>
            </a:r>
          </a:p>
          <a:p>
            <a:pPr lvl="1"/>
            <a:r>
              <a:rPr lang="en-US" sz="2400" b="1"/>
              <a:t>you must follow some formal procedures to change them.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0925-51F3-431E-AA06-C5329AA98BF9}" type="slidenum">
              <a:rPr lang="en-US"/>
              <a:pPr/>
              <a:t>62</a:t>
            </a:fld>
            <a:endParaRPr lang="en-US"/>
          </a:p>
        </p:txBody>
      </p:sp>
      <p:sp>
        <p:nvSpPr>
          <p:cNvPr id="66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Configuration Identification</a:t>
            </a:r>
          </a:p>
        </p:txBody>
      </p:sp>
      <p:sp>
        <p:nvSpPr>
          <p:cNvPr id="661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3600" b="1" u="sng">
                <a:solidFill>
                  <a:srgbClr val="3333FF"/>
                </a:solidFill>
              </a:rPr>
              <a:t>Precontrolled objects</a:t>
            </a:r>
            <a:r>
              <a:rPr lang="en-US" sz="3600" b="1"/>
              <a:t> are not yet under configuration control, </a:t>
            </a:r>
          </a:p>
          <a:p>
            <a:pPr lvl="1"/>
            <a:r>
              <a:rPr lang="en-US" sz="3200" b="1"/>
              <a:t>but may eventually be under configuration control. </a:t>
            </a:r>
          </a:p>
          <a:p>
            <a:r>
              <a:rPr lang="en-US" sz="3600" b="1" u="sng">
                <a:solidFill>
                  <a:srgbClr val="3333FF"/>
                </a:solidFill>
              </a:rPr>
              <a:t>Uncontrolled objects</a:t>
            </a:r>
            <a:r>
              <a:rPr lang="en-US" sz="3600" b="1"/>
              <a:t> are not and will not be subject to configuration control.</a:t>
            </a:r>
            <a:endParaRPr lang="en-US" sz="36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A98E-AFB6-43E7-ACD6-4E5BFDD1D629}" type="slidenum">
              <a:rPr lang="en-US"/>
              <a:pPr/>
              <a:t>63</a:t>
            </a:fld>
            <a:endParaRPr lang="en-US"/>
          </a:p>
        </p:txBody>
      </p:sp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Configuration Identification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b="1"/>
              <a:t>Typical controllable objects include: </a:t>
            </a:r>
          </a:p>
          <a:p>
            <a:pPr lvl="1"/>
            <a:r>
              <a:rPr lang="en-US" b="1"/>
              <a:t>Design documents</a:t>
            </a:r>
          </a:p>
          <a:p>
            <a:pPr lvl="1"/>
            <a:r>
              <a:rPr lang="en-US" b="1"/>
              <a:t>Tools used to build the system, such as compilers, linkers,  lexical analyzers, parsers, etc.</a:t>
            </a:r>
          </a:p>
          <a:p>
            <a:pPr lvl="1"/>
            <a:r>
              <a:rPr lang="en-US" b="1"/>
              <a:t>Source code for each module</a:t>
            </a:r>
          </a:p>
          <a:p>
            <a:pPr lvl="1"/>
            <a:r>
              <a:rPr lang="en-US" b="1"/>
              <a:t>Test cases</a:t>
            </a:r>
          </a:p>
          <a:p>
            <a:pPr lvl="1"/>
            <a:r>
              <a:rPr lang="en-US" b="1"/>
              <a:t>Problem reports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3205A-D144-42D5-A897-E54919E5C357}" type="slidenum">
              <a:rPr lang="en-US"/>
              <a:pPr/>
              <a:t>64</a:t>
            </a:fld>
            <a:endParaRPr lang="en-US"/>
          </a:p>
        </p:txBody>
      </p:sp>
      <p:sp>
        <p:nvSpPr>
          <p:cNvPr id="532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Configuration Control</a:t>
            </a:r>
            <a:endParaRPr lang="en-US"/>
          </a:p>
        </p:txBody>
      </p:sp>
      <p:sp>
        <p:nvSpPr>
          <p:cNvPr id="532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b="1"/>
              <a:t>Configuration control is the process of managing changes. 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b="1"/>
              <a:t>It is the part of configuration management that most directly affects day-to-day operations of  the developers.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b="1"/>
              <a:t>Once an object goes under configuration control, 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b="1"/>
              <a:t>any further changes requires approval from a </a:t>
            </a:r>
            <a:r>
              <a:rPr lang="en-US" b="1">
                <a:solidFill>
                  <a:srgbClr val="3333FF"/>
                </a:solidFill>
              </a:rPr>
              <a:t>change control board (CCB).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79D7-6C09-4C3C-ABF5-CDB3DF9BDFAE}" type="slidenum">
              <a:rPr lang="en-US"/>
              <a:pPr/>
              <a:t>65</a:t>
            </a:fld>
            <a:endParaRPr lang="en-US"/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Configuration Control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The CCB is constituted from  among the development team members. 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For every change carried out,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CCB certifies several things about the change: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Change is well-motivated.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Developer has considered and documented the effects of change.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b="1"/>
              <a:t>Appropriate people have validated the change.</a:t>
            </a:r>
            <a:endParaRPr lang="en-US" sz="2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AC5D-09A5-4324-ABEF-7840A2F697D5}" type="slidenum">
              <a:rPr lang="en-US"/>
              <a:pPr/>
              <a:t>66</a:t>
            </a:fld>
            <a:endParaRPr lang="en-US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Configuration Control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sz="2400" b="1">
                <a:solidFill>
                  <a:srgbClr val="3333FF"/>
                </a:solidFill>
              </a:rPr>
              <a:t>An important reason for configuration control: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sz="2000" b="1">
                <a:solidFill>
                  <a:srgbClr val="3333FF"/>
                </a:solidFill>
              </a:rPr>
              <a:t>people need a stable environment to develop a software product.</a:t>
            </a:r>
            <a:r>
              <a:rPr lang="en-US" sz="2000" b="1"/>
              <a:t> 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sz="2400" b="1"/>
              <a:t>Suppose you are trying to integrate module A, with the modules B and C,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sz="2000" b="1"/>
              <a:t>you cannot make progress if developer of module C keeps changing it;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sz="2000" b="1"/>
              <a:t>this is especially frustrating if a change to module C forces  you to recompile A.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sz="2400" b="1"/>
              <a:t>As soon as a document under configuration control is updated,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sz="2000" b="1"/>
              <a:t>the updated version is frozen and is called a </a:t>
            </a:r>
            <a:r>
              <a:rPr lang="en-US" sz="2000" b="1" u="sng">
                <a:solidFill>
                  <a:srgbClr val="800000"/>
                </a:solidFill>
              </a:rPr>
              <a:t>baseline.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066800" y="1600200"/>
            <a:ext cx="6629400" cy="990600"/>
          </a:xfrm>
          <a:prstGeom prst="rect">
            <a:avLst/>
          </a:prstGeom>
          <a:noFill/>
          <a:ln w="28575" cap="rnd">
            <a:solidFill>
              <a:srgbClr val="80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AE8B-824F-4FEB-92E4-DB3D96AA46EA}" type="slidenum">
              <a:rPr lang="en-US"/>
              <a:pPr/>
              <a:t>67</a:t>
            </a:fld>
            <a:endParaRPr lang="en-US"/>
          </a:p>
        </p:txBody>
      </p:sp>
      <p:sp>
        <p:nvSpPr>
          <p:cNvPr id="68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Configuration Control</a:t>
            </a:r>
          </a:p>
        </p:txBody>
      </p:sp>
      <p:sp>
        <p:nvSpPr>
          <p:cNvPr id="684036" name="Rectangle 1028"/>
          <p:cNvSpPr>
            <a:spLocks noChangeArrowheads="1"/>
          </p:cNvSpPr>
          <p:nvPr/>
        </p:nvSpPr>
        <p:spPr bwMode="auto">
          <a:xfrm>
            <a:off x="914400" y="1981200"/>
            <a:ext cx="1066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37" name="Rectangle 1029"/>
          <p:cNvSpPr>
            <a:spLocks noChangeArrowheads="1"/>
          </p:cNvSpPr>
          <p:nvPr/>
        </p:nvSpPr>
        <p:spPr bwMode="auto">
          <a:xfrm>
            <a:off x="1981200" y="2895600"/>
            <a:ext cx="1066800" cy="9144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38" name="Rectangle 1030"/>
          <p:cNvSpPr>
            <a:spLocks noChangeArrowheads="1"/>
          </p:cNvSpPr>
          <p:nvPr/>
        </p:nvSpPr>
        <p:spPr bwMode="auto">
          <a:xfrm>
            <a:off x="1981200" y="1981200"/>
            <a:ext cx="10668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39" name="Rectangle 1031"/>
          <p:cNvSpPr>
            <a:spLocks noChangeArrowheads="1"/>
          </p:cNvSpPr>
          <p:nvPr/>
        </p:nvSpPr>
        <p:spPr bwMode="auto">
          <a:xfrm>
            <a:off x="914400" y="2895600"/>
            <a:ext cx="1066800" cy="914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40" name="Rectangle 1032"/>
          <p:cNvSpPr>
            <a:spLocks noChangeArrowheads="1"/>
          </p:cNvSpPr>
          <p:nvPr/>
        </p:nvSpPr>
        <p:spPr bwMode="auto">
          <a:xfrm>
            <a:off x="3048000" y="4953000"/>
            <a:ext cx="1066800" cy="914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41" name="Rectangle 1033"/>
          <p:cNvSpPr>
            <a:spLocks noChangeArrowheads="1"/>
          </p:cNvSpPr>
          <p:nvPr/>
        </p:nvSpPr>
        <p:spPr bwMode="auto">
          <a:xfrm>
            <a:off x="4724400" y="1981200"/>
            <a:ext cx="1066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42" name="Rectangle 1034"/>
          <p:cNvSpPr>
            <a:spLocks noChangeArrowheads="1"/>
          </p:cNvSpPr>
          <p:nvPr/>
        </p:nvSpPr>
        <p:spPr bwMode="auto">
          <a:xfrm>
            <a:off x="5791200" y="2895600"/>
            <a:ext cx="1066800" cy="9144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43" name="Rectangle 1035"/>
          <p:cNvSpPr>
            <a:spLocks noChangeArrowheads="1"/>
          </p:cNvSpPr>
          <p:nvPr/>
        </p:nvSpPr>
        <p:spPr bwMode="auto">
          <a:xfrm>
            <a:off x="5791200" y="1981200"/>
            <a:ext cx="10668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44" name="Rectangle 1036"/>
          <p:cNvSpPr>
            <a:spLocks noChangeArrowheads="1"/>
          </p:cNvSpPr>
          <p:nvPr/>
        </p:nvSpPr>
        <p:spPr bwMode="auto">
          <a:xfrm>
            <a:off x="4724400" y="2895600"/>
            <a:ext cx="1066800" cy="914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45" name="Freeform 1037"/>
          <p:cNvSpPr>
            <a:spLocks/>
          </p:cNvSpPr>
          <p:nvPr/>
        </p:nvSpPr>
        <p:spPr bwMode="auto">
          <a:xfrm>
            <a:off x="1600200" y="3810000"/>
            <a:ext cx="198120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68" y="240"/>
              </a:cxn>
              <a:cxn ang="0">
                <a:pos x="1248" y="720"/>
              </a:cxn>
            </a:cxnLst>
            <a:rect l="0" t="0" r="r" b="b"/>
            <a:pathLst>
              <a:path w="1248" h="720">
                <a:moveTo>
                  <a:pt x="0" y="0"/>
                </a:moveTo>
                <a:cubicBezTo>
                  <a:pt x="280" y="60"/>
                  <a:pt x="560" y="120"/>
                  <a:pt x="768" y="240"/>
                </a:cubicBezTo>
                <a:cubicBezTo>
                  <a:pt x="976" y="360"/>
                  <a:pt x="1112" y="540"/>
                  <a:pt x="1248" y="72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46" name="Freeform 1038"/>
          <p:cNvSpPr>
            <a:spLocks/>
          </p:cNvSpPr>
          <p:nvPr/>
        </p:nvSpPr>
        <p:spPr bwMode="auto">
          <a:xfrm>
            <a:off x="1371600" y="3810000"/>
            <a:ext cx="1905000" cy="1714500"/>
          </a:xfrm>
          <a:custGeom>
            <a:avLst/>
            <a:gdLst/>
            <a:ahLst/>
            <a:cxnLst>
              <a:cxn ang="0">
                <a:pos x="1056" y="1008"/>
              </a:cxn>
              <a:cxn ang="0">
                <a:pos x="1056" y="1056"/>
              </a:cxn>
              <a:cxn ang="0">
                <a:pos x="192" y="864"/>
              </a:cxn>
              <a:cxn ang="0">
                <a:pos x="0" y="0"/>
              </a:cxn>
            </a:cxnLst>
            <a:rect l="0" t="0" r="r" b="b"/>
            <a:pathLst>
              <a:path w="1200" h="1080">
                <a:moveTo>
                  <a:pt x="1056" y="1008"/>
                </a:moveTo>
                <a:cubicBezTo>
                  <a:pt x="1128" y="1044"/>
                  <a:pt x="1200" y="1080"/>
                  <a:pt x="1056" y="1056"/>
                </a:cubicBezTo>
                <a:cubicBezTo>
                  <a:pt x="912" y="1032"/>
                  <a:pt x="368" y="1040"/>
                  <a:pt x="192" y="864"/>
                </a:cubicBezTo>
                <a:cubicBezTo>
                  <a:pt x="16" y="688"/>
                  <a:pt x="8" y="344"/>
                  <a:pt x="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47" name="Freeform 1039"/>
          <p:cNvSpPr>
            <a:spLocks/>
          </p:cNvSpPr>
          <p:nvPr/>
        </p:nvSpPr>
        <p:spPr bwMode="auto">
          <a:xfrm>
            <a:off x="4114800" y="3810000"/>
            <a:ext cx="1143000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528" y="672"/>
              </a:cxn>
              <a:cxn ang="0">
                <a:pos x="720" y="0"/>
              </a:cxn>
            </a:cxnLst>
            <a:rect l="0" t="0" r="r" b="b"/>
            <a:pathLst>
              <a:path w="720" h="1008">
                <a:moveTo>
                  <a:pt x="0" y="1008"/>
                </a:moveTo>
                <a:cubicBezTo>
                  <a:pt x="204" y="924"/>
                  <a:pt x="408" y="840"/>
                  <a:pt x="528" y="672"/>
                </a:cubicBezTo>
                <a:cubicBezTo>
                  <a:pt x="648" y="504"/>
                  <a:pt x="684" y="252"/>
                  <a:pt x="72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49" name="Text Box 1041"/>
          <p:cNvSpPr txBox="1">
            <a:spLocks noChangeArrowheads="1"/>
          </p:cNvSpPr>
          <p:nvPr/>
        </p:nvSpPr>
        <p:spPr bwMode="auto">
          <a:xfrm>
            <a:off x="1143000" y="2286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none"/>
              <a:t>A</a:t>
            </a:r>
            <a:endParaRPr lang="en-US" u="none"/>
          </a:p>
        </p:txBody>
      </p:sp>
      <p:sp>
        <p:nvSpPr>
          <p:cNvPr id="684050" name="Text Box 1042"/>
          <p:cNvSpPr txBox="1">
            <a:spLocks noChangeArrowheads="1"/>
          </p:cNvSpPr>
          <p:nvPr/>
        </p:nvSpPr>
        <p:spPr bwMode="auto">
          <a:xfrm>
            <a:off x="1143000" y="3048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none"/>
              <a:t>C</a:t>
            </a:r>
            <a:endParaRPr lang="en-US" u="none"/>
          </a:p>
        </p:txBody>
      </p:sp>
      <p:sp>
        <p:nvSpPr>
          <p:cNvPr id="684051" name="Text Box 1043"/>
          <p:cNvSpPr txBox="1">
            <a:spLocks noChangeArrowheads="1"/>
          </p:cNvSpPr>
          <p:nvPr/>
        </p:nvSpPr>
        <p:spPr bwMode="auto">
          <a:xfrm>
            <a:off x="2133600" y="2286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none"/>
              <a:t>B</a:t>
            </a:r>
            <a:endParaRPr lang="en-US" u="none"/>
          </a:p>
        </p:txBody>
      </p:sp>
      <p:sp>
        <p:nvSpPr>
          <p:cNvPr id="684052" name="Text Box 1044"/>
          <p:cNvSpPr txBox="1">
            <a:spLocks noChangeArrowheads="1"/>
          </p:cNvSpPr>
          <p:nvPr/>
        </p:nvSpPr>
        <p:spPr bwMode="auto">
          <a:xfrm>
            <a:off x="2209800" y="3048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none"/>
              <a:t>D</a:t>
            </a:r>
            <a:endParaRPr lang="en-US" u="none"/>
          </a:p>
        </p:txBody>
      </p:sp>
      <p:sp>
        <p:nvSpPr>
          <p:cNvPr id="684053" name="Text Box 1045"/>
          <p:cNvSpPr txBox="1">
            <a:spLocks noChangeArrowheads="1"/>
          </p:cNvSpPr>
          <p:nvPr/>
        </p:nvSpPr>
        <p:spPr bwMode="auto">
          <a:xfrm>
            <a:off x="4953000" y="2362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none"/>
              <a:t>A</a:t>
            </a:r>
            <a:endParaRPr lang="en-US" u="none"/>
          </a:p>
        </p:txBody>
      </p:sp>
      <p:sp>
        <p:nvSpPr>
          <p:cNvPr id="684054" name="Text Box 1046"/>
          <p:cNvSpPr txBox="1">
            <a:spLocks noChangeArrowheads="1"/>
          </p:cNvSpPr>
          <p:nvPr/>
        </p:nvSpPr>
        <p:spPr bwMode="auto">
          <a:xfrm>
            <a:off x="6019800" y="2362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none"/>
              <a:t>B</a:t>
            </a:r>
            <a:endParaRPr lang="en-US" u="none"/>
          </a:p>
        </p:txBody>
      </p:sp>
      <p:sp>
        <p:nvSpPr>
          <p:cNvPr id="684055" name="Text Box 1047"/>
          <p:cNvSpPr txBox="1">
            <a:spLocks noChangeArrowheads="1"/>
          </p:cNvSpPr>
          <p:nvPr/>
        </p:nvSpPr>
        <p:spPr bwMode="auto">
          <a:xfrm>
            <a:off x="5029200" y="3048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none"/>
              <a:t>C’</a:t>
            </a:r>
            <a:endParaRPr lang="en-US" u="none"/>
          </a:p>
        </p:txBody>
      </p:sp>
      <p:sp>
        <p:nvSpPr>
          <p:cNvPr id="684056" name="Text Box 1048"/>
          <p:cNvSpPr txBox="1">
            <a:spLocks noChangeArrowheads="1"/>
          </p:cNvSpPr>
          <p:nvPr/>
        </p:nvSpPr>
        <p:spPr bwMode="auto">
          <a:xfrm>
            <a:off x="6019800" y="3048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none"/>
              <a:t>D</a:t>
            </a:r>
            <a:endParaRPr lang="en-US" u="none"/>
          </a:p>
        </p:txBody>
      </p:sp>
      <p:sp>
        <p:nvSpPr>
          <p:cNvPr id="684058" name="Text Box 1050"/>
          <p:cNvSpPr txBox="1">
            <a:spLocks noChangeArrowheads="1"/>
          </p:cNvSpPr>
          <p:nvPr/>
        </p:nvSpPr>
        <p:spPr bwMode="auto">
          <a:xfrm>
            <a:off x="3352800" y="51816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none"/>
              <a:t>C</a:t>
            </a:r>
            <a:endParaRPr lang="en-US" u="none"/>
          </a:p>
        </p:txBody>
      </p:sp>
      <p:sp>
        <p:nvSpPr>
          <p:cNvPr id="684059" name="Text Box 1051"/>
          <p:cNvSpPr txBox="1">
            <a:spLocks noChangeArrowheads="1"/>
          </p:cNvSpPr>
          <p:nvPr/>
        </p:nvSpPr>
        <p:spPr bwMode="auto">
          <a:xfrm>
            <a:off x="838200" y="16002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none"/>
              <a:t>Baseline</a:t>
            </a:r>
            <a:endParaRPr lang="en-US" u="none"/>
          </a:p>
        </p:txBody>
      </p:sp>
      <p:sp>
        <p:nvSpPr>
          <p:cNvPr id="684060" name="Text Box 1052"/>
          <p:cNvSpPr txBox="1">
            <a:spLocks noChangeArrowheads="1"/>
          </p:cNvSpPr>
          <p:nvPr/>
        </p:nvSpPr>
        <p:spPr bwMode="auto">
          <a:xfrm>
            <a:off x="4038600" y="5546725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none"/>
              <a:t>Private Copy</a:t>
            </a:r>
            <a:endParaRPr lang="en-US" u="none"/>
          </a:p>
        </p:txBody>
      </p:sp>
      <p:sp>
        <p:nvSpPr>
          <p:cNvPr id="684061" name="Text Box 1053"/>
          <p:cNvSpPr txBox="1">
            <a:spLocks noChangeArrowheads="1"/>
          </p:cNvSpPr>
          <p:nvPr/>
        </p:nvSpPr>
        <p:spPr bwMode="auto">
          <a:xfrm>
            <a:off x="4876800" y="16002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none"/>
              <a:t>New Baseline</a:t>
            </a:r>
            <a:endParaRPr lang="en-US" u="none"/>
          </a:p>
        </p:txBody>
      </p:sp>
      <p:sp>
        <p:nvSpPr>
          <p:cNvPr id="684062" name="Text Box 1054"/>
          <p:cNvSpPr txBox="1">
            <a:spLocks noChangeArrowheads="1"/>
          </p:cNvSpPr>
          <p:nvPr/>
        </p:nvSpPr>
        <p:spPr bwMode="auto">
          <a:xfrm>
            <a:off x="1600200" y="3946525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none"/>
              <a:t>Reserve</a:t>
            </a:r>
            <a:endParaRPr lang="en-US" u="none"/>
          </a:p>
        </p:txBody>
      </p:sp>
      <p:sp>
        <p:nvSpPr>
          <p:cNvPr id="684063" name="Text Box 1055"/>
          <p:cNvSpPr txBox="1">
            <a:spLocks noChangeArrowheads="1"/>
          </p:cNvSpPr>
          <p:nvPr/>
        </p:nvSpPr>
        <p:spPr bwMode="auto">
          <a:xfrm>
            <a:off x="5181600" y="4098925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none"/>
              <a:t>Replace</a:t>
            </a:r>
            <a:endParaRPr lang="en-US" u="none"/>
          </a:p>
        </p:txBody>
      </p:sp>
      <p:sp>
        <p:nvSpPr>
          <p:cNvPr id="684064" name="Text Box 1056"/>
          <p:cNvSpPr txBox="1">
            <a:spLocks noChangeArrowheads="1"/>
          </p:cNvSpPr>
          <p:nvPr/>
        </p:nvSpPr>
        <p:spPr bwMode="auto">
          <a:xfrm>
            <a:off x="609600" y="4708525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none"/>
              <a:t>Cancel  Reservation</a:t>
            </a:r>
            <a:endParaRPr lang="en-US" u="none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0F09-4FE9-46CB-8643-7AFE2298C614}" type="slidenum">
              <a:rPr lang="en-US"/>
              <a:pPr/>
              <a:t>68</a:t>
            </a:fld>
            <a:endParaRPr lang="en-US"/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Configuration Control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114800"/>
          </a:xfrm>
        </p:spPr>
        <p:txBody>
          <a:bodyPr/>
          <a:lstStyle/>
          <a:p>
            <a:r>
              <a:rPr lang="en-US" sz="2800" b="1"/>
              <a:t>This establishes a baseline for others to use.    </a:t>
            </a:r>
          </a:p>
          <a:p>
            <a:r>
              <a:rPr lang="en-US" sz="2800" b="1"/>
              <a:t>Freezing a configuration may involve archiving everything needed to rebuild it. </a:t>
            </a:r>
          </a:p>
          <a:p>
            <a:pPr lvl="1"/>
            <a:r>
              <a:rPr lang="en-US" sz="2400" b="1">
                <a:solidFill>
                  <a:srgbClr val="800000"/>
                </a:solidFill>
              </a:rPr>
              <a:t>Archiving means copying  to a safe place such as a magnetic tape.</a:t>
            </a:r>
          </a:p>
          <a:p>
            <a:r>
              <a:rPr lang="en-US" sz="2800" b="1"/>
              <a:t>At any given time, a programmer may pay attention to:</a:t>
            </a:r>
          </a:p>
          <a:p>
            <a:pPr lvl="1"/>
            <a:r>
              <a:rPr lang="en-US" sz="2400" b="1"/>
              <a:t>Current baseline configuration</a:t>
            </a:r>
          </a:p>
          <a:p>
            <a:pPr lvl="1"/>
            <a:r>
              <a:rPr lang="en-US" sz="2400" b="1"/>
              <a:t>Programmer's private version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5CF1-2AB1-4559-A1B9-6AECB2806799}" type="slidenum">
              <a:rPr lang="en-US"/>
              <a:pPr/>
              <a:t>69</a:t>
            </a:fld>
            <a:endParaRPr lang="en-US"/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SCCS (Source Code Control System)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sz="3600" b="1"/>
              <a:t>SCCS is a configuration management tool: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sz="3200" b="1"/>
              <a:t>available on Unix systems: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sz="3200" b="1">
                <a:solidFill>
                  <a:srgbClr val="3333FF"/>
                </a:solidFill>
              </a:rPr>
              <a:t>helps control and manage text files.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sz="3200" b="1">
                <a:solidFill>
                  <a:srgbClr val="3333FF"/>
                </a:solidFill>
              </a:rPr>
              <a:t>also implements an efficient way of storing versions: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sz="2800" b="1">
                <a:solidFill>
                  <a:srgbClr val="800000"/>
                </a:solidFill>
              </a:rPr>
              <a:t>minimizes the amount of occupied disk space.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0B5E-E982-4415-851B-FD5936FB86A9}" type="slidenum">
              <a:rPr lang="en-US"/>
              <a:pPr/>
              <a:t>7</a:t>
            </a:fld>
            <a:endParaRPr lang="en-US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Last Lecture</a:t>
            </a:r>
            <a:r>
              <a:rPr lang="en-US" sz="1400" b="1"/>
              <a:t> (CONT.)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114800"/>
          </a:xfrm>
        </p:spPr>
        <p:txBody>
          <a:bodyPr/>
          <a:lstStyle/>
          <a:p>
            <a:r>
              <a:rPr lang="en-US" b="1"/>
              <a:t>Staffing level during the life cycle of a software product: </a:t>
            </a:r>
          </a:p>
          <a:p>
            <a:pPr lvl="1"/>
            <a:r>
              <a:rPr lang="en-US" b="1"/>
              <a:t>follows the </a:t>
            </a:r>
            <a:r>
              <a:rPr lang="en-US" b="1" u="sng">
                <a:solidFill>
                  <a:srgbClr val="800000"/>
                </a:solidFill>
              </a:rPr>
              <a:t>Rayleigh curve:</a:t>
            </a:r>
          </a:p>
          <a:p>
            <a:pPr lvl="2"/>
            <a:r>
              <a:rPr lang="en-US" b="1">
                <a:solidFill>
                  <a:srgbClr val="3333FF"/>
                </a:solidFill>
              </a:rPr>
              <a:t>Maximum number of engineers required during testing.</a:t>
            </a:r>
          </a:p>
          <a:p>
            <a:pPr lvl="2"/>
            <a:r>
              <a:rPr lang="en-US" b="1">
                <a:solidFill>
                  <a:srgbClr val="3333FF"/>
                </a:solidFill>
              </a:rPr>
              <a:t>Number of engineers at any phase depends on the number of parallel activities possible.</a:t>
            </a:r>
            <a:endParaRPr lang="en-US" b="1"/>
          </a:p>
          <a:p>
            <a:r>
              <a:rPr lang="en-US" b="1">
                <a:solidFill>
                  <a:srgbClr val="800000"/>
                </a:solidFill>
              </a:rPr>
              <a:t>The relationship between schedule change and effort is highly nonlinear.</a:t>
            </a:r>
          </a:p>
          <a:p>
            <a:endParaRPr lang="en-US" b="1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5334-ECDE-47F1-B818-08A10E0F6DB5}" type="slidenum">
              <a:rPr lang="en-US"/>
              <a:pPr/>
              <a:t>70</a:t>
            </a:fld>
            <a:endParaRPr lang="en-US"/>
          </a:p>
        </p:txBody>
      </p:sp>
      <p:sp>
        <p:nvSpPr>
          <p:cNvPr id="66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/>
              <a:t>SCCS</a:t>
            </a:r>
          </a:p>
        </p:txBody>
      </p:sp>
      <p:sp>
        <p:nvSpPr>
          <p:cNvPr id="6635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b="1"/>
              <a:t>Suppose  a module is present in 3 versions: </a:t>
            </a:r>
          </a:p>
          <a:p>
            <a:pPr lvl="1"/>
            <a:r>
              <a:rPr lang="en-US" b="1"/>
              <a:t>MOD1.1, MOD1.2, and MOD1.3.</a:t>
            </a:r>
          </a:p>
          <a:p>
            <a:r>
              <a:rPr lang="en-US" b="1"/>
              <a:t>SCCS stores the original module MOD1.1</a:t>
            </a:r>
          </a:p>
          <a:p>
            <a:pPr lvl="1"/>
            <a:r>
              <a:rPr lang="en-US" b="1"/>
              <a:t>together with changes needed to transform it into MOD1.2 and MOD1.3. </a:t>
            </a:r>
          </a:p>
          <a:p>
            <a:pPr lvl="1"/>
            <a:r>
              <a:rPr lang="en-US" b="1"/>
              <a:t>the modifications are called </a:t>
            </a:r>
            <a:r>
              <a:rPr lang="en-US" b="1" u="sng">
                <a:solidFill>
                  <a:srgbClr val="3333FF"/>
                </a:solidFill>
              </a:rPr>
              <a:t>deltas</a:t>
            </a:r>
            <a:r>
              <a:rPr lang="en-US" b="1"/>
              <a:t>. </a:t>
            </a:r>
            <a:endParaRPr lang="en-US" sz="32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CBEBB-3695-41E7-9652-CF864A4C832E}" type="slidenum">
              <a:rPr lang="en-US"/>
              <a:pPr/>
              <a:t>71</a:t>
            </a:fld>
            <a:endParaRPr lang="en-US"/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SCCS Features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2800" b="1"/>
              <a:t>Access control facilities provided by SCCS include:</a:t>
            </a:r>
          </a:p>
          <a:p>
            <a:pPr lvl="1"/>
            <a:r>
              <a:rPr lang="en-US" sz="2400" b="1"/>
              <a:t> facilities for </a:t>
            </a:r>
            <a:r>
              <a:rPr lang="en-US" b="1">
                <a:solidFill>
                  <a:srgbClr val="3333FF"/>
                </a:solidFill>
              </a:rPr>
              <a:t>checking components in and out.</a:t>
            </a:r>
            <a:r>
              <a:rPr lang="en-US" sz="3200" b="1">
                <a:solidFill>
                  <a:srgbClr val="3333FF"/>
                </a:solidFill>
              </a:rPr>
              <a:t> </a:t>
            </a:r>
          </a:p>
          <a:p>
            <a:pPr lvl="1"/>
            <a:r>
              <a:rPr lang="en-US" b="1"/>
              <a:t>Individual developers </a:t>
            </a:r>
            <a:r>
              <a:rPr lang="en-US" b="1">
                <a:solidFill>
                  <a:srgbClr val="3333FF"/>
                </a:solidFill>
              </a:rPr>
              <a:t>check out</a:t>
            </a:r>
            <a:r>
              <a:rPr lang="en-US" b="1"/>
              <a:t> components and modify them.</a:t>
            </a:r>
          </a:p>
          <a:p>
            <a:pPr lvl="2"/>
            <a:r>
              <a:rPr lang="en-US" b="1"/>
              <a:t>after they have changed a module as required and the module has been  successfully tested,  </a:t>
            </a:r>
          </a:p>
          <a:p>
            <a:pPr lvl="2"/>
            <a:r>
              <a:rPr lang="en-US" b="1"/>
              <a:t>they </a:t>
            </a:r>
            <a:r>
              <a:rPr lang="en-US" b="1">
                <a:solidFill>
                  <a:srgbClr val="3333FF"/>
                </a:solidFill>
              </a:rPr>
              <a:t>check in </a:t>
            </a:r>
            <a:r>
              <a:rPr lang="en-US" b="1"/>
              <a:t>the changed module into SCCS.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F7DE-01FD-4B86-AAD1-4BE65AF30A46}" type="slidenum">
              <a:rPr lang="en-US"/>
              <a:pPr/>
              <a:t>72</a:t>
            </a:fld>
            <a:endParaRPr lang="en-US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SCCS Features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b="1"/>
              <a:t>Revisions are denoted by  numbers in ascending order, </a:t>
            </a:r>
          </a:p>
          <a:p>
            <a:pPr lvl="1"/>
            <a:r>
              <a:rPr lang="en-US" b="1"/>
              <a:t>e.g, 1.1, 1.2, 1.3 etc.  </a:t>
            </a:r>
          </a:p>
          <a:p>
            <a:r>
              <a:rPr lang="en-US" b="1"/>
              <a:t>It is also possible to create </a:t>
            </a:r>
            <a:r>
              <a:rPr lang="en-US" b="1">
                <a:solidFill>
                  <a:srgbClr val="3333FF"/>
                </a:solidFill>
              </a:rPr>
              <a:t>variants</a:t>
            </a:r>
            <a:r>
              <a:rPr lang="en-US" b="1"/>
              <a:t> of a component </a:t>
            </a:r>
          </a:p>
          <a:p>
            <a:pPr lvl="1"/>
            <a:r>
              <a:rPr lang="en-US" b="1"/>
              <a:t>by  creating a </a:t>
            </a:r>
            <a:r>
              <a:rPr lang="en-US" b="1">
                <a:solidFill>
                  <a:srgbClr val="3333FF"/>
                </a:solidFill>
              </a:rPr>
              <a:t>fork</a:t>
            </a:r>
            <a:r>
              <a:rPr lang="en-US" b="1"/>
              <a:t> in the development history. </a:t>
            </a:r>
          </a:p>
          <a:p>
            <a:endParaRPr lang="en-US" sz="4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B3949-CAC8-4449-8865-72B300B0336F}" type="slidenum">
              <a:rPr lang="en-US"/>
              <a:pPr/>
              <a:t>73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/>
              <a:t>Summary</a:t>
            </a:r>
            <a:endParaRPr lang="en-US" sz="540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2800" b="1"/>
              <a:t>Project staffing requires careful understanding of the attributes of good software engineers.</a:t>
            </a:r>
          </a:p>
          <a:p>
            <a:r>
              <a:rPr lang="en-US" sz="2800" b="1"/>
              <a:t>Project scheduling:</a:t>
            </a:r>
          </a:p>
          <a:p>
            <a:pPr lvl="1"/>
            <a:r>
              <a:rPr lang="en-US" sz="2400" b="1">
                <a:solidFill>
                  <a:srgbClr val="3333FF"/>
                </a:solidFill>
              </a:rPr>
              <a:t>break down large tasks into smaller logical units,</a:t>
            </a:r>
          </a:p>
          <a:p>
            <a:pPr lvl="1"/>
            <a:r>
              <a:rPr lang="en-US" sz="2400" b="1">
                <a:solidFill>
                  <a:srgbClr val="3333FF"/>
                </a:solidFill>
              </a:rPr>
              <a:t>determine dependencies among  tasks,</a:t>
            </a:r>
          </a:p>
          <a:p>
            <a:pPr lvl="1"/>
            <a:r>
              <a:rPr lang="en-US" sz="2400" b="1">
                <a:solidFill>
                  <a:srgbClr val="3333FF"/>
                </a:solidFill>
              </a:rPr>
              <a:t>determine expected duration of tasks, </a:t>
            </a:r>
          </a:p>
          <a:p>
            <a:pPr lvl="1"/>
            <a:r>
              <a:rPr lang="en-US" sz="2400" b="1">
                <a:solidFill>
                  <a:srgbClr val="3333FF"/>
                </a:solidFill>
              </a:rPr>
              <a:t>assign resources, and</a:t>
            </a:r>
          </a:p>
          <a:p>
            <a:pPr lvl="1"/>
            <a:r>
              <a:rPr lang="en-US" sz="2400" b="1">
                <a:solidFill>
                  <a:srgbClr val="3333FF"/>
                </a:solidFill>
              </a:rPr>
              <a:t>assign times.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2F34D-5C82-45A5-92D8-71DEF37B79D3}" type="slidenum">
              <a:rPr lang="en-US"/>
              <a:pPr/>
              <a:t>74</a:t>
            </a:fld>
            <a:endParaRPr lang="en-US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/>
              <a:t>Summary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b="1"/>
              <a:t>Several techniques are available to help in scheduling:</a:t>
            </a:r>
          </a:p>
          <a:p>
            <a:pPr lvl="1"/>
            <a:r>
              <a:rPr lang="en-US" b="1">
                <a:solidFill>
                  <a:srgbClr val="3333FF"/>
                </a:solidFill>
              </a:rPr>
              <a:t>Work breakdown structure</a:t>
            </a:r>
          </a:p>
          <a:p>
            <a:pPr lvl="1"/>
            <a:r>
              <a:rPr lang="en-US" b="1">
                <a:solidFill>
                  <a:srgbClr val="3333FF"/>
                </a:solidFill>
              </a:rPr>
              <a:t>Activity networks</a:t>
            </a:r>
          </a:p>
          <a:p>
            <a:pPr lvl="1"/>
            <a:r>
              <a:rPr lang="en-US" b="1">
                <a:solidFill>
                  <a:srgbClr val="3333FF"/>
                </a:solidFill>
              </a:rPr>
              <a:t>Gantt charts</a:t>
            </a:r>
          </a:p>
          <a:p>
            <a:pPr lvl="1"/>
            <a:r>
              <a:rPr lang="en-US" b="1">
                <a:solidFill>
                  <a:srgbClr val="3333FF"/>
                </a:solidFill>
              </a:rPr>
              <a:t>PERT and CPM</a:t>
            </a:r>
          </a:p>
          <a:p>
            <a:r>
              <a:rPr lang="en-US" b="1"/>
              <a:t>Commercial software tools are available to assist in developing these.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8FA3-A6D0-452A-A61C-A75738D384E5}" type="slidenum">
              <a:rPr lang="en-US"/>
              <a:pPr/>
              <a:t>75</a:t>
            </a:fld>
            <a:endParaRPr lang="en-US"/>
          </a:p>
        </p:txBody>
      </p:sp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/>
              <a:t>Summary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114800"/>
          </a:xfrm>
        </p:spPr>
        <p:txBody>
          <a:bodyPr/>
          <a:lstStyle/>
          <a:p>
            <a:r>
              <a:rPr lang="en-US" b="1"/>
              <a:t>It is necessary to determine the critical paths in a project:</a:t>
            </a:r>
          </a:p>
          <a:p>
            <a:pPr lvl="1"/>
            <a:r>
              <a:rPr lang="en-US" b="1">
                <a:solidFill>
                  <a:srgbClr val="3333FF"/>
                </a:solidFill>
              </a:rPr>
              <a:t>to meet the timing for critical activities.</a:t>
            </a:r>
          </a:p>
          <a:p>
            <a:r>
              <a:rPr lang="en-US" b="1"/>
              <a:t>An important project planning activity is risk management:</a:t>
            </a:r>
          </a:p>
          <a:p>
            <a:pPr lvl="1"/>
            <a:r>
              <a:rPr lang="en-US" b="1">
                <a:solidFill>
                  <a:srgbClr val="3333FF"/>
                </a:solidFill>
              </a:rPr>
              <a:t>Risk identification</a:t>
            </a:r>
          </a:p>
          <a:p>
            <a:pPr lvl="1"/>
            <a:r>
              <a:rPr lang="en-US" b="1">
                <a:solidFill>
                  <a:srgbClr val="3333FF"/>
                </a:solidFill>
              </a:rPr>
              <a:t>Risk assessment</a:t>
            </a:r>
          </a:p>
          <a:p>
            <a:pPr lvl="1"/>
            <a:r>
              <a:rPr lang="en-US" b="1">
                <a:solidFill>
                  <a:srgbClr val="3333FF"/>
                </a:solidFill>
              </a:rPr>
              <a:t>Risk containment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CA09-FC40-4343-BA7D-A04721A7E12F}" type="slidenum">
              <a:rPr lang="en-US"/>
              <a:pPr/>
              <a:t>76</a:t>
            </a:fld>
            <a:endParaRPr lang="en-US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/>
              <a:t>Summary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4400" b="1" u="sng">
                <a:solidFill>
                  <a:srgbClr val="3333FF"/>
                </a:solidFill>
              </a:rPr>
              <a:t>Configuration management.</a:t>
            </a:r>
          </a:p>
          <a:p>
            <a:pPr lvl="1"/>
            <a:r>
              <a:rPr lang="en-US" sz="4000" b="1"/>
              <a:t>the set of activities by which a large number of objects are managed and maintained.</a:t>
            </a:r>
            <a:endParaRPr lang="en-US" sz="4000" b="1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FE95-01E5-43B0-A5B8-8866E2F068C9}" type="slidenum">
              <a:rPr lang="en-US"/>
              <a:pPr/>
              <a:t>8</a:t>
            </a:fld>
            <a:endParaRPr lang="en-US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Last Lecture</a:t>
            </a:r>
            <a:r>
              <a:rPr lang="en-US" sz="1400" b="1"/>
              <a:t> (CONT.)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sz="3600" b="1"/>
              <a:t>Team organization:</a:t>
            </a:r>
          </a:p>
          <a:p>
            <a:pPr lvl="1"/>
            <a:r>
              <a:rPr lang="en-US" sz="3200" b="1" u="sng">
                <a:solidFill>
                  <a:srgbClr val="0000FF"/>
                </a:solidFill>
              </a:rPr>
              <a:t>Chief programmer:</a:t>
            </a:r>
            <a:r>
              <a:rPr lang="en-US" sz="3200" b="1"/>
              <a:t> Suitable for routine development work.</a:t>
            </a:r>
          </a:p>
          <a:p>
            <a:pPr lvl="1"/>
            <a:r>
              <a:rPr lang="en-US" sz="3200" b="1" u="sng">
                <a:solidFill>
                  <a:srgbClr val="0000FF"/>
                </a:solidFill>
              </a:rPr>
              <a:t>Democratic:</a:t>
            </a:r>
            <a:r>
              <a:rPr lang="en-US" sz="3200" b="1"/>
              <a:t> Suitable for small teams doing R&amp;D type work.</a:t>
            </a:r>
          </a:p>
          <a:p>
            <a:pPr lvl="1"/>
            <a:r>
              <a:rPr lang="en-US" sz="3200" b="1" u="sng">
                <a:solidFill>
                  <a:srgbClr val="0000FF"/>
                </a:solidFill>
              </a:rPr>
              <a:t>Mixed:</a:t>
            </a:r>
            <a:r>
              <a:rPr lang="en-US" sz="3200" b="1"/>
              <a:t> Suitable for large organizations.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A14B7-D9BC-43C0-8D15-6B1821C94A8D}" type="slidenum">
              <a:rPr lang="en-US"/>
              <a:pPr/>
              <a:t>9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/>
              <a:t>Staffing</a:t>
            </a:r>
            <a:endParaRPr lang="en-US" sz="54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543800" cy="4114800"/>
          </a:xfrm>
        </p:spPr>
        <p:txBody>
          <a:bodyPr/>
          <a:lstStyle/>
          <a:p>
            <a:r>
              <a:rPr lang="en-US" sz="4000" b="1"/>
              <a:t>Project Managers usually take  responsibility for choosing their team: </a:t>
            </a:r>
          </a:p>
          <a:p>
            <a:pPr lvl="1"/>
            <a:r>
              <a:rPr lang="en-US" sz="3600" b="1">
                <a:solidFill>
                  <a:srgbClr val="3333FF"/>
                </a:solidFill>
              </a:rPr>
              <a:t>need to identify and select good software engineers for the  success of the project.</a:t>
            </a:r>
            <a:endParaRPr 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3294</TotalTime>
  <Words>3360</Words>
  <Application>Microsoft PowerPoint</Application>
  <PresentationFormat>On-screen Show (4:3)</PresentationFormat>
  <Paragraphs>567</Paragraphs>
  <Slides>76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Contemporary Portrait</vt:lpstr>
      <vt:lpstr>Worksheet</vt:lpstr>
      <vt:lpstr>Software Project Management    </vt:lpstr>
      <vt:lpstr>Organization of this Lecture</vt:lpstr>
      <vt:lpstr>Overview of Last Lecture</vt:lpstr>
      <vt:lpstr>Overview of Last Lecture</vt:lpstr>
      <vt:lpstr>Overview of Last Lecture  (CONT.)</vt:lpstr>
      <vt:lpstr>Overview of Last Lecture (CONT.)</vt:lpstr>
      <vt:lpstr>Overview of Last Lecture (CONT.)</vt:lpstr>
      <vt:lpstr>Overview of Last Lecture (CONT.)</vt:lpstr>
      <vt:lpstr>Staffing</vt:lpstr>
      <vt:lpstr>Staffing</vt:lpstr>
      <vt:lpstr>Who is a Good Software Professional?</vt:lpstr>
      <vt:lpstr>Who is a Good Software Professional? (cont.)</vt:lpstr>
      <vt:lpstr>Who is a Good Software Professional? (cont.)</vt:lpstr>
      <vt:lpstr>Scheduling</vt:lpstr>
      <vt:lpstr>Work Breakdown  Structure</vt:lpstr>
      <vt:lpstr>Work Breakdown  Structure</vt:lpstr>
      <vt:lpstr>Activity Networks</vt:lpstr>
      <vt:lpstr>Activity Network</vt:lpstr>
      <vt:lpstr>Gantt Charts</vt:lpstr>
      <vt:lpstr>Gantt Charts</vt:lpstr>
      <vt:lpstr>Gantt Chart</vt:lpstr>
      <vt:lpstr>Scheduling</vt:lpstr>
      <vt:lpstr>Scheduling</vt:lpstr>
      <vt:lpstr>Critical Path</vt:lpstr>
      <vt:lpstr>Critical Paths</vt:lpstr>
      <vt:lpstr>Critical Paths</vt:lpstr>
      <vt:lpstr>CPM and PERT Charts</vt:lpstr>
      <vt:lpstr>Critical Path Management</vt:lpstr>
      <vt:lpstr>Critical Path Management</vt:lpstr>
      <vt:lpstr>Example</vt:lpstr>
      <vt:lpstr>Example</vt:lpstr>
      <vt:lpstr>What data do we need to construct a CPM graph?</vt:lpstr>
      <vt:lpstr>Task Table</vt:lpstr>
      <vt:lpstr>CPM Graph</vt:lpstr>
      <vt:lpstr>How do we work out the various start and finish times for tasks?</vt:lpstr>
      <vt:lpstr>Start and finish times for tasks.</vt:lpstr>
      <vt:lpstr>What are the float time (or slack time) of tasks?</vt:lpstr>
      <vt:lpstr>What is PERT and how does it work?</vt:lpstr>
      <vt:lpstr>Risk Management </vt:lpstr>
      <vt:lpstr>Risk identification </vt:lpstr>
      <vt:lpstr>Project Risks</vt:lpstr>
      <vt:lpstr>Technical  Risks</vt:lpstr>
      <vt:lpstr>Business Risks</vt:lpstr>
      <vt:lpstr>Risk assessment</vt:lpstr>
      <vt:lpstr>Risk  Handling</vt:lpstr>
      <vt:lpstr>Risk  Handling</vt:lpstr>
      <vt:lpstr>Risk Containment</vt:lpstr>
      <vt:lpstr>Containing Schedule Slippage</vt:lpstr>
      <vt:lpstr>Software Configuration Management</vt:lpstr>
      <vt:lpstr>Software Configuration Management (CONT.)</vt:lpstr>
      <vt:lpstr>What is configuration management?</vt:lpstr>
      <vt:lpstr>Versions</vt:lpstr>
      <vt:lpstr>Versions</vt:lpstr>
      <vt:lpstr>Software Configuration Management</vt:lpstr>
      <vt:lpstr>Software Configuration Management</vt:lpstr>
      <vt:lpstr>Software Configuration Management</vt:lpstr>
      <vt:lpstr>Why Configuration Management?</vt:lpstr>
      <vt:lpstr>Software Configuration Management</vt:lpstr>
      <vt:lpstr>Software Configuration Management  Activities</vt:lpstr>
      <vt:lpstr>Software Configuration Management Activities</vt:lpstr>
      <vt:lpstr>Configuration Identification</vt:lpstr>
      <vt:lpstr>Configuration Identification</vt:lpstr>
      <vt:lpstr>Configuration Identification</vt:lpstr>
      <vt:lpstr>Configuration Control</vt:lpstr>
      <vt:lpstr>Configuration Control</vt:lpstr>
      <vt:lpstr>Configuration Control</vt:lpstr>
      <vt:lpstr>Configuration Control</vt:lpstr>
      <vt:lpstr>Configuration Control</vt:lpstr>
      <vt:lpstr>SCCS (Source Code Control System)</vt:lpstr>
      <vt:lpstr>SCCS</vt:lpstr>
      <vt:lpstr>SCCS Features</vt:lpstr>
      <vt:lpstr>SCCS Features</vt:lpstr>
      <vt:lpstr>Summary</vt:lpstr>
      <vt:lpstr>Summary</vt:lpstr>
      <vt:lpstr>Summary</vt:lpstr>
      <vt:lpstr>Summary</vt:lpstr>
    </vt:vector>
  </TitlesOfParts>
  <Company>Curtin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\documentstyle[psfig]{article}</dc:title>
  <dc:creator>rajib</dc:creator>
  <cp:lastModifiedBy>UEM</cp:lastModifiedBy>
  <cp:revision>82</cp:revision>
  <cp:lastPrinted>2001-08-09T12:50:06Z</cp:lastPrinted>
  <dcterms:created xsi:type="dcterms:W3CDTF">1999-02-14T13:41:25Z</dcterms:created>
  <dcterms:modified xsi:type="dcterms:W3CDTF">2022-02-16T04:17:51Z</dcterms:modified>
</cp:coreProperties>
</file>