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Structured Query Language </a:t>
            </a:r>
            <a:b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(SQL)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Discussion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Commands &amp; Queries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2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TRUNCATE Table</a:t>
            </a:r>
          </a:p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cus_tbl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>
              <a:buNone/>
            </a:pPr>
            <a:endParaRPr lang="en-IN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DROP Table</a:t>
            </a:r>
          </a:p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cus_tbl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>
              <a:buNone/>
            </a:pP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Create VIEW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view_name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columns  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tables [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conditions];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trainer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course_name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course_trainer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courses;  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trainer; 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Update VIEW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ALTER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view_name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AS 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columns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table 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conditions;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E.g.: 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ALTER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trainer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course_name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course_trainer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courses; 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Drop VIEW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Drop VIEW trainer;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IN" sz="3200" b="1" u="sng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 Queries</a:t>
            </a:r>
            <a:b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(Understand concept &amp; apply in other language)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1.create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db1;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 use db1;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3.CREATE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customers (id 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(10), 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(50), city 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(50),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(id));    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4.ALTER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customers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age 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(50);    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5.insert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customers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(101,'rahul','delhi'); 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6.update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customers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='bob', city='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london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'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id=101; 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7.delete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customers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id=101;  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8.SELECT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customers;  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9.truncate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customers;  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10. drop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customers;  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WHERE Clause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96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Select field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field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where condition(s) 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E.g.: 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 SELECT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officers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city = ‘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kolkata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';  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2.SELECT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officers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city = 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Lucknow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‘ 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AND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officer_id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&lt; 5; 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3. SELECT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officers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address = 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Lucknow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‘ OR address = 'Mau';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4.SELECT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officers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(address = 'Mau'      AND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= '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Ajit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') OR 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officer_id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&lt; 5);  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Distinct Clause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059363"/>
          </a:xfrm>
        </p:spPr>
        <p:txBody>
          <a:bodyPr/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SELECT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expressions 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FROM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tables  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[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conditions];  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E.g.: </a:t>
            </a:r>
          </a:p>
          <a:p>
            <a:pPr marL="514350" indent="-51435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 SELECT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address 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officers;  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 address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officers;  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AGGREGATE FUNCTIONS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count() Function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COUNT 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aggregate_expression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 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[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conditions];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sum() function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SUM(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aggregate_expression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tables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conditions]; 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() function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AVG(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aggregate_expression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tables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conditions]; 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4. min() function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aggregate_expression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tables [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conditions]; 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5.max() function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aggregate_expression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tables [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conditions];  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6. first function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LIMIT n;  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officers LIMIT 2;  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7. Limit function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 LIMIT n; 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E.g.: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SELECT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 FROM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officers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 LIMIT 1; 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ORDER BY Clause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SELECT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expressions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tables [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conditions] 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	ORDER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expression [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ASC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|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];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E.g.: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1.SELECT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*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officers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address = 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Lucknow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  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SELECT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officers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address = 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Lucknow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  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ASC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*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officers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address = '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Lucknow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'  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 address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officers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officer_id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&lt; 5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officer_name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 address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ASC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3820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Some of The Most Used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SQL Commands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74837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extracts data from a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UPDATE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updates data in a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DELETE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deletes data from a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INSERT INTO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inserts new data into a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CREATE DATABASE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creates a new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ALTER DATABASE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modifies a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CREATE TABLE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creates a new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ALTER TABLE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modifies a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DROP TABLE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deletes a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CREATE INDEX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creates an index (search key)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DROP INDEX</a:t>
            </a:r>
            <a:r>
              <a:rPr kumimoji="0" lang="en-I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- deletes an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GROUP BY Clause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MYSQL GROUP BY Clause is used to collect data from multiple records and group the result by one or more column. It is generally used in a SELECT statement.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You can also use some aggregate functions like COUNT, SUM, MIN, MAX, AVG etc. on the grouped column.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SELECT gender FROM members GROUP BY gender;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Output: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Gender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Female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Male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SELECT gender, COUNT(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membership_number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 FROM members GROUP BY gender;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Output:</a:t>
            </a:r>
          </a:p>
          <a:p>
            <a:pPr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953000"/>
          <a:ext cx="47244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0155"/>
                <a:gridCol w="348424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 (membership number)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Few examples</a:t>
            </a:r>
            <a:endParaRPr kumimoji="0" lang="en-IN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address, COUNT(*) 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  officers  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GROUP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address;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 SUM(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working_hours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"Total working hours" 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employees 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GROUP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working_hours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"Minimum working hour" 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employees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GROUP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MAX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working_hours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"Minimum working hour" 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employees 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GROUP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SELECT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 AVG(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working_hours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"Average working hour" 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employees 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GROUP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SQL FOREIGN KEY Constraint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1"/>
            <a:ext cx="8915400" cy="5105399"/>
          </a:xfrm>
        </p:spPr>
        <p:txBody>
          <a:bodyPr/>
          <a:lstStyle/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FOREIGN KEY is a field (or collection of fields) in one table that refers to the PRIMARY KEY in another table.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PERSON_ID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ROUNAK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GHOSH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AKASH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657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PERSON_ID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59080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"Persons" table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0" y="4724400"/>
            <a:ext cx="153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"Orders" table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7912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"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" column in the "Orders" table points to the "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" column in the "Persons" table. "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" column in the "Persons" table is the PRIMARY KEY.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PersonID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" column in the "Orders" table is a FOREIGN KEY in the "Orders" table.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At the time of table creation: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 TABLE Orders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Order_ID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(2) PRIMARY KEY,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Order_No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(5) NOT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NULL,Person_ID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(2),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FOREIGN KEY 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Person_ID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 REFERENCES Persons(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Person_ID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Or,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 TABLE Orders (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Order_ID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(2) PRIMARY KEY,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Order_No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(5) NOT NULL,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Person_ID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(2),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CONSTRAINT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FK_PersonOrder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FOREIGN KEY 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Person_ID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 REFERENCES Persons(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Person_ID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Table modification and foreign key </a:t>
            </a:r>
            <a:r>
              <a:rPr lang="en-IN" sz="2800" u="sng" dirty="0" err="1" smtClean="0">
                <a:latin typeface="Times New Roman" pitchFamily="18" charset="0"/>
                <a:cs typeface="Times New Roman" pitchFamily="18" charset="0"/>
              </a:rPr>
              <a:t>defn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. :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ALTER TABLE Orders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 CONSTRAINT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FK_PersonOrder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FOREIGN KEY 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Person_ID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 REFERENCES 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Persons(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Person_ID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DROP a FOREIGN KEY Constraint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ALTER TABLE Orders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DROP FOREIGN KEY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FK_PersonOrder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- LIKE Clause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-A WHERE clause with the ‘equal to’ sign (=) works fine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where we want to do an exact match.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-Like if "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tutorial_author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'Sanjay'". 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-But there may be a requirement where we want to filter out all the results where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tutorial_author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name should contain "jay". This can be handled using SQL LIKE Clause along with the WHERE clause.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percentage ( % ) wildcard matches any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string of zero or more characters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underscore ( _ ) wildcard matches any single character.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example, s% matches any string starts with the character s such as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sun and six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se_ 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matches any string starts with se and is followed by any character such as see and sea.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5897563"/>
          </a:xfrm>
        </p:spPr>
        <p:txBody>
          <a:bodyPr>
            <a:normAutofit fontScale="92500"/>
          </a:bodyPr>
          <a:lstStyle/>
          <a:p>
            <a:pPr marL="514350" indent="-514350" latinLnBrk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employeeNumber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latinLnBrk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 employees WHERE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LIKE 'a%'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-- means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firstnames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starting with alphabet ‘a’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-- e.g.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Akash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anthony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employeeNumber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 employees WHERE 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LIKE '%on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pPr latinLnBrk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-- means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ending with ‘on’ </a:t>
            </a:r>
          </a:p>
          <a:p>
            <a:pPr latinLnBrk="1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--e.g. Patterson,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thompson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534400" cy="6553200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employeeNumber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FROM employees WHERE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LIKE '%on%'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-- means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can start with any string and end with any string but will have ‘on’ in between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employeeNumber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FROM employees WHERE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LIKE '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T_m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-- means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can be : Tom, Tim.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Search for employees whose last names don’t start with the character B, you can use the NOT LIKE with a pattern as shown in the following query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-- SELECT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employeeNumber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atinLnBrk="1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 employees WHERE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NOT LIKE 'B%';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3886200"/>
            <a:ext cx="8077200" cy="2031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f you want to find products whose product codes contain any string _20 , you can use the pattern %_20% as shown in the following query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atinLnBrk="1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productCode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productName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 products </a:t>
            </a:r>
          </a:p>
          <a:p>
            <a:pPr latinLnBrk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WHERE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productCode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LIKE ‘%_20%';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04800"/>
            <a:ext cx="8229600" cy="58213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 Creation: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E.g. :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employees;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SHOW DATABASES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Use DATABASE: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USE 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E.g. : USE employees;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 CONCAT() Function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Query: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 CONCAT("SQL", "Tutorial", "is", "fun!") 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AS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ConcatenatedString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table_name;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OUTPUT- </a:t>
            </a:r>
          </a:p>
          <a:p>
            <a:pPr>
              <a:buNone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ConcatenatedString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SQL Tutorial is fun!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orial representation of MySQL CONCAT function"/>
          <p:cNvPicPr>
            <a:picLocks noChangeAspect="1" noChangeArrowheads="1"/>
          </p:cNvPicPr>
          <p:nvPr/>
        </p:nvPicPr>
        <p:blipFill>
          <a:blip r:embed="rId2"/>
          <a:srcRect l="941" t="1507" r="3988" b="6591"/>
          <a:stretch>
            <a:fillRect/>
          </a:stretch>
        </p:blipFill>
        <p:spPr bwMode="auto">
          <a:xfrm>
            <a:off x="609599" y="609600"/>
            <a:ext cx="8200869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92964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CustomerName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CONCAT (Address, ’‘,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PostalCode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 ’ ‘, City)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AS  “Address” FROM Customers;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OUTPUT- 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 l="1977" t="34375" r="41215" b="35417"/>
          <a:stretch>
            <a:fillRect/>
          </a:stretch>
        </p:blipFill>
        <p:spPr bwMode="auto">
          <a:xfrm>
            <a:off x="304800" y="3200400"/>
            <a:ext cx="7391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Alternate way of Concatenation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MYSQL&gt; select </a:t>
            </a:r>
            <a:r>
              <a:rPr lang="en-IN" sz="4500" b="1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||'  '||</a:t>
            </a:r>
            <a:r>
              <a:rPr lang="en-IN" sz="4500" b="1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||</a:t>
            </a:r>
          </a:p>
          <a:p>
            <a:pPr>
              <a:buNone/>
            </a:pP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	‘  '||</a:t>
            </a:r>
            <a:r>
              <a:rPr lang="en-IN" sz="4500" b="1" dirty="0" err="1" smtClean="0">
                <a:latin typeface="Times New Roman" pitchFamily="18" charset="0"/>
                <a:cs typeface="Times New Roman" pitchFamily="18" charset="0"/>
              </a:rPr>
              <a:t>job_type</a:t>
            </a: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 “Employees” from employee;</a:t>
            </a:r>
            <a:endParaRPr lang="en-IN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OUTPUT-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Employees                                                                 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khan manager       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barun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manager     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chitra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kapoor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engineer  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dheeraj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mishra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manager  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emma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dutt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engineer      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floki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dutt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accountant   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dheeraj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clerk  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MYSQL&gt; select </a:t>
            </a:r>
            <a:r>
              <a:rPr lang="en-IN" sz="4500" b="1" dirty="0" err="1" smtClean="0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||' '||</a:t>
            </a:r>
            <a:r>
              <a:rPr lang="en-IN" sz="4500" b="1" dirty="0" err="1" smtClean="0">
                <a:latin typeface="Times New Roman" pitchFamily="18" charset="0"/>
                <a:cs typeface="Times New Roman" pitchFamily="18" charset="0"/>
              </a:rPr>
              <a:t>l_name</a:t>
            </a: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||' is a '||</a:t>
            </a:r>
            <a:r>
              <a:rPr lang="en-IN" sz="4500" b="1" dirty="0" err="1" smtClean="0">
                <a:latin typeface="Times New Roman" pitchFamily="18" charset="0"/>
                <a:cs typeface="Times New Roman" pitchFamily="18" charset="0"/>
              </a:rPr>
              <a:t>job_type</a:t>
            </a:r>
            <a:r>
              <a:rPr lang="en-IN" sz="4500" b="1" dirty="0" smtClean="0">
                <a:latin typeface="Times New Roman" pitchFamily="18" charset="0"/>
                <a:cs typeface="Times New Roman" pitchFamily="18" charset="0"/>
              </a:rPr>
              <a:t> “Employees Details” from employee;</a:t>
            </a:r>
            <a:endParaRPr lang="en-IN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OUTPUT-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Employees Details                                                         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khan is a manager  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barun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manager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chitra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kapoor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engineer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dheeraj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mishra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manager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emma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dutt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engineer 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floki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dutt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accountant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dheeraj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clerk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saul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good is a engineer                                  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mou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bhat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clerk                                                       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sunny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deol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salesman                                                  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bobby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deol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engineer   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9154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MYSQL&gt;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,’/’s monthly salary is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Rs.’,salary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as “Employee Details” from employee;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667000"/>
            <a:ext cx="525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OUTPUT-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Employees Details                                                         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                       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Arun’s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monthly salary is Rs. 90000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barun’s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monthly salary is Rs. 80000                                                 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LOWER() &amp; UPPER()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UPPER() converts a string to its uppercase letters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Syntax: UPPER(string) or UPPER(attribute name)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E.g. 1.SELECT UPPER(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CustomerName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 AS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UppercaseCustomerName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 Customers;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2.SELECT UPPER("SQL Tutorial is FUN!");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LOWER() converts a string to its lowercase letters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Syntax: LOWER(string) or LOWER(attribute name)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E.g.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1.SELECT LOWER('MYTESTSTRING');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2.SELECT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pub_name,LOWER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pub_name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 FROM publisher WHERE country&lt;&gt;'USA';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Syntax: CONCAT('String1', 'String2')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CONCAT('computer' ,'science') FROM DUAL;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CONCAT( NULL ,'Android') FROM DUAL;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Syntax: LENGTH(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Column|Expression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LENGTH('Learning Is Fun');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LENGTH(''); or SELECT LENGTH( NULL );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INSTR():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function returns numeric position of a character or a string in a given string. Optionally, you can provide a position 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to start searching, and the occurrence 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of string. Also, if the starting position is not given, then it starts search from index 1, by default. If after searching in the string, no match is found then, INSTR function returns 0.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INSTR(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Column|Expression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, 'String', [,m], [n])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INSTR('Google apps are great applications','app',1,2);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837"/>
            <a:ext cx="8382000" cy="5973763"/>
          </a:xfrm>
        </p:spPr>
        <p:txBody>
          <a:bodyPr>
            <a:normAutofit lnSpcReduction="10000"/>
          </a:bodyPr>
          <a:lstStyle/>
          <a:p>
            <a:r>
              <a:rPr lang="en-IN" sz="2800" b="1" u="sng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() 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 SQRT(25);</a:t>
            </a:r>
          </a:p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Ceil():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SELECT CEIL(2.2536);</a:t>
            </a:r>
          </a:p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Power():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 POWER(3, 2);</a:t>
            </a:r>
          </a:p>
          <a:p>
            <a:r>
              <a:rPr lang="en-IN" sz="2800" b="1" u="sng" dirty="0" err="1" smtClean="0">
                <a:latin typeface="Times New Roman" pitchFamily="18" charset="0"/>
                <a:cs typeface="Times New Roman" pitchFamily="18" charset="0"/>
              </a:rPr>
              <a:t>Substr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 SUBSTR(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CustomerName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 2, 5) AS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ExtractString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 Customers;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Round():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SELECT ROUND(4.432155,2); </a:t>
            </a:r>
          </a:p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AVG():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SELECT AVG(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no_page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)FROM books;</a:t>
            </a:r>
          </a:p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COUNT():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 COUNT(*)FROM author;</a:t>
            </a:r>
          </a:p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EXP():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 EXP(1);</a:t>
            </a:r>
          </a:p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MOD():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 MOD(18, 4);</a:t>
            </a:r>
          </a:p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CURRENT DATE():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SELECT CURDATE();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81000" y="76200"/>
            <a:ext cx="8229600" cy="6172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Drop Database: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DROP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E.g. :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DROP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employees;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CREATE TABLE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(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column_type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...);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E.g.: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CREATE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cust_tbl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cust_id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NOT NULL,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cust_firstname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VARCHAR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(100) NOT NULL,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cust_surname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VARCHAR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(100) NOT NULL,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PRIMARY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(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cus_id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) 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TIMESTAMPDIFF(MONTH, '2012-05-05', '2012-06-05');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MONTHS_BETWEEN(MONTH, '2012-05-05', '2012-06-05');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Calculating weeks: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ROUND(DATEDIFF(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end_date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start_date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)/7, 0) AS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weeksexperience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following statement will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return the last date of the corresponding month of the given date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2009-05-18.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Code: SELECT LAST_DAY('2009-05-18');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Round the number to 0 decimal places: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SELECT ROUND(345.156, 0);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Round the Price column (to 1 decimal) in the "Products" table: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SELECT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ProductName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Price, ROUND(Price, 1) AS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RoundedPrice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 Products;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7056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Return a number truncated to 2 decimal places: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 TRUNCATE(135.375, 2);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CHAR() function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statement returns character values (according to the ASCII table) of the integers 67, 72, 65 and 82.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Code: SELECT CHAR(67,72,65,82);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SELECT TO_CHAR(SYSDATE, 'YYYY-MM-DD') FROM dual;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of Round() and trunc()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ROUND(45.923,2) = 45.92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ROUND(45.923,0) = 46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ROUND(45.923,-2) = 0                               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TRUNC(45.888,2) =45.88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TRUNC(56.758,0) =56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TRUNC(49.245,-2) =0                             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Round() &amp; trunc() on Date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round(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doj,'month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doj,'month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 from employee;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DOJ       	    ROUND(DOJ) 	TRUNC(DOJ)            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-------------------- --------- --------- ------------- -------------------           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04-JAN-98     	 01-JAN-98 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01-JAN-98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round(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sysdate,'year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doj,'year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 from employee;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DOJ       		ROUND(SYS)	 	TRUNC(DOJ)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-------------------- --------- --------- --------- --------- -------------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04-JAN-98 		01-JAN-19 		 01-JAN-98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CASE STATEMENT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CASE statement goes through conditions and return a value when the first condition is met (like an IF-THEN-ELSE statement). So, once a condition is true, it will stop reading and return the result.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no conditions are true, it will return the value in the ELSE clause. If there is no ELSE part and no conditions are true, it returns NULL.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CASE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 WHEN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condition1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THEN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result1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 WHEN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condition2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THEN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result2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 WHEN 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conditionN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THEN 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resultN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   ELSE 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END;</a:t>
            </a: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04800"/>
            <a:ext cx="8229600" cy="58213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to See the table structure: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Syntax: DESCRIBE 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E.g.: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DESCRIBE 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cust_tbl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or : DESC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cus_tbl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04800" y="152400"/>
            <a:ext cx="8839200" cy="6705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Alter table – ADD COLUMN TO AN EXISTING TABLE: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ALTER TABLE 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 </a:t>
            </a:r>
            <a:r>
              <a:rPr kumimoji="0" lang="en-I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new_column_name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column_definition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 [ FIRST | AFTER </a:t>
            </a:r>
            <a:r>
              <a:rPr kumimoji="0" lang="en-I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];  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Parameters: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It specifies the name of the table that you want to modify.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new_column_name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It specifies the name of the new column that you want to add to the table.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column_definition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It specifies the data type and definition of the column (NULL or NOT NULL, etc).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FIRST | AFTER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It is optional. It tells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MySQL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where in the table to create the column. If this parameter is not specified, the new column will be 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added to the end of the table.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Example: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this example, we add a new column "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cus_age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" in the existing table "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cus_tbl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ALTER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cus_tbl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 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cus_age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varchar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(40) NOT NULL;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28600" y="228600"/>
            <a:ext cx="9144000" cy="594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 multiple columns in the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Syntax: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ALTER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new_column_name1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column_definition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[ 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FIRST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| 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AFTER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],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new_column_name2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column_definition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 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FIRST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| 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AFTER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],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 ...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E.g. :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ALTER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TABLE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cus_tbl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cus_address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varchar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(100) NOT NULL  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AFTER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cus_surname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  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cus_salary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(100) NOT NULL  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AFTER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cus_age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686800" cy="6705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MODIFY column in the table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Syntax: ALTER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column_definition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cus_tbl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cus_surname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(50) NOT NULL;  </a:t>
            </a:r>
          </a:p>
          <a:p>
            <a:pPr>
              <a:buNone/>
            </a:pPr>
            <a:endParaRPr lang="en-IN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DROP column in table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cus_tbl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cus_address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991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RENAME column in table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CHANGE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old_name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new_name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column_definition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;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cus_tbl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 CHANGE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cus_surname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cus_title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(20) NOT NULL;  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RENAME table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RENAME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new_table_name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cus_tbl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RENAME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cus_table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737</Words>
  <Application>Microsoft Office PowerPoint</Application>
  <PresentationFormat>On-screen Show (4:3)</PresentationFormat>
  <Paragraphs>441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Structured Query Language  (SQL)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Create VIEW</vt:lpstr>
      <vt:lpstr>Update VIEW</vt:lpstr>
      <vt:lpstr>Simple MySQL Queries (Understand concept &amp; apply in other language)</vt:lpstr>
      <vt:lpstr>WHERE Clause</vt:lpstr>
      <vt:lpstr>Distinct Clause</vt:lpstr>
      <vt:lpstr>AGGREGATE FUNCTIONS</vt:lpstr>
      <vt:lpstr>Slide 17</vt:lpstr>
      <vt:lpstr>Slide 18</vt:lpstr>
      <vt:lpstr> ORDER BY Clause</vt:lpstr>
      <vt:lpstr>MySQL GROUP BY Clause</vt:lpstr>
      <vt:lpstr>Slide 21</vt:lpstr>
      <vt:lpstr>SQL FOREIGN KEY Constraint</vt:lpstr>
      <vt:lpstr>Slide 23</vt:lpstr>
      <vt:lpstr>Slide 24</vt:lpstr>
      <vt:lpstr>MySQL - LIKE Clause</vt:lpstr>
      <vt:lpstr>Slide 26</vt:lpstr>
      <vt:lpstr>Slide 27</vt:lpstr>
      <vt:lpstr>Slide 28</vt:lpstr>
      <vt:lpstr>Search for employees whose last names don’t start with the character B, you can use the NOT LIKE with a pattern as shown in the following query</vt:lpstr>
      <vt:lpstr>MySQL CONCAT() Function</vt:lpstr>
      <vt:lpstr>Slide 31</vt:lpstr>
      <vt:lpstr>Slide 32</vt:lpstr>
      <vt:lpstr>Alternate way of Concatenation</vt:lpstr>
      <vt:lpstr>Slide 34</vt:lpstr>
      <vt:lpstr>Slide 35</vt:lpstr>
      <vt:lpstr>LOWER() &amp; UPPER()</vt:lpstr>
      <vt:lpstr>Slide 37</vt:lpstr>
      <vt:lpstr>Slide 38</vt:lpstr>
      <vt:lpstr>Slide 39</vt:lpstr>
      <vt:lpstr>Slide 40</vt:lpstr>
      <vt:lpstr>Slide 41</vt:lpstr>
      <vt:lpstr>Slide 42</vt:lpstr>
      <vt:lpstr>Examples of Round() and trunc()</vt:lpstr>
      <vt:lpstr>Round() &amp; trunc() on Date</vt:lpstr>
      <vt:lpstr>CASE STATEMENT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 (SQL)</dc:title>
  <dc:creator>UEM</dc:creator>
  <cp:lastModifiedBy>UEM</cp:lastModifiedBy>
  <cp:revision>47</cp:revision>
  <dcterms:created xsi:type="dcterms:W3CDTF">2006-08-16T00:00:00Z</dcterms:created>
  <dcterms:modified xsi:type="dcterms:W3CDTF">2022-04-10T06:27:42Z</dcterms:modified>
</cp:coreProperties>
</file>