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720-D0A7-4556-A895-EC3285556A56}" type="datetimeFigureOut">
              <a:rPr lang="en-IN" smtClean="0"/>
              <a:pPr/>
              <a:t>2023-09-01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0485-A359-4F1B-B152-2791DFCBFF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005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720-D0A7-4556-A895-EC3285556A56}" type="datetimeFigureOut">
              <a:rPr lang="en-IN" smtClean="0"/>
              <a:pPr/>
              <a:t>2023-09-01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0485-A359-4F1B-B152-2791DFCBFF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997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720-D0A7-4556-A895-EC3285556A56}" type="datetimeFigureOut">
              <a:rPr lang="en-IN" smtClean="0"/>
              <a:pPr/>
              <a:t>2023-09-01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0485-A359-4F1B-B152-2791DFCBFF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023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720-D0A7-4556-A895-EC3285556A56}" type="datetimeFigureOut">
              <a:rPr lang="en-IN" smtClean="0"/>
              <a:pPr/>
              <a:t>2023-09-01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0485-A359-4F1B-B152-2791DFCBFF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14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720-D0A7-4556-A895-EC3285556A56}" type="datetimeFigureOut">
              <a:rPr lang="en-IN" smtClean="0"/>
              <a:pPr/>
              <a:t>2023-09-01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0485-A359-4F1B-B152-2791DFCBFF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782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720-D0A7-4556-A895-EC3285556A56}" type="datetimeFigureOut">
              <a:rPr lang="en-IN" smtClean="0"/>
              <a:pPr/>
              <a:t>2023-09-01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0485-A359-4F1B-B152-2791DFCBFF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108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720-D0A7-4556-A895-EC3285556A56}" type="datetimeFigureOut">
              <a:rPr lang="en-IN" smtClean="0"/>
              <a:pPr/>
              <a:t>2023-09-01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0485-A359-4F1B-B152-2791DFCBFF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39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720-D0A7-4556-A895-EC3285556A56}" type="datetimeFigureOut">
              <a:rPr lang="en-IN" smtClean="0"/>
              <a:pPr/>
              <a:t>2023-09-01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0485-A359-4F1B-B152-2791DFCBFF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710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720-D0A7-4556-A895-EC3285556A56}" type="datetimeFigureOut">
              <a:rPr lang="en-IN" smtClean="0"/>
              <a:pPr/>
              <a:t>2023-09-01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0485-A359-4F1B-B152-2791DFCBFF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925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720-D0A7-4556-A895-EC3285556A56}" type="datetimeFigureOut">
              <a:rPr lang="en-IN" smtClean="0"/>
              <a:pPr/>
              <a:t>2023-09-01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0485-A359-4F1B-B152-2791DFCBFF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56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720-D0A7-4556-A895-EC3285556A56}" type="datetimeFigureOut">
              <a:rPr lang="en-IN" smtClean="0"/>
              <a:pPr/>
              <a:t>2023-09-01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0485-A359-4F1B-B152-2791DFCBFF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934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8720-D0A7-4556-A895-EC3285556A56}" type="datetimeFigureOut">
              <a:rPr lang="en-IN" smtClean="0"/>
              <a:pPr/>
              <a:t>2023-09-01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0485-A359-4F1B-B152-2791DFCBFF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742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Formal Language &amp; Automata Theory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402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Is a regular language empty?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Given a regular language, does the language contain any string at all.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Assume representation is DFA.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Construct the transition graph.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the set of states reachable from the start state.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any final state is reachable, then yes, else no.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38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regular languages L and M, is L = 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i="1" dirty="0">
                <a:solidFill>
                  <a:srgbClr val="FF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DFA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DFA’s for L and M.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Let these DFA’s have sets of states Q and R, respectively.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Product DFA has set of states Q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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R.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i.e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., pairs [q, r] with q in Q, r in R.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Start state = [q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 (the start states of the DFA’s for L, M).</a:t>
            </a:r>
          </a:p>
          <a:p>
            <a:r>
              <a:rPr lang="en-US" dirty="0">
                <a:solidFill>
                  <a:srgbClr val="33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Transitions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δ([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q,r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], a)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q,a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r,a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)]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the transition functions for the DFA’s of L, M.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That is, we simulate the two DFA’s in the two state components of the product DFA.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6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Product DFA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156045" y="2511425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56045" y="4721225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603845" y="2511425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03845" y="4721225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079845" y="464502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527645" y="243522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613245" y="27400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1" name="AutoShape 10"/>
          <p:cNvCxnSpPr>
            <a:cxnSpLocks noChangeShapeType="1"/>
          </p:cNvCxnSpPr>
          <p:nvPr/>
        </p:nvCxnSpPr>
        <p:spPr bwMode="auto">
          <a:xfrm rot="16200000" flipH="1" flipV="1">
            <a:off x="3393376" y="2426494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9" idx="3"/>
            <a:endCxn id="4" idx="5"/>
          </p:cNvCxnSpPr>
          <p:nvPr/>
        </p:nvCxnSpPr>
        <p:spPr bwMode="auto">
          <a:xfrm rot="16200000" flipV="1">
            <a:off x="4054570" y="2393950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927445" y="19018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918045" y="22828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765645" y="3197225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775045" y="27400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698845" y="49498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 rot="16200000" flipH="1" flipV="1">
            <a:off x="3393376" y="4560094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689445" y="49498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0" name="AutoShape 19"/>
          <p:cNvCxnSpPr>
            <a:cxnSpLocks noChangeShapeType="1"/>
          </p:cNvCxnSpPr>
          <p:nvPr/>
        </p:nvCxnSpPr>
        <p:spPr bwMode="auto">
          <a:xfrm rot="16200000" flipH="1" flipV="1">
            <a:off x="4841176" y="4636294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7" idx="3"/>
            <a:endCxn id="8" idx="4"/>
          </p:cNvCxnSpPr>
          <p:nvPr/>
        </p:nvCxnSpPr>
        <p:spPr bwMode="auto">
          <a:xfrm rot="5400000">
            <a:off x="3956145" y="4540250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27445" y="40354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841845" y="54832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918045" y="44926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984845" y="41878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585045" y="2435225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18645" y="2435225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5899245" y="26638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7575645" y="27400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956645" y="22828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585045" y="4035425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7042245" y="30448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042245" y="32734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34" name="AutoShape 33"/>
          <p:cNvCxnSpPr>
            <a:cxnSpLocks noChangeShapeType="1"/>
            <a:stCxn id="27" idx="7"/>
            <a:endCxn id="27" idx="1"/>
          </p:cNvCxnSpPr>
          <p:nvPr/>
        </p:nvCxnSpPr>
        <p:spPr bwMode="auto">
          <a:xfrm rot="16200000" flipH="1" flipV="1">
            <a:off x="9213152" y="2174081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9404445" y="18256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>
            <a:off x="7347045" y="2968625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7804245" y="31210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38" name="AutoShape 37"/>
          <p:cNvCxnSpPr>
            <a:cxnSpLocks noChangeShapeType="1"/>
            <a:stCxn id="31" idx="6"/>
            <a:endCxn id="27" idx="4"/>
          </p:cNvCxnSpPr>
          <p:nvPr/>
        </p:nvCxnSpPr>
        <p:spPr bwMode="auto">
          <a:xfrm flipV="1">
            <a:off x="7575645" y="3044825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8261445" y="36544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0" name="AutoShape 44"/>
          <p:cNvCxnSpPr>
            <a:cxnSpLocks noChangeShapeType="1"/>
            <a:stCxn id="31" idx="1"/>
            <a:endCxn id="26" idx="3"/>
          </p:cNvCxnSpPr>
          <p:nvPr/>
        </p:nvCxnSpPr>
        <p:spPr bwMode="auto">
          <a:xfrm rot="16200000">
            <a:off x="6145308" y="3540125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6356445" y="32734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2" name="Oval 46"/>
          <p:cNvSpPr>
            <a:spLocks noChangeArrowheads="1"/>
          </p:cNvSpPr>
          <p:nvPr/>
        </p:nvSpPr>
        <p:spPr bwMode="auto">
          <a:xfrm>
            <a:off x="8718645" y="4035425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 flipV="1">
            <a:off x="9252045" y="3044825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9252045" y="34258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5" name="AutoShape 50"/>
          <p:cNvCxnSpPr>
            <a:cxnSpLocks noChangeShapeType="1"/>
            <a:stCxn id="42" idx="3"/>
            <a:endCxn id="26" idx="2"/>
          </p:cNvCxnSpPr>
          <p:nvPr/>
        </p:nvCxnSpPr>
        <p:spPr bwMode="auto">
          <a:xfrm rot="16200000" flipV="1">
            <a:off x="6816027" y="2509043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5899245" y="43402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5116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regular languages L and M, is L = 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Make the final states of the product DFA be those states [q, r] such that exactly one of q and r is a final state of its own DFA.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Thus, the product accepts w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iff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 is in exactly one of L and M.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product DFA’s language is empty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iff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 = M.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Emptiness checking algorithm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test whether the language of a DFA is empty.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3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of Regular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Which languages are not regular?</a:t>
            </a:r>
          </a:p>
          <a:p>
            <a:r>
              <a:rPr lang="en-IN" sz="2600" dirty="0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 properties</a:t>
            </a:r>
          </a:p>
          <a:p>
            <a:pPr lvl="1" algn="just"/>
            <a:r>
              <a:rPr lang="en-IN" sz="2600" dirty="0">
                <a:latin typeface="Segoe UI" panose="020B0502040204020203" pitchFamily="34" charset="0"/>
                <a:cs typeface="Segoe UI" panose="020B0502040204020203" pitchFamily="34" charset="0"/>
              </a:rPr>
              <a:t>A decision property </a:t>
            </a:r>
            <a:r>
              <a:rPr lang="en-IN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IN" sz="2600" dirty="0">
                <a:latin typeface="Segoe UI" panose="020B0502040204020203" pitchFamily="34" charset="0"/>
                <a:cs typeface="Segoe UI" panose="020B0502040204020203" pitchFamily="34" charset="0"/>
              </a:rPr>
              <a:t>a class of languages is an algorithm that takes a formal description of a language (e.g., a DFA) and tells whether or not some property holds</a:t>
            </a:r>
            <a:r>
              <a:rPr lang="en-IN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2" algn="just"/>
            <a:r>
              <a:rPr lang="en-IN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 a regular language empty?</a:t>
            </a:r>
          </a:p>
          <a:p>
            <a:pPr lvl="2" algn="just"/>
            <a:r>
              <a:rPr lang="en-IN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 a string w belong to the language?</a:t>
            </a:r>
          </a:p>
          <a:p>
            <a:pPr lvl="2" algn="just"/>
            <a:r>
              <a:rPr lang="en-IN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 different descriptions languages describe same language?</a:t>
            </a:r>
          </a:p>
          <a:p>
            <a:pPr lvl="1" algn="just"/>
            <a:endParaRPr lang="en-IN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IN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4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Closure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i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closure property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language class says that given languages in the class, an operator (e.g., union) produces another language in the same class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union of two regular languages is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regular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intersection of two regular languages is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regular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complement of a regular language is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regular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difference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of two regular languages is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regular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reversal of a regular language is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regular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closure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(star)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of a regular language is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regular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concatenation of regular languages is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regular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homomorphism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(substitution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of strings for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symbols)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of a regular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language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regular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inverse homomorphism of a regular language is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regular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97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Pumping Lemma for Regular Languages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09600" indent="-609600">
                  <a:buFont typeface="Monotype Sorts" pitchFamily="2" charset="2"/>
                  <a:buNone/>
                </a:pP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For every regular language L</a:t>
                </a:r>
              </a:p>
              <a:p>
                <a:pPr marL="609600" indent="-609600">
                  <a:buFont typeface="Monotype Sorts" pitchFamily="2" charset="2"/>
                  <a:buNone/>
                </a:pP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There is an integer n, such that</a:t>
                </a:r>
              </a:p>
              <a:p>
                <a:pPr marL="609600" indent="-609600">
                  <a:buFont typeface="Monotype Sorts" pitchFamily="2" charset="2"/>
                  <a:buNone/>
                </a:pP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   For every string w in L of length 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n</a:t>
                </a:r>
              </a:p>
              <a:p>
                <a:pPr marL="609600" indent="-609600">
                  <a:buFont typeface="Monotype Sorts" pitchFamily="2" charset="2"/>
                  <a:buNone/>
                </a:pP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We can write w = xyz such that:</a:t>
                </a:r>
              </a:p>
              <a:p>
                <a:pPr marL="609600" indent="-609600">
                  <a:buFont typeface="Monotype Sorts" pitchFamily="2" charset="2"/>
                  <a:buAutoNum type="arabicPeriod"/>
                </a:pP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|</a:t>
                </a:r>
                <a:r>
                  <a:rPr lang="en-US" sz="3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xy</a:t>
                </a: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n.</a:t>
                </a:r>
              </a:p>
              <a:p>
                <a:pPr marL="609600" indent="-609600">
                  <a:buFont typeface="Monotype Sorts" pitchFamily="2" charset="2"/>
                  <a:buAutoNum type="arabicPeriod"/>
                </a:pP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|y| &gt; 0.</a:t>
                </a:r>
              </a:p>
              <a:p>
                <a:pPr marL="609600" indent="-609600">
                  <a:buFont typeface="Monotype Sorts" pitchFamily="2" charset="2"/>
                  <a:buAutoNum type="arabicPeriod"/>
                </a:pP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For all </a:t>
                </a:r>
                <a:r>
                  <a:rPr lang="en-US" sz="3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≥ </m:t>
                    </m:r>
                  </m:oMath>
                </a14:m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0, </a:t>
                </a:r>
                <a:r>
                  <a:rPr lang="en-US" sz="3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xy</a:t>
                </a:r>
                <a:r>
                  <a:rPr lang="en-US" sz="3600" baseline="30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3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z</a:t>
                </a:r>
                <a:r>
                  <a:rPr lang="en-US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is in L.</a:t>
                </a:r>
              </a:p>
              <a:p>
                <a:endParaRPr lang="en-IN" sz="3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3361" b="-53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5418162" y="1690688"/>
            <a:ext cx="5935638" cy="966788"/>
            <a:chOff x="3130" y="1119"/>
            <a:chExt cx="2745" cy="609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4090" y="1119"/>
              <a:ext cx="178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Number </a:t>
              </a:r>
              <a:r>
                <a:rPr lang="en-US" sz="2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of states of DFA </a:t>
              </a:r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for L</a:t>
              </a: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H="1">
              <a:off x="3130" y="1418"/>
              <a:ext cx="101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5936560" y="4246078"/>
            <a:ext cx="5254506" cy="1444626"/>
            <a:chOff x="3408" y="2688"/>
            <a:chExt cx="2040" cy="910"/>
          </a:xfrm>
        </p:grpSpPr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3792" y="2997"/>
              <a:ext cx="165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Labels </a:t>
              </a:r>
              <a:r>
                <a:rPr lang="en-US" sz="2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along first </a:t>
              </a:r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cycle on</a:t>
              </a:r>
            </a:p>
            <a:p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path labeled w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H="1" flipV="1">
              <a:off x="3408" y="268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747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Proof: Pumping Lemma for Regular Languages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Suppose L is regular.  Then L = L(A) for some DFA A</a:t>
                </a:r>
                <a:r>
                  <a:rPr lang="en-US" i="1" dirty="0"/>
                  <a:t/>
                </a:r>
                <a:r>
                  <a:rPr lang="en-US" i="1" dirty="0" smtClean="0"/>
                  <a:t>with</a:t>
                </a:r>
                <a:r>
                  <a:rPr lang="en-US" dirty="0" smtClean="0"/>
                  <a:t/>
                </a:r>
                <a:r>
                  <a:rPr lang="en-US" dirty="0"/>
                  <a:t>n states. </a:t>
                </a:r>
                <a:endParaRPr lang="en-US" dirty="0" smtClean="0"/>
              </a:p>
              <a:p>
                <a:r>
                  <a:rPr lang="en-US" dirty="0" smtClean="0"/>
                  <a:t>Now</a:t>
                </a:r>
                <a:r>
                  <a:rPr lang="en-US" dirty="0"/>
                  <a:t>, consider any string w of length n or more, say w = a</a:t>
                </a:r>
                <a:r>
                  <a:rPr lang="en-US" baseline="-25000" dirty="0"/>
                  <a:t>l</a:t>
                </a:r>
                <a:r>
                  <a:rPr lang="en-US" dirty="0"/>
                  <a:t>a</a:t>
                </a:r>
                <a:r>
                  <a:rPr lang="en-US" baseline="-25000" dirty="0"/>
                  <a:t>2</a:t>
                </a:r>
                <a:r>
                  <a:rPr lang="en-US" dirty="0"/>
                  <a:t/>
                </a:r>
                <a:r>
                  <a:rPr lang="en-US" dirty="0" smtClean="0"/>
                  <a:t>… </a:t>
                </a:r>
                <a:r>
                  <a:rPr lang="en-US" dirty="0"/>
                  <a:t>a</a:t>
                </a:r>
                <a:r>
                  <a:rPr lang="en-US" baseline="-25000" dirty="0"/>
                  <a:t>m</a:t>
                </a:r>
                <a:r>
                  <a:rPr lang="en-US" dirty="0"/>
                  <a:t>, where m &gt; n and each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</a:t>
                </a:r>
                <a:r>
                  <a:rPr lang="en-US" dirty="0"/>
                  <a:t>  is an input </a:t>
                </a:r>
                <a:r>
                  <a:rPr lang="en-US" dirty="0" smtClean="0"/>
                  <a:t>symbol</a:t>
                </a:r>
              </a:p>
              <a:p>
                <a:r>
                  <a:rPr lang="en-US" i="1" dirty="0"/>
                  <a:t>For  </a:t>
                </a:r>
                <a:r>
                  <a:rPr lang="en-US" i="1" dirty="0" err="1"/>
                  <a:t>i</a:t>
                </a:r>
                <a:r>
                  <a:rPr lang="en-US" i="1" dirty="0"/>
                  <a:t> = 0, 1,... ,n define </a:t>
                </a:r>
                <a:r>
                  <a:rPr lang="en-US" i="1" dirty="0" smtClean="0"/>
                  <a:t>state p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/>
                </a:r>
                <a:r>
                  <a:rPr lang="en-US" i="1" dirty="0"/>
                  <a:t>to be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(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O</a:t>
                </a:r>
                <a:r>
                  <a:rPr lang="en-US" i="1" dirty="0"/>
                  <a:t>, </a:t>
                </a:r>
                <a:r>
                  <a:rPr lang="en-US" i="1" dirty="0" smtClean="0"/>
                  <a:t>a</a:t>
                </a:r>
                <a:r>
                  <a:rPr lang="en-US" i="1" baseline="-25000" dirty="0" smtClean="0"/>
                  <a:t>l</a:t>
                </a:r>
                <a:r>
                  <a:rPr lang="en-US" i="1" dirty="0" smtClean="0"/>
                  <a:t>a</a:t>
                </a:r>
                <a:r>
                  <a:rPr lang="en-US" i="1" baseline="-25000" dirty="0" smtClean="0"/>
                  <a:t>2</a:t>
                </a:r>
                <a:r>
                  <a:rPr lang="en-US" i="1" dirty="0" smtClean="0"/>
                  <a:t>…</a:t>
                </a:r>
                <a:r>
                  <a:rPr lang="en-US" i="1" dirty="0" err="1" smtClean="0"/>
                  <a:t>a</a:t>
                </a:r>
                <a:r>
                  <a:rPr lang="en-US" i="1" baseline="-25000" dirty="0" err="1" smtClean="0"/>
                  <a:t>i</a:t>
                </a:r>
                <a:r>
                  <a:rPr lang="en-US" i="1" dirty="0"/>
                  <a:t>), </a:t>
                </a:r>
                <a:r>
                  <a:rPr lang="en-US" i="1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i="1" dirty="0" smtClean="0"/>
                  <a:t> is </a:t>
                </a:r>
                <a:r>
                  <a:rPr lang="en-US" i="1" dirty="0"/>
                  <a:t>the transition function of A, and 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O</a:t>
                </a:r>
                <a:r>
                  <a:rPr lang="en-US" i="1" dirty="0"/>
                  <a:t>  is </a:t>
                </a:r>
                <a:r>
                  <a:rPr lang="en-US" i="1" dirty="0" smtClean="0"/>
                  <a:t>the start </a:t>
                </a:r>
                <a:r>
                  <a:rPr lang="en-US" i="1" dirty="0"/>
                  <a:t>state of A. </a:t>
                </a:r>
                <a:endParaRPr lang="en-US" i="1" dirty="0" smtClean="0"/>
              </a:p>
              <a:p>
                <a:r>
                  <a:rPr lang="en-US" i="1" dirty="0" smtClean="0"/>
                  <a:t>That </a:t>
                </a:r>
                <a:r>
                  <a:rPr lang="en-US" i="1" dirty="0"/>
                  <a:t>is, p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is the state A is in after reading the first </a:t>
                </a:r>
                <a:r>
                  <a:rPr lang="en-US" i="1" dirty="0" err="1"/>
                  <a:t>i</a:t>
                </a:r>
                <a:r>
                  <a:rPr lang="en-US" i="1" dirty="0"/>
                  <a:t> symbols </a:t>
                </a:r>
                <a:r>
                  <a:rPr lang="en-US" dirty="0"/>
                  <a:t>of w.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663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Proof: Pumping Lemma for Regular Languages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By the pigeonhole principle, it is not possible for the n + 1 different p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's for </a:t>
                </a:r>
                <a:r>
                  <a:rPr lang="en-US" dirty="0" err="1"/>
                  <a:t>i</a:t>
                </a:r>
                <a:r>
                  <a:rPr lang="en-US" dirty="0"/>
                  <a:t> = 0, 1,... , n to be distinct, since there are only n different states. </a:t>
                </a:r>
                <a:endParaRPr lang="en-US" dirty="0" smtClean="0"/>
              </a:p>
              <a:p>
                <a:r>
                  <a:rPr lang="en-US" dirty="0" smtClean="0"/>
                  <a:t>Thus</a:t>
                </a:r>
                <a:r>
                  <a:rPr lang="en-US" dirty="0"/>
                  <a:t>, we can find two different integers </a:t>
                </a:r>
                <a:r>
                  <a:rPr lang="en-US" dirty="0" err="1"/>
                  <a:t>i</a:t>
                </a:r>
                <a:r>
                  <a:rPr lang="en-US" dirty="0"/>
                  <a:t> and j,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p</a:t>
                </a:r>
                <a:r>
                  <a:rPr lang="en-US" baseline="-25000" dirty="0"/>
                  <a:t>i</a:t>
                </a:r>
                <a:r>
                  <a:rPr lang="en-US" dirty="0"/>
                  <a:t> =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j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i="1" dirty="0" smtClean="0"/>
                  <a:t>We </a:t>
                </a:r>
                <a:r>
                  <a:rPr lang="en-US" i="1" dirty="0"/>
                  <a:t>can break w = xyz as follows:</a:t>
                </a:r>
                <a:endParaRPr lang="en-IN" i="1" dirty="0"/>
              </a:p>
              <a:p>
                <a:pPr lvl="1"/>
                <a:r>
                  <a:rPr lang="en-US" sz="2400" i="1" dirty="0" smtClean="0"/>
                  <a:t>x </a:t>
                </a:r>
                <a:r>
                  <a:rPr lang="en-US" sz="2400" i="1" dirty="0"/>
                  <a:t>= </a:t>
                </a:r>
                <a:r>
                  <a:rPr lang="en-US" sz="2400" i="1" dirty="0" smtClean="0"/>
                  <a:t>a</a:t>
                </a:r>
                <a:r>
                  <a:rPr lang="en-US" sz="2400" i="1" baseline="-25000" dirty="0" smtClean="0"/>
                  <a:t>l</a:t>
                </a:r>
                <a:r>
                  <a:rPr lang="en-US" sz="2400" i="1" dirty="0" smtClean="0"/>
                  <a:t>a</a:t>
                </a:r>
                <a:r>
                  <a:rPr lang="en-US" sz="2400" i="1" baseline="-25000" dirty="0" smtClean="0"/>
                  <a:t>2</a:t>
                </a:r>
                <a:r>
                  <a:rPr lang="en-US" sz="2400" i="1" dirty="0" smtClean="0"/>
                  <a:t>…</a:t>
                </a:r>
                <a:r>
                  <a:rPr lang="en-US" sz="2400" i="1" dirty="0" err="1" smtClean="0"/>
                  <a:t>a</a:t>
                </a:r>
                <a:r>
                  <a:rPr lang="en-US" sz="2400" i="1" baseline="-25000" dirty="0" err="1" smtClean="0"/>
                  <a:t>i</a:t>
                </a:r>
                <a:r>
                  <a:rPr lang="en-US" sz="2400" i="1" dirty="0" smtClean="0"/>
                  <a:t>.</a:t>
                </a:r>
                <a:endParaRPr lang="en-IN" dirty="0"/>
              </a:p>
              <a:p>
                <a:pPr lvl="1"/>
                <a:r>
                  <a:rPr lang="en-US" sz="2400" i="1" dirty="0" smtClean="0"/>
                  <a:t>y </a:t>
                </a:r>
                <a:r>
                  <a:rPr lang="en-US" sz="2400" i="1" dirty="0"/>
                  <a:t>= </a:t>
                </a:r>
                <a:r>
                  <a:rPr lang="en-US" sz="2400" i="1" dirty="0" smtClean="0"/>
                  <a:t>a</a:t>
                </a:r>
                <a:r>
                  <a:rPr lang="en-US" sz="2400" i="1" baseline="-25000" dirty="0" smtClean="0"/>
                  <a:t>i+l</a:t>
                </a:r>
                <a:r>
                  <a:rPr lang="en-US" sz="2400" i="1" dirty="0" smtClean="0"/>
                  <a:t>a</a:t>
                </a:r>
                <a:r>
                  <a:rPr lang="en-US" sz="2400" i="1" baseline="-25000" dirty="0" smtClean="0"/>
                  <a:t>i+2</a:t>
                </a:r>
                <a:r>
                  <a:rPr lang="en-US" sz="2400" i="1" dirty="0" smtClean="0"/>
                  <a:t>…</a:t>
                </a:r>
                <a:r>
                  <a:rPr lang="en-US" sz="2400" i="1" dirty="0" err="1" smtClean="0"/>
                  <a:t>a</a:t>
                </a:r>
                <a:r>
                  <a:rPr lang="en-US" sz="2400" i="1" baseline="-25000" dirty="0" err="1" smtClean="0"/>
                  <a:t>j</a:t>
                </a:r>
                <a:r>
                  <a:rPr lang="en-US" sz="2400" i="1" dirty="0"/>
                  <a:t>.</a:t>
                </a:r>
                <a:endParaRPr lang="en-IN" sz="2400" dirty="0"/>
              </a:p>
              <a:p>
                <a:pPr lvl="1"/>
                <a:r>
                  <a:rPr lang="en-US" i="1" dirty="0"/>
                  <a:t>z = </a:t>
                </a:r>
                <a:r>
                  <a:rPr lang="en-US" i="1" dirty="0" smtClean="0"/>
                  <a:t>a</a:t>
                </a:r>
                <a:r>
                  <a:rPr lang="en-US" i="1" baseline="-25000" dirty="0" smtClean="0"/>
                  <a:t>j+l</a:t>
                </a:r>
                <a:r>
                  <a:rPr lang="en-US" i="1" dirty="0" smtClean="0"/>
                  <a:t>a</a:t>
                </a:r>
                <a:r>
                  <a:rPr lang="en-US" i="1" baseline="-25000" dirty="0" smtClean="0"/>
                  <a:t>j+2</a:t>
                </a:r>
                <a:r>
                  <a:rPr lang="en-US" i="1" dirty="0" smtClean="0"/>
                  <a:t>…a</a:t>
                </a:r>
                <a:r>
                  <a:rPr lang="en-US" i="1" baseline="-25000" dirty="0" smtClean="0"/>
                  <a:t>m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06" y="4272577"/>
            <a:ext cx="7368654" cy="21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37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Proof: Pumping Lemma for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Now, consider 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xy</a:t>
            </a:r>
            <a:r>
              <a:rPr lang="en-US" i="1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for any k &gt; 0. </a:t>
            </a:r>
            <a:endParaRPr lang="en-US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k = 0, </a:t>
            </a:r>
            <a:endParaRPr lang="en-US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then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the automaton goes from the start state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(which is also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) to p</a:t>
            </a:r>
            <a:r>
              <a:rPr lang="en-US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on input x. </a:t>
            </a:r>
            <a:endParaRPr lang="en-US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Since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is also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, it must be that A goes from p</a:t>
            </a:r>
            <a:r>
              <a:rPr lang="en-US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to the accepting state 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input z. Thus, A accepts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xz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N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If k &gt; 0, </a:t>
            </a:r>
            <a:endParaRPr lang="en-US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then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A goes from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to p</a:t>
            </a:r>
            <a:r>
              <a:rPr lang="en-US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on input x,  </a:t>
            </a:r>
            <a:endParaRPr lang="en-US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circles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from p</a:t>
            </a:r>
            <a:r>
              <a:rPr lang="en-US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 to 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i="1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k  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times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goes to the  accepting state on input  z. 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 for any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k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&gt; 0,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xy</a:t>
            </a:r>
            <a:r>
              <a:rPr lang="en-US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also accepted by A; that is,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xy</a:t>
            </a:r>
            <a:r>
              <a:rPr lang="en-US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in L.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0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Pumping lemma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use pumping lemma to show that a given language is not regular</a:t>
            </a:r>
          </a:p>
          <a:p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the conditions stated in pumping lemma is not satisfied it can not be concluded that the language is regular or not</a:t>
            </a:r>
          </a:p>
          <a:p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trick is to find a suitable value of ‘k’ as mentioned in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xy</a:t>
            </a:r>
            <a:r>
              <a:rPr lang="en-US" baseline="30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show that the string is not in L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29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Pumping Lemma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Show that L = {w | w is palindrome}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is not Regular</a:t>
                </a:r>
              </a:p>
              <a:p>
                <a:r>
                  <a:rPr lang="en-IN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Suppose, L is regular</a:t>
                </a:r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. Then there exists a constant ‘n’ such that it satisfies all conditions of Pumping Lemma.</a:t>
                </a:r>
              </a:p>
              <a:p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Let w = 0</a:t>
                </a:r>
                <a:r>
                  <a:rPr lang="en-IN" baseline="30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r>
                  <a:rPr lang="en-IN" baseline="30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n </a:t>
                </a:r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(Note: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IN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Using pumping lemma w is broken as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such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Hence, both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contains only 0’s</a:t>
                </a:r>
              </a:p>
              <a:p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Assume that,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thus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10</m:t>
                    </m:r>
                    <m:r>
                      <m:rPr>
                        <m:nor/>
                      </m:rPr>
                      <a:rPr lang="en-IN" baseline="300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n</m:t>
                    </m:r>
                  </m:oMath>
                </a14:m>
                <a:endParaRPr lang="en-IN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Now, by pumping lemma,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IN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However,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</a:p>
              <a:p>
                <a:r>
                  <a:rPr lang="en-IN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Hence, our assumption was incorrect. L is not regular</a:t>
                </a:r>
                <a:endParaRPr lang="en-IN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941" b="-2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351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732</Words>
  <Application>Microsoft Office PowerPoint</Application>
  <PresentationFormat>Custom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Formal Language &amp; Automata Theory</vt:lpstr>
      <vt:lpstr>Properties of Regular Languages</vt:lpstr>
      <vt:lpstr>Closure properties</vt:lpstr>
      <vt:lpstr>Pumping Lemma for Regular Languages</vt:lpstr>
      <vt:lpstr>Proof: Pumping Lemma for Regular Languages</vt:lpstr>
      <vt:lpstr>Proof: Pumping Lemma for Regular Languages</vt:lpstr>
      <vt:lpstr>Proof: Pumping Lemma for Regular Languages</vt:lpstr>
      <vt:lpstr>Pumping lemma contd.</vt:lpstr>
      <vt:lpstr>Example: Pumping Lemma</vt:lpstr>
      <vt:lpstr>Is a regular language empty?</vt:lpstr>
      <vt:lpstr>Given regular languages L and M, is L = M?</vt:lpstr>
      <vt:lpstr>Example: Product DFA</vt:lpstr>
      <vt:lpstr>Given regular languages L and M, is L = M?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 &amp; Automata Theory</dc:title>
  <dc:creator>Microsoft account</dc:creator>
  <cp:lastModifiedBy>UEM</cp:lastModifiedBy>
  <cp:revision>18</cp:revision>
  <dcterms:created xsi:type="dcterms:W3CDTF">2022-10-02T05:42:04Z</dcterms:created>
  <dcterms:modified xsi:type="dcterms:W3CDTF">2023-09-01T11:30:58Z</dcterms:modified>
</cp:coreProperties>
</file>