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0" r:id="rId1"/>
  </p:sldMasterIdLst>
  <p:notesMasterIdLst>
    <p:notesMasterId r:id="rId30"/>
  </p:notesMasterIdLst>
  <p:sldIdLst>
    <p:sldId id="257" r:id="rId2"/>
    <p:sldId id="290" r:id="rId3"/>
    <p:sldId id="258" r:id="rId4"/>
    <p:sldId id="259" r:id="rId5"/>
    <p:sldId id="2142532959" r:id="rId6"/>
    <p:sldId id="261" r:id="rId7"/>
    <p:sldId id="2142532960" r:id="rId8"/>
    <p:sldId id="263" r:id="rId9"/>
    <p:sldId id="264" r:id="rId10"/>
    <p:sldId id="265" r:id="rId11"/>
    <p:sldId id="266" r:id="rId12"/>
    <p:sldId id="267" r:id="rId13"/>
    <p:sldId id="269" r:id="rId14"/>
    <p:sldId id="270" r:id="rId15"/>
    <p:sldId id="272" r:id="rId16"/>
    <p:sldId id="273" r:id="rId17"/>
    <p:sldId id="274" r:id="rId18"/>
    <p:sldId id="275" r:id="rId19"/>
    <p:sldId id="276" r:id="rId20"/>
    <p:sldId id="277" r:id="rId21"/>
    <p:sldId id="278" r:id="rId22"/>
    <p:sldId id="291" r:id="rId23"/>
    <p:sldId id="2142532958" r:id="rId24"/>
    <p:sldId id="279" r:id="rId25"/>
    <p:sldId id="280" r:id="rId26"/>
    <p:sldId id="283" r:id="rId27"/>
    <p:sldId id="284" r:id="rId28"/>
    <p:sldId id="285"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Calibri Light" panose="020F0302020204030204" pitchFamily="34" charset="0"/>
      <p:regular r:id="rId35"/>
      <p:italic r:id="rId36"/>
    </p:embeddedFont>
    <p:embeddedFont>
      <p:font typeface="Roboto" panose="02000000000000000000" pitchFamily="2" charset="0"/>
      <p:regular r:id="rId37"/>
      <p:bold r:id="rId38"/>
      <p:italic r:id="rId39"/>
      <p:boldItalic r:id="rId40"/>
    </p:embeddedFont>
    <p:embeddedFont>
      <p:font typeface="Tahoma" panose="020B0604030504040204" pitchFamily="34" charset="0"/>
      <p:regular r:id="rId41"/>
      <p:bold r:id="rId4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h6T0AHJ90Bf/WXTApG1JGC95hUA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99CD95-9B83-4882-AAEE-AA8D0ED78C49}">
  <a:tblStyle styleId="{3E99CD95-9B83-4882-AAEE-AA8D0ED78C4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97" autoAdjust="0"/>
    <p:restoredTop sz="94107" autoAdjust="0"/>
  </p:normalViewPr>
  <p:slideViewPr>
    <p:cSldViewPr snapToGrid="0">
      <p:cViewPr varScale="1">
        <p:scale>
          <a:sx n="65" d="100"/>
          <a:sy n="65" d="100"/>
        </p:scale>
        <p:origin x="94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457200" lvl="0" indent="-349250" algn="l" rtl="0">
              <a:spcBef>
                <a:spcPts val="0"/>
              </a:spcBef>
              <a:spcAft>
                <a:spcPts val="0"/>
              </a:spcAft>
              <a:buClr>
                <a:schemeClr val="dk1"/>
              </a:buClr>
              <a:buSzPts val="1900"/>
              <a:buFont typeface="Calibri"/>
              <a:buChar char="●"/>
            </a:pPr>
            <a:r>
              <a:rPr lang="en-US" sz="1050" dirty="0">
                <a:highlight>
                  <a:schemeClr val="lt1"/>
                </a:highlight>
                <a:latin typeface="Arial"/>
                <a:ea typeface="Arial"/>
                <a:cs typeface="Arial"/>
                <a:sym typeface="Arial"/>
              </a:rPr>
              <a:t>SystemC is a set of C++ classes and macros which provide an event-driven simulation interface can be used to effectively create hardware architectures and system design. You can use SystemC and standard C++ development tools to create a system-level model, quickly simulate to validate and optimize the design. SystemC allows designers to continue to use the familiar C++ language and development tools. Why not just use C++, SystemC provides the concept of concurrency. </a:t>
            </a:r>
            <a:r>
              <a:rPr lang="en-US" sz="1100" dirty="0">
                <a:highlight>
                  <a:schemeClr val="lt1"/>
                </a:highlight>
                <a:latin typeface="Arial"/>
                <a:ea typeface="Arial"/>
                <a:cs typeface="Arial"/>
                <a:sym typeface="Arial"/>
              </a:rPr>
              <a:t>For example, consider a digital system that includes two independent processes: a counter and a timer. In C++, one would have to manually create two separate threads of execution and use a synchronization mechanism. With SystemC, the designer can use the provided classes, such as "</a:t>
            </a:r>
            <a:r>
              <a:rPr lang="en-US" sz="1100" dirty="0" err="1">
                <a:highlight>
                  <a:schemeClr val="lt1"/>
                </a:highlight>
                <a:latin typeface="Arial"/>
                <a:ea typeface="Arial"/>
                <a:cs typeface="Arial"/>
                <a:sym typeface="Arial"/>
              </a:rPr>
              <a:t>sc_thread</a:t>
            </a:r>
            <a:r>
              <a:rPr lang="en-US" sz="1100" dirty="0">
                <a:highlight>
                  <a:schemeClr val="lt1"/>
                </a:highlight>
                <a:latin typeface="Arial"/>
                <a:ea typeface="Arial"/>
                <a:cs typeface="Arial"/>
                <a:sym typeface="Arial"/>
              </a:rPr>
              <a:t>" and "</a:t>
            </a:r>
            <a:r>
              <a:rPr lang="en-US" sz="1100" dirty="0" err="1">
                <a:highlight>
                  <a:schemeClr val="lt1"/>
                </a:highlight>
                <a:latin typeface="Arial"/>
                <a:ea typeface="Arial"/>
                <a:cs typeface="Arial"/>
                <a:sym typeface="Arial"/>
              </a:rPr>
              <a:t>sc_event</a:t>
            </a:r>
            <a:r>
              <a:rPr lang="en-US" sz="1100" dirty="0">
                <a:highlight>
                  <a:schemeClr val="lt1"/>
                </a:highlight>
                <a:latin typeface="Arial"/>
                <a:ea typeface="Arial"/>
                <a:cs typeface="Arial"/>
                <a:sym typeface="Arial"/>
              </a:rPr>
              <a:t>", to model the two processes as separate threads of execution and use built-in mechanisms to synchronize them. This makes the modeling and simulation of concurrent systems much simpler and more efficient in SystemC.</a:t>
            </a:r>
            <a:br>
              <a:rPr lang="en-US" sz="1050" dirty="0">
                <a:highlight>
                  <a:schemeClr val="lt1"/>
                </a:highlight>
                <a:latin typeface="Arial"/>
                <a:ea typeface="Arial"/>
                <a:cs typeface="Arial"/>
                <a:sym typeface="Arial"/>
              </a:rPr>
            </a:br>
            <a:endParaRPr dirty="0"/>
          </a:p>
        </p:txBody>
      </p:sp>
      <p:sp>
        <p:nvSpPr>
          <p:cNvPr id="345" name="Google Shape;34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5350d9df3b_2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g25350d9df3b_2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457200" lvl="0" indent="-304800" algn="l" rtl="0">
              <a:lnSpc>
                <a:spcPct val="115000"/>
              </a:lnSpc>
              <a:spcBef>
                <a:spcPts val="1500"/>
              </a:spcBef>
              <a:spcAft>
                <a:spcPts val="0"/>
              </a:spcAft>
              <a:buClr>
                <a:srgbClr val="D1D5DB"/>
              </a:buClr>
              <a:buSzPts val="1200"/>
              <a:buFont typeface="Roboto"/>
              <a:buAutoNum type="arabicPeriod"/>
            </a:pPr>
            <a:r>
              <a:rPr lang="en-US" dirty="0">
                <a:solidFill>
                  <a:srgbClr val="D1D5DB"/>
                </a:solidFill>
                <a:highlight>
                  <a:srgbClr val="444654"/>
                </a:highlight>
                <a:latin typeface="Roboto"/>
                <a:ea typeface="Roboto"/>
                <a:cs typeface="Roboto"/>
                <a:sym typeface="Roboto"/>
              </a:rPr>
              <a:t>NVDLA Overview: NVDLA is an open-source deep learning accelerator architecture developed by NVIDIA. It is designed to efficiently accelerate deep learning inference on various hardware platforms, including GPUs, CPUs, and dedicated AI accelerators.</a:t>
            </a:r>
            <a:endParaRPr dirty="0">
              <a:solidFill>
                <a:srgbClr val="D1D5DB"/>
              </a:solidFill>
              <a:highlight>
                <a:srgbClr val="444654"/>
              </a:highlight>
              <a:latin typeface="Roboto"/>
              <a:ea typeface="Roboto"/>
              <a:cs typeface="Roboto"/>
              <a:sym typeface="Roboto"/>
            </a:endParaRPr>
          </a:p>
          <a:p>
            <a:pPr marL="457200" lvl="0" indent="0" algn="l" rtl="0">
              <a:lnSpc>
                <a:spcPct val="115000"/>
              </a:lnSpc>
              <a:spcBef>
                <a:spcPts val="1500"/>
              </a:spcBef>
              <a:spcAft>
                <a:spcPts val="0"/>
              </a:spcAft>
              <a:buNone/>
            </a:pPr>
            <a:r>
              <a:rPr lang="en-US" dirty="0">
                <a:solidFill>
                  <a:srgbClr val="D1D5DB"/>
                </a:solidFill>
                <a:highlight>
                  <a:srgbClr val="444654"/>
                </a:highlight>
                <a:latin typeface="Roboto"/>
                <a:ea typeface="Roboto"/>
                <a:cs typeface="Roboto"/>
                <a:sym typeface="Roboto"/>
              </a:rPr>
              <a:t>Key Features:</a:t>
            </a:r>
            <a:endParaRPr dirty="0">
              <a:solidFill>
                <a:srgbClr val="D1D5DB"/>
              </a:solidFill>
              <a:highlight>
                <a:srgbClr val="444654"/>
              </a:highlight>
              <a:latin typeface="Roboto"/>
              <a:ea typeface="Roboto"/>
              <a:cs typeface="Roboto"/>
              <a:sym typeface="Roboto"/>
            </a:endParaRPr>
          </a:p>
          <a:p>
            <a:pPr marL="457200" lvl="0" indent="-304800" algn="l" rtl="0">
              <a:lnSpc>
                <a:spcPct val="115000"/>
              </a:lnSpc>
              <a:spcBef>
                <a:spcPts val="1500"/>
              </a:spcBef>
              <a:spcAft>
                <a:spcPts val="0"/>
              </a:spcAft>
              <a:buClr>
                <a:srgbClr val="D1D5DB"/>
              </a:buClr>
              <a:buSzPts val="1200"/>
              <a:buFont typeface="Roboto"/>
              <a:buChar char="●"/>
            </a:pPr>
            <a:r>
              <a:rPr lang="en-US" dirty="0">
                <a:solidFill>
                  <a:srgbClr val="D1D5DB"/>
                </a:solidFill>
                <a:highlight>
                  <a:srgbClr val="444654"/>
                </a:highlight>
                <a:latin typeface="Roboto"/>
                <a:ea typeface="Roboto"/>
                <a:cs typeface="Roboto"/>
                <a:sym typeface="Roboto"/>
              </a:rPr>
              <a:t>Scalability: NVDLA supports a wide range of network sizes and complexities, making it suitable for different deployment scenarios.</a:t>
            </a:r>
            <a:endParaRPr dirty="0">
              <a:solidFill>
                <a:srgbClr val="D1D5DB"/>
              </a:solidFill>
              <a:highlight>
                <a:srgbClr val="444654"/>
              </a:highlight>
              <a:latin typeface="Roboto"/>
              <a:ea typeface="Roboto"/>
              <a:cs typeface="Roboto"/>
              <a:sym typeface="Roboto"/>
            </a:endParaRPr>
          </a:p>
          <a:p>
            <a:pPr marL="457200" lvl="0" indent="-304800" algn="l" rtl="0">
              <a:lnSpc>
                <a:spcPct val="115000"/>
              </a:lnSpc>
              <a:spcBef>
                <a:spcPts val="0"/>
              </a:spcBef>
              <a:spcAft>
                <a:spcPts val="0"/>
              </a:spcAft>
              <a:buClr>
                <a:srgbClr val="D1D5DB"/>
              </a:buClr>
              <a:buSzPts val="1200"/>
              <a:buFont typeface="Roboto"/>
              <a:buChar char="●"/>
            </a:pPr>
            <a:r>
              <a:rPr lang="en-US" dirty="0">
                <a:solidFill>
                  <a:srgbClr val="D1D5DB"/>
                </a:solidFill>
                <a:highlight>
                  <a:srgbClr val="444654"/>
                </a:highlight>
                <a:latin typeface="Roboto"/>
                <a:ea typeface="Roboto"/>
                <a:cs typeface="Roboto"/>
                <a:sym typeface="Roboto"/>
              </a:rPr>
              <a:t>Configurability: It offers a highly modular architecture that allows users to customize the design based on their specific requirements.</a:t>
            </a:r>
            <a:endParaRPr dirty="0">
              <a:solidFill>
                <a:srgbClr val="D1D5DB"/>
              </a:solidFill>
              <a:highlight>
                <a:srgbClr val="444654"/>
              </a:highlight>
              <a:latin typeface="Roboto"/>
              <a:ea typeface="Roboto"/>
              <a:cs typeface="Roboto"/>
              <a:sym typeface="Roboto"/>
            </a:endParaRPr>
          </a:p>
          <a:p>
            <a:pPr marL="457200" lvl="0" indent="-304800" algn="l" rtl="0">
              <a:lnSpc>
                <a:spcPct val="115000"/>
              </a:lnSpc>
              <a:spcBef>
                <a:spcPts val="0"/>
              </a:spcBef>
              <a:spcAft>
                <a:spcPts val="0"/>
              </a:spcAft>
              <a:buClr>
                <a:srgbClr val="D1D5DB"/>
              </a:buClr>
              <a:buSzPts val="1200"/>
              <a:buFont typeface="Roboto"/>
              <a:buChar char="●"/>
            </a:pPr>
            <a:r>
              <a:rPr lang="en-US" dirty="0">
                <a:solidFill>
                  <a:srgbClr val="D1D5DB"/>
                </a:solidFill>
                <a:highlight>
                  <a:srgbClr val="444654"/>
                </a:highlight>
                <a:latin typeface="Roboto"/>
                <a:ea typeface="Roboto"/>
                <a:cs typeface="Roboto"/>
                <a:sym typeface="Roboto"/>
              </a:rPr>
              <a:t>Efficiency: NVDLA optimizes the performance by efficiently utilizing available hardware resources while minimizing power consumption.</a:t>
            </a:r>
            <a:endParaRPr dirty="0">
              <a:solidFill>
                <a:srgbClr val="D1D5DB"/>
              </a:solidFill>
              <a:highlight>
                <a:srgbClr val="444654"/>
              </a:highlight>
              <a:latin typeface="Roboto"/>
              <a:ea typeface="Roboto"/>
              <a:cs typeface="Roboto"/>
              <a:sym typeface="Roboto"/>
            </a:endParaRPr>
          </a:p>
          <a:p>
            <a:pPr marL="457200" lvl="0" indent="-304800" algn="l" rtl="0">
              <a:lnSpc>
                <a:spcPct val="115000"/>
              </a:lnSpc>
              <a:spcBef>
                <a:spcPts val="0"/>
              </a:spcBef>
              <a:spcAft>
                <a:spcPts val="0"/>
              </a:spcAft>
              <a:buClr>
                <a:srgbClr val="D1D5DB"/>
              </a:buClr>
              <a:buSzPts val="1200"/>
              <a:buFont typeface="Roboto"/>
              <a:buChar char="●"/>
            </a:pPr>
            <a:r>
              <a:rPr lang="en-US" dirty="0">
                <a:solidFill>
                  <a:srgbClr val="D1D5DB"/>
                </a:solidFill>
                <a:highlight>
                  <a:srgbClr val="444654"/>
                </a:highlight>
                <a:latin typeface="Roboto"/>
                <a:ea typeface="Roboto"/>
                <a:cs typeface="Roboto"/>
                <a:sym typeface="Roboto"/>
              </a:rPr>
              <a:t>Flexibility: It supports a broad range of neural network models and frameworks, enabling developers to work with their preferred tools.</a:t>
            </a:r>
            <a:endParaRPr dirty="0">
              <a:solidFill>
                <a:srgbClr val="D1D5DB"/>
              </a:solidFill>
              <a:highlight>
                <a:srgbClr val="444654"/>
              </a:highlight>
              <a:latin typeface="Roboto"/>
              <a:ea typeface="Roboto"/>
              <a:cs typeface="Roboto"/>
              <a:sym typeface="Roboto"/>
            </a:endParaRPr>
          </a:p>
          <a:p>
            <a:pPr marL="457200" lvl="0" indent="-304800" algn="l" rtl="0">
              <a:lnSpc>
                <a:spcPct val="115000"/>
              </a:lnSpc>
              <a:spcBef>
                <a:spcPts val="0"/>
              </a:spcBef>
              <a:spcAft>
                <a:spcPts val="0"/>
              </a:spcAft>
              <a:buClr>
                <a:srgbClr val="D1D5DB"/>
              </a:buClr>
              <a:buSzPts val="1200"/>
              <a:buFont typeface="Roboto"/>
              <a:buAutoNum type="arabicPeriod"/>
            </a:pPr>
            <a:endParaRPr dirty="0">
              <a:solidFill>
                <a:srgbClr val="D1D5DB"/>
              </a:solidFill>
              <a:highlight>
                <a:srgbClr val="444654"/>
              </a:highlight>
              <a:latin typeface="Roboto"/>
              <a:ea typeface="Roboto"/>
              <a:cs typeface="Roboto"/>
              <a:sym typeface="Roboto"/>
            </a:endParaRPr>
          </a:p>
          <a:p>
            <a:pPr marL="0" lvl="0" indent="0" algn="l" rtl="0">
              <a:spcBef>
                <a:spcPts val="1500"/>
              </a:spcBef>
              <a:spcAft>
                <a:spcPts val="0"/>
              </a:spcAft>
              <a:buClr>
                <a:schemeClr val="dk1"/>
              </a:buClr>
              <a:buSzPts val="1200"/>
              <a:buFont typeface="Calibri"/>
              <a:buNone/>
            </a:pPr>
            <a:r>
              <a:rPr lang="en-US" sz="1100" dirty="0">
                <a:latin typeface="Arial"/>
                <a:ea typeface="Arial"/>
                <a:cs typeface="Arial"/>
                <a:sym typeface="Arial"/>
              </a:rPr>
              <a:t>Input Activations and Filter weight -&gt; User inputs through GUI</a:t>
            </a:r>
            <a:br>
              <a:rPr lang="en-US" sz="1100" dirty="0">
                <a:latin typeface="Arial"/>
                <a:ea typeface="Arial"/>
                <a:cs typeface="Arial"/>
                <a:sym typeface="Arial"/>
              </a:rPr>
            </a:br>
            <a:br>
              <a:rPr lang="en-US" sz="1100" dirty="0">
                <a:latin typeface="Arial"/>
                <a:ea typeface="Arial"/>
                <a:cs typeface="Arial"/>
                <a:sym typeface="Arial"/>
              </a:rPr>
            </a:br>
            <a:r>
              <a:rPr lang="en-US" sz="1100" dirty="0">
                <a:latin typeface="Arial"/>
                <a:ea typeface="Arial"/>
                <a:cs typeface="Arial"/>
                <a:sym typeface="Arial"/>
              </a:rPr>
              <a:t>Convolution core -&gt; to out </a:t>
            </a:r>
            <a:r>
              <a:rPr lang="en-US" sz="1100" dirty="0" err="1">
                <a:latin typeface="Arial"/>
                <a:ea typeface="Arial"/>
                <a:cs typeface="Arial"/>
                <a:sym typeface="Arial"/>
              </a:rPr>
              <a:t>PyTorch</a:t>
            </a:r>
            <a:r>
              <a:rPr lang="en-US" sz="1100" dirty="0">
                <a:latin typeface="Arial"/>
                <a:ea typeface="Arial"/>
                <a:cs typeface="Arial"/>
                <a:sym typeface="Arial"/>
              </a:rPr>
              <a:t> scripts</a:t>
            </a:r>
            <a:br>
              <a:rPr lang="en-US" sz="1100" dirty="0">
                <a:latin typeface="Arial"/>
                <a:ea typeface="Arial"/>
                <a:cs typeface="Arial"/>
                <a:sym typeface="Arial"/>
              </a:rPr>
            </a:br>
            <a:br>
              <a:rPr lang="en-US" sz="1100" dirty="0">
                <a:latin typeface="Arial"/>
                <a:ea typeface="Arial"/>
                <a:cs typeface="Arial"/>
                <a:sym typeface="Arial"/>
              </a:rPr>
            </a:br>
            <a:r>
              <a:rPr lang="en-US" sz="1100" dirty="0">
                <a:latin typeface="Arial"/>
                <a:ea typeface="Arial"/>
                <a:cs typeface="Arial"/>
                <a:sym typeface="Arial"/>
              </a:rPr>
              <a:t>Finally, Post-processing corresponds to our wrapping in SystemC</a:t>
            </a:r>
            <a:endParaRPr sz="1100" dirty="0">
              <a:latin typeface="Arial"/>
              <a:ea typeface="Arial"/>
              <a:cs typeface="Arial"/>
              <a:sym typeface="Arial"/>
            </a:endParaRPr>
          </a:p>
          <a:p>
            <a:pPr marL="0" lvl="0" indent="0" algn="l" rtl="0">
              <a:spcBef>
                <a:spcPts val="0"/>
              </a:spcBef>
              <a:spcAft>
                <a:spcPts val="0"/>
              </a:spcAft>
              <a:buClr>
                <a:schemeClr val="dk1"/>
              </a:buClr>
              <a:buSzPts val="1200"/>
              <a:buFont typeface="Calibri"/>
              <a:buNone/>
            </a:pPr>
            <a:endParaRPr sz="1100" dirty="0">
              <a:latin typeface="Arial"/>
              <a:ea typeface="Arial"/>
              <a:cs typeface="Arial"/>
              <a:sym typeface="Arial"/>
            </a:endParaRPr>
          </a:p>
          <a:p>
            <a:pPr marL="457200" lvl="0" indent="-304800" algn="l" rtl="0">
              <a:lnSpc>
                <a:spcPct val="115000"/>
              </a:lnSpc>
              <a:spcBef>
                <a:spcPts val="1500"/>
              </a:spcBef>
              <a:spcAft>
                <a:spcPts val="0"/>
              </a:spcAft>
              <a:buClr>
                <a:srgbClr val="D1D5DB"/>
              </a:buClr>
              <a:buSzPts val="1200"/>
              <a:buFont typeface="Roboto"/>
              <a:buAutoNum type="arabicPeriod" startAt="3"/>
            </a:pPr>
            <a:r>
              <a:rPr lang="en-US" dirty="0">
                <a:solidFill>
                  <a:srgbClr val="D1D5DB"/>
                </a:solidFill>
                <a:highlight>
                  <a:srgbClr val="444654"/>
                </a:highlight>
                <a:latin typeface="Roboto"/>
                <a:ea typeface="Roboto"/>
                <a:cs typeface="Roboto"/>
                <a:sym typeface="Roboto"/>
              </a:rPr>
              <a:t>Hybrid Simulation ASDLA: Hybrid Simulation ASDLA (Accelerated Simulation-Driven Layout and Analysis) is an approach that combines traditional electronic design automation (EDA) tools with deep learning acceleration using NVDLA. This hybrid approach leverages the power of AI to enhance and expedite the chip design process.</a:t>
            </a:r>
            <a:endParaRPr dirty="0">
              <a:solidFill>
                <a:srgbClr val="D1D5DB"/>
              </a:solidFill>
              <a:highlight>
                <a:srgbClr val="444654"/>
              </a:highlight>
              <a:latin typeface="Roboto"/>
              <a:ea typeface="Roboto"/>
              <a:cs typeface="Roboto"/>
              <a:sym typeface="Roboto"/>
            </a:endParaRPr>
          </a:p>
          <a:p>
            <a:pPr marL="457200" lvl="0" indent="-304800" algn="l" rtl="0">
              <a:lnSpc>
                <a:spcPct val="115000"/>
              </a:lnSpc>
              <a:spcBef>
                <a:spcPts val="0"/>
              </a:spcBef>
              <a:spcAft>
                <a:spcPts val="0"/>
              </a:spcAft>
              <a:buClr>
                <a:srgbClr val="D1D5DB"/>
              </a:buClr>
              <a:buSzPts val="1200"/>
              <a:buFont typeface="Roboto"/>
              <a:buAutoNum type="arabicPeriod" startAt="3"/>
            </a:pPr>
            <a:r>
              <a:rPr lang="en-US" dirty="0">
                <a:solidFill>
                  <a:srgbClr val="D1D5DB"/>
                </a:solidFill>
                <a:highlight>
                  <a:srgbClr val="444654"/>
                </a:highlight>
                <a:latin typeface="Roboto"/>
                <a:ea typeface="Roboto"/>
                <a:cs typeface="Roboto"/>
                <a:sym typeface="Roboto"/>
              </a:rPr>
              <a:t>Benefits of Hybrid Simulation ASDLA:</a:t>
            </a:r>
            <a:endParaRPr dirty="0">
              <a:solidFill>
                <a:srgbClr val="D1D5DB"/>
              </a:solidFill>
              <a:highlight>
                <a:srgbClr val="444654"/>
              </a:highlight>
              <a:latin typeface="Roboto"/>
              <a:ea typeface="Roboto"/>
              <a:cs typeface="Roboto"/>
              <a:sym typeface="Roboto"/>
            </a:endParaRPr>
          </a:p>
          <a:p>
            <a:pPr marL="457200" lvl="0" indent="-304800" algn="l" rtl="0">
              <a:lnSpc>
                <a:spcPct val="115000"/>
              </a:lnSpc>
              <a:spcBef>
                <a:spcPts val="0"/>
              </a:spcBef>
              <a:spcAft>
                <a:spcPts val="0"/>
              </a:spcAft>
              <a:buClr>
                <a:srgbClr val="D1D5DB"/>
              </a:buClr>
              <a:buSzPts val="1200"/>
              <a:buFont typeface="Roboto"/>
              <a:buChar char="●"/>
            </a:pPr>
            <a:r>
              <a:rPr lang="en-US" dirty="0">
                <a:solidFill>
                  <a:srgbClr val="D1D5DB"/>
                </a:solidFill>
                <a:highlight>
                  <a:srgbClr val="444654"/>
                </a:highlight>
                <a:latin typeface="Roboto"/>
                <a:ea typeface="Roboto"/>
                <a:cs typeface="Roboto"/>
                <a:sym typeface="Roboto"/>
              </a:rPr>
              <a:t>Faster Design Exploration: By leveraging NVDLA's acceleration capabilities, designers can quickly simulate and analyze different design variations, allowing for faster exploration of potential solutions.</a:t>
            </a:r>
            <a:endParaRPr dirty="0">
              <a:solidFill>
                <a:srgbClr val="D1D5DB"/>
              </a:solidFill>
              <a:highlight>
                <a:srgbClr val="444654"/>
              </a:highlight>
              <a:latin typeface="Roboto"/>
              <a:ea typeface="Roboto"/>
              <a:cs typeface="Roboto"/>
              <a:sym typeface="Roboto"/>
            </a:endParaRPr>
          </a:p>
          <a:p>
            <a:pPr marL="457200" lvl="0" indent="-304800" algn="l" rtl="0">
              <a:lnSpc>
                <a:spcPct val="115000"/>
              </a:lnSpc>
              <a:spcBef>
                <a:spcPts val="0"/>
              </a:spcBef>
              <a:spcAft>
                <a:spcPts val="0"/>
              </a:spcAft>
              <a:buClr>
                <a:srgbClr val="D1D5DB"/>
              </a:buClr>
              <a:buSzPts val="1200"/>
              <a:buFont typeface="Roboto"/>
              <a:buChar char="●"/>
            </a:pPr>
            <a:r>
              <a:rPr lang="en-US" dirty="0">
                <a:solidFill>
                  <a:srgbClr val="D1D5DB"/>
                </a:solidFill>
                <a:highlight>
                  <a:srgbClr val="444654"/>
                </a:highlight>
                <a:latin typeface="Roboto"/>
                <a:ea typeface="Roboto"/>
                <a:cs typeface="Roboto"/>
                <a:sym typeface="Roboto"/>
              </a:rPr>
              <a:t>Improved Accuracy: The combination of traditional EDA tools and deep learning enables more accurate predictions and analysis of complex designs.</a:t>
            </a:r>
            <a:endParaRPr dirty="0">
              <a:solidFill>
                <a:srgbClr val="D1D5DB"/>
              </a:solidFill>
              <a:highlight>
                <a:srgbClr val="444654"/>
              </a:highlight>
              <a:latin typeface="Roboto"/>
              <a:ea typeface="Roboto"/>
              <a:cs typeface="Roboto"/>
              <a:sym typeface="Roboto"/>
            </a:endParaRPr>
          </a:p>
          <a:p>
            <a:pPr marL="457200" lvl="0" indent="-304800" algn="l" rtl="0">
              <a:lnSpc>
                <a:spcPct val="115000"/>
              </a:lnSpc>
              <a:spcBef>
                <a:spcPts val="0"/>
              </a:spcBef>
              <a:spcAft>
                <a:spcPts val="0"/>
              </a:spcAft>
              <a:buClr>
                <a:srgbClr val="D1D5DB"/>
              </a:buClr>
              <a:buSzPts val="1200"/>
              <a:buFont typeface="Roboto"/>
              <a:buChar char="●"/>
            </a:pPr>
            <a:r>
              <a:rPr lang="en-US" dirty="0">
                <a:solidFill>
                  <a:srgbClr val="D1D5DB"/>
                </a:solidFill>
                <a:highlight>
                  <a:srgbClr val="444654"/>
                </a:highlight>
                <a:latin typeface="Roboto"/>
                <a:ea typeface="Roboto"/>
                <a:cs typeface="Roboto"/>
                <a:sym typeface="Roboto"/>
              </a:rPr>
              <a:t>Enhanced Design Optimization: Hybrid simulation ASDLA can identify design flaws, optimize power consumption, and improve performance by efficiently leveraging the capabilities of NVDLA.</a:t>
            </a:r>
            <a:endParaRPr dirty="0">
              <a:solidFill>
                <a:srgbClr val="D1D5DB"/>
              </a:solidFill>
              <a:highlight>
                <a:srgbClr val="444654"/>
              </a:highlight>
              <a:latin typeface="Roboto"/>
              <a:ea typeface="Roboto"/>
              <a:cs typeface="Roboto"/>
              <a:sym typeface="Roboto"/>
            </a:endParaRPr>
          </a:p>
          <a:p>
            <a:pPr marL="457200" lvl="0" indent="-304800" algn="l" rtl="0">
              <a:lnSpc>
                <a:spcPct val="115000"/>
              </a:lnSpc>
              <a:spcBef>
                <a:spcPts val="0"/>
              </a:spcBef>
              <a:spcAft>
                <a:spcPts val="0"/>
              </a:spcAft>
              <a:buClr>
                <a:srgbClr val="D1D5DB"/>
              </a:buClr>
              <a:buSzPts val="1200"/>
              <a:buFont typeface="Roboto"/>
              <a:buAutoNum type="arabicPeriod" startAt="5"/>
            </a:pPr>
            <a:r>
              <a:rPr lang="en-US" dirty="0">
                <a:solidFill>
                  <a:srgbClr val="D1D5DB"/>
                </a:solidFill>
                <a:highlight>
                  <a:srgbClr val="444654"/>
                </a:highlight>
                <a:latin typeface="Roboto"/>
                <a:ea typeface="Roboto"/>
                <a:cs typeface="Roboto"/>
                <a:sym typeface="Roboto"/>
              </a:rPr>
              <a:t>Use Cases:</a:t>
            </a:r>
            <a:endParaRPr dirty="0">
              <a:solidFill>
                <a:srgbClr val="D1D5DB"/>
              </a:solidFill>
              <a:highlight>
                <a:srgbClr val="444654"/>
              </a:highlight>
              <a:latin typeface="Roboto"/>
              <a:ea typeface="Roboto"/>
              <a:cs typeface="Roboto"/>
              <a:sym typeface="Roboto"/>
            </a:endParaRPr>
          </a:p>
          <a:p>
            <a:pPr marL="457200" lvl="0" indent="-304800" algn="l" rtl="0">
              <a:lnSpc>
                <a:spcPct val="115000"/>
              </a:lnSpc>
              <a:spcBef>
                <a:spcPts val="0"/>
              </a:spcBef>
              <a:spcAft>
                <a:spcPts val="0"/>
              </a:spcAft>
              <a:buClr>
                <a:srgbClr val="D1D5DB"/>
              </a:buClr>
              <a:buSzPts val="1200"/>
              <a:buFont typeface="Roboto"/>
              <a:buChar char="●"/>
            </a:pPr>
            <a:r>
              <a:rPr lang="en-US" dirty="0">
                <a:solidFill>
                  <a:srgbClr val="D1D5DB"/>
                </a:solidFill>
                <a:highlight>
                  <a:srgbClr val="444654"/>
                </a:highlight>
                <a:latin typeface="Roboto"/>
                <a:ea typeface="Roboto"/>
                <a:cs typeface="Roboto"/>
                <a:sym typeface="Roboto"/>
              </a:rPr>
              <a:t>Chip Design: Hybrid simulation ASDLA can be applied to various stages of chip design, including </a:t>
            </a:r>
            <a:r>
              <a:rPr lang="en-US" dirty="0" err="1">
                <a:solidFill>
                  <a:srgbClr val="D1D5DB"/>
                </a:solidFill>
                <a:highlight>
                  <a:srgbClr val="444654"/>
                </a:highlight>
                <a:latin typeface="Roboto"/>
                <a:ea typeface="Roboto"/>
                <a:cs typeface="Roboto"/>
                <a:sym typeface="Roboto"/>
              </a:rPr>
              <a:t>floorplanning</a:t>
            </a:r>
            <a:r>
              <a:rPr lang="en-US" dirty="0">
                <a:solidFill>
                  <a:srgbClr val="D1D5DB"/>
                </a:solidFill>
                <a:highlight>
                  <a:srgbClr val="444654"/>
                </a:highlight>
                <a:latin typeface="Roboto"/>
                <a:ea typeface="Roboto"/>
                <a:cs typeface="Roboto"/>
                <a:sym typeface="Roboto"/>
              </a:rPr>
              <a:t>, placement, routing, and analysis, to improve overall efficiency and productivity.</a:t>
            </a:r>
            <a:endParaRPr dirty="0">
              <a:solidFill>
                <a:srgbClr val="D1D5DB"/>
              </a:solidFill>
              <a:highlight>
                <a:srgbClr val="444654"/>
              </a:highlight>
              <a:latin typeface="Roboto"/>
              <a:ea typeface="Roboto"/>
              <a:cs typeface="Roboto"/>
              <a:sym typeface="Roboto"/>
            </a:endParaRPr>
          </a:p>
          <a:p>
            <a:pPr marL="457200" lvl="0" indent="-304800" algn="l" rtl="0">
              <a:lnSpc>
                <a:spcPct val="115000"/>
              </a:lnSpc>
              <a:spcBef>
                <a:spcPts val="0"/>
              </a:spcBef>
              <a:spcAft>
                <a:spcPts val="0"/>
              </a:spcAft>
              <a:buClr>
                <a:srgbClr val="D1D5DB"/>
              </a:buClr>
              <a:buSzPts val="1200"/>
              <a:buFont typeface="Roboto"/>
              <a:buChar char="●"/>
            </a:pPr>
            <a:r>
              <a:rPr lang="en-US" dirty="0">
                <a:solidFill>
                  <a:srgbClr val="D1D5DB"/>
                </a:solidFill>
                <a:highlight>
                  <a:srgbClr val="444654"/>
                </a:highlight>
                <a:latin typeface="Roboto"/>
                <a:ea typeface="Roboto"/>
                <a:cs typeface="Roboto"/>
                <a:sym typeface="Roboto"/>
              </a:rPr>
              <a:t>Performance Analysis: By using NVDLA's deep learning capabilities, designers can analyze and predict the performance of complex systems, such as high-speed communication networks or advanced AI architectures.</a:t>
            </a:r>
            <a:endParaRPr dirty="0">
              <a:solidFill>
                <a:srgbClr val="D1D5DB"/>
              </a:solidFill>
              <a:highlight>
                <a:srgbClr val="444654"/>
              </a:highlight>
              <a:latin typeface="Roboto"/>
              <a:ea typeface="Roboto"/>
              <a:cs typeface="Roboto"/>
              <a:sym typeface="Roboto"/>
            </a:endParaRPr>
          </a:p>
          <a:p>
            <a:pPr marL="457200" lvl="0" indent="-304800" algn="l" rtl="0">
              <a:lnSpc>
                <a:spcPct val="115000"/>
              </a:lnSpc>
              <a:spcBef>
                <a:spcPts val="0"/>
              </a:spcBef>
              <a:spcAft>
                <a:spcPts val="0"/>
              </a:spcAft>
              <a:buClr>
                <a:srgbClr val="D1D5DB"/>
              </a:buClr>
              <a:buSzPts val="1200"/>
              <a:buFont typeface="Roboto"/>
              <a:buChar char="●"/>
            </a:pPr>
            <a:r>
              <a:rPr lang="en-US" dirty="0">
                <a:solidFill>
                  <a:srgbClr val="D1D5DB"/>
                </a:solidFill>
                <a:highlight>
                  <a:srgbClr val="444654"/>
                </a:highlight>
                <a:latin typeface="Roboto"/>
                <a:ea typeface="Roboto"/>
                <a:cs typeface="Roboto"/>
                <a:sym typeface="Roboto"/>
              </a:rPr>
              <a:t>Power Optimization: NVDLA can help identify power-hungry components within a design, allowing designers to optimize power consumption and improve energy efficiency.</a:t>
            </a:r>
            <a:endParaRPr dirty="0">
              <a:solidFill>
                <a:srgbClr val="D1D5DB"/>
              </a:solidFill>
              <a:highlight>
                <a:srgbClr val="444654"/>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dirty="0">
                <a:solidFill>
                  <a:srgbClr val="D1D5DB"/>
                </a:solidFill>
                <a:highlight>
                  <a:srgbClr val="444654"/>
                </a:highlight>
                <a:latin typeface="Roboto"/>
                <a:ea typeface="Roboto"/>
                <a:cs typeface="Roboto"/>
                <a:sym typeface="Roboto"/>
              </a:rPr>
              <a:t>Remember to provide more details, examples, and visuals to support your presentation and make it engaging for your audience.</a:t>
            </a:r>
            <a:endParaRPr dirty="0">
              <a:solidFill>
                <a:srgbClr val="D1D5DB"/>
              </a:solidFill>
              <a:highlight>
                <a:srgbClr val="444654"/>
              </a:highlight>
              <a:latin typeface="Roboto"/>
              <a:ea typeface="Roboto"/>
              <a:cs typeface="Roboto"/>
              <a:sym typeface="Roboto"/>
            </a:endParaRPr>
          </a:p>
          <a:p>
            <a:pPr marL="0" lvl="0" indent="0" algn="l" rtl="0">
              <a:spcBef>
                <a:spcPts val="0"/>
              </a:spcBef>
              <a:spcAft>
                <a:spcPts val="0"/>
              </a:spcAft>
              <a:buClr>
                <a:schemeClr val="dk1"/>
              </a:buClr>
              <a:buSzPts val="1200"/>
              <a:buFont typeface="Calibri"/>
              <a:buNone/>
            </a:pPr>
            <a:endParaRPr sz="1100" dirty="0">
              <a:latin typeface="Arial"/>
              <a:ea typeface="Arial"/>
              <a:cs typeface="Arial"/>
              <a:sym typeface="Arial"/>
            </a:endParaRPr>
          </a:p>
        </p:txBody>
      </p:sp>
      <p:sp>
        <p:nvSpPr>
          <p:cNvPr id="395" name="Google Shape;39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25350d9df3b_2_5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g25350d9df3b_2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1" name="Google Shape;52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The</a:t>
            </a:r>
            <a:r>
              <a:rPr lang="en-US" baseline="0" dirty="0"/>
              <a:t> default transaction type for the socket classes, is </a:t>
            </a:r>
            <a:r>
              <a:rPr lang="en-US" baseline="0" dirty="0" err="1"/>
              <a:t>tlm_generic_payload</a:t>
            </a:r>
            <a:endParaRPr dirty="0"/>
          </a:p>
        </p:txBody>
      </p:sp>
      <p:sp>
        <p:nvSpPr>
          <p:cNvPr id="547" name="Google Shape;54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25350d9df3b_2_8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3" name="Google Shape;573;g25350d9df3b_2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7" name="Google Shape;59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3" name="Google Shape;62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1901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8" name="Google Shape;648;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25350d9df3b_2_10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4" name="Google Shape;674;g25350d9df3b_2_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8" name="Google Shape;69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25350d9df3b_4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4" name="Google Shape;724;g25350d9df3b_4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7" name="Google Shape;79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0" dirty="0"/>
              <a:t>digital simulation is used on cameras to do intrusions and distortions for image pixels or put stickers  on road signs to deceive drivers that’s why we need defense mechanism for drivers in future</a:t>
            </a:r>
            <a:endParaRPr b="0" dirty="0"/>
          </a:p>
        </p:txBody>
      </p:sp>
      <p:sp>
        <p:nvSpPr>
          <p:cNvPr id="822" name="Google Shape;82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7" name="Google Shape;84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457200" lvl="0" indent="-298450" algn="l" rtl="0">
              <a:spcBef>
                <a:spcPts val="0"/>
              </a:spcBef>
              <a:spcAft>
                <a:spcPts val="0"/>
              </a:spcAft>
              <a:buClr>
                <a:schemeClr val="dk1"/>
              </a:buClr>
              <a:buSzPts val="1100"/>
              <a:buChar char="●"/>
            </a:pPr>
            <a:r>
              <a:rPr lang="en-US" sz="1100">
                <a:highlight>
                  <a:schemeClr val="lt1"/>
                </a:highlight>
                <a:latin typeface="Arial"/>
                <a:ea typeface="Arial"/>
                <a:cs typeface="Arial"/>
                <a:sym typeface="Arial"/>
              </a:rPr>
              <a:t>Deep neural networks  high complexity computation, energy consumption, costs and memory bandwidth</a:t>
            </a:r>
            <a:endParaRPr sz="1100">
              <a:highlight>
                <a:schemeClr val="lt1"/>
              </a:highlight>
              <a:latin typeface="Arial"/>
              <a:ea typeface="Arial"/>
              <a:cs typeface="Arial"/>
              <a:sym typeface="Arial"/>
            </a:endParaRPr>
          </a:p>
          <a:p>
            <a:pPr marL="457200" lvl="0" indent="-298450" algn="l" rtl="0">
              <a:spcBef>
                <a:spcPts val="0"/>
              </a:spcBef>
              <a:spcAft>
                <a:spcPts val="0"/>
              </a:spcAft>
              <a:buClr>
                <a:schemeClr val="dk1"/>
              </a:buClr>
              <a:buSzPts val="1100"/>
              <a:buChar char="●"/>
            </a:pPr>
            <a:r>
              <a:rPr lang="en-US" sz="1100">
                <a:highlight>
                  <a:schemeClr val="lt1"/>
                </a:highlight>
                <a:latin typeface="Arial"/>
                <a:ea typeface="Arial"/>
                <a:cs typeface="Arial"/>
                <a:sym typeface="Arial"/>
              </a:rPr>
              <a:t>need to speed up training</a:t>
            </a:r>
            <a:endParaRPr sz="1100">
              <a:highlight>
                <a:schemeClr val="lt1"/>
              </a:highlight>
              <a:latin typeface="Arial"/>
              <a:ea typeface="Arial"/>
              <a:cs typeface="Arial"/>
              <a:sym typeface="Arial"/>
            </a:endParaRPr>
          </a:p>
          <a:p>
            <a:pPr marL="457200" lvl="0" indent="-298450" algn="l" rtl="0">
              <a:spcBef>
                <a:spcPts val="0"/>
              </a:spcBef>
              <a:spcAft>
                <a:spcPts val="0"/>
              </a:spcAft>
              <a:buClr>
                <a:schemeClr val="dk1"/>
              </a:buClr>
              <a:buSzPts val="1100"/>
              <a:buChar char="●"/>
            </a:pPr>
            <a:r>
              <a:rPr lang="en-US" sz="1100">
                <a:latin typeface="Arial"/>
                <a:ea typeface="Arial"/>
                <a:cs typeface="Arial"/>
                <a:sym typeface="Arial"/>
              </a:rPr>
              <a:t>Application Specific Deep Learning Accelerator allows the user to choose</a:t>
            </a:r>
            <a:endParaRPr sz="1100">
              <a:latin typeface="Arial"/>
              <a:ea typeface="Arial"/>
              <a:cs typeface="Arial"/>
              <a:sym typeface="Arial"/>
            </a:endParaRPr>
          </a:p>
          <a:p>
            <a:pPr marL="914400" lvl="1" indent="-298450" algn="l" rtl="0">
              <a:spcBef>
                <a:spcPts val="0"/>
              </a:spcBef>
              <a:spcAft>
                <a:spcPts val="0"/>
              </a:spcAft>
              <a:buClr>
                <a:schemeClr val="dk1"/>
              </a:buClr>
              <a:buSzPts val="1100"/>
              <a:buChar char="○"/>
            </a:pPr>
            <a:r>
              <a:rPr lang="en-US" sz="1100">
                <a:latin typeface="Arial"/>
                <a:ea typeface="Arial"/>
                <a:cs typeface="Arial"/>
                <a:sym typeface="Arial"/>
              </a:rPr>
              <a:t>Depth</a:t>
            </a:r>
            <a:endParaRPr sz="1100">
              <a:latin typeface="Arial"/>
              <a:ea typeface="Arial"/>
              <a:cs typeface="Arial"/>
              <a:sym typeface="Arial"/>
            </a:endParaRPr>
          </a:p>
          <a:p>
            <a:pPr marL="914400" lvl="1" indent="-298450" algn="l" rtl="0">
              <a:spcBef>
                <a:spcPts val="0"/>
              </a:spcBef>
              <a:spcAft>
                <a:spcPts val="0"/>
              </a:spcAft>
              <a:buClr>
                <a:schemeClr val="dk1"/>
              </a:buClr>
              <a:buSzPts val="1100"/>
              <a:buChar char="○"/>
            </a:pPr>
            <a:r>
              <a:rPr lang="en-US" sz="1100">
                <a:latin typeface="Arial"/>
                <a:ea typeface="Arial"/>
                <a:cs typeface="Arial"/>
                <a:sym typeface="Arial"/>
              </a:rPr>
              <a:t>Size of layers</a:t>
            </a:r>
            <a:endParaRPr sz="1100">
              <a:latin typeface="Arial"/>
              <a:ea typeface="Arial"/>
              <a:cs typeface="Arial"/>
              <a:sym typeface="Arial"/>
            </a:endParaRPr>
          </a:p>
          <a:p>
            <a:pPr marL="914400" lvl="1" indent="-298450" algn="l" rtl="0">
              <a:spcBef>
                <a:spcPts val="0"/>
              </a:spcBef>
              <a:spcAft>
                <a:spcPts val="0"/>
              </a:spcAft>
              <a:buClr>
                <a:schemeClr val="dk1"/>
              </a:buClr>
              <a:buSzPts val="1100"/>
              <a:buChar char="○"/>
            </a:pPr>
            <a:r>
              <a:rPr lang="en-US" sz="1100">
                <a:latin typeface="Arial"/>
                <a:ea typeface="Arial"/>
                <a:cs typeface="Arial"/>
                <a:sym typeface="Arial"/>
              </a:rPr>
              <a:t>Weights</a:t>
            </a:r>
            <a:endParaRPr sz="1100">
              <a:latin typeface="Arial"/>
              <a:ea typeface="Arial"/>
              <a:cs typeface="Arial"/>
              <a:sym typeface="Arial"/>
            </a:endParaRPr>
          </a:p>
          <a:p>
            <a:pPr marL="914400" lvl="1" indent="-298450" algn="l" rtl="0">
              <a:spcBef>
                <a:spcPts val="0"/>
              </a:spcBef>
              <a:spcAft>
                <a:spcPts val="0"/>
              </a:spcAft>
              <a:buClr>
                <a:schemeClr val="dk1"/>
              </a:buClr>
              <a:buSzPts val="1100"/>
              <a:buChar char="○"/>
            </a:pPr>
            <a:r>
              <a:rPr lang="en-US" sz="1100">
                <a:latin typeface="Arial"/>
                <a:ea typeface="Arial"/>
                <a:cs typeface="Arial"/>
                <a:sym typeface="Arial"/>
              </a:rPr>
              <a:t>Biases</a:t>
            </a:r>
            <a:endParaRPr sz="1100">
              <a:latin typeface="Arial"/>
              <a:ea typeface="Arial"/>
              <a:cs typeface="Arial"/>
              <a:sym typeface="Arial"/>
            </a:endParaRPr>
          </a:p>
          <a:p>
            <a:pPr marL="914400" lvl="1" indent="-298450" algn="l" rtl="0">
              <a:spcBef>
                <a:spcPts val="0"/>
              </a:spcBef>
              <a:spcAft>
                <a:spcPts val="0"/>
              </a:spcAft>
              <a:buClr>
                <a:schemeClr val="dk1"/>
              </a:buClr>
              <a:buSzPts val="1100"/>
              <a:buChar char="○"/>
            </a:pPr>
            <a:r>
              <a:rPr lang="en-US" sz="1100">
                <a:latin typeface="Arial"/>
                <a:ea typeface="Arial"/>
                <a:cs typeface="Arial"/>
                <a:sym typeface="Arial"/>
              </a:rPr>
              <a:t>According to training the model and datasets based on application need</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3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300">
                <a:latin typeface="Arial"/>
                <a:ea typeface="Arial"/>
                <a:cs typeface="Arial"/>
                <a:sym typeface="Arial"/>
              </a:rPr>
              <a:t>Lately, Many companies focused on DNN acceleration using chips </a:t>
            </a:r>
            <a:endParaRPr sz="13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300">
                <a:latin typeface="Arial"/>
                <a:ea typeface="Arial"/>
                <a:cs typeface="Arial"/>
                <a:sym typeface="Arial"/>
              </a:rPr>
              <a:t>As DNN has rapid development in many configurations and architectures so DNN models as RTL or microprocessors aw chips is declining so focus is more on simulation as it is Hard DNN with to capture with RTL</a:t>
            </a:r>
            <a:endParaRPr sz="1300">
              <a:latin typeface="Arial"/>
              <a:ea typeface="Arial"/>
              <a:cs typeface="Arial"/>
              <a:sym typeface="Arial"/>
            </a:endParaRPr>
          </a:p>
          <a:p>
            <a:pPr marL="0" lvl="0" indent="0" algn="l" rtl="0">
              <a:spcBef>
                <a:spcPts val="0"/>
              </a:spcBef>
              <a:spcAft>
                <a:spcPts val="0"/>
              </a:spcAft>
              <a:buNone/>
            </a:pPr>
            <a:endParaRPr/>
          </a:p>
        </p:txBody>
      </p:sp>
      <p:sp>
        <p:nvSpPr>
          <p:cNvPr id="165" name="Google Shape;16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457200" lvl="0" indent="-298450" algn="l" rtl="0">
              <a:spcBef>
                <a:spcPts val="0"/>
              </a:spcBef>
              <a:spcAft>
                <a:spcPts val="0"/>
              </a:spcAft>
              <a:buClr>
                <a:schemeClr val="dk1"/>
              </a:buClr>
              <a:buSzPts val="1100"/>
              <a:buChar char="●"/>
            </a:pPr>
            <a:r>
              <a:rPr lang="en-US" sz="1100">
                <a:highlight>
                  <a:schemeClr val="lt1"/>
                </a:highlight>
                <a:latin typeface="Arial"/>
                <a:ea typeface="Arial"/>
                <a:cs typeface="Arial"/>
                <a:sym typeface="Arial"/>
              </a:rPr>
              <a:t>Deep neural networks  high complexity computation, energy consumption, costs and memory bandwidth</a:t>
            </a:r>
            <a:endParaRPr sz="1100">
              <a:highlight>
                <a:schemeClr val="lt1"/>
              </a:highlight>
              <a:latin typeface="Arial"/>
              <a:ea typeface="Arial"/>
              <a:cs typeface="Arial"/>
              <a:sym typeface="Arial"/>
            </a:endParaRPr>
          </a:p>
          <a:p>
            <a:pPr marL="457200" lvl="0" indent="-298450" algn="l" rtl="0">
              <a:spcBef>
                <a:spcPts val="0"/>
              </a:spcBef>
              <a:spcAft>
                <a:spcPts val="0"/>
              </a:spcAft>
              <a:buClr>
                <a:schemeClr val="dk1"/>
              </a:buClr>
              <a:buSzPts val="1100"/>
              <a:buChar char="●"/>
            </a:pPr>
            <a:r>
              <a:rPr lang="en-US" sz="1100">
                <a:highlight>
                  <a:schemeClr val="lt1"/>
                </a:highlight>
                <a:latin typeface="Arial"/>
                <a:ea typeface="Arial"/>
                <a:cs typeface="Arial"/>
                <a:sym typeface="Arial"/>
              </a:rPr>
              <a:t>need to speed up training</a:t>
            </a:r>
            <a:endParaRPr sz="1100">
              <a:highlight>
                <a:schemeClr val="lt1"/>
              </a:highlight>
              <a:latin typeface="Arial"/>
              <a:ea typeface="Arial"/>
              <a:cs typeface="Arial"/>
              <a:sym typeface="Arial"/>
            </a:endParaRPr>
          </a:p>
          <a:p>
            <a:pPr marL="457200" lvl="0" indent="-298450" algn="l" rtl="0">
              <a:spcBef>
                <a:spcPts val="0"/>
              </a:spcBef>
              <a:spcAft>
                <a:spcPts val="0"/>
              </a:spcAft>
              <a:buClr>
                <a:schemeClr val="dk1"/>
              </a:buClr>
              <a:buSzPts val="1100"/>
              <a:buChar char="●"/>
            </a:pPr>
            <a:r>
              <a:rPr lang="en-US" sz="1100">
                <a:latin typeface="Arial"/>
                <a:ea typeface="Arial"/>
                <a:cs typeface="Arial"/>
                <a:sym typeface="Arial"/>
              </a:rPr>
              <a:t>Application Specific Deep Learning Accelerator allows the user to choose</a:t>
            </a:r>
            <a:endParaRPr sz="1100">
              <a:latin typeface="Arial"/>
              <a:ea typeface="Arial"/>
              <a:cs typeface="Arial"/>
              <a:sym typeface="Arial"/>
            </a:endParaRPr>
          </a:p>
          <a:p>
            <a:pPr marL="914400" lvl="1" indent="-298450" algn="l" rtl="0">
              <a:spcBef>
                <a:spcPts val="0"/>
              </a:spcBef>
              <a:spcAft>
                <a:spcPts val="0"/>
              </a:spcAft>
              <a:buClr>
                <a:schemeClr val="dk1"/>
              </a:buClr>
              <a:buSzPts val="1100"/>
              <a:buChar char="○"/>
            </a:pPr>
            <a:r>
              <a:rPr lang="en-US" sz="1100">
                <a:latin typeface="Arial"/>
                <a:ea typeface="Arial"/>
                <a:cs typeface="Arial"/>
                <a:sym typeface="Arial"/>
              </a:rPr>
              <a:t>Depth</a:t>
            </a:r>
            <a:endParaRPr sz="1100">
              <a:latin typeface="Arial"/>
              <a:ea typeface="Arial"/>
              <a:cs typeface="Arial"/>
              <a:sym typeface="Arial"/>
            </a:endParaRPr>
          </a:p>
          <a:p>
            <a:pPr marL="914400" lvl="1" indent="-298450" algn="l" rtl="0">
              <a:spcBef>
                <a:spcPts val="0"/>
              </a:spcBef>
              <a:spcAft>
                <a:spcPts val="0"/>
              </a:spcAft>
              <a:buClr>
                <a:schemeClr val="dk1"/>
              </a:buClr>
              <a:buSzPts val="1100"/>
              <a:buChar char="○"/>
            </a:pPr>
            <a:r>
              <a:rPr lang="en-US" sz="1100">
                <a:latin typeface="Arial"/>
                <a:ea typeface="Arial"/>
                <a:cs typeface="Arial"/>
                <a:sym typeface="Arial"/>
              </a:rPr>
              <a:t>Size of layers</a:t>
            </a:r>
            <a:endParaRPr sz="1100">
              <a:latin typeface="Arial"/>
              <a:ea typeface="Arial"/>
              <a:cs typeface="Arial"/>
              <a:sym typeface="Arial"/>
            </a:endParaRPr>
          </a:p>
          <a:p>
            <a:pPr marL="914400" lvl="1" indent="-298450" algn="l" rtl="0">
              <a:spcBef>
                <a:spcPts val="0"/>
              </a:spcBef>
              <a:spcAft>
                <a:spcPts val="0"/>
              </a:spcAft>
              <a:buClr>
                <a:schemeClr val="dk1"/>
              </a:buClr>
              <a:buSzPts val="1100"/>
              <a:buChar char="○"/>
            </a:pPr>
            <a:r>
              <a:rPr lang="en-US" sz="1100">
                <a:latin typeface="Arial"/>
                <a:ea typeface="Arial"/>
                <a:cs typeface="Arial"/>
                <a:sym typeface="Arial"/>
              </a:rPr>
              <a:t>Weights</a:t>
            </a:r>
            <a:endParaRPr sz="1100">
              <a:latin typeface="Arial"/>
              <a:ea typeface="Arial"/>
              <a:cs typeface="Arial"/>
              <a:sym typeface="Arial"/>
            </a:endParaRPr>
          </a:p>
          <a:p>
            <a:pPr marL="914400" lvl="1" indent="-298450" algn="l" rtl="0">
              <a:spcBef>
                <a:spcPts val="0"/>
              </a:spcBef>
              <a:spcAft>
                <a:spcPts val="0"/>
              </a:spcAft>
              <a:buClr>
                <a:schemeClr val="dk1"/>
              </a:buClr>
              <a:buSzPts val="1100"/>
              <a:buChar char="○"/>
            </a:pPr>
            <a:r>
              <a:rPr lang="en-US" sz="1100">
                <a:latin typeface="Arial"/>
                <a:ea typeface="Arial"/>
                <a:cs typeface="Arial"/>
                <a:sym typeface="Arial"/>
              </a:rPr>
              <a:t>Biases</a:t>
            </a:r>
            <a:endParaRPr sz="1100">
              <a:latin typeface="Arial"/>
              <a:ea typeface="Arial"/>
              <a:cs typeface="Arial"/>
              <a:sym typeface="Arial"/>
            </a:endParaRPr>
          </a:p>
          <a:p>
            <a:pPr marL="914400" lvl="1" indent="-298450" algn="l" rtl="0">
              <a:spcBef>
                <a:spcPts val="0"/>
              </a:spcBef>
              <a:spcAft>
                <a:spcPts val="0"/>
              </a:spcAft>
              <a:buClr>
                <a:schemeClr val="dk1"/>
              </a:buClr>
              <a:buSzPts val="1100"/>
              <a:buChar char="○"/>
            </a:pPr>
            <a:r>
              <a:rPr lang="en-US" sz="1100">
                <a:latin typeface="Arial"/>
                <a:ea typeface="Arial"/>
                <a:cs typeface="Arial"/>
                <a:sym typeface="Arial"/>
              </a:rPr>
              <a:t>According to training the model and datasets based on application need</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3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300">
                <a:latin typeface="Arial"/>
                <a:ea typeface="Arial"/>
                <a:cs typeface="Arial"/>
                <a:sym typeface="Arial"/>
              </a:rPr>
              <a:t>Lately, Many companies focused on DNN acceleration using chips </a:t>
            </a:r>
            <a:endParaRPr sz="13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300">
                <a:latin typeface="Arial"/>
                <a:ea typeface="Arial"/>
                <a:cs typeface="Arial"/>
                <a:sym typeface="Arial"/>
              </a:rPr>
              <a:t>As DNN has rapid development in many configurations and architectures so DNN models as RTL or microprocessors aw chips is declining so focus is more on simulation as it is Hard DNN with to capture with RTL</a:t>
            </a:r>
            <a:endParaRPr sz="1300">
              <a:latin typeface="Arial"/>
              <a:ea typeface="Arial"/>
              <a:cs typeface="Arial"/>
              <a:sym typeface="Arial"/>
            </a:endParaRPr>
          </a:p>
          <a:p>
            <a:pPr marL="0" lvl="0" indent="0" algn="l" rtl="0">
              <a:spcBef>
                <a:spcPts val="0"/>
              </a:spcBef>
              <a:spcAft>
                <a:spcPts val="0"/>
              </a:spcAft>
              <a:buNone/>
            </a:pPr>
            <a:endParaRPr/>
          </a:p>
        </p:txBody>
      </p:sp>
      <p:sp>
        <p:nvSpPr>
          <p:cNvPr id="165" name="Google Shape;16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335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0236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5350d9df3b_2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g25350d9df3b_2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457200" lvl="0" indent="-298450" algn="l" rtl="0">
              <a:spcBef>
                <a:spcPts val="0"/>
              </a:spcBef>
              <a:spcAft>
                <a:spcPts val="0"/>
              </a:spcAft>
              <a:buClr>
                <a:schemeClr val="dk1"/>
              </a:buClr>
              <a:buSzPts val="1100"/>
              <a:buChar char="●"/>
            </a:pPr>
            <a:r>
              <a:rPr lang="en-US" sz="1100">
                <a:latin typeface="Arial"/>
                <a:ea typeface="Arial"/>
                <a:cs typeface="Arial"/>
                <a:sym typeface="Arial"/>
              </a:rPr>
              <a:t>Neural networks and deep learning are closely related concepts. A neural network is a type of machine learning algorithm modeled structured as human brain, composed of layers of interconnected "neurons" which process and transmit information. </a:t>
            </a:r>
            <a:endParaRPr sz="1100">
              <a:latin typeface="Arial"/>
              <a:ea typeface="Arial"/>
              <a:cs typeface="Arial"/>
              <a:sym typeface="Arial"/>
            </a:endParaRPr>
          </a:p>
          <a:p>
            <a:pPr marL="457200" lvl="0" indent="-298450" algn="l" rtl="0">
              <a:spcBef>
                <a:spcPts val="0"/>
              </a:spcBef>
              <a:spcAft>
                <a:spcPts val="0"/>
              </a:spcAft>
              <a:buClr>
                <a:schemeClr val="dk1"/>
              </a:buClr>
              <a:buSzPts val="1100"/>
              <a:buChar char="●"/>
            </a:pPr>
            <a:r>
              <a:rPr lang="en-US" sz="1100">
                <a:latin typeface="Arial"/>
                <a:ea typeface="Arial"/>
                <a:cs typeface="Arial"/>
                <a:sym typeface="Arial"/>
              </a:rPr>
              <a:t>deep learning is a technique for implementing neural networks with a large number of layers.</a:t>
            </a:r>
            <a:endParaRPr sz="1100">
              <a:latin typeface="Arial"/>
              <a:ea typeface="Arial"/>
              <a:cs typeface="Arial"/>
              <a:sym typeface="Arial"/>
            </a:endParaRPr>
          </a:p>
          <a:p>
            <a:pPr marL="457200" lvl="0" indent="-298450" algn="l" rtl="0">
              <a:spcBef>
                <a:spcPts val="0"/>
              </a:spcBef>
              <a:spcAft>
                <a:spcPts val="0"/>
              </a:spcAft>
              <a:buClr>
                <a:schemeClr val="dk1"/>
              </a:buClr>
              <a:buSzPts val="1100"/>
              <a:buChar char="●"/>
            </a:pPr>
            <a:r>
              <a:rPr lang="en-US" sz="1100">
                <a:latin typeface="Arial"/>
                <a:ea typeface="Arial"/>
                <a:cs typeface="Arial"/>
                <a:sym typeface="Arial"/>
              </a:rPr>
              <a:t>deep learning can be defined in many ways, a very simple definition would be that it's a branch of machine learning in which the models (typically neural networks) are graphed like "deep" structures with multiple layers. Deep learning is used to learn features &amp; patterns that best represent data. It works in a hierarchical way: the top layers learn high-level generic features such as edges, and the low-level layers learn more data specific features. The process of deep learning can be applied to various applications including image classification, text classification, speech recognition, and predicting time series data.</a:t>
            </a:r>
            <a:endParaRPr sz="1100">
              <a:latin typeface="Arial"/>
              <a:ea typeface="Arial"/>
              <a:cs typeface="Arial"/>
              <a:sym typeface="Arial"/>
            </a:endParaRPr>
          </a:p>
          <a:p>
            <a:pPr marL="457200" lvl="0" indent="-298450" algn="l" rtl="0">
              <a:spcBef>
                <a:spcPts val="0"/>
              </a:spcBef>
              <a:spcAft>
                <a:spcPts val="0"/>
              </a:spcAft>
              <a:buClr>
                <a:schemeClr val="dk1"/>
              </a:buClr>
              <a:buSzPts val="1100"/>
              <a:buChar char="●"/>
            </a:pPr>
            <a:r>
              <a:rPr lang="en-US" sz="1100">
                <a:latin typeface="Arial"/>
                <a:ea typeface="Arial"/>
                <a:cs typeface="Arial"/>
                <a:sym typeface="Arial"/>
              </a:rPr>
              <a:t>We will focus on CNNs reduces high dimensionality of images without losing its information</a:t>
            </a:r>
            <a:br>
              <a:rPr lang="en-US" sz="1100">
                <a:latin typeface="Arial"/>
                <a:ea typeface="Arial"/>
                <a:cs typeface="Arial"/>
                <a:sym typeface="Arial"/>
              </a:rPr>
            </a:br>
            <a:endParaRPr/>
          </a:p>
        </p:txBody>
      </p:sp>
      <p:sp>
        <p:nvSpPr>
          <p:cNvPr id="320" name="Google Shape;32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0162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8648291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9589627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84057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78433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8846167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5152824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3099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39721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8608544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9580742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825809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7" name="Google Shape;109;p1">
            <a:extLst>
              <a:ext uri="{FF2B5EF4-FFF2-40B4-BE49-F238E27FC236}">
                <a16:creationId xmlns:a16="http://schemas.microsoft.com/office/drawing/2014/main" id="{450A89B5-7716-4EC8-8D9D-A6F6CD53E76F}"/>
              </a:ext>
            </a:extLst>
          </p:cNvPr>
          <p:cNvSpPr txBox="1">
            <a:spLocks/>
          </p:cNvSpPr>
          <p:nvPr/>
        </p:nvSpPr>
        <p:spPr>
          <a:xfrm>
            <a:off x="1876425" y="457200"/>
            <a:ext cx="7496175" cy="1210800"/>
          </a:xfrm>
          <a:prstGeom prst="rect">
            <a:avLst/>
          </a:prstGeom>
          <a:noFill/>
          <a:ln>
            <a:noFill/>
          </a:ln>
        </p:spPr>
        <p:txBody>
          <a:bodyPr spcFirstLastPara="1" vert="horz" wrap="square" lIns="91425" tIns="45700" rIns="91425" bIns="45700" rtlCol="0" anchor="b" anchorCtr="0">
            <a:normAutofit fontScale="90000" lnSpcReduction="10000"/>
          </a:bodyPr>
          <a:lstStyle>
            <a:lvl1pPr lvl="0" algn="l" defTabSz="914400" rtl="0" eaLnBrk="1" latinLnBrk="0" hangingPunct="1">
              <a:lnSpc>
                <a:spcPct val="85000"/>
              </a:lnSpc>
              <a:spcBef>
                <a:spcPts val="0"/>
              </a:spcBef>
              <a:spcAft>
                <a:spcPts val="0"/>
              </a:spcAft>
              <a:buClr>
                <a:srgbClr val="3F3F3F"/>
              </a:buClr>
              <a:buSzPts val="4800"/>
              <a:buFont typeface="Calibri"/>
              <a:buNone/>
              <a:defRPr sz="3600" kern="1200" cap="all" baseline="0">
                <a:solidFill>
                  <a:schemeClr val="tx1"/>
                </a:solidFill>
                <a:effectLst/>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buClr>
                <a:srgbClr val="262626"/>
              </a:buClr>
              <a:buSzPct val="102857"/>
            </a:pPr>
            <a:r>
              <a:rPr lang="en-US" sz="7777" b="1" dirty="0"/>
              <a:t>HYBRID SIMULATION</a:t>
            </a:r>
            <a:br>
              <a:rPr lang="en-US" b="1" dirty="0"/>
            </a:br>
            <a:r>
              <a:rPr lang="en-US" sz="2800" b="1" dirty="0"/>
              <a:t>APPLICATION-SPECIFIC DEEP LEARNING ACCELERATOR</a:t>
            </a:r>
          </a:p>
        </p:txBody>
      </p:sp>
      <p:sp>
        <p:nvSpPr>
          <p:cNvPr id="28" name="Google Shape;110;p1">
            <a:extLst>
              <a:ext uri="{FF2B5EF4-FFF2-40B4-BE49-F238E27FC236}">
                <a16:creationId xmlns:a16="http://schemas.microsoft.com/office/drawing/2014/main" id="{3022CE60-62F0-488B-AF6E-0967949ADB3F}"/>
              </a:ext>
            </a:extLst>
          </p:cNvPr>
          <p:cNvSpPr txBox="1">
            <a:spLocks/>
          </p:cNvSpPr>
          <p:nvPr/>
        </p:nvSpPr>
        <p:spPr>
          <a:xfrm>
            <a:off x="1265047" y="1807121"/>
            <a:ext cx="8791500" cy="1655700"/>
          </a:xfrm>
          <a:prstGeom prst="rect">
            <a:avLst/>
          </a:prstGeom>
          <a:noFill/>
          <a:ln>
            <a:noFill/>
          </a:ln>
        </p:spPr>
        <p:txBody>
          <a:bodyPr spcFirstLastPara="1" vert="horz" wrap="square" lIns="91425" tIns="45700" rIns="91425" bIns="45700" rtlCol="0" anchor="t" anchorCtr="0">
            <a:normAutofit fontScale="92500" lnSpcReduction="10000"/>
          </a:bodyPr>
          <a:lstStyle>
            <a:lvl1pPr marL="457200" lvl="0" indent="-342900" algn="l" defTabSz="914400" rtl="0" eaLnBrk="1" latinLnBrk="0" hangingPunct="1">
              <a:lnSpc>
                <a:spcPct val="90000"/>
              </a:lnSpc>
              <a:spcBef>
                <a:spcPts val="1200"/>
              </a:spcBef>
              <a:spcAft>
                <a:spcPts val="0"/>
              </a:spcAft>
              <a:buClr>
                <a:schemeClr val="tx1"/>
              </a:buClr>
              <a:buSzPts val="1800"/>
              <a:buFont typeface="Arial" panose="020B0604020202020204" pitchFamily="34" charset="0"/>
              <a:buChar char=" "/>
              <a:defRPr sz="2000" kern="1200" cap="all" baseline="0">
                <a:solidFill>
                  <a:schemeClr val="tx1"/>
                </a:solidFill>
                <a:effectLst/>
                <a:latin typeface="+mn-lt"/>
                <a:ea typeface="+mn-ea"/>
                <a:cs typeface="+mn-cs"/>
              </a:defRPr>
            </a:lvl1pPr>
            <a:lvl2pPr marL="914400" lvl="1" indent="-342900" algn="l" defTabSz="914400" rtl="0" eaLnBrk="1" latinLnBrk="0" hangingPunct="1">
              <a:lnSpc>
                <a:spcPct val="90000"/>
              </a:lnSpc>
              <a:spcBef>
                <a:spcPts val="200"/>
              </a:spcBef>
              <a:spcAft>
                <a:spcPts val="0"/>
              </a:spcAft>
              <a:buClr>
                <a:schemeClr val="tx1"/>
              </a:buClr>
              <a:buSzPts val="1800"/>
              <a:buFont typeface="Arial" panose="020B0604020202020204" pitchFamily="34" charset="0"/>
              <a:buChar char="◦"/>
              <a:defRPr sz="1800" kern="1200" cap="all" baseline="0">
                <a:solidFill>
                  <a:schemeClr val="tx1"/>
                </a:solidFill>
                <a:effectLst/>
                <a:latin typeface="+mn-lt"/>
                <a:ea typeface="+mn-ea"/>
                <a:cs typeface="+mn-cs"/>
              </a:defRPr>
            </a:lvl2pPr>
            <a:lvl3pPr marL="1371600" lvl="2" indent="-342900" algn="l" defTabSz="914400" rtl="0" eaLnBrk="1" latinLnBrk="0" hangingPunct="1">
              <a:lnSpc>
                <a:spcPct val="90000"/>
              </a:lnSpc>
              <a:spcBef>
                <a:spcPts val="400"/>
              </a:spcBef>
              <a:spcAft>
                <a:spcPts val="0"/>
              </a:spcAft>
              <a:buClr>
                <a:schemeClr val="tx1"/>
              </a:buClr>
              <a:buSzPts val="1800"/>
              <a:buFont typeface="Arial" panose="020B0604020202020204" pitchFamily="34" charset="0"/>
              <a:buChar char="◦"/>
              <a:defRPr sz="1600" kern="1200" cap="all" baseline="0">
                <a:solidFill>
                  <a:schemeClr val="tx1"/>
                </a:solidFill>
                <a:effectLst/>
                <a:latin typeface="+mn-lt"/>
                <a:ea typeface="+mn-ea"/>
                <a:cs typeface="+mn-cs"/>
              </a:defRPr>
            </a:lvl3pPr>
            <a:lvl4pPr marL="1828800" lvl="3" indent="-342900" algn="l" defTabSz="914400" rtl="0" eaLnBrk="1" latinLnBrk="0" hangingPunct="1">
              <a:lnSpc>
                <a:spcPct val="90000"/>
              </a:lnSpc>
              <a:spcBef>
                <a:spcPts val="400"/>
              </a:spcBef>
              <a:spcAft>
                <a:spcPts val="0"/>
              </a:spcAft>
              <a:buClr>
                <a:schemeClr val="tx1"/>
              </a:buClr>
              <a:buSzPts val="1800"/>
              <a:buFont typeface="Arial" panose="020B0604020202020204" pitchFamily="34" charset="0"/>
              <a:buChar char="◦"/>
              <a:defRPr sz="1400" kern="1200" cap="all" baseline="0">
                <a:solidFill>
                  <a:schemeClr val="tx1"/>
                </a:solidFill>
                <a:effectLst/>
                <a:latin typeface="+mn-lt"/>
                <a:ea typeface="+mn-ea"/>
                <a:cs typeface="+mn-cs"/>
              </a:defRPr>
            </a:lvl4pPr>
            <a:lvl5pPr marL="2286000" lvl="4" indent="-342900" algn="l" defTabSz="914400" rtl="0" eaLnBrk="1" latinLnBrk="0" hangingPunct="1">
              <a:lnSpc>
                <a:spcPct val="90000"/>
              </a:lnSpc>
              <a:spcBef>
                <a:spcPts val="400"/>
              </a:spcBef>
              <a:spcAft>
                <a:spcPts val="0"/>
              </a:spcAft>
              <a:buClr>
                <a:schemeClr val="tx1"/>
              </a:buClr>
              <a:buSzPts val="1800"/>
              <a:buFont typeface="Arial" panose="020B0604020202020204" pitchFamily="34" charset="0"/>
              <a:buChar char="◦"/>
              <a:defRPr sz="1400" kern="1200" cap="all" baseline="0">
                <a:solidFill>
                  <a:schemeClr val="tx1"/>
                </a:solidFill>
                <a:effectLst/>
                <a:latin typeface="+mn-lt"/>
                <a:ea typeface="+mn-ea"/>
                <a:cs typeface="+mn-cs"/>
              </a:defRPr>
            </a:lvl5pPr>
            <a:lvl6pPr marL="2743200" lvl="5" indent="-342900" algn="l" defTabSz="914400" rtl="0" eaLnBrk="1" latinLnBrk="0" hangingPunct="1">
              <a:lnSpc>
                <a:spcPct val="90000"/>
              </a:lnSpc>
              <a:spcBef>
                <a:spcPts val="400"/>
              </a:spcBef>
              <a:spcAft>
                <a:spcPts val="0"/>
              </a:spcAft>
              <a:buClr>
                <a:schemeClr val="tx1"/>
              </a:buClr>
              <a:buSzPts val="1800"/>
              <a:buFont typeface="Arial" panose="020B0604020202020204" pitchFamily="34" charset="0"/>
              <a:buChar char="◦"/>
              <a:defRPr sz="1400" kern="1200" cap="all" baseline="0">
                <a:solidFill>
                  <a:schemeClr val="tx1"/>
                </a:solidFill>
                <a:effectLst/>
                <a:latin typeface="+mn-lt"/>
                <a:ea typeface="+mn-ea"/>
                <a:cs typeface="+mn-cs"/>
              </a:defRPr>
            </a:lvl6pPr>
            <a:lvl7pPr marL="3200400" lvl="6" indent="-342900" algn="l" defTabSz="914400" rtl="0" eaLnBrk="1" latinLnBrk="0" hangingPunct="1">
              <a:lnSpc>
                <a:spcPct val="90000"/>
              </a:lnSpc>
              <a:spcBef>
                <a:spcPts val="400"/>
              </a:spcBef>
              <a:spcAft>
                <a:spcPts val="0"/>
              </a:spcAft>
              <a:buClr>
                <a:schemeClr val="tx1"/>
              </a:buClr>
              <a:buSzPts val="1800"/>
              <a:buFont typeface="Arial" panose="020B0604020202020204" pitchFamily="34" charset="0"/>
              <a:buChar char="◦"/>
              <a:defRPr sz="1400" kern="1200" cap="all" baseline="0">
                <a:solidFill>
                  <a:schemeClr val="tx1"/>
                </a:solidFill>
                <a:effectLst/>
                <a:latin typeface="+mn-lt"/>
                <a:ea typeface="+mn-ea"/>
                <a:cs typeface="+mn-cs"/>
              </a:defRPr>
            </a:lvl7pPr>
            <a:lvl8pPr marL="3657600" lvl="7" indent="-342900" algn="l" defTabSz="914400" rtl="0" eaLnBrk="1" latinLnBrk="0" hangingPunct="1">
              <a:lnSpc>
                <a:spcPct val="90000"/>
              </a:lnSpc>
              <a:spcBef>
                <a:spcPts val="400"/>
              </a:spcBef>
              <a:spcAft>
                <a:spcPts val="0"/>
              </a:spcAft>
              <a:buClr>
                <a:schemeClr val="tx1"/>
              </a:buClr>
              <a:buSzPts val="1800"/>
              <a:buFont typeface="Arial" panose="020B0604020202020204" pitchFamily="34" charset="0"/>
              <a:buChar char="◦"/>
              <a:defRPr sz="1400" kern="1200" cap="all" baseline="0">
                <a:solidFill>
                  <a:schemeClr val="tx1"/>
                </a:solidFill>
                <a:effectLst/>
                <a:latin typeface="+mn-lt"/>
                <a:ea typeface="+mn-ea"/>
                <a:cs typeface="+mn-cs"/>
              </a:defRPr>
            </a:lvl8pPr>
            <a:lvl9pPr marL="4114800" lvl="8" indent="-342900" algn="l" defTabSz="914400" rtl="0" eaLnBrk="1" latinLnBrk="0" hangingPunct="1">
              <a:lnSpc>
                <a:spcPct val="90000"/>
              </a:lnSpc>
              <a:spcBef>
                <a:spcPts val="400"/>
              </a:spcBef>
              <a:spcAft>
                <a:spcPts val="400"/>
              </a:spcAft>
              <a:buClr>
                <a:schemeClr val="tx1"/>
              </a:buClr>
              <a:buSzPts val="18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spcBef>
                <a:spcPts val="0"/>
              </a:spcBef>
              <a:buSzPct val="100000"/>
              <a:buFont typeface="Arial" panose="020B0604020202020204" pitchFamily="34" charset="0"/>
              <a:buNone/>
            </a:pPr>
            <a:r>
              <a:rPr lang="en-US" b="1" u="sng" dirty="0">
                <a:solidFill>
                  <a:schemeClr val="dk1"/>
                </a:solidFill>
              </a:rPr>
              <a:t>UNDER SUPERVISION OF:</a:t>
            </a:r>
            <a:endParaRPr lang="en-US" dirty="0"/>
          </a:p>
          <a:p>
            <a:pPr marL="342900">
              <a:spcBef>
                <a:spcPts val="1400"/>
              </a:spcBef>
              <a:buSzPct val="100000"/>
              <a:buFont typeface="Arial"/>
              <a:buChar char="•"/>
            </a:pPr>
            <a:r>
              <a:rPr lang="en-US" dirty="0">
                <a:solidFill>
                  <a:schemeClr val="dk1"/>
                </a:solidFill>
              </a:rPr>
              <a:t>PROF. DR. WATHEQ ELKHARASHI</a:t>
            </a:r>
            <a:endParaRPr lang="en-US" dirty="0"/>
          </a:p>
          <a:p>
            <a:pPr marL="342900">
              <a:spcBef>
                <a:spcPts val="1400"/>
              </a:spcBef>
              <a:buSzPct val="100000"/>
              <a:buFont typeface="Arial"/>
              <a:buChar char="•"/>
            </a:pPr>
            <a:r>
              <a:rPr lang="en-US" dirty="0">
                <a:solidFill>
                  <a:schemeClr val="dk1"/>
                </a:solidFill>
              </a:rPr>
              <a:t>DR. MOHAMED ABD EL SALAM</a:t>
            </a:r>
          </a:p>
          <a:p>
            <a:pPr marL="342900">
              <a:spcBef>
                <a:spcPts val="1400"/>
              </a:spcBef>
              <a:buSzPct val="100000"/>
              <a:buFont typeface="Arial"/>
              <a:buChar char="•"/>
            </a:pPr>
            <a:r>
              <a:rPr lang="en-US" dirty="0">
                <a:solidFill>
                  <a:schemeClr val="dk1"/>
                </a:solidFill>
              </a:rPr>
              <a:t>ENG. TASNEEM AWAAD</a:t>
            </a:r>
            <a:endParaRPr lang="en-US" dirty="0"/>
          </a:p>
        </p:txBody>
      </p:sp>
      <p:sp>
        <p:nvSpPr>
          <p:cNvPr id="29" name="Google Shape;111;p1">
            <a:extLst>
              <a:ext uri="{FF2B5EF4-FFF2-40B4-BE49-F238E27FC236}">
                <a16:creationId xmlns:a16="http://schemas.microsoft.com/office/drawing/2014/main" id="{D28DA132-2C5E-46CB-ACC7-B6957E549BA3}"/>
              </a:ext>
            </a:extLst>
          </p:cNvPr>
          <p:cNvSpPr txBox="1"/>
          <p:nvPr/>
        </p:nvSpPr>
        <p:spPr>
          <a:xfrm>
            <a:off x="1265048" y="3601943"/>
            <a:ext cx="8791500" cy="2594700"/>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l" rtl="0">
              <a:lnSpc>
                <a:spcPct val="120000"/>
              </a:lnSpc>
              <a:spcBef>
                <a:spcPts val="0"/>
              </a:spcBef>
              <a:spcAft>
                <a:spcPts val="0"/>
              </a:spcAft>
              <a:buClr>
                <a:schemeClr val="dk1"/>
              </a:buClr>
              <a:buSzPct val="125000"/>
              <a:buFont typeface="Arial"/>
              <a:buNone/>
            </a:pPr>
            <a:r>
              <a:rPr lang="en-US" sz="2000" b="1" i="0" u="sng" strike="noStrike" cap="none" dirty="0">
                <a:solidFill>
                  <a:schemeClr val="dk1"/>
                </a:solidFill>
                <a:latin typeface="Calibri"/>
                <a:ea typeface="Calibri"/>
                <a:cs typeface="Calibri"/>
                <a:sym typeface="Calibri"/>
              </a:rPr>
              <a:t>TEAM MEMBERS:</a:t>
            </a:r>
            <a:endParaRPr dirty="0"/>
          </a:p>
          <a:p>
            <a:pPr marL="0" marR="0" lvl="0" indent="0" algn="l" rtl="0">
              <a:lnSpc>
                <a:spcPct val="120000"/>
              </a:lnSpc>
              <a:spcBef>
                <a:spcPts val="1000"/>
              </a:spcBef>
              <a:spcAft>
                <a:spcPts val="0"/>
              </a:spcAft>
              <a:buClr>
                <a:schemeClr val="dk1"/>
              </a:buClr>
              <a:buSzPct val="125000"/>
              <a:buFont typeface="Arial"/>
              <a:buNone/>
            </a:pPr>
            <a:r>
              <a:rPr lang="en-US" sz="2000" i="0" u="none" strike="noStrike" cap="none" dirty="0">
                <a:solidFill>
                  <a:schemeClr val="dk1"/>
                </a:solidFill>
                <a:latin typeface="Calibri"/>
                <a:ea typeface="Calibri"/>
                <a:cs typeface="Calibri"/>
                <a:sym typeface="Calibri"/>
              </a:rPr>
              <a:t>AHMAD OSSAMA AHMAD</a:t>
            </a:r>
            <a:r>
              <a:rPr lang="en-US" sz="2000" b="1" i="0" u="none" strike="noStrike" cap="none" dirty="0">
                <a:solidFill>
                  <a:schemeClr val="dk1"/>
                </a:solidFill>
                <a:latin typeface="Calibri"/>
                <a:ea typeface="Calibri"/>
                <a:cs typeface="Calibri"/>
                <a:sym typeface="Calibri"/>
              </a:rPr>
              <a:t>											18P6575</a:t>
            </a:r>
          </a:p>
          <a:p>
            <a:pPr>
              <a:lnSpc>
                <a:spcPct val="120000"/>
              </a:lnSpc>
              <a:spcBef>
                <a:spcPts val="1000"/>
              </a:spcBef>
              <a:buClr>
                <a:schemeClr val="dk1"/>
              </a:buClr>
              <a:buSzPct val="125000"/>
            </a:pPr>
            <a:r>
              <a:rPr lang="en-US" sz="2100" i="0" u="none" strike="noStrike" cap="none" dirty="0">
                <a:solidFill>
                  <a:schemeClr val="dk1"/>
                </a:solidFill>
                <a:latin typeface="Calibri"/>
                <a:ea typeface="Calibri"/>
                <a:cs typeface="Calibri"/>
                <a:sym typeface="Calibri"/>
              </a:rPr>
              <a:t>AHMED AMR AHMED	</a:t>
            </a:r>
            <a:r>
              <a:rPr lang="en-US" sz="2100" b="1" i="0" u="none" strike="noStrike" cap="none" dirty="0">
                <a:solidFill>
                  <a:schemeClr val="dk1"/>
                </a:solidFill>
                <a:latin typeface="Calibri"/>
                <a:ea typeface="Calibri"/>
                <a:cs typeface="Calibri"/>
                <a:sym typeface="Calibri"/>
              </a:rPr>
              <a:t>											18P5837</a:t>
            </a:r>
            <a:endParaRPr sz="2100" dirty="0"/>
          </a:p>
          <a:p>
            <a:pPr marL="0" marR="0" lvl="0" indent="0" algn="l" rtl="0">
              <a:lnSpc>
                <a:spcPct val="120000"/>
              </a:lnSpc>
              <a:spcBef>
                <a:spcPts val="1000"/>
              </a:spcBef>
              <a:spcAft>
                <a:spcPts val="0"/>
              </a:spcAft>
              <a:buClr>
                <a:schemeClr val="dk1"/>
              </a:buClr>
              <a:buSzPct val="125000"/>
              <a:buFont typeface="Arial"/>
              <a:buNone/>
            </a:pPr>
            <a:r>
              <a:rPr lang="en-US" sz="2000" i="0" u="none" strike="noStrike" cap="none" dirty="0">
                <a:solidFill>
                  <a:schemeClr val="dk1"/>
                </a:solidFill>
                <a:latin typeface="Calibri"/>
                <a:ea typeface="Calibri"/>
                <a:cs typeface="Calibri"/>
                <a:sym typeface="Calibri"/>
              </a:rPr>
              <a:t>DANIEL TAREK LEWIS	</a:t>
            </a:r>
            <a:r>
              <a:rPr lang="en-US" sz="2000" b="1" i="0" u="none" strike="noStrike" cap="none" dirty="0">
                <a:solidFill>
                  <a:schemeClr val="dk1"/>
                </a:solidFill>
                <a:latin typeface="Calibri"/>
                <a:ea typeface="Calibri"/>
                <a:cs typeface="Calibri"/>
                <a:sym typeface="Calibri"/>
              </a:rPr>
              <a:t>											18P1185</a:t>
            </a:r>
            <a:endParaRPr sz="2000" b="1" i="0" u="none" strike="noStrike" cap="none" dirty="0">
              <a:solidFill>
                <a:schemeClr val="dk1"/>
              </a:solidFill>
              <a:latin typeface="Calibri"/>
              <a:ea typeface="Calibri"/>
              <a:cs typeface="Calibri"/>
              <a:sym typeface="Calibri"/>
            </a:endParaRPr>
          </a:p>
          <a:p>
            <a:pPr marL="0" marR="0" lvl="0" indent="0" algn="l" rtl="0">
              <a:lnSpc>
                <a:spcPct val="120000"/>
              </a:lnSpc>
              <a:spcBef>
                <a:spcPts val="1000"/>
              </a:spcBef>
              <a:spcAft>
                <a:spcPts val="0"/>
              </a:spcAft>
              <a:buClr>
                <a:schemeClr val="dk1"/>
              </a:buClr>
              <a:buSzPct val="125000"/>
              <a:buFont typeface="Arial"/>
              <a:buNone/>
            </a:pPr>
            <a:r>
              <a:rPr lang="en-US" sz="2000" i="0" u="none" strike="noStrike" cap="none" dirty="0">
                <a:solidFill>
                  <a:schemeClr val="dk1"/>
                </a:solidFill>
                <a:latin typeface="Calibri"/>
                <a:ea typeface="Calibri"/>
                <a:cs typeface="Calibri"/>
                <a:sym typeface="Calibri"/>
              </a:rPr>
              <a:t>MOSTAFA MOHAMMAD SHAMS	</a:t>
            </a:r>
            <a:r>
              <a:rPr lang="en-US" sz="2000" b="1" i="0" u="none" strike="noStrike" cap="none" dirty="0">
                <a:solidFill>
                  <a:schemeClr val="dk1"/>
                </a:solidFill>
                <a:latin typeface="Calibri"/>
                <a:ea typeface="Calibri"/>
                <a:cs typeface="Calibri"/>
                <a:sym typeface="Calibri"/>
              </a:rPr>
              <a:t>									18P6781</a:t>
            </a:r>
          </a:p>
          <a:p>
            <a:pPr>
              <a:lnSpc>
                <a:spcPct val="120000"/>
              </a:lnSpc>
              <a:spcBef>
                <a:spcPts val="1000"/>
              </a:spcBef>
              <a:buClr>
                <a:schemeClr val="dk1"/>
              </a:buClr>
              <a:buSzPct val="125000"/>
            </a:pPr>
            <a:r>
              <a:rPr lang="en-US" sz="2000" i="0" u="none" strike="noStrike" cap="none" dirty="0">
                <a:solidFill>
                  <a:schemeClr val="dk1"/>
                </a:solidFill>
                <a:latin typeface="Calibri"/>
                <a:ea typeface="Calibri"/>
                <a:cs typeface="Calibri"/>
                <a:sym typeface="Calibri"/>
              </a:rPr>
              <a:t>SHEHAB MOHAMED IBRAHIM	</a:t>
            </a:r>
            <a:r>
              <a:rPr lang="en-US" sz="2000" b="1" i="0" u="none" strike="noStrike" cap="none" dirty="0">
                <a:solidFill>
                  <a:schemeClr val="dk1"/>
                </a:solidFill>
                <a:latin typeface="Calibri"/>
                <a:ea typeface="Calibri"/>
                <a:cs typeface="Calibri"/>
                <a:sym typeface="Calibri"/>
              </a:rPr>
              <a:t>									18P7213</a:t>
            </a:r>
          </a:p>
          <a:p>
            <a:pPr>
              <a:lnSpc>
                <a:spcPct val="120000"/>
              </a:lnSpc>
              <a:spcBef>
                <a:spcPts val="1000"/>
              </a:spcBef>
              <a:buClr>
                <a:schemeClr val="dk1"/>
              </a:buClr>
              <a:buSzPct val="125000"/>
            </a:pPr>
            <a:r>
              <a:rPr lang="en-US" sz="2100" i="0" u="none" strike="noStrike" cap="none" dirty="0">
                <a:solidFill>
                  <a:schemeClr val="dk1"/>
                </a:solidFill>
                <a:latin typeface="Calibri"/>
                <a:ea typeface="Calibri"/>
                <a:cs typeface="Calibri"/>
                <a:sym typeface="Calibri"/>
              </a:rPr>
              <a:t>YUSUF SAMEH FAWZI	</a:t>
            </a:r>
            <a:r>
              <a:rPr lang="en-US" sz="2100" b="1" i="0" u="none" strike="noStrike" cap="none" dirty="0">
                <a:solidFill>
                  <a:schemeClr val="dk1"/>
                </a:solidFill>
                <a:latin typeface="Calibri"/>
                <a:ea typeface="Calibri"/>
                <a:cs typeface="Calibri"/>
                <a:sym typeface="Calibri"/>
              </a:rPr>
              <a:t>											18P1399</a:t>
            </a:r>
          </a:p>
          <a:p>
            <a:pPr marL="0" marR="0" lvl="0" indent="0" algn="l" rtl="0">
              <a:lnSpc>
                <a:spcPct val="120000"/>
              </a:lnSpc>
              <a:spcBef>
                <a:spcPts val="1000"/>
              </a:spcBef>
              <a:spcAft>
                <a:spcPts val="0"/>
              </a:spcAft>
              <a:buClr>
                <a:schemeClr val="dk1"/>
              </a:buClr>
              <a:buSzPct val="125000"/>
              <a:buFont typeface="Arial"/>
              <a:buNone/>
            </a:pPr>
            <a:endParaRPr dirty="0"/>
          </a:p>
        </p:txBody>
      </p:sp>
      <p:pic>
        <p:nvPicPr>
          <p:cNvPr id="32" name="Google Shape;120;p2" descr="A picture containing circle&#10;&#10;Description automatically generated">
            <a:extLst>
              <a:ext uri="{FF2B5EF4-FFF2-40B4-BE49-F238E27FC236}">
                <a16:creationId xmlns:a16="http://schemas.microsoft.com/office/drawing/2014/main" id="{3B2C0E3C-176E-4503-8E3E-FA3CE072D936}"/>
              </a:ext>
            </a:extLst>
          </p:cNvPr>
          <p:cNvPicPr preferRelativeResize="0"/>
          <p:nvPr/>
        </p:nvPicPr>
        <p:blipFill rotWithShape="1">
          <a:blip r:embed="rId3">
            <a:alphaModFix/>
          </a:blip>
          <a:srcRect/>
          <a:stretch/>
        </p:blipFill>
        <p:spPr>
          <a:xfrm>
            <a:off x="34506" y="23474"/>
            <a:ext cx="1147104" cy="1147104"/>
          </a:xfrm>
          <a:prstGeom prst="rect">
            <a:avLst/>
          </a:prstGeom>
          <a:noFill/>
          <a:ln>
            <a:noFill/>
          </a:ln>
        </p:spPr>
      </p:pic>
      <p:pic>
        <p:nvPicPr>
          <p:cNvPr id="33" name="Google Shape;121;p2" descr="A picture containing font, graphics, text, graphic design&#10;&#10;Description automatically generated">
            <a:extLst>
              <a:ext uri="{FF2B5EF4-FFF2-40B4-BE49-F238E27FC236}">
                <a16:creationId xmlns:a16="http://schemas.microsoft.com/office/drawing/2014/main" id="{B967A864-ACBA-4782-8739-E866C2D48CA9}"/>
              </a:ext>
            </a:extLst>
          </p:cNvPr>
          <p:cNvPicPr preferRelativeResize="0"/>
          <p:nvPr/>
        </p:nvPicPr>
        <p:blipFill rotWithShape="1">
          <a:blip r:embed="rId4">
            <a:alphaModFix/>
          </a:blip>
          <a:srcRect/>
          <a:stretch/>
        </p:blipFill>
        <p:spPr>
          <a:xfrm>
            <a:off x="9916809" y="-11032"/>
            <a:ext cx="2238942" cy="125940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11"/>
          <p:cNvSpPr txBox="1">
            <a:spLocks noGrp="1"/>
          </p:cNvSpPr>
          <p:nvPr>
            <p:ph type="title"/>
          </p:nvPr>
        </p:nvSpPr>
        <p:spPr>
          <a:xfrm>
            <a:off x="1107913"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b="1" dirty="0">
                <a:latin typeface="+mn-lt"/>
              </a:rPr>
              <a:t>SystemC</a:t>
            </a:r>
            <a:endParaRPr b="1" dirty="0">
              <a:latin typeface="+mn-lt"/>
            </a:endParaRPr>
          </a:p>
        </p:txBody>
      </p:sp>
      <p:grpSp>
        <p:nvGrpSpPr>
          <p:cNvPr id="352" name="Google Shape;352;p11"/>
          <p:cNvGrpSpPr/>
          <p:nvPr/>
        </p:nvGrpSpPr>
        <p:grpSpPr>
          <a:xfrm>
            <a:off x="0" y="6227830"/>
            <a:ext cx="12192080" cy="623453"/>
            <a:chOff x="2" y="0"/>
            <a:chExt cx="13004885" cy="606000"/>
          </a:xfrm>
        </p:grpSpPr>
        <p:sp>
          <p:nvSpPr>
            <p:cNvPr id="353" name="Google Shape;353;p11"/>
            <p:cNvSpPr/>
            <p:nvPr/>
          </p:nvSpPr>
          <p:spPr>
            <a:xfrm>
              <a:off x="12685387" y="0"/>
              <a:ext cx="319500" cy="606000"/>
            </a:xfrm>
            <a:prstGeom prst="rect">
              <a:avLst/>
            </a:prstGeom>
            <a:solidFill>
              <a:schemeClr val="dk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707"/>
                <a:buFont typeface="Calibri"/>
                <a:buNone/>
              </a:pPr>
              <a:endParaRPr sz="1707" b="0" i="0" u="none" strike="noStrike" cap="none">
                <a:solidFill>
                  <a:schemeClr val="lt1"/>
                </a:solidFill>
                <a:latin typeface="Calibri"/>
                <a:ea typeface="Calibri"/>
                <a:cs typeface="Calibri"/>
                <a:sym typeface="Calibri"/>
              </a:endParaRPr>
            </a:p>
          </p:txBody>
        </p:sp>
        <p:grpSp>
          <p:nvGrpSpPr>
            <p:cNvPr id="354" name="Google Shape;354;p11"/>
            <p:cNvGrpSpPr/>
            <p:nvPr/>
          </p:nvGrpSpPr>
          <p:grpSpPr>
            <a:xfrm>
              <a:off x="2" y="0"/>
              <a:ext cx="13002941" cy="606000"/>
              <a:chOff x="4" y="0"/>
              <a:chExt cx="13002941" cy="606000"/>
            </a:xfrm>
          </p:grpSpPr>
          <p:sp>
            <p:nvSpPr>
              <p:cNvPr id="355" name="Google Shape;355;p11"/>
              <p:cNvSpPr/>
              <p:nvPr/>
            </p:nvSpPr>
            <p:spPr>
              <a:xfrm>
                <a:off x="4" y="0"/>
                <a:ext cx="2241600" cy="606000"/>
              </a:xfrm>
              <a:prstGeom prst="homePlate">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56" name="Google Shape;356;p11"/>
              <p:cNvSpPr txBox="1"/>
              <p:nvPr/>
            </p:nvSpPr>
            <p:spPr>
              <a:xfrm>
                <a:off x="4" y="0"/>
                <a:ext cx="2138700" cy="606000"/>
              </a:xfrm>
              <a:prstGeom prst="rect">
                <a:avLst/>
              </a:prstGeom>
              <a:solidFill>
                <a:schemeClr val="tx2"/>
              </a:solidFill>
              <a:ln>
                <a:noFill/>
              </a:ln>
            </p:spPr>
            <p:txBody>
              <a:bodyPr spcFirstLastPara="1" wrap="square" lIns="96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dirty="0">
                    <a:solidFill>
                      <a:schemeClr val="lt1"/>
                    </a:solidFill>
                    <a:latin typeface="Times New Roman"/>
                    <a:ea typeface="Times New Roman"/>
                    <a:cs typeface="Times New Roman"/>
                    <a:sym typeface="Times New Roman"/>
                  </a:rPr>
                  <a:t>Introduction</a:t>
                </a:r>
                <a:endParaRPr sz="1800" b="0" i="0" u="none" strike="noStrike" cap="none" dirty="0">
                  <a:solidFill>
                    <a:schemeClr val="dk1"/>
                  </a:solidFill>
                  <a:latin typeface="Calibri"/>
                  <a:ea typeface="Calibri"/>
                  <a:cs typeface="Calibri"/>
                  <a:sym typeface="Calibri"/>
                </a:endParaRPr>
              </a:p>
            </p:txBody>
          </p:sp>
          <p:sp>
            <p:nvSpPr>
              <p:cNvPr id="357" name="Google Shape;357;p11"/>
              <p:cNvSpPr/>
              <p:nvPr/>
            </p:nvSpPr>
            <p:spPr>
              <a:xfrm>
                <a:off x="1795145" y="0"/>
                <a:ext cx="2241600" cy="606000"/>
              </a:xfrm>
              <a:prstGeom prst="chevron">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58" name="Google Shape;358;p11"/>
              <p:cNvSpPr txBox="1"/>
              <p:nvPr/>
            </p:nvSpPr>
            <p:spPr>
              <a:xfrm>
                <a:off x="20981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Background</a:t>
                </a:r>
                <a:endParaRPr sz="1800" b="0" i="0" u="none" strike="noStrike" cap="none">
                  <a:solidFill>
                    <a:schemeClr val="dk1"/>
                  </a:solidFill>
                  <a:latin typeface="Calibri"/>
                  <a:ea typeface="Calibri"/>
                  <a:cs typeface="Calibri"/>
                  <a:sym typeface="Calibri"/>
                </a:endParaRPr>
              </a:p>
            </p:txBody>
          </p:sp>
          <p:sp>
            <p:nvSpPr>
              <p:cNvPr id="359" name="Google Shape;359;p11"/>
              <p:cNvSpPr/>
              <p:nvPr/>
            </p:nvSpPr>
            <p:spPr>
              <a:xfrm>
                <a:off x="358838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60" name="Google Shape;360;p11"/>
              <p:cNvSpPr txBox="1"/>
              <p:nvPr/>
            </p:nvSpPr>
            <p:spPr>
              <a:xfrm>
                <a:off x="389143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Related Work</a:t>
                </a:r>
                <a:endParaRPr sz="1800" b="0" i="0" u="none" strike="noStrike" cap="none">
                  <a:solidFill>
                    <a:schemeClr val="dk1"/>
                  </a:solidFill>
                  <a:latin typeface="Calibri"/>
                  <a:ea typeface="Calibri"/>
                  <a:cs typeface="Calibri"/>
                  <a:sym typeface="Calibri"/>
                </a:endParaRPr>
              </a:p>
            </p:txBody>
          </p:sp>
          <p:sp>
            <p:nvSpPr>
              <p:cNvPr id="361" name="Google Shape;361;p11"/>
              <p:cNvSpPr/>
              <p:nvPr/>
            </p:nvSpPr>
            <p:spPr>
              <a:xfrm>
                <a:off x="538162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62" name="Google Shape;362;p11"/>
              <p:cNvSpPr txBox="1"/>
              <p:nvPr/>
            </p:nvSpPr>
            <p:spPr>
              <a:xfrm>
                <a:off x="568467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Methodology</a:t>
                </a:r>
                <a:endParaRPr sz="1800" b="0" i="0" u="none" strike="noStrike" cap="none">
                  <a:solidFill>
                    <a:schemeClr val="dk1"/>
                  </a:solidFill>
                  <a:latin typeface="Calibri"/>
                  <a:ea typeface="Calibri"/>
                  <a:cs typeface="Calibri"/>
                  <a:sym typeface="Calibri"/>
                </a:endParaRPr>
              </a:p>
            </p:txBody>
          </p:sp>
          <p:sp>
            <p:nvSpPr>
              <p:cNvPr id="363" name="Google Shape;363;p11"/>
              <p:cNvSpPr/>
              <p:nvPr/>
            </p:nvSpPr>
            <p:spPr>
              <a:xfrm>
                <a:off x="717486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64" name="Google Shape;364;p11"/>
              <p:cNvSpPr txBox="1"/>
              <p:nvPr/>
            </p:nvSpPr>
            <p:spPr>
              <a:xfrm>
                <a:off x="747791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Case Study</a:t>
                </a:r>
                <a:endParaRPr sz="1800" b="0" i="0" u="none" strike="noStrike" cap="none">
                  <a:solidFill>
                    <a:schemeClr val="dk1"/>
                  </a:solidFill>
                  <a:latin typeface="Calibri"/>
                  <a:ea typeface="Calibri"/>
                  <a:cs typeface="Calibri"/>
                  <a:sym typeface="Calibri"/>
                </a:endParaRPr>
              </a:p>
            </p:txBody>
          </p:sp>
          <p:sp>
            <p:nvSpPr>
              <p:cNvPr id="365" name="Google Shape;365;p11"/>
              <p:cNvSpPr/>
              <p:nvPr/>
            </p:nvSpPr>
            <p:spPr>
              <a:xfrm>
                <a:off x="896810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66" name="Google Shape;366;p11"/>
              <p:cNvSpPr txBox="1"/>
              <p:nvPr/>
            </p:nvSpPr>
            <p:spPr>
              <a:xfrm>
                <a:off x="927115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Results</a:t>
                </a:r>
                <a:endParaRPr sz="1800" b="0" i="0" u="none" strike="noStrike" cap="none">
                  <a:solidFill>
                    <a:schemeClr val="dk1"/>
                  </a:solidFill>
                  <a:latin typeface="Calibri"/>
                  <a:ea typeface="Calibri"/>
                  <a:cs typeface="Calibri"/>
                  <a:sym typeface="Calibri"/>
                </a:endParaRPr>
              </a:p>
            </p:txBody>
          </p:sp>
          <p:sp>
            <p:nvSpPr>
              <p:cNvPr id="367" name="Google Shape;367;p11"/>
              <p:cNvSpPr/>
              <p:nvPr/>
            </p:nvSpPr>
            <p:spPr>
              <a:xfrm>
                <a:off x="107613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68" name="Google Shape;368;p11"/>
              <p:cNvSpPr txBox="1"/>
              <p:nvPr/>
            </p:nvSpPr>
            <p:spPr>
              <a:xfrm>
                <a:off x="110643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dirty="0">
                    <a:solidFill>
                      <a:schemeClr val="lt1"/>
                    </a:solidFill>
                    <a:latin typeface="Times New Roman"/>
                    <a:ea typeface="Times New Roman"/>
                    <a:cs typeface="Times New Roman"/>
                    <a:sym typeface="Times New Roman"/>
                  </a:rPr>
                  <a:t>Conclusion</a:t>
                </a:r>
                <a:endParaRPr sz="1800" b="0" i="0" u="none" strike="noStrike" cap="none" dirty="0">
                  <a:solidFill>
                    <a:schemeClr val="dk1"/>
                  </a:solidFill>
                  <a:latin typeface="Calibri"/>
                  <a:ea typeface="Calibri"/>
                  <a:cs typeface="Calibri"/>
                  <a:sym typeface="Calibri"/>
                </a:endParaRPr>
              </a:p>
            </p:txBody>
          </p:sp>
        </p:grpSp>
      </p:grpSp>
      <p:pic>
        <p:nvPicPr>
          <p:cNvPr id="24" name="Google Shape;120;p2" descr="A picture containing circle&#10;&#10;Description automatically generated">
            <a:extLst>
              <a:ext uri="{FF2B5EF4-FFF2-40B4-BE49-F238E27FC236}">
                <a16:creationId xmlns:a16="http://schemas.microsoft.com/office/drawing/2014/main" id="{178C569A-D037-4340-B74B-6B2FA89C5C60}"/>
              </a:ext>
            </a:extLst>
          </p:cNvPr>
          <p:cNvPicPr preferRelativeResize="0"/>
          <p:nvPr/>
        </p:nvPicPr>
        <p:blipFill rotWithShape="1">
          <a:blip r:embed="rId3">
            <a:alphaModFix/>
          </a:blip>
          <a:srcRect/>
          <a:stretch/>
        </p:blipFill>
        <p:spPr>
          <a:xfrm>
            <a:off x="0" y="-11032"/>
            <a:ext cx="1147104" cy="1147104"/>
          </a:xfrm>
          <a:prstGeom prst="rect">
            <a:avLst/>
          </a:prstGeom>
          <a:noFill/>
          <a:ln>
            <a:noFill/>
          </a:ln>
        </p:spPr>
      </p:pic>
      <p:pic>
        <p:nvPicPr>
          <p:cNvPr id="25" name="Google Shape;121;p2" descr="A picture containing font, graphics, text, graphic design&#10;&#10;Description automatically generated">
            <a:extLst>
              <a:ext uri="{FF2B5EF4-FFF2-40B4-BE49-F238E27FC236}">
                <a16:creationId xmlns:a16="http://schemas.microsoft.com/office/drawing/2014/main" id="{DFD6FB57-7E39-4A7E-A115-F5FDCF2F6EF2}"/>
              </a:ext>
            </a:extLst>
          </p:cNvPr>
          <p:cNvPicPr preferRelativeResize="0"/>
          <p:nvPr/>
        </p:nvPicPr>
        <p:blipFill rotWithShape="1">
          <a:blip r:embed="rId4">
            <a:alphaModFix/>
          </a:blip>
          <a:srcRect/>
          <a:stretch/>
        </p:blipFill>
        <p:spPr>
          <a:xfrm>
            <a:off x="9951315" y="-11032"/>
            <a:ext cx="2238942" cy="1259405"/>
          </a:xfrm>
          <a:prstGeom prst="rect">
            <a:avLst/>
          </a:prstGeom>
          <a:noFill/>
          <a:ln>
            <a:noFill/>
          </a:ln>
        </p:spPr>
      </p:pic>
      <p:sp>
        <p:nvSpPr>
          <p:cNvPr id="3" name="Content Placeholder 2">
            <a:extLst>
              <a:ext uri="{FF2B5EF4-FFF2-40B4-BE49-F238E27FC236}">
                <a16:creationId xmlns:a16="http://schemas.microsoft.com/office/drawing/2014/main" id="{1194989F-C474-4D66-A05E-CCAF3D1A4C0C}"/>
              </a:ext>
            </a:extLst>
          </p:cNvPr>
          <p:cNvSpPr>
            <a:spLocks noGrp="1"/>
          </p:cNvSpPr>
          <p:nvPr>
            <p:ph idx="1"/>
          </p:nvPr>
        </p:nvSpPr>
        <p:spPr>
          <a:xfrm>
            <a:off x="838200" y="1825625"/>
            <a:ext cx="6024549" cy="4351338"/>
          </a:xfrm>
        </p:spPr>
        <p:txBody>
          <a:bodyPr>
            <a:normAutofit lnSpcReduction="10000"/>
          </a:bodyPr>
          <a:lstStyle/>
          <a:p>
            <a:r>
              <a:rPr lang="en-US" sz="2400" dirty="0"/>
              <a:t>What is SystemC?</a:t>
            </a:r>
          </a:p>
          <a:p>
            <a:pPr lvl="1">
              <a:buFont typeface="Wingdings" panose="05000000000000000000" pitchFamily="2" charset="2"/>
              <a:buChar char="Ø"/>
            </a:pPr>
            <a:r>
              <a:rPr lang="en-US" sz="2000" dirty="0"/>
              <a:t>Extension of C++ to Support HW Modeling</a:t>
            </a:r>
          </a:p>
          <a:p>
            <a:pPr lvl="1">
              <a:buFont typeface="Wingdings" panose="05000000000000000000" pitchFamily="2" charset="2"/>
              <a:buChar char="Ø"/>
            </a:pPr>
            <a:r>
              <a:rPr lang="en-US" sz="2000" dirty="0"/>
              <a:t>Reactivity, Concurrency, Parallelism, HW Signals </a:t>
            </a:r>
          </a:p>
          <a:p>
            <a:pPr marL="457200" lvl="1" indent="0">
              <a:buNone/>
            </a:pPr>
            <a:endParaRPr lang="en-US" sz="3200" dirty="0"/>
          </a:p>
          <a:p>
            <a:r>
              <a:rPr lang="en-US" sz="2400" dirty="0"/>
              <a:t>What is Transaction Level Modeling (TLM)?</a:t>
            </a:r>
            <a:endParaRPr lang="en-US" sz="2000" dirty="0"/>
          </a:p>
          <a:p>
            <a:pPr lvl="1">
              <a:buFont typeface="Wingdings" panose="05000000000000000000" pitchFamily="2" charset="2"/>
              <a:buChar char="Ø"/>
            </a:pPr>
            <a:r>
              <a:rPr lang="en-US" sz="2000" dirty="0"/>
              <a:t>From Signal Level to Transaction Level </a:t>
            </a:r>
          </a:p>
          <a:p>
            <a:pPr lvl="1">
              <a:buFont typeface="Wingdings" panose="05000000000000000000" pitchFamily="2" charset="2"/>
              <a:buChar char="Ø"/>
            </a:pPr>
            <a:r>
              <a:rPr lang="en-US" sz="2000" dirty="0"/>
              <a:t>Sockets establish a connection between the initiator &amp; target of transactions.</a:t>
            </a:r>
          </a:p>
          <a:p>
            <a:pPr lvl="1">
              <a:buFont typeface="Wingdings" panose="05000000000000000000" pitchFamily="2" charset="2"/>
              <a:buChar char="Ø"/>
            </a:pPr>
            <a:r>
              <a:rPr lang="en-US" sz="2000" dirty="0"/>
              <a:t>Initiator socket is used to initiate &amp; send transactions to the target.</a:t>
            </a:r>
          </a:p>
          <a:p>
            <a:pPr lvl="1">
              <a:buFont typeface="Wingdings" panose="05000000000000000000" pitchFamily="2" charset="2"/>
              <a:buChar char="Ø"/>
            </a:pPr>
            <a:r>
              <a:rPr lang="en-US" sz="2000" dirty="0"/>
              <a:t>Target socket is used to accept &amp; process transactions sent by the initiator.</a:t>
            </a:r>
          </a:p>
          <a:p>
            <a:pPr lvl="1">
              <a:buFont typeface="Wingdings" panose="05000000000000000000" pitchFamily="2" charset="2"/>
              <a:buChar char="Ø"/>
            </a:pPr>
            <a:r>
              <a:rPr lang="en-US" sz="2000" dirty="0"/>
              <a:t>Transactions are in the form of Generic Payloads</a:t>
            </a:r>
          </a:p>
        </p:txBody>
      </p:sp>
      <p:pic>
        <p:nvPicPr>
          <p:cNvPr id="1026" name="Picture 2" descr="A picture containing text, screenshot, font, diagram&#10;&#10;Description automatically generated">
            <a:extLst>
              <a:ext uri="{FF2B5EF4-FFF2-40B4-BE49-F238E27FC236}">
                <a16:creationId xmlns:a16="http://schemas.microsoft.com/office/drawing/2014/main" id="{64E90E68-C31E-488F-A5F7-E4E11611C3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1773" y="3817327"/>
            <a:ext cx="4984464" cy="233127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A picture containing text, diagram, screenshot, plan&#10;&#10;Description automatically generated"/>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87045" y="1136072"/>
            <a:ext cx="3542600" cy="26112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g25350d9df3b_2_34"/>
          <p:cNvSpPr txBox="1">
            <a:spLocks noGrp="1"/>
          </p:cNvSpPr>
          <p:nvPr>
            <p:ph type="title"/>
          </p:nvPr>
        </p:nvSpPr>
        <p:spPr>
          <a:xfrm>
            <a:off x="-1789" y="2703621"/>
            <a:ext cx="121920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85000"/>
              </a:lnSpc>
              <a:spcBef>
                <a:spcPts val="0"/>
              </a:spcBef>
              <a:spcAft>
                <a:spcPts val="0"/>
              </a:spcAft>
              <a:buClr>
                <a:srgbClr val="3F3F3F"/>
              </a:buClr>
              <a:buSzPts val="7200"/>
              <a:buFont typeface="Calibri"/>
              <a:buNone/>
            </a:pPr>
            <a:r>
              <a:rPr lang="en-US" sz="7200" b="1"/>
              <a:t>Related Work</a:t>
            </a:r>
            <a:endParaRPr sz="7200" b="1"/>
          </a:p>
        </p:txBody>
      </p:sp>
      <p:grpSp>
        <p:nvGrpSpPr>
          <p:cNvPr id="376" name="Google Shape;376;g25350d9df3b_2_34"/>
          <p:cNvGrpSpPr/>
          <p:nvPr/>
        </p:nvGrpSpPr>
        <p:grpSpPr>
          <a:xfrm>
            <a:off x="0" y="6227830"/>
            <a:ext cx="12192080" cy="623453"/>
            <a:chOff x="2" y="0"/>
            <a:chExt cx="13004885" cy="606000"/>
          </a:xfrm>
        </p:grpSpPr>
        <p:sp>
          <p:nvSpPr>
            <p:cNvPr id="377" name="Google Shape;377;g25350d9df3b_2_34"/>
            <p:cNvSpPr/>
            <p:nvPr/>
          </p:nvSpPr>
          <p:spPr>
            <a:xfrm>
              <a:off x="12685387" y="0"/>
              <a:ext cx="319500" cy="606000"/>
            </a:xfrm>
            <a:prstGeom prst="rect">
              <a:avLst/>
            </a:prstGeom>
            <a:solidFill>
              <a:schemeClr val="dk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707"/>
                <a:buFont typeface="Calibri"/>
                <a:buNone/>
              </a:pPr>
              <a:endParaRPr sz="1707" b="0" i="0" u="none" strike="noStrike" cap="none">
                <a:solidFill>
                  <a:schemeClr val="lt1"/>
                </a:solidFill>
                <a:latin typeface="Calibri"/>
                <a:ea typeface="Calibri"/>
                <a:cs typeface="Calibri"/>
                <a:sym typeface="Calibri"/>
              </a:endParaRPr>
            </a:p>
          </p:txBody>
        </p:sp>
        <p:grpSp>
          <p:nvGrpSpPr>
            <p:cNvPr id="378" name="Google Shape;378;g25350d9df3b_2_34"/>
            <p:cNvGrpSpPr/>
            <p:nvPr/>
          </p:nvGrpSpPr>
          <p:grpSpPr>
            <a:xfrm>
              <a:off x="2" y="0"/>
              <a:ext cx="13002941" cy="606000"/>
              <a:chOff x="4" y="0"/>
              <a:chExt cx="13002941" cy="606000"/>
            </a:xfrm>
          </p:grpSpPr>
          <p:sp>
            <p:nvSpPr>
              <p:cNvPr id="379" name="Google Shape;379;g25350d9df3b_2_34"/>
              <p:cNvSpPr/>
              <p:nvPr/>
            </p:nvSpPr>
            <p:spPr>
              <a:xfrm>
                <a:off x="4" y="0"/>
                <a:ext cx="2241600" cy="606000"/>
              </a:xfrm>
              <a:prstGeom prst="homePlate">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80" name="Google Shape;380;g25350d9df3b_2_34"/>
              <p:cNvSpPr txBox="1"/>
              <p:nvPr/>
            </p:nvSpPr>
            <p:spPr>
              <a:xfrm>
                <a:off x="4" y="0"/>
                <a:ext cx="2138700" cy="606000"/>
              </a:xfrm>
              <a:prstGeom prst="rect">
                <a:avLst/>
              </a:prstGeom>
              <a:solidFill>
                <a:schemeClr val="tx2"/>
              </a:solidFill>
              <a:ln>
                <a:noFill/>
              </a:ln>
            </p:spPr>
            <p:txBody>
              <a:bodyPr spcFirstLastPara="1" wrap="square" lIns="96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dirty="0">
                    <a:solidFill>
                      <a:schemeClr val="lt1"/>
                    </a:solidFill>
                    <a:latin typeface="Times New Roman"/>
                    <a:ea typeface="Times New Roman"/>
                    <a:cs typeface="Times New Roman"/>
                    <a:sym typeface="Times New Roman"/>
                  </a:rPr>
                  <a:t>Introduction</a:t>
                </a:r>
                <a:endParaRPr sz="1800" b="0" i="0" u="none" strike="noStrike" cap="none" dirty="0">
                  <a:solidFill>
                    <a:schemeClr val="dk1"/>
                  </a:solidFill>
                  <a:latin typeface="Calibri"/>
                  <a:ea typeface="Calibri"/>
                  <a:cs typeface="Calibri"/>
                  <a:sym typeface="Calibri"/>
                </a:endParaRPr>
              </a:p>
            </p:txBody>
          </p:sp>
          <p:sp>
            <p:nvSpPr>
              <p:cNvPr id="381" name="Google Shape;381;g25350d9df3b_2_34"/>
              <p:cNvSpPr/>
              <p:nvPr/>
            </p:nvSpPr>
            <p:spPr>
              <a:xfrm>
                <a:off x="17951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82" name="Google Shape;382;g25350d9df3b_2_34"/>
              <p:cNvSpPr txBox="1"/>
              <p:nvPr/>
            </p:nvSpPr>
            <p:spPr>
              <a:xfrm>
                <a:off x="20981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Background</a:t>
                </a:r>
                <a:endParaRPr sz="1800" b="0" i="0" u="none" strike="noStrike" cap="none">
                  <a:solidFill>
                    <a:schemeClr val="dk1"/>
                  </a:solidFill>
                  <a:latin typeface="Calibri"/>
                  <a:ea typeface="Calibri"/>
                  <a:cs typeface="Calibri"/>
                  <a:sym typeface="Calibri"/>
                </a:endParaRPr>
              </a:p>
            </p:txBody>
          </p:sp>
          <p:sp>
            <p:nvSpPr>
              <p:cNvPr id="383" name="Google Shape;383;g25350d9df3b_2_34"/>
              <p:cNvSpPr/>
              <p:nvPr/>
            </p:nvSpPr>
            <p:spPr>
              <a:xfrm>
                <a:off x="3588385" y="0"/>
                <a:ext cx="2241600" cy="606000"/>
              </a:xfrm>
              <a:prstGeom prst="chevron">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84" name="Google Shape;384;g25350d9df3b_2_34"/>
              <p:cNvSpPr txBox="1"/>
              <p:nvPr/>
            </p:nvSpPr>
            <p:spPr>
              <a:xfrm>
                <a:off x="389143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Related Work</a:t>
                </a:r>
                <a:endParaRPr sz="1800" b="0" i="0" u="none" strike="noStrike" cap="none">
                  <a:solidFill>
                    <a:schemeClr val="dk1"/>
                  </a:solidFill>
                  <a:latin typeface="Calibri"/>
                  <a:ea typeface="Calibri"/>
                  <a:cs typeface="Calibri"/>
                  <a:sym typeface="Calibri"/>
                </a:endParaRPr>
              </a:p>
            </p:txBody>
          </p:sp>
          <p:sp>
            <p:nvSpPr>
              <p:cNvPr id="385" name="Google Shape;385;g25350d9df3b_2_34"/>
              <p:cNvSpPr/>
              <p:nvPr/>
            </p:nvSpPr>
            <p:spPr>
              <a:xfrm>
                <a:off x="538162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86" name="Google Shape;386;g25350d9df3b_2_34"/>
              <p:cNvSpPr txBox="1"/>
              <p:nvPr/>
            </p:nvSpPr>
            <p:spPr>
              <a:xfrm>
                <a:off x="568467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Methodology</a:t>
                </a:r>
                <a:endParaRPr sz="1800" b="0" i="0" u="none" strike="noStrike" cap="none">
                  <a:solidFill>
                    <a:schemeClr val="dk1"/>
                  </a:solidFill>
                  <a:latin typeface="Calibri"/>
                  <a:ea typeface="Calibri"/>
                  <a:cs typeface="Calibri"/>
                  <a:sym typeface="Calibri"/>
                </a:endParaRPr>
              </a:p>
            </p:txBody>
          </p:sp>
          <p:sp>
            <p:nvSpPr>
              <p:cNvPr id="387" name="Google Shape;387;g25350d9df3b_2_34"/>
              <p:cNvSpPr/>
              <p:nvPr/>
            </p:nvSpPr>
            <p:spPr>
              <a:xfrm>
                <a:off x="717486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88" name="Google Shape;388;g25350d9df3b_2_34"/>
              <p:cNvSpPr txBox="1"/>
              <p:nvPr/>
            </p:nvSpPr>
            <p:spPr>
              <a:xfrm>
                <a:off x="747791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Case Study</a:t>
                </a:r>
                <a:endParaRPr sz="1800" b="0" i="0" u="none" strike="noStrike" cap="none">
                  <a:solidFill>
                    <a:schemeClr val="dk1"/>
                  </a:solidFill>
                  <a:latin typeface="Calibri"/>
                  <a:ea typeface="Calibri"/>
                  <a:cs typeface="Calibri"/>
                  <a:sym typeface="Calibri"/>
                </a:endParaRPr>
              </a:p>
            </p:txBody>
          </p:sp>
          <p:sp>
            <p:nvSpPr>
              <p:cNvPr id="389" name="Google Shape;389;g25350d9df3b_2_34"/>
              <p:cNvSpPr/>
              <p:nvPr/>
            </p:nvSpPr>
            <p:spPr>
              <a:xfrm>
                <a:off x="896810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90" name="Google Shape;390;g25350d9df3b_2_34"/>
              <p:cNvSpPr txBox="1"/>
              <p:nvPr/>
            </p:nvSpPr>
            <p:spPr>
              <a:xfrm>
                <a:off x="927115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Results</a:t>
                </a:r>
                <a:endParaRPr sz="1800" b="0" i="0" u="none" strike="noStrike" cap="none">
                  <a:solidFill>
                    <a:schemeClr val="dk1"/>
                  </a:solidFill>
                  <a:latin typeface="Calibri"/>
                  <a:ea typeface="Calibri"/>
                  <a:cs typeface="Calibri"/>
                  <a:sym typeface="Calibri"/>
                </a:endParaRPr>
              </a:p>
            </p:txBody>
          </p:sp>
          <p:sp>
            <p:nvSpPr>
              <p:cNvPr id="391" name="Google Shape;391;g25350d9df3b_2_34"/>
              <p:cNvSpPr/>
              <p:nvPr/>
            </p:nvSpPr>
            <p:spPr>
              <a:xfrm>
                <a:off x="107613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92" name="Google Shape;392;g25350d9df3b_2_34"/>
              <p:cNvSpPr txBox="1"/>
              <p:nvPr/>
            </p:nvSpPr>
            <p:spPr>
              <a:xfrm>
                <a:off x="110643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dirty="0">
                    <a:solidFill>
                      <a:schemeClr val="lt1"/>
                    </a:solidFill>
                    <a:latin typeface="Times New Roman"/>
                    <a:ea typeface="Times New Roman"/>
                    <a:cs typeface="Times New Roman"/>
                    <a:sym typeface="Times New Roman"/>
                  </a:rPr>
                  <a:t>Conclusion</a:t>
                </a:r>
                <a:endParaRPr sz="1800" b="0" i="0" u="none" strike="noStrike" cap="none" dirty="0">
                  <a:solidFill>
                    <a:schemeClr val="dk1"/>
                  </a:solidFill>
                  <a:latin typeface="Calibri"/>
                  <a:ea typeface="Calibri"/>
                  <a:cs typeface="Calibri"/>
                  <a:sym typeface="Calibri"/>
                </a:endParaRPr>
              </a:p>
            </p:txBody>
          </p:sp>
        </p:grpSp>
      </p:grpSp>
      <p:pic>
        <p:nvPicPr>
          <p:cNvPr id="22" name="Google Shape;120;p2" descr="A picture containing circle&#10;&#10;Description automatically generated">
            <a:extLst>
              <a:ext uri="{FF2B5EF4-FFF2-40B4-BE49-F238E27FC236}">
                <a16:creationId xmlns:a16="http://schemas.microsoft.com/office/drawing/2014/main" id="{3EF14C9E-9197-4C2B-8A29-A6690D6EB43F}"/>
              </a:ext>
            </a:extLst>
          </p:cNvPr>
          <p:cNvPicPr preferRelativeResize="0"/>
          <p:nvPr/>
        </p:nvPicPr>
        <p:blipFill rotWithShape="1">
          <a:blip r:embed="rId3">
            <a:alphaModFix/>
          </a:blip>
          <a:srcRect/>
          <a:stretch/>
        </p:blipFill>
        <p:spPr>
          <a:xfrm>
            <a:off x="0" y="-11032"/>
            <a:ext cx="1147104" cy="1147104"/>
          </a:xfrm>
          <a:prstGeom prst="rect">
            <a:avLst/>
          </a:prstGeom>
          <a:noFill/>
          <a:ln>
            <a:noFill/>
          </a:ln>
        </p:spPr>
      </p:pic>
      <p:pic>
        <p:nvPicPr>
          <p:cNvPr id="23" name="Google Shape;121;p2" descr="A picture containing font, graphics, text, graphic design&#10;&#10;Description automatically generated">
            <a:extLst>
              <a:ext uri="{FF2B5EF4-FFF2-40B4-BE49-F238E27FC236}">
                <a16:creationId xmlns:a16="http://schemas.microsoft.com/office/drawing/2014/main" id="{957DA9E3-7E53-4067-A8C2-29AF5BE2E382}"/>
              </a:ext>
            </a:extLst>
          </p:cNvPr>
          <p:cNvPicPr preferRelativeResize="0"/>
          <p:nvPr/>
        </p:nvPicPr>
        <p:blipFill rotWithShape="1">
          <a:blip r:embed="rId4">
            <a:alphaModFix/>
          </a:blip>
          <a:srcRect/>
          <a:stretch/>
        </p:blipFill>
        <p:spPr>
          <a:xfrm>
            <a:off x="9951315" y="-11032"/>
            <a:ext cx="2238942" cy="12594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13"/>
          <p:cNvSpPr txBox="1">
            <a:spLocks noGrp="1"/>
          </p:cNvSpPr>
          <p:nvPr>
            <p:ph type="title"/>
          </p:nvPr>
        </p:nvSpPr>
        <p:spPr>
          <a:xfrm>
            <a:off x="1107913"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000"/>
              <a:buFont typeface="Arial"/>
              <a:buNone/>
            </a:pPr>
            <a:endParaRPr dirty="0"/>
          </a:p>
          <a:p>
            <a:pPr marL="0" lvl="0" indent="0" algn="l" rtl="0">
              <a:lnSpc>
                <a:spcPct val="90000"/>
              </a:lnSpc>
              <a:spcBef>
                <a:spcPts val="0"/>
              </a:spcBef>
              <a:spcAft>
                <a:spcPts val="0"/>
              </a:spcAft>
              <a:buClr>
                <a:schemeClr val="dk1"/>
              </a:buClr>
              <a:buSzPts val="2000"/>
              <a:buFont typeface="Arial"/>
              <a:buNone/>
            </a:pPr>
            <a:r>
              <a:rPr lang="en-US" sz="4000" b="1" dirty="0">
                <a:latin typeface="+mn-lt"/>
              </a:rPr>
              <a:t>NVIDIA Deep Learning Accelerator (NVDLA)</a:t>
            </a:r>
            <a:endParaRPr sz="4000" b="1" dirty="0">
              <a:latin typeface="+mn-lt"/>
            </a:endParaRPr>
          </a:p>
        </p:txBody>
      </p:sp>
      <p:pic>
        <p:nvPicPr>
          <p:cNvPr id="400" name="Google Shape;400;p13"/>
          <p:cNvPicPr preferRelativeResize="0"/>
          <p:nvPr/>
        </p:nvPicPr>
        <p:blipFill rotWithShape="1">
          <a:blip r:embed="rId3">
            <a:alphaModFix/>
          </a:blip>
          <a:srcRect t="6155"/>
          <a:stretch/>
        </p:blipFill>
        <p:spPr>
          <a:xfrm>
            <a:off x="1696830" y="2034995"/>
            <a:ext cx="8812265" cy="3870330"/>
          </a:xfrm>
          <a:prstGeom prst="rect">
            <a:avLst/>
          </a:prstGeom>
          <a:noFill/>
          <a:ln>
            <a:noFill/>
          </a:ln>
        </p:spPr>
      </p:pic>
      <p:grpSp>
        <p:nvGrpSpPr>
          <p:cNvPr id="401" name="Google Shape;401;p13"/>
          <p:cNvGrpSpPr/>
          <p:nvPr/>
        </p:nvGrpSpPr>
        <p:grpSpPr>
          <a:xfrm>
            <a:off x="0" y="6227830"/>
            <a:ext cx="12192080" cy="623453"/>
            <a:chOff x="2" y="0"/>
            <a:chExt cx="13004885" cy="606000"/>
          </a:xfrm>
        </p:grpSpPr>
        <p:sp>
          <p:nvSpPr>
            <p:cNvPr id="402" name="Google Shape;402;p13"/>
            <p:cNvSpPr/>
            <p:nvPr/>
          </p:nvSpPr>
          <p:spPr>
            <a:xfrm>
              <a:off x="12685387" y="0"/>
              <a:ext cx="319500" cy="606000"/>
            </a:xfrm>
            <a:prstGeom prst="rect">
              <a:avLst/>
            </a:prstGeom>
            <a:solidFill>
              <a:schemeClr val="dk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707"/>
                <a:buFont typeface="Calibri"/>
                <a:buNone/>
              </a:pPr>
              <a:endParaRPr sz="1707" b="0" i="0" u="none" strike="noStrike" cap="none">
                <a:solidFill>
                  <a:schemeClr val="lt1"/>
                </a:solidFill>
                <a:latin typeface="Calibri"/>
                <a:ea typeface="Calibri"/>
                <a:cs typeface="Calibri"/>
                <a:sym typeface="Calibri"/>
              </a:endParaRPr>
            </a:p>
          </p:txBody>
        </p:sp>
        <p:grpSp>
          <p:nvGrpSpPr>
            <p:cNvPr id="403" name="Google Shape;403;p13"/>
            <p:cNvGrpSpPr/>
            <p:nvPr/>
          </p:nvGrpSpPr>
          <p:grpSpPr>
            <a:xfrm>
              <a:off x="2" y="0"/>
              <a:ext cx="13002941" cy="606000"/>
              <a:chOff x="4" y="0"/>
              <a:chExt cx="13002941" cy="606000"/>
            </a:xfrm>
          </p:grpSpPr>
          <p:sp>
            <p:nvSpPr>
              <p:cNvPr id="404" name="Google Shape;404;p13"/>
              <p:cNvSpPr/>
              <p:nvPr/>
            </p:nvSpPr>
            <p:spPr>
              <a:xfrm>
                <a:off x="4" y="0"/>
                <a:ext cx="2241600" cy="606000"/>
              </a:xfrm>
              <a:prstGeom prst="homePlate">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05" name="Google Shape;405;p13"/>
              <p:cNvSpPr txBox="1"/>
              <p:nvPr/>
            </p:nvSpPr>
            <p:spPr>
              <a:xfrm>
                <a:off x="4" y="0"/>
                <a:ext cx="2138700" cy="606000"/>
              </a:xfrm>
              <a:prstGeom prst="rect">
                <a:avLst/>
              </a:prstGeom>
              <a:solidFill>
                <a:schemeClr val="tx2"/>
              </a:solidFill>
              <a:ln>
                <a:noFill/>
              </a:ln>
            </p:spPr>
            <p:txBody>
              <a:bodyPr spcFirstLastPara="1" wrap="square" lIns="96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Introduction</a:t>
                </a:r>
                <a:endParaRPr sz="1800" b="0" i="0" u="none" strike="noStrike" cap="none">
                  <a:solidFill>
                    <a:schemeClr val="dk1"/>
                  </a:solidFill>
                  <a:latin typeface="Calibri"/>
                  <a:ea typeface="Calibri"/>
                  <a:cs typeface="Calibri"/>
                  <a:sym typeface="Calibri"/>
                </a:endParaRPr>
              </a:p>
            </p:txBody>
          </p:sp>
          <p:sp>
            <p:nvSpPr>
              <p:cNvPr id="406" name="Google Shape;406;p13"/>
              <p:cNvSpPr/>
              <p:nvPr/>
            </p:nvSpPr>
            <p:spPr>
              <a:xfrm>
                <a:off x="17951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07" name="Google Shape;407;p13"/>
              <p:cNvSpPr txBox="1"/>
              <p:nvPr/>
            </p:nvSpPr>
            <p:spPr>
              <a:xfrm>
                <a:off x="20981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Background</a:t>
                </a:r>
                <a:endParaRPr sz="1800" b="0" i="0" u="none" strike="noStrike" cap="none">
                  <a:solidFill>
                    <a:schemeClr val="dk1"/>
                  </a:solidFill>
                  <a:latin typeface="Calibri"/>
                  <a:ea typeface="Calibri"/>
                  <a:cs typeface="Calibri"/>
                  <a:sym typeface="Calibri"/>
                </a:endParaRPr>
              </a:p>
            </p:txBody>
          </p:sp>
          <p:sp>
            <p:nvSpPr>
              <p:cNvPr id="408" name="Google Shape;408;p13"/>
              <p:cNvSpPr/>
              <p:nvPr/>
            </p:nvSpPr>
            <p:spPr>
              <a:xfrm>
                <a:off x="3588385" y="0"/>
                <a:ext cx="2241600" cy="606000"/>
              </a:xfrm>
              <a:prstGeom prst="chevron">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09" name="Google Shape;409;p13"/>
              <p:cNvSpPr txBox="1"/>
              <p:nvPr/>
            </p:nvSpPr>
            <p:spPr>
              <a:xfrm>
                <a:off x="389143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Related Work</a:t>
                </a:r>
                <a:endParaRPr sz="1800" b="0" i="0" u="none" strike="noStrike" cap="none">
                  <a:solidFill>
                    <a:schemeClr val="dk1"/>
                  </a:solidFill>
                  <a:latin typeface="Calibri"/>
                  <a:ea typeface="Calibri"/>
                  <a:cs typeface="Calibri"/>
                  <a:sym typeface="Calibri"/>
                </a:endParaRPr>
              </a:p>
            </p:txBody>
          </p:sp>
          <p:sp>
            <p:nvSpPr>
              <p:cNvPr id="410" name="Google Shape;410;p13"/>
              <p:cNvSpPr/>
              <p:nvPr/>
            </p:nvSpPr>
            <p:spPr>
              <a:xfrm>
                <a:off x="538162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11" name="Google Shape;411;p13"/>
              <p:cNvSpPr txBox="1"/>
              <p:nvPr/>
            </p:nvSpPr>
            <p:spPr>
              <a:xfrm>
                <a:off x="568467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Methodology</a:t>
                </a:r>
                <a:endParaRPr sz="1800" b="0" i="0" u="none" strike="noStrike" cap="none">
                  <a:solidFill>
                    <a:schemeClr val="dk1"/>
                  </a:solidFill>
                  <a:latin typeface="Calibri"/>
                  <a:ea typeface="Calibri"/>
                  <a:cs typeface="Calibri"/>
                  <a:sym typeface="Calibri"/>
                </a:endParaRPr>
              </a:p>
            </p:txBody>
          </p:sp>
          <p:sp>
            <p:nvSpPr>
              <p:cNvPr id="412" name="Google Shape;412;p13"/>
              <p:cNvSpPr/>
              <p:nvPr/>
            </p:nvSpPr>
            <p:spPr>
              <a:xfrm>
                <a:off x="717486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13" name="Google Shape;413;p13"/>
              <p:cNvSpPr txBox="1"/>
              <p:nvPr/>
            </p:nvSpPr>
            <p:spPr>
              <a:xfrm>
                <a:off x="747791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Case Study</a:t>
                </a:r>
                <a:endParaRPr sz="1800" b="0" i="0" u="none" strike="noStrike" cap="none">
                  <a:solidFill>
                    <a:schemeClr val="dk1"/>
                  </a:solidFill>
                  <a:latin typeface="Calibri"/>
                  <a:ea typeface="Calibri"/>
                  <a:cs typeface="Calibri"/>
                  <a:sym typeface="Calibri"/>
                </a:endParaRPr>
              </a:p>
            </p:txBody>
          </p:sp>
          <p:sp>
            <p:nvSpPr>
              <p:cNvPr id="414" name="Google Shape;414;p13"/>
              <p:cNvSpPr/>
              <p:nvPr/>
            </p:nvSpPr>
            <p:spPr>
              <a:xfrm>
                <a:off x="896810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15" name="Google Shape;415;p13"/>
              <p:cNvSpPr txBox="1"/>
              <p:nvPr/>
            </p:nvSpPr>
            <p:spPr>
              <a:xfrm>
                <a:off x="927115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Results</a:t>
                </a:r>
                <a:endParaRPr sz="1800" b="0" i="0" u="none" strike="noStrike" cap="none">
                  <a:solidFill>
                    <a:schemeClr val="dk1"/>
                  </a:solidFill>
                  <a:latin typeface="Calibri"/>
                  <a:ea typeface="Calibri"/>
                  <a:cs typeface="Calibri"/>
                  <a:sym typeface="Calibri"/>
                </a:endParaRPr>
              </a:p>
            </p:txBody>
          </p:sp>
          <p:sp>
            <p:nvSpPr>
              <p:cNvPr id="416" name="Google Shape;416;p13"/>
              <p:cNvSpPr/>
              <p:nvPr/>
            </p:nvSpPr>
            <p:spPr>
              <a:xfrm>
                <a:off x="107613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17" name="Google Shape;417;p13"/>
              <p:cNvSpPr txBox="1"/>
              <p:nvPr/>
            </p:nvSpPr>
            <p:spPr>
              <a:xfrm>
                <a:off x="110643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dirty="0">
                    <a:solidFill>
                      <a:schemeClr val="lt1"/>
                    </a:solidFill>
                    <a:latin typeface="Times New Roman"/>
                    <a:ea typeface="Times New Roman"/>
                    <a:cs typeface="Times New Roman"/>
                    <a:sym typeface="Times New Roman"/>
                  </a:rPr>
                  <a:t>Conclusion</a:t>
                </a:r>
                <a:endParaRPr sz="1800" b="0" i="0" u="none" strike="noStrike" cap="none" dirty="0">
                  <a:solidFill>
                    <a:schemeClr val="dk1"/>
                  </a:solidFill>
                  <a:latin typeface="Calibri"/>
                  <a:ea typeface="Calibri"/>
                  <a:cs typeface="Calibri"/>
                  <a:sym typeface="Calibri"/>
                </a:endParaRPr>
              </a:p>
            </p:txBody>
          </p:sp>
        </p:grpSp>
      </p:grpSp>
      <p:pic>
        <p:nvPicPr>
          <p:cNvPr id="23" name="Google Shape;120;p2" descr="A picture containing circle&#10;&#10;Description automatically generated">
            <a:extLst>
              <a:ext uri="{FF2B5EF4-FFF2-40B4-BE49-F238E27FC236}">
                <a16:creationId xmlns:a16="http://schemas.microsoft.com/office/drawing/2014/main" id="{7C734264-59FF-461A-92C5-D0C22E84EFC1}"/>
              </a:ext>
            </a:extLst>
          </p:cNvPr>
          <p:cNvPicPr preferRelativeResize="0"/>
          <p:nvPr/>
        </p:nvPicPr>
        <p:blipFill rotWithShape="1">
          <a:blip r:embed="rId4">
            <a:alphaModFix/>
          </a:blip>
          <a:srcRect/>
          <a:stretch/>
        </p:blipFill>
        <p:spPr>
          <a:xfrm>
            <a:off x="0" y="-11032"/>
            <a:ext cx="1147104" cy="1147104"/>
          </a:xfrm>
          <a:prstGeom prst="rect">
            <a:avLst/>
          </a:prstGeom>
          <a:noFill/>
          <a:ln>
            <a:noFill/>
          </a:ln>
        </p:spPr>
      </p:pic>
      <p:pic>
        <p:nvPicPr>
          <p:cNvPr id="24" name="Google Shape;121;p2" descr="A picture containing font, graphics, text, graphic design&#10;&#10;Description automatically generated">
            <a:extLst>
              <a:ext uri="{FF2B5EF4-FFF2-40B4-BE49-F238E27FC236}">
                <a16:creationId xmlns:a16="http://schemas.microsoft.com/office/drawing/2014/main" id="{74823A1D-356E-4B76-A182-97AA39D701FF}"/>
              </a:ext>
            </a:extLst>
          </p:cNvPr>
          <p:cNvPicPr preferRelativeResize="0"/>
          <p:nvPr/>
        </p:nvPicPr>
        <p:blipFill rotWithShape="1">
          <a:blip r:embed="rId5">
            <a:alphaModFix/>
          </a:blip>
          <a:srcRect/>
          <a:stretch/>
        </p:blipFill>
        <p:spPr>
          <a:xfrm>
            <a:off x="9951315" y="-11032"/>
            <a:ext cx="2238942" cy="125940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g25350d9df3b_2_57"/>
          <p:cNvSpPr txBox="1">
            <a:spLocks noGrp="1"/>
          </p:cNvSpPr>
          <p:nvPr>
            <p:ph type="title"/>
          </p:nvPr>
        </p:nvSpPr>
        <p:spPr>
          <a:xfrm>
            <a:off x="-1789" y="2703621"/>
            <a:ext cx="121920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85000"/>
              </a:lnSpc>
              <a:spcBef>
                <a:spcPts val="0"/>
              </a:spcBef>
              <a:spcAft>
                <a:spcPts val="0"/>
              </a:spcAft>
              <a:buClr>
                <a:srgbClr val="3F3F3F"/>
              </a:buClr>
              <a:buSzPts val="7200"/>
              <a:buFont typeface="Calibri"/>
              <a:buNone/>
            </a:pPr>
            <a:r>
              <a:rPr lang="en-US" sz="7200" b="1"/>
              <a:t>Methodology</a:t>
            </a:r>
            <a:endParaRPr sz="7200" b="1"/>
          </a:p>
        </p:txBody>
      </p:sp>
      <p:grpSp>
        <p:nvGrpSpPr>
          <p:cNvPr id="451" name="Google Shape;451;g25350d9df3b_2_57"/>
          <p:cNvGrpSpPr/>
          <p:nvPr/>
        </p:nvGrpSpPr>
        <p:grpSpPr>
          <a:xfrm>
            <a:off x="0" y="6227830"/>
            <a:ext cx="12192080" cy="623453"/>
            <a:chOff x="2" y="0"/>
            <a:chExt cx="13004885" cy="606000"/>
          </a:xfrm>
        </p:grpSpPr>
        <p:sp>
          <p:nvSpPr>
            <p:cNvPr id="452" name="Google Shape;452;g25350d9df3b_2_57"/>
            <p:cNvSpPr/>
            <p:nvPr/>
          </p:nvSpPr>
          <p:spPr>
            <a:xfrm>
              <a:off x="12685387" y="0"/>
              <a:ext cx="319500" cy="606000"/>
            </a:xfrm>
            <a:prstGeom prst="rect">
              <a:avLst/>
            </a:prstGeom>
            <a:solidFill>
              <a:schemeClr val="dk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707"/>
                <a:buFont typeface="Calibri"/>
                <a:buNone/>
              </a:pPr>
              <a:endParaRPr sz="1707" b="0" i="0" u="none" strike="noStrike" cap="none">
                <a:solidFill>
                  <a:schemeClr val="lt1"/>
                </a:solidFill>
                <a:latin typeface="Calibri"/>
                <a:ea typeface="Calibri"/>
                <a:cs typeface="Calibri"/>
                <a:sym typeface="Calibri"/>
              </a:endParaRPr>
            </a:p>
          </p:txBody>
        </p:sp>
        <p:grpSp>
          <p:nvGrpSpPr>
            <p:cNvPr id="453" name="Google Shape;453;g25350d9df3b_2_57"/>
            <p:cNvGrpSpPr/>
            <p:nvPr/>
          </p:nvGrpSpPr>
          <p:grpSpPr>
            <a:xfrm>
              <a:off x="2" y="0"/>
              <a:ext cx="13002941" cy="606000"/>
              <a:chOff x="4" y="0"/>
              <a:chExt cx="13002941" cy="606000"/>
            </a:xfrm>
          </p:grpSpPr>
          <p:sp>
            <p:nvSpPr>
              <p:cNvPr id="454" name="Google Shape;454;g25350d9df3b_2_57"/>
              <p:cNvSpPr/>
              <p:nvPr/>
            </p:nvSpPr>
            <p:spPr>
              <a:xfrm>
                <a:off x="4" y="0"/>
                <a:ext cx="2241600" cy="606000"/>
              </a:xfrm>
              <a:prstGeom prst="homePlate">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55" name="Google Shape;455;g25350d9df3b_2_57"/>
              <p:cNvSpPr txBox="1"/>
              <p:nvPr/>
            </p:nvSpPr>
            <p:spPr>
              <a:xfrm>
                <a:off x="4" y="0"/>
                <a:ext cx="2138700" cy="606000"/>
              </a:xfrm>
              <a:prstGeom prst="rect">
                <a:avLst/>
              </a:prstGeom>
              <a:solidFill>
                <a:schemeClr val="tx2"/>
              </a:solidFill>
              <a:ln>
                <a:noFill/>
              </a:ln>
            </p:spPr>
            <p:txBody>
              <a:bodyPr spcFirstLastPara="1" wrap="square" lIns="96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Introduction</a:t>
                </a:r>
                <a:endParaRPr sz="1800" b="0" i="0" u="none" strike="noStrike" cap="none">
                  <a:solidFill>
                    <a:schemeClr val="dk1"/>
                  </a:solidFill>
                  <a:latin typeface="Calibri"/>
                  <a:ea typeface="Calibri"/>
                  <a:cs typeface="Calibri"/>
                  <a:sym typeface="Calibri"/>
                </a:endParaRPr>
              </a:p>
            </p:txBody>
          </p:sp>
          <p:sp>
            <p:nvSpPr>
              <p:cNvPr id="456" name="Google Shape;456;g25350d9df3b_2_57"/>
              <p:cNvSpPr/>
              <p:nvPr/>
            </p:nvSpPr>
            <p:spPr>
              <a:xfrm>
                <a:off x="17951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57" name="Google Shape;457;g25350d9df3b_2_57"/>
              <p:cNvSpPr txBox="1"/>
              <p:nvPr/>
            </p:nvSpPr>
            <p:spPr>
              <a:xfrm>
                <a:off x="20981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Background</a:t>
                </a:r>
                <a:endParaRPr sz="1800" b="0" i="0" u="none" strike="noStrike" cap="none">
                  <a:solidFill>
                    <a:schemeClr val="dk1"/>
                  </a:solidFill>
                  <a:latin typeface="Calibri"/>
                  <a:ea typeface="Calibri"/>
                  <a:cs typeface="Calibri"/>
                  <a:sym typeface="Calibri"/>
                </a:endParaRPr>
              </a:p>
            </p:txBody>
          </p:sp>
          <p:sp>
            <p:nvSpPr>
              <p:cNvPr id="458" name="Google Shape;458;g25350d9df3b_2_57"/>
              <p:cNvSpPr/>
              <p:nvPr/>
            </p:nvSpPr>
            <p:spPr>
              <a:xfrm>
                <a:off x="358838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59" name="Google Shape;459;g25350d9df3b_2_57"/>
              <p:cNvSpPr txBox="1"/>
              <p:nvPr/>
            </p:nvSpPr>
            <p:spPr>
              <a:xfrm>
                <a:off x="389143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Related Work</a:t>
                </a:r>
                <a:endParaRPr sz="1800" b="0" i="0" u="none" strike="noStrike" cap="none">
                  <a:solidFill>
                    <a:schemeClr val="dk1"/>
                  </a:solidFill>
                  <a:latin typeface="Calibri"/>
                  <a:ea typeface="Calibri"/>
                  <a:cs typeface="Calibri"/>
                  <a:sym typeface="Calibri"/>
                </a:endParaRPr>
              </a:p>
            </p:txBody>
          </p:sp>
          <p:sp>
            <p:nvSpPr>
              <p:cNvPr id="460" name="Google Shape;460;g25350d9df3b_2_57"/>
              <p:cNvSpPr/>
              <p:nvPr/>
            </p:nvSpPr>
            <p:spPr>
              <a:xfrm>
                <a:off x="5381625" y="0"/>
                <a:ext cx="2241600" cy="606000"/>
              </a:xfrm>
              <a:prstGeom prst="chevron">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61" name="Google Shape;461;g25350d9df3b_2_57"/>
              <p:cNvSpPr txBox="1"/>
              <p:nvPr/>
            </p:nvSpPr>
            <p:spPr>
              <a:xfrm>
                <a:off x="568467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Methodology</a:t>
                </a:r>
                <a:endParaRPr sz="1800" b="0" i="0" u="none" strike="noStrike" cap="none">
                  <a:solidFill>
                    <a:schemeClr val="dk1"/>
                  </a:solidFill>
                  <a:latin typeface="Calibri"/>
                  <a:ea typeface="Calibri"/>
                  <a:cs typeface="Calibri"/>
                  <a:sym typeface="Calibri"/>
                </a:endParaRPr>
              </a:p>
            </p:txBody>
          </p:sp>
          <p:sp>
            <p:nvSpPr>
              <p:cNvPr id="462" name="Google Shape;462;g25350d9df3b_2_57"/>
              <p:cNvSpPr/>
              <p:nvPr/>
            </p:nvSpPr>
            <p:spPr>
              <a:xfrm>
                <a:off x="717486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63" name="Google Shape;463;g25350d9df3b_2_57"/>
              <p:cNvSpPr txBox="1"/>
              <p:nvPr/>
            </p:nvSpPr>
            <p:spPr>
              <a:xfrm>
                <a:off x="747791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Case Study</a:t>
                </a:r>
                <a:endParaRPr sz="1800" b="0" i="0" u="none" strike="noStrike" cap="none">
                  <a:solidFill>
                    <a:schemeClr val="dk1"/>
                  </a:solidFill>
                  <a:latin typeface="Calibri"/>
                  <a:ea typeface="Calibri"/>
                  <a:cs typeface="Calibri"/>
                  <a:sym typeface="Calibri"/>
                </a:endParaRPr>
              </a:p>
            </p:txBody>
          </p:sp>
          <p:sp>
            <p:nvSpPr>
              <p:cNvPr id="464" name="Google Shape;464;g25350d9df3b_2_57"/>
              <p:cNvSpPr/>
              <p:nvPr/>
            </p:nvSpPr>
            <p:spPr>
              <a:xfrm>
                <a:off x="896810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65" name="Google Shape;465;g25350d9df3b_2_57"/>
              <p:cNvSpPr txBox="1"/>
              <p:nvPr/>
            </p:nvSpPr>
            <p:spPr>
              <a:xfrm>
                <a:off x="927115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Results</a:t>
                </a:r>
                <a:endParaRPr sz="1800" b="0" i="0" u="none" strike="noStrike" cap="none">
                  <a:solidFill>
                    <a:schemeClr val="dk1"/>
                  </a:solidFill>
                  <a:latin typeface="Calibri"/>
                  <a:ea typeface="Calibri"/>
                  <a:cs typeface="Calibri"/>
                  <a:sym typeface="Calibri"/>
                </a:endParaRPr>
              </a:p>
            </p:txBody>
          </p:sp>
          <p:sp>
            <p:nvSpPr>
              <p:cNvPr id="466" name="Google Shape;466;g25350d9df3b_2_57"/>
              <p:cNvSpPr/>
              <p:nvPr/>
            </p:nvSpPr>
            <p:spPr>
              <a:xfrm>
                <a:off x="107613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67" name="Google Shape;467;g25350d9df3b_2_57"/>
              <p:cNvSpPr txBox="1"/>
              <p:nvPr/>
            </p:nvSpPr>
            <p:spPr>
              <a:xfrm>
                <a:off x="110643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dirty="0">
                    <a:solidFill>
                      <a:schemeClr val="lt1"/>
                    </a:solidFill>
                    <a:latin typeface="Times New Roman"/>
                    <a:ea typeface="Times New Roman"/>
                    <a:cs typeface="Times New Roman"/>
                    <a:sym typeface="Times New Roman"/>
                  </a:rPr>
                  <a:t>Conclusion</a:t>
                </a:r>
                <a:endParaRPr sz="1800" b="0" i="0" u="none" strike="noStrike" cap="none" dirty="0">
                  <a:solidFill>
                    <a:schemeClr val="dk1"/>
                  </a:solidFill>
                  <a:latin typeface="Calibri"/>
                  <a:ea typeface="Calibri"/>
                  <a:cs typeface="Calibri"/>
                  <a:sym typeface="Calibri"/>
                </a:endParaRPr>
              </a:p>
            </p:txBody>
          </p:sp>
        </p:grpSp>
      </p:grpSp>
      <p:pic>
        <p:nvPicPr>
          <p:cNvPr id="22" name="Google Shape;120;p2" descr="A picture containing circle&#10;&#10;Description automatically generated">
            <a:extLst>
              <a:ext uri="{FF2B5EF4-FFF2-40B4-BE49-F238E27FC236}">
                <a16:creationId xmlns:a16="http://schemas.microsoft.com/office/drawing/2014/main" id="{7AB299F3-37CF-4957-87D9-8361DE59B1D9}"/>
              </a:ext>
            </a:extLst>
          </p:cNvPr>
          <p:cNvPicPr preferRelativeResize="0"/>
          <p:nvPr/>
        </p:nvPicPr>
        <p:blipFill rotWithShape="1">
          <a:blip r:embed="rId3">
            <a:alphaModFix/>
          </a:blip>
          <a:srcRect/>
          <a:stretch/>
        </p:blipFill>
        <p:spPr>
          <a:xfrm>
            <a:off x="0" y="-11032"/>
            <a:ext cx="1147104" cy="1147104"/>
          </a:xfrm>
          <a:prstGeom prst="rect">
            <a:avLst/>
          </a:prstGeom>
          <a:noFill/>
          <a:ln>
            <a:noFill/>
          </a:ln>
        </p:spPr>
      </p:pic>
      <p:pic>
        <p:nvPicPr>
          <p:cNvPr id="23" name="Google Shape;121;p2" descr="A picture containing font, graphics, text, graphic design&#10;&#10;Description automatically generated">
            <a:extLst>
              <a:ext uri="{FF2B5EF4-FFF2-40B4-BE49-F238E27FC236}">
                <a16:creationId xmlns:a16="http://schemas.microsoft.com/office/drawing/2014/main" id="{8A05E85F-E8E9-4AB0-A4AA-D8A72CE7FD5E}"/>
              </a:ext>
            </a:extLst>
          </p:cNvPr>
          <p:cNvPicPr preferRelativeResize="0"/>
          <p:nvPr/>
        </p:nvPicPr>
        <p:blipFill rotWithShape="1">
          <a:blip r:embed="rId4">
            <a:alphaModFix/>
          </a:blip>
          <a:srcRect/>
          <a:stretch/>
        </p:blipFill>
        <p:spPr>
          <a:xfrm>
            <a:off x="9951315" y="-11032"/>
            <a:ext cx="2238942" cy="12594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16"/>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b="1" dirty="0">
                <a:latin typeface="+mn-lt"/>
              </a:rPr>
              <a:t>Overview</a:t>
            </a:r>
            <a:endParaRPr b="1" dirty="0">
              <a:latin typeface="+mn-lt"/>
            </a:endParaRPr>
          </a:p>
        </p:txBody>
      </p:sp>
      <p:grpSp>
        <p:nvGrpSpPr>
          <p:cNvPr id="477" name="Google Shape;477;p16"/>
          <p:cNvGrpSpPr/>
          <p:nvPr/>
        </p:nvGrpSpPr>
        <p:grpSpPr>
          <a:xfrm>
            <a:off x="0" y="6227830"/>
            <a:ext cx="12192080" cy="623453"/>
            <a:chOff x="2" y="0"/>
            <a:chExt cx="13004885" cy="606000"/>
          </a:xfrm>
        </p:grpSpPr>
        <p:sp>
          <p:nvSpPr>
            <p:cNvPr id="478" name="Google Shape;478;p16"/>
            <p:cNvSpPr/>
            <p:nvPr/>
          </p:nvSpPr>
          <p:spPr>
            <a:xfrm>
              <a:off x="12685387" y="0"/>
              <a:ext cx="319500" cy="606000"/>
            </a:xfrm>
            <a:prstGeom prst="rect">
              <a:avLst/>
            </a:prstGeom>
            <a:solidFill>
              <a:schemeClr val="dk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707"/>
                <a:buFont typeface="Calibri"/>
                <a:buNone/>
              </a:pPr>
              <a:endParaRPr sz="1707" b="0" i="0" u="none" strike="noStrike" cap="none">
                <a:solidFill>
                  <a:schemeClr val="lt1"/>
                </a:solidFill>
                <a:latin typeface="Calibri"/>
                <a:ea typeface="Calibri"/>
                <a:cs typeface="Calibri"/>
                <a:sym typeface="Calibri"/>
              </a:endParaRPr>
            </a:p>
          </p:txBody>
        </p:sp>
        <p:grpSp>
          <p:nvGrpSpPr>
            <p:cNvPr id="479" name="Google Shape;479;p16"/>
            <p:cNvGrpSpPr/>
            <p:nvPr/>
          </p:nvGrpSpPr>
          <p:grpSpPr>
            <a:xfrm>
              <a:off x="2" y="0"/>
              <a:ext cx="13002941" cy="606000"/>
              <a:chOff x="4" y="0"/>
              <a:chExt cx="13002941" cy="606000"/>
            </a:xfrm>
          </p:grpSpPr>
          <p:sp>
            <p:nvSpPr>
              <p:cNvPr id="480" name="Google Shape;480;p16"/>
              <p:cNvSpPr/>
              <p:nvPr/>
            </p:nvSpPr>
            <p:spPr>
              <a:xfrm>
                <a:off x="4" y="0"/>
                <a:ext cx="2241600" cy="606000"/>
              </a:xfrm>
              <a:prstGeom prst="homePlate">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81" name="Google Shape;481;p16"/>
              <p:cNvSpPr txBox="1"/>
              <p:nvPr/>
            </p:nvSpPr>
            <p:spPr>
              <a:xfrm>
                <a:off x="4" y="0"/>
                <a:ext cx="2138700" cy="606000"/>
              </a:xfrm>
              <a:prstGeom prst="rect">
                <a:avLst/>
              </a:prstGeom>
              <a:solidFill>
                <a:schemeClr val="tx2"/>
              </a:solidFill>
              <a:ln>
                <a:noFill/>
              </a:ln>
            </p:spPr>
            <p:txBody>
              <a:bodyPr spcFirstLastPara="1" wrap="square" lIns="96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dirty="0">
                    <a:solidFill>
                      <a:schemeClr val="lt1"/>
                    </a:solidFill>
                    <a:latin typeface="Times New Roman"/>
                    <a:ea typeface="Times New Roman"/>
                    <a:cs typeface="Times New Roman"/>
                    <a:sym typeface="Times New Roman"/>
                  </a:rPr>
                  <a:t>Introduction</a:t>
                </a:r>
                <a:endParaRPr sz="1800" b="0" i="0" u="none" strike="noStrike" cap="none" dirty="0">
                  <a:solidFill>
                    <a:schemeClr val="dk1"/>
                  </a:solidFill>
                  <a:latin typeface="Calibri"/>
                  <a:ea typeface="Calibri"/>
                  <a:cs typeface="Calibri"/>
                  <a:sym typeface="Calibri"/>
                </a:endParaRPr>
              </a:p>
            </p:txBody>
          </p:sp>
          <p:sp>
            <p:nvSpPr>
              <p:cNvPr id="482" name="Google Shape;482;p16"/>
              <p:cNvSpPr/>
              <p:nvPr/>
            </p:nvSpPr>
            <p:spPr>
              <a:xfrm>
                <a:off x="17951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83" name="Google Shape;483;p16"/>
              <p:cNvSpPr txBox="1"/>
              <p:nvPr/>
            </p:nvSpPr>
            <p:spPr>
              <a:xfrm>
                <a:off x="20981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Background</a:t>
                </a:r>
                <a:endParaRPr sz="1800" b="0" i="0" u="none" strike="noStrike" cap="none">
                  <a:solidFill>
                    <a:schemeClr val="dk1"/>
                  </a:solidFill>
                  <a:latin typeface="Calibri"/>
                  <a:ea typeface="Calibri"/>
                  <a:cs typeface="Calibri"/>
                  <a:sym typeface="Calibri"/>
                </a:endParaRPr>
              </a:p>
            </p:txBody>
          </p:sp>
          <p:sp>
            <p:nvSpPr>
              <p:cNvPr id="484" name="Google Shape;484;p16"/>
              <p:cNvSpPr/>
              <p:nvPr/>
            </p:nvSpPr>
            <p:spPr>
              <a:xfrm>
                <a:off x="358838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85" name="Google Shape;485;p16"/>
              <p:cNvSpPr txBox="1"/>
              <p:nvPr/>
            </p:nvSpPr>
            <p:spPr>
              <a:xfrm>
                <a:off x="389143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Related Work</a:t>
                </a:r>
                <a:endParaRPr sz="1800" b="0" i="0" u="none" strike="noStrike" cap="none">
                  <a:solidFill>
                    <a:schemeClr val="dk1"/>
                  </a:solidFill>
                  <a:latin typeface="Calibri"/>
                  <a:ea typeface="Calibri"/>
                  <a:cs typeface="Calibri"/>
                  <a:sym typeface="Calibri"/>
                </a:endParaRPr>
              </a:p>
            </p:txBody>
          </p:sp>
          <p:sp>
            <p:nvSpPr>
              <p:cNvPr id="486" name="Google Shape;486;p16"/>
              <p:cNvSpPr/>
              <p:nvPr/>
            </p:nvSpPr>
            <p:spPr>
              <a:xfrm>
                <a:off x="5381625" y="0"/>
                <a:ext cx="2241600" cy="606000"/>
              </a:xfrm>
              <a:prstGeom prst="chevron">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87" name="Google Shape;487;p16"/>
              <p:cNvSpPr txBox="1"/>
              <p:nvPr/>
            </p:nvSpPr>
            <p:spPr>
              <a:xfrm>
                <a:off x="568467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Methodology</a:t>
                </a:r>
                <a:endParaRPr sz="1800" b="0" i="0" u="none" strike="noStrike" cap="none">
                  <a:solidFill>
                    <a:schemeClr val="dk1"/>
                  </a:solidFill>
                  <a:latin typeface="Calibri"/>
                  <a:ea typeface="Calibri"/>
                  <a:cs typeface="Calibri"/>
                  <a:sym typeface="Calibri"/>
                </a:endParaRPr>
              </a:p>
            </p:txBody>
          </p:sp>
          <p:sp>
            <p:nvSpPr>
              <p:cNvPr id="488" name="Google Shape;488;p16"/>
              <p:cNvSpPr/>
              <p:nvPr/>
            </p:nvSpPr>
            <p:spPr>
              <a:xfrm>
                <a:off x="717486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89" name="Google Shape;489;p16"/>
              <p:cNvSpPr txBox="1"/>
              <p:nvPr/>
            </p:nvSpPr>
            <p:spPr>
              <a:xfrm>
                <a:off x="747791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Case Study</a:t>
                </a:r>
                <a:endParaRPr sz="1800" b="0" i="0" u="none" strike="noStrike" cap="none">
                  <a:solidFill>
                    <a:schemeClr val="dk1"/>
                  </a:solidFill>
                  <a:latin typeface="Calibri"/>
                  <a:ea typeface="Calibri"/>
                  <a:cs typeface="Calibri"/>
                  <a:sym typeface="Calibri"/>
                </a:endParaRPr>
              </a:p>
            </p:txBody>
          </p:sp>
          <p:sp>
            <p:nvSpPr>
              <p:cNvPr id="490" name="Google Shape;490;p16"/>
              <p:cNvSpPr/>
              <p:nvPr/>
            </p:nvSpPr>
            <p:spPr>
              <a:xfrm>
                <a:off x="896810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91" name="Google Shape;491;p16"/>
              <p:cNvSpPr txBox="1"/>
              <p:nvPr/>
            </p:nvSpPr>
            <p:spPr>
              <a:xfrm>
                <a:off x="927115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Results</a:t>
                </a:r>
                <a:endParaRPr sz="1800" b="0" i="0" u="none" strike="noStrike" cap="none">
                  <a:solidFill>
                    <a:schemeClr val="dk1"/>
                  </a:solidFill>
                  <a:latin typeface="Calibri"/>
                  <a:ea typeface="Calibri"/>
                  <a:cs typeface="Calibri"/>
                  <a:sym typeface="Calibri"/>
                </a:endParaRPr>
              </a:p>
            </p:txBody>
          </p:sp>
          <p:sp>
            <p:nvSpPr>
              <p:cNvPr id="492" name="Google Shape;492;p16"/>
              <p:cNvSpPr/>
              <p:nvPr/>
            </p:nvSpPr>
            <p:spPr>
              <a:xfrm>
                <a:off x="107613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93" name="Google Shape;493;p16"/>
              <p:cNvSpPr txBox="1"/>
              <p:nvPr/>
            </p:nvSpPr>
            <p:spPr>
              <a:xfrm>
                <a:off x="110643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dirty="0">
                    <a:solidFill>
                      <a:schemeClr val="lt1"/>
                    </a:solidFill>
                    <a:latin typeface="Times New Roman"/>
                    <a:ea typeface="Times New Roman"/>
                    <a:cs typeface="Times New Roman"/>
                    <a:sym typeface="Times New Roman"/>
                  </a:rPr>
                  <a:t>Conclusion</a:t>
                </a:r>
                <a:endParaRPr sz="1800" b="0" i="0" u="none" strike="noStrike" cap="none" dirty="0">
                  <a:solidFill>
                    <a:schemeClr val="dk1"/>
                  </a:solidFill>
                  <a:latin typeface="Calibri"/>
                  <a:ea typeface="Calibri"/>
                  <a:cs typeface="Calibri"/>
                  <a:sym typeface="Calibri"/>
                </a:endParaRPr>
              </a:p>
            </p:txBody>
          </p:sp>
        </p:grpSp>
      </p:grpSp>
      <p:pic>
        <p:nvPicPr>
          <p:cNvPr id="24" name="Google Shape;120;p2" descr="A picture containing circle&#10;&#10;Description automatically generated">
            <a:extLst>
              <a:ext uri="{FF2B5EF4-FFF2-40B4-BE49-F238E27FC236}">
                <a16:creationId xmlns:a16="http://schemas.microsoft.com/office/drawing/2014/main" id="{CFA29BE9-FF04-4A2A-80B1-ECA0B568E314}"/>
              </a:ext>
            </a:extLst>
          </p:cNvPr>
          <p:cNvPicPr preferRelativeResize="0"/>
          <p:nvPr/>
        </p:nvPicPr>
        <p:blipFill rotWithShape="1">
          <a:blip r:embed="rId3">
            <a:alphaModFix/>
          </a:blip>
          <a:srcRect/>
          <a:stretch/>
        </p:blipFill>
        <p:spPr>
          <a:xfrm>
            <a:off x="0" y="-11032"/>
            <a:ext cx="1147104" cy="1147104"/>
          </a:xfrm>
          <a:prstGeom prst="rect">
            <a:avLst/>
          </a:prstGeom>
          <a:noFill/>
          <a:ln>
            <a:noFill/>
          </a:ln>
        </p:spPr>
      </p:pic>
      <p:pic>
        <p:nvPicPr>
          <p:cNvPr id="25" name="Google Shape;121;p2" descr="A picture containing font, graphics, text, graphic design&#10;&#10;Description automatically generated">
            <a:extLst>
              <a:ext uri="{FF2B5EF4-FFF2-40B4-BE49-F238E27FC236}">
                <a16:creationId xmlns:a16="http://schemas.microsoft.com/office/drawing/2014/main" id="{4D845C86-8C25-43FF-B9B2-E886B6256A60}"/>
              </a:ext>
            </a:extLst>
          </p:cNvPr>
          <p:cNvPicPr preferRelativeResize="0"/>
          <p:nvPr/>
        </p:nvPicPr>
        <p:blipFill rotWithShape="1">
          <a:blip r:embed="rId4">
            <a:alphaModFix/>
          </a:blip>
          <a:srcRect/>
          <a:stretch/>
        </p:blipFill>
        <p:spPr>
          <a:xfrm>
            <a:off x="9951315" y="-11032"/>
            <a:ext cx="2238942" cy="1259405"/>
          </a:xfrm>
          <a:prstGeom prst="rect">
            <a:avLst/>
          </a:prstGeom>
          <a:noFill/>
          <a:ln>
            <a:noFill/>
          </a:ln>
        </p:spPr>
      </p:pic>
      <p:pic>
        <p:nvPicPr>
          <p:cNvPr id="2050" name="Picture 2">
            <a:extLst>
              <a:ext uri="{FF2B5EF4-FFF2-40B4-BE49-F238E27FC236}">
                <a16:creationId xmlns:a16="http://schemas.microsoft.com/office/drawing/2014/main" id="{7B0527E0-7EB3-485E-BDD7-E92E0D9E12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3409" y="1889760"/>
            <a:ext cx="4886848" cy="39192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icture containing text, screenshot, font, number&#10;&#10;Description automatically generated">
            <a:extLst>
              <a:ext uri="{FF2B5EF4-FFF2-40B4-BE49-F238E27FC236}">
                <a16:creationId xmlns:a16="http://schemas.microsoft.com/office/drawing/2014/main" id="{5B814CB5-9B04-4016-959C-20F024B84D1D}"/>
              </a:ext>
            </a:extLst>
          </p:cNvPr>
          <p:cNvPicPr>
            <a:picLocks noChangeAspect="1"/>
          </p:cNvPicPr>
          <p:nvPr/>
        </p:nvPicPr>
        <p:blipFill>
          <a:blip r:embed="rId6"/>
          <a:stretch>
            <a:fillRect/>
          </a:stretch>
        </p:blipFill>
        <p:spPr>
          <a:xfrm>
            <a:off x="1002515" y="1889760"/>
            <a:ext cx="5517657" cy="4231640"/>
          </a:xfrm>
          <a:prstGeom prst="rect">
            <a:avLst/>
          </a:prstGeom>
        </p:spPr>
      </p:pic>
      <p:cxnSp>
        <p:nvCxnSpPr>
          <p:cNvPr id="9" name="Straight Arrow Connector 8">
            <a:extLst>
              <a:ext uri="{FF2B5EF4-FFF2-40B4-BE49-F238E27FC236}">
                <a16:creationId xmlns:a16="http://schemas.microsoft.com/office/drawing/2014/main" id="{DE601B1B-D14B-4401-90C9-B6A95FB5B6FA}"/>
              </a:ext>
            </a:extLst>
          </p:cNvPr>
          <p:cNvCxnSpPr/>
          <p:nvPr/>
        </p:nvCxnSpPr>
        <p:spPr>
          <a:xfrm>
            <a:off x="4368800" y="2400300"/>
            <a:ext cx="2934609" cy="78740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19"/>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000"/>
              <a:buFont typeface="Calibri"/>
              <a:buNone/>
            </a:pPr>
            <a:r>
              <a:rPr lang="en-US" b="1" dirty="0">
                <a:latin typeface="+mn-lt"/>
              </a:rPr>
              <a:t>Architecture (Template Design Pattern)</a:t>
            </a:r>
            <a:endParaRPr b="1" dirty="0">
              <a:latin typeface="+mn-lt"/>
            </a:endParaRPr>
          </a:p>
        </p:txBody>
      </p:sp>
      <p:grpSp>
        <p:nvGrpSpPr>
          <p:cNvPr id="528" name="Google Shape;528;p19"/>
          <p:cNvGrpSpPr/>
          <p:nvPr/>
        </p:nvGrpSpPr>
        <p:grpSpPr>
          <a:xfrm>
            <a:off x="0" y="6227830"/>
            <a:ext cx="12192080" cy="623453"/>
            <a:chOff x="2" y="0"/>
            <a:chExt cx="13004885" cy="606000"/>
          </a:xfrm>
        </p:grpSpPr>
        <p:sp>
          <p:nvSpPr>
            <p:cNvPr id="529" name="Google Shape;529;p19"/>
            <p:cNvSpPr/>
            <p:nvPr/>
          </p:nvSpPr>
          <p:spPr>
            <a:xfrm>
              <a:off x="12685387" y="0"/>
              <a:ext cx="319500" cy="606000"/>
            </a:xfrm>
            <a:prstGeom prst="rect">
              <a:avLst/>
            </a:prstGeom>
            <a:solidFill>
              <a:schemeClr val="dk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707"/>
                <a:buFont typeface="Calibri"/>
                <a:buNone/>
              </a:pPr>
              <a:endParaRPr sz="1707" b="0" i="0" u="none" strike="noStrike" cap="none">
                <a:solidFill>
                  <a:schemeClr val="lt1"/>
                </a:solidFill>
                <a:latin typeface="Calibri"/>
                <a:ea typeface="Calibri"/>
                <a:cs typeface="Calibri"/>
                <a:sym typeface="Calibri"/>
              </a:endParaRPr>
            </a:p>
          </p:txBody>
        </p:sp>
        <p:grpSp>
          <p:nvGrpSpPr>
            <p:cNvPr id="530" name="Google Shape;530;p19"/>
            <p:cNvGrpSpPr/>
            <p:nvPr/>
          </p:nvGrpSpPr>
          <p:grpSpPr>
            <a:xfrm>
              <a:off x="2" y="0"/>
              <a:ext cx="13002941" cy="606000"/>
              <a:chOff x="4" y="0"/>
              <a:chExt cx="13002941" cy="606000"/>
            </a:xfrm>
          </p:grpSpPr>
          <p:sp>
            <p:nvSpPr>
              <p:cNvPr id="531" name="Google Shape;531;p19"/>
              <p:cNvSpPr/>
              <p:nvPr/>
            </p:nvSpPr>
            <p:spPr>
              <a:xfrm>
                <a:off x="4" y="0"/>
                <a:ext cx="2241600" cy="606000"/>
              </a:xfrm>
              <a:prstGeom prst="homePlate">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32" name="Google Shape;532;p19"/>
              <p:cNvSpPr txBox="1"/>
              <p:nvPr/>
            </p:nvSpPr>
            <p:spPr>
              <a:xfrm>
                <a:off x="4" y="0"/>
                <a:ext cx="2138700" cy="606000"/>
              </a:xfrm>
              <a:prstGeom prst="rect">
                <a:avLst/>
              </a:prstGeom>
              <a:solidFill>
                <a:schemeClr val="tx2"/>
              </a:solidFill>
              <a:ln>
                <a:noFill/>
              </a:ln>
            </p:spPr>
            <p:txBody>
              <a:bodyPr spcFirstLastPara="1" wrap="square" lIns="96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Introduction</a:t>
                </a:r>
                <a:endParaRPr sz="1800" b="0" i="0" u="none" strike="noStrike" cap="none">
                  <a:solidFill>
                    <a:schemeClr val="dk1"/>
                  </a:solidFill>
                  <a:latin typeface="Calibri"/>
                  <a:ea typeface="Calibri"/>
                  <a:cs typeface="Calibri"/>
                  <a:sym typeface="Calibri"/>
                </a:endParaRPr>
              </a:p>
            </p:txBody>
          </p:sp>
          <p:sp>
            <p:nvSpPr>
              <p:cNvPr id="533" name="Google Shape;533;p19"/>
              <p:cNvSpPr/>
              <p:nvPr/>
            </p:nvSpPr>
            <p:spPr>
              <a:xfrm>
                <a:off x="17951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34" name="Google Shape;534;p19"/>
              <p:cNvSpPr txBox="1"/>
              <p:nvPr/>
            </p:nvSpPr>
            <p:spPr>
              <a:xfrm>
                <a:off x="20981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Background</a:t>
                </a:r>
                <a:endParaRPr sz="1800" b="0" i="0" u="none" strike="noStrike" cap="none">
                  <a:solidFill>
                    <a:schemeClr val="dk1"/>
                  </a:solidFill>
                  <a:latin typeface="Calibri"/>
                  <a:ea typeface="Calibri"/>
                  <a:cs typeface="Calibri"/>
                  <a:sym typeface="Calibri"/>
                </a:endParaRPr>
              </a:p>
            </p:txBody>
          </p:sp>
          <p:sp>
            <p:nvSpPr>
              <p:cNvPr id="535" name="Google Shape;535;p19"/>
              <p:cNvSpPr/>
              <p:nvPr/>
            </p:nvSpPr>
            <p:spPr>
              <a:xfrm>
                <a:off x="358838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36" name="Google Shape;536;p19"/>
              <p:cNvSpPr txBox="1"/>
              <p:nvPr/>
            </p:nvSpPr>
            <p:spPr>
              <a:xfrm>
                <a:off x="389143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Related Work</a:t>
                </a:r>
                <a:endParaRPr sz="1800" b="0" i="0" u="none" strike="noStrike" cap="none">
                  <a:solidFill>
                    <a:schemeClr val="dk1"/>
                  </a:solidFill>
                  <a:latin typeface="Calibri"/>
                  <a:ea typeface="Calibri"/>
                  <a:cs typeface="Calibri"/>
                  <a:sym typeface="Calibri"/>
                </a:endParaRPr>
              </a:p>
            </p:txBody>
          </p:sp>
          <p:sp>
            <p:nvSpPr>
              <p:cNvPr id="537" name="Google Shape;537;p19"/>
              <p:cNvSpPr/>
              <p:nvPr/>
            </p:nvSpPr>
            <p:spPr>
              <a:xfrm>
                <a:off x="5381625" y="0"/>
                <a:ext cx="2241600" cy="606000"/>
              </a:xfrm>
              <a:prstGeom prst="chevron">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38" name="Google Shape;538;p19"/>
              <p:cNvSpPr txBox="1"/>
              <p:nvPr/>
            </p:nvSpPr>
            <p:spPr>
              <a:xfrm>
                <a:off x="568467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Methodology</a:t>
                </a:r>
                <a:endParaRPr sz="1800" b="0" i="0" u="none" strike="noStrike" cap="none">
                  <a:solidFill>
                    <a:schemeClr val="dk1"/>
                  </a:solidFill>
                  <a:latin typeface="Calibri"/>
                  <a:ea typeface="Calibri"/>
                  <a:cs typeface="Calibri"/>
                  <a:sym typeface="Calibri"/>
                </a:endParaRPr>
              </a:p>
            </p:txBody>
          </p:sp>
          <p:sp>
            <p:nvSpPr>
              <p:cNvPr id="539" name="Google Shape;539;p19"/>
              <p:cNvSpPr/>
              <p:nvPr/>
            </p:nvSpPr>
            <p:spPr>
              <a:xfrm>
                <a:off x="717486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40" name="Google Shape;540;p19"/>
              <p:cNvSpPr txBox="1"/>
              <p:nvPr/>
            </p:nvSpPr>
            <p:spPr>
              <a:xfrm>
                <a:off x="747791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Case Study</a:t>
                </a:r>
                <a:endParaRPr sz="1800" b="0" i="0" u="none" strike="noStrike" cap="none">
                  <a:solidFill>
                    <a:schemeClr val="dk1"/>
                  </a:solidFill>
                  <a:latin typeface="Calibri"/>
                  <a:ea typeface="Calibri"/>
                  <a:cs typeface="Calibri"/>
                  <a:sym typeface="Calibri"/>
                </a:endParaRPr>
              </a:p>
            </p:txBody>
          </p:sp>
          <p:sp>
            <p:nvSpPr>
              <p:cNvPr id="541" name="Google Shape;541;p19"/>
              <p:cNvSpPr/>
              <p:nvPr/>
            </p:nvSpPr>
            <p:spPr>
              <a:xfrm>
                <a:off x="896810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42" name="Google Shape;542;p19"/>
              <p:cNvSpPr txBox="1"/>
              <p:nvPr/>
            </p:nvSpPr>
            <p:spPr>
              <a:xfrm>
                <a:off x="927115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Results</a:t>
                </a:r>
                <a:endParaRPr sz="1800" b="0" i="0" u="none" strike="noStrike" cap="none">
                  <a:solidFill>
                    <a:schemeClr val="dk1"/>
                  </a:solidFill>
                  <a:latin typeface="Calibri"/>
                  <a:ea typeface="Calibri"/>
                  <a:cs typeface="Calibri"/>
                  <a:sym typeface="Calibri"/>
                </a:endParaRPr>
              </a:p>
            </p:txBody>
          </p:sp>
          <p:sp>
            <p:nvSpPr>
              <p:cNvPr id="543" name="Google Shape;543;p19"/>
              <p:cNvSpPr/>
              <p:nvPr/>
            </p:nvSpPr>
            <p:spPr>
              <a:xfrm>
                <a:off x="107613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44" name="Google Shape;544;p19"/>
              <p:cNvSpPr txBox="1"/>
              <p:nvPr/>
            </p:nvSpPr>
            <p:spPr>
              <a:xfrm>
                <a:off x="110643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dirty="0">
                    <a:solidFill>
                      <a:schemeClr val="lt1"/>
                    </a:solidFill>
                    <a:latin typeface="Times New Roman"/>
                    <a:ea typeface="Times New Roman"/>
                    <a:cs typeface="Times New Roman"/>
                    <a:sym typeface="Times New Roman"/>
                  </a:rPr>
                  <a:t>Conclusion</a:t>
                </a:r>
                <a:endParaRPr sz="1800" b="0" i="0" u="none" strike="noStrike" cap="none" dirty="0">
                  <a:solidFill>
                    <a:schemeClr val="dk1"/>
                  </a:solidFill>
                  <a:latin typeface="Calibri"/>
                  <a:ea typeface="Calibri"/>
                  <a:cs typeface="Calibri"/>
                  <a:sym typeface="Calibri"/>
                </a:endParaRPr>
              </a:p>
            </p:txBody>
          </p:sp>
        </p:grpSp>
      </p:grpSp>
      <p:pic>
        <p:nvPicPr>
          <p:cNvPr id="24" name="Google Shape;120;p2" descr="A picture containing circle&#10;&#10;Description automatically generated">
            <a:extLst>
              <a:ext uri="{FF2B5EF4-FFF2-40B4-BE49-F238E27FC236}">
                <a16:creationId xmlns:a16="http://schemas.microsoft.com/office/drawing/2014/main" id="{EF6F84CC-7469-4699-9419-964E874976B0}"/>
              </a:ext>
            </a:extLst>
          </p:cNvPr>
          <p:cNvPicPr preferRelativeResize="0"/>
          <p:nvPr/>
        </p:nvPicPr>
        <p:blipFill rotWithShape="1">
          <a:blip r:embed="rId3">
            <a:alphaModFix/>
          </a:blip>
          <a:srcRect/>
          <a:stretch/>
        </p:blipFill>
        <p:spPr>
          <a:xfrm>
            <a:off x="0" y="-11032"/>
            <a:ext cx="1147104" cy="1147104"/>
          </a:xfrm>
          <a:prstGeom prst="rect">
            <a:avLst/>
          </a:prstGeom>
          <a:noFill/>
          <a:ln>
            <a:noFill/>
          </a:ln>
        </p:spPr>
      </p:pic>
      <p:pic>
        <p:nvPicPr>
          <p:cNvPr id="25" name="Google Shape;121;p2" descr="A picture containing font, graphics, text, graphic design&#10;&#10;Description automatically generated">
            <a:extLst>
              <a:ext uri="{FF2B5EF4-FFF2-40B4-BE49-F238E27FC236}">
                <a16:creationId xmlns:a16="http://schemas.microsoft.com/office/drawing/2014/main" id="{7130D6E6-63BC-4743-9B19-948E2D9FF3B9}"/>
              </a:ext>
            </a:extLst>
          </p:cNvPr>
          <p:cNvPicPr preferRelativeResize="0"/>
          <p:nvPr/>
        </p:nvPicPr>
        <p:blipFill rotWithShape="1">
          <a:blip r:embed="rId4">
            <a:alphaModFix/>
          </a:blip>
          <a:srcRect/>
          <a:stretch/>
        </p:blipFill>
        <p:spPr>
          <a:xfrm>
            <a:off x="9951315" y="-11032"/>
            <a:ext cx="2238942" cy="1259405"/>
          </a:xfrm>
          <a:prstGeom prst="rect">
            <a:avLst/>
          </a:prstGeom>
          <a:noFill/>
          <a:ln>
            <a:noFill/>
          </a:ln>
        </p:spPr>
      </p:pic>
      <p:sp>
        <p:nvSpPr>
          <p:cNvPr id="26" name="Content Placeholder 2">
            <a:extLst>
              <a:ext uri="{FF2B5EF4-FFF2-40B4-BE49-F238E27FC236}">
                <a16:creationId xmlns:a16="http://schemas.microsoft.com/office/drawing/2014/main" id="{74CBD47A-DC01-4745-9A63-00E951C9802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800" dirty="0"/>
          </a:p>
        </p:txBody>
      </p:sp>
      <p:sp>
        <p:nvSpPr>
          <p:cNvPr id="27" name="Content Placeholder 2">
            <a:extLst>
              <a:ext uri="{FF2B5EF4-FFF2-40B4-BE49-F238E27FC236}">
                <a16:creationId xmlns:a16="http://schemas.microsoft.com/office/drawing/2014/main" id="{2CE2257A-C6D1-4E0F-B4E7-E3BCBE20C380}"/>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Defines the structure of a Neural Network</a:t>
            </a:r>
          </a:p>
          <a:p>
            <a:r>
              <a:rPr lang="en-US" sz="2800" dirty="0"/>
              <a:t>Promotes code reuse</a:t>
            </a:r>
            <a:endParaRPr lang="en-US" dirty="0"/>
          </a:p>
          <a:p>
            <a:r>
              <a:rPr lang="en-US" dirty="0"/>
              <a:t>C</a:t>
            </a:r>
            <a:r>
              <a:rPr lang="en-US" sz="2800" dirty="0"/>
              <a:t>onsistent structure across variations</a:t>
            </a:r>
          </a:p>
          <a:p>
            <a:r>
              <a:rPr lang="en-US" sz="2800" dirty="0"/>
              <a:t>Reduces code duplication</a:t>
            </a:r>
          </a:p>
          <a:p>
            <a:r>
              <a:rPr lang="en-US" dirty="0"/>
              <a:t>P</a:t>
            </a:r>
            <a:r>
              <a:rPr lang="en-US" sz="2800" dirty="0"/>
              <a:t>romotes modularity &amp; maintainable codebase</a:t>
            </a:r>
          </a:p>
          <a:p>
            <a:pPr marL="0" indent="0">
              <a:buNone/>
            </a:pPr>
            <a:endParaRPr lang="en-US" sz="2800" dirty="0"/>
          </a:p>
        </p:txBody>
      </p:sp>
      <p:pic>
        <p:nvPicPr>
          <p:cNvPr id="5" name="Picture 4" descr="A picture containing text, screenshot, font, line&#10;&#10;Description automatically generated">
            <a:extLst>
              <a:ext uri="{FF2B5EF4-FFF2-40B4-BE49-F238E27FC236}">
                <a16:creationId xmlns:a16="http://schemas.microsoft.com/office/drawing/2014/main" id="{740CBC1F-D1A0-4AD7-AF16-57551F0D0C72}"/>
              </a:ext>
            </a:extLst>
          </p:cNvPr>
          <p:cNvPicPr>
            <a:picLocks noChangeAspect="1"/>
          </p:cNvPicPr>
          <p:nvPr/>
        </p:nvPicPr>
        <p:blipFill>
          <a:blip r:embed="rId5"/>
          <a:stretch>
            <a:fillRect/>
          </a:stretch>
        </p:blipFill>
        <p:spPr>
          <a:xfrm>
            <a:off x="8168629" y="1978025"/>
            <a:ext cx="4023372" cy="419893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24"/>
          <p:cNvSpPr txBox="1">
            <a:spLocks noGrp="1"/>
          </p:cNvSpPr>
          <p:nvPr>
            <p:ph type="title"/>
          </p:nvPr>
        </p:nvSpPr>
        <p:spPr>
          <a:xfrm>
            <a:off x="1097280" y="1026942"/>
            <a:ext cx="10058400" cy="710418"/>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000"/>
              <a:buFont typeface="Calibri"/>
              <a:buNone/>
            </a:pPr>
            <a:r>
              <a:rPr lang="en-US" b="1" dirty="0">
                <a:latin typeface="+mn-lt"/>
              </a:rPr>
              <a:t>Verification Environment</a:t>
            </a:r>
            <a:endParaRPr sz="4800" b="1" dirty="0">
              <a:latin typeface="+mn-lt"/>
            </a:endParaRPr>
          </a:p>
        </p:txBody>
      </p:sp>
      <p:grpSp>
        <p:nvGrpSpPr>
          <p:cNvPr id="553" name="Google Shape;553;p24"/>
          <p:cNvGrpSpPr/>
          <p:nvPr/>
        </p:nvGrpSpPr>
        <p:grpSpPr>
          <a:xfrm>
            <a:off x="0" y="6286824"/>
            <a:ext cx="12192080" cy="623453"/>
            <a:chOff x="2" y="0"/>
            <a:chExt cx="13004885" cy="606000"/>
          </a:xfrm>
        </p:grpSpPr>
        <p:sp>
          <p:nvSpPr>
            <p:cNvPr id="554" name="Google Shape;554;p24"/>
            <p:cNvSpPr/>
            <p:nvPr/>
          </p:nvSpPr>
          <p:spPr>
            <a:xfrm>
              <a:off x="12685387" y="0"/>
              <a:ext cx="319500" cy="606000"/>
            </a:xfrm>
            <a:prstGeom prst="rect">
              <a:avLst/>
            </a:prstGeom>
            <a:solidFill>
              <a:schemeClr val="dk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707"/>
                <a:buFont typeface="Calibri"/>
                <a:buNone/>
              </a:pPr>
              <a:endParaRPr sz="1707" b="0" i="0" u="none" strike="noStrike" cap="none">
                <a:solidFill>
                  <a:schemeClr val="lt1"/>
                </a:solidFill>
                <a:latin typeface="Calibri"/>
                <a:ea typeface="Calibri"/>
                <a:cs typeface="Calibri"/>
                <a:sym typeface="Calibri"/>
              </a:endParaRPr>
            </a:p>
          </p:txBody>
        </p:sp>
        <p:grpSp>
          <p:nvGrpSpPr>
            <p:cNvPr id="555" name="Google Shape;555;p24"/>
            <p:cNvGrpSpPr/>
            <p:nvPr/>
          </p:nvGrpSpPr>
          <p:grpSpPr>
            <a:xfrm>
              <a:off x="2" y="0"/>
              <a:ext cx="13002941" cy="606000"/>
              <a:chOff x="4" y="0"/>
              <a:chExt cx="13002941" cy="606000"/>
            </a:xfrm>
          </p:grpSpPr>
          <p:sp>
            <p:nvSpPr>
              <p:cNvPr id="556" name="Google Shape;556;p24"/>
              <p:cNvSpPr/>
              <p:nvPr/>
            </p:nvSpPr>
            <p:spPr>
              <a:xfrm>
                <a:off x="4" y="0"/>
                <a:ext cx="2241600" cy="606000"/>
              </a:xfrm>
              <a:prstGeom prst="homePlate">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57" name="Google Shape;557;p24"/>
              <p:cNvSpPr txBox="1"/>
              <p:nvPr/>
            </p:nvSpPr>
            <p:spPr>
              <a:xfrm>
                <a:off x="4" y="0"/>
                <a:ext cx="2138700" cy="606000"/>
              </a:xfrm>
              <a:prstGeom prst="rect">
                <a:avLst/>
              </a:prstGeom>
              <a:solidFill>
                <a:schemeClr val="tx2"/>
              </a:solidFill>
              <a:ln>
                <a:noFill/>
              </a:ln>
            </p:spPr>
            <p:txBody>
              <a:bodyPr spcFirstLastPara="1" wrap="square" lIns="96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Introduction</a:t>
                </a:r>
                <a:endParaRPr sz="1800" b="0" i="0" u="none" strike="noStrike" cap="none">
                  <a:solidFill>
                    <a:schemeClr val="dk1"/>
                  </a:solidFill>
                  <a:latin typeface="Calibri"/>
                  <a:ea typeface="Calibri"/>
                  <a:cs typeface="Calibri"/>
                  <a:sym typeface="Calibri"/>
                </a:endParaRPr>
              </a:p>
            </p:txBody>
          </p:sp>
          <p:sp>
            <p:nvSpPr>
              <p:cNvPr id="558" name="Google Shape;558;p24"/>
              <p:cNvSpPr/>
              <p:nvPr/>
            </p:nvSpPr>
            <p:spPr>
              <a:xfrm>
                <a:off x="17951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59" name="Google Shape;559;p24"/>
              <p:cNvSpPr txBox="1"/>
              <p:nvPr/>
            </p:nvSpPr>
            <p:spPr>
              <a:xfrm>
                <a:off x="20981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Background</a:t>
                </a:r>
                <a:endParaRPr sz="1800" b="0" i="0" u="none" strike="noStrike" cap="none">
                  <a:solidFill>
                    <a:schemeClr val="dk1"/>
                  </a:solidFill>
                  <a:latin typeface="Calibri"/>
                  <a:ea typeface="Calibri"/>
                  <a:cs typeface="Calibri"/>
                  <a:sym typeface="Calibri"/>
                </a:endParaRPr>
              </a:p>
            </p:txBody>
          </p:sp>
          <p:sp>
            <p:nvSpPr>
              <p:cNvPr id="560" name="Google Shape;560;p24"/>
              <p:cNvSpPr/>
              <p:nvPr/>
            </p:nvSpPr>
            <p:spPr>
              <a:xfrm>
                <a:off x="358838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61" name="Google Shape;561;p24"/>
              <p:cNvSpPr txBox="1"/>
              <p:nvPr/>
            </p:nvSpPr>
            <p:spPr>
              <a:xfrm>
                <a:off x="389143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Related Work</a:t>
                </a:r>
                <a:endParaRPr sz="1800" b="0" i="0" u="none" strike="noStrike" cap="none">
                  <a:solidFill>
                    <a:schemeClr val="dk1"/>
                  </a:solidFill>
                  <a:latin typeface="Calibri"/>
                  <a:ea typeface="Calibri"/>
                  <a:cs typeface="Calibri"/>
                  <a:sym typeface="Calibri"/>
                </a:endParaRPr>
              </a:p>
            </p:txBody>
          </p:sp>
          <p:sp>
            <p:nvSpPr>
              <p:cNvPr id="562" name="Google Shape;562;p24"/>
              <p:cNvSpPr/>
              <p:nvPr/>
            </p:nvSpPr>
            <p:spPr>
              <a:xfrm>
                <a:off x="5381625" y="0"/>
                <a:ext cx="2241600" cy="606000"/>
              </a:xfrm>
              <a:prstGeom prst="chevron">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63" name="Google Shape;563;p24"/>
              <p:cNvSpPr txBox="1"/>
              <p:nvPr/>
            </p:nvSpPr>
            <p:spPr>
              <a:xfrm>
                <a:off x="568467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dirty="0">
                    <a:solidFill>
                      <a:schemeClr val="lt1"/>
                    </a:solidFill>
                    <a:latin typeface="Times New Roman"/>
                    <a:ea typeface="Times New Roman"/>
                    <a:cs typeface="Times New Roman"/>
                    <a:sym typeface="Times New Roman"/>
                  </a:rPr>
                  <a:t>Methodology</a:t>
                </a:r>
                <a:endParaRPr sz="1800" b="0" i="0" u="none" strike="noStrike" cap="none" dirty="0">
                  <a:solidFill>
                    <a:schemeClr val="dk1"/>
                  </a:solidFill>
                  <a:latin typeface="Calibri"/>
                  <a:ea typeface="Calibri"/>
                  <a:cs typeface="Calibri"/>
                  <a:sym typeface="Calibri"/>
                </a:endParaRPr>
              </a:p>
            </p:txBody>
          </p:sp>
          <p:sp>
            <p:nvSpPr>
              <p:cNvPr id="564" name="Google Shape;564;p24"/>
              <p:cNvSpPr/>
              <p:nvPr/>
            </p:nvSpPr>
            <p:spPr>
              <a:xfrm>
                <a:off x="717486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65" name="Google Shape;565;p24"/>
              <p:cNvSpPr txBox="1"/>
              <p:nvPr/>
            </p:nvSpPr>
            <p:spPr>
              <a:xfrm>
                <a:off x="747791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Case Study</a:t>
                </a:r>
                <a:endParaRPr sz="1800" b="0" i="0" u="none" strike="noStrike" cap="none">
                  <a:solidFill>
                    <a:schemeClr val="dk1"/>
                  </a:solidFill>
                  <a:latin typeface="Calibri"/>
                  <a:ea typeface="Calibri"/>
                  <a:cs typeface="Calibri"/>
                  <a:sym typeface="Calibri"/>
                </a:endParaRPr>
              </a:p>
            </p:txBody>
          </p:sp>
          <p:sp>
            <p:nvSpPr>
              <p:cNvPr id="566" name="Google Shape;566;p24"/>
              <p:cNvSpPr/>
              <p:nvPr/>
            </p:nvSpPr>
            <p:spPr>
              <a:xfrm>
                <a:off x="896810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67" name="Google Shape;567;p24"/>
              <p:cNvSpPr txBox="1"/>
              <p:nvPr/>
            </p:nvSpPr>
            <p:spPr>
              <a:xfrm>
                <a:off x="927115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Results</a:t>
                </a:r>
                <a:endParaRPr sz="1800" b="0" i="0" u="none" strike="noStrike" cap="none">
                  <a:solidFill>
                    <a:schemeClr val="dk1"/>
                  </a:solidFill>
                  <a:latin typeface="Calibri"/>
                  <a:ea typeface="Calibri"/>
                  <a:cs typeface="Calibri"/>
                  <a:sym typeface="Calibri"/>
                </a:endParaRPr>
              </a:p>
            </p:txBody>
          </p:sp>
          <p:sp>
            <p:nvSpPr>
              <p:cNvPr id="568" name="Google Shape;568;p24"/>
              <p:cNvSpPr/>
              <p:nvPr/>
            </p:nvSpPr>
            <p:spPr>
              <a:xfrm>
                <a:off x="107613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69" name="Google Shape;569;p24"/>
              <p:cNvSpPr txBox="1"/>
              <p:nvPr/>
            </p:nvSpPr>
            <p:spPr>
              <a:xfrm>
                <a:off x="110643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dirty="0">
                    <a:solidFill>
                      <a:schemeClr val="lt1"/>
                    </a:solidFill>
                    <a:latin typeface="Times New Roman"/>
                    <a:ea typeface="Times New Roman"/>
                    <a:cs typeface="Times New Roman"/>
                    <a:sym typeface="Times New Roman"/>
                  </a:rPr>
                  <a:t>Conclusion</a:t>
                </a:r>
                <a:endParaRPr sz="1800" b="0" i="0" u="none" strike="noStrike" cap="none" dirty="0">
                  <a:solidFill>
                    <a:schemeClr val="dk1"/>
                  </a:solidFill>
                  <a:latin typeface="Calibri"/>
                  <a:ea typeface="Calibri"/>
                  <a:cs typeface="Calibri"/>
                  <a:sym typeface="Calibri"/>
                </a:endParaRPr>
              </a:p>
            </p:txBody>
          </p:sp>
        </p:grpSp>
      </p:grpSp>
      <p:pic>
        <p:nvPicPr>
          <p:cNvPr id="24" name="Google Shape;120;p2" descr="A picture containing circle&#10;&#10;Description automatically generated">
            <a:extLst>
              <a:ext uri="{FF2B5EF4-FFF2-40B4-BE49-F238E27FC236}">
                <a16:creationId xmlns:a16="http://schemas.microsoft.com/office/drawing/2014/main" id="{8557E56F-434F-4828-9CB3-4BE2BEFB6325}"/>
              </a:ext>
            </a:extLst>
          </p:cNvPr>
          <p:cNvPicPr preferRelativeResize="0"/>
          <p:nvPr/>
        </p:nvPicPr>
        <p:blipFill rotWithShape="1">
          <a:blip r:embed="rId3">
            <a:alphaModFix/>
          </a:blip>
          <a:srcRect/>
          <a:stretch/>
        </p:blipFill>
        <p:spPr>
          <a:xfrm>
            <a:off x="0" y="-11032"/>
            <a:ext cx="1147104" cy="1147104"/>
          </a:xfrm>
          <a:prstGeom prst="rect">
            <a:avLst/>
          </a:prstGeom>
          <a:noFill/>
          <a:ln>
            <a:noFill/>
          </a:ln>
        </p:spPr>
      </p:pic>
      <p:pic>
        <p:nvPicPr>
          <p:cNvPr id="25" name="Google Shape;121;p2" descr="A picture containing font, graphics, text, graphic design&#10;&#10;Description automatically generated">
            <a:extLst>
              <a:ext uri="{FF2B5EF4-FFF2-40B4-BE49-F238E27FC236}">
                <a16:creationId xmlns:a16="http://schemas.microsoft.com/office/drawing/2014/main" id="{62CDDF9F-6D8B-4809-99FE-7A4B2411CA96}"/>
              </a:ext>
            </a:extLst>
          </p:cNvPr>
          <p:cNvPicPr preferRelativeResize="0"/>
          <p:nvPr/>
        </p:nvPicPr>
        <p:blipFill rotWithShape="1">
          <a:blip r:embed="rId4">
            <a:alphaModFix/>
          </a:blip>
          <a:srcRect/>
          <a:stretch/>
        </p:blipFill>
        <p:spPr>
          <a:xfrm>
            <a:off x="9951315" y="-11032"/>
            <a:ext cx="2238942" cy="1259405"/>
          </a:xfrm>
          <a:prstGeom prst="rect">
            <a:avLst/>
          </a:prstGeom>
          <a:noFill/>
          <a:ln>
            <a:noFill/>
          </a:ln>
        </p:spPr>
      </p:pic>
      <p:sp>
        <p:nvSpPr>
          <p:cNvPr id="26" name="Content Placeholder 2">
            <a:extLst>
              <a:ext uri="{FF2B5EF4-FFF2-40B4-BE49-F238E27FC236}">
                <a16:creationId xmlns:a16="http://schemas.microsoft.com/office/drawing/2014/main" id="{5ED64AC9-F8C0-48FA-9014-E23055396889}"/>
              </a:ext>
            </a:extLst>
          </p:cNvPr>
          <p:cNvSpPr txBox="1">
            <a:spLocks/>
          </p:cNvSpPr>
          <p:nvPr/>
        </p:nvSpPr>
        <p:spPr>
          <a:xfrm>
            <a:off x="838220" y="1876491"/>
            <a:ext cx="6524762"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342900" algn="l" rtl="0">
              <a:spcBef>
                <a:spcPts val="0"/>
              </a:spcBef>
              <a:spcAft>
                <a:spcPts val="0"/>
              </a:spcAft>
              <a:buClr>
                <a:schemeClr val="dk1"/>
              </a:buClr>
              <a:buSzPts val="1800"/>
              <a:buFont typeface="Calibri"/>
              <a:buChar char="●"/>
            </a:pPr>
            <a:r>
              <a:rPr lang="en-US" sz="2400" dirty="0">
                <a:solidFill>
                  <a:schemeClr val="dk1"/>
                </a:solidFill>
                <a:latin typeface="Calibri"/>
                <a:ea typeface="Calibri"/>
                <a:cs typeface="Calibri"/>
                <a:sym typeface="Calibri"/>
              </a:rPr>
              <a:t>Establish a connection between master &amp; slave</a:t>
            </a:r>
          </a:p>
          <a:p>
            <a:pPr marL="114300" marR="0" lvl="0" indent="0" algn="l" rtl="0">
              <a:spcBef>
                <a:spcPts val="0"/>
              </a:spcBef>
              <a:spcAft>
                <a:spcPts val="0"/>
              </a:spcAft>
              <a:buClr>
                <a:schemeClr val="dk1"/>
              </a:buClr>
              <a:buSzPts val="1800"/>
              <a:buNone/>
            </a:pPr>
            <a:endParaRPr lang="en-US" sz="2400" dirty="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Char char="●"/>
            </a:pPr>
            <a:r>
              <a:rPr lang="en-US" sz="2400" dirty="0">
                <a:solidFill>
                  <a:schemeClr val="dk1"/>
                </a:solidFill>
                <a:latin typeface="Calibri"/>
                <a:ea typeface="Calibri"/>
                <a:cs typeface="Calibri"/>
                <a:sym typeface="Calibri"/>
              </a:rPr>
              <a:t>A TLM generic payload is used for bidirectional communication between master &amp; slave</a:t>
            </a:r>
          </a:p>
          <a:p>
            <a:pPr marL="114300" marR="0" lvl="0" indent="0" algn="l" rtl="0">
              <a:spcBef>
                <a:spcPts val="0"/>
              </a:spcBef>
              <a:spcAft>
                <a:spcPts val="0"/>
              </a:spcAft>
              <a:buClr>
                <a:schemeClr val="dk1"/>
              </a:buClr>
              <a:buSzPts val="1800"/>
              <a:buNone/>
            </a:pPr>
            <a:endParaRPr lang="en-US" sz="2400" dirty="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Char char="●"/>
            </a:pPr>
            <a:r>
              <a:rPr lang="en-US" sz="2400" dirty="0">
                <a:solidFill>
                  <a:schemeClr val="dk1"/>
                </a:solidFill>
                <a:latin typeface="Calibri"/>
                <a:ea typeface="Calibri"/>
                <a:cs typeface="Calibri"/>
                <a:sym typeface="Calibri"/>
              </a:rPr>
              <a:t>Master sends payload (test image) to slave</a:t>
            </a:r>
          </a:p>
          <a:p>
            <a:pPr marL="114300" marR="0" lvl="0" indent="0" algn="l" rtl="0">
              <a:spcBef>
                <a:spcPts val="0"/>
              </a:spcBef>
              <a:spcAft>
                <a:spcPts val="0"/>
              </a:spcAft>
              <a:buClr>
                <a:schemeClr val="dk1"/>
              </a:buClr>
              <a:buSzPts val="1800"/>
              <a:buNone/>
            </a:pPr>
            <a:endParaRPr lang="en-US" sz="2400" dirty="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Char char="●"/>
            </a:pPr>
            <a:r>
              <a:rPr lang="en-US" sz="2400" dirty="0">
                <a:solidFill>
                  <a:schemeClr val="dk1"/>
                </a:solidFill>
                <a:latin typeface="Calibri"/>
                <a:ea typeface="Calibri"/>
                <a:cs typeface="Calibri"/>
                <a:sym typeface="Calibri"/>
              </a:rPr>
              <a:t>Slave performs inference on payload</a:t>
            </a:r>
          </a:p>
          <a:p>
            <a:pPr marL="114300" marR="0" lvl="0" indent="0" algn="l" rtl="0">
              <a:spcBef>
                <a:spcPts val="0"/>
              </a:spcBef>
              <a:spcAft>
                <a:spcPts val="0"/>
              </a:spcAft>
              <a:buClr>
                <a:schemeClr val="dk1"/>
              </a:buClr>
              <a:buSzPts val="1800"/>
              <a:buNone/>
            </a:pPr>
            <a:endParaRPr lang="en-US" sz="2400" dirty="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Char char="●"/>
            </a:pPr>
            <a:r>
              <a:rPr lang="en-US" sz="2400" dirty="0">
                <a:solidFill>
                  <a:schemeClr val="dk1"/>
                </a:solidFill>
                <a:latin typeface="Calibri"/>
                <a:ea typeface="Calibri"/>
                <a:cs typeface="Calibri"/>
                <a:sym typeface="Calibri"/>
              </a:rPr>
              <a:t>Slave sends output predictions back to master</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62982" y="1737360"/>
            <a:ext cx="4739094" cy="361443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g25350d9df3b_2_80"/>
          <p:cNvSpPr txBox="1">
            <a:spLocks noGrp="1"/>
          </p:cNvSpPr>
          <p:nvPr>
            <p:ph type="title"/>
          </p:nvPr>
        </p:nvSpPr>
        <p:spPr>
          <a:xfrm>
            <a:off x="-1789" y="2703621"/>
            <a:ext cx="121920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85000"/>
              </a:lnSpc>
              <a:spcBef>
                <a:spcPts val="0"/>
              </a:spcBef>
              <a:spcAft>
                <a:spcPts val="0"/>
              </a:spcAft>
              <a:buClr>
                <a:srgbClr val="3F3F3F"/>
              </a:buClr>
              <a:buSzPts val="7200"/>
              <a:buFont typeface="Calibri"/>
              <a:buNone/>
            </a:pPr>
            <a:r>
              <a:rPr lang="en-US" sz="7200" b="1"/>
              <a:t>Case Study</a:t>
            </a:r>
            <a:endParaRPr sz="7200" b="1"/>
          </a:p>
        </p:txBody>
      </p:sp>
      <p:grpSp>
        <p:nvGrpSpPr>
          <p:cNvPr id="578" name="Google Shape;578;g25350d9df3b_2_80"/>
          <p:cNvGrpSpPr/>
          <p:nvPr/>
        </p:nvGrpSpPr>
        <p:grpSpPr>
          <a:xfrm>
            <a:off x="0" y="6227830"/>
            <a:ext cx="12192080" cy="623453"/>
            <a:chOff x="2" y="0"/>
            <a:chExt cx="13004885" cy="606000"/>
          </a:xfrm>
        </p:grpSpPr>
        <p:sp>
          <p:nvSpPr>
            <p:cNvPr id="579" name="Google Shape;579;g25350d9df3b_2_80"/>
            <p:cNvSpPr/>
            <p:nvPr/>
          </p:nvSpPr>
          <p:spPr>
            <a:xfrm>
              <a:off x="12685387" y="0"/>
              <a:ext cx="319500" cy="606000"/>
            </a:xfrm>
            <a:prstGeom prst="rect">
              <a:avLst/>
            </a:prstGeom>
            <a:solidFill>
              <a:schemeClr val="dk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707"/>
                <a:buFont typeface="Calibri"/>
                <a:buNone/>
              </a:pPr>
              <a:endParaRPr sz="1707" b="0" i="0" u="none" strike="noStrike" cap="none">
                <a:solidFill>
                  <a:schemeClr val="lt1"/>
                </a:solidFill>
                <a:latin typeface="Calibri"/>
                <a:ea typeface="Calibri"/>
                <a:cs typeface="Calibri"/>
                <a:sym typeface="Calibri"/>
              </a:endParaRPr>
            </a:p>
          </p:txBody>
        </p:sp>
        <p:grpSp>
          <p:nvGrpSpPr>
            <p:cNvPr id="580" name="Google Shape;580;g25350d9df3b_2_80"/>
            <p:cNvGrpSpPr/>
            <p:nvPr/>
          </p:nvGrpSpPr>
          <p:grpSpPr>
            <a:xfrm>
              <a:off x="2" y="0"/>
              <a:ext cx="13002941" cy="606000"/>
              <a:chOff x="4" y="0"/>
              <a:chExt cx="13002941" cy="606000"/>
            </a:xfrm>
          </p:grpSpPr>
          <p:sp>
            <p:nvSpPr>
              <p:cNvPr id="581" name="Google Shape;581;g25350d9df3b_2_80"/>
              <p:cNvSpPr/>
              <p:nvPr/>
            </p:nvSpPr>
            <p:spPr>
              <a:xfrm>
                <a:off x="4" y="0"/>
                <a:ext cx="2241600" cy="606000"/>
              </a:xfrm>
              <a:prstGeom prst="homePlate">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82" name="Google Shape;582;g25350d9df3b_2_80"/>
              <p:cNvSpPr txBox="1"/>
              <p:nvPr/>
            </p:nvSpPr>
            <p:spPr>
              <a:xfrm>
                <a:off x="4" y="0"/>
                <a:ext cx="2138700" cy="606000"/>
              </a:xfrm>
              <a:prstGeom prst="rect">
                <a:avLst/>
              </a:prstGeom>
              <a:solidFill>
                <a:schemeClr val="tx2"/>
              </a:solidFill>
              <a:ln>
                <a:noFill/>
              </a:ln>
            </p:spPr>
            <p:txBody>
              <a:bodyPr spcFirstLastPara="1" wrap="square" lIns="96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Introduction</a:t>
                </a:r>
                <a:endParaRPr sz="1800" b="0" i="0" u="none" strike="noStrike" cap="none">
                  <a:solidFill>
                    <a:schemeClr val="dk1"/>
                  </a:solidFill>
                  <a:latin typeface="Calibri"/>
                  <a:ea typeface="Calibri"/>
                  <a:cs typeface="Calibri"/>
                  <a:sym typeface="Calibri"/>
                </a:endParaRPr>
              </a:p>
            </p:txBody>
          </p:sp>
          <p:sp>
            <p:nvSpPr>
              <p:cNvPr id="583" name="Google Shape;583;g25350d9df3b_2_80"/>
              <p:cNvSpPr/>
              <p:nvPr/>
            </p:nvSpPr>
            <p:spPr>
              <a:xfrm>
                <a:off x="17951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84" name="Google Shape;584;g25350d9df3b_2_80"/>
              <p:cNvSpPr txBox="1"/>
              <p:nvPr/>
            </p:nvSpPr>
            <p:spPr>
              <a:xfrm>
                <a:off x="20981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Background</a:t>
                </a:r>
                <a:endParaRPr sz="1800" b="0" i="0" u="none" strike="noStrike" cap="none">
                  <a:solidFill>
                    <a:schemeClr val="dk1"/>
                  </a:solidFill>
                  <a:latin typeface="Calibri"/>
                  <a:ea typeface="Calibri"/>
                  <a:cs typeface="Calibri"/>
                  <a:sym typeface="Calibri"/>
                </a:endParaRPr>
              </a:p>
            </p:txBody>
          </p:sp>
          <p:sp>
            <p:nvSpPr>
              <p:cNvPr id="585" name="Google Shape;585;g25350d9df3b_2_80"/>
              <p:cNvSpPr/>
              <p:nvPr/>
            </p:nvSpPr>
            <p:spPr>
              <a:xfrm>
                <a:off x="358838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86" name="Google Shape;586;g25350d9df3b_2_80"/>
              <p:cNvSpPr txBox="1"/>
              <p:nvPr/>
            </p:nvSpPr>
            <p:spPr>
              <a:xfrm>
                <a:off x="389143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Related Work</a:t>
                </a:r>
                <a:endParaRPr sz="1800" b="0" i="0" u="none" strike="noStrike" cap="none">
                  <a:solidFill>
                    <a:schemeClr val="dk1"/>
                  </a:solidFill>
                  <a:latin typeface="Calibri"/>
                  <a:ea typeface="Calibri"/>
                  <a:cs typeface="Calibri"/>
                  <a:sym typeface="Calibri"/>
                </a:endParaRPr>
              </a:p>
            </p:txBody>
          </p:sp>
          <p:sp>
            <p:nvSpPr>
              <p:cNvPr id="587" name="Google Shape;587;g25350d9df3b_2_80"/>
              <p:cNvSpPr/>
              <p:nvPr/>
            </p:nvSpPr>
            <p:spPr>
              <a:xfrm>
                <a:off x="538162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88" name="Google Shape;588;g25350d9df3b_2_80"/>
              <p:cNvSpPr txBox="1"/>
              <p:nvPr/>
            </p:nvSpPr>
            <p:spPr>
              <a:xfrm>
                <a:off x="568467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Methodology</a:t>
                </a:r>
                <a:endParaRPr sz="1800" b="0" i="0" u="none" strike="noStrike" cap="none">
                  <a:solidFill>
                    <a:schemeClr val="dk1"/>
                  </a:solidFill>
                  <a:latin typeface="Calibri"/>
                  <a:ea typeface="Calibri"/>
                  <a:cs typeface="Calibri"/>
                  <a:sym typeface="Calibri"/>
                </a:endParaRPr>
              </a:p>
            </p:txBody>
          </p:sp>
          <p:sp>
            <p:nvSpPr>
              <p:cNvPr id="589" name="Google Shape;589;g25350d9df3b_2_80"/>
              <p:cNvSpPr/>
              <p:nvPr/>
            </p:nvSpPr>
            <p:spPr>
              <a:xfrm>
                <a:off x="7174865" y="0"/>
                <a:ext cx="2241600" cy="606000"/>
              </a:xfrm>
              <a:prstGeom prst="chevron">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90" name="Google Shape;590;g25350d9df3b_2_80"/>
              <p:cNvSpPr txBox="1"/>
              <p:nvPr/>
            </p:nvSpPr>
            <p:spPr>
              <a:xfrm>
                <a:off x="747791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Case Study</a:t>
                </a:r>
                <a:endParaRPr sz="1800" b="0" i="0" u="none" strike="noStrike" cap="none">
                  <a:solidFill>
                    <a:schemeClr val="dk1"/>
                  </a:solidFill>
                  <a:latin typeface="Calibri"/>
                  <a:ea typeface="Calibri"/>
                  <a:cs typeface="Calibri"/>
                  <a:sym typeface="Calibri"/>
                </a:endParaRPr>
              </a:p>
            </p:txBody>
          </p:sp>
          <p:sp>
            <p:nvSpPr>
              <p:cNvPr id="591" name="Google Shape;591;g25350d9df3b_2_80"/>
              <p:cNvSpPr/>
              <p:nvPr/>
            </p:nvSpPr>
            <p:spPr>
              <a:xfrm>
                <a:off x="896810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92" name="Google Shape;592;g25350d9df3b_2_80"/>
              <p:cNvSpPr txBox="1"/>
              <p:nvPr/>
            </p:nvSpPr>
            <p:spPr>
              <a:xfrm>
                <a:off x="927115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Results</a:t>
                </a:r>
                <a:endParaRPr sz="1800" b="0" i="0" u="none" strike="noStrike" cap="none">
                  <a:solidFill>
                    <a:schemeClr val="dk1"/>
                  </a:solidFill>
                  <a:latin typeface="Calibri"/>
                  <a:ea typeface="Calibri"/>
                  <a:cs typeface="Calibri"/>
                  <a:sym typeface="Calibri"/>
                </a:endParaRPr>
              </a:p>
            </p:txBody>
          </p:sp>
          <p:sp>
            <p:nvSpPr>
              <p:cNvPr id="593" name="Google Shape;593;g25350d9df3b_2_80"/>
              <p:cNvSpPr/>
              <p:nvPr/>
            </p:nvSpPr>
            <p:spPr>
              <a:xfrm>
                <a:off x="107613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94" name="Google Shape;594;g25350d9df3b_2_80"/>
              <p:cNvSpPr txBox="1"/>
              <p:nvPr/>
            </p:nvSpPr>
            <p:spPr>
              <a:xfrm>
                <a:off x="110643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dirty="0">
                    <a:solidFill>
                      <a:schemeClr val="lt1"/>
                    </a:solidFill>
                    <a:latin typeface="Times New Roman"/>
                    <a:ea typeface="Times New Roman"/>
                    <a:cs typeface="Times New Roman"/>
                    <a:sym typeface="Times New Roman"/>
                  </a:rPr>
                  <a:t>Conclusion</a:t>
                </a:r>
                <a:endParaRPr sz="1800" b="0" i="0" u="none" strike="noStrike" cap="none" dirty="0">
                  <a:solidFill>
                    <a:schemeClr val="dk1"/>
                  </a:solidFill>
                  <a:latin typeface="Calibri"/>
                  <a:ea typeface="Calibri"/>
                  <a:cs typeface="Calibri"/>
                  <a:sym typeface="Calibri"/>
                </a:endParaRPr>
              </a:p>
            </p:txBody>
          </p:sp>
        </p:grpSp>
      </p:grpSp>
      <p:pic>
        <p:nvPicPr>
          <p:cNvPr id="22" name="Google Shape;120;p2" descr="A picture containing circle&#10;&#10;Description automatically generated">
            <a:extLst>
              <a:ext uri="{FF2B5EF4-FFF2-40B4-BE49-F238E27FC236}">
                <a16:creationId xmlns:a16="http://schemas.microsoft.com/office/drawing/2014/main" id="{DD98C31A-AC9D-482C-A3FA-FC4898817BD2}"/>
              </a:ext>
            </a:extLst>
          </p:cNvPr>
          <p:cNvPicPr preferRelativeResize="0"/>
          <p:nvPr/>
        </p:nvPicPr>
        <p:blipFill rotWithShape="1">
          <a:blip r:embed="rId3">
            <a:alphaModFix/>
          </a:blip>
          <a:srcRect/>
          <a:stretch/>
        </p:blipFill>
        <p:spPr>
          <a:xfrm>
            <a:off x="0" y="-11032"/>
            <a:ext cx="1147104" cy="1147104"/>
          </a:xfrm>
          <a:prstGeom prst="rect">
            <a:avLst/>
          </a:prstGeom>
          <a:noFill/>
          <a:ln>
            <a:noFill/>
          </a:ln>
        </p:spPr>
      </p:pic>
      <p:pic>
        <p:nvPicPr>
          <p:cNvPr id="23" name="Google Shape;121;p2" descr="A picture containing font, graphics, text, graphic design&#10;&#10;Description automatically generated">
            <a:extLst>
              <a:ext uri="{FF2B5EF4-FFF2-40B4-BE49-F238E27FC236}">
                <a16:creationId xmlns:a16="http://schemas.microsoft.com/office/drawing/2014/main" id="{1372A54D-33A2-4013-B6C9-AB936A1E6DA5}"/>
              </a:ext>
            </a:extLst>
          </p:cNvPr>
          <p:cNvPicPr preferRelativeResize="0"/>
          <p:nvPr/>
        </p:nvPicPr>
        <p:blipFill rotWithShape="1">
          <a:blip r:embed="rId4">
            <a:alphaModFix/>
          </a:blip>
          <a:srcRect/>
          <a:stretch/>
        </p:blipFill>
        <p:spPr>
          <a:xfrm>
            <a:off x="9951315" y="-11032"/>
            <a:ext cx="2238942" cy="125940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1"/>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000"/>
              <a:buFont typeface="Calibri"/>
              <a:buNone/>
            </a:pPr>
            <a:r>
              <a:rPr lang="en-US" b="1" dirty="0">
                <a:latin typeface="+mn-lt"/>
              </a:rPr>
              <a:t>Lenet-5 Case Study</a:t>
            </a:r>
            <a:endParaRPr b="1" dirty="0">
              <a:latin typeface="+mn-lt"/>
            </a:endParaRPr>
          </a:p>
        </p:txBody>
      </p:sp>
      <p:pic>
        <p:nvPicPr>
          <p:cNvPr id="600" name="Google Shape;600;p21"/>
          <p:cNvPicPr preferRelativeResize="0">
            <a:picLocks noGrp="1"/>
          </p:cNvPicPr>
          <p:nvPr>
            <p:ph idx="1"/>
          </p:nvPr>
        </p:nvPicPr>
        <p:blipFill rotWithShape="1">
          <a:blip r:embed="rId3">
            <a:alphaModFix/>
          </a:blip>
          <a:srcRect/>
          <a:stretch/>
        </p:blipFill>
        <p:spPr>
          <a:xfrm>
            <a:off x="154522" y="2057613"/>
            <a:ext cx="12156041" cy="2231657"/>
          </a:xfrm>
          <a:prstGeom prst="rect">
            <a:avLst/>
          </a:prstGeom>
          <a:noFill/>
          <a:ln>
            <a:noFill/>
          </a:ln>
        </p:spPr>
      </p:pic>
      <p:grpSp>
        <p:nvGrpSpPr>
          <p:cNvPr id="604" name="Google Shape;604;p21"/>
          <p:cNvGrpSpPr/>
          <p:nvPr/>
        </p:nvGrpSpPr>
        <p:grpSpPr>
          <a:xfrm>
            <a:off x="0" y="6227830"/>
            <a:ext cx="12192080" cy="623453"/>
            <a:chOff x="2" y="0"/>
            <a:chExt cx="13004885" cy="606000"/>
          </a:xfrm>
        </p:grpSpPr>
        <p:sp>
          <p:nvSpPr>
            <p:cNvPr id="605" name="Google Shape;605;p21"/>
            <p:cNvSpPr/>
            <p:nvPr/>
          </p:nvSpPr>
          <p:spPr>
            <a:xfrm>
              <a:off x="12685387" y="0"/>
              <a:ext cx="319500" cy="606000"/>
            </a:xfrm>
            <a:prstGeom prst="rect">
              <a:avLst/>
            </a:prstGeom>
            <a:solidFill>
              <a:schemeClr val="dk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707"/>
                <a:buFont typeface="Calibri"/>
                <a:buNone/>
              </a:pPr>
              <a:endParaRPr sz="1707" b="0" i="0" u="none" strike="noStrike" cap="none">
                <a:solidFill>
                  <a:schemeClr val="lt1"/>
                </a:solidFill>
                <a:latin typeface="Calibri"/>
                <a:ea typeface="Calibri"/>
                <a:cs typeface="Calibri"/>
                <a:sym typeface="Calibri"/>
              </a:endParaRPr>
            </a:p>
          </p:txBody>
        </p:sp>
        <p:grpSp>
          <p:nvGrpSpPr>
            <p:cNvPr id="606" name="Google Shape;606;p21"/>
            <p:cNvGrpSpPr/>
            <p:nvPr/>
          </p:nvGrpSpPr>
          <p:grpSpPr>
            <a:xfrm>
              <a:off x="2" y="0"/>
              <a:ext cx="13002941" cy="606000"/>
              <a:chOff x="4" y="0"/>
              <a:chExt cx="13002941" cy="606000"/>
            </a:xfrm>
          </p:grpSpPr>
          <p:sp>
            <p:nvSpPr>
              <p:cNvPr id="607" name="Google Shape;607;p21"/>
              <p:cNvSpPr/>
              <p:nvPr/>
            </p:nvSpPr>
            <p:spPr>
              <a:xfrm>
                <a:off x="4" y="0"/>
                <a:ext cx="2241600" cy="606000"/>
              </a:xfrm>
              <a:prstGeom prst="homePlate">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08" name="Google Shape;608;p21"/>
              <p:cNvSpPr txBox="1"/>
              <p:nvPr/>
            </p:nvSpPr>
            <p:spPr>
              <a:xfrm>
                <a:off x="4" y="0"/>
                <a:ext cx="2138700" cy="606000"/>
              </a:xfrm>
              <a:prstGeom prst="rect">
                <a:avLst/>
              </a:prstGeom>
              <a:solidFill>
                <a:schemeClr val="tx2"/>
              </a:solidFill>
              <a:ln>
                <a:noFill/>
              </a:ln>
            </p:spPr>
            <p:txBody>
              <a:bodyPr spcFirstLastPara="1" wrap="square" lIns="96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dirty="0">
                    <a:solidFill>
                      <a:schemeClr val="lt1"/>
                    </a:solidFill>
                    <a:latin typeface="Times New Roman"/>
                    <a:ea typeface="Times New Roman"/>
                    <a:cs typeface="Times New Roman"/>
                    <a:sym typeface="Times New Roman"/>
                  </a:rPr>
                  <a:t>Introduction</a:t>
                </a:r>
                <a:endParaRPr sz="1800" b="0" i="0" u="none" strike="noStrike" cap="none" dirty="0">
                  <a:solidFill>
                    <a:schemeClr val="dk1"/>
                  </a:solidFill>
                  <a:latin typeface="Calibri"/>
                  <a:ea typeface="Calibri"/>
                  <a:cs typeface="Calibri"/>
                  <a:sym typeface="Calibri"/>
                </a:endParaRPr>
              </a:p>
            </p:txBody>
          </p:sp>
          <p:sp>
            <p:nvSpPr>
              <p:cNvPr id="609" name="Google Shape;609;p21"/>
              <p:cNvSpPr/>
              <p:nvPr/>
            </p:nvSpPr>
            <p:spPr>
              <a:xfrm>
                <a:off x="17951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10" name="Google Shape;610;p21"/>
              <p:cNvSpPr txBox="1"/>
              <p:nvPr/>
            </p:nvSpPr>
            <p:spPr>
              <a:xfrm>
                <a:off x="20981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Background</a:t>
                </a:r>
                <a:endParaRPr sz="1800" b="0" i="0" u="none" strike="noStrike" cap="none">
                  <a:solidFill>
                    <a:schemeClr val="dk1"/>
                  </a:solidFill>
                  <a:latin typeface="Calibri"/>
                  <a:ea typeface="Calibri"/>
                  <a:cs typeface="Calibri"/>
                  <a:sym typeface="Calibri"/>
                </a:endParaRPr>
              </a:p>
            </p:txBody>
          </p:sp>
          <p:sp>
            <p:nvSpPr>
              <p:cNvPr id="611" name="Google Shape;611;p21"/>
              <p:cNvSpPr/>
              <p:nvPr/>
            </p:nvSpPr>
            <p:spPr>
              <a:xfrm>
                <a:off x="358838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12" name="Google Shape;612;p21"/>
              <p:cNvSpPr txBox="1"/>
              <p:nvPr/>
            </p:nvSpPr>
            <p:spPr>
              <a:xfrm>
                <a:off x="389143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Related Work</a:t>
                </a:r>
                <a:endParaRPr sz="1800" b="0" i="0" u="none" strike="noStrike" cap="none">
                  <a:solidFill>
                    <a:schemeClr val="dk1"/>
                  </a:solidFill>
                  <a:latin typeface="Calibri"/>
                  <a:ea typeface="Calibri"/>
                  <a:cs typeface="Calibri"/>
                  <a:sym typeface="Calibri"/>
                </a:endParaRPr>
              </a:p>
            </p:txBody>
          </p:sp>
          <p:sp>
            <p:nvSpPr>
              <p:cNvPr id="613" name="Google Shape;613;p21"/>
              <p:cNvSpPr/>
              <p:nvPr/>
            </p:nvSpPr>
            <p:spPr>
              <a:xfrm>
                <a:off x="538162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14" name="Google Shape;614;p21"/>
              <p:cNvSpPr txBox="1"/>
              <p:nvPr/>
            </p:nvSpPr>
            <p:spPr>
              <a:xfrm>
                <a:off x="568467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Methodology</a:t>
                </a:r>
                <a:endParaRPr sz="1800" b="0" i="0" u="none" strike="noStrike" cap="none">
                  <a:solidFill>
                    <a:schemeClr val="dk1"/>
                  </a:solidFill>
                  <a:latin typeface="Calibri"/>
                  <a:ea typeface="Calibri"/>
                  <a:cs typeface="Calibri"/>
                  <a:sym typeface="Calibri"/>
                </a:endParaRPr>
              </a:p>
            </p:txBody>
          </p:sp>
          <p:sp>
            <p:nvSpPr>
              <p:cNvPr id="615" name="Google Shape;615;p21"/>
              <p:cNvSpPr/>
              <p:nvPr/>
            </p:nvSpPr>
            <p:spPr>
              <a:xfrm>
                <a:off x="7174865" y="0"/>
                <a:ext cx="2241600" cy="606000"/>
              </a:xfrm>
              <a:prstGeom prst="chevron">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16" name="Google Shape;616;p21"/>
              <p:cNvSpPr txBox="1"/>
              <p:nvPr/>
            </p:nvSpPr>
            <p:spPr>
              <a:xfrm>
                <a:off x="747791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Case Study</a:t>
                </a:r>
                <a:endParaRPr sz="1800" b="0" i="0" u="none" strike="noStrike" cap="none">
                  <a:solidFill>
                    <a:schemeClr val="dk1"/>
                  </a:solidFill>
                  <a:latin typeface="Calibri"/>
                  <a:ea typeface="Calibri"/>
                  <a:cs typeface="Calibri"/>
                  <a:sym typeface="Calibri"/>
                </a:endParaRPr>
              </a:p>
            </p:txBody>
          </p:sp>
          <p:sp>
            <p:nvSpPr>
              <p:cNvPr id="617" name="Google Shape;617;p21"/>
              <p:cNvSpPr/>
              <p:nvPr/>
            </p:nvSpPr>
            <p:spPr>
              <a:xfrm>
                <a:off x="896810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18" name="Google Shape;618;p21"/>
              <p:cNvSpPr txBox="1"/>
              <p:nvPr/>
            </p:nvSpPr>
            <p:spPr>
              <a:xfrm>
                <a:off x="927115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Results</a:t>
                </a:r>
                <a:endParaRPr sz="1800" b="0" i="0" u="none" strike="noStrike" cap="none">
                  <a:solidFill>
                    <a:schemeClr val="dk1"/>
                  </a:solidFill>
                  <a:latin typeface="Calibri"/>
                  <a:ea typeface="Calibri"/>
                  <a:cs typeface="Calibri"/>
                  <a:sym typeface="Calibri"/>
                </a:endParaRPr>
              </a:p>
            </p:txBody>
          </p:sp>
          <p:sp>
            <p:nvSpPr>
              <p:cNvPr id="619" name="Google Shape;619;p21"/>
              <p:cNvSpPr/>
              <p:nvPr/>
            </p:nvSpPr>
            <p:spPr>
              <a:xfrm>
                <a:off x="107613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20" name="Google Shape;620;p21"/>
              <p:cNvSpPr txBox="1"/>
              <p:nvPr/>
            </p:nvSpPr>
            <p:spPr>
              <a:xfrm>
                <a:off x="110643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dirty="0">
                    <a:solidFill>
                      <a:schemeClr val="lt1"/>
                    </a:solidFill>
                    <a:latin typeface="Times New Roman"/>
                    <a:ea typeface="Times New Roman"/>
                    <a:cs typeface="Times New Roman"/>
                    <a:sym typeface="Times New Roman"/>
                  </a:rPr>
                  <a:t>Conclusion</a:t>
                </a:r>
                <a:endParaRPr sz="1800" b="0" i="0" u="none" strike="noStrike" cap="none" dirty="0">
                  <a:solidFill>
                    <a:schemeClr val="dk1"/>
                  </a:solidFill>
                  <a:latin typeface="Calibri"/>
                  <a:ea typeface="Calibri"/>
                  <a:cs typeface="Calibri"/>
                  <a:sym typeface="Calibri"/>
                </a:endParaRPr>
              </a:p>
            </p:txBody>
          </p:sp>
        </p:grpSp>
      </p:grpSp>
      <p:pic>
        <p:nvPicPr>
          <p:cNvPr id="24" name="Google Shape;120;p2" descr="A picture containing circle&#10;&#10;Description automatically generated">
            <a:extLst>
              <a:ext uri="{FF2B5EF4-FFF2-40B4-BE49-F238E27FC236}">
                <a16:creationId xmlns:a16="http://schemas.microsoft.com/office/drawing/2014/main" id="{4A268A56-7B20-4BC6-BB81-EBBA259CD227}"/>
              </a:ext>
            </a:extLst>
          </p:cNvPr>
          <p:cNvPicPr preferRelativeResize="0"/>
          <p:nvPr/>
        </p:nvPicPr>
        <p:blipFill rotWithShape="1">
          <a:blip r:embed="rId4">
            <a:alphaModFix/>
          </a:blip>
          <a:srcRect/>
          <a:stretch/>
        </p:blipFill>
        <p:spPr>
          <a:xfrm>
            <a:off x="0" y="-11032"/>
            <a:ext cx="1147104" cy="1147104"/>
          </a:xfrm>
          <a:prstGeom prst="rect">
            <a:avLst/>
          </a:prstGeom>
          <a:noFill/>
          <a:ln>
            <a:noFill/>
          </a:ln>
        </p:spPr>
      </p:pic>
      <p:pic>
        <p:nvPicPr>
          <p:cNvPr id="25" name="Google Shape;121;p2" descr="A picture containing font, graphics, text, graphic design&#10;&#10;Description automatically generated">
            <a:extLst>
              <a:ext uri="{FF2B5EF4-FFF2-40B4-BE49-F238E27FC236}">
                <a16:creationId xmlns:a16="http://schemas.microsoft.com/office/drawing/2014/main" id="{8063925B-3851-41B9-81A2-B0004A9FB629}"/>
              </a:ext>
            </a:extLst>
          </p:cNvPr>
          <p:cNvPicPr preferRelativeResize="0"/>
          <p:nvPr/>
        </p:nvPicPr>
        <p:blipFill rotWithShape="1">
          <a:blip r:embed="rId5">
            <a:alphaModFix/>
          </a:blip>
          <a:srcRect/>
          <a:stretch/>
        </p:blipFill>
        <p:spPr>
          <a:xfrm>
            <a:off x="9951315" y="-11032"/>
            <a:ext cx="2238942" cy="1259405"/>
          </a:xfrm>
          <a:prstGeom prst="rect">
            <a:avLst/>
          </a:prstGeom>
          <a:noFill/>
          <a:ln>
            <a:noFill/>
          </a:ln>
        </p:spPr>
      </p:pic>
      <p:sp>
        <p:nvSpPr>
          <p:cNvPr id="26" name="Content Placeholder 2">
            <a:extLst>
              <a:ext uri="{FF2B5EF4-FFF2-40B4-BE49-F238E27FC236}">
                <a16:creationId xmlns:a16="http://schemas.microsoft.com/office/drawing/2014/main" id="{070BCE41-D7F3-42CD-9A80-220DAC4A866F}"/>
              </a:ext>
            </a:extLst>
          </p:cNvPr>
          <p:cNvSpPr txBox="1">
            <a:spLocks/>
          </p:cNvSpPr>
          <p:nvPr/>
        </p:nvSpPr>
        <p:spPr>
          <a:xfrm>
            <a:off x="838200" y="4169049"/>
            <a:ext cx="10515600" cy="20587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a:t>
            </a:r>
            <a:r>
              <a:rPr lang="en-US" baseline="30000" dirty="0"/>
              <a:t>st</a:t>
            </a:r>
            <a:r>
              <a:rPr lang="en-US" dirty="0"/>
              <a:t> Convolutional Neural Network introduced</a:t>
            </a:r>
          </a:p>
          <a:p>
            <a:r>
              <a:rPr lang="en-US" dirty="0"/>
              <a:t>60,000 Trainable Parameters</a:t>
            </a:r>
          </a:p>
          <a:p>
            <a:r>
              <a:rPr lang="en-US" dirty="0"/>
              <a:t>Trained on MNIST Dataset</a:t>
            </a:r>
          </a:p>
          <a:p>
            <a:r>
              <a:rPr lang="en-US" dirty="0"/>
              <a:t>Output is 10 classes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22"/>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000"/>
              <a:buFont typeface="Calibri"/>
              <a:buNone/>
            </a:pPr>
            <a:r>
              <a:rPr lang="en-US" b="1" dirty="0">
                <a:latin typeface="+mn-lt"/>
              </a:rPr>
              <a:t>Lenet-5 Case Study</a:t>
            </a:r>
            <a:endParaRPr sz="4800" b="1" dirty="0">
              <a:latin typeface="+mn-lt"/>
            </a:endParaRPr>
          </a:p>
        </p:txBody>
      </p:sp>
      <p:pic>
        <p:nvPicPr>
          <p:cNvPr id="628" name="Google Shape;628;p22"/>
          <p:cNvPicPr preferRelativeResize="0"/>
          <p:nvPr/>
        </p:nvPicPr>
        <p:blipFill>
          <a:blip r:embed="rId3">
            <a:alphaModFix/>
          </a:blip>
          <a:stretch>
            <a:fillRect/>
          </a:stretch>
        </p:blipFill>
        <p:spPr>
          <a:xfrm>
            <a:off x="3048259" y="1866424"/>
            <a:ext cx="6095481" cy="4185670"/>
          </a:xfrm>
          <a:prstGeom prst="rect">
            <a:avLst/>
          </a:prstGeom>
          <a:noFill/>
          <a:ln>
            <a:noFill/>
          </a:ln>
        </p:spPr>
      </p:pic>
      <p:grpSp>
        <p:nvGrpSpPr>
          <p:cNvPr id="629" name="Google Shape;629;p22"/>
          <p:cNvGrpSpPr/>
          <p:nvPr/>
        </p:nvGrpSpPr>
        <p:grpSpPr>
          <a:xfrm>
            <a:off x="0" y="6227830"/>
            <a:ext cx="12192080" cy="623453"/>
            <a:chOff x="2" y="0"/>
            <a:chExt cx="13004885" cy="606000"/>
          </a:xfrm>
        </p:grpSpPr>
        <p:sp>
          <p:nvSpPr>
            <p:cNvPr id="630" name="Google Shape;630;p22"/>
            <p:cNvSpPr/>
            <p:nvPr/>
          </p:nvSpPr>
          <p:spPr>
            <a:xfrm>
              <a:off x="12685387" y="0"/>
              <a:ext cx="319500" cy="606000"/>
            </a:xfrm>
            <a:prstGeom prst="rect">
              <a:avLst/>
            </a:prstGeom>
            <a:solidFill>
              <a:schemeClr val="dk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707"/>
                <a:buFont typeface="Calibri"/>
                <a:buNone/>
              </a:pPr>
              <a:endParaRPr sz="1707" b="0" i="0" u="none" strike="noStrike" cap="none">
                <a:solidFill>
                  <a:schemeClr val="lt1"/>
                </a:solidFill>
                <a:latin typeface="Calibri"/>
                <a:ea typeface="Calibri"/>
                <a:cs typeface="Calibri"/>
                <a:sym typeface="Calibri"/>
              </a:endParaRPr>
            </a:p>
          </p:txBody>
        </p:sp>
        <p:grpSp>
          <p:nvGrpSpPr>
            <p:cNvPr id="631" name="Google Shape;631;p22"/>
            <p:cNvGrpSpPr/>
            <p:nvPr/>
          </p:nvGrpSpPr>
          <p:grpSpPr>
            <a:xfrm>
              <a:off x="2" y="0"/>
              <a:ext cx="13002941" cy="606000"/>
              <a:chOff x="4" y="0"/>
              <a:chExt cx="13002941" cy="606000"/>
            </a:xfrm>
          </p:grpSpPr>
          <p:sp>
            <p:nvSpPr>
              <p:cNvPr id="632" name="Google Shape;632;p22"/>
              <p:cNvSpPr/>
              <p:nvPr/>
            </p:nvSpPr>
            <p:spPr>
              <a:xfrm>
                <a:off x="4" y="0"/>
                <a:ext cx="2241600" cy="606000"/>
              </a:xfrm>
              <a:prstGeom prst="homePlate">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33" name="Google Shape;633;p22"/>
              <p:cNvSpPr txBox="1"/>
              <p:nvPr/>
            </p:nvSpPr>
            <p:spPr>
              <a:xfrm>
                <a:off x="4" y="0"/>
                <a:ext cx="2138700" cy="606000"/>
              </a:xfrm>
              <a:prstGeom prst="rect">
                <a:avLst/>
              </a:prstGeom>
              <a:solidFill>
                <a:schemeClr val="tx2"/>
              </a:solidFill>
              <a:ln>
                <a:noFill/>
              </a:ln>
            </p:spPr>
            <p:txBody>
              <a:bodyPr spcFirstLastPara="1" wrap="square" lIns="96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Introduction</a:t>
                </a:r>
                <a:endParaRPr sz="1800" b="0" i="0" u="none" strike="noStrike" cap="none">
                  <a:solidFill>
                    <a:schemeClr val="dk1"/>
                  </a:solidFill>
                  <a:latin typeface="Calibri"/>
                  <a:ea typeface="Calibri"/>
                  <a:cs typeface="Calibri"/>
                  <a:sym typeface="Calibri"/>
                </a:endParaRPr>
              </a:p>
            </p:txBody>
          </p:sp>
          <p:sp>
            <p:nvSpPr>
              <p:cNvPr id="634" name="Google Shape;634;p22"/>
              <p:cNvSpPr/>
              <p:nvPr/>
            </p:nvSpPr>
            <p:spPr>
              <a:xfrm>
                <a:off x="17951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35" name="Google Shape;635;p22"/>
              <p:cNvSpPr txBox="1"/>
              <p:nvPr/>
            </p:nvSpPr>
            <p:spPr>
              <a:xfrm>
                <a:off x="20981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Background</a:t>
                </a:r>
                <a:endParaRPr sz="1800" b="0" i="0" u="none" strike="noStrike" cap="none">
                  <a:solidFill>
                    <a:schemeClr val="dk1"/>
                  </a:solidFill>
                  <a:latin typeface="Calibri"/>
                  <a:ea typeface="Calibri"/>
                  <a:cs typeface="Calibri"/>
                  <a:sym typeface="Calibri"/>
                </a:endParaRPr>
              </a:p>
            </p:txBody>
          </p:sp>
          <p:sp>
            <p:nvSpPr>
              <p:cNvPr id="636" name="Google Shape;636;p22"/>
              <p:cNvSpPr/>
              <p:nvPr/>
            </p:nvSpPr>
            <p:spPr>
              <a:xfrm>
                <a:off x="358838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37" name="Google Shape;637;p22"/>
              <p:cNvSpPr txBox="1"/>
              <p:nvPr/>
            </p:nvSpPr>
            <p:spPr>
              <a:xfrm>
                <a:off x="389143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Related Work</a:t>
                </a:r>
                <a:endParaRPr sz="1800" b="0" i="0" u="none" strike="noStrike" cap="none">
                  <a:solidFill>
                    <a:schemeClr val="dk1"/>
                  </a:solidFill>
                  <a:latin typeface="Calibri"/>
                  <a:ea typeface="Calibri"/>
                  <a:cs typeface="Calibri"/>
                  <a:sym typeface="Calibri"/>
                </a:endParaRPr>
              </a:p>
            </p:txBody>
          </p:sp>
          <p:sp>
            <p:nvSpPr>
              <p:cNvPr id="638" name="Google Shape;638;p22"/>
              <p:cNvSpPr/>
              <p:nvPr/>
            </p:nvSpPr>
            <p:spPr>
              <a:xfrm>
                <a:off x="538162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39" name="Google Shape;639;p22"/>
              <p:cNvSpPr txBox="1"/>
              <p:nvPr/>
            </p:nvSpPr>
            <p:spPr>
              <a:xfrm>
                <a:off x="568467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Methodology</a:t>
                </a:r>
                <a:endParaRPr sz="1800" b="0" i="0" u="none" strike="noStrike" cap="none">
                  <a:solidFill>
                    <a:schemeClr val="dk1"/>
                  </a:solidFill>
                  <a:latin typeface="Calibri"/>
                  <a:ea typeface="Calibri"/>
                  <a:cs typeface="Calibri"/>
                  <a:sym typeface="Calibri"/>
                </a:endParaRPr>
              </a:p>
            </p:txBody>
          </p:sp>
          <p:sp>
            <p:nvSpPr>
              <p:cNvPr id="640" name="Google Shape;640;p22"/>
              <p:cNvSpPr/>
              <p:nvPr/>
            </p:nvSpPr>
            <p:spPr>
              <a:xfrm>
                <a:off x="7174865" y="0"/>
                <a:ext cx="2241600" cy="606000"/>
              </a:xfrm>
              <a:prstGeom prst="chevron">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41" name="Google Shape;641;p22"/>
              <p:cNvSpPr txBox="1"/>
              <p:nvPr/>
            </p:nvSpPr>
            <p:spPr>
              <a:xfrm>
                <a:off x="747791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Case Study</a:t>
                </a:r>
                <a:endParaRPr sz="1800" b="0" i="0" u="none" strike="noStrike" cap="none">
                  <a:solidFill>
                    <a:schemeClr val="dk1"/>
                  </a:solidFill>
                  <a:latin typeface="Calibri"/>
                  <a:ea typeface="Calibri"/>
                  <a:cs typeface="Calibri"/>
                  <a:sym typeface="Calibri"/>
                </a:endParaRPr>
              </a:p>
            </p:txBody>
          </p:sp>
          <p:sp>
            <p:nvSpPr>
              <p:cNvPr id="642" name="Google Shape;642;p22"/>
              <p:cNvSpPr/>
              <p:nvPr/>
            </p:nvSpPr>
            <p:spPr>
              <a:xfrm>
                <a:off x="896810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43" name="Google Shape;643;p22"/>
              <p:cNvSpPr txBox="1"/>
              <p:nvPr/>
            </p:nvSpPr>
            <p:spPr>
              <a:xfrm>
                <a:off x="927115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Results</a:t>
                </a:r>
                <a:endParaRPr sz="1800" b="0" i="0" u="none" strike="noStrike" cap="none">
                  <a:solidFill>
                    <a:schemeClr val="dk1"/>
                  </a:solidFill>
                  <a:latin typeface="Calibri"/>
                  <a:ea typeface="Calibri"/>
                  <a:cs typeface="Calibri"/>
                  <a:sym typeface="Calibri"/>
                </a:endParaRPr>
              </a:p>
            </p:txBody>
          </p:sp>
          <p:sp>
            <p:nvSpPr>
              <p:cNvPr id="644" name="Google Shape;644;p22"/>
              <p:cNvSpPr/>
              <p:nvPr/>
            </p:nvSpPr>
            <p:spPr>
              <a:xfrm>
                <a:off x="107613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45" name="Google Shape;645;p22"/>
              <p:cNvSpPr txBox="1"/>
              <p:nvPr/>
            </p:nvSpPr>
            <p:spPr>
              <a:xfrm>
                <a:off x="110643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dirty="0">
                    <a:solidFill>
                      <a:schemeClr val="lt1"/>
                    </a:solidFill>
                    <a:latin typeface="Times New Roman"/>
                    <a:ea typeface="Times New Roman"/>
                    <a:cs typeface="Times New Roman"/>
                    <a:sym typeface="Times New Roman"/>
                  </a:rPr>
                  <a:t>Conclusion</a:t>
                </a:r>
                <a:endParaRPr sz="1800" b="0" i="0" u="none" strike="noStrike" cap="none" dirty="0">
                  <a:solidFill>
                    <a:schemeClr val="dk1"/>
                  </a:solidFill>
                  <a:latin typeface="Calibri"/>
                  <a:ea typeface="Calibri"/>
                  <a:cs typeface="Calibri"/>
                  <a:sym typeface="Calibri"/>
                </a:endParaRPr>
              </a:p>
            </p:txBody>
          </p:sp>
        </p:grpSp>
      </p:grpSp>
      <p:pic>
        <p:nvPicPr>
          <p:cNvPr id="23" name="Google Shape;120;p2" descr="A picture containing circle&#10;&#10;Description automatically generated">
            <a:extLst>
              <a:ext uri="{FF2B5EF4-FFF2-40B4-BE49-F238E27FC236}">
                <a16:creationId xmlns:a16="http://schemas.microsoft.com/office/drawing/2014/main" id="{4DD5E4A6-D798-458A-9C87-352BF4BAEE0D}"/>
              </a:ext>
            </a:extLst>
          </p:cNvPr>
          <p:cNvPicPr preferRelativeResize="0"/>
          <p:nvPr/>
        </p:nvPicPr>
        <p:blipFill rotWithShape="1">
          <a:blip r:embed="rId4">
            <a:alphaModFix/>
          </a:blip>
          <a:srcRect/>
          <a:stretch/>
        </p:blipFill>
        <p:spPr>
          <a:xfrm>
            <a:off x="0" y="-11032"/>
            <a:ext cx="1147104" cy="1147104"/>
          </a:xfrm>
          <a:prstGeom prst="rect">
            <a:avLst/>
          </a:prstGeom>
          <a:noFill/>
          <a:ln>
            <a:noFill/>
          </a:ln>
        </p:spPr>
      </p:pic>
      <p:pic>
        <p:nvPicPr>
          <p:cNvPr id="24" name="Google Shape;121;p2" descr="A picture containing font, graphics, text, graphic design&#10;&#10;Description automatically generated">
            <a:extLst>
              <a:ext uri="{FF2B5EF4-FFF2-40B4-BE49-F238E27FC236}">
                <a16:creationId xmlns:a16="http://schemas.microsoft.com/office/drawing/2014/main" id="{C35EBC3B-CEE0-431D-B489-8BAF2B86B4B2}"/>
              </a:ext>
            </a:extLst>
          </p:cNvPr>
          <p:cNvPicPr preferRelativeResize="0"/>
          <p:nvPr/>
        </p:nvPicPr>
        <p:blipFill rotWithShape="1">
          <a:blip r:embed="rId5">
            <a:alphaModFix/>
          </a:blip>
          <a:srcRect/>
          <a:stretch/>
        </p:blipFill>
        <p:spPr>
          <a:xfrm>
            <a:off x="9951315" y="-11032"/>
            <a:ext cx="2238942" cy="125940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b="1" dirty="0">
                <a:latin typeface="+mn-lt"/>
              </a:rPr>
              <a:t>Agenda</a:t>
            </a:r>
            <a:endParaRPr b="1" dirty="0">
              <a:latin typeface="+mn-lt"/>
            </a:endParaRPr>
          </a:p>
        </p:txBody>
      </p:sp>
      <p:pic>
        <p:nvPicPr>
          <p:cNvPr id="120" name="Google Shape;120;p2" descr="A picture containing circle&#10;&#10;Description automatically generated"/>
          <p:cNvPicPr preferRelativeResize="0"/>
          <p:nvPr/>
        </p:nvPicPr>
        <p:blipFill rotWithShape="1">
          <a:blip r:embed="rId3">
            <a:alphaModFix/>
          </a:blip>
          <a:srcRect/>
          <a:stretch/>
        </p:blipFill>
        <p:spPr>
          <a:xfrm>
            <a:off x="0" y="-11032"/>
            <a:ext cx="1147104" cy="1147104"/>
          </a:xfrm>
          <a:prstGeom prst="rect">
            <a:avLst/>
          </a:prstGeom>
          <a:noFill/>
          <a:ln>
            <a:noFill/>
          </a:ln>
        </p:spPr>
      </p:pic>
      <p:pic>
        <p:nvPicPr>
          <p:cNvPr id="121" name="Google Shape;121;p2" descr="A picture containing font, graphics, text, graphic design&#10;&#10;Description automatically generated"/>
          <p:cNvPicPr preferRelativeResize="0"/>
          <p:nvPr/>
        </p:nvPicPr>
        <p:blipFill rotWithShape="1">
          <a:blip r:embed="rId4">
            <a:alphaModFix/>
          </a:blip>
          <a:srcRect/>
          <a:stretch/>
        </p:blipFill>
        <p:spPr>
          <a:xfrm>
            <a:off x="9951315" y="-11032"/>
            <a:ext cx="2238942" cy="1259405"/>
          </a:xfrm>
          <a:prstGeom prst="rect">
            <a:avLst/>
          </a:prstGeom>
          <a:noFill/>
          <a:ln>
            <a:noFill/>
          </a:ln>
        </p:spPr>
      </p:pic>
      <p:grpSp>
        <p:nvGrpSpPr>
          <p:cNvPr id="122" name="Google Shape;122;p2"/>
          <p:cNvGrpSpPr/>
          <p:nvPr/>
        </p:nvGrpSpPr>
        <p:grpSpPr>
          <a:xfrm>
            <a:off x="0" y="6227830"/>
            <a:ext cx="12192080" cy="623453"/>
            <a:chOff x="2" y="0"/>
            <a:chExt cx="13004885" cy="606000"/>
          </a:xfrm>
        </p:grpSpPr>
        <p:sp>
          <p:nvSpPr>
            <p:cNvPr id="123" name="Google Shape;123;p2"/>
            <p:cNvSpPr/>
            <p:nvPr/>
          </p:nvSpPr>
          <p:spPr>
            <a:xfrm>
              <a:off x="12685387" y="0"/>
              <a:ext cx="319500" cy="606000"/>
            </a:xfrm>
            <a:prstGeom prst="rect">
              <a:avLst/>
            </a:prstGeom>
            <a:solidFill>
              <a:schemeClr val="dk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707"/>
                <a:buFont typeface="Calibri"/>
                <a:buNone/>
              </a:pPr>
              <a:endParaRPr sz="1707" b="0" i="0" u="none" strike="noStrike" cap="none">
                <a:solidFill>
                  <a:schemeClr val="lt1"/>
                </a:solidFill>
                <a:latin typeface="Calibri"/>
                <a:ea typeface="Calibri"/>
                <a:cs typeface="Calibri"/>
                <a:sym typeface="Calibri"/>
              </a:endParaRPr>
            </a:p>
          </p:txBody>
        </p:sp>
        <p:grpSp>
          <p:nvGrpSpPr>
            <p:cNvPr id="124" name="Google Shape;124;p2"/>
            <p:cNvGrpSpPr/>
            <p:nvPr/>
          </p:nvGrpSpPr>
          <p:grpSpPr>
            <a:xfrm>
              <a:off x="2" y="0"/>
              <a:ext cx="13002941" cy="606000"/>
              <a:chOff x="4" y="0"/>
              <a:chExt cx="13002941" cy="606000"/>
            </a:xfrm>
          </p:grpSpPr>
          <p:sp>
            <p:nvSpPr>
              <p:cNvPr id="125" name="Google Shape;125;p2"/>
              <p:cNvSpPr/>
              <p:nvPr/>
            </p:nvSpPr>
            <p:spPr>
              <a:xfrm>
                <a:off x="4" y="0"/>
                <a:ext cx="2241600" cy="606000"/>
              </a:xfrm>
              <a:prstGeom prst="homePlate">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26" name="Google Shape;126;p2"/>
              <p:cNvSpPr txBox="1"/>
              <p:nvPr/>
            </p:nvSpPr>
            <p:spPr>
              <a:xfrm>
                <a:off x="4" y="0"/>
                <a:ext cx="2138700" cy="606000"/>
              </a:xfrm>
              <a:prstGeom prst="rect">
                <a:avLst/>
              </a:prstGeom>
              <a:solidFill>
                <a:schemeClr val="tx2"/>
              </a:solidFill>
              <a:ln>
                <a:noFill/>
              </a:ln>
            </p:spPr>
            <p:txBody>
              <a:bodyPr spcFirstLastPara="1" wrap="square" lIns="96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i="0" u="none" strike="noStrike" cap="none" dirty="0">
                    <a:solidFill>
                      <a:schemeClr val="lt1"/>
                    </a:solidFill>
                    <a:latin typeface="Times New Roman"/>
                    <a:ea typeface="Times New Roman"/>
                    <a:cs typeface="Times New Roman"/>
                    <a:sym typeface="Times New Roman"/>
                  </a:rPr>
                  <a:t>Introduction</a:t>
                </a:r>
                <a:endParaRPr i="0" u="none" strike="noStrike" cap="none" dirty="0">
                  <a:solidFill>
                    <a:schemeClr val="dk1"/>
                  </a:solidFill>
                  <a:latin typeface="Calibri"/>
                  <a:ea typeface="Calibri"/>
                  <a:cs typeface="Calibri"/>
                  <a:sym typeface="Calibri"/>
                </a:endParaRPr>
              </a:p>
            </p:txBody>
          </p:sp>
          <p:sp>
            <p:nvSpPr>
              <p:cNvPr id="127" name="Google Shape;127;p2"/>
              <p:cNvSpPr/>
              <p:nvPr/>
            </p:nvSpPr>
            <p:spPr>
              <a:xfrm>
                <a:off x="17951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28" name="Google Shape;128;p2"/>
              <p:cNvSpPr txBox="1"/>
              <p:nvPr/>
            </p:nvSpPr>
            <p:spPr>
              <a:xfrm>
                <a:off x="20981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i="0" u="none" strike="noStrike" cap="none" dirty="0">
                    <a:solidFill>
                      <a:schemeClr val="lt1"/>
                    </a:solidFill>
                    <a:latin typeface="Times New Roman"/>
                    <a:ea typeface="Times New Roman"/>
                    <a:cs typeface="Times New Roman"/>
                    <a:sym typeface="Times New Roman"/>
                  </a:rPr>
                  <a:t>Background</a:t>
                </a:r>
                <a:endParaRPr i="0" u="none" strike="noStrike" cap="none" dirty="0">
                  <a:solidFill>
                    <a:schemeClr val="dk1"/>
                  </a:solidFill>
                  <a:latin typeface="Calibri"/>
                  <a:ea typeface="Calibri"/>
                  <a:cs typeface="Calibri"/>
                  <a:sym typeface="Calibri"/>
                </a:endParaRPr>
              </a:p>
            </p:txBody>
          </p:sp>
          <p:sp>
            <p:nvSpPr>
              <p:cNvPr id="129" name="Google Shape;129;p2"/>
              <p:cNvSpPr/>
              <p:nvPr/>
            </p:nvSpPr>
            <p:spPr>
              <a:xfrm>
                <a:off x="358838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30" name="Google Shape;130;p2"/>
              <p:cNvSpPr txBox="1"/>
              <p:nvPr/>
            </p:nvSpPr>
            <p:spPr>
              <a:xfrm>
                <a:off x="389143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i="0" u="none" strike="noStrike" cap="none" dirty="0">
                    <a:solidFill>
                      <a:schemeClr val="lt1"/>
                    </a:solidFill>
                    <a:latin typeface="Times New Roman"/>
                    <a:ea typeface="Times New Roman"/>
                    <a:cs typeface="Times New Roman"/>
                    <a:sym typeface="Times New Roman"/>
                  </a:rPr>
                  <a:t>Related Work</a:t>
                </a:r>
                <a:endParaRPr i="0" u="none" strike="noStrike" cap="none" dirty="0">
                  <a:solidFill>
                    <a:schemeClr val="dk1"/>
                  </a:solidFill>
                  <a:latin typeface="Calibri"/>
                  <a:ea typeface="Calibri"/>
                  <a:cs typeface="Calibri"/>
                  <a:sym typeface="Calibri"/>
                </a:endParaRPr>
              </a:p>
            </p:txBody>
          </p:sp>
          <p:sp>
            <p:nvSpPr>
              <p:cNvPr id="131" name="Google Shape;131;p2"/>
              <p:cNvSpPr/>
              <p:nvPr/>
            </p:nvSpPr>
            <p:spPr>
              <a:xfrm>
                <a:off x="538162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32" name="Google Shape;132;p2"/>
              <p:cNvSpPr txBox="1"/>
              <p:nvPr/>
            </p:nvSpPr>
            <p:spPr>
              <a:xfrm>
                <a:off x="568467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i="0" u="none" strike="noStrike" cap="none" dirty="0">
                    <a:solidFill>
                      <a:schemeClr val="lt1"/>
                    </a:solidFill>
                    <a:latin typeface="Times New Roman"/>
                    <a:ea typeface="Times New Roman"/>
                    <a:cs typeface="Times New Roman"/>
                    <a:sym typeface="Times New Roman"/>
                  </a:rPr>
                  <a:t>Methodology</a:t>
                </a:r>
                <a:endParaRPr i="0" u="none" strike="noStrike" cap="none" dirty="0">
                  <a:solidFill>
                    <a:schemeClr val="dk1"/>
                  </a:solidFill>
                  <a:latin typeface="Calibri"/>
                  <a:ea typeface="Calibri"/>
                  <a:cs typeface="Calibri"/>
                  <a:sym typeface="Calibri"/>
                </a:endParaRPr>
              </a:p>
            </p:txBody>
          </p:sp>
          <p:sp>
            <p:nvSpPr>
              <p:cNvPr id="133" name="Google Shape;133;p2"/>
              <p:cNvSpPr/>
              <p:nvPr/>
            </p:nvSpPr>
            <p:spPr>
              <a:xfrm>
                <a:off x="717486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34" name="Google Shape;134;p2"/>
              <p:cNvSpPr txBox="1"/>
              <p:nvPr/>
            </p:nvSpPr>
            <p:spPr>
              <a:xfrm>
                <a:off x="747791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i="0" u="none" strike="noStrike" cap="none" dirty="0">
                    <a:solidFill>
                      <a:schemeClr val="lt1"/>
                    </a:solidFill>
                    <a:latin typeface="Times New Roman"/>
                    <a:ea typeface="Times New Roman"/>
                    <a:cs typeface="Times New Roman"/>
                    <a:sym typeface="Times New Roman"/>
                  </a:rPr>
                  <a:t>Case Study</a:t>
                </a:r>
                <a:endParaRPr i="0" u="none" strike="noStrike" cap="none" dirty="0">
                  <a:solidFill>
                    <a:schemeClr val="dk1"/>
                  </a:solidFill>
                  <a:latin typeface="Calibri"/>
                  <a:ea typeface="Calibri"/>
                  <a:cs typeface="Calibri"/>
                  <a:sym typeface="Calibri"/>
                </a:endParaRPr>
              </a:p>
            </p:txBody>
          </p:sp>
          <p:sp>
            <p:nvSpPr>
              <p:cNvPr id="135" name="Google Shape;135;p2"/>
              <p:cNvSpPr/>
              <p:nvPr/>
            </p:nvSpPr>
            <p:spPr>
              <a:xfrm>
                <a:off x="896810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36" name="Google Shape;136;p2"/>
              <p:cNvSpPr txBox="1"/>
              <p:nvPr/>
            </p:nvSpPr>
            <p:spPr>
              <a:xfrm>
                <a:off x="927115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Results</a:t>
                </a:r>
                <a:endParaRPr sz="1800" b="0" i="0" u="none" strike="noStrike" cap="none">
                  <a:solidFill>
                    <a:schemeClr val="dk1"/>
                  </a:solidFill>
                  <a:latin typeface="Calibri"/>
                  <a:ea typeface="Calibri"/>
                  <a:cs typeface="Calibri"/>
                  <a:sym typeface="Calibri"/>
                </a:endParaRPr>
              </a:p>
            </p:txBody>
          </p:sp>
          <p:sp>
            <p:nvSpPr>
              <p:cNvPr id="137" name="Google Shape;137;p2"/>
              <p:cNvSpPr/>
              <p:nvPr/>
            </p:nvSpPr>
            <p:spPr>
              <a:xfrm>
                <a:off x="107613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p:txBody>
          </p:sp>
          <p:sp>
            <p:nvSpPr>
              <p:cNvPr id="138" name="Google Shape;138;p2"/>
              <p:cNvSpPr txBox="1"/>
              <p:nvPr/>
            </p:nvSpPr>
            <p:spPr>
              <a:xfrm>
                <a:off x="110643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dirty="0">
                    <a:solidFill>
                      <a:schemeClr val="lt1"/>
                    </a:solidFill>
                    <a:latin typeface="Times New Roman"/>
                    <a:ea typeface="Times New Roman"/>
                    <a:cs typeface="Times New Roman"/>
                    <a:sym typeface="Times New Roman"/>
                  </a:rPr>
                  <a:t>Conclusion</a:t>
                </a:r>
                <a:endParaRPr sz="1800" b="0" i="0" u="none" strike="noStrike" cap="none" dirty="0">
                  <a:solidFill>
                    <a:schemeClr val="dk1"/>
                  </a:solidFill>
                  <a:latin typeface="Calibri"/>
                  <a:ea typeface="Calibri"/>
                  <a:cs typeface="Calibri"/>
                  <a:sym typeface="Calibri"/>
                </a:endParaRPr>
              </a:p>
            </p:txBody>
          </p:sp>
        </p:grpSp>
      </p:grpSp>
      <p:sp>
        <p:nvSpPr>
          <p:cNvPr id="3" name="Content Placeholder 2">
            <a:extLst>
              <a:ext uri="{FF2B5EF4-FFF2-40B4-BE49-F238E27FC236}">
                <a16:creationId xmlns:a16="http://schemas.microsoft.com/office/drawing/2014/main" id="{65C80F2E-2DDA-4E3A-A9E7-45E7DEA1D04E}"/>
              </a:ext>
            </a:extLst>
          </p:cNvPr>
          <p:cNvSpPr>
            <a:spLocks noGrp="1"/>
          </p:cNvSpPr>
          <p:nvPr>
            <p:ph idx="1"/>
          </p:nvPr>
        </p:nvSpPr>
        <p:spPr/>
        <p:txBody>
          <a:bodyPr>
            <a:normAutofit lnSpcReduction="10000"/>
          </a:bodyPr>
          <a:lstStyle/>
          <a:p>
            <a:r>
              <a:rPr lang="en-US" dirty="0"/>
              <a:t>Introduction</a:t>
            </a:r>
          </a:p>
          <a:p>
            <a:r>
              <a:rPr lang="en-US" dirty="0"/>
              <a:t>Background</a:t>
            </a:r>
          </a:p>
          <a:p>
            <a:r>
              <a:rPr lang="en-US" dirty="0"/>
              <a:t>Related Work</a:t>
            </a:r>
          </a:p>
          <a:p>
            <a:r>
              <a:rPr lang="en-US" dirty="0"/>
              <a:t>Methodology</a:t>
            </a:r>
          </a:p>
          <a:p>
            <a:r>
              <a:rPr lang="en-US" dirty="0"/>
              <a:t>Case Study</a:t>
            </a:r>
          </a:p>
          <a:p>
            <a:r>
              <a:rPr lang="en-US" dirty="0"/>
              <a:t>Results</a:t>
            </a:r>
          </a:p>
          <a:p>
            <a:r>
              <a:rPr lang="en-US" dirty="0"/>
              <a:t>Demo</a:t>
            </a:r>
          </a:p>
          <a:p>
            <a:r>
              <a:rPr lang="en-US" dirty="0"/>
              <a:t>Conclusion</a:t>
            </a:r>
          </a:p>
          <a:p>
            <a:r>
              <a:rPr lang="en-US" dirty="0"/>
              <a:t>Future Work</a:t>
            </a:r>
          </a:p>
        </p:txBody>
      </p:sp>
    </p:spTree>
    <p:extLst>
      <p:ext uri="{BB962C8B-B14F-4D97-AF65-F5344CB8AC3E}">
        <p14:creationId xmlns:p14="http://schemas.microsoft.com/office/powerpoint/2010/main" val="476881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23"/>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000"/>
              <a:buFont typeface="Calibri"/>
              <a:buNone/>
            </a:pPr>
            <a:r>
              <a:rPr lang="en-US" b="1" dirty="0">
                <a:latin typeface="+mn-lt"/>
              </a:rPr>
              <a:t>Customized Architecture Case Study</a:t>
            </a:r>
            <a:endParaRPr b="1" dirty="0">
              <a:latin typeface="+mn-lt"/>
            </a:endParaRPr>
          </a:p>
        </p:txBody>
      </p:sp>
      <p:grpSp>
        <p:nvGrpSpPr>
          <p:cNvPr id="653" name="Google Shape;653;p23"/>
          <p:cNvGrpSpPr/>
          <p:nvPr/>
        </p:nvGrpSpPr>
        <p:grpSpPr>
          <a:xfrm>
            <a:off x="0" y="6227830"/>
            <a:ext cx="12192080" cy="623453"/>
            <a:chOff x="2" y="0"/>
            <a:chExt cx="13004885" cy="606000"/>
          </a:xfrm>
        </p:grpSpPr>
        <p:sp>
          <p:nvSpPr>
            <p:cNvPr id="654" name="Google Shape;654;p23"/>
            <p:cNvSpPr/>
            <p:nvPr/>
          </p:nvSpPr>
          <p:spPr>
            <a:xfrm>
              <a:off x="12685387" y="0"/>
              <a:ext cx="319500" cy="606000"/>
            </a:xfrm>
            <a:prstGeom prst="rect">
              <a:avLst/>
            </a:prstGeom>
            <a:solidFill>
              <a:schemeClr val="dk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707"/>
                <a:buFont typeface="Calibri"/>
                <a:buNone/>
              </a:pPr>
              <a:endParaRPr sz="1707" b="0" i="0" u="none" strike="noStrike" cap="none">
                <a:solidFill>
                  <a:schemeClr val="lt1"/>
                </a:solidFill>
                <a:latin typeface="Calibri"/>
                <a:ea typeface="Calibri"/>
                <a:cs typeface="Calibri"/>
                <a:sym typeface="Calibri"/>
              </a:endParaRPr>
            </a:p>
          </p:txBody>
        </p:sp>
        <p:grpSp>
          <p:nvGrpSpPr>
            <p:cNvPr id="655" name="Google Shape;655;p23"/>
            <p:cNvGrpSpPr/>
            <p:nvPr/>
          </p:nvGrpSpPr>
          <p:grpSpPr>
            <a:xfrm>
              <a:off x="2" y="0"/>
              <a:ext cx="13002941" cy="606000"/>
              <a:chOff x="4" y="0"/>
              <a:chExt cx="13002941" cy="606000"/>
            </a:xfrm>
          </p:grpSpPr>
          <p:sp>
            <p:nvSpPr>
              <p:cNvPr id="656" name="Google Shape;656;p23"/>
              <p:cNvSpPr/>
              <p:nvPr/>
            </p:nvSpPr>
            <p:spPr>
              <a:xfrm>
                <a:off x="4" y="0"/>
                <a:ext cx="2241600" cy="606000"/>
              </a:xfrm>
              <a:prstGeom prst="homePlate">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57" name="Google Shape;657;p23"/>
              <p:cNvSpPr txBox="1"/>
              <p:nvPr/>
            </p:nvSpPr>
            <p:spPr>
              <a:xfrm>
                <a:off x="4" y="0"/>
                <a:ext cx="2138700" cy="606000"/>
              </a:xfrm>
              <a:prstGeom prst="rect">
                <a:avLst/>
              </a:prstGeom>
              <a:solidFill>
                <a:schemeClr val="tx2"/>
              </a:solidFill>
              <a:ln>
                <a:noFill/>
              </a:ln>
            </p:spPr>
            <p:txBody>
              <a:bodyPr spcFirstLastPara="1" wrap="square" lIns="96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dirty="0">
                    <a:solidFill>
                      <a:schemeClr val="lt1"/>
                    </a:solidFill>
                    <a:latin typeface="Times New Roman"/>
                    <a:ea typeface="Times New Roman"/>
                    <a:cs typeface="Times New Roman"/>
                    <a:sym typeface="Times New Roman"/>
                  </a:rPr>
                  <a:t>Introduction</a:t>
                </a:r>
                <a:endParaRPr sz="1800" b="0" i="0" u="none" strike="noStrike" cap="none" dirty="0">
                  <a:solidFill>
                    <a:schemeClr val="dk1"/>
                  </a:solidFill>
                  <a:latin typeface="Calibri"/>
                  <a:ea typeface="Calibri"/>
                  <a:cs typeface="Calibri"/>
                  <a:sym typeface="Calibri"/>
                </a:endParaRPr>
              </a:p>
            </p:txBody>
          </p:sp>
          <p:sp>
            <p:nvSpPr>
              <p:cNvPr id="658" name="Google Shape;658;p23"/>
              <p:cNvSpPr/>
              <p:nvPr/>
            </p:nvSpPr>
            <p:spPr>
              <a:xfrm>
                <a:off x="17951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59" name="Google Shape;659;p23"/>
              <p:cNvSpPr txBox="1"/>
              <p:nvPr/>
            </p:nvSpPr>
            <p:spPr>
              <a:xfrm>
                <a:off x="20981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Background</a:t>
                </a:r>
                <a:endParaRPr sz="1800" b="0" i="0" u="none" strike="noStrike" cap="none">
                  <a:solidFill>
                    <a:schemeClr val="dk1"/>
                  </a:solidFill>
                  <a:latin typeface="Calibri"/>
                  <a:ea typeface="Calibri"/>
                  <a:cs typeface="Calibri"/>
                  <a:sym typeface="Calibri"/>
                </a:endParaRPr>
              </a:p>
            </p:txBody>
          </p:sp>
          <p:sp>
            <p:nvSpPr>
              <p:cNvPr id="660" name="Google Shape;660;p23"/>
              <p:cNvSpPr/>
              <p:nvPr/>
            </p:nvSpPr>
            <p:spPr>
              <a:xfrm>
                <a:off x="358838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61" name="Google Shape;661;p23"/>
              <p:cNvSpPr txBox="1"/>
              <p:nvPr/>
            </p:nvSpPr>
            <p:spPr>
              <a:xfrm>
                <a:off x="389143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Related Work</a:t>
                </a:r>
                <a:endParaRPr sz="1800" b="0" i="0" u="none" strike="noStrike" cap="none">
                  <a:solidFill>
                    <a:schemeClr val="dk1"/>
                  </a:solidFill>
                  <a:latin typeface="Calibri"/>
                  <a:ea typeface="Calibri"/>
                  <a:cs typeface="Calibri"/>
                  <a:sym typeface="Calibri"/>
                </a:endParaRPr>
              </a:p>
            </p:txBody>
          </p:sp>
          <p:sp>
            <p:nvSpPr>
              <p:cNvPr id="662" name="Google Shape;662;p23"/>
              <p:cNvSpPr/>
              <p:nvPr/>
            </p:nvSpPr>
            <p:spPr>
              <a:xfrm>
                <a:off x="538162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63" name="Google Shape;663;p23"/>
              <p:cNvSpPr txBox="1"/>
              <p:nvPr/>
            </p:nvSpPr>
            <p:spPr>
              <a:xfrm>
                <a:off x="568467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Methodology</a:t>
                </a:r>
                <a:endParaRPr sz="1800" b="0" i="0" u="none" strike="noStrike" cap="none">
                  <a:solidFill>
                    <a:schemeClr val="dk1"/>
                  </a:solidFill>
                  <a:latin typeface="Calibri"/>
                  <a:ea typeface="Calibri"/>
                  <a:cs typeface="Calibri"/>
                  <a:sym typeface="Calibri"/>
                </a:endParaRPr>
              </a:p>
            </p:txBody>
          </p:sp>
          <p:sp>
            <p:nvSpPr>
              <p:cNvPr id="664" name="Google Shape;664;p23"/>
              <p:cNvSpPr/>
              <p:nvPr/>
            </p:nvSpPr>
            <p:spPr>
              <a:xfrm>
                <a:off x="7174865" y="0"/>
                <a:ext cx="2241600" cy="606000"/>
              </a:xfrm>
              <a:prstGeom prst="chevron">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65" name="Google Shape;665;p23"/>
              <p:cNvSpPr txBox="1"/>
              <p:nvPr/>
            </p:nvSpPr>
            <p:spPr>
              <a:xfrm>
                <a:off x="747791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Case Study</a:t>
                </a:r>
                <a:endParaRPr sz="1800" b="0" i="0" u="none" strike="noStrike" cap="none">
                  <a:solidFill>
                    <a:schemeClr val="dk1"/>
                  </a:solidFill>
                  <a:latin typeface="Calibri"/>
                  <a:ea typeface="Calibri"/>
                  <a:cs typeface="Calibri"/>
                  <a:sym typeface="Calibri"/>
                </a:endParaRPr>
              </a:p>
            </p:txBody>
          </p:sp>
          <p:sp>
            <p:nvSpPr>
              <p:cNvPr id="666" name="Google Shape;666;p23"/>
              <p:cNvSpPr/>
              <p:nvPr/>
            </p:nvSpPr>
            <p:spPr>
              <a:xfrm>
                <a:off x="896810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67" name="Google Shape;667;p23"/>
              <p:cNvSpPr txBox="1"/>
              <p:nvPr/>
            </p:nvSpPr>
            <p:spPr>
              <a:xfrm>
                <a:off x="927115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Results</a:t>
                </a:r>
                <a:endParaRPr sz="1800" b="0" i="0" u="none" strike="noStrike" cap="none">
                  <a:solidFill>
                    <a:schemeClr val="dk1"/>
                  </a:solidFill>
                  <a:latin typeface="Calibri"/>
                  <a:ea typeface="Calibri"/>
                  <a:cs typeface="Calibri"/>
                  <a:sym typeface="Calibri"/>
                </a:endParaRPr>
              </a:p>
            </p:txBody>
          </p:sp>
          <p:sp>
            <p:nvSpPr>
              <p:cNvPr id="668" name="Google Shape;668;p23"/>
              <p:cNvSpPr/>
              <p:nvPr/>
            </p:nvSpPr>
            <p:spPr>
              <a:xfrm>
                <a:off x="107613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69" name="Google Shape;669;p23"/>
              <p:cNvSpPr txBox="1"/>
              <p:nvPr/>
            </p:nvSpPr>
            <p:spPr>
              <a:xfrm>
                <a:off x="110643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dirty="0">
                    <a:solidFill>
                      <a:schemeClr val="lt1"/>
                    </a:solidFill>
                    <a:latin typeface="Times New Roman"/>
                    <a:ea typeface="Times New Roman"/>
                    <a:cs typeface="Times New Roman"/>
                    <a:sym typeface="Times New Roman"/>
                  </a:rPr>
                  <a:t>Conclusion</a:t>
                </a:r>
                <a:endParaRPr sz="1800" b="0" i="0" u="none" strike="noStrike" cap="none" dirty="0">
                  <a:solidFill>
                    <a:schemeClr val="dk1"/>
                  </a:solidFill>
                  <a:latin typeface="Calibri"/>
                  <a:ea typeface="Calibri"/>
                  <a:cs typeface="Calibri"/>
                  <a:sym typeface="Calibri"/>
                </a:endParaRPr>
              </a:p>
            </p:txBody>
          </p:sp>
        </p:grpSp>
      </p:grpSp>
      <p:pic>
        <p:nvPicPr>
          <p:cNvPr id="670" name="Google Shape;670;p23"/>
          <p:cNvPicPr preferRelativeResize="0"/>
          <p:nvPr/>
        </p:nvPicPr>
        <p:blipFill>
          <a:blip r:embed="rId3">
            <a:alphaModFix/>
          </a:blip>
          <a:stretch>
            <a:fillRect/>
          </a:stretch>
        </p:blipFill>
        <p:spPr>
          <a:xfrm>
            <a:off x="155116" y="2066845"/>
            <a:ext cx="11887198" cy="2016725"/>
          </a:xfrm>
          <a:prstGeom prst="rect">
            <a:avLst/>
          </a:prstGeom>
          <a:noFill/>
          <a:ln>
            <a:noFill/>
          </a:ln>
        </p:spPr>
      </p:pic>
      <p:pic>
        <p:nvPicPr>
          <p:cNvPr id="24" name="Google Shape;120;p2" descr="A picture containing circle&#10;&#10;Description automatically generated">
            <a:extLst>
              <a:ext uri="{FF2B5EF4-FFF2-40B4-BE49-F238E27FC236}">
                <a16:creationId xmlns:a16="http://schemas.microsoft.com/office/drawing/2014/main" id="{04866561-8AF7-4F10-BC32-65BF4D9091BC}"/>
              </a:ext>
            </a:extLst>
          </p:cNvPr>
          <p:cNvPicPr preferRelativeResize="0"/>
          <p:nvPr/>
        </p:nvPicPr>
        <p:blipFill rotWithShape="1">
          <a:blip r:embed="rId4">
            <a:alphaModFix/>
          </a:blip>
          <a:srcRect/>
          <a:stretch/>
        </p:blipFill>
        <p:spPr>
          <a:xfrm>
            <a:off x="0" y="-11032"/>
            <a:ext cx="1147104" cy="1147104"/>
          </a:xfrm>
          <a:prstGeom prst="rect">
            <a:avLst/>
          </a:prstGeom>
          <a:noFill/>
          <a:ln>
            <a:noFill/>
          </a:ln>
        </p:spPr>
      </p:pic>
      <p:pic>
        <p:nvPicPr>
          <p:cNvPr id="25" name="Google Shape;121;p2" descr="A picture containing font, graphics, text, graphic design&#10;&#10;Description automatically generated">
            <a:extLst>
              <a:ext uri="{FF2B5EF4-FFF2-40B4-BE49-F238E27FC236}">
                <a16:creationId xmlns:a16="http://schemas.microsoft.com/office/drawing/2014/main" id="{49C3B540-D523-4B73-A699-03DFAEF7ABE7}"/>
              </a:ext>
            </a:extLst>
          </p:cNvPr>
          <p:cNvPicPr preferRelativeResize="0"/>
          <p:nvPr/>
        </p:nvPicPr>
        <p:blipFill rotWithShape="1">
          <a:blip r:embed="rId5">
            <a:alphaModFix/>
          </a:blip>
          <a:srcRect/>
          <a:stretch/>
        </p:blipFill>
        <p:spPr>
          <a:xfrm>
            <a:off x="9951315" y="-11032"/>
            <a:ext cx="2238942" cy="1259405"/>
          </a:xfrm>
          <a:prstGeom prst="rect">
            <a:avLst/>
          </a:prstGeom>
          <a:noFill/>
          <a:ln>
            <a:noFill/>
          </a:ln>
        </p:spPr>
      </p:pic>
      <p:sp>
        <p:nvSpPr>
          <p:cNvPr id="26" name="Content Placeholder 2">
            <a:extLst>
              <a:ext uri="{FF2B5EF4-FFF2-40B4-BE49-F238E27FC236}">
                <a16:creationId xmlns:a16="http://schemas.microsoft.com/office/drawing/2014/main" id="{150595AC-3337-44E8-BE7D-3827F5672924}"/>
              </a:ext>
            </a:extLst>
          </p:cNvPr>
          <p:cNvSpPr txBox="1">
            <a:spLocks/>
          </p:cNvSpPr>
          <p:nvPr/>
        </p:nvSpPr>
        <p:spPr>
          <a:xfrm>
            <a:off x="838200" y="4434094"/>
            <a:ext cx="10515600" cy="20587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129,369 Trainable Parameters</a:t>
            </a:r>
          </a:p>
          <a:p>
            <a:r>
              <a:rPr lang="en-US" dirty="0"/>
              <a:t>Trained &amp; tested on MNIST Dataset</a:t>
            </a:r>
          </a:p>
          <a:p>
            <a:r>
              <a:rPr lang="en-US" dirty="0"/>
              <a:t>Output is 10 classes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g25350d9df3b_2_103"/>
          <p:cNvSpPr txBox="1">
            <a:spLocks noGrp="1"/>
          </p:cNvSpPr>
          <p:nvPr>
            <p:ph type="title"/>
          </p:nvPr>
        </p:nvSpPr>
        <p:spPr>
          <a:xfrm>
            <a:off x="-1789" y="2703621"/>
            <a:ext cx="121920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85000"/>
              </a:lnSpc>
              <a:spcBef>
                <a:spcPts val="0"/>
              </a:spcBef>
              <a:spcAft>
                <a:spcPts val="0"/>
              </a:spcAft>
              <a:buClr>
                <a:srgbClr val="3F3F3F"/>
              </a:buClr>
              <a:buSzPts val="7200"/>
              <a:buFont typeface="Calibri"/>
              <a:buNone/>
            </a:pPr>
            <a:r>
              <a:rPr lang="en-US" sz="7200" b="1"/>
              <a:t>Results</a:t>
            </a:r>
            <a:endParaRPr sz="7200" b="1"/>
          </a:p>
        </p:txBody>
      </p:sp>
      <p:grpSp>
        <p:nvGrpSpPr>
          <p:cNvPr id="679" name="Google Shape;679;g25350d9df3b_2_103"/>
          <p:cNvGrpSpPr/>
          <p:nvPr/>
        </p:nvGrpSpPr>
        <p:grpSpPr>
          <a:xfrm>
            <a:off x="0" y="6227830"/>
            <a:ext cx="12192080" cy="623453"/>
            <a:chOff x="2" y="0"/>
            <a:chExt cx="13004885" cy="606000"/>
          </a:xfrm>
        </p:grpSpPr>
        <p:sp>
          <p:nvSpPr>
            <p:cNvPr id="680" name="Google Shape;680;g25350d9df3b_2_103"/>
            <p:cNvSpPr/>
            <p:nvPr/>
          </p:nvSpPr>
          <p:spPr>
            <a:xfrm>
              <a:off x="12685387" y="0"/>
              <a:ext cx="319500" cy="606000"/>
            </a:xfrm>
            <a:prstGeom prst="rect">
              <a:avLst/>
            </a:prstGeom>
            <a:solidFill>
              <a:schemeClr val="dk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707"/>
                <a:buFont typeface="Calibri"/>
                <a:buNone/>
              </a:pPr>
              <a:endParaRPr sz="1707" b="0" i="0" u="none" strike="noStrike" cap="none">
                <a:solidFill>
                  <a:schemeClr val="lt1"/>
                </a:solidFill>
                <a:latin typeface="Calibri"/>
                <a:ea typeface="Calibri"/>
                <a:cs typeface="Calibri"/>
                <a:sym typeface="Calibri"/>
              </a:endParaRPr>
            </a:p>
          </p:txBody>
        </p:sp>
        <p:grpSp>
          <p:nvGrpSpPr>
            <p:cNvPr id="681" name="Google Shape;681;g25350d9df3b_2_103"/>
            <p:cNvGrpSpPr/>
            <p:nvPr/>
          </p:nvGrpSpPr>
          <p:grpSpPr>
            <a:xfrm>
              <a:off x="2" y="0"/>
              <a:ext cx="13002941" cy="606000"/>
              <a:chOff x="4" y="0"/>
              <a:chExt cx="13002941" cy="606000"/>
            </a:xfrm>
          </p:grpSpPr>
          <p:sp>
            <p:nvSpPr>
              <p:cNvPr id="682" name="Google Shape;682;g25350d9df3b_2_103"/>
              <p:cNvSpPr/>
              <p:nvPr/>
            </p:nvSpPr>
            <p:spPr>
              <a:xfrm>
                <a:off x="4" y="0"/>
                <a:ext cx="2241600" cy="606000"/>
              </a:xfrm>
              <a:prstGeom prst="homePlate">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83" name="Google Shape;683;g25350d9df3b_2_103"/>
              <p:cNvSpPr txBox="1"/>
              <p:nvPr/>
            </p:nvSpPr>
            <p:spPr>
              <a:xfrm>
                <a:off x="4" y="0"/>
                <a:ext cx="2138700" cy="606000"/>
              </a:xfrm>
              <a:prstGeom prst="rect">
                <a:avLst/>
              </a:prstGeom>
              <a:solidFill>
                <a:schemeClr val="tx2"/>
              </a:solidFill>
              <a:ln>
                <a:noFill/>
              </a:ln>
            </p:spPr>
            <p:txBody>
              <a:bodyPr spcFirstLastPara="1" wrap="square" lIns="96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dirty="0">
                    <a:solidFill>
                      <a:schemeClr val="lt1"/>
                    </a:solidFill>
                    <a:latin typeface="Times New Roman"/>
                    <a:ea typeface="Times New Roman"/>
                    <a:cs typeface="Times New Roman"/>
                    <a:sym typeface="Times New Roman"/>
                  </a:rPr>
                  <a:t>Introduction</a:t>
                </a:r>
                <a:endParaRPr sz="1800" b="0" i="0" u="none" strike="noStrike" cap="none" dirty="0">
                  <a:solidFill>
                    <a:schemeClr val="dk1"/>
                  </a:solidFill>
                  <a:latin typeface="Calibri"/>
                  <a:ea typeface="Calibri"/>
                  <a:cs typeface="Calibri"/>
                  <a:sym typeface="Calibri"/>
                </a:endParaRPr>
              </a:p>
            </p:txBody>
          </p:sp>
          <p:sp>
            <p:nvSpPr>
              <p:cNvPr id="684" name="Google Shape;684;g25350d9df3b_2_103"/>
              <p:cNvSpPr/>
              <p:nvPr/>
            </p:nvSpPr>
            <p:spPr>
              <a:xfrm>
                <a:off x="17951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85" name="Google Shape;685;g25350d9df3b_2_103"/>
              <p:cNvSpPr txBox="1"/>
              <p:nvPr/>
            </p:nvSpPr>
            <p:spPr>
              <a:xfrm>
                <a:off x="20981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Background</a:t>
                </a:r>
                <a:endParaRPr sz="1800" b="0" i="0" u="none" strike="noStrike" cap="none">
                  <a:solidFill>
                    <a:schemeClr val="dk1"/>
                  </a:solidFill>
                  <a:latin typeface="Calibri"/>
                  <a:ea typeface="Calibri"/>
                  <a:cs typeface="Calibri"/>
                  <a:sym typeface="Calibri"/>
                </a:endParaRPr>
              </a:p>
            </p:txBody>
          </p:sp>
          <p:sp>
            <p:nvSpPr>
              <p:cNvPr id="686" name="Google Shape;686;g25350d9df3b_2_103"/>
              <p:cNvSpPr/>
              <p:nvPr/>
            </p:nvSpPr>
            <p:spPr>
              <a:xfrm>
                <a:off x="358838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87" name="Google Shape;687;g25350d9df3b_2_103"/>
              <p:cNvSpPr txBox="1"/>
              <p:nvPr/>
            </p:nvSpPr>
            <p:spPr>
              <a:xfrm>
                <a:off x="389143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Related Work</a:t>
                </a:r>
                <a:endParaRPr sz="1800" b="0" i="0" u="none" strike="noStrike" cap="none">
                  <a:solidFill>
                    <a:schemeClr val="dk1"/>
                  </a:solidFill>
                  <a:latin typeface="Calibri"/>
                  <a:ea typeface="Calibri"/>
                  <a:cs typeface="Calibri"/>
                  <a:sym typeface="Calibri"/>
                </a:endParaRPr>
              </a:p>
            </p:txBody>
          </p:sp>
          <p:sp>
            <p:nvSpPr>
              <p:cNvPr id="688" name="Google Shape;688;g25350d9df3b_2_103"/>
              <p:cNvSpPr/>
              <p:nvPr/>
            </p:nvSpPr>
            <p:spPr>
              <a:xfrm>
                <a:off x="538162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89" name="Google Shape;689;g25350d9df3b_2_103"/>
              <p:cNvSpPr txBox="1"/>
              <p:nvPr/>
            </p:nvSpPr>
            <p:spPr>
              <a:xfrm>
                <a:off x="568467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Methodology</a:t>
                </a:r>
                <a:endParaRPr sz="1800" b="0" i="0" u="none" strike="noStrike" cap="none">
                  <a:solidFill>
                    <a:schemeClr val="dk1"/>
                  </a:solidFill>
                  <a:latin typeface="Calibri"/>
                  <a:ea typeface="Calibri"/>
                  <a:cs typeface="Calibri"/>
                  <a:sym typeface="Calibri"/>
                </a:endParaRPr>
              </a:p>
            </p:txBody>
          </p:sp>
          <p:sp>
            <p:nvSpPr>
              <p:cNvPr id="690" name="Google Shape;690;g25350d9df3b_2_103"/>
              <p:cNvSpPr/>
              <p:nvPr/>
            </p:nvSpPr>
            <p:spPr>
              <a:xfrm>
                <a:off x="717486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91" name="Google Shape;691;g25350d9df3b_2_103"/>
              <p:cNvSpPr txBox="1"/>
              <p:nvPr/>
            </p:nvSpPr>
            <p:spPr>
              <a:xfrm>
                <a:off x="747791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Case Study</a:t>
                </a:r>
                <a:endParaRPr sz="1800" b="0" i="0" u="none" strike="noStrike" cap="none">
                  <a:solidFill>
                    <a:schemeClr val="dk1"/>
                  </a:solidFill>
                  <a:latin typeface="Calibri"/>
                  <a:ea typeface="Calibri"/>
                  <a:cs typeface="Calibri"/>
                  <a:sym typeface="Calibri"/>
                </a:endParaRPr>
              </a:p>
            </p:txBody>
          </p:sp>
          <p:sp>
            <p:nvSpPr>
              <p:cNvPr id="692" name="Google Shape;692;g25350d9df3b_2_103"/>
              <p:cNvSpPr/>
              <p:nvPr/>
            </p:nvSpPr>
            <p:spPr>
              <a:xfrm>
                <a:off x="8968105" y="0"/>
                <a:ext cx="2241600" cy="606000"/>
              </a:xfrm>
              <a:prstGeom prst="chevron">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93" name="Google Shape;693;g25350d9df3b_2_103"/>
              <p:cNvSpPr txBox="1"/>
              <p:nvPr/>
            </p:nvSpPr>
            <p:spPr>
              <a:xfrm>
                <a:off x="927115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Results</a:t>
                </a:r>
                <a:endParaRPr sz="1800" b="0" i="0" u="none" strike="noStrike" cap="none" dirty="0">
                  <a:solidFill>
                    <a:schemeClr val="dk1"/>
                  </a:solidFill>
                  <a:latin typeface="Calibri"/>
                  <a:ea typeface="Calibri"/>
                  <a:cs typeface="Calibri"/>
                  <a:sym typeface="Calibri"/>
                </a:endParaRPr>
              </a:p>
            </p:txBody>
          </p:sp>
          <p:sp>
            <p:nvSpPr>
              <p:cNvPr id="694" name="Google Shape;694;g25350d9df3b_2_103"/>
              <p:cNvSpPr/>
              <p:nvPr/>
            </p:nvSpPr>
            <p:spPr>
              <a:xfrm>
                <a:off x="107613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95" name="Google Shape;695;g25350d9df3b_2_103"/>
              <p:cNvSpPr txBox="1"/>
              <p:nvPr/>
            </p:nvSpPr>
            <p:spPr>
              <a:xfrm>
                <a:off x="110643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dirty="0">
                    <a:solidFill>
                      <a:schemeClr val="lt1"/>
                    </a:solidFill>
                    <a:latin typeface="Times New Roman"/>
                    <a:ea typeface="Times New Roman"/>
                    <a:cs typeface="Times New Roman"/>
                    <a:sym typeface="Times New Roman"/>
                  </a:rPr>
                  <a:t>Conclusion</a:t>
                </a:r>
                <a:endParaRPr sz="1800" b="0" i="0" u="none" strike="noStrike" cap="none" dirty="0">
                  <a:solidFill>
                    <a:schemeClr val="dk1"/>
                  </a:solidFill>
                  <a:latin typeface="Calibri"/>
                  <a:ea typeface="Calibri"/>
                  <a:cs typeface="Calibri"/>
                  <a:sym typeface="Calibri"/>
                </a:endParaRPr>
              </a:p>
            </p:txBody>
          </p:sp>
        </p:grpSp>
      </p:grpSp>
      <p:pic>
        <p:nvPicPr>
          <p:cNvPr id="22" name="Google Shape;120;p2" descr="A picture containing circle&#10;&#10;Description automatically generated">
            <a:extLst>
              <a:ext uri="{FF2B5EF4-FFF2-40B4-BE49-F238E27FC236}">
                <a16:creationId xmlns:a16="http://schemas.microsoft.com/office/drawing/2014/main" id="{9B73457A-169E-4720-806E-BE33316EAF12}"/>
              </a:ext>
            </a:extLst>
          </p:cNvPr>
          <p:cNvPicPr preferRelativeResize="0"/>
          <p:nvPr/>
        </p:nvPicPr>
        <p:blipFill rotWithShape="1">
          <a:blip r:embed="rId3">
            <a:alphaModFix/>
          </a:blip>
          <a:srcRect/>
          <a:stretch/>
        </p:blipFill>
        <p:spPr>
          <a:xfrm>
            <a:off x="0" y="-11032"/>
            <a:ext cx="1147104" cy="1147104"/>
          </a:xfrm>
          <a:prstGeom prst="rect">
            <a:avLst/>
          </a:prstGeom>
          <a:noFill/>
          <a:ln>
            <a:noFill/>
          </a:ln>
        </p:spPr>
      </p:pic>
      <p:pic>
        <p:nvPicPr>
          <p:cNvPr id="23" name="Google Shape;121;p2" descr="A picture containing font, graphics, text, graphic design&#10;&#10;Description automatically generated">
            <a:extLst>
              <a:ext uri="{FF2B5EF4-FFF2-40B4-BE49-F238E27FC236}">
                <a16:creationId xmlns:a16="http://schemas.microsoft.com/office/drawing/2014/main" id="{0E8959E2-E945-4F8F-A1F9-75DA1597222D}"/>
              </a:ext>
            </a:extLst>
          </p:cNvPr>
          <p:cNvPicPr preferRelativeResize="0"/>
          <p:nvPr/>
        </p:nvPicPr>
        <p:blipFill rotWithShape="1">
          <a:blip r:embed="rId4">
            <a:alphaModFix/>
          </a:blip>
          <a:srcRect/>
          <a:stretch/>
        </p:blipFill>
        <p:spPr>
          <a:xfrm>
            <a:off x="9951315" y="-11032"/>
            <a:ext cx="2238942" cy="125940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We used our tool to generate both Lenet-5 variants and compared between their results </a:t>
            </a:r>
            <a:br>
              <a:rPr lang="en-US" dirty="0"/>
            </a:br>
            <a:endParaRPr lang="en-US" dirty="0"/>
          </a:p>
          <a:p>
            <a:r>
              <a:rPr lang="en-US" dirty="0"/>
              <a:t>This shows the added value of our generation framework in exploring different design alternatives and generating the code of an ASDLA for each configuration</a:t>
            </a:r>
            <a:endParaRPr lang="en-US" sz="2600" dirty="0"/>
          </a:p>
        </p:txBody>
      </p:sp>
      <p:pic>
        <p:nvPicPr>
          <p:cNvPr id="4" name="Google Shape;120;p2" descr="A picture containing circle&#10;&#10;Description automatically generated">
            <a:extLst>
              <a:ext uri="{FF2B5EF4-FFF2-40B4-BE49-F238E27FC236}">
                <a16:creationId xmlns:a16="http://schemas.microsoft.com/office/drawing/2014/main" id="{9B73457A-169E-4720-806E-BE33316EAF12}"/>
              </a:ext>
            </a:extLst>
          </p:cNvPr>
          <p:cNvPicPr preferRelativeResize="0"/>
          <p:nvPr/>
        </p:nvPicPr>
        <p:blipFill rotWithShape="1">
          <a:blip r:embed="rId2">
            <a:alphaModFix/>
          </a:blip>
          <a:srcRect/>
          <a:stretch/>
        </p:blipFill>
        <p:spPr>
          <a:xfrm>
            <a:off x="0" y="-11032"/>
            <a:ext cx="1147104" cy="1147104"/>
          </a:xfrm>
          <a:prstGeom prst="rect">
            <a:avLst/>
          </a:prstGeom>
          <a:noFill/>
          <a:ln>
            <a:noFill/>
          </a:ln>
        </p:spPr>
      </p:pic>
      <p:pic>
        <p:nvPicPr>
          <p:cNvPr id="5" name="Google Shape;121;p2" descr="A picture containing font, graphics, text, graphic design&#10;&#10;Description automatically generated">
            <a:extLst>
              <a:ext uri="{FF2B5EF4-FFF2-40B4-BE49-F238E27FC236}">
                <a16:creationId xmlns:a16="http://schemas.microsoft.com/office/drawing/2014/main" id="{0E8959E2-E945-4F8F-A1F9-75DA1597222D}"/>
              </a:ext>
            </a:extLst>
          </p:cNvPr>
          <p:cNvPicPr preferRelativeResize="0"/>
          <p:nvPr/>
        </p:nvPicPr>
        <p:blipFill rotWithShape="1">
          <a:blip r:embed="rId3">
            <a:alphaModFix/>
          </a:blip>
          <a:srcRect/>
          <a:stretch/>
        </p:blipFill>
        <p:spPr>
          <a:xfrm>
            <a:off x="9951315" y="-11032"/>
            <a:ext cx="2238942" cy="1259405"/>
          </a:xfrm>
          <a:prstGeom prst="rect">
            <a:avLst/>
          </a:prstGeom>
          <a:noFill/>
          <a:ln>
            <a:noFill/>
          </a:ln>
        </p:spPr>
      </p:pic>
      <p:sp>
        <p:nvSpPr>
          <p:cNvPr id="6" name="Google Shape;70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b="1" dirty="0">
                <a:latin typeface="+mn-lt"/>
              </a:rPr>
              <a:t>Results</a:t>
            </a:r>
            <a:endParaRPr b="1" dirty="0">
              <a:latin typeface="+mn-lt"/>
            </a:endParaRPr>
          </a:p>
        </p:txBody>
      </p:sp>
      <p:grpSp>
        <p:nvGrpSpPr>
          <p:cNvPr id="7" name="Google Shape;679;g25350d9df3b_2_103"/>
          <p:cNvGrpSpPr/>
          <p:nvPr/>
        </p:nvGrpSpPr>
        <p:grpSpPr>
          <a:xfrm>
            <a:off x="0" y="6227830"/>
            <a:ext cx="12192080" cy="623453"/>
            <a:chOff x="2" y="0"/>
            <a:chExt cx="13004885" cy="606000"/>
          </a:xfrm>
        </p:grpSpPr>
        <p:sp>
          <p:nvSpPr>
            <p:cNvPr id="8" name="Google Shape;680;g25350d9df3b_2_103"/>
            <p:cNvSpPr/>
            <p:nvPr/>
          </p:nvSpPr>
          <p:spPr>
            <a:xfrm>
              <a:off x="12685387" y="0"/>
              <a:ext cx="319500" cy="606000"/>
            </a:xfrm>
            <a:prstGeom prst="rect">
              <a:avLst/>
            </a:prstGeom>
            <a:solidFill>
              <a:schemeClr val="dk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707"/>
                <a:buFont typeface="Calibri"/>
                <a:buNone/>
              </a:pPr>
              <a:endParaRPr sz="1707" b="0" i="0" u="none" strike="noStrike" cap="none">
                <a:solidFill>
                  <a:schemeClr val="lt1"/>
                </a:solidFill>
                <a:latin typeface="Calibri"/>
                <a:ea typeface="Calibri"/>
                <a:cs typeface="Calibri"/>
                <a:sym typeface="Calibri"/>
              </a:endParaRPr>
            </a:p>
          </p:txBody>
        </p:sp>
        <p:grpSp>
          <p:nvGrpSpPr>
            <p:cNvPr id="9" name="Google Shape;681;g25350d9df3b_2_103"/>
            <p:cNvGrpSpPr/>
            <p:nvPr/>
          </p:nvGrpSpPr>
          <p:grpSpPr>
            <a:xfrm>
              <a:off x="2" y="0"/>
              <a:ext cx="13002941" cy="606000"/>
              <a:chOff x="4" y="0"/>
              <a:chExt cx="13002941" cy="606000"/>
            </a:xfrm>
          </p:grpSpPr>
          <p:sp>
            <p:nvSpPr>
              <p:cNvPr id="10" name="Google Shape;682;g25350d9df3b_2_103"/>
              <p:cNvSpPr/>
              <p:nvPr/>
            </p:nvSpPr>
            <p:spPr>
              <a:xfrm>
                <a:off x="4" y="0"/>
                <a:ext cx="2241600" cy="606000"/>
              </a:xfrm>
              <a:prstGeom prst="homePlate">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 name="Google Shape;683;g25350d9df3b_2_103"/>
              <p:cNvSpPr txBox="1"/>
              <p:nvPr/>
            </p:nvSpPr>
            <p:spPr>
              <a:xfrm>
                <a:off x="4" y="0"/>
                <a:ext cx="2138700" cy="606000"/>
              </a:xfrm>
              <a:prstGeom prst="rect">
                <a:avLst/>
              </a:prstGeom>
              <a:solidFill>
                <a:schemeClr val="tx2"/>
              </a:solidFill>
              <a:ln>
                <a:noFill/>
              </a:ln>
            </p:spPr>
            <p:txBody>
              <a:bodyPr spcFirstLastPara="1" wrap="square" lIns="96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dirty="0">
                    <a:solidFill>
                      <a:schemeClr val="lt1"/>
                    </a:solidFill>
                    <a:latin typeface="Times New Roman"/>
                    <a:ea typeface="Times New Roman"/>
                    <a:cs typeface="Times New Roman"/>
                    <a:sym typeface="Times New Roman"/>
                  </a:rPr>
                  <a:t>Introduction</a:t>
                </a:r>
                <a:endParaRPr sz="1800" b="0" i="0" u="none" strike="noStrike" cap="none" dirty="0">
                  <a:solidFill>
                    <a:schemeClr val="dk1"/>
                  </a:solidFill>
                  <a:latin typeface="Calibri"/>
                  <a:ea typeface="Calibri"/>
                  <a:cs typeface="Calibri"/>
                  <a:sym typeface="Calibri"/>
                </a:endParaRPr>
              </a:p>
            </p:txBody>
          </p:sp>
          <p:sp>
            <p:nvSpPr>
              <p:cNvPr id="12" name="Google Shape;684;g25350d9df3b_2_103"/>
              <p:cNvSpPr/>
              <p:nvPr/>
            </p:nvSpPr>
            <p:spPr>
              <a:xfrm>
                <a:off x="17951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3" name="Google Shape;685;g25350d9df3b_2_103"/>
              <p:cNvSpPr txBox="1"/>
              <p:nvPr/>
            </p:nvSpPr>
            <p:spPr>
              <a:xfrm>
                <a:off x="20981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Background</a:t>
                </a:r>
                <a:endParaRPr sz="1800" b="0" i="0" u="none" strike="noStrike" cap="none">
                  <a:solidFill>
                    <a:schemeClr val="dk1"/>
                  </a:solidFill>
                  <a:latin typeface="Calibri"/>
                  <a:ea typeface="Calibri"/>
                  <a:cs typeface="Calibri"/>
                  <a:sym typeface="Calibri"/>
                </a:endParaRPr>
              </a:p>
            </p:txBody>
          </p:sp>
          <p:sp>
            <p:nvSpPr>
              <p:cNvPr id="14" name="Google Shape;686;g25350d9df3b_2_103"/>
              <p:cNvSpPr/>
              <p:nvPr/>
            </p:nvSpPr>
            <p:spPr>
              <a:xfrm>
                <a:off x="358838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5" name="Google Shape;687;g25350d9df3b_2_103"/>
              <p:cNvSpPr txBox="1"/>
              <p:nvPr/>
            </p:nvSpPr>
            <p:spPr>
              <a:xfrm>
                <a:off x="389143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Related Work</a:t>
                </a:r>
                <a:endParaRPr sz="1800" b="0" i="0" u="none" strike="noStrike" cap="none">
                  <a:solidFill>
                    <a:schemeClr val="dk1"/>
                  </a:solidFill>
                  <a:latin typeface="Calibri"/>
                  <a:ea typeface="Calibri"/>
                  <a:cs typeface="Calibri"/>
                  <a:sym typeface="Calibri"/>
                </a:endParaRPr>
              </a:p>
            </p:txBody>
          </p:sp>
          <p:sp>
            <p:nvSpPr>
              <p:cNvPr id="16" name="Google Shape;688;g25350d9df3b_2_103"/>
              <p:cNvSpPr/>
              <p:nvPr/>
            </p:nvSpPr>
            <p:spPr>
              <a:xfrm>
                <a:off x="538162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 name="Google Shape;689;g25350d9df3b_2_103"/>
              <p:cNvSpPr txBox="1"/>
              <p:nvPr/>
            </p:nvSpPr>
            <p:spPr>
              <a:xfrm>
                <a:off x="568467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Methodology</a:t>
                </a:r>
                <a:endParaRPr sz="1800" b="0" i="0" u="none" strike="noStrike" cap="none">
                  <a:solidFill>
                    <a:schemeClr val="dk1"/>
                  </a:solidFill>
                  <a:latin typeface="Calibri"/>
                  <a:ea typeface="Calibri"/>
                  <a:cs typeface="Calibri"/>
                  <a:sym typeface="Calibri"/>
                </a:endParaRPr>
              </a:p>
            </p:txBody>
          </p:sp>
          <p:sp>
            <p:nvSpPr>
              <p:cNvPr id="18" name="Google Shape;690;g25350d9df3b_2_103"/>
              <p:cNvSpPr/>
              <p:nvPr/>
            </p:nvSpPr>
            <p:spPr>
              <a:xfrm>
                <a:off x="717486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9" name="Google Shape;691;g25350d9df3b_2_103"/>
              <p:cNvSpPr txBox="1"/>
              <p:nvPr/>
            </p:nvSpPr>
            <p:spPr>
              <a:xfrm>
                <a:off x="747791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Case Study</a:t>
                </a:r>
                <a:endParaRPr sz="1800" b="0" i="0" u="none" strike="noStrike" cap="none">
                  <a:solidFill>
                    <a:schemeClr val="dk1"/>
                  </a:solidFill>
                  <a:latin typeface="Calibri"/>
                  <a:ea typeface="Calibri"/>
                  <a:cs typeface="Calibri"/>
                  <a:sym typeface="Calibri"/>
                </a:endParaRPr>
              </a:p>
            </p:txBody>
          </p:sp>
          <p:sp>
            <p:nvSpPr>
              <p:cNvPr id="20" name="Google Shape;692;g25350d9df3b_2_103"/>
              <p:cNvSpPr/>
              <p:nvPr/>
            </p:nvSpPr>
            <p:spPr>
              <a:xfrm>
                <a:off x="8968105" y="0"/>
                <a:ext cx="2241600" cy="606000"/>
              </a:xfrm>
              <a:prstGeom prst="chevron">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1" name="Google Shape;693;g25350d9df3b_2_103"/>
              <p:cNvSpPr txBox="1"/>
              <p:nvPr/>
            </p:nvSpPr>
            <p:spPr>
              <a:xfrm>
                <a:off x="927115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Results</a:t>
                </a:r>
                <a:endParaRPr sz="1800" b="0" i="0" u="none" strike="noStrike" cap="none" dirty="0">
                  <a:solidFill>
                    <a:schemeClr val="dk1"/>
                  </a:solidFill>
                  <a:latin typeface="Calibri"/>
                  <a:ea typeface="Calibri"/>
                  <a:cs typeface="Calibri"/>
                  <a:sym typeface="Calibri"/>
                </a:endParaRPr>
              </a:p>
            </p:txBody>
          </p:sp>
          <p:sp>
            <p:nvSpPr>
              <p:cNvPr id="22" name="Google Shape;694;g25350d9df3b_2_103"/>
              <p:cNvSpPr/>
              <p:nvPr/>
            </p:nvSpPr>
            <p:spPr>
              <a:xfrm>
                <a:off x="107613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3" name="Google Shape;695;g25350d9df3b_2_103"/>
              <p:cNvSpPr txBox="1"/>
              <p:nvPr/>
            </p:nvSpPr>
            <p:spPr>
              <a:xfrm>
                <a:off x="110643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dirty="0">
                    <a:solidFill>
                      <a:schemeClr val="lt1"/>
                    </a:solidFill>
                    <a:latin typeface="Times New Roman"/>
                    <a:ea typeface="Times New Roman"/>
                    <a:cs typeface="Times New Roman"/>
                    <a:sym typeface="Times New Roman"/>
                  </a:rPr>
                  <a:t>Conclusion</a:t>
                </a:r>
                <a:endParaRPr sz="1800" b="0" i="0" u="none" strike="noStrike" cap="none" dirty="0">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3339653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sz="3000" dirty="0"/>
              <a:t>Processor:</a:t>
            </a:r>
          </a:p>
          <a:p>
            <a:pPr lvl="1">
              <a:buFont typeface="Wingdings" panose="05000000000000000000" pitchFamily="2" charset="2"/>
              <a:buChar char="Ø"/>
            </a:pPr>
            <a:r>
              <a:rPr lang="en-US" sz="2600" dirty="0"/>
              <a:t>Intel(R) Core(TM) i7-7660U CPU @ 2.50GHz</a:t>
            </a:r>
          </a:p>
          <a:p>
            <a:endParaRPr lang="en-US" dirty="0"/>
          </a:p>
          <a:p>
            <a:r>
              <a:rPr lang="en-US" sz="3000" dirty="0"/>
              <a:t>Installed RAM:</a:t>
            </a:r>
          </a:p>
          <a:p>
            <a:pPr lvl="1">
              <a:buFont typeface="Wingdings" panose="05000000000000000000" pitchFamily="2" charset="2"/>
              <a:buChar char="Ø"/>
            </a:pPr>
            <a:r>
              <a:rPr lang="en-US" sz="2600" dirty="0"/>
              <a:t>16.0 GB</a:t>
            </a:r>
          </a:p>
          <a:p>
            <a:endParaRPr lang="en-US" dirty="0"/>
          </a:p>
          <a:p>
            <a:r>
              <a:rPr lang="en-US" sz="3000" dirty="0"/>
              <a:t>System Type:</a:t>
            </a:r>
          </a:p>
          <a:p>
            <a:pPr lvl="1">
              <a:buFont typeface="Wingdings" panose="05000000000000000000" pitchFamily="2" charset="2"/>
              <a:buChar char="Ø"/>
            </a:pPr>
            <a:r>
              <a:rPr lang="en-US" sz="2600" dirty="0"/>
              <a:t>64-bit operating system, x64-based processor</a:t>
            </a:r>
          </a:p>
          <a:p>
            <a:endParaRPr lang="en-US" dirty="0"/>
          </a:p>
          <a:p>
            <a:r>
              <a:rPr lang="en-US" sz="3000" dirty="0"/>
              <a:t>Storage drive:</a:t>
            </a:r>
          </a:p>
          <a:p>
            <a:pPr lvl="1">
              <a:buFont typeface="Wingdings" panose="05000000000000000000" pitchFamily="2" charset="2"/>
              <a:buChar char="Ø"/>
            </a:pPr>
            <a:r>
              <a:rPr lang="en-US" sz="2600" dirty="0"/>
              <a:t>512.0 GB SSD</a:t>
            </a:r>
          </a:p>
        </p:txBody>
      </p:sp>
      <p:pic>
        <p:nvPicPr>
          <p:cNvPr id="4" name="Google Shape;120;p2" descr="A picture containing circle&#10;&#10;Description automatically generated">
            <a:extLst>
              <a:ext uri="{FF2B5EF4-FFF2-40B4-BE49-F238E27FC236}">
                <a16:creationId xmlns:a16="http://schemas.microsoft.com/office/drawing/2014/main" id="{9B73457A-169E-4720-806E-BE33316EAF12}"/>
              </a:ext>
            </a:extLst>
          </p:cNvPr>
          <p:cNvPicPr preferRelativeResize="0"/>
          <p:nvPr/>
        </p:nvPicPr>
        <p:blipFill rotWithShape="1">
          <a:blip r:embed="rId2">
            <a:alphaModFix/>
          </a:blip>
          <a:srcRect/>
          <a:stretch/>
        </p:blipFill>
        <p:spPr>
          <a:xfrm>
            <a:off x="0" y="-11032"/>
            <a:ext cx="1147104" cy="1147104"/>
          </a:xfrm>
          <a:prstGeom prst="rect">
            <a:avLst/>
          </a:prstGeom>
          <a:noFill/>
          <a:ln>
            <a:noFill/>
          </a:ln>
        </p:spPr>
      </p:pic>
      <p:pic>
        <p:nvPicPr>
          <p:cNvPr id="5" name="Google Shape;121;p2" descr="A picture containing font, graphics, text, graphic design&#10;&#10;Description automatically generated">
            <a:extLst>
              <a:ext uri="{FF2B5EF4-FFF2-40B4-BE49-F238E27FC236}">
                <a16:creationId xmlns:a16="http://schemas.microsoft.com/office/drawing/2014/main" id="{0E8959E2-E945-4F8F-A1F9-75DA1597222D}"/>
              </a:ext>
            </a:extLst>
          </p:cNvPr>
          <p:cNvPicPr preferRelativeResize="0"/>
          <p:nvPr/>
        </p:nvPicPr>
        <p:blipFill rotWithShape="1">
          <a:blip r:embed="rId3">
            <a:alphaModFix/>
          </a:blip>
          <a:srcRect/>
          <a:stretch/>
        </p:blipFill>
        <p:spPr>
          <a:xfrm>
            <a:off x="9951315" y="-11032"/>
            <a:ext cx="2238942" cy="1259405"/>
          </a:xfrm>
          <a:prstGeom prst="rect">
            <a:avLst/>
          </a:prstGeom>
          <a:noFill/>
          <a:ln>
            <a:noFill/>
          </a:ln>
        </p:spPr>
      </p:pic>
      <p:sp>
        <p:nvSpPr>
          <p:cNvPr id="6" name="Google Shape;70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b="1" dirty="0">
                <a:latin typeface="+mn-lt"/>
              </a:rPr>
              <a:t>Platform Specifications</a:t>
            </a:r>
            <a:endParaRPr b="1" dirty="0">
              <a:latin typeface="+mn-lt"/>
            </a:endParaRPr>
          </a:p>
        </p:txBody>
      </p:sp>
      <p:grpSp>
        <p:nvGrpSpPr>
          <p:cNvPr id="7" name="Google Shape;679;g25350d9df3b_2_103"/>
          <p:cNvGrpSpPr/>
          <p:nvPr/>
        </p:nvGrpSpPr>
        <p:grpSpPr>
          <a:xfrm>
            <a:off x="0" y="6227830"/>
            <a:ext cx="12192080" cy="623453"/>
            <a:chOff x="2" y="0"/>
            <a:chExt cx="13004885" cy="606000"/>
          </a:xfrm>
        </p:grpSpPr>
        <p:sp>
          <p:nvSpPr>
            <p:cNvPr id="8" name="Google Shape;680;g25350d9df3b_2_103"/>
            <p:cNvSpPr/>
            <p:nvPr/>
          </p:nvSpPr>
          <p:spPr>
            <a:xfrm>
              <a:off x="12685387" y="0"/>
              <a:ext cx="319500" cy="606000"/>
            </a:xfrm>
            <a:prstGeom prst="rect">
              <a:avLst/>
            </a:prstGeom>
            <a:solidFill>
              <a:schemeClr val="dk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707"/>
                <a:buFont typeface="Calibri"/>
                <a:buNone/>
              </a:pPr>
              <a:endParaRPr sz="1707" b="0" i="0" u="none" strike="noStrike" cap="none">
                <a:solidFill>
                  <a:schemeClr val="lt1"/>
                </a:solidFill>
                <a:latin typeface="Calibri"/>
                <a:ea typeface="Calibri"/>
                <a:cs typeface="Calibri"/>
                <a:sym typeface="Calibri"/>
              </a:endParaRPr>
            </a:p>
          </p:txBody>
        </p:sp>
        <p:grpSp>
          <p:nvGrpSpPr>
            <p:cNvPr id="9" name="Google Shape;681;g25350d9df3b_2_103"/>
            <p:cNvGrpSpPr/>
            <p:nvPr/>
          </p:nvGrpSpPr>
          <p:grpSpPr>
            <a:xfrm>
              <a:off x="2" y="0"/>
              <a:ext cx="13002941" cy="606000"/>
              <a:chOff x="4" y="0"/>
              <a:chExt cx="13002941" cy="606000"/>
            </a:xfrm>
          </p:grpSpPr>
          <p:sp>
            <p:nvSpPr>
              <p:cNvPr id="10" name="Google Shape;682;g25350d9df3b_2_103"/>
              <p:cNvSpPr/>
              <p:nvPr/>
            </p:nvSpPr>
            <p:spPr>
              <a:xfrm>
                <a:off x="4" y="0"/>
                <a:ext cx="2241600" cy="606000"/>
              </a:xfrm>
              <a:prstGeom prst="homePlate">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 name="Google Shape;683;g25350d9df3b_2_103"/>
              <p:cNvSpPr txBox="1"/>
              <p:nvPr/>
            </p:nvSpPr>
            <p:spPr>
              <a:xfrm>
                <a:off x="4" y="0"/>
                <a:ext cx="2138700" cy="606000"/>
              </a:xfrm>
              <a:prstGeom prst="rect">
                <a:avLst/>
              </a:prstGeom>
              <a:solidFill>
                <a:schemeClr val="tx2"/>
              </a:solidFill>
              <a:ln>
                <a:noFill/>
              </a:ln>
            </p:spPr>
            <p:txBody>
              <a:bodyPr spcFirstLastPara="1" wrap="square" lIns="96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dirty="0">
                    <a:solidFill>
                      <a:schemeClr val="lt1"/>
                    </a:solidFill>
                    <a:latin typeface="Times New Roman"/>
                    <a:ea typeface="Times New Roman"/>
                    <a:cs typeface="Times New Roman"/>
                    <a:sym typeface="Times New Roman"/>
                  </a:rPr>
                  <a:t>Introduction</a:t>
                </a:r>
                <a:endParaRPr sz="1800" b="0" i="0" u="none" strike="noStrike" cap="none" dirty="0">
                  <a:solidFill>
                    <a:schemeClr val="dk1"/>
                  </a:solidFill>
                  <a:latin typeface="Calibri"/>
                  <a:ea typeface="Calibri"/>
                  <a:cs typeface="Calibri"/>
                  <a:sym typeface="Calibri"/>
                </a:endParaRPr>
              </a:p>
            </p:txBody>
          </p:sp>
          <p:sp>
            <p:nvSpPr>
              <p:cNvPr id="12" name="Google Shape;684;g25350d9df3b_2_103"/>
              <p:cNvSpPr/>
              <p:nvPr/>
            </p:nvSpPr>
            <p:spPr>
              <a:xfrm>
                <a:off x="17951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3" name="Google Shape;685;g25350d9df3b_2_103"/>
              <p:cNvSpPr txBox="1"/>
              <p:nvPr/>
            </p:nvSpPr>
            <p:spPr>
              <a:xfrm>
                <a:off x="20981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Background</a:t>
                </a:r>
                <a:endParaRPr sz="1800" b="0" i="0" u="none" strike="noStrike" cap="none">
                  <a:solidFill>
                    <a:schemeClr val="dk1"/>
                  </a:solidFill>
                  <a:latin typeface="Calibri"/>
                  <a:ea typeface="Calibri"/>
                  <a:cs typeface="Calibri"/>
                  <a:sym typeface="Calibri"/>
                </a:endParaRPr>
              </a:p>
            </p:txBody>
          </p:sp>
          <p:sp>
            <p:nvSpPr>
              <p:cNvPr id="14" name="Google Shape;686;g25350d9df3b_2_103"/>
              <p:cNvSpPr/>
              <p:nvPr/>
            </p:nvSpPr>
            <p:spPr>
              <a:xfrm>
                <a:off x="358838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5" name="Google Shape;687;g25350d9df3b_2_103"/>
              <p:cNvSpPr txBox="1"/>
              <p:nvPr/>
            </p:nvSpPr>
            <p:spPr>
              <a:xfrm>
                <a:off x="389143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Related Work</a:t>
                </a:r>
                <a:endParaRPr sz="1800" b="0" i="0" u="none" strike="noStrike" cap="none">
                  <a:solidFill>
                    <a:schemeClr val="dk1"/>
                  </a:solidFill>
                  <a:latin typeface="Calibri"/>
                  <a:ea typeface="Calibri"/>
                  <a:cs typeface="Calibri"/>
                  <a:sym typeface="Calibri"/>
                </a:endParaRPr>
              </a:p>
            </p:txBody>
          </p:sp>
          <p:sp>
            <p:nvSpPr>
              <p:cNvPr id="16" name="Google Shape;688;g25350d9df3b_2_103"/>
              <p:cNvSpPr/>
              <p:nvPr/>
            </p:nvSpPr>
            <p:spPr>
              <a:xfrm>
                <a:off x="538162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 name="Google Shape;689;g25350d9df3b_2_103"/>
              <p:cNvSpPr txBox="1"/>
              <p:nvPr/>
            </p:nvSpPr>
            <p:spPr>
              <a:xfrm>
                <a:off x="568467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Methodology</a:t>
                </a:r>
                <a:endParaRPr sz="1800" b="0" i="0" u="none" strike="noStrike" cap="none">
                  <a:solidFill>
                    <a:schemeClr val="dk1"/>
                  </a:solidFill>
                  <a:latin typeface="Calibri"/>
                  <a:ea typeface="Calibri"/>
                  <a:cs typeface="Calibri"/>
                  <a:sym typeface="Calibri"/>
                </a:endParaRPr>
              </a:p>
            </p:txBody>
          </p:sp>
          <p:sp>
            <p:nvSpPr>
              <p:cNvPr id="18" name="Google Shape;690;g25350d9df3b_2_103"/>
              <p:cNvSpPr/>
              <p:nvPr/>
            </p:nvSpPr>
            <p:spPr>
              <a:xfrm>
                <a:off x="717486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9" name="Google Shape;691;g25350d9df3b_2_103"/>
              <p:cNvSpPr txBox="1"/>
              <p:nvPr/>
            </p:nvSpPr>
            <p:spPr>
              <a:xfrm>
                <a:off x="747791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Case Study</a:t>
                </a:r>
                <a:endParaRPr sz="1800" b="0" i="0" u="none" strike="noStrike" cap="none">
                  <a:solidFill>
                    <a:schemeClr val="dk1"/>
                  </a:solidFill>
                  <a:latin typeface="Calibri"/>
                  <a:ea typeface="Calibri"/>
                  <a:cs typeface="Calibri"/>
                  <a:sym typeface="Calibri"/>
                </a:endParaRPr>
              </a:p>
            </p:txBody>
          </p:sp>
          <p:sp>
            <p:nvSpPr>
              <p:cNvPr id="20" name="Google Shape;692;g25350d9df3b_2_103"/>
              <p:cNvSpPr/>
              <p:nvPr/>
            </p:nvSpPr>
            <p:spPr>
              <a:xfrm>
                <a:off x="8968105" y="0"/>
                <a:ext cx="2241600" cy="606000"/>
              </a:xfrm>
              <a:prstGeom prst="chevron">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1" name="Google Shape;693;g25350d9df3b_2_103"/>
              <p:cNvSpPr txBox="1"/>
              <p:nvPr/>
            </p:nvSpPr>
            <p:spPr>
              <a:xfrm>
                <a:off x="927115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mes New Roman"/>
                    <a:ea typeface="Times New Roman"/>
                    <a:cs typeface="Times New Roman"/>
                    <a:sym typeface="Times New Roman"/>
                  </a:rPr>
                  <a:t>Results</a:t>
                </a:r>
                <a:endParaRPr sz="1800" b="0" i="0" u="none" strike="noStrike" cap="none" dirty="0">
                  <a:solidFill>
                    <a:schemeClr val="dk1"/>
                  </a:solidFill>
                  <a:latin typeface="Calibri"/>
                  <a:ea typeface="Calibri"/>
                  <a:cs typeface="Calibri"/>
                  <a:sym typeface="Calibri"/>
                </a:endParaRPr>
              </a:p>
            </p:txBody>
          </p:sp>
          <p:sp>
            <p:nvSpPr>
              <p:cNvPr id="22" name="Google Shape;694;g25350d9df3b_2_103"/>
              <p:cNvSpPr/>
              <p:nvPr/>
            </p:nvSpPr>
            <p:spPr>
              <a:xfrm>
                <a:off x="107613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3" name="Google Shape;695;g25350d9df3b_2_103"/>
              <p:cNvSpPr txBox="1"/>
              <p:nvPr/>
            </p:nvSpPr>
            <p:spPr>
              <a:xfrm>
                <a:off x="110643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dirty="0">
                    <a:solidFill>
                      <a:schemeClr val="lt1"/>
                    </a:solidFill>
                    <a:latin typeface="Times New Roman"/>
                    <a:ea typeface="Times New Roman"/>
                    <a:cs typeface="Times New Roman"/>
                    <a:sym typeface="Times New Roman"/>
                  </a:rPr>
                  <a:t>Conclusion</a:t>
                </a:r>
                <a:endParaRPr sz="1800" b="0" i="0" u="none" strike="noStrike" cap="none" dirty="0">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1049861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27"/>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b="1" dirty="0">
                <a:latin typeface="+mn-lt"/>
              </a:rPr>
              <a:t>Lenet-5 Model Results</a:t>
            </a:r>
            <a:endParaRPr b="1" dirty="0">
              <a:latin typeface="+mn-lt"/>
            </a:endParaRPr>
          </a:p>
        </p:txBody>
      </p:sp>
      <p:sp>
        <p:nvSpPr>
          <p:cNvPr id="703" name="Google Shape;703;p27"/>
          <p:cNvSpPr txBox="1"/>
          <p:nvPr/>
        </p:nvSpPr>
        <p:spPr>
          <a:xfrm>
            <a:off x="236475" y="2054450"/>
            <a:ext cx="5187900" cy="2985402"/>
          </a:xfrm>
          <a:prstGeom prst="rect">
            <a:avLst/>
          </a:prstGeom>
          <a:noFill/>
          <a:ln>
            <a:noFill/>
          </a:ln>
        </p:spPr>
        <p:txBody>
          <a:bodyPr spcFirstLastPara="1" wrap="square" lIns="91425" tIns="91425" rIns="91425" bIns="91425" anchor="t" anchorCtr="0">
            <a:spAutoFit/>
          </a:bodyPr>
          <a:lstStyle/>
          <a:p>
            <a:pPr marL="539750" lvl="0" indent="-457200" algn="l" rtl="0">
              <a:spcBef>
                <a:spcPts val="0"/>
              </a:spcBef>
              <a:spcAft>
                <a:spcPts val="0"/>
              </a:spcAft>
              <a:buSzPct val="100000"/>
              <a:buFont typeface="Arial" panose="020B0604020202020204" pitchFamily="34" charset="0"/>
              <a:buChar char="•"/>
            </a:pPr>
            <a:r>
              <a:rPr lang="en-US" sz="2800" dirty="0">
                <a:latin typeface="Calibri"/>
                <a:ea typeface="Calibri"/>
                <a:cs typeface="Calibri"/>
                <a:sym typeface="Calibri"/>
              </a:rPr>
              <a:t>Transaction Time: 0.656 sec</a:t>
            </a:r>
          </a:p>
          <a:p>
            <a:pPr marL="368300" lvl="0" indent="-285750" algn="l" rtl="0">
              <a:spcBef>
                <a:spcPts val="0"/>
              </a:spcBef>
              <a:spcAft>
                <a:spcPts val="0"/>
              </a:spcAft>
              <a:buSzPct val="100000"/>
              <a:buFont typeface="Arial" panose="020B0604020202020204" pitchFamily="34" charset="0"/>
              <a:buChar char="•"/>
            </a:pPr>
            <a:endParaRPr sz="1400" dirty="0">
              <a:latin typeface="Calibri"/>
              <a:ea typeface="Calibri"/>
              <a:cs typeface="Calibri"/>
              <a:sym typeface="Calibri"/>
            </a:endParaRPr>
          </a:p>
          <a:p>
            <a:pPr marL="539750" lvl="0" indent="-457200" algn="l" rtl="0">
              <a:spcBef>
                <a:spcPts val="0"/>
              </a:spcBef>
              <a:spcAft>
                <a:spcPts val="0"/>
              </a:spcAft>
              <a:buSzPct val="100000"/>
              <a:buFont typeface="Arial" panose="020B0604020202020204" pitchFamily="34" charset="0"/>
              <a:buChar char="•"/>
            </a:pPr>
            <a:r>
              <a:rPr lang="en-US" sz="2800" dirty="0">
                <a:latin typeface="Calibri"/>
                <a:ea typeface="Calibri"/>
                <a:cs typeface="Calibri"/>
                <a:sym typeface="Calibri"/>
              </a:rPr>
              <a:t>Inference Time: 0.639 sec</a:t>
            </a:r>
          </a:p>
          <a:p>
            <a:pPr marL="368300" lvl="0" indent="-285750" algn="l" rtl="0">
              <a:spcBef>
                <a:spcPts val="0"/>
              </a:spcBef>
              <a:spcAft>
                <a:spcPts val="0"/>
              </a:spcAft>
              <a:buSzPct val="100000"/>
              <a:buFont typeface="Arial" panose="020B0604020202020204" pitchFamily="34" charset="0"/>
              <a:buChar char="•"/>
            </a:pPr>
            <a:endParaRPr sz="1400" dirty="0">
              <a:latin typeface="Calibri"/>
              <a:ea typeface="Calibri"/>
              <a:cs typeface="Calibri"/>
              <a:sym typeface="Calibri"/>
            </a:endParaRPr>
          </a:p>
          <a:p>
            <a:pPr marL="539750" lvl="0" indent="-457200" algn="l" rtl="0">
              <a:spcBef>
                <a:spcPts val="0"/>
              </a:spcBef>
              <a:spcAft>
                <a:spcPts val="0"/>
              </a:spcAft>
              <a:buSzPct val="100000"/>
              <a:buFont typeface="Arial" panose="020B0604020202020204" pitchFamily="34" charset="0"/>
              <a:buChar char="•"/>
            </a:pPr>
            <a:r>
              <a:rPr lang="en-US" sz="2800" dirty="0">
                <a:latin typeface="Calibri"/>
                <a:ea typeface="Calibri"/>
                <a:cs typeface="Calibri"/>
                <a:sym typeface="Calibri"/>
              </a:rPr>
              <a:t>Communication: 0.017 sec</a:t>
            </a:r>
          </a:p>
          <a:p>
            <a:pPr marL="368300" lvl="0" indent="-285750" algn="l" rtl="0">
              <a:spcBef>
                <a:spcPts val="0"/>
              </a:spcBef>
              <a:spcAft>
                <a:spcPts val="0"/>
              </a:spcAft>
              <a:buSzPct val="100000"/>
              <a:buFont typeface="Arial" panose="020B0604020202020204" pitchFamily="34" charset="0"/>
              <a:buChar char="•"/>
            </a:pPr>
            <a:endParaRPr sz="1400" dirty="0">
              <a:latin typeface="Calibri"/>
              <a:ea typeface="Calibri"/>
              <a:cs typeface="Calibri"/>
              <a:sym typeface="Calibri"/>
            </a:endParaRPr>
          </a:p>
          <a:p>
            <a:pPr marL="539750" lvl="0" indent="-457200" algn="l" rtl="0">
              <a:spcBef>
                <a:spcPts val="0"/>
              </a:spcBef>
              <a:spcAft>
                <a:spcPts val="0"/>
              </a:spcAft>
              <a:buSzPct val="100000"/>
              <a:buFont typeface="Arial" panose="020B0604020202020204" pitchFamily="34" charset="0"/>
              <a:buChar char="•"/>
            </a:pPr>
            <a:r>
              <a:rPr lang="en-US" sz="2800" dirty="0">
                <a:latin typeface="Calibri"/>
                <a:ea typeface="Calibri"/>
                <a:cs typeface="Calibri"/>
                <a:sym typeface="Calibri"/>
              </a:rPr>
              <a:t>Verification Accuracy: 98.2% (same as in Python)</a:t>
            </a:r>
          </a:p>
        </p:txBody>
      </p:sp>
      <p:grpSp>
        <p:nvGrpSpPr>
          <p:cNvPr id="704" name="Google Shape;704;p27"/>
          <p:cNvGrpSpPr/>
          <p:nvPr/>
        </p:nvGrpSpPr>
        <p:grpSpPr>
          <a:xfrm>
            <a:off x="0" y="6227830"/>
            <a:ext cx="12192080" cy="623453"/>
            <a:chOff x="2" y="0"/>
            <a:chExt cx="13004885" cy="606000"/>
          </a:xfrm>
        </p:grpSpPr>
        <p:sp>
          <p:nvSpPr>
            <p:cNvPr id="705" name="Google Shape;705;p27"/>
            <p:cNvSpPr/>
            <p:nvPr/>
          </p:nvSpPr>
          <p:spPr>
            <a:xfrm>
              <a:off x="12685387" y="0"/>
              <a:ext cx="319500" cy="606000"/>
            </a:xfrm>
            <a:prstGeom prst="rect">
              <a:avLst/>
            </a:prstGeom>
            <a:solidFill>
              <a:schemeClr val="dk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707"/>
                <a:buFont typeface="Calibri"/>
                <a:buNone/>
              </a:pPr>
              <a:endParaRPr sz="1707" b="0" i="0" u="none" strike="noStrike" cap="none">
                <a:solidFill>
                  <a:schemeClr val="lt1"/>
                </a:solidFill>
                <a:latin typeface="Calibri"/>
                <a:ea typeface="Calibri"/>
                <a:cs typeface="Calibri"/>
                <a:sym typeface="Calibri"/>
              </a:endParaRPr>
            </a:p>
          </p:txBody>
        </p:sp>
        <p:grpSp>
          <p:nvGrpSpPr>
            <p:cNvPr id="706" name="Google Shape;706;p27"/>
            <p:cNvGrpSpPr/>
            <p:nvPr/>
          </p:nvGrpSpPr>
          <p:grpSpPr>
            <a:xfrm>
              <a:off x="2" y="0"/>
              <a:ext cx="13002941" cy="606000"/>
              <a:chOff x="4" y="0"/>
              <a:chExt cx="13002941" cy="606000"/>
            </a:xfrm>
          </p:grpSpPr>
          <p:sp>
            <p:nvSpPr>
              <p:cNvPr id="707" name="Google Shape;707;p27"/>
              <p:cNvSpPr/>
              <p:nvPr/>
            </p:nvSpPr>
            <p:spPr>
              <a:xfrm>
                <a:off x="4" y="0"/>
                <a:ext cx="2241600" cy="606000"/>
              </a:xfrm>
              <a:prstGeom prst="homePlate">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708" name="Google Shape;708;p27"/>
              <p:cNvSpPr txBox="1"/>
              <p:nvPr/>
            </p:nvSpPr>
            <p:spPr>
              <a:xfrm>
                <a:off x="4" y="0"/>
                <a:ext cx="2138700" cy="606000"/>
              </a:xfrm>
              <a:prstGeom prst="rect">
                <a:avLst/>
              </a:prstGeom>
              <a:solidFill>
                <a:schemeClr val="tx2"/>
              </a:solidFill>
              <a:ln>
                <a:noFill/>
              </a:ln>
            </p:spPr>
            <p:txBody>
              <a:bodyPr spcFirstLastPara="1" wrap="square" lIns="96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Introduction</a:t>
                </a:r>
                <a:endParaRPr sz="1800" b="0" i="0" u="none" strike="noStrike" cap="none">
                  <a:solidFill>
                    <a:schemeClr val="dk1"/>
                  </a:solidFill>
                  <a:latin typeface="Calibri"/>
                  <a:ea typeface="Calibri"/>
                  <a:cs typeface="Calibri"/>
                  <a:sym typeface="Calibri"/>
                </a:endParaRPr>
              </a:p>
            </p:txBody>
          </p:sp>
          <p:sp>
            <p:nvSpPr>
              <p:cNvPr id="709" name="Google Shape;709;p27"/>
              <p:cNvSpPr/>
              <p:nvPr/>
            </p:nvSpPr>
            <p:spPr>
              <a:xfrm>
                <a:off x="17951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710" name="Google Shape;710;p27"/>
              <p:cNvSpPr txBox="1"/>
              <p:nvPr/>
            </p:nvSpPr>
            <p:spPr>
              <a:xfrm>
                <a:off x="20981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Background</a:t>
                </a:r>
                <a:endParaRPr sz="1800" b="0" i="0" u="none" strike="noStrike" cap="none">
                  <a:solidFill>
                    <a:schemeClr val="dk1"/>
                  </a:solidFill>
                  <a:latin typeface="Calibri"/>
                  <a:ea typeface="Calibri"/>
                  <a:cs typeface="Calibri"/>
                  <a:sym typeface="Calibri"/>
                </a:endParaRPr>
              </a:p>
            </p:txBody>
          </p:sp>
          <p:sp>
            <p:nvSpPr>
              <p:cNvPr id="711" name="Google Shape;711;p27"/>
              <p:cNvSpPr/>
              <p:nvPr/>
            </p:nvSpPr>
            <p:spPr>
              <a:xfrm>
                <a:off x="358838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712" name="Google Shape;712;p27"/>
              <p:cNvSpPr txBox="1"/>
              <p:nvPr/>
            </p:nvSpPr>
            <p:spPr>
              <a:xfrm>
                <a:off x="389143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Related Work</a:t>
                </a:r>
                <a:endParaRPr sz="1800" b="0" i="0" u="none" strike="noStrike" cap="none">
                  <a:solidFill>
                    <a:schemeClr val="dk1"/>
                  </a:solidFill>
                  <a:latin typeface="Calibri"/>
                  <a:ea typeface="Calibri"/>
                  <a:cs typeface="Calibri"/>
                  <a:sym typeface="Calibri"/>
                </a:endParaRPr>
              </a:p>
            </p:txBody>
          </p:sp>
          <p:sp>
            <p:nvSpPr>
              <p:cNvPr id="713" name="Google Shape;713;p27"/>
              <p:cNvSpPr/>
              <p:nvPr/>
            </p:nvSpPr>
            <p:spPr>
              <a:xfrm>
                <a:off x="538162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714" name="Google Shape;714;p27"/>
              <p:cNvSpPr txBox="1"/>
              <p:nvPr/>
            </p:nvSpPr>
            <p:spPr>
              <a:xfrm>
                <a:off x="568467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Methodology</a:t>
                </a:r>
                <a:endParaRPr sz="1800" b="0" i="0" u="none" strike="noStrike" cap="none">
                  <a:solidFill>
                    <a:schemeClr val="dk1"/>
                  </a:solidFill>
                  <a:latin typeface="Calibri"/>
                  <a:ea typeface="Calibri"/>
                  <a:cs typeface="Calibri"/>
                  <a:sym typeface="Calibri"/>
                </a:endParaRPr>
              </a:p>
            </p:txBody>
          </p:sp>
          <p:sp>
            <p:nvSpPr>
              <p:cNvPr id="715" name="Google Shape;715;p27"/>
              <p:cNvSpPr/>
              <p:nvPr/>
            </p:nvSpPr>
            <p:spPr>
              <a:xfrm>
                <a:off x="717486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716" name="Google Shape;716;p27"/>
              <p:cNvSpPr txBox="1"/>
              <p:nvPr/>
            </p:nvSpPr>
            <p:spPr>
              <a:xfrm>
                <a:off x="747791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Case Study</a:t>
                </a:r>
                <a:endParaRPr sz="1800" b="0" i="0" u="none" strike="noStrike" cap="none">
                  <a:solidFill>
                    <a:schemeClr val="dk1"/>
                  </a:solidFill>
                  <a:latin typeface="Calibri"/>
                  <a:ea typeface="Calibri"/>
                  <a:cs typeface="Calibri"/>
                  <a:sym typeface="Calibri"/>
                </a:endParaRPr>
              </a:p>
            </p:txBody>
          </p:sp>
          <p:sp>
            <p:nvSpPr>
              <p:cNvPr id="717" name="Google Shape;717;p27"/>
              <p:cNvSpPr/>
              <p:nvPr/>
            </p:nvSpPr>
            <p:spPr>
              <a:xfrm>
                <a:off x="8968105" y="0"/>
                <a:ext cx="2241600" cy="606000"/>
              </a:xfrm>
              <a:prstGeom prst="chevron">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718" name="Google Shape;718;p27"/>
              <p:cNvSpPr txBox="1"/>
              <p:nvPr/>
            </p:nvSpPr>
            <p:spPr>
              <a:xfrm>
                <a:off x="927115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Results</a:t>
                </a:r>
                <a:endParaRPr sz="1800" b="0" i="0" u="none" strike="noStrike" cap="none">
                  <a:solidFill>
                    <a:schemeClr val="dk1"/>
                  </a:solidFill>
                  <a:latin typeface="Calibri"/>
                  <a:ea typeface="Calibri"/>
                  <a:cs typeface="Calibri"/>
                  <a:sym typeface="Calibri"/>
                </a:endParaRPr>
              </a:p>
            </p:txBody>
          </p:sp>
          <p:sp>
            <p:nvSpPr>
              <p:cNvPr id="719" name="Google Shape;719;p27"/>
              <p:cNvSpPr/>
              <p:nvPr/>
            </p:nvSpPr>
            <p:spPr>
              <a:xfrm>
                <a:off x="107613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720" name="Google Shape;720;p27"/>
              <p:cNvSpPr txBox="1"/>
              <p:nvPr/>
            </p:nvSpPr>
            <p:spPr>
              <a:xfrm>
                <a:off x="110643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dirty="0">
                    <a:solidFill>
                      <a:schemeClr val="lt1"/>
                    </a:solidFill>
                    <a:latin typeface="Times New Roman"/>
                    <a:ea typeface="Times New Roman"/>
                    <a:cs typeface="Times New Roman"/>
                    <a:sym typeface="Times New Roman"/>
                  </a:rPr>
                  <a:t>Conclusion</a:t>
                </a:r>
                <a:endParaRPr sz="1800" b="0" i="0" u="none" strike="noStrike" cap="none" dirty="0">
                  <a:solidFill>
                    <a:schemeClr val="dk1"/>
                  </a:solidFill>
                  <a:latin typeface="Calibri"/>
                  <a:ea typeface="Calibri"/>
                  <a:cs typeface="Calibri"/>
                  <a:sym typeface="Calibri"/>
                </a:endParaRPr>
              </a:p>
            </p:txBody>
          </p:sp>
        </p:grpSp>
      </p:grpSp>
      <p:pic>
        <p:nvPicPr>
          <p:cNvPr id="721" name="Google Shape;721;p27"/>
          <p:cNvPicPr preferRelativeResize="0"/>
          <p:nvPr/>
        </p:nvPicPr>
        <p:blipFill rotWithShape="1">
          <a:blip r:embed="rId3">
            <a:alphaModFix/>
          </a:blip>
          <a:srcRect b="13978"/>
          <a:stretch/>
        </p:blipFill>
        <p:spPr>
          <a:xfrm>
            <a:off x="5045270" y="2054450"/>
            <a:ext cx="6997044" cy="4014880"/>
          </a:xfrm>
          <a:prstGeom prst="rect">
            <a:avLst/>
          </a:prstGeom>
          <a:noFill/>
          <a:ln>
            <a:noFill/>
          </a:ln>
        </p:spPr>
      </p:pic>
      <p:pic>
        <p:nvPicPr>
          <p:cNvPr id="24" name="Google Shape;120;p2" descr="A picture containing circle&#10;&#10;Description automatically generated">
            <a:extLst>
              <a:ext uri="{FF2B5EF4-FFF2-40B4-BE49-F238E27FC236}">
                <a16:creationId xmlns:a16="http://schemas.microsoft.com/office/drawing/2014/main" id="{E2290E83-075D-49FF-B2EC-554AED5F45A1}"/>
              </a:ext>
            </a:extLst>
          </p:cNvPr>
          <p:cNvPicPr preferRelativeResize="0"/>
          <p:nvPr/>
        </p:nvPicPr>
        <p:blipFill rotWithShape="1">
          <a:blip r:embed="rId4">
            <a:alphaModFix/>
          </a:blip>
          <a:srcRect/>
          <a:stretch/>
        </p:blipFill>
        <p:spPr>
          <a:xfrm>
            <a:off x="0" y="-11032"/>
            <a:ext cx="1147104" cy="1147104"/>
          </a:xfrm>
          <a:prstGeom prst="rect">
            <a:avLst/>
          </a:prstGeom>
          <a:noFill/>
          <a:ln>
            <a:noFill/>
          </a:ln>
        </p:spPr>
      </p:pic>
      <p:pic>
        <p:nvPicPr>
          <p:cNvPr id="25" name="Google Shape;121;p2" descr="A picture containing font, graphics, text, graphic design&#10;&#10;Description automatically generated">
            <a:extLst>
              <a:ext uri="{FF2B5EF4-FFF2-40B4-BE49-F238E27FC236}">
                <a16:creationId xmlns:a16="http://schemas.microsoft.com/office/drawing/2014/main" id="{86D66835-B6AA-4E72-9987-0A6BC91AF9B4}"/>
              </a:ext>
            </a:extLst>
          </p:cNvPr>
          <p:cNvPicPr preferRelativeResize="0"/>
          <p:nvPr/>
        </p:nvPicPr>
        <p:blipFill rotWithShape="1">
          <a:blip r:embed="rId5">
            <a:alphaModFix/>
          </a:blip>
          <a:srcRect/>
          <a:stretch/>
        </p:blipFill>
        <p:spPr>
          <a:xfrm>
            <a:off x="9951315" y="-11032"/>
            <a:ext cx="2238942" cy="125940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g25350d9df3b_4_8"/>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b="1" dirty="0">
                <a:latin typeface="+mn-lt"/>
              </a:rPr>
              <a:t>Customized Model Results</a:t>
            </a:r>
            <a:endParaRPr b="1" dirty="0">
              <a:latin typeface="+mn-lt"/>
            </a:endParaRPr>
          </a:p>
        </p:txBody>
      </p:sp>
      <p:sp>
        <p:nvSpPr>
          <p:cNvPr id="729" name="Google Shape;729;g25350d9df3b_4_8"/>
          <p:cNvSpPr txBox="1"/>
          <p:nvPr/>
        </p:nvSpPr>
        <p:spPr>
          <a:xfrm>
            <a:off x="236475" y="2054450"/>
            <a:ext cx="5187900" cy="2985402"/>
          </a:xfrm>
          <a:prstGeom prst="rect">
            <a:avLst/>
          </a:prstGeom>
          <a:noFill/>
          <a:ln>
            <a:noFill/>
          </a:ln>
        </p:spPr>
        <p:txBody>
          <a:bodyPr spcFirstLastPara="1" wrap="square" lIns="91425" tIns="91425" rIns="91425" bIns="91425" anchor="t" anchorCtr="0">
            <a:spAutoFit/>
          </a:bodyPr>
          <a:lstStyle/>
          <a:p>
            <a:pPr marL="539750" lvl="0" indent="-457200" algn="l" rtl="0">
              <a:spcBef>
                <a:spcPts val="0"/>
              </a:spcBef>
              <a:spcAft>
                <a:spcPts val="0"/>
              </a:spcAft>
              <a:buSzPct val="100000"/>
              <a:buFont typeface="Arial" panose="020B0604020202020204" pitchFamily="34" charset="0"/>
              <a:buChar char="•"/>
            </a:pPr>
            <a:r>
              <a:rPr lang="en-US" sz="2800" dirty="0">
                <a:latin typeface="Calibri"/>
                <a:ea typeface="Calibri"/>
                <a:cs typeface="Calibri"/>
                <a:sym typeface="Calibri"/>
              </a:rPr>
              <a:t>Transaction Time: 0.799 sec</a:t>
            </a:r>
          </a:p>
          <a:p>
            <a:pPr marL="368300" lvl="0" indent="-285750" algn="l" rtl="0">
              <a:spcBef>
                <a:spcPts val="0"/>
              </a:spcBef>
              <a:spcAft>
                <a:spcPts val="0"/>
              </a:spcAft>
              <a:buSzPct val="100000"/>
              <a:buFont typeface="Arial" panose="020B0604020202020204" pitchFamily="34" charset="0"/>
              <a:buChar char="•"/>
            </a:pPr>
            <a:endParaRPr sz="1400" dirty="0">
              <a:latin typeface="Calibri"/>
              <a:ea typeface="Calibri"/>
              <a:cs typeface="Calibri"/>
              <a:sym typeface="Calibri"/>
            </a:endParaRPr>
          </a:p>
          <a:p>
            <a:pPr marL="539750" lvl="0" indent="-457200" algn="l" rtl="0">
              <a:spcBef>
                <a:spcPts val="0"/>
              </a:spcBef>
              <a:spcAft>
                <a:spcPts val="0"/>
              </a:spcAft>
              <a:buSzPct val="100000"/>
              <a:buFont typeface="Arial" panose="020B0604020202020204" pitchFamily="34" charset="0"/>
              <a:buChar char="•"/>
            </a:pPr>
            <a:r>
              <a:rPr lang="en-US" sz="2800" dirty="0">
                <a:latin typeface="Calibri"/>
                <a:ea typeface="Calibri"/>
                <a:cs typeface="Calibri"/>
                <a:sym typeface="Calibri"/>
              </a:rPr>
              <a:t>Inference Time: 0.786 sec</a:t>
            </a:r>
          </a:p>
          <a:p>
            <a:pPr marL="368300" lvl="0" indent="-285750" algn="l" rtl="0">
              <a:spcBef>
                <a:spcPts val="0"/>
              </a:spcBef>
              <a:spcAft>
                <a:spcPts val="0"/>
              </a:spcAft>
              <a:buSzPct val="100000"/>
              <a:buFont typeface="Arial" panose="020B0604020202020204" pitchFamily="34" charset="0"/>
              <a:buChar char="•"/>
            </a:pPr>
            <a:endParaRPr sz="1400" dirty="0">
              <a:latin typeface="Calibri"/>
              <a:ea typeface="Calibri"/>
              <a:cs typeface="Calibri"/>
              <a:sym typeface="Calibri"/>
            </a:endParaRPr>
          </a:p>
          <a:p>
            <a:pPr marL="539750" lvl="0" indent="-457200" algn="l" rtl="0">
              <a:spcBef>
                <a:spcPts val="0"/>
              </a:spcBef>
              <a:spcAft>
                <a:spcPts val="0"/>
              </a:spcAft>
              <a:buSzPct val="100000"/>
              <a:buFont typeface="Arial" panose="020B0604020202020204" pitchFamily="34" charset="0"/>
              <a:buChar char="•"/>
            </a:pPr>
            <a:r>
              <a:rPr lang="en-US" sz="2800" dirty="0">
                <a:latin typeface="Calibri"/>
                <a:ea typeface="Calibri"/>
                <a:cs typeface="Calibri"/>
                <a:sym typeface="Calibri"/>
              </a:rPr>
              <a:t>Communication: 0.013 sec</a:t>
            </a:r>
          </a:p>
          <a:p>
            <a:pPr marL="368300" lvl="0" indent="-285750" algn="l" rtl="0">
              <a:spcBef>
                <a:spcPts val="0"/>
              </a:spcBef>
              <a:spcAft>
                <a:spcPts val="0"/>
              </a:spcAft>
              <a:buSzPct val="100000"/>
              <a:buFont typeface="Arial" panose="020B0604020202020204" pitchFamily="34" charset="0"/>
              <a:buChar char="•"/>
            </a:pPr>
            <a:endParaRPr sz="1400" dirty="0">
              <a:latin typeface="Calibri"/>
              <a:ea typeface="Calibri"/>
              <a:cs typeface="Calibri"/>
              <a:sym typeface="Calibri"/>
            </a:endParaRPr>
          </a:p>
          <a:p>
            <a:pPr marL="539750" lvl="0" indent="-457200" algn="l" rtl="0">
              <a:spcBef>
                <a:spcPts val="0"/>
              </a:spcBef>
              <a:spcAft>
                <a:spcPts val="0"/>
              </a:spcAft>
              <a:buSzPct val="100000"/>
              <a:buFont typeface="Arial" panose="020B0604020202020204" pitchFamily="34" charset="0"/>
              <a:buChar char="•"/>
            </a:pPr>
            <a:r>
              <a:rPr lang="en-US" sz="2800" dirty="0">
                <a:latin typeface="Calibri"/>
                <a:ea typeface="Calibri"/>
                <a:cs typeface="Calibri"/>
                <a:sym typeface="Calibri"/>
              </a:rPr>
              <a:t>Verification Accuracy: 95.48% (same as in Python)</a:t>
            </a:r>
            <a:endParaRPr sz="2800" dirty="0">
              <a:latin typeface="Calibri"/>
              <a:ea typeface="Calibri"/>
              <a:cs typeface="Calibri"/>
              <a:sym typeface="Calibri"/>
            </a:endParaRPr>
          </a:p>
        </p:txBody>
      </p:sp>
      <p:grpSp>
        <p:nvGrpSpPr>
          <p:cNvPr id="730" name="Google Shape;730;g25350d9df3b_4_8"/>
          <p:cNvGrpSpPr/>
          <p:nvPr/>
        </p:nvGrpSpPr>
        <p:grpSpPr>
          <a:xfrm>
            <a:off x="0" y="6286824"/>
            <a:ext cx="12192080" cy="623453"/>
            <a:chOff x="2" y="0"/>
            <a:chExt cx="13004885" cy="606000"/>
          </a:xfrm>
        </p:grpSpPr>
        <p:sp>
          <p:nvSpPr>
            <p:cNvPr id="731" name="Google Shape;731;g25350d9df3b_4_8"/>
            <p:cNvSpPr/>
            <p:nvPr/>
          </p:nvSpPr>
          <p:spPr>
            <a:xfrm>
              <a:off x="12685387" y="0"/>
              <a:ext cx="319500" cy="606000"/>
            </a:xfrm>
            <a:prstGeom prst="rect">
              <a:avLst/>
            </a:prstGeom>
            <a:solidFill>
              <a:schemeClr val="dk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707"/>
                <a:buFont typeface="Calibri"/>
                <a:buNone/>
              </a:pPr>
              <a:endParaRPr sz="1707" b="0" i="0" u="none" strike="noStrike" cap="none">
                <a:solidFill>
                  <a:schemeClr val="lt1"/>
                </a:solidFill>
                <a:latin typeface="Calibri"/>
                <a:ea typeface="Calibri"/>
                <a:cs typeface="Calibri"/>
                <a:sym typeface="Calibri"/>
              </a:endParaRPr>
            </a:p>
          </p:txBody>
        </p:sp>
        <p:grpSp>
          <p:nvGrpSpPr>
            <p:cNvPr id="732" name="Google Shape;732;g25350d9df3b_4_8"/>
            <p:cNvGrpSpPr/>
            <p:nvPr/>
          </p:nvGrpSpPr>
          <p:grpSpPr>
            <a:xfrm>
              <a:off x="2" y="0"/>
              <a:ext cx="13002941" cy="606000"/>
              <a:chOff x="4" y="0"/>
              <a:chExt cx="13002941" cy="606000"/>
            </a:xfrm>
          </p:grpSpPr>
          <p:sp>
            <p:nvSpPr>
              <p:cNvPr id="733" name="Google Shape;733;g25350d9df3b_4_8"/>
              <p:cNvSpPr/>
              <p:nvPr/>
            </p:nvSpPr>
            <p:spPr>
              <a:xfrm>
                <a:off x="4" y="0"/>
                <a:ext cx="2241600" cy="606000"/>
              </a:xfrm>
              <a:prstGeom prst="homePlate">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734" name="Google Shape;734;g25350d9df3b_4_8"/>
              <p:cNvSpPr txBox="1"/>
              <p:nvPr/>
            </p:nvSpPr>
            <p:spPr>
              <a:xfrm>
                <a:off x="4" y="0"/>
                <a:ext cx="2138700" cy="606000"/>
              </a:xfrm>
              <a:prstGeom prst="rect">
                <a:avLst/>
              </a:prstGeom>
              <a:solidFill>
                <a:schemeClr val="tx2"/>
              </a:solidFill>
              <a:ln>
                <a:noFill/>
              </a:ln>
            </p:spPr>
            <p:txBody>
              <a:bodyPr spcFirstLastPara="1" wrap="square" lIns="96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dirty="0">
                    <a:solidFill>
                      <a:schemeClr val="lt1"/>
                    </a:solidFill>
                    <a:latin typeface="Times New Roman"/>
                    <a:ea typeface="Times New Roman"/>
                    <a:cs typeface="Times New Roman"/>
                    <a:sym typeface="Times New Roman"/>
                  </a:rPr>
                  <a:t>Introduction</a:t>
                </a:r>
                <a:endParaRPr sz="1800" b="0" i="0" u="none" strike="noStrike" cap="none" dirty="0">
                  <a:solidFill>
                    <a:schemeClr val="dk1"/>
                  </a:solidFill>
                  <a:latin typeface="Calibri"/>
                  <a:ea typeface="Calibri"/>
                  <a:cs typeface="Calibri"/>
                  <a:sym typeface="Calibri"/>
                </a:endParaRPr>
              </a:p>
            </p:txBody>
          </p:sp>
          <p:sp>
            <p:nvSpPr>
              <p:cNvPr id="735" name="Google Shape;735;g25350d9df3b_4_8"/>
              <p:cNvSpPr/>
              <p:nvPr/>
            </p:nvSpPr>
            <p:spPr>
              <a:xfrm>
                <a:off x="17951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736" name="Google Shape;736;g25350d9df3b_4_8"/>
              <p:cNvSpPr txBox="1"/>
              <p:nvPr/>
            </p:nvSpPr>
            <p:spPr>
              <a:xfrm>
                <a:off x="20981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Background</a:t>
                </a:r>
                <a:endParaRPr sz="1800" b="0" i="0" u="none" strike="noStrike" cap="none">
                  <a:solidFill>
                    <a:schemeClr val="dk1"/>
                  </a:solidFill>
                  <a:latin typeface="Calibri"/>
                  <a:ea typeface="Calibri"/>
                  <a:cs typeface="Calibri"/>
                  <a:sym typeface="Calibri"/>
                </a:endParaRPr>
              </a:p>
            </p:txBody>
          </p:sp>
          <p:sp>
            <p:nvSpPr>
              <p:cNvPr id="737" name="Google Shape;737;g25350d9df3b_4_8"/>
              <p:cNvSpPr/>
              <p:nvPr/>
            </p:nvSpPr>
            <p:spPr>
              <a:xfrm>
                <a:off x="358838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738" name="Google Shape;738;g25350d9df3b_4_8"/>
              <p:cNvSpPr txBox="1"/>
              <p:nvPr/>
            </p:nvSpPr>
            <p:spPr>
              <a:xfrm>
                <a:off x="389143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Related Work</a:t>
                </a:r>
                <a:endParaRPr sz="1800" b="0" i="0" u="none" strike="noStrike" cap="none">
                  <a:solidFill>
                    <a:schemeClr val="dk1"/>
                  </a:solidFill>
                  <a:latin typeface="Calibri"/>
                  <a:ea typeface="Calibri"/>
                  <a:cs typeface="Calibri"/>
                  <a:sym typeface="Calibri"/>
                </a:endParaRPr>
              </a:p>
            </p:txBody>
          </p:sp>
          <p:sp>
            <p:nvSpPr>
              <p:cNvPr id="739" name="Google Shape;739;g25350d9df3b_4_8"/>
              <p:cNvSpPr/>
              <p:nvPr/>
            </p:nvSpPr>
            <p:spPr>
              <a:xfrm>
                <a:off x="538162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740" name="Google Shape;740;g25350d9df3b_4_8"/>
              <p:cNvSpPr txBox="1"/>
              <p:nvPr/>
            </p:nvSpPr>
            <p:spPr>
              <a:xfrm>
                <a:off x="568467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Methodology</a:t>
                </a:r>
                <a:endParaRPr sz="1800" b="0" i="0" u="none" strike="noStrike" cap="none">
                  <a:solidFill>
                    <a:schemeClr val="dk1"/>
                  </a:solidFill>
                  <a:latin typeface="Calibri"/>
                  <a:ea typeface="Calibri"/>
                  <a:cs typeface="Calibri"/>
                  <a:sym typeface="Calibri"/>
                </a:endParaRPr>
              </a:p>
            </p:txBody>
          </p:sp>
          <p:sp>
            <p:nvSpPr>
              <p:cNvPr id="741" name="Google Shape;741;g25350d9df3b_4_8"/>
              <p:cNvSpPr/>
              <p:nvPr/>
            </p:nvSpPr>
            <p:spPr>
              <a:xfrm>
                <a:off x="717486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742" name="Google Shape;742;g25350d9df3b_4_8"/>
              <p:cNvSpPr txBox="1"/>
              <p:nvPr/>
            </p:nvSpPr>
            <p:spPr>
              <a:xfrm>
                <a:off x="747791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Case Study</a:t>
                </a:r>
                <a:endParaRPr sz="1800" b="0" i="0" u="none" strike="noStrike" cap="none">
                  <a:solidFill>
                    <a:schemeClr val="dk1"/>
                  </a:solidFill>
                  <a:latin typeface="Calibri"/>
                  <a:ea typeface="Calibri"/>
                  <a:cs typeface="Calibri"/>
                  <a:sym typeface="Calibri"/>
                </a:endParaRPr>
              </a:p>
            </p:txBody>
          </p:sp>
          <p:sp>
            <p:nvSpPr>
              <p:cNvPr id="743" name="Google Shape;743;g25350d9df3b_4_8"/>
              <p:cNvSpPr/>
              <p:nvPr/>
            </p:nvSpPr>
            <p:spPr>
              <a:xfrm>
                <a:off x="8968105" y="0"/>
                <a:ext cx="2241600" cy="606000"/>
              </a:xfrm>
              <a:prstGeom prst="chevron">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744" name="Google Shape;744;g25350d9df3b_4_8"/>
              <p:cNvSpPr txBox="1"/>
              <p:nvPr/>
            </p:nvSpPr>
            <p:spPr>
              <a:xfrm>
                <a:off x="927115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Results</a:t>
                </a:r>
                <a:endParaRPr sz="1800" b="0" i="0" u="none" strike="noStrike" cap="none">
                  <a:solidFill>
                    <a:schemeClr val="dk1"/>
                  </a:solidFill>
                  <a:latin typeface="Calibri"/>
                  <a:ea typeface="Calibri"/>
                  <a:cs typeface="Calibri"/>
                  <a:sym typeface="Calibri"/>
                </a:endParaRPr>
              </a:p>
            </p:txBody>
          </p:sp>
          <p:sp>
            <p:nvSpPr>
              <p:cNvPr id="745" name="Google Shape;745;g25350d9df3b_4_8"/>
              <p:cNvSpPr/>
              <p:nvPr/>
            </p:nvSpPr>
            <p:spPr>
              <a:xfrm>
                <a:off x="107613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746" name="Google Shape;746;g25350d9df3b_4_8"/>
              <p:cNvSpPr txBox="1"/>
              <p:nvPr/>
            </p:nvSpPr>
            <p:spPr>
              <a:xfrm>
                <a:off x="110643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dirty="0">
                    <a:solidFill>
                      <a:schemeClr val="lt1"/>
                    </a:solidFill>
                    <a:latin typeface="Times New Roman"/>
                    <a:ea typeface="Times New Roman"/>
                    <a:cs typeface="Times New Roman"/>
                    <a:sym typeface="Times New Roman"/>
                  </a:rPr>
                  <a:t>Conclusion</a:t>
                </a:r>
                <a:endParaRPr sz="1800" b="0" i="0" u="none" strike="noStrike" cap="none" dirty="0">
                  <a:solidFill>
                    <a:schemeClr val="dk1"/>
                  </a:solidFill>
                  <a:latin typeface="Calibri"/>
                  <a:ea typeface="Calibri"/>
                  <a:cs typeface="Calibri"/>
                  <a:sym typeface="Calibri"/>
                </a:endParaRPr>
              </a:p>
            </p:txBody>
          </p:sp>
        </p:grpSp>
      </p:grpSp>
      <p:pic>
        <p:nvPicPr>
          <p:cNvPr id="747" name="Google Shape;747;g25350d9df3b_4_8"/>
          <p:cNvPicPr preferRelativeResize="0"/>
          <p:nvPr/>
        </p:nvPicPr>
        <p:blipFill>
          <a:blip r:embed="rId3">
            <a:alphaModFix/>
          </a:blip>
          <a:stretch>
            <a:fillRect/>
          </a:stretch>
        </p:blipFill>
        <p:spPr>
          <a:xfrm>
            <a:off x="5181587" y="2054450"/>
            <a:ext cx="6877759" cy="3969160"/>
          </a:xfrm>
          <a:prstGeom prst="rect">
            <a:avLst/>
          </a:prstGeom>
          <a:noFill/>
          <a:ln>
            <a:noFill/>
          </a:ln>
        </p:spPr>
      </p:pic>
      <p:pic>
        <p:nvPicPr>
          <p:cNvPr id="24" name="Google Shape;120;p2" descr="A picture containing circle&#10;&#10;Description automatically generated">
            <a:extLst>
              <a:ext uri="{FF2B5EF4-FFF2-40B4-BE49-F238E27FC236}">
                <a16:creationId xmlns:a16="http://schemas.microsoft.com/office/drawing/2014/main" id="{D24F4295-8663-4173-9048-30D8BC8AFFA9}"/>
              </a:ext>
            </a:extLst>
          </p:cNvPr>
          <p:cNvPicPr preferRelativeResize="0"/>
          <p:nvPr/>
        </p:nvPicPr>
        <p:blipFill rotWithShape="1">
          <a:blip r:embed="rId4">
            <a:alphaModFix/>
          </a:blip>
          <a:srcRect/>
          <a:stretch/>
        </p:blipFill>
        <p:spPr>
          <a:xfrm>
            <a:off x="0" y="-11032"/>
            <a:ext cx="1147104" cy="1147104"/>
          </a:xfrm>
          <a:prstGeom prst="rect">
            <a:avLst/>
          </a:prstGeom>
          <a:noFill/>
          <a:ln>
            <a:noFill/>
          </a:ln>
        </p:spPr>
      </p:pic>
      <p:pic>
        <p:nvPicPr>
          <p:cNvPr id="25" name="Google Shape;121;p2" descr="A picture containing font, graphics, text, graphic design&#10;&#10;Description automatically generated">
            <a:extLst>
              <a:ext uri="{FF2B5EF4-FFF2-40B4-BE49-F238E27FC236}">
                <a16:creationId xmlns:a16="http://schemas.microsoft.com/office/drawing/2014/main" id="{FEEBF59B-BF47-4A55-B694-CF55F05A10F7}"/>
              </a:ext>
            </a:extLst>
          </p:cNvPr>
          <p:cNvPicPr preferRelativeResize="0"/>
          <p:nvPr/>
        </p:nvPicPr>
        <p:blipFill rotWithShape="1">
          <a:blip r:embed="rId5">
            <a:alphaModFix/>
          </a:blip>
          <a:srcRect/>
          <a:stretch/>
        </p:blipFill>
        <p:spPr>
          <a:xfrm>
            <a:off x="9951315" y="-11032"/>
            <a:ext cx="2238942" cy="125940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31"/>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b="1" dirty="0">
                <a:latin typeface="+mn-lt"/>
              </a:rPr>
              <a:t>Conclusion</a:t>
            </a:r>
            <a:endParaRPr b="1" dirty="0">
              <a:latin typeface="+mn-lt"/>
            </a:endParaRPr>
          </a:p>
        </p:txBody>
      </p:sp>
      <p:sp>
        <p:nvSpPr>
          <p:cNvPr id="800" name="Google Shape;800;p31"/>
          <p:cNvSpPr txBox="1">
            <a:spLocks noGrp="1"/>
          </p:cNvSpPr>
          <p:nvPr>
            <p:ph idx="1"/>
          </p:nvPr>
        </p:nvSpPr>
        <p:spPr>
          <a:prstGeom prst="rect">
            <a:avLst/>
          </a:prstGeom>
          <a:noFill/>
          <a:ln>
            <a:noFill/>
          </a:ln>
        </p:spPr>
        <p:txBody>
          <a:bodyPr spcFirstLastPara="1" wrap="square" lIns="0" tIns="45700" rIns="0" bIns="45700" anchor="t" anchorCtr="0">
            <a:normAutofit/>
          </a:bodyPr>
          <a:lstStyle/>
          <a:p>
            <a:pPr>
              <a:spcBef>
                <a:spcPts val="0"/>
              </a:spcBef>
              <a:buSzPct val="100000"/>
            </a:pPr>
            <a:r>
              <a:rPr lang="en-US" dirty="0"/>
              <a:t>The tool automates the generation of CNN models with developer-level accuracy</a:t>
            </a:r>
          </a:p>
          <a:p>
            <a:pPr>
              <a:spcBef>
                <a:spcPts val="0"/>
              </a:spcBef>
              <a:buSzPct val="100000"/>
            </a:pPr>
            <a:r>
              <a:rPr lang="en-US" dirty="0"/>
              <a:t>The models are generated in a reasonable time frame.</a:t>
            </a:r>
          </a:p>
          <a:p>
            <a:pPr>
              <a:spcBef>
                <a:spcPts val="0"/>
              </a:spcBef>
              <a:buSzPct val="100000"/>
            </a:pPr>
            <a:r>
              <a:rPr lang="en-US" dirty="0"/>
              <a:t>The tool converts Python models into C++ using </a:t>
            </a:r>
            <a:r>
              <a:rPr lang="en-US" dirty="0" err="1"/>
              <a:t>PyTorch</a:t>
            </a:r>
            <a:r>
              <a:rPr lang="en-US" dirty="0"/>
              <a:t> script conversion</a:t>
            </a:r>
          </a:p>
          <a:p>
            <a:pPr>
              <a:spcBef>
                <a:spcPts val="0"/>
              </a:spcBef>
              <a:buSzPct val="100000"/>
            </a:pPr>
            <a:r>
              <a:rPr lang="en-US" dirty="0"/>
              <a:t>The converted models are wrapped in SystemC code</a:t>
            </a:r>
          </a:p>
          <a:p>
            <a:pPr>
              <a:spcBef>
                <a:spcPts val="0"/>
              </a:spcBef>
              <a:buSzPct val="100000"/>
            </a:pPr>
            <a:r>
              <a:rPr lang="en-US" dirty="0"/>
              <a:t>Through generating CNN models in Python &amp; wrapping them in SystemC, the tool can be integrated seamlessly with other applications (e.g., Virtual Platforms)</a:t>
            </a:r>
          </a:p>
          <a:p>
            <a:pPr>
              <a:spcBef>
                <a:spcPts val="0"/>
              </a:spcBef>
              <a:buSzPct val="100000"/>
            </a:pPr>
            <a:r>
              <a:rPr lang="en-US" dirty="0"/>
              <a:t>ASDLAs are essential tools in providing necessary computational power and enabling complex tasks and data analysis</a:t>
            </a:r>
          </a:p>
        </p:txBody>
      </p:sp>
      <p:grpSp>
        <p:nvGrpSpPr>
          <p:cNvPr id="803" name="Google Shape;803;p31"/>
          <p:cNvGrpSpPr/>
          <p:nvPr/>
        </p:nvGrpSpPr>
        <p:grpSpPr>
          <a:xfrm>
            <a:off x="0" y="6227830"/>
            <a:ext cx="12192080" cy="623453"/>
            <a:chOff x="2" y="0"/>
            <a:chExt cx="13004885" cy="606000"/>
          </a:xfrm>
        </p:grpSpPr>
        <p:sp>
          <p:nvSpPr>
            <p:cNvPr id="804" name="Google Shape;804;p31"/>
            <p:cNvSpPr/>
            <p:nvPr/>
          </p:nvSpPr>
          <p:spPr>
            <a:xfrm>
              <a:off x="12685387" y="0"/>
              <a:ext cx="319500" cy="606000"/>
            </a:xfrm>
            <a:prstGeom prst="rect">
              <a:avLst/>
            </a:prstGeom>
            <a:solidFill>
              <a:schemeClr val="dk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707"/>
                <a:buFont typeface="Calibri"/>
                <a:buNone/>
              </a:pPr>
              <a:endParaRPr sz="1707" b="0" i="0" u="none" strike="noStrike" cap="none">
                <a:solidFill>
                  <a:schemeClr val="lt1"/>
                </a:solidFill>
                <a:latin typeface="Calibri"/>
                <a:ea typeface="Calibri"/>
                <a:cs typeface="Calibri"/>
                <a:sym typeface="Calibri"/>
              </a:endParaRPr>
            </a:p>
          </p:txBody>
        </p:sp>
        <p:grpSp>
          <p:nvGrpSpPr>
            <p:cNvPr id="805" name="Google Shape;805;p31"/>
            <p:cNvGrpSpPr/>
            <p:nvPr/>
          </p:nvGrpSpPr>
          <p:grpSpPr>
            <a:xfrm>
              <a:off x="2" y="0"/>
              <a:ext cx="13002941" cy="606000"/>
              <a:chOff x="4" y="0"/>
              <a:chExt cx="13002941" cy="606000"/>
            </a:xfrm>
          </p:grpSpPr>
          <p:sp>
            <p:nvSpPr>
              <p:cNvPr id="806" name="Google Shape;806;p31"/>
              <p:cNvSpPr/>
              <p:nvPr/>
            </p:nvSpPr>
            <p:spPr>
              <a:xfrm>
                <a:off x="4" y="0"/>
                <a:ext cx="2241600" cy="606000"/>
              </a:xfrm>
              <a:prstGeom prst="homePlate">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807" name="Google Shape;807;p31"/>
              <p:cNvSpPr txBox="1"/>
              <p:nvPr/>
            </p:nvSpPr>
            <p:spPr>
              <a:xfrm>
                <a:off x="4" y="0"/>
                <a:ext cx="2138700" cy="606000"/>
              </a:xfrm>
              <a:prstGeom prst="rect">
                <a:avLst/>
              </a:prstGeom>
              <a:solidFill>
                <a:schemeClr val="tx2"/>
              </a:solidFill>
              <a:ln>
                <a:noFill/>
              </a:ln>
            </p:spPr>
            <p:txBody>
              <a:bodyPr spcFirstLastPara="1" wrap="square" lIns="96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dirty="0">
                    <a:solidFill>
                      <a:schemeClr val="lt1"/>
                    </a:solidFill>
                    <a:latin typeface="Times New Roman"/>
                    <a:ea typeface="Times New Roman"/>
                    <a:cs typeface="Times New Roman"/>
                    <a:sym typeface="Times New Roman"/>
                  </a:rPr>
                  <a:t>Introduction</a:t>
                </a:r>
                <a:endParaRPr sz="1800" b="0" i="0" u="none" strike="noStrike" cap="none" dirty="0">
                  <a:solidFill>
                    <a:schemeClr val="dk1"/>
                  </a:solidFill>
                  <a:latin typeface="Calibri"/>
                  <a:ea typeface="Calibri"/>
                  <a:cs typeface="Calibri"/>
                  <a:sym typeface="Calibri"/>
                </a:endParaRPr>
              </a:p>
            </p:txBody>
          </p:sp>
          <p:sp>
            <p:nvSpPr>
              <p:cNvPr id="808" name="Google Shape;808;p31"/>
              <p:cNvSpPr/>
              <p:nvPr/>
            </p:nvSpPr>
            <p:spPr>
              <a:xfrm>
                <a:off x="17951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809" name="Google Shape;809;p31"/>
              <p:cNvSpPr txBox="1"/>
              <p:nvPr/>
            </p:nvSpPr>
            <p:spPr>
              <a:xfrm>
                <a:off x="20981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Background</a:t>
                </a:r>
                <a:endParaRPr sz="1800" b="0" i="0" u="none" strike="noStrike" cap="none">
                  <a:solidFill>
                    <a:schemeClr val="dk1"/>
                  </a:solidFill>
                  <a:latin typeface="Calibri"/>
                  <a:ea typeface="Calibri"/>
                  <a:cs typeface="Calibri"/>
                  <a:sym typeface="Calibri"/>
                </a:endParaRPr>
              </a:p>
            </p:txBody>
          </p:sp>
          <p:sp>
            <p:nvSpPr>
              <p:cNvPr id="810" name="Google Shape;810;p31"/>
              <p:cNvSpPr/>
              <p:nvPr/>
            </p:nvSpPr>
            <p:spPr>
              <a:xfrm>
                <a:off x="358838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811" name="Google Shape;811;p31"/>
              <p:cNvSpPr txBox="1"/>
              <p:nvPr/>
            </p:nvSpPr>
            <p:spPr>
              <a:xfrm>
                <a:off x="389143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Related Work</a:t>
                </a:r>
                <a:endParaRPr sz="1800" b="0" i="0" u="none" strike="noStrike" cap="none">
                  <a:solidFill>
                    <a:schemeClr val="dk1"/>
                  </a:solidFill>
                  <a:latin typeface="Calibri"/>
                  <a:ea typeface="Calibri"/>
                  <a:cs typeface="Calibri"/>
                  <a:sym typeface="Calibri"/>
                </a:endParaRPr>
              </a:p>
            </p:txBody>
          </p:sp>
          <p:sp>
            <p:nvSpPr>
              <p:cNvPr id="812" name="Google Shape;812;p31"/>
              <p:cNvSpPr/>
              <p:nvPr/>
            </p:nvSpPr>
            <p:spPr>
              <a:xfrm>
                <a:off x="538162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813" name="Google Shape;813;p31"/>
              <p:cNvSpPr txBox="1"/>
              <p:nvPr/>
            </p:nvSpPr>
            <p:spPr>
              <a:xfrm>
                <a:off x="568467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Methodology</a:t>
                </a:r>
                <a:endParaRPr sz="1800" b="0" i="0" u="none" strike="noStrike" cap="none">
                  <a:solidFill>
                    <a:schemeClr val="dk1"/>
                  </a:solidFill>
                  <a:latin typeface="Calibri"/>
                  <a:ea typeface="Calibri"/>
                  <a:cs typeface="Calibri"/>
                  <a:sym typeface="Calibri"/>
                </a:endParaRPr>
              </a:p>
            </p:txBody>
          </p:sp>
          <p:sp>
            <p:nvSpPr>
              <p:cNvPr id="814" name="Google Shape;814;p31"/>
              <p:cNvSpPr/>
              <p:nvPr/>
            </p:nvSpPr>
            <p:spPr>
              <a:xfrm>
                <a:off x="717486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815" name="Google Shape;815;p31"/>
              <p:cNvSpPr txBox="1"/>
              <p:nvPr/>
            </p:nvSpPr>
            <p:spPr>
              <a:xfrm>
                <a:off x="747791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Case Study</a:t>
                </a:r>
                <a:endParaRPr sz="1800" b="0" i="0" u="none" strike="noStrike" cap="none">
                  <a:solidFill>
                    <a:schemeClr val="dk1"/>
                  </a:solidFill>
                  <a:latin typeface="Calibri"/>
                  <a:ea typeface="Calibri"/>
                  <a:cs typeface="Calibri"/>
                  <a:sym typeface="Calibri"/>
                </a:endParaRPr>
              </a:p>
            </p:txBody>
          </p:sp>
          <p:sp>
            <p:nvSpPr>
              <p:cNvPr id="816" name="Google Shape;816;p31"/>
              <p:cNvSpPr/>
              <p:nvPr/>
            </p:nvSpPr>
            <p:spPr>
              <a:xfrm>
                <a:off x="896810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817" name="Google Shape;817;p31"/>
              <p:cNvSpPr txBox="1"/>
              <p:nvPr/>
            </p:nvSpPr>
            <p:spPr>
              <a:xfrm>
                <a:off x="927115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Results</a:t>
                </a:r>
                <a:endParaRPr sz="1800" b="0" i="0" u="none" strike="noStrike" cap="none">
                  <a:solidFill>
                    <a:schemeClr val="dk1"/>
                  </a:solidFill>
                  <a:latin typeface="Calibri"/>
                  <a:ea typeface="Calibri"/>
                  <a:cs typeface="Calibri"/>
                  <a:sym typeface="Calibri"/>
                </a:endParaRPr>
              </a:p>
            </p:txBody>
          </p:sp>
          <p:sp>
            <p:nvSpPr>
              <p:cNvPr id="818" name="Google Shape;818;p31"/>
              <p:cNvSpPr/>
              <p:nvPr/>
            </p:nvSpPr>
            <p:spPr>
              <a:xfrm>
                <a:off x="10761345" y="0"/>
                <a:ext cx="2241600" cy="606000"/>
              </a:xfrm>
              <a:prstGeom prst="chevron">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rgbClr val="FF0000"/>
                  </a:solidFill>
                  <a:latin typeface="Calibri"/>
                  <a:ea typeface="Calibri"/>
                  <a:cs typeface="Calibri"/>
                  <a:sym typeface="Calibri"/>
                </a:endParaRPr>
              </a:p>
            </p:txBody>
          </p:sp>
          <p:sp>
            <p:nvSpPr>
              <p:cNvPr id="819" name="Google Shape;819;p31"/>
              <p:cNvSpPr txBox="1"/>
              <p:nvPr/>
            </p:nvSpPr>
            <p:spPr>
              <a:xfrm>
                <a:off x="11064389"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dirty="0">
                    <a:solidFill>
                      <a:schemeClr val="lt1"/>
                    </a:solidFill>
                    <a:latin typeface="Times New Roman"/>
                    <a:ea typeface="Times New Roman"/>
                    <a:cs typeface="Times New Roman"/>
                    <a:sym typeface="Times New Roman"/>
                  </a:rPr>
                  <a:t>Conclusi</a:t>
                </a:r>
                <a:r>
                  <a:rPr lang="en-US" sz="1800" dirty="0">
                    <a:solidFill>
                      <a:schemeClr val="lt1"/>
                    </a:solidFill>
                    <a:latin typeface="Times New Roman"/>
                    <a:ea typeface="Times New Roman"/>
                    <a:cs typeface="Times New Roman"/>
                    <a:sym typeface="Times New Roman"/>
                  </a:rPr>
                  <a:t>on</a:t>
                </a:r>
                <a:endParaRPr sz="1800" b="0" i="0" u="none" strike="noStrike" cap="none" dirty="0">
                  <a:solidFill>
                    <a:schemeClr val="dk1"/>
                  </a:solidFill>
                  <a:latin typeface="Calibri"/>
                  <a:ea typeface="Calibri"/>
                  <a:cs typeface="Calibri"/>
                  <a:sym typeface="Calibri"/>
                </a:endParaRPr>
              </a:p>
            </p:txBody>
          </p:sp>
        </p:grpSp>
      </p:grpSp>
      <p:pic>
        <p:nvPicPr>
          <p:cNvPr id="23" name="Google Shape;120;p2" descr="A picture containing circle&#10;&#10;Description automatically generated">
            <a:extLst>
              <a:ext uri="{FF2B5EF4-FFF2-40B4-BE49-F238E27FC236}">
                <a16:creationId xmlns:a16="http://schemas.microsoft.com/office/drawing/2014/main" id="{42A9155F-C695-4B02-9700-98748650BCC7}"/>
              </a:ext>
            </a:extLst>
          </p:cNvPr>
          <p:cNvPicPr preferRelativeResize="0"/>
          <p:nvPr/>
        </p:nvPicPr>
        <p:blipFill rotWithShape="1">
          <a:blip r:embed="rId3">
            <a:alphaModFix/>
          </a:blip>
          <a:srcRect/>
          <a:stretch/>
        </p:blipFill>
        <p:spPr>
          <a:xfrm>
            <a:off x="0" y="-11032"/>
            <a:ext cx="1147104" cy="1147104"/>
          </a:xfrm>
          <a:prstGeom prst="rect">
            <a:avLst/>
          </a:prstGeom>
          <a:noFill/>
          <a:ln>
            <a:noFill/>
          </a:ln>
        </p:spPr>
      </p:pic>
      <p:pic>
        <p:nvPicPr>
          <p:cNvPr id="24" name="Google Shape;121;p2" descr="A picture containing font, graphics, text, graphic design&#10;&#10;Description automatically generated">
            <a:extLst>
              <a:ext uri="{FF2B5EF4-FFF2-40B4-BE49-F238E27FC236}">
                <a16:creationId xmlns:a16="http://schemas.microsoft.com/office/drawing/2014/main" id="{DC19438C-9557-47DB-B997-DB1E7C20B41F}"/>
              </a:ext>
            </a:extLst>
          </p:cNvPr>
          <p:cNvPicPr preferRelativeResize="0"/>
          <p:nvPr/>
        </p:nvPicPr>
        <p:blipFill rotWithShape="1">
          <a:blip r:embed="rId4">
            <a:alphaModFix/>
          </a:blip>
          <a:srcRect/>
          <a:stretch/>
        </p:blipFill>
        <p:spPr>
          <a:xfrm>
            <a:off x="9951315" y="-11032"/>
            <a:ext cx="2238942" cy="125940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32"/>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b="1" dirty="0">
                <a:latin typeface="+mn-lt"/>
              </a:rPr>
              <a:t>Future Work</a:t>
            </a:r>
            <a:endParaRPr b="1" dirty="0">
              <a:latin typeface="+mn-lt"/>
            </a:endParaRPr>
          </a:p>
        </p:txBody>
      </p:sp>
      <p:sp>
        <p:nvSpPr>
          <p:cNvPr id="825" name="Google Shape;825;p32"/>
          <p:cNvSpPr txBox="1">
            <a:spLocks noGrp="1"/>
          </p:cNvSpPr>
          <p:nvPr>
            <p:ph idx="1"/>
          </p:nvPr>
        </p:nvSpPr>
        <p:spPr>
          <a:prstGeom prst="rect">
            <a:avLst/>
          </a:prstGeom>
          <a:noFill/>
          <a:ln>
            <a:noFill/>
          </a:ln>
        </p:spPr>
        <p:txBody>
          <a:bodyPr spcFirstLastPara="1" wrap="square" lIns="0" tIns="45700" rIns="0" bIns="45700" anchor="t" anchorCtr="0">
            <a:normAutofit/>
          </a:bodyPr>
          <a:lstStyle/>
          <a:p>
            <a:pPr>
              <a:spcBef>
                <a:spcPts val="1400"/>
              </a:spcBef>
              <a:buSzPct val="100000"/>
            </a:pPr>
            <a:r>
              <a:rPr lang="en-US" dirty="0"/>
              <a:t>Integrate the tool with SIEMENS DI SW Virtual platform (e.g., RCAR M3)</a:t>
            </a:r>
          </a:p>
          <a:p>
            <a:pPr marL="0" indent="0">
              <a:spcBef>
                <a:spcPts val="1400"/>
              </a:spcBef>
              <a:buSzPct val="100000"/>
              <a:buNone/>
            </a:pPr>
            <a:endParaRPr lang="en-US" sz="1000" dirty="0"/>
          </a:p>
          <a:p>
            <a:pPr>
              <a:spcBef>
                <a:spcPts val="1400"/>
              </a:spcBef>
              <a:buSzPct val="100000"/>
            </a:pPr>
            <a:r>
              <a:rPr lang="en-US" dirty="0"/>
              <a:t>Generate more complex DNN architectures</a:t>
            </a:r>
          </a:p>
          <a:p>
            <a:pPr marL="0" indent="0">
              <a:spcBef>
                <a:spcPts val="1400"/>
              </a:spcBef>
              <a:buSzPct val="100000"/>
              <a:buNone/>
            </a:pPr>
            <a:endParaRPr lang="en-US" sz="1000" dirty="0"/>
          </a:p>
          <a:p>
            <a:pPr>
              <a:spcBef>
                <a:spcPts val="1400"/>
              </a:spcBef>
              <a:buSzPct val="100000"/>
            </a:pPr>
            <a:r>
              <a:rPr lang="en-US" dirty="0"/>
              <a:t>Allow user to infer very deep pre-trained models through GUI</a:t>
            </a:r>
          </a:p>
          <a:p>
            <a:pPr marL="0" indent="0">
              <a:spcBef>
                <a:spcPts val="1400"/>
              </a:spcBef>
              <a:buSzPct val="100000"/>
              <a:buNone/>
            </a:pPr>
            <a:endParaRPr lang="en-US" sz="1000" dirty="0"/>
          </a:p>
          <a:p>
            <a:pPr>
              <a:spcBef>
                <a:spcPts val="1400"/>
              </a:spcBef>
              <a:buSzPct val="100000"/>
            </a:pPr>
            <a:r>
              <a:rPr lang="en-US" dirty="0"/>
              <a:t>User can choose a defense mechanism and generate it</a:t>
            </a:r>
          </a:p>
        </p:txBody>
      </p:sp>
      <p:grpSp>
        <p:nvGrpSpPr>
          <p:cNvPr id="828" name="Google Shape;828;p32"/>
          <p:cNvGrpSpPr/>
          <p:nvPr/>
        </p:nvGrpSpPr>
        <p:grpSpPr>
          <a:xfrm>
            <a:off x="0" y="6227830"/>
            <a:ext cx="12192080" cy="623453"/>
            <a:chOff x="2" y="0"/>
            <a:chExt cx="13004885" cy="606000"/>
          </a:xfrm>
        </p:grpSpPr>
        <p:sp>
          <p:nvSpPr>
            <p:cNvPr id="829" name="Google Shape;829;p32"/>
            <p:cNvSpPr/>
            <p:nvPr/>
          </p:nvSpPr>
          <p:spPr>
            <a:xfrm>
              <a:off x="12685387" y="0"/>
              <a:ext cx="319500" cy="606000"/>
            </a:xfrm>
            <a:prstGeom prst="rect">
              <a:avLst/>
            </a:prstGeom>
            <a:solidFill>
              <a:schemeClr val="dk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707"/>
                <a:buFont typeface="Calibri"/>
                <a:buNone/>
              </a:pPr>
              <a:endParaRPr sz="1707" b="0" i="0" u="none" strike="noStrike" cap="none">
                <a:solidFill>
                  <a:schemeClr val="lt1"/>
                </a:solidFill>
                <a:latin typeface="Calibri"/>
                <a:ea typeface="Calibri"/>
                <a:cs typeface="Calibri"/>
                <a:sym typeface="Calibri"/>
              </a:endParaRPr>
            </a:p>
          </p:txBody>
        </p:sp>
        <p:grpSp>
          <p:nvGrpSpPr>
            <p:cNvPr id="830" name="Google Shape;830;p32"/>
            <p:cNvGrpSpPr/>
            <p:nvPr/>
          </p:nvGrpSpPr>
          <p:grpSpPr>
            <a:xfrm>
              <a:off x="2" y="0"/>
              <a:ext cx="13002941" cy="606000"/>
              <a:chOff x="4" y="0"/>
              <a:chExt cx="13002941" cy="606000"/>
            </a:xfrm>
          </p:grpSpPr>
          <p:sp>
            <p:nvSpPr>
              <p:cNvPr id="831" name="Google Shape;831;p32"/>
              <p:cNvSpPr/>
              <p:nvPr/>
            </p:nvSpPr>
            <p:spPr>
              <a:xfrm>
                <a:off x="4" y="0"/>
                <a:ext cx="2241600" cy="606000"/>
              </a:xfrm>
              <a:prstGeom prst="homePlate">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832" name="Google Shape;832;p32"/>
              <p:cNvSpPr txBox="1"/>
              <p:nvPr/>
            </p:nvSpPr>
            <p:spPr>
              <a:xfrm>
                <a:off x="4" y="0"/>
                <a:ext cx="2138700" cy="606000"/>
              </a:xfrm>
              <a:prstGeom prst="rect">
                <a:avLst/>
              </a:prstGeom>
              <a:solidFill>
                <a:schemeClr val="tx2"/>
              </a:solidFill>
              <a:ln>
                <a:noFill/>
              </a:ln>
            </p:spPr>
            <p:txBody>
              <a:bodyPr spcFirstLastPara="1" wrap="square" lIns="96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dirty="0">
                    <a:solidFill>
                      <a:schemeClr val="lt1"/>
                    </a:solidFill>
                    <a:latin typeface="Times New Roman"/>
                    <a:ea typeface="Times New Roman"/>
                    <a:cs typeface="Times New Roman"/>
                    <a:sym typeface="Times New Roman"/>
                  </a:rPr>
                  <a:t>Introduction</a:t>
                </a:r>
                <a:endParaRPr sz="1800" b="0" i="0" u="none" strike="noStrike" cap="none" dirty="0">
                  <a:solidFill>
                    <a:schemeClr val="dk1"/>
                  </a:solidFill>
                  <a:latin typeface="Calibri"/>
                  <a:ea typeface="Calibri"/>
                  <a:cs typeface="Calibri"/>
                  <a:sym typeface="Calibri"/>
                </a:endParaRPr>
              </a:p>
            </p:txBody>
          </p:sp>
          <p:sp>
            <p:nvSpPr>
              <p:cNvPr id="833" name="Google Shape;833;p32"/>
              <p:cNvSpPr/>
              <p:nvPr/>
            </p:nvSpPr>
            <p:spPr>
              <a:xfrm>
                <a:off x="17951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834" name="Google Shape;834;p32"/>
              <p:cNvSpPr txBox="1"/>
              <p:nvPr/>
            </p:nvSpPr>
            <p:spPr>
              <a:xfrm>
                <a:off x="20981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Background</a:t>
                </a:r>
                <a:endParaRPr sz="1800" b="0" i="0" u="none" strike="noStrike" cap="none">
                  <a:solidFill>
                    <a:schemeClr val="dk1"/>
                  </a:solidFill>
                  <a:latin typeface="Calibri"/>
                  <a:ea typeface="Calibri"/>
                  <a:cs typeface="Calibri"/>
                  <a:sym typeface="Calibri"/>
                </a:endParaRPr>
              </a:p>
            </p:txBody>
          </p:sp>
          <p:sp>
            <p:nvSpPr>
              <p:cNvPr id="835" name="Google Shape;835;p32"/>
              <p:cNvSpPr/>
              <p:nvPr/>
            </p:nvSpPr>
            <p:spPr>
              <a:xfrm>
                <a:off x="358838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836" name="Google Shape;836;p32"/>
              <p:cNvSpPr txBox="1"/>
              <p:nvPr/>
            </p:nvSpPr>
            <p:spPr>
              <a:xfrm>
                <a:off x="389143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Related Work</a:t>
                </a:r>
                <a:endParaRPr sz="1800" b="0" i="0" u="none" strike="noStrike" cap="none">
                  <a:solidFill>
                    <a:schemeClr val="dk1"/>
                  </a:solidFill>
                  <a:latin typeface="Calibri"/>
                  <a:ea typeface="Calibri"/>
                  <a:cs typeface="Calibri"/>
                  <a:sym typeface="Calibri"/>
                </a:endParaRPr>
              </a:p>
            </p:txBody>
          </p:sp>
          <p:sp>
            <p:nvSpPr>
              <p:cNvPr id="837" name="Google Shape;837;p32"/>
              <p:cNvSpPr/>
              <p:nvPr/>
            </p:nvSpPr>
            <p:spPr>
              <a:xfrm>
                <a:off x="538162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838" name="Google Shape;838;p32"/>
              <p:cNvSpPr txBox="1"/>
              <p:nvPr/>
            </p:nvSpPr>
            <p:spPr>
              <a:xfrm>
                <a:off x="568467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Methodology</a:t>
                </a:r>
                <a:endParaRPr sz="1800" b="0" i="0" u="none" strike="noStrike" cap="none">
                  <a:solidFill>
                    <a:schemeClr val="dk1"/>
                  </a:solidFill>
                  <a:latin typeface="Calibri"/>
                  <a:ea typeface="Calibri"/>
                  <a:cs typeface="Calibri"/>
                  <a:sym typeface="Calibri"/>
                </a:endParaRPr>
              </a:p>
            </p:txBody>
          </p:sp>
          <p:sp>
            <p:nvSpPr>
              <p:cNvPr id="839" name="Google Shape;839;p32"/>
              <p:cNvSpPr/>
              <p:nvPr/>
            </p:nvSpPr>
            <p:spPr>
              <a:xfrm>
                <a:off x="717486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840" name="Google Shape;840;p32"/>
              <p:cNvSpPr txBox="1"/>
              <p:nvPr/>
            </p:nvSpPr>
            <p:spPr>
              <a:xfrm>
                <a:off x="747791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Case Study</a:t>
                </a:r>
                <a:endParaRPr sz="1800" b="0" i="0" u="none" strike="noStrike" cap="none">
                  <a:solidFill>
                    <a:schemeClr val="dk1"/>
                  </a:solidFill>
                  <a:latin typeface="Calibri"/>
                  <a:ea typeface="Calibri"/>
                  <a:cs typeface="Calibri"/>
                  <a:sym typeface="Calibri"/>
                </a:endParaRPr>
              </a:p>
            </p:txBody>
          </p:sp>
          <p:sp>
            <p:nvSpPr>
              <p:cNvPr id="841" name="Google Shape;841;p32"/>
              <p:cNvSpPr/>
              <p:nvPr/>
            </p:nvSpPr>
            <p:spPr>
              <a:xfrm>
                <a:off x="896810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842" name="Google Shape;842;p32"/>
              <p:cNvSpPr txBox="1"/>
              <p:nvPr/>
            </p:nvSpPr>
            <p:spPr>
              <a:xfrm>
                <a:off x="927115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Results</a:t>
                </a:r>
                <a:endParaRPr sz="1800" b="0" i="0" u="none" strike="noStrike" cap="none">
                  <a:solidFill>
                    <a:schemeClr val="dk1"/>
                  </a:solidFill>
                  <a:latin typeface="Calibri"/>
                  <a:ea typeface="Calibri"/>
                  <a:cs typeface="Calibri"/>
                  <a:sym typeface="Calibri"/>
                </a:endParaRPr>
              </a:p>
            </p:txBody>
          </p:sp>
          <p:sp>
            <p:nvSpPr>
              <p:cNvPr id="843" name="Google Shape;843;p32"/>
              <p:cNvSpPr/>
              <p:nvPr/>
            </p:nvSpPr>
            <p:spPr>
              <a:xfrm>
                <a:off x="107613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844" name="Google Shape;844;p32"/>
              <p:cNvSpPr txBox="1"/>
              <p:nvPr/>
            </p:nvSpPr>
            <p:spPr>
              <a:xfrm>
                <a:off x="110643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dirty="0">
                    <a:solidFill>
                      <a:schemeClr val="lt1"/>
                    </a:solidFill>
                    <a:latin typeface="Times New Roman"/>
                    <a:ea typeface="Times New Roman"/>
                    <a:cs typeface="Times New Roman"/>
                    <a:sym typeface="Times New Roman"/>
                  </a:rPr>
                  <a:t>Conclusion</a:t>
                </a:r>
                <a:endParaRPr sz="1800" b="0" i="0" u="none" strike="noStrike" cap="none" dirty="0">
                  <a:solidFill>
                    <a:schemeClr val="dk1"/>
                  </a:solidFill>
                  <a:latin typeface="Calibri"/>
                  <a:ea typeface="Calibri"/>
                  <a:cs typeface="Calibri"/>
                  <a:sym typeface="Calibri"/>
                </a:endParaRPr>
              </a:p>
            </p:txBody>
          </p:sp>
        </p:grpSp>
      </p:grpSp>
      <p:pic>
        <p:nvPicPr>
          <p:cNvPr id="23" name="Google Shape;120;p2" descr="A picture containing circle&#10;&#10;Description automatically generated">
            <a:extLst>
              <a:ext uri="{FF2B5EF4-FFF2-40B4-BE49-F238E27FC236}">
                <a16:creationId xmlns:a16="http://schemas.microsoft.com/office/drawing/2014/main" id="{00F3E1D4-E7B9-4B59-BA7A-ED1A7F53536D}"/>
              </a:ext>
            </a:extLst>
          </p:cNvPr>
          <p:cNvPicPr preferRelativeResize="0"/>
          <p:nvPr/>
        </p:nvPicPr>
        <p:blipFill rotWithShape="1">
          <a:blip r:embed="rId3">
            <a:alphaModFix/>
          </a:blip>
          <a:srcRect/>
          <a:stretch/>
        </p:blipFill>
        <p:spPr>
          <a:xfrm>
            <a:off x="0" y="-11032"/>
            <a:ext cx="1147104" cy="1147104"/>
          </a:xfrm>
          <a:prstGeom prst="rect">
            <a:avLst/>
          </a:prstGeom>
          <a:noFill/>
          <a:ln>
            <a:noFill/>
          </a:ln>
        </p:spPr>
      </p:pic>
      <p:pic>
        <p:nvPicPr>
          <p:cNvPr id="24" name="Google Shape;121;p2" descr="A picture containing font, graphics, text, graphic design&#10;&#10;Description automatically generated">
            <a:extLst>
              <a:ext uri="{FF2B5EF4-FFF2-40B4-BE49-F238E27FC236}">
                <a16:creationId xmlns:a16="http://schemas.microsoft.com/office/drawing/2014/main" id="{3184EE6A-6DB0-4893-8BDF-B9C27D2D3E93}"/>
              </a:ext>
            </a:extLst>
          </p:cNvPr>
          <p:cNvPicPr preferRelativeResize="0"/>
          <p:nvPr/>
        </p:nvPicPr>
        <p:blipFill rotWithShape="1">
          <a:blip r:embed="rId4">
            <a:alphaModFix/>
          </a:blip>
          <a:srcRect/>
          <a:stretch/>
        </p:blipFill>
        <p:spPr>
          <a:xfrm>
            <a:off x="9951315" y="-11032"/>
            <a:ext cx="2238942" cy="125940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pic>
        <p:nvPicPr>
          <p:cNvPr id="5" name="Google Shape;120;p2" descr="A picture containing circle&#10;&#10;Description automatically generated">
            <a:extLst>
              <a:ext uri="{FF2B5EF4-FFF2-40B4-BE49-F238E27FC236}">
                <a16:creationId xmlns:a16="http://schemas.microsoft.com/office/drawing/2014/main" id="{B7B6FEFB-D7F9-43F4-9CCA-5163EB86B007}"/>
              </a:ext>
            </a:extLst>
          </p:cNvPr>
          <p:cNvPicPr preferRelativeResize="0"/>
          <p:nvPr/>
        </p:nvPicPr>
        <p:blipFill rotWithShape="1">
          <a:blip r:embed="rId3">
            <a:alphaModFix/>
          </a:blip>
          <a:srcRect/>
          <a:stretch/>
        </p:blipFill>
        <p:spPr>
          <a:xfrm>
            <a:off x="0" y="-11032"/>
            <a:ext cx="1147104" cy="1147104"/>
          </a:xfrm>
          <a:prstGeom prst="rect">
            <a:avLst/>
          </a:prstGeom>
          <a:noFill/>
          <a:ln>
            <a:noFill/>
          </a:ln>
        </p:spPr>
      </p:pic>
      <p:pic>
        <p:nvPicPr>
          <p:cNvPr id="6" name="Google Shape;121;p2" descr="A picture containing font, graphics, text, graphic design&#10;&#10;Description automatically generated">
            <a:extLst>
              <a:ext uri="{FF2B5EF4-FFF2-40B4-BE49-F238E27FC236}">
                <a16:creationId xmlns:a16="http://schemas.microsoft.com/office/drawing/2014/main" id="{679CB0A0-3EFA-422D-B485-91132B9BCED1}"/>
              </a:ext>
            </a:extLst>
          </p:cNvPr>
          <p:cNvPicPr preferRelativeResize="0"/>
          <p:nvPr/>
        </p:nvPicPr>
        <p:blipFill rotWithShape="1">
          <a:blip r:embed="rId4">
            <a:alphaModFix/>
          </a:blip>
          <a:srcRect/>
          <a:stretch/>
        </p:blipFill>
        <p:spPr>
          <a:xfrm>
            <a:off x="9951315" y="-11032"/>
            <a:ext cx="2238942" cy="1259405"/>
          </a:xfrm>
          <a:prstGeom prst="rect">
            <a:avLst/>
          </a:prstGeom>
          <a:noFill/>
          <a:ln>
            <a:noFill/>
          </a:ln>
        </p:spPr>
      </p:pic>
      <p:sp>
        <p:nvSpPr>
          <p:cNvPr id="3" name="TextBox 2">
            <a:extLst>
              <a:ext uri="{FF2B5EF4-FFF2-40B4-BE49-F238E27FC236}">
                <a16:creationId xmlns:a16="http://schemas.microsoft.com/office/drawing/2014/main" id="{1F4E7722-A707-43ED-BAC1-71C6C3847B56}"/>
              </a:ext>
            </a:extLst>
          </p:cNvPr>
          <p:cNvSpPr txBox="1"/>
          <p:nvPr/>
        </p:nvSpPr>
        <p:spPr>
          <a:xfrm>
            <a:off x="1034562" y="2321004"/>
            <a:ext cx="10122876" cy="2215991"/>
          </a:xfrm>
          <a:prstGeom prst="rect">
            <a:avLst/>
          </a:prstGeom>
          <a:noFill/>
        </p:spPr>
        <p:txBody>
          <a:bodyPr wrap="square" rtlCol="0">
            <a:spAutoFit/>
          </a:bodyPr>
          <a:lstStyle/>
          <a:p>
            <a:pPr algn="ctr"/>
            <a:r>
              <a:rPr lang="en-US" sz="13800" b="1"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
          <p:cNvSpPr txBox="1">
            <a:spLocks noGrp="1"/>
          </p:cNvSpPr>
          <p:nvPr>
            <p:ph type="title"/>
          </p:nvPr>
        </p:nvSpPr>
        <p:spPr>
          <a:xfrm>
            <a:off x="-1789" y="2703621"/>
            <a:ext cx="121920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85000"/>
              </a:lnSpc>
              <a:spcBef>
                <a:spcPts val="0"/>
              </a:spcBef>
              <a:spcAft>
                <a:spcPts val="0"/>
              </a:spcAft>
              <a:buClr>
                <a:srgbClr val="3F3F3F"/>
              </a:buClr>
              <a:buSzPts val="7200"/>
              <a:buFont typeface="Calibri"/>
              <a:buNone/>
            </a:pPr>
            <a:r>
              <a:rPr lang="en-US" sz="7200" b="1" dirty="0"/>
              <a:t>Introduction</a:t>
            </a:r>
            <a:endParaRPr sz="7200" b="1" dirty="0"/>
          </a:p>
        </p:txBody>
      </p:sp>
      <p:grpSp>
        <p:nvGrpSpPr>
          <p:cNvPr id="146" name="Google Shape;146;p3"/>
          <p:cNvGrpSpPr/>
          <p:nvPr/>
        </p:nvGrpSpPr>
        <p:grpSpPr>
          <a:xfrm>
            <a:off x="0" y="6227830"/>
            <a:ext cx="12192080" cy="623453"/>
            <a:chOff x="2" y="0"/>
            <a:chExt cx="13004885" cy="606000"/>
          </a:xfrm>
        </p:grpSpPr>
        <p:sp>
          <p:nvSpPr>
            <p:cNvPr id="147" name="Google Shape;147;p3"/>
            <p:cNvSpPr/>
            <p:nvPr/>
          </p:nvSpPr>
          <p:spPr>
            <a:xfrm>
              <a:off x="12685387" y="0"/>
              <a:ext cx="319500" cy="606000"/>
            </a:xfrm>
            <a:prstGeom prst="rect">
              <a:avLst/>
            </a:prstGeom>
            <a:solidFill>
              <a:schemeClr val="dk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707"/>
                <a:buFont typeface="Calibri"/>
                <a:buNone/>
              </a:pPr>
              <a:endParaRPr sz="1707" b="0" i="0" u="none" strike="noStrike" cap="none">
                <a:solidFill>
                  <a:schemeClr val="lt1"/>
                </a:solidFill>
                <a:latin typeface="Calibri"/>
                <a:ea typeface="Calibri"/>
                <a:cs typeface="Calibri"/>
                <a:sym typeface="Calibri"/>
              </a:endParaRPr>
            </a:p>
          </p:txBody>
        </p:sp>
        <p:grpSp>
          <p:nvGrpSpPr>
            <p:cNvPr id="148" name="Google Shape;148;p3"/>
            <p:cNvGrpSpPr/>
            <p:nvPr/>
          </p:nvGrpSpPr>
          <p:grpSpPr>
            <a:xfrm>
              <a:off x="2" y="0"/>
              <a:ext cx="13002941" cy="606000"/>
              <a:chOff x="4" y="0"/>
              <a:chExt cx="13002941" cy="606000"/>
            </a:xfrm>
          </p:grpSpPr>
          <p:sp>
            <p:nvSpPr>
              <p:cNvPr id="149" name="Google Shape;149;p3"/>
              <p:cNvSpPr/>
              <p:nvPr/>
            </p:nvSpPr>
            <p:spPr>
              <a:xfrm>
                <a:off x="4" y="0"/>
                <a:ext cx="2241600" cy="606000"/>
              </a:xfrm>
              <a:prstGeom prst="homePlate">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50" name="Google Shape;150;p3"/>
              <p:cNvSpPr txBox="1"/>
              <p:nvPr/>
            </p:nvSpPr>
            <p:spPr>
              <a:xfrm>
                <a:off x="4" y="0"/>
                <a:ext cx="2138700" cy="606000"/>
              </a:xfrm>
              <a:prstGeom prst="rect">
                <a:avLst/>
              </a:prstGeom>
              <a:solidFill>
                <a:srgbClr val="FF0000"/>
              </a:solidFill>
              <a:ln>
                <a:noFill/>
              </a:ln>
            </p:spPr>
            <p:txBody>
              <a:bodyPr spcFirstLastPara="1" wrap="square" lIns="96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Introduction</a:t>
                </a:r>
                <a:endParaRPr sz="1800" b="0" i="0" u="none" strike="noStrike" cap="none">
                  <a:solidFill>
                    <a:schemeClr val="dk1"/>
                  </a:solidFill>
                  <a:latin typeface="Calibri"/>
                  <a:ea typeface="Calibri"/>
                  <a:cs typeface="Calibri"/>
                  <a:sym typeface="Calibri"/>
                </a:endParaRPr>
              </a:p>
            </p:txBody>
          </p:sp>
          <p:sp>
            <p:nvSpPr>
              <p:cNvPr id="151" name="Google Shape;151;p3"/>
              <p:cNvSpPr/>
              <p:nvPr/>
            </p:nvSpPr>
            <p:spPr>
              <a:xfrm>
                <a:off x="17951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52" name="Google Shape;152;p3"/>
              <p:cNvSpPr txBox="1"/>
              <p:nvPr/>
            </p:nvSpPr>
            <p:spPr>
              <a:xfrm>
                <a:off x="20981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Background</a:t>
                </a:r>
                <a:endParaRPr sz="1800" b="0" i="0" u="none" strike="noStrike" cap="none">
                  <a:solidFill>
                    <a:schemeClr val="dk1"/>
                  </a:solidFill>
                  <a:latin typeface="Calibri"/>
                  <a:ea typeface="Calibri"/>
                  <a:cs typeface="Calibri"/>
                  <a:sym typeface="Calibri"/>
                </a:endParaRPr>
              </a:p>
            </p:txBody>
          </p:sp>
          <p:sp>
            <p:nvSpPr>
              <p:cNvPr id="153" name="Google Shape;153;p3"/>
              <p:cNvSpPr/>
              <p:nvPr/>
            </p:nvSpPr>
            <p:spPr>
              <a:xfrm>
                <a:off x="358838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54" name="Google Shape;154;p3"/>
              <p:cNvSpPr txBox="1"/>
              <p:nvPr/>
            </p:nvSpPr>
            <p:spPr>
              <a:xfrm>
                <a:off x="389143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Related Work</a:t>
                </a:r>
                <a:endParaRPr sz="1800" b="0" i="0" u="none" strike="noStrike" cap="none">
                  <a:solidFill>
                    <a:schemeClr val="dk1"/>
                  </a:solidFill>
                  <a:latin typeface="Calibri"/>
                  <a:ea typeface="Calibri"/>
                  <a:cs typeface="Calibri"/>
                  <a:sym typeface="Calibri"/>
                </a:endParaRPr>
              </a:p>
            </p:txBody>
          </p:sp>
          <p:sp>
            <p:nvSpPr>
              <p:cNvPr id="155" name="Google Shape;155;p3"/>
              <p:cNvSpPr/>
              <p:nvPr/>
            </p:nvSpPr>
            <p:spPr>
              <a:xfrm>
                <a:off x="538162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56" name="Google Shape;156;p3"/>
              <p:cNvSpPr txBox="1"/>
              <p:nvPr/>
            </p:nvSpPr>
            <p:spPr>
              <a:xfrm>
                <a:off x="568467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Methodology</a:t>
                </a:r>
                <a:endParaRPr sz="1800" b="0" i="0" u="none" strike="noStrike" cap="none">
                  <a:solidFill>
                    <a:schemeClr val="dk1"/>
                  </a:solidFill>
                  <a:latin typeface="Calibri"/>
                  <a:ea typeface="Calibri"/>
                  <a:cs typeface="Calibri"/>
                  <a:sym typeface="Calibri"/>
                </a:endParaRPr>
              </a:p>
            </p:txBody>
          </p:sp>
          <p:sp>
            <p:nvSpPr>
              <p:cNvPr id="157" name="Google Shape;157;p3"/>
              <p:cNvSpPr/>
              <p:nvPr/>
            </p:nvSpPr>
            <p:spPr>
              <a:xfrm>
                <a:off x="717486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58" name="Google Shape;158;p3"/>
              <p:cNvSpPr txBox="1"/>
              <p:nvPr/>
            </p:nvSpPr>
            <p:spPr>
              <a:xfrm>
                <a:off x="747791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Case Study</a:t>
                </a:r>
                <a:endParaRPr sz="1800" b="0" i="0" u="none" strike="noStrike" cap="none">
                  <a:solidFill>
                    <a:schemeClr val="dk1"/>
                  </a:solidFill>
                  <a:latin typeface="Calibri"/>
                  <a:ea typeface="Calibri"/>
                  <a:cs typeface="Calibri"/>
                  <a:sym typeface="Calibri"/>
                </a:endParaRPr>
              </a:p>
            </p:txBody>
          </p:sp>
          <p:sp>
            <p:nvSpPr>
              <p:cNvPr id="159" name="Google Shape;159;p3"/>
              <p:cNvSpPr/>
              <p:nvPr/>
            </p:nvSpPr>
            <p:spPr>
              <a:xfrm>
                <a:off x="896810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0" name="Google Shape;160;p3"/>
              <p:cNvSpPr txBox="1"/>
              <p:nvPr/>
            </p:nvSpPr>
            <p:spPr>
              <a:xfrm>
                <a:off x="927115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Results</a:t>
                </a:r>
                <a:endParaRPr sz="1800" b="0" i="0" u="none" strike="noStrike" cap="none">
                  <a:solidFill>
                    <a:schemeClr val="dk1"/>
                  </a:solidFill>
                  <a:latin typeface="Calibri"/>
                  <a:ea typeface="Calibri"/>
                  <a:cs typeface="Calibri"/>
                  <a:sym typeface="Calibri"/>
                </a:endParaRPr>
              </a:p>
            </p:txBody>
          </p:sp>
          <p:sp>
            <p:nvSpPr>
              <p:cNvPr id="161" name="Google Shape;161;p3"/>
              <p:cNvSpPr/>
              <p:nvPr/>
            </p:nvSpPr>
            <p:spPr>
              <a:xfrm>
                <a:off x="107613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62" name="Google Shape;162;p3"/>
              <p:cNvSpPr txBox="1"/>
              <p:nvPr/>
            </p:nvSpPr>
            <p:spPr>
              <a:xfrm>
                <a:off x="110643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dirty="0">
                    <a:solidFill>
                      <a:schemeClr val="lt1"/>
                    </a:solidFill>
                    <a:latin typeface="Times New Roman"/>
                    <a:ea typeface="Times New Roman"/>
                    <a:cs typeface="Times New Roman"/>
                    <a:sym typeface="Times New Roman"/>
                  </a:rPr>
                  <a:t>Conclusion</a:t>
                </a:r>
                <a:endParaRPr sz="1800" b="0" i="0" u="none" strike="noStrike" cap="none" dirty="0">
                  <a:solidFill>
                    <a:schemeClr val="dk1"/>
                  </a:solidFill>
                  <a:latin typeface="Calibri"/>
                  <a:ea typeface="Calibri"/>
                  <a:cs typeface="Calibri"/>
                  <a:sym typeface="Calibri"/>
                </a:endParaRPr>
              </a:p>
            </p:txBody>
          </p:sp>
        </p:grpSp>
      </p:grpSp>
      <p:pic>
        <p:nvPicPr>
          <p:cNvPr id="22" name="Google Shape;120;p2" descr="A picture containing circle&#10;&#10;Description automatically generated">
            <a:extLst>
              <a:ext uri="{FF2B5EF4-FFF2-40B4-BE49-F238E27FC236}">
                <a16:creationId xmlns:a16="http://schemas.microsoft.com/office/drawing/2014/main" id="{AFF69B85-B0DA-4E04-881C-A9B32B836B70}"/>
              </a:ext>
            </a:extLst>
          </p:cNvPr>
          <p:cNvPicPr preferRelativeResize="0"/>
          <p:nvPr/>
        </p:nvPicPr>
        <p:blipFill rotWithShape="1">
          <a:blip r:embed="rId3">
            <a:alphaModFix/>
          </a:blip>
          <a:srcRect/>
          <a:stretch/>
        </p:blipFill>
        <p:spPr>
          <a:xfrm>
            <a:off x="0" y="-11032"/>
            <a:ext cx="1147104" cy="1147104"/>
          </a:xfrm>
          <a:prstGeom prst="rect">
            <a:avLst/>
          </a:prstGeom>
          <a:noFill/>
          <a:ln>
            <a:noFill/>
          </a:ln>
        </p:spPr>
      </p:pic>
      <p:pic>
        <p:nvPicPr>
          <p:cNvPr id="23" name="Google Shape;121;p2" descr="A picture containing font, graphics, text, graphic design&#10;&#10;Description automatically generated">
            <a:extLst>
              <a:ext uri="{FF2B5EF4-FFF2-40B4-BE49-F238E27FC236}">
                <a16:creationId xmlns:a16="http://schemas.microsoft.com/office/drawing/2014/main" id="{F5CB4A4A-4603-4EA1-9506-210876AB9250}"/>
              </a:ext>
            </a:extLst>
          </p:cNvPr>
          <p:cNvPicPr preferRelativeResize="0"/>
          <p:nvPr/>
        </p:nvPicPr>
        <p:blipFill rotWithShape="1">
          <a:blip r:embed="rId4">
            <a:alphaModFix/>
          </a:blip>
          <a:srcRect/>
          <a:stretch/>
        </p:blipFill>
        <p:spPr>
          <a:xfrm>
            <a:off x="9951315" y="-11032"/>
            <a:ext cx="2238942" cy="12594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0" name="Google Shape;170;p9"/>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3200"/>
              <a:buFont typeface="Calibri"/>
              <a:buNone/>
            </a:pPr>
            <a:r>
              <a:rPr lang="en-US" sz="3200" b="1" dirty="0">
                <a:latin typeface="+mn-lt"/>
              </a:rPr>
              <a:t> Application-Specific Deep Learning Accelerator (ASDLA)</a:t>
            </a:r>
          </a:p>
        </p:txBody>
      </p:sp>
      <p:grpSp>
        <p:nvGrpSpPr>
          <p:cNvPr id="172" name="Google Shape;172;p9"/>
          <p:cNvGrpSpPr/>
          <p:nvPr/>
        </p:nvGrpSpPr>
        <p:grpSpPr>
          <a:xfrm>
            <a:off x="0" y="6227830"/>
            <a:ext cx="12192080" cy="623453"/>
            <a:chOff x="2" y="0"/>
            <a:chExt cx="13004885" cy="606000"/>
          </a:xfrm>
        </p:grpSpPr>
        <p:sp>
          <p:nvSpPr>
            <p:cNvPr id="173" name="Google Shape;173;p9"/>
            <p:cNvSpPr/>
            <p:nvPr/>
          </p:nvSpPr>
          <p:spPr>
            <a:xfrm>
              <a:off x="12685387" y="0"/>
              <a:ext cx="319500" cy="606000"/>
            </a:xfrm>
            <a:prstGeom prst="rect">
              <a:avLst/>
            </a:prstGeom>
            <a:solidFill>
              <a:schemeClr val="dk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707"/>
                <a:buFont typeface="Calibri"/>
                <a:buNone/>
              </a:pPr>
              <a:endParaRPr sz="1707" b="0" i="0" u="none" strike="noStrike" cap="none">
                <a:solidFill>
                  <a:schemeClr val="lt1"/>
                </a:solidFill>
                <a:latin typeface="Calibri"/>
                <a:ea typeface="Calibri"/>
                <a:cs typeface="Calibri"/>
                <a:sym typeface="Calibri"/>
              </a:endParaRPr>
            </a:p>
          </p:txBody>
        </p:sp>
        <p:grpSp>
          <p:nvGrpSpPr>
            <p:cNvPr id="174" name="Google Shape;174;p9"/>
            <p:cNvGrpSpPr/>
            <p:nvPr/>
          </p:nvGrpSpPr>
          <p:grpSpPr>
            <a:xfrm>
              <a:off x="2" y="0"/>
              <a:ext cx="13002941" cy="606000"/>
              <a:chOff x="4" y="0"/>
              <a:chExt cx="13002941" cy="606000"/>
            </a:xfrm>
          </p:grpSpPr>
          <p:sp>
            <p:nvSpPr>
              <p:cNvPr id="175" name="Google Shape;175;p9"/>
              <p:cNvSpPr/>
              <p:nvPr/>
            </p:nvSpPr>
            <p:spPr>
              <a:xfrm>
                <a:off x="4" y="0"/>
                <a:ext cx="2241600" cy="606000"/>
              </a:xfrm>
              <a:prstGeom prst="homePlate">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6" name="Google Shape;176;p9"/>
              <p:cNvSpPr txBox="1"/>
              <p:nvPr/>
            </p:nvSpPr>
            <p:spPr>
              <a:xfrm>
                <a:off x="4" y="0"/>
                <a:ext cx="2138700" cy="606000"/>
              </a:xfrm>
              <a:prstGeom prst="rect">
                <a:avLst/>
              </a:prstGeom>
              <a:solidFill>
                <a:srgbClr val="FF0000"/>
              </a:solidFill>
              <a:ln>
                <a:noFill/>
              </a:ln>
            </p:spPr>
            <p:txBody>
              <a:bodyPr spcFirstLastPara="1" wrap="square" lIns="96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Introduction</a:t>
                </a:r>
                <a:endParaRPr sz="1800" b="0" i="0" u="none" strike="noStrike" cap="none">
                  <a:solidFill>
                    <a:schemeClr val="dk1"/>
                  </a:solidFill>
                  <a:latin typeface="Calibri"/>
                  <a:ea typeface="Calibri"/>
                  <a:cs typeface="Calibri"/>
                  <a:sym typeface="Calibri"/>
                </a:endParaRPr>
              </a:p>
            </p:txBody>
          </p:sp>
          <p:sp>
            <p:nvSpPr>
              <p:cNvPr id="177" name="Google Shape;177;p9"/>
              <p:cNvSpPr/>
              <p:nvPr/>
            </p:nvSpPr>
            <p:spPr>
              <a:xfrm>
                <a:off x="17951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8" name="Google Shape;178;p9"/>
              <p:cNvSpPr txBox="1"/>
              <p:nvPr/>
            </p:nvSpPr>
            <p:spPr>
              <a:xfrm>
                <a:off x="20981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Background</a:t>
                </a:r>
                <a:endParaRPr sz="1800" b="0" i="0" u="none" strike="noStrike" cap="none">
                  <a:solidFill>
                    <a:schemeClr val="dk1"/>
                  </a:solidFill>
                  <a:latin typeface="Calibri"/>
                  <a:ea typeface="Calibri"/>
                  <a:cs typeface="Calibri"/>
                  <a:sym typeface="Calibri"/>
                </a:endParaRPr>
              </a:p>
            </p:txBody>
          </p:sp>
          <p:sp>
            <p:nvSpPr>
              <p:cNvPr id="179" name="Google Shape;179;p9"/>
              <p:cNvSpPr/>
              <p:nvPr/>
            </p:nvSpPr>
            <p:spPr>
              <a:xfrm>
                <a:off x="358838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0" name="Google Shape;180;p9"/>
              <p:cNvSpPr txBox="1"/>
              <p:nvPr/>
            </p:nvSpPr>
            <p:spPr>
              <a:xfrm>
                <a:off x="389143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Related Work</a:t>
                </a:r>
                <a:endParaRPr sz="1800" b="0" i="0" u="none" strike="noStrike" cap="none">
                  <a:solidFill>
                    <a:schemeClr val="dk1"/>
                  </a:solidFill>
                  <a:latin typeface="Calibri"/>
                  <a:ea typeface="Calibri"/>
                  <a:cs typeface="Calibri"/>
                  <a:sym typeface="Calibri"/>
                </a:endParaRPr>
              </a:p>
            </p:txBody>
          </p:sp>
          <p:sp>
            <p:nvSpPr>
              <p:cNvPr id="181" name="Google Shape;181;p9"/>
              <p:cNvSpPr/>
              <p:nvPr/>
            </p:nvSpPr>
            <p:spPr>
              <a:xfrm>
                <a:off x="538162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2" name="Google Shape;182;p9"/>
              <p:cNvSpPr txBox="1"/>
              <p:nvPr/>
            </p:nvSpPr>
            <p:spPr>
              <a:xfrm>
                <a:off x="568467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Methodology</a:t>
                </a:r>
                <a:endParaRPr sz="1800" b="0" i="0" u="none" strike="noStrike" cap="none">
                  <a:solidFill>
                    <a:schemeClr val="dk1"/>
                  </a:solidFill>
                  <a:latin typeface="Calibri"/>
                  <a:ea typeface="Calibri"/>
                  <a:cs typeface="Calibri"/>
                  <a:sym typeface="Calibri"/>
                </a:endParaRPr>
              </a:p>
            </p:txBody>
          </p:sp>
          <p:sp>
            <p:nvSpPr>
              <p:cNvPr id="183" name="Google Shape;183;p9"/>
              <p:cNvSpPr/>
              <p:nvPr/>
            </p:nvSpPr>
            <p:spPr>
              <a:xfrm>
                <a:off x="717486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4" name="Google Shape;184;p9"/>
              <p:cNvSpPr txBox="1"/>
              <p:nvPr/>
            </p:nvSpPr>
            <p:spPr>
              <a:xfrm>
                <a:off x="747791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Case Study</a:t>
                </a:r>
                <a:endParaRPr sz="1800" b="0" i="0" u="none" strike="noStrike" cap="none">
                  <a:solidFill>
                    <a:schemeClr val="dk1"/>
                  </a:solidFill>
                  <a:latin typeface="Calibri"/>
                  <a:ea typeface="Calibri"/>
                  <a:cs typeface="Calibri"/>
                  <a:sym typeface="Calibri"/>
                </a:endParaRPr>
              </a:p>
            </p:txBody>
          </p:sp>
          <p:sp>
            <p:nvSpPr>
              <p:cNvPr id="185" name="Google Shape;185;p9"/>
              <p:cNvSpPr/>
              <p:nvPr/>
            </p:nvSpPr>
            <p:spPr>
              <a:xfrm>
                <a:off x="896810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6" name="Google Shape;186;p9"/>
              <p:cNvSpPr txBox="1"/>
              <p:nvPr/>
            </p:nvSpPr>
            <p:spPr>
              <a:xfrm>
                <a:off x="927115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Results</a:t>
                </a:r>
                <a:endParaRPr sz="1800" b="0" i="0" u="none" strike="noStrike" cap="none">
                  <a:solidFill>
                    <a:schemeClr val="dk1"/>
                  </a:solidFill>
                  <a:latin typeface="Calibri"/>
                  <a:ea typeface="Calibri"/>
                  <a:cs typeface="Calibri"/>
                  <a:sym typeface="Calibri"/>
                </a:endParaRPr>
              </a:p>
            </p:txBody>
          </p:sp>
          <p:sp>
            <p:nvSpPr>
              <p:cNvPr id="187" name="Google Shape;187;p9"/>
              <p:cNvSpPr/>
              <p:nvPr/>
            </p:nvSpPr>
            <p:spPr>
              <a:xfrm>
                <a:off x="107613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8" name="Google Shape;188;p9"/>
              <p:cNvSpPr txBox="1"/>
              <p:nvPr/>
            </p:nvSpPr>
            <p:spPr>
              <a:xfrm>
                <a:off x="110643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dirty="0">
                    <a:solidFill>
                      <a:schemeClr val="lt1"/>
                    </a:solidFill>
                    <a:latin typeface="Times New Roman"/>
                    <a:ea typeface="Times New Roman"/>
                    <a:cs typeface="Times New Roman"/>
                    <a:sym typeface="Times New Roman"/>
                  </a:rPr>
                  <a:t>Conclusion</a:t>
                </a:r>
                <a:endParaRPr sz="1800" b="0" i="0" u="none" strike="noStrike" cap="none" dirty="0">
                  <a:solidFill>
                    <a:schemeClr val="dk1"/>
                  </a:solidFill>
                  <a:latin typeface="Calibri"/>
                  <a:ea typeface="Calibri"/>
                  <a:cs typeface="Calibri"/>
                  <a:sym typeface="Calibri"/>
                </a:endParaRPr>
              </a:p>
            </p:txBody>
          </p:sp>
        </p:grpSp>
      </p:grpSp>
      <p:pic>
        <p:nvPicPr>
          <p:cNvPr id="24" name="Google Shape;120;p2" descr="A picture containing circle&#10;&#10;Description automatically generated">
            <a:extLst>
              <a:ext uri="{FF2B5EF4-FFF2-40B4-BE49-F238E27FC236}">
                <a16:creationId xmlns:a16="http://schemas.microsoft.com/office/drawing/2014/main" id="{95AD58B3-7AFB-4CD3-A9DB-479580F95A46}"/>
              </a:ext>
            </a:extLst>
          </p:cNvPr>
          <p:cNvPicPr preferRelativeResize="0"/>
          <p:nvPr/>
        </p:nvPicPr>
        <p:blipFill rotWithShape="1">
          <a:blip r:embed="rId3">
            <a:alphaModFix/>
          </a:blip>
          <a:srcRect/>
          <a:stretch/>
        </p:blipFill>
        <p:spPr>
          <a:xfrm>
            <a:off x="0" y="-11032"/>
            <a:ext cx="1147104" cy="1147104"/>
          </a:xfrm>
          <a:prstGeom prst="rect">
            <a:avLst/>
          </a:prstGeom>
          <a:noFill/>
          <a:ln>
            <a:noFill/>
          </a:ln>
        </p:spPr>
      </p:pic>
      <p:pic>
        <p:nvPicPr>
          <p:cNvPr id="25" name="Google Shape;121;p2" descr="A picture containing font, graphics, text, graphic design&#10;&#10;Description automatically generated">
            <a:extLst>
              <a:ext uri="{FF2B5EF4-FFF2-40B4-BE49-F238E27FC236}">
                <a16:creationId xmlns:a16="http://schemas.microsoft.com/office/drawing/2014/main" id="{35C4ED54-AA82-4D20-B3CC-0C738D3E1FEF}"/>
              </a:ext>
            </a:extLst>
          </p:cNvPr>
          <p:cNvPicPr preferRelativeResize="0"/>
          <p:nvPr/>
        </p:nvPicPr>
        <p:blipFill rotWithShape="1">
          <a:blip r:embed="rId4">
            <a:alphaModFix/>
          </a:blip>
          <a:srcRect/>
          <a:stretch/>
        </p:blipFill>
        <p:spPr>
          <a:xfrm>
            <a:off x="9951315" y="-11032"/>
            <a:ext cx="2238942" cy="1259405"/>
          </a:xfrm>
          <a:prstGeom prst="rect">
            <a:avLst/>
          </a:prstGeom>
          <a:noFill/>
          <a:ln>
            <a:noFill/>
          </a:ln>
        </p:spPr>
      </p:pic>
      <p:sp>
        <p:nvSpPr>
          <p:cNvPr id="3" name="Content Placeholder 2">
            <a:extLst>
              <a:ext uri="{FF2B5EF4-FFF2-40B4-BE49-F238E27FC236}">
                <a16:creationId xmlns:a16="http://schemas.microsoft.com/office/drawing/2014/main" id="{407AA48F-E28D-41C2-AACE-2DA95569FD04}"/>
              </a:ext>
            </a:extLst>
          </p:cNvPr>
          <p:cNvSpPr>
            <a:spLocks noGrp="1"/>
          </p:cNvSpPr>
          <p:nvPr>
            <p:ph idx="1"/>
          </p:nvPr>
        </p:nvSpPr>
        <p:spPr>
          <a:xfrm>
            <a:off x="838200" y="2149297"/>
            <a:ext cx="10515600" cy="3150778"/>
          </a:xfrm>
        </p:spPr>
        <p:txBody>
          <a:bodyPr>
            <a:normAutofit/>
          </a:bodyPr>
          <a:lstStyle/>
          <a:p>
            <a:r>
              <a:rPr lang="en-US" sz="3000" dirty="0"/>
              <a:t> Hardware Acceleration</a:t>
            </a:r>
          </a:p>
          <a:p>
            <a:pPr lvl="1">
              <a:buFont typeface="Wingdings" panose="05000000000000000000" pitchFamily="2" charset="2"/>
              <a:buChar char="Ø"/>
            </a:pPr>
            <a:r>
              <a:rPr lang="en-US" sz="2600" dirty="0"/>
              <a:t> Deep Neural Networks (DNN)</a:t>
            </a:r>
          </a:p>
          <a:p>
            <a:pPr marL="457200" lvl="1" indent="0">
              <a:buNone/>
            </a:pPr>
            <a:endParaRPr lang="en-US" dirty="0"/>
          </a:p>
          <a:p>
            <a:r>
              <a:rPr lang="en-US" sz="3000" dirty="0"/>
              <a:t> ASDLA Configuration</a:t>
            </a:r>
          </a:p>
          <a:p>
            <a:pPr lvl="1">
              <a:buFont typeface="Wingdings" panose="05000000000000000000" pitchFamily="2" charset="2"/>
              <a:buChar char="Ø"/>
            </a:pPr>
            <a:r>
              <a:rPr lang="en-US" sz="2600" dirty="0"/>
              <a:t> Size of layers</a:t>
            </a:r>
          </a:p>
          <a:p>
            <a:pPr lvl="1">
              <a:buFont typeface="Wingdings" panose="05000000000000000000" pitchFamily="2" charset="2"/>
              <a:buChar char="Ø"/>
            </a:pPr>
            <a:r>
              <a:rPr lang="en-US" sz="2600" dirty="0"/>
              <a:t> Weights</a:t>
            </a:r>
          </a:p>
          <a:p>
            <a:pPr lvl="1">
              <a:buFont typeface="Wingdings" panose="05000000000000000000" pitchFamily="2" charset="2"/>
              <a:buChar char="Ø"/>
            </a:pPr>
            <a:r>
              <a:rPr lang="en-US" sz="2600" dirty="0"/>
              <a:t> Biases</a:t>
            </a:r>
            <a:endParaRPr lang="en-US" sz="3000" dirty="0"/>
          </a:p>
          <a:p>
            <a:pPr marL="0" indent="0">
              <a:buNone/>
            </a:pPr>
            <a:endParaRPr lang="en-US"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4493" y="2146291"/>
            <a:ext cx="5591744" cy="318362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grpSp>
        <p:nvGrpSpPr>
          <p:cNvPr id="172" name="Google Shape;172;p9"/>
          <p:cNvGrpSpPr/>
          <p:nvPr/>
        </p:nvGrpSpPr>
        <p:grpSpPr>
          <a:xfrm>
            <a:off x="0" y="6227830"/>
            <a:ext cx="12192080" cy="623453"/>
            <a:chOff x="2" y="0"/>
            <a:chExt cx="13004885" cy="606000"/>
          </a:xfrm>
        </p:grpSpPr>
        <p:sp>
          <p:nvSpPr>
            <p:cNvPr id="173" name="Google Shape;173;p9"/>
            <p:cNvSpPr/>
            <p:nvPr/>
          </p:nvSpPr>
          <p:spPr>
            <a:xfrm>
              <a:off x="12685387" y="0"/>
              <a:ext cx="319500" cy="606000"/>
            </a:xfrm>
            <a:prstGeom prst="rect">
              <a:avLst/>
            </a:prstGeom>
            <a:solidFill>
              <a:schemeClr val="dk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707"/>
                <a:buFont typeface="Calibri"/>
                <a:buNone/>
              </a:pPr>
              <a:endParaRPr sz="1707" b="0" i="0" u="none" strike="noStrike" cap="none">
                <a:solidFill>
                  <a:schemeClr val="lt1"/>
                </a:solidFill>
                <a:latin typeface="Calibri"/>
                <a:ea typeface="Calibri"/>
                <a:cs typeface="Calibri"/>
                <a:sym typeface="Calibri"/>
              </a:endParaRPr>
            </a:p>
          </p:txBody>
        </p:sp>
        <p:grpSp>
          <p:nvGrpSpPr>
            <p:cNvPr id="174" name="Google Shape;174;p9"/>
            <p:cNvGrpSpPr/>
            <p:nvPr/>
          </p:nvGrpSpPr>
          <p:grpSpPr>
            <a:xfrm>
              <a:off x="2" y="0"/>
              <a:ext cx="13002941" cy="606000"/>
              <a:chOff x="4" y="0"/>
              <a:chExt cx="13002941" cy="606000"/>
            </a:xfrm>
          </p:grpSpPr>
          <p:sp>
            <p:nvSpPr>
              <p:cNvPr id="175" name="Google Shape;175;p9"/>
              <p:cNvSpPr/>
              <p:nvPr/>
            </p:nvSpPr>
            <p:spPr>
              <a:xfrm>
                <a:off x="4" y="0"/>
                <a:ext cx="2241600" cy="606000"/>
              </a:xfrm>
              <a:prstGeom prst="homePlate">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6" name="Google Shape;176;p9"/>
              <p:cNvSpPr txBox="1"/>
              <p:nvPr/>
            </p:nvSpPr>
            <p:spPr>
              <a:xfrm>
                <a:off x="4" y="0"/>
                <a:ext cx="2138700" cy="606000"/>
              </a:xfrm>
              <a:prstGeom prst="rect">
                <a:avLst/>
              </a:prstGeom>
              <a:solidFill>
                <a:srgbClr val="FF0000"/>
              </a:solidFill>
              <a:ln>
                <a:noFill/>
              </a:ln>
            </p:spPr>
            <p:txBody>
              <a:bodyPr spcFirstLastPara="1" wrap="square" lIns="96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Introduction</a:t>
                </a:r>
                <a:endParaRPr sz="1800" b="0" i="0" u="none" strike="noStrike" cap="none">
                  <a:solidFill>
                    <a:schemeClr val="dk1"/>
                  </a:solidFill>
                  <a:latin typeface="Calibri"/>
                  <a:ea typeface="Calibri"/>
                  <a:cs typeface="Calibri"/>
                  <a:sym typeface="Calibri"/>
                </a:endParaRPr>
              </a:p>
            </p:txBody>
          </p:sp>
          <p:sp>
            <p:nvSpPr>
              <p:cNvPr id="177" name="Google Shape;177;p9"/>
              <p:cNvSpPr/>
              <p:nvPr/>
            </p:nvSpPr>
            <p:spPr>
              <a:xfrm>
                <a:off x="17951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78" name="Google Shape;178;p9"/>
              <p:cNvSpPr txBox="1"/>
              <p:nvPr/>
            </p:nvSpPr>
            <p:spPr>
              <a:xfrm>
                <a:off x="20981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Background</a:t>
                </a:r>
                <a:endParaRPr sz="1800" b="0" i="0" u="none" strike="noStrike" cap="none">
                  <a:solidFill>
                    <a:schemeClr val="dk1"/>
                  </a:solidFill>
                  <a:latin typeface="Calibri"/>
                  <a:ea typeface="Calibri"/>
                  <a:cs typeface="Calibri"/>
                  <a:sym typeface="Calibri"/>
                </a:endParaRPr>
              </a:p>
            </p:txBody>
          </p:sp>
          <p:sp>
            <p:nvSpPr>
              <p:cNvPr id="179" name="Google Shape;179;p9"/>
              <p:cNvSpPr/>
              <p:nvPr/>
            </p:nvSpPr>
            <p:spPr>
              <a:xfrm>
                <a:off x="358838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0" name="Google Shape;180;p9"/>
              <p:cNvSpPr txBox="1"/>
              <p:nvPr/>
            </p:nvSpPr>
            <p:spPr>
              <a:xfrm>
                <a:off x="389143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Related Work</a:t>
                </a:r>
                <a:endParaRPr sz="1800" b="0" i="0" u="none" strike="noStrike" cap="none">
                  <a:solidFill>
                    <a:schemeClr val="dk1"/>
                  </a:solidFill>
                  <a:latin typeface="Calibri"/>
                  <a:ea typeface="Calibri"/>
                  <a:cs typeface="Calibri"/>
                  <a:sym typeface="Calibri"/>
                </a:endParaRPr>
              </a:p>
            </p:txBody>
          </p:sp>
          <p:sp>
            <p:nvSpPr>
              <p:cNvPr id="181" name="Google Shape;181;p9"/>
              <p:cNvSpPr/>
              <p:nvPr/>
            </p:nvSpPr>
            <p:spPr>
              <a:xfrm>
                <a:off x="538162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2" name="Google Shape;182;p9"/>
              <p:cNvSpPr txBox="1"/>
              <p:nvPr/>
            </p:nvSpPr>
            <p:spPr>
              <a:xfrm>
                <a:off x="568467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Methodology</a:t>
                </a:r>
                <a:endParaRPr sz="1800" b="0" i="0" u="none" strike="noStrike" cap="none">
                  <a:solidFill>
                    <a:schemeClr val="dk1"/>
                  </a:solidFill>
                  <a:latin typeface="Calibri"/>
                  <a:ea typeface="Calibri"/>
                  <a:cs typeface="Calibri"/>
                  <a:sym typeface="Calibri"/>
                </a:endParaRPr>
              </a:p>
            </p:txBody>
          </p:sp>
          <p:sp>
            <p:nvSpPr>
              <p:cNvPr id="183" name="Google Shape;183;p9"/>
              <p:cNvSpPr/>
              <p:nvPr/>
            </p:nvSpPr>
            <p:spPr>
              <a:xfrm>
                <a:off x="717486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4" name="Google Shape;184;p9"/>
              <p:cNvSpPr txBox="1"/>
              <p:nvPr/>
            </p:nvSpPr>
            <p:spPr>
              <a:xfrm>
                <a:off x="747791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Case Study</a:t>
                </a:r>
                <a:endParaRPr sz="1800" b="0" i="0" u="none" strike="noStrike" cap="none">
                  <a:solidFill>
                    <a:schemeClr val="dk1"/>
                  </a:solidFill>
                  <a:latin typeface="Calibri"/>
                  <a:ea typeface="Calibri"/>
                  <a:cs typeface="Calibri"/>
                  <a:sym typeface="Calibri"/>
                </a:endParaRPr>
              </a:p>
            </p:txBody>
          </p:sp>
          <p:sp>
            <p:nvSpPr>
              <p:cNvPr id="185" name="Google Shape;185;p9"/>
              <p:cNvSpPr/>
              <p:nvPr/>
            </p:nvSpPr>
            <p:spPr>
              <a:xfrm>
                <a:off x="896810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6" name="Google Shape;186;p9"/>
              <p:cNvSpPr txBox="1"/>
              <p:nvPr/>
            </p:nvSpPr>
            <p:spPr>
              <a:xfrm>
                <a:off x="927115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Results</a:t>
                </a:r>
                <a:endParaRPr sz="1800" b="0" i="0" u="none" strike="noStrike" cap="none">
                  <a:solidFill>
                    <a:schemeClr val="dk1"/>
                  </a:solidFill>
                  <a:latin typeface="Calibri"/>
                  <a:ea typeface="Calibri"/>
                  <a:cs typeface="Calibri"/>
                  <a:sym typeface="Calibri"/>
                </a:endParaRPr>
              </a:p>
            </p:txBody>
          </p:sp>
          <p:sp>
            <p:nvSpPr>
              <p:cNvPr id="187" name="Google Shape;187;p9"/>
              <p:cNvSpPr/>
              <p:nvPr/>
            </p:nvSpPr>
            <p:spPr>
              <a:xfrm>
                <a:off x="107613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8" name="Google Shape;188;p9"/>
              <p:cNvSpPr txBox="1"/>
              <p:nvPr/>
            </p:nvSpPr>
            <p:spPr>
              <a:xfrm>
                <a:off x="110643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dirty="0">
                    <a:solidFill>
                      <a:schemeClr val="lt1"/>
                    </a:solidFill>
                    <a:latin typeface="Times New Roman"/>
                    <a:ea typeface="Times New Roman"/>
                    <a:cs typeface="Times New Roman"/>
                    <a:sym typeface="Times New Roman"/>
                  </a:rPr>
                  <a:t>Conclusion</a:t>
                </a:r>
                <a:endParaRPr sz="1800" b="0" i="0" u="none" strike="noStrike" cap="none" dirty="0">
                  <a:solidFill>
                    <a:schemeClr val="dk1"/>
                  </a:solidFill>
                  <a:latin typeface="Calibri"/>
                  <a:ea typeface="Calibri"/>
                  <a:cs typeface="Calibri"/>
                  <a:sym typeface="Calibri"/>
                </a:endParaRPr>
              </a:p>
            </p:txBody>
          </p:sp>
        </p:grpSp>
      </p:grpSp>
      <p:pic>
        <p:nvPicPr>
          <p:cNvPr id="24" name="Google Shape;120;p2" descr="A picture containing circle&#10;&#10;Description automatically generated">
            <a:extLst>
              <a:ext uri="{FF2B5EF4-FFF2-40B4-BE49-F238E27FC236}">
                <a16:creationId xmlns:a16="http://schemas.microsoft.com/office/drawing/2014/main" id="{95AD58B3-7AFB-4CD3-A9DB-479580F95A46}"/>
              </a:ext>
            </a:extLst>
          </p:cNvPr>
          <p:cNvPicPr preferRelativeResize="0"/>
          <p:nvPr/>
        </p:nvPicPr>
        <p:blipFill rotWithShape="1">
          <a:blip r:embed="rId3">
            <a:alphaModFix/>
          </a:blip>
          <a:srcRect/>
          <a:stretch/>
        </p:blipFill>
        <p:spPr>
          <a:xfrm>
            <a:off x="0" y="-11032"/>
            <a:ext cx="1147104" cy="1147104"/>
          </a:xfrm>
          <a:prstGeom prst="rect">
            <a:avLst/>
          </a:prstGeom>
          <a:noFill/>
          <a:ln>
            <a:noFill/>
          </a:ln>
        </p:spPr>
      </p:pic>
      <p:pic>
        <p:nvPicPr>
          <p:cNvPr id="25" name="Google Shape;121;p2" descr="A picture containing font, graphics, text, graphic design&#10;&#10;Description automatically generated">
            <a:extLst>
              <a:ext uri="{FF2B5EF4-FFF2-40B4-BE49-F238E27FC236}">
                <a16:creationId xmlns:a16="http://schemas.microsoft.com/office/drawing/2014/main" id="{35C4ED54-AA82-4D20-B3CC-0C738D3E1FEF}"/>
              </a:ext>
            </a:extLst>
          </p:cNvPr>
          <p:cNvPicPr preferRelativeResize="0"/>
          <p:nvPr/>
        </p:nvPicPr>
        <p:blipFill rotWithShape="1">
          <a:blip r:embed="rId4">
            <a:alphaModFix/>
          </a:blip>
          <a:srcRect/>
          <a:stretch/>
        </p:blipFill>
        <p:spPr>
          <a:xfrm>
            <a:off x="9951315" y="-11032"/>
            <a:ext cx="2238942" cy="1259405"/>
          </a:xfrm>
          <a:prstGeom prst="rect">
            <a:avLst/>
          </a:prstGeom>
          <a:noFill/>
          <a:ln>
            <a:noFill/>
          </a:ln>
        </p:spPr>
      </p:pic>
      <p:sp>
        <p:nvSpPr>
          <p:cNvPr id="8" name="Rectangle 2">
            <a:extLst>
              <a:ext uri="{FF2B5EF4-FFF2-40B4-BE49-F238E27FC236}">
                <a16:creationId xmlns:a16="http://schemas.microsoft.com/office/drawing/2014/main" id="{9BE26B79-4D24-A0BA-D1F2-B115DD16A125}"/>
              </a:ext>
            </a:extLst>
          </p:cNvPr>
          <p:cNvSpPr txBox="1">
            <a:spLocks noChangeArrowheads="1"/>
          </p:cNvSpPr>
          <p:nvPr/>
        </p:nvSpPr>
        <p:spPr>
          <a:xfrm>
            <a:off x="838200" y="7654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5000"/>
              </a:lnSpc>
              <a:spcBef>
                <a:spcPts val="0"/>
              </a:spcBef>
              <a:buClr>
                <a:srgbClr val="3F3F3F"/>
              </a:buClr>
              <a:buSzPts val="4000"/>
            </a:pPr>
            <a:r>
              <a:rPr lang="en-US" altLang="ja-JP" b="1" dirty="0">
                <a:latin typeface="+mn-lt"/>
              </a:rPr>
              <a:t>ASDLA Technology</a:t>
            </a:r>
          </a:p>
        </p:txBody>
      </p:sp>
      <p:sp>
        <p:nvSpPr>
          <p:cNvPr id="9" name="Rectangle 3">
            <a:extLst>
              <a:ext uri="{FF2B5EF4-FFF2-40B4-BE49-F238E27FC236}">
                <a16:creationId xmlns:a16="http://schemas.microsoft.com/office/drawing/2014/main" id="{0C0842E5-FA12-C1C4-625C-94ACCA3673AB}"/>
              </a:ext>
            </a:extLst>
          </p:cNvPr>
          <p:cNvSpPr txBox="1">
            <a:spLocks noChangeArrowheads="1"/>
          </p:cNvSpPr>
          <p:nvPr/>
        </p:nvSpPr>
        <p:spPr>
          <a:xfrm>
            <a:off x="634172" y="2043578"/>
            <a:ext cx="6512598" cy="16940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t>Accelerators</a:t>
            </a:r>
            <a:r>
              <a:rPr lang="en-US" altLang="ja-JP" b="1" dirty="0">
                <a:solidFill>
                  <a:schemeClr val="accent2"/>
                </a:solidFill>
              </a:rPr>
              <a:t> </a:t>
            </a:r>
            <a:r>
              <a:rPr lang="en-US" altLang="ja-JP" dirty="0"/>
              <a:t>vary in their customization for the problem at hand</a:t>
            </a:r>
          </a:p>
        </p:txBody>
      </p:sp>
      <p:sp>
        <p:nvSpPr>
          <p:cNvPr id="10" name="AutoShape 4">
            <a:extLst>
              <a:ext uri="{FF2B5EF4-FFF2-40B4-BE49-F238E27FC236}">
                <a16:creationId xmlns:a16="http://schemas.microsoft.com/office/drawing/2014/main" id="{6F4D4423-05B8-C6EB-BC1A-77264449DF4F}"/>
              </a:ext>
            </a:extLst>
          </p:cNvPr>
          <p:cNvSpPr>
            <a:spLocks noChangeArrowheads="1"/>
          </p:cNvSpPr>
          <p:nvPr/>
        </p:nvSpPr>
        <p:spPr bwMode="auto">
          <a:xfrm>
            <a:off x="7913532" y="1999889"/>
            <a:ext cx="914400" cy="914400"/>
          </a:xfrm>
          <a:prstGeom prst="plus">
            <a:avLst>
              <a:gd name="adj" fmla="val 25000"/>
            </a:avLst>
          </a:prstGeom>
          <a:solidFill>
            <a:srgbClr val="000000"/>
          </a:solidFill>
          <a:ln w="9525">
            <a:solidFill>
              <a:srgbClr val="000000"/>
            </a:solidFill>
            <a:miter lim="800000"/>
            <a:headEnd/>
            <a:tailEnd/>
          </a:ln>
        </p:spPr>
        <p:txBody>
          <a:bodyPr/>
          <a:lstStyle/>
          <a:p>
            <a:endParaRPr lang="en-US"/>
          </a:p>
        </p:txBody>
      </p:sp>
      <p:sp>
        <p:nvSpPr>
          <p:cNvPr id="11" name="Rectangle 6">
            <a:extLst>
              <a:ext uri="{FF2B5EF4-FFF2-40B4-BE49-F238E27FC236}">
                <a16:creationId xmlns:a16="http://schemas.microsoft.com/office/drawing/2014/main" id="{712D7ED2-5174-E03B-7D01-4FA8B2494D6E}"/>
              </a:ext>
            </a:extLst>
          </p:cNvPr>
          <p:cNvSpPr>
            <a:spLocks noChangeArrowheads="1"/>
          </p:cNvSpPr>
          <p:nvPr/>
        </p:nvSpPr>
        <p:spPr bwMode="auto">
          <a:xfrm>
            <a:off x="4913703" y="3963818"/>
            <a:ext cx="1462087" cy="914400"/>
          </a:xfrm>
          <a:prstGeom prst="rect">
            <a:avLst/>
          </a:prstGeom>
          <a:solidFill>
            <a:srgbClr val="FFFFFF"/>
          </a:solidFill>
          <a:ln w="12700">
            <a:solidFill>
              <a:srgbClr val="000000"/>
            </a:solidFill>
            <a:miter lim="800000"/>
            <a:headEnd/>
            <a:tailEnd/>
          </a:ln>
        </p:spPr>
        <p:txBody>
          <a:bodyPr/>
          <a:lstStyle/>
          <a:p>
            <a:pPr eaLnBrk="0" hangingPunct="0"/>
            <a:endParaRPr lang="en-US" altLang="en-US" sz="1000">
              <a:latin typeface="Times New Roman" panose="02020603050405020304" pitchFamily="18" charset="0"/>
            </a:endParaRPr>
          </a:p>
        </p:txBody>
      </p:sp>
      <p:sp>
        <p:nvSpPr>
          <p:cNvPr id="12" name="AutoShape 7">
            <a:extLst>
              <a:ext uri="{FF2B5EF4-FFF2-40B4-BE49-F238E27FC236}">
                <a16:creationId xmlns:a16="http://schemas.microsoft.com/office/drawing/2014/main" id="{D96458F0-2C7E-347F-A0D3-6CF0C89FF1C5}"/>
              </a:ext>
            </a:extLst>
          </p:cNvPr>
          <p:cNvSpPr>
            <a:spLocks noChangeArrowheads="1"/>
          </p:cNvSpPr>
          <p:nvPr/>
        </p:nvSpPr>
        <p:spPr bwMode="auto">
          <a:xfrm>
            <a:off x="7676551" y="3963818"/>
            <a:ext cx="1462088" cy="914400"/>
          </a:xfrm>
          <a:prstGeom prst="plus">
            <a:avLst>
              <a:gd name="adj" fmla="val 25000"/>
            </a:avLst>
          </a:prstGeom>
          <a:solidFill>
            <a:srgbClr val="FFFFFF"/>
          </a:solidFill>
          <a:ln w="12700">
            <a:solidFill>
              <a:srgbClr val="000000"/>
            </a:solidFill>
            <a:miter lim="800000"/>
            <a:headEnd/>
            <a:tailEnd/>
          </a:ln>
        </p:spPr>
        <p:txBody>
          <a:bodyPr/>
          <a:lstStyle/>
          <a:p>
            <a:pPr eaLnBrk="0" hangingPunct="0"/>
            <a:endParaRPr lang="en-US" altLang="en-US" sz="1000">
              <a:latin typeface="Times New Roman" panose="02020603050405020304" pitchFamily="18" charset="0"/>
            </a:endParaRPr>
          </a:p>
        </p:txBody>
      </p:sp>
      <p:sp>
        <p:nvSpPr>
          <p:cNvPr id="13" name="Text Box 8">
            <a:extLst>
              <a:ext uri="{FF2B5EF4-FFF2-40B4-BE49-F238E27FC236}">
                <a16:creationId xmlns:a16="http://schemas.microsoft.com/office/drawing/2014/main" id="{0B68BE6A-46C5-A4FD-49CE-FBF3B1CDCE55}"/>
              </a:ext>
            </a:extLst>
          </p:cNvPr>
          <p:cNvSpPr txBox="1">
            <a:spLocks noChangeArrowheads="1"/>
          </p:cNvSpPr>
          <p:nvPr/>
        </p:nvSpPr>
        <p:spPr bwMode="auto">
          <a:xfrm>
            <a:off x="4493014" y="4909946"/>
            <a:ext cx="23034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en-US" noProof="1">
                <a:latin typeface="Arial" panose="020B0604020202020204" pitchFamily="34" charset="0"/>
              </a:rPr>
              <a:t>CPU/GPU</a:t>
            </a:r>
          </a:p>
        </p:txBody>
      </p:sp>
      <p:sp>
        <p:nvSpPr>
          <p:cNvPr id="14" name="Text Box 9">
            <a:extLst>
              <a:ext uri="{FF2B5EF4-FFF2-40B4-BE49-F238E27FC236}">
                <a16:creationId xmlns:a16="http://schemas.microsoft.com/office/drawing/2014/main" id="{F07B42FB-06F1-233F-DC2A-0BE074828C02}"/>
              </a:ext>
            </a:extLst>
          </p:cNvPr>
          <p:cNvSpPr txBox="1">
            <a:spLocks noChangeArrowheads="1"/>
          </p:cNvSpPr>
          <p:nvPr/>
        </p:nvSpPr>
        <p:spPr bwMode="auto">
          <a:xfrm>
            <a:off x="10121697" y="4878218"/>
            <a:ext cx="1819275"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en-US" altLang="en-US" noProof="1">
                <a:latin typeface="Arial" panose="020B0604020202020204" pitchFamily="34" charset="0"/>
              </a:rPr>
              <a:t>AI Accelerator</a:t>
            </a:r>
            <a:endParaRPr lang="en-US" altLang="en-US" sz="900" b="1" noProof="1">
              <a:latin typeface="Arial" panose="020B0604020202020204" pitchFamily="34" charset="0"/>
            </a:endParaRPr>
          </a:p>
        </p:txBody>
      </p:sp>
      <p:sp>
        <p:nvSpPr>
          <p:cNvPr id="15" name="Text Box 10">
            <a:extLst>
              <a:ext uri="{FF2B5EF4-FFF2-40B4-BE49-F238E27FC236}">
                <a16:creationId xmlns:a16="http://schemas.microsoft.com/office/drawing/2014/main" id="{1E9E0602-9CA0-BD20-7CAD-FDC0266CEEAC}"/>
              </a:ext>
            </a:extLst>
          </p:cNvPr>
          <p:cNvSpPr txBox="1">
            <a:spLocks noChangeArrowheads="1"/>
          </p:cNvSpPr>
          <p:nvPr/>
        </p:nvSpPr>
        <p:spPr bwMode="auto">
          <a:xfrm>
            <a:off x="7028752" y="4909946"/>
            <a:ext cx="29225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en-US" noProof="1">
                <a:latin typeface="Arial" panose="020B0604020202020204" pitchFamily="34" charset="0"/>
              </a:rPr>
              <a:t>Application-specific Deep Learning Accelerator</a:t>
            </a:r>
            <a:endParaRPr lang="en-US" altLang="en-US" sz="900" b="1" noProof="1">
              <a:latin typeface="Arial" panose="020B0604020202020204" pitchFamily="34" charset="0"/>
            </a:endParaRPr>
          </a:p>
        </p:txBody>
      </p:sp>
      <p:sp>
        <p:nvSpPr>
          <p:cNvPr id="16" name="Text Box 11">
            <a:extLst>
              <a:ext uri="{FF2B5EF4-FFF2-40B4-BE49-F238E27FC236}">
                <a16:creationId xmlns:a16="http://schemas.microsoft.com/office/drawing/2014/main" id="{C2CDD6AE-D7D3-719B-8AFE-DD7AA3F7DA91}"/>
              </a:ext>
            </a:extLst>
          </p:cNvPr>
          <p:cNvSpPr txBox="1">
            <a:spLocks noChangeArrowheads="1"/>
          </p:cNvSpPr>
          <p:nvPr/>
        </p:nvSpPr>
        <p:spPr bwMode="auto">
          <a:xfrm>
            <a:off x="7455094" y="2930936"/>
            <a:ext cx="19050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pPr algn="ctr" eaLnBrk="0" hangingPunct="0"/>
            <a:r>
              <a:rPr lang="en-US" altLang="ja-JP" dirty="0">
                <a:latin typeface="Arial" panose="020B0604020202020204" pitchFamily="34" charset="0"/>
              </a:rPr>
              <a:t>Desired Application</a:t>
            </a:r>
          </a:p>
        </p:txBody>
      </p:sp>
      <p:sp>
        <p:nvSpPr>
          <p:cNvPr id="17" name="AutoShape 12">
            <a:extLst>
              <a:ext uri="{FF2B5EF4-FFF2-40B4-BE49-F238E27FC236}">
                <a16:creationId xmlns:a16="http://schemas.microsoft.com/office/drawing/2014/main" id="{845749DC-1792-4291-2BE0-FE38741D9F3B}"/>
              </a:ext>
            </a:extLst>
          </p:cNvPr>
          <p:cNvSpPr>
            <a:spLocks noChangeArrowheads="1"/>
          </p:cNvSpPr>
          <p:nvPr/>
        </p:nvSpPr>
        <p:spPr bwMode="auto">
          <a:xfrm>
            <a:off x="10439400" y="3921787"/>
            <a:ext cx="914400" cy="914400"/>
          </a:xfrm>
          <a:prstGeom prst="plus">
            <a:avLst>
              <a:gd name="adj" fmla="val 25000"/>
            </a:avLst>
          </a:prstGeom>
          <a:solidFill>
            <a:srgbClr val="FFFFFF"/>
          </a:solidFill>
          <a:ln w="12700">
            <a:solidFill>
              <a:srgbClr val="000000"/>
            </a:solidFill>
            <a:miter lim="800000"/>
            <a:headEnd/>
            <a:tailEnd/>
          </a:ln>
        </p:spPr>
        <p:txBody>
          <a:bodyPr/>
          <a:lstStyle/>
          <a:p>
            <a:pPr algn="ctr" eaLnBrk="0" hangingPunct="0"/>
            <a:endParaRPr lang="en-US" altLang="ja-JP" sz="2400">
              <a:latin typeface="Times New Roman" panose="02020603050405020304" pitchFamily="18" charset="0"/>
            </a:endParaRPr>
          </a:p>
          <a:p>
            <a:pPr algn="ctr" eaLnBrk="0" hangingPunct="0"/>
            <a:endParaRPr lang="en-US" altLang="ja-JP" sz="2400">
              <a:latin typeface="Times New Roman" panose="02020603050405020304" pitchFamily="18" charset="0"/>
            </a:endParaRPr>
          </a:p>
          <a:p>
            <a:pPr algn="ctr" eaLnBrk="0" hangingPunct="0"/>
            <a:endParaRPr lang="en-US" altLang="ja-JP" sz="2400">
              <a:latin typeface="Times New Roman" panose="02020603050405020304" pitchFamily="18" charset="0"/>
            </a:endParaRPr>
          </a:p>
        </p:txBody>
      </p:sp>
    </p:spTree>
    <p:extLst>
      <p:ext uri="{BB962C8B-B14F-4D97-AF65-F5344CB8AC3E}">
        <p14:creationId xmlns:p14="http://schemas.microsoft.com/office/powerpoint/2010/main" val="1746424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7"/>
          <p:cNvSpPr txBox="1">
            <a:spLocks noGrp="1"/>
          </p:cNvSpPr>
          <p:nvPr>
            <p:ph type="title"/>
          </p:nvPr>
        </p:nvSpPr>
        <p:spPr>
          <a:xfrm>
            <a:off x="1107913"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000"/>
              <a:buFont typeface="Calibri"/>
              <a:buNone/>
            </a:pPr>
            <a:r>
              <a:rPr lang="en-US" b="1" dirty="0">
                <a:latin typeface="+mn-lt"/>
              </a:rPr>
              <a:t>Project Objectives</a:t>
            </a:r>
            <a:endParaRPr sz="4800" b="1" dirty="0">
              <a:latin typeface="+mn-lt"/>
            </a:endParaRPr>
          </a:p>
        </p:txBody>
      </p:sp>
      <p:grpSp>
        <p:nvGrpSpPr>
          <p:cNvPr id="223" name="Google Shape;223;p7"/>
          <p:cNvGrpSpPr/>
          <p:nvPr/>
        </p:nvGrpSpPr>
        <p:grpSpPr>
          <a:xfrm>
            <a:off x="0" y="6227830"/>
            <a:ext cx="12192080" cy="623453"/>
            <a:chOff x="2" y="0"/>
            <a:chExt cx="13004885" cy="606000"/>
          </a:xfrm>
        </p:grpSpPr>
        <p:sp>
          <p:nvSpPr>
            <p:cNvPr id="224" name="Google Shape;224;p7"/>
            <p:cNvSpPr/>
            <p:nvPr/>
          </p:nvSpPr>
          <p:spPr>
            <a:xfrm>
              <a:off x="12685387" y="0"/>
              <a:ext cx="319500" cy="606000"/>
            </a:xfrm>
            <a:prstGeom prst="rect">
              <a:avLst/>
            </a:prstGeom>
            <a:solidFill>
              <a:schemeClr val="dk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707"/>
                <a:buFont typeface="Calibri"/>
                <a:buNone/>
              </a:pPr>
              <a:endParaRPr sz="1707" b="0" i="0" u="none" strike="noStrike" cap="none">
                <a:solidFill>
                  <a:schemeClr val="lt1"/>
                </a:solidFill>
                <a:latin typeface="Calibri"/>
                <a:ea typeface="Calibri"/>
                <a:cs typeface="Calibri"/>
                <a:sym typeface="Calibri"/>
              </a:endParaRPr>
            </a:p>
          </p:txBody>
        </p:sp>
        <p:grpSp>
          <p:nvGrpSpPr>
            <p:cNvPr id="225" name="Google Shape;225;p7"/>
            <p:cNvGrpSpPr/>
            <p:nvPr/>
          </p:nvGrpSpPr>
          <p:grpSpPr>
            <a:xfrm>
              <a:off x="2" y="0"/>
              <a:ext cx="13002941" cy="606000"/>
              <a:chOff x="4" y="0"/>
              <a:chExt cx="13002941" cy="606000"/>
            </a:xfrm>
          </p:grpSpPr>
          <p:sp>
            <p:nvSpPr>
              <p:cNvPr id="226" name="Google Shape;226;p7"/>
              <p:cNvSpPr/>
              <p:nvPr/>
            </p:nvSpPr>
            <p:spPr>
              <a:xfrm>
                <a:off x="4" y="0"/>
                <a:ext cx="2241600" cy="606000"/>
              </a:xfrm>
              <a:prstGeom prst="homePlate">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27" name="Google Shape;227;p7"/>
              <p:cNvSpPr txBox="1"/>
              <p:nvPr/>
            </p:nvSpPr>
            <p:spPr>
              <a:xfrm>
                <a:off x="4" y="0"/>
                <a:ext cx="2138700" cy="606000"/>
              </a:xfrm>
              <a:prstGeom prst="rect">
                <a:avLst/>
              </a:prstGeom>
              <a:solidFill>
                <a:srgbClr val="FF0000"/>
              </a:solidFill>
              <a:ln>
                <a:noFill/>
              </a:ln>
            </p:spPr>
            <p:txBody>
              <a:bodyPr spcFirstLastPara="1" wrap="square" lIns="96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Introduction</a:t>
                </a:r>
                <a:endParaRPr sz="1800" b="0" i="0" u="none" strike="noStrike" cap="none">
                  <a:solidFill>
                    <a:schemeClr val="dk1"/>
                  </a:solidFill>
                  <a:latin typeface="Calibri"/>
                  <a:ea typeface="Calibri"/>
                  <a:cs typeface="Calibri"/>
                  <a:sym typeface="Calibri"/>
                </a:endParaRPr>
              </a:p>
            </p:txBody>
          </p:sp>
          <p:sp>
            <p:nvSpPr>
              <p:cNvPr id="228" name="Google Shape;228;p7"/>
              <p:cNvSpPr/>
              <p:nvPr/>
            </p:nvSpPr>
            <p:spPr>
              <a:xfrm>
                <a:off x="17951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29" name="Google Shape;229;p7"/>
              <p:cNvSpPr txBox="1"/>
              <p:nvPr/>
            </p:nvSpPr>
            <p:spPr>
              <a:xfrm>
                <a:off x="20981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Background</a:t>
                </a:r>
                <a:endParaRPr sz="1800" b="0" i="0" u="none" strike="noStrike" cap="none">
                  <a:solidFill>
                    <a:schemeClr val="dk1"/>
                  </a:solidFill>
                  <a:latin typeface="Calibri"/>
                  <a:ea typeface="Calibri"/>
                  <a:cs typeface="Calibri"/>
                  <a:sym typeface="Calibri"/>
                </a:endParaRPr>
              </a:p>
            </p:txBody>
          </p:sp>
          <p:sp>
            <p:nvSpPr>
              <p:cNvPr id="230" name="Google Shape;230;p7"/>
              <p:cNvSpPr/>
              <p:nvPr/>
            </p:nvSpPr>
            <p:spPr>
              <a:xfrm>
                <a:off x="358838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31" name="Google Shape;231;p7"/>
              <p:cNvSpPr txBox="1"/>
              <p:nvPr/>
            </p:nvSpPr>
            <p:spPr>
              <a:xfrm>
                <a:off x="389143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Related Work</a:t>
                </a:r>
                <a:endParaRPr sz="1800" b="0" i="0" u="none" strike="noStrike" cap="none">
                  <a:solidFill>
                    <a:schemeClr val="dk1"/>
                  </a:solidFill>
                  <a:latin typeface="Calibri"/>
                  <a:ea typeface="Calibri"/>
                  <a:cs typeface="Calibri"/>
                  <a:sym typeface="Calibri"/>
                </a:endParaRPr>
              </a:p>
            </p:txBody>
          </p:sp>
          <p:sp>
            <p:nvSpPr>
              <p:cNvPr id="232" name="Google Shape;232;p7"/>
              <p:cNvSpPr/>
              <p:nvPr/>
            </p:nvSpPr>
            <p:spPr>
              <a:xfrm>
                <a:off x="538162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33" name="Google Shape;233;p7"/>
              <p:cNvSpPr txBox="1"/>
              <p:nvPr/>
            </p:nvSpPr>
            <p:spPr>
              <a:xfrm>
                <a:off x="568467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Methodology</a:t>
                </a:r>
                <a:endParaRPr sz="1800" b="0" i="0" u="none" strike="noStrike" cap="none">
                  <a:solidFill>
                    <a:schemeClr val="dk1"/>
                  </a:solidFill>
                  <a:latin typeface="Calibri"/>
                  <a:ea typeface="Calibri"/>
                  <a:cs typeface="Calibri"/>
                  <a:sym typeface="Calibri"/>
                </a:endParaRPr>
              </a:p>
            </p:txBody>
          </p:sp>
          <p:sp>
            <p:nvSpPr>
              <p:cNvPr id="234" name="Google Shape;234;p7"/>
              <p:cNvSpPr/>
              <p:nvPr/>
            </p:nvSpPr>
            <p:spPr>
              <a:xfrm>
                <a:off x="717486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35" name="Google Shape;235;p7"/>
              <p:cNvSpPr txBox="1"/>
              <p:nvPr/>
            </p:nvSpPr>
            <p:spPr>
              <a:xfrm>
                <a:off x="747791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Case Study</a:t>
                </a:r>
                <a:endParaRPr sz="1800" b="0" i="0" u="none" strike="noStrike" cap="none">
                  <a:solidFill>
                    <a:schemeClr val="dk1"/>
                  </a:solidFill>
                  <a:latin typeface="Calibri"/>
                  <a:ea typeface="Calibri"/>
                  <a:cs typeface="Calibri"/>
                  <a:sym typeface="Calibri"/>
                </a:endParaRPr>
              </a:p>
            </p:txBody>
          </p:sp>
          <p:sp>
            <p:nvSpPr>
              <p:cNvPr id="236" name="Google Shape;236;p7"/>
              <p:cNvSpPr/>
              <p:nvPr/>
            </p:nvSpPr>
            <p:spPr>
              <a:xfrm>
                <a:off x="896810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37" name="Google Shape;237;p7"/>
              <p:cNvSpPr txBox="1"/>
              <p:nvPr/>
            </p:nvSpPr>
            <p:spPr>
              <a:xfrm>
                <a:off x="927115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Results</a:t>
                </a:r>
                <a:endParaRPr sz="1800" b="0" i="0" u="none" strike="noStrike" cap="none">
                  <a:solidFill>
                    <a:schemeClr val="dk1"/>
                  </a:solidFill>
                  <a:latin typeface="Calibri"/>
                  <a:ea typeface="Calibri"/>
                  <a:cs typeface="Calibri"/>
                  <a:sym typeface="Calibri"/>
                </a:endParaRPr>
              </a:p>
            </p:txBody>
          </p:sp>
          <p:sp>
            <p:nvSpPr>
              <p:cNvPr id="238" name="Google Shape;238;p7"/>
              <p:cNvSpPr/>
              <p:nvPr/>
            </p:nvSpPr>
            <p:spPr>
              <a:xfrm>
                <a:off x="107613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39" name="Google Shape;239;p7"/>
              <p:cNvSpPr txBox="1"/>
              <p:nvPr/>
            </p:nvSpPr>
            <p:spPr>
              <a:xfrm>
                <a:off x="110643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dirty="0">
                    <a:solidFill>
                      <a:schemeClr val="lt1"/>
                    </a:solidFill>
                    <a:latin typeface="Times New Roman"/>
                    <a:ea typeface="Times New Roman"/>
                    <a:cs typeface="Times New Roman"/>
                    <a:sym typeface="Times New Roman"/>
                  </a:rPr>
                  <a:t>Conclusion</a:t>
                </a:r>
                <a:endParaRPr sz="1800" b="0" i="0" u="none" strike="noStrike" cap="none" dirty="0">
                  <a:solidFill>
                    <a:schemeClr val="dk1"/>
                  </a:solidFill>
                  <a:latin typeface="Calibri"/>
                  <a:ea typeface="Calibri"/>
                  <a:cs typeface="Calibri"/>
                  <a:sym typeface="Calibri"/>
                </a:endParaRPr>
              </a:p>
            </p:txBody>
          </p:sp>
        </p:grpSp>
      </p:grpSp>
      <p:pic>
        <p:nvPicPr>
          <p:cNvPr id="23" name="Google Shape;120;p2" descr="A picture containing circle&#10;&#10;Description automatically generated">
            <a:extLst>
              <a:ext uri="{FF2B5EF4-FFF2-40B4-BE49-F238E27FC236}">
                <a16:creationId xmlns:a16="http://schemas.microsoft.com/office/drawing/2014/main" id="{EC52721C-500A-4697-AD1C-8856E2C50BC5}"/>
              </a:ext>
            </a:extLst>
          </p:cNvPr>
          <p:cNvPicPr preferRelativeResize="0"/>
          <p:nvPr/>
        </p:nvPicPr>
        <p:blipFill rotWithShape="1">
          <a:blip r:embed="rId3">
            <a:alphaModFix/>
          </a:blip>
          <a:srcRect/>
          <a:stretch/>
        </p:blipFill>
        <p:spPr>
          <a:xfrm>
            <a:off x="0" y="-11032"/>
            <a:ext cx="1147104" cy="1147104"/>
          </a:xfrm>
          <a:prstGeom prst="rect">
            <a:avLst/>
          </a:prstGeom>
          <a:noFill/>
          <a:ln>
            <a:noFill/>
          </a:ln>
        </p:spPr>
      </p:pic>
      <p:pic>
        <p:nvPicPr>
          <p:cNvPr id="24" name="Google Shape;121;p2" descr="A picture containing font, graphics, text, graphic design&#10;&#10;Description automatically generated">
            <a:extLst>
              <a:ext uri="{FF2B5EF4-FFF2-40B4-BE49-F238E27FC236}">
                <a16:creationId xmlns:a16="http://schemas.microsoft.com/office/drawing/2014/main" id="{424C3B88-44AA-4F53-B8A9-6D3616F87345}"/>
              </a:ext>
            </a:extLst>
          </p:cNvPr>
          <p:cNvPicPr preferRelativeResize="0"/>
          <p:nvPr/>
        </p:nvPicPr>
        <p:blipFill rotWithShape="1">
          <a:blip r:embed="rId4">
            <a:alphaModFix/>
          </a:blip>
          <a:srcRect/>
          <a:stretch/>
        </p:blipFill>
        <p:spPr>
          <a:xfrm>
            <a:off x="9951315" y="-11032"/>
            <a:ext cx="2238942" cy="1259405"/>
          </a:xfrm>
          <a:prstGeom prst="rect">
            <a:avLst/>
          </a:prstGeom>
          <a:noFill/>
          <a:ln>
            <a:noFill/>
          </a:ln>
        </p:spPr>
      </p:pic>
      <p:sp>
        <p:nvSpPr>
          <p:cNvPr id="3" name="Content Placeholder 2">
            <a:extLst>
              <a:ext uri="{FF2B5EF4-FFF2-40B4-BE49-F238E27FC236}">
                <a16:creationId xmlns:a16="http://schemas.microsoft.com/office/drawing/2014/main" id="{B561C4A3-31E5-4394-A873-573A409887E4}"/>
              </a:ext>
            </a:extLst>
          </p:cNvPr>
          <p:cNvSpPr>
            <a:spLocks noGrp="1"/>
          </p:cNvSpPr>
          <p:nvPr>
            <p:ph idx="1"/>
          </p:nvPr>
        </p:nvSpPr>
        <p:spPr>
          <a:xfrm>
            <a:off x="626302" y="1876492"/>
            <a:ext cx="11279935" cy="4351338"/>
          </a:xfrm>
        </p:spPr>
        <p:txBody>
          <a:bodyPr>
            <a:normAutofit/>
          </a:bodyPr>
          <a:lstStyle/>
          <a:p>
            <a:pPr marL="0" indent="0">
              <a:buNone/>
            </a:pPr>
            <a:r>
              <a:rPr lang="en-US" sz="2400" dirty="0"/>
              <a:t>Automatic generation of Application-Specific Deep Learning Accelerator, that can be leveraged with Siemens Virtual Platforms (VP). The tool is capable of:</a:t>
            </a:r>
          </a:p>
          <a:p>
            <a:pPr marL="0" indent="0">
              <a:buNone/>
            </a:pPr>
            <a:endParaRPr lang="en-US" sz="1100" dirty="0"/>
          </a:p>
          <a:p>
            <a:pPr>
              <a:buFont typeface="Wingdings" panose="05000000000000000000" pitchFamily="2" charset="2"/>
              <a:buChar char="Ø"/>
            </a:pPr>
            <a:r>
              <a:rPr lang="en-US" sz="2400" dirty="0"/>
              <a:t>Building and Training a CNN model (e.g., Lenet-5) from scratch using a specific dataset (e.g., MNIST).</a:t>
            </a:r>
          </a:p>
          <a:p>
            <a:pPr>
              <a:buFont typeface="Wingdings" panose="05000000000000000000" pitchFamily="2" charset="2"/>
              <a:buChar char="Ø"/>
            </a:pPr>
            <a:r>
              <a:rPr lang="en-US" sz="2400" dirty="0"/>
              <a:t>Wrapping the Trained CNN model as a SystemC Model to connect with Virtual Platforms</a:t>
            </a:r>
          </a:p>
          <a:p>
            <a:pPr>
              <a:buFont typeface="Wingdings" panose="05000000000000000000" pitchFamily="2" charset="2"/>
              <a:buChar char="Ø"/>
            </a:pPr>
            <a:r>
              <a:rPr lang="en-US" sz="2400" dirty="0"/>
              <a:t>Supporting both Standard and customized CNN architectures</a:t>
            </a:r>
          </a:p>
          <a:p>
            <a:pPr>
              <a:buFont typeface="Wingdings" panose="05000000000000000000" pitchFamily="2" charset="2"/>
              <a:buChar char="Ø"/>
            </a:pPr>
            <a:r>
              <a:rPr lang="en-US" sz="2400" dirty="0"/>
              <a:t>Verifying the functionality &amp; validity of the model through a SystemC testbench framework (Block level Testing before integration w/VPs)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grpSp>
        <p:nvGrpSpPr>
          <p:cNvPr id="223" name="Google Shape;223;p7"/>
          <p:cNvGrpSpPr/>
          <p:nvPr/>
        </p:nvGrpSpPr>
        <p:grpSpPr>
          <a:xfrm>
            <a:off x="0" y="6227830"/>
            <a:ext cx="12192080" cy="623453"/>
            <a:chOff x="2" y="0"/>
            <a:chExt cx="13004885" cy="606000"/>
          </a:xfrm>
        </p:grpSpPr>
        <p:sp>
          <p:nvSpPr>
            <p:cNvPr id="224" name="Google Shape;224;p7"/>
            <p:cNvSpPr/>
            <p:nvPr/>
          </p:nvSpPr>
          <p:spPr>
            <a:xfrm>
              <a:off x="12685387" y="0"/>
              <a:ext cx="319500" cy="606000"/>
            </a:xfrm>
            <a:prstGeom prst="rect">
              <a:avLst/>
            </a:prstGeom>
            <a:solidFill>
              <a:schemeClr val="dk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707"/>
                <a:buFont typeface="Calibri"/>
                <a:buNone/>
              </a:pPr>
              <a:endParaRPr sz="1707" b="0" i="0" u="none" strike="noStrike" cap="none">
                <a:solidFill>
                  <a:schemeClr val="lt1"/>
                </a:solidFill>
                <a:latin typeface="Calibri"/>
                <a:ea typeface="Calibri"/>
                <a:cs typeface="Calibri"/>
                <a:sym typeface="Calibri"/>
              </a:endParaRPr>
            </a:p>
          </p:txBody>
        </p:sp>
        <p:grpSp>
          <p:nvGrpSpPr>
            <p:cNvPr id="225" name="Google Shape;225;p7"/>
            <p:cNvGrpSpPr/>
            <p:nvPr/>
          </p:nvGrpSpPr>
          <p:grpSpPr>
            <a:xfrm>
              <a:off x="2" y="0"/>
              <a:ext cx="13002941" cy="606000"/>
              <a:chOff x="4" y="0"/>
              <a:chExt cx="13002941" cy="606000"/>
            </a:xfrm>
          </p:grpSpPr>
          <p:sp>
            <p:nvSpPr>
              <p:cNvPr id="226" name="Google Shape;226;p7"/>
              <p:cNvSpPr/>
              <p:nvPr/>
            </p:nvSpPr>
            <p:spPr>
              <a:xfrm>
                <a:off x="4" y="0"/>
                <a:ext cx="2241600" cy="606000"/>
              </a:xfrm>
              <a:prstGeom prst="homePlate">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27" name="Google Shape;227;p7"/>
              <p:cNvSpPr txBox="1"/>
              <p:nvPr/>
            </p:nvSpPr>
            <p:spPr>
              <a:xfrm>
                <a:off x="4" y="0"/>
                <a:ext cx="2138700" cy="606000"/>
              </a:xfrm>
              <a:prstGeom prst="rect">
                <a:avLst/>
              </a:prstGeom>
              <a:solidFill>
                <a:srgbClr val="FF0000"/>
              </a:solidFill>
              <a:ln>
                <a:noFill/>
              </a:ln>
            </p:spPr>
            <p:txBody>
              <a:bodyPr spcFirstLastPara="1" wrap="square" lIns="96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Introduction</a:t>
                </a:r>
                <a:endParaRPr sz="1800" b="0" i="0" u="none" strike="noStrike" cap="none">
                  <a:solidFill>
                    <a:schemeClr val="dk1"/>
                  </a:solidFill>
                  <a:latin typeface="Calibri"/>
                  <a:ea typeface="Calibri"/>
                  <a:cs typeface="Calibri"/>
                  <a:sym typeface="Calibri"/>
                </a:endParaRPr>
              </a:p>
            </p:txBody>
          </p:sp>
          <p:sp>
            <p:nvSpPr>
              <p:cNvPr id="228" name="Google Shape;228;p7"/>
              <p:cNvSpPr/>
              <p:nvPr/>
            </p:nvSpPr>
            <p:spPr>
              <a:xfrm>
                <a:off x="17951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29" name="Google Shape;229;p7"/>
              <p:cNvSpPr txBox="1"/>
              <p:nvPr/>
            </p:nvSpPr>
            <p:spPr>
              <a:xfrm>
                <a:off x="20981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Background</a:t>
                </a:r>
                <a:endParaRPr sz="1800" b="0" i="0" u="none" strike="noStrike" cap="none">
                  <a:solidFill>
                    <a:schemeClr val="dk1"/>
                  </a:solidFill>
                  <a:latin typeface="Calibri"/>
                  <a:ea typeface="Calibri"/>
                  <a:cs typeface="Calibri"/>
                  <a:sym typeface="Calibri"/>
                </a:endParaRPr>
              </a:p>
            </p:txBody>
          </p:sp>
          <p:sp>
            <p:nvSpPr>
              <p:cNvPr id="230" name="Google Shape;230;p7"/>
              <p:cNvSpPr/>
              <p:nvPr/>
            </p:nvSpPr>
            <p:spPr>
              <a:xfrm>
                <a:off x="358838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31" name="Google Shape;231;p7"/>
              <p:cNvSpPr txBox="1"/>
              <p:nvPr/>
            </p:nvSpPr>
            <p:spPr>
              <a:xfrm>
                <a:off x="389143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Related Work</a:t>
                </a:r>
                <a:endParaRPr sz="1800" b="0" i="0" u="none" strike="noStrike" cap="none">
                  <a:solidFill>
                    <a:schemeClr val="dk1"/>
                  </a:solidFill>
                  <a:latin typeface="Calibri"/>
                  <a:ea typeface="Calibri"/>
                  <a:cs typeface="Calibri"/>
                  <a:sym typeface="Calibri"/>
                </a:endParaRPr>
              </a:p>
            </p:txBody>
          </p:sp>
          <p:sp>
            <p:nvSpPr>
              <p:cNvPr id="232" name="Google Shape;232;p7"/>
              <p:cNvSpPr/>
              <p:nvPr/>
            </p:nvSpPr>
            <p:spPr>
              <a:xfrm>
                <a:off x="538162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33" name="Google Shape;233;p7"/>
              <p:cNvSpPr txBox="1"/>
              <p:nvPr/>
            </p:nvSpPr>
            <p:spPr>
              <a:xfrm>
                <a:off x="568467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Methodology</a:t>
                </a:r>
                <a:endParaRPr sz="1800" b="0" i="0" u="none" strike="noStrike" cap="none">
                  <a:solidFill>
                    <a:schemeClr val="dk1"/>
                  </a:solidFill>
                  <a:latin typeface="Calibri"/>
                  <a:ea typeface="Calibri"/>
                  <a:cs typeface="Calibri"/>
                  <a:sym typeface="Calibri"/>
                </a:endParaRPr>
              </a:p>
            </p:txBody>
          </p:sp>
          <p:sp>
            <p:nvSpPr>
              <p:cNvPr id="234" name="Google Shape;234;p7"/>
              <p:cNvSpPr/>
              <p:nvPr/>
            </p:nvSpPr>
            <p:spPr>
              <a:xfrm>
                <a:off x="717486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35" name="Google Shape;235;p7"/>
              <p:cNvSpPr txBox="1"/>
              <p:nvPr/>
            </p:nvSpPr>
            <p:spPr>
              <a:xfrm>
                <a:off x="747791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Case Study</a:t>
                </a:r>
                <a:endParaRPr sz="1800" b="0" i="0" u="none" strike="noStrike" cap="none">
                  <a:solidFill>
                    <a:schemeClr val="dk1"/>
                  </a:solidFill>
                  <a:latin typeface="Calibri"/>
                  <a:ea typeface="Calibri"/>
                  <a:cs typeface="Calibri"/>
                  <a:sym typeface="Calibri"/>
                </a:endParaRPr>
              </a:p>
            </p:txBody>
          </p:sp>
          <p:sp>
            <p:nvSpPr>
              <p:cNvPr id="236" name="Google Shape;236;p7"/>
              <p:cNvSpPr/>
              <p:nvPr/>
            </p:nvSpPr>
            <p:spPr>
              <a:xfrm>
                <a:off x="896810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37" name="Google Shape;237;p7"/>
              <p:cNvSpPr txBox="1"/>
              <p:nvPr/>
            </p:nvSpPr>
            <p:spPr>
              <a:xfrm>
                <a:off x="927115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Results</a:t>
                </a:r>
                <a:endParaRPr sz="1800" b="0" i="0" u="none" strike="noStrike" cap="none">
                  <a:solidFill>
                    <a:schemeClr val="dk1"/>
                  </a:solidFill>
                  <a:latin typeface="Calibri"/>
                  <a:ea typeface="Calibri"/>
                  <a:cs typeface="Calibri"/>
                  <a:sym typeface="Calibri"/>
                </a:endParaRPr>
              </a:p>
            </p:txBody>
          </p:sp>
          <p:sp>
            <p:nvSpPr>
              <p:cNvPr id="238" name="Google Shape;238;p7"/>
              <p:cNvSpPr/>
              <p:nvPr/>
            </p:nvSpPr>
            <p:spPr>
              <a:xfrm>
                <a:off x="107613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239" name="Google Shape;239;p7"/>
              <p:cNvSpPr txBox="1"/>
              <p:nvPr/>
            </p:nvSpPr>
            <p:spPr>
              <a:xfrm>
                <a:off x="110643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dirty="0">
                    <a:solidFill>
                      <a:schemeClr val="lt1"/>
                    </a:solidFill>
                    <a:latin typeface="Times New Roman"/>
                    <a:ea typeface="Times New Roman"/>
                    <a:cs typeface="Times New Roman"/>
                    <a:sym typeface="Times New Roman"/>
                  </a:rPr>
                  <a:t>Conclusion</a:t>
                </a:r>
                <a:endParaRPr sz="1800" b="0" i="0" u="none" strike="noStrike" cap="none" dirty="0">
                  <a:solidFill>
                    <a:schemeClr val="dk1"/>
                  </a:solidFill>
                  <a:latin typeface="Calibri"/>
                  <a:ea typeface="Calibri"/>
                  <a:cs typeface="Calibri"/>
                  <a:sym typeface="Calibri"/>
                </a:endParaRPr>
              </a:p>
            </p:txBody>
          </p:sp>
        </p:grpSp>
      </p:grpSp>
      <p:pic>
        <p:nvPicPr>
          <p:cNvPr id="23" name="Google Shape;120;p2" descr="A picture containing circle&#10;&#10;Description automatically generated">
            <a:extLst>
              <a:ext uri="{FF2B5EF4-FFF2-40B4-BE49-F238E27FC236}">
                <a16:creationId xmlns:a16="http://schemas.microsoft.com/office/drawing/2014/main" id="{EC52721C-500A-4697-AD1C-8856E2C50BC5}"/>
              </a:ext>
            </a:extLst>
          </p:cNvPr>
          <p:cNvPicPr preferRelativeResize="0"/>
          <p:nvPr/>
        </p:nvPicPr>
        <p:blipFill rotWithShape="1">
          <a:blip r:embed="rId3">
            <a:alphaModFix/>
          </a:blip>
          <a:srcRect/>
          <a:stretch/>
        </p:blipFill>
        <p:spPr>
          <a:xfrm>
            <a:off x="0" y="-11032"/>
            <a:ext cx="1147104" cy="1147104"/>
          </a:xfrm>
          <a:prstGeom prst="rect">
            <a:avLst/>
          </a:prstGeom>
          <a:noFill/>
          <a:ln>
            <a:noFill/>
          </a:ln>
        </p:spPr>
      </p:pic>
      <p:pic>
        <p:nvPicPr>
          <p:cNvPr id="24" name="Google Shape;121;p2" descr="A picture containing font, graphics, text, graphic design&#10;&#10;Description automatically generated">
            <a:extLst>
              <a:ext uri="{FF2B5EF4-FFF2-40B4-BE49-F238E27FC236}">
                <a16:creationId xmlns:a16="http://schemas.microsoft.com/office/drawing/2014/main" id="{424C3B88-44AA-4F53-B8A9-6D3616F87345}"/>
              </a:ext>
            </a:extLst>
          </p:cNvPr>
          <p:cNvPicPr preferRelativeResize="0"/>
          <p:nvPr/>
        </p:nvPicPr>
        <p:blipFill rotWithShape="1">
          <a:blip r:embed="rId4">
            <a:alphaModFix/>
          </a:blip>
          <a:srcRect/>
          <a:stretch/>
        </p:blipFill>
        <p:spPr>
          <a:xfrm>
            <a:off x="9951315" y="-11032"/>
            <a:ext cx="2238942" cy="1259405"/>
          </a:xfrm>
          <a:prstGeom prst="rect">
            <a:avLst/>
          </a:prstGeom>
          <a:noFill/>
          <a:ln>
            <a:noFill/>
          </a:ln>
        </p:spPr>
      </p:pic>
      <p:sp>
        <p:nvSpPr>
          <p:cNvPr id="7" name="Rectangle 6">
            <a:extLst>
              <a:ext uri="{FF2B5EF4-FFF2-40B4-BE49-F238E27FC236}">
                <a16:creationId xmlns:a16="http://schemas.microsoft.com/office/drawing/2014/main" id="{03EB6045-F032-4390-B40E-D7D22A084B02}"/>
              </a:ext>
            </a:extLst>
          </p:cNvPr>
          <p:cNvSpPr/>
          <p:nvPr/>
        </p:nvSpPr>
        <p:spPr>
          <a:xfrm>
            <a:off x="9378825" y="1331570"/>
            <a:ext cx="2468526" cy="6934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ounded Rectangle 33">
            <a:extLst>
              <a:ext uri="{FF2B5EF4-FFF2-40B4-BE49-F238E27FC236}">
                <a16:creationId xmlns:a16="http://schemas.microsoft.com/office/drawing/2014/main" id="{617E64F4-931B-7893-3556-82152EB11D69}"/>
              </a:ext>
            </a:extLst>
          </p:cNvPr>
          <p:cNvSpPr/>
          <p:nvPr/>
        </p:nvSpPr>
        <p:spPr>
          <a:xfrm>
            <a:off x="9302582" y="2398858"/>
            <a:ext cx="2697256" cy="1485231"/>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FF9000"/>
                </a:solidFill>
                <a:effectLst/>
                <a:uLnTx/>
                <a:uFillTx/>
                <a:latin typeface="Tahoma"/>
                <a:ea typeface="+mn-ea"/>
                <a:cs typeface="+mn-cs"/>
              </a:rPr>
              <a:t>AI Agent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0" dirty="0">
                <a:solidFill>
                  <a:srgbClr val="FF9000"/>
                </a:solidFill>
                <a:latin typeface="Tahoma"/>
              </a:rPr>
              <a:t>(Think)</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a:ln>
                <a:noFill/>
              </a:ln>
              <a:solidFill>
                <a:srgbClr val="FF9000"/>
              </a:solidFill>
              <a:effectLst/>
              <a:uLnTx/>
              <a:uFillTx/>
              <a:latin typeface="Tahom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kern="0" dirty="0">
              <a:solidFill>
                <a:srgbClr val="FF9000"/>
              </a:solidFill>
              <a:latin typeface="Tahoma"/>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i="0" u="none" strike="noStrike" kern="0" cap="none" spc="0" normalizeH="0" baseline="0" noProof="0" dirty="0">
              <a:ln>
                <a:noFill/>
              </a:ln>
              <a:solidFill>
                <a:srgbClr val="FF9000"/>
              </a:solidFill>
              <a:effectLst/>
              <a:uLnTx/>
              <a:uFillTx/>
              <a:latin typeface="Tahoma"/>
              <a:ea typeface="+mn-ea"/>
              <a:cs typeface="+mn-cs"/>
            </a:endParaRPr>
          </a:p>
        </p:txBody>
      </p:sp>
      <p:sp>
        <p:nvSpPr>
          <p:cNvPr id="9" name="Rounded Rectangle 40">
            <a:extLst>
              <a:ext uri="{FF2B5EF4-FFF2-40B4-BE49-F238E27FC236}">
                <a16:creationId xmlns:a16="http://schemas.microsoft.com/office/drawing/2014/main" id="{3579DD6E-56B8-1E5F-3349-5B1247E004EF}"/>
              </a:ext>
            </a:extLst>
          </p:cNvPr>
          <p:cNvSpPr/>
          <p:nvPr/>
        </p:nvSpPr>
        <p:spPr>
          <a:xfrm>
            <a:off x="975045" y="3039692"/>
            <a:ext cx="7719204" cy="921097"/>
          </a:xfrm>
          <a:prstGeom prst="roundRect">
            <a:avLst/>
          </a:prstGeom>
          <a:solidFill>
            <a:srgbClr val="C5C5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800" b="1" noProof="0" dirty="0">
              <a:solidFill>
                <a:srgbClr val="000000"/>
              </a:solid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srgbClr val="7030A0"/>
                </a:solidFill>
                <a:effectLst/>
                <a:uLnTx/>
                <a:uFillTx/>
                <a:latin typeface="Arial"/>
                <a:ea typeface="+mn-ea"/>
                <a:cs typeface="+mn-cs"/>
              </a:rPr>
              <a:t>Interconnect</a:t>
            </a:r>
            <a:r>
              <a:rPr kumimoji="0" lang="en-US" sz="2800" b="1" i="0" u="none" strike="noStrike" kern="1200" cap="none" spc="0" normalizeH="0" baseline="0" noProof="0" dirty="0">
                <a:ln>
                  <a:noFill/>
                </a:ln>
                <a:solidFill>
                  <a:prstClr val="white"/>
                </a:solidFill>
                <a:effectLst/>
                <a:uLnTx/>
                <a:uFillTx/>
                <a:latin typeface="Arial"/>
                <a:ea typeface="+mn-ea"/>
                <a:cs typeface="+mn-cs"/>
              </a:rPr>
              <a:t> </a:t>
            </a:r>
            <a:endParaRPr kumimoji="0" lang="en-US" sz="2000" b="1" i="0" u="none" strike="noStrike" kern="1200" cap="none" spc="0" normalizeH="0" baseline="0" noProof="0" dirty="0">
              <a:ln>
                <a:noFill/>
              </a:ln>
              <a:solidFill>
                <a:schemeClr val="tx1"/>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Arial"/>
              <a:ea typeface="+mn-ea"/>
              <a:cs typeface="+mn-cs"/>
            </a:endParaRPr>
          </a:p>
        </p:txBody>
      </p:sp>
      <p:sp>
        <p:nvSpPr>
          <p:cNvPr id="10" name="Slide Number Placeholder 3">
            <a:extLst>
              <a:ext uri="{FF2B5EF4-FFF2-40B4-BE49-F238E27FC236}">
                <a16:creationId xmlns:a16="http://schemas.microsoft.com/office/drawing/2014/main" id="{245F4CEB-5080-2215-7CB9-55DD85F12C99}"/>
              </a:ext>
            </a:extLst>
          </p:cNvPr>
          <p:cNvSpPr txBox="1">
            <a:spLocks/>
          </p:cNvSpPr>
          <p:nvPr/>
        </p:nvSpPr>
        <p:spPr>
          <a:xfrm>
            <a:off x="975045" y="5680630"/>
            <a:ext cx="648000" cy="547200"/>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8EE6C0D-8D49-4EF2-B5AB-91C9339EB8BA}" type="slidenum">
              <a:rPr lang="en-US" smtClean="0">
                <a:solidFill>
                  <a:srgbClr val="000000"/>
                </a:solidFill>
              </a:rPr>
              <a:pPr/>
              <a:t>7</a:t>
            </a:fld>
            <a:endParaRPr lang="en-US" dirty="0">
              <a:solidFill>
                <a:srgbClr val="000000"/>
              </a:solidFill>
            </a:endParaRPr>
          </a:p>
        </p:txBody>
      </p:sp>
      <p:sp>
        <p:nvSpPr>
          <p:cNvPr id="11" name="Rectangle 10">
            <a:extLst>
              <a:ext uri="{FF2B5EF4-FFF2-40B4-BE49-F238E27FC236}">
                <a16:creationId xmlns:a16="http://schemas.microsoft.com/office/drawing/2014/main" id="{541A0583-55EA-BFFD-31C9-642142470B89}"/>
              </a:ext>
            </a:extLst>
          </p:cNvPr>
          <p:cNvSpPr/>
          <p:nvPr/>
        </p:nvSpPr>
        <p:spPr>
          <a:xfrm>
            <a:off x="5810617" y="3142823"/>
            <a:ext cx="2260879" cy="72390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108000" tIns="72000" rIns="108000" bIns="72000" rtlCol="0" anchor="t" anchorCtr="0"/>
          <a:lstStyle/>
          <a:p>
            <a:pPr algn="l"/>
            <a:r>
              <a:rPr lang="en-US" dirty="0"/>
              <a:t>            Gateway</a:t>
            </a:r>
          </a:p>
        </p:txBody>
      </p:sp>
      <p:sp>
        <p:nvSpPr>
          <p:cNvPr id="12" name="Rectangle 11">
            <a:extLst>
              <a:ext uri="{FF2B5EF4-FFF2-40B4-BE49-F238E27FC236}">
                <a16:creationId xmlns:a16="http://schemas.microsoft.com/office/drawing/2014/main" id="{D7C8BE93-F46E-87A5-3E10-DDC5B51295DA}"/>
              </a:ext>
            </a:extLst>
          </p:cNvPr>
          <p:cNvSpPr/>
          <p:nvPr/>
        </p:nvSpPr>
        <p:spPr>
          <a:xfrm>
            <a:off x="9503875" y="3125025"/>
            <a:ext cx="2226802" cy="723901"/>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lIns="108000" tIns="72000" rIns="108000" bIns="72000" rtlCol="0" anchor="t" anchorCtr="0"/>
          <a:lstStyle/>
          <a:p>
            <a:pPr algn="ctr"/>
            <a:r>
              <a:rPr lang="en-US" b="1" dirty="0"/>
              <a:t> Trained</a:t>
            </a:r>
          </a:p>
          <a:p>
            <a:pPr algn="ctr"/>
            <a:r>
              <a:rPr lang="en-US" b="1" dirty="0"/>
              <a:t>  DNN Model </a:t>
            </a:r>
          </a:p>
          <a:p>
            <a:pPr algn="ctr"/>
            <a:endParaRPr lang="en-US" dirty="0"/>
          </a:p>
          <a:p>
            <a:pPr algn="l"/>
            <a:r>
              <a:rPr lang="en-US" dirty="0"/>
              <a:t>     </a:t>
            </a:r>
          </a:p>
        </p:txBody>
      </p:sp>
      <p:cxnSp>
        <p:nvCxnSpPr>
          <p:cNvPr id="13" name="Straight Arrow Connector 12">
            <a:extLst>
              <a:ext uri="{FF2B5EF4-FFF2-40B4-BE49-F238E27FC236}">
                <a16:creationId xmlns:a16="http://schemas.microsoft.com/office/drawing/2014/main" id="{3AE245F7-8080-EC0C-8713-9799AB9006EF}"/>
              </a:ext>
            </a:extLst>
          </p:cNvPr>
          <p:cNvCxnSpPr>
            <a:cxnSpLocks/>
          </p:cNvCxnSpPr>
          <p:nvPr/>
        </p:nvCxnSpPr>
        <p:spPr>
          <a:xfrm>
            <a:off x="8107680" y="3279173"/>
            <a:ext cx="1396195" cy="0"/>
          </a:xfrm>
          <a:prstGeom prst="straightConnector1">
            <a:avLst/>
          </a:prstGeom>
          <a:ln>
            <a:headEnd w="lg" len="lg"/>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418ACCF-3AE9-716E-4BF7-EA3703619207}"/>
              </a:ext>
            </a:extLst>
          </p:cNvPr>
          <p:cNvCxnSpPr>
            <a:cxnSpLocks/>
          </p:cNvCxnSpPr>
          <p:nvPr/>
        </p:nvCxnSpPr>
        <p:spPr>
          <a:xfrm flipH="1">
            <a:off x="8071496" y="3672874"/>
            <a:ext cx="1432379" cy="2438"/>
          </a:xfrm>
          <a:prstGeom prst="straightConnector1">
            <a:avLst/>
          </a:prstGeom>
          <a:ln>
            <a:headEnd w="lg" len="lg"/>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B82761CD-50FE-646A-C492-3A804D1A8B9B}"/>
              </a:ext>
            </a:extLst>
          </p:cNvPr>
          <p:cNvSpPr txBox="1"/>
          <p:nvPr/>
        </p:nvSpPr>
        <p:spPr>
          <a:xfrm>
            <a:off x="8146060" y="3687367"/>
            <a:ext cx="2226802" cy="184666"/>
          </a:xfrm>
          <a:prstGeom prst="rect">
            <a:avLst/>
          </a:prstGeom>
          <a:noFill/>
        </p:spPr>
        <p:txBody>
          <a:bodyPr wrap="square" lIns="0" tIns="0" rIns="0" bIns="0" rtlCol="0">
            <a:spAutoFit/>
          </a:bodyPr>
          <a:lstStyle/>
          <a:p>
            <a:pPr algn="l"/>
            <a:r>
              <a:rPr lang="en-US" sz="1200" dirty="0"/>
              <a:t>Get Inference Results</a:t>
            </a:r>
          </a:p>
        </p:txBody>
      </p:sp>
      <p:sp>
        <p:nvSpPr>
          <p:cNvPr id="16" name="Rectangle 15">
            <a:extLst>
              <a:ext uri="{FF2B5EF4-FFF2-40B4-BE49-F238E27FC236}">
                <a16:creationId xmlns:a16="http://schemas.microsoft.com/office/drawing/2014/main" id="{7154C8FA-65A1-3CE8-ED51-281F833EE18E}"/>
              </a:ext>
            </a:extLst>
          </p:cNvPr>
          <p:cNvSpPr/>
          <p:nvPr/>
        </p:nvSpPr>
        <p:spPr>
          <a:xfrm>
            <a:off x="1984720" y="3029883"/>
            <a:ext cx="978934" cy="327266"/>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Arial"/>
                <a:ea typeface="+mn-ea"/>
                <a:cs typeface="+mn-cs"/>
              </a:rPr>
              <a:t>  </a:t>
            </a:r>
            <a:r>
              <a:rPr lang="en-US" sz="1200" dirty="0">
                <a:solidFill>
                  <a:prstClr val="white"/>
                </a:solidFill>
                <a:latin typeface="Arial"/>
              </a:rPr>
              <a:t>  </a:t>
            </a:r>
            <a:r>
              <a:rPr kumimoji="0" lang="en-US" sz="1200" b="0" i="0" u="none" strike="noStrike" kern="1200" cap="none" spc="0" normalizeH="0" baseline="0" noProof="0" dirty="0">
                <a:ln>
                  <a:noFill/>
                </a:ln>
                <a:solidFill>
                  <a:prstClr val="white"/>
                </a:solidFill>
                <a:effectLst/>
                <a:uLnTx/>
                <a:uFillTx/>
                <a:latin typeface="Arial"/>
                <a:ea typeface="+mn-ea"/>
                <a:cs typeface="+mn-cs"/>
              </a:rPr>
              <a:t>Gateway</a:t>
            </a:r>
            <a:endParaRPr kumimoji="0" lang="en-US" sz="1100" b="0" i="0" u="none" strike="noStrike" kern="1200" cap="none" spc="0" normalizeH="0" baseline="0" noProof="0" dirty="0">
              <a:ln>
                <a:noFill/>
              </a:ln>
              <a:solidFill>
                <a:prstClr val="white"/>
              </a:solidFill>
              <a:effectLst/>
              <a:uLnTx/>
              <a:uFillTx/>
              <a:latin typeface="Arial"/>
              <a:ea typeface="+mn-ea"/>
              <a:cs typeface="+mn-cs"/>
            </a:endParaRPr>
          </a:p>
        </p:txBody>
      </p:sp>
      <p:sp>
        <p:nvSpPr>
          <p:cNvPr id="17" name="Rounded Rectangle 33">
            <a:extLst>
              <a:ext uri="{FF2B5EF4-FFF2-40B4-BE49-F238E27FC236}">
                <a16:creationId xmlns:a16="http://schemas.microsoft.com/office/drawing/2014/main" id="{09AE1A0D-FA14-C98F-F578-93B390001AEA}"/>
              </a:ext>
            </a:extLst>
          </p:cNvPr>
          <p:cNvSpPr/>
          <p:nvPr/>
        </p:nvSpPr>
        <p:spPr>
          <a:xfrm>
            <a:off x="1323592" y="1517353"/>
            <a:ext cx="2038733" cy="869986"/>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FF9000"/>
                </a:solidFill>
                <a:effectLst/>
                <a:uLnTx/>
                <a:uFillTx/>
                <a:latin typeface="Tahoma"/>
                <a:ea typeface="+mn-ea"/>
                <a:cs typeface="+mn-cs"/>
              </a:rPr>
              <a:t>Virtual Platform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0" dirty="0">
                <a:solidFill>
                  <a:srgbClr val="FF9000"/>
                </a:solidFill>
                <a:latin typeface="Tahoma"/>
              </a:rPr>
              <a:t>(COMPUTE)</a:t>
            </a:r>
            <a:endParaRPr kumimoji="0" lang="en-US" i="0" u="none" strike="noStrike" kern="0" cap="none" spc="0" normalizeH="0" baseline="0" noProof="0" dirty="0">
              <a:ln>
                <a:noFill/>
              </a:ln>
              <a:solidFill>
                <a:srgbClr val="FF9000"/>
              </a:solidFill>
              <a:effectLst/>
              <a:uLnTx/>
              <a:uFillTx/>
              <a:latin typeface="Tahoma"/>
              <a:ea typeface="+mn-ea"/>
              <a:cs typeface="+mn-cs"/>
            </a:endParaRPr>
          </a:p>
        </p:txBody>
      </p:sp>
      <p:sp>
        <p:nvSpPr>
          <p:cNvPr id="18" name="Rectangle 17">
            <a:extLst>
              <a:ext uri="{FF2B5EF4-FFF2-40B4-BE49-F238E27FC236}">
                <a16:creationId xmlns:a16="http://schemas.microsoft.com/office/drawing/2014/main" id="{3C937E46-9FF1-44E7-B287-E09B218F388A}"/>
              </a:ext>
            </a:extLst>
          </p:cNvPr>
          <p:cNvSpPr>
            <a:spLocks noChangeArrowheads="1"/>
          </p:cNvSpPr>
          <p:nvPr/>
        </p:nvSpPr>
        <p:spPr bwMode="auto">
          <a:xfrm rot="16200000" flipH="1" flipV="1">
            <a:off x="2280079" y="2875193"/>
            <a:ext cx="131134" cy="143666"/>
          </a:xfrm>
          <a:prstGeom prst="rect">
            <a:avLst/>
          </a:prstGeom>
          <a:solidFill>
            <a:srgbClr val="FFD732"/>
          </a:solidFill>
          <a:ln w="28575">
            <a:solidFill>
              <a:schemeClr val="tx1"/>
            </a:solidFill>
            <a:miter lim="800000"/>
            <a:headEnd/>
            <a:tailEnd/>
          </a:ln>
        </p:spPr>
        <p:txBody>
          <a:bodyPr wrap="none" anchor="ctr"/>
          <a:lstStyle/>
          <a:p>
            <a:endParaRPr lang="en-US" sz="3200">
              <a:solidFill>
                <a:srgbClr val="333333"/>
              </a:solidFill>
              <a:latin typeface="Tahoma"/>
              <a:ea typeface="MS PGothic"/>
            </a:endParaRPr>
          </a:p>
        </p:txBody>
      </p:sp>
      <p:cxnSp>
        <p:nvCxnSpPr>
          <p:cNvPr id="19" name="Elbow Connector 116">
            <a:extLst>
              <a:ext uri="{FF2B5EF4-FFF2-40B4-BE49-F238E27FC236}">
                <a16:creationId xmlns:a16="http://schemas.microsoft.com/office/drawing/2014/main" id="{8990A1B2-7F49-0173-E816-DF499F502F7F}"/>
              </a:ext>
            </a:extLst>
          </p:cNvPr>
          <p:cNvCxnSpPr>
            <a:cxnSpLocks/>
            <a:stCxn id="20" idx="3"/>
            <a:endCxn id="18" idx="1"/>
          </p:cNvCxnSpPr>
          <p:nvPr/>
        </p:nvCxnSpPr>
        <p:spPr>
          <a:xfrm>
            <a:off x="2345646" y="2529993"/>
            <a:ext cx="0" cy="351466"/>
          </a:xfrm>
          <a:prstGeom prst="straightConnector1">
            <a:avLst/>
          </a:prstGeom>
          <a:noFill/>
          <a:ln w="28575" cap="flat" cmpd="sng" algn="ctr">
            <a:solidFill>
              <a:schemeClr val="tx1"/>
            </a:solidFill>
            <a:prstDash val="solid"/>
            <a:headEnd type="stealth" w="lg" len="lg"/>
            <a:tailEnd type="stealth" w="lg" len="lg"/>
          </a:ln>
          <a:effectLst/>
        </p:spPr>
      </p:cxnSp>
      <p:sp>
        <p:nvSpPr>
          <p:cNvPr id="20" name="Rectangle 19">
            <a:extLst>
              <a:ext uri="{FF2B5EF4-FFF2-40B4-BE49-F238E27FC236}">
                <a16:creationId xmlns:a16="http://schemas.microsoft.com/office/drawing/2014/main" id="{4CE98481-CB34-76F3-5FCB-B6301DF5F1D3}"/>
              </a:ext>
            </a:extLst>
          </p:cNvPr>
          <p:cNvSpPr>
            <a:spLocks noChangeArrowheads="1"/>
          </p:cNvSpPr>
          <p:nvPr/>
        </p:nvSpPr>
        <p:spPr bwMode="auto">
          <a:xfrm rot="16200000" flipH="1" flipV="1">
            <a:off x="2280079" y="2392593"/>
            <a:ext cx="131134" cy="143666"/>
          </a:xfrm>
          <a:prstGeom prst="rect">
            <a:avLst/>
          </a:prstGeom>
          <a:solidFill>
            <a:srgbClr val="FFD732"/>
          </a:solidFill>
          <a:ln w="28575">
            <a:solidFill>
              <a:schemeClr val="tx1"/>
            </a:solidFill>
            <a:miter lim="800000"/>
            <a:headEnd/>
            <a:tailEnd/>
          </a:ln>
        </p:spPr>
        <p:txBody>
          <a:bodyPr wrap="none" anchor="ctr"/>
          <a:lstStyle/>
          <a:p>
            <a:endParaRPr lang="en-US" sz="3200">
              <a:solidFill>
                <a:srgbClr val="333333"/>
              </a:solidFill>
              <a:latin typeface="Tahoma"/>
              <a:ea typeface="MS PGothic"/>
            </a:endParaRPr>
          </a:p>
        </p:txBody>
      </p:sp>
      <p:sp>
        <p:nvSpPr>
          <p:cNvPr id="21" name="Rectangle 20">
            <a:extLst>
              <a:ext uri="{FF2B5EF4-FFF2-40B4-BE49-F238E27FC236}">
                <a16:creationId xmlns:a16="http://schemas.microsoft.com/office/drawing/2014/main" id="{2BA1A871-663C-DD14-4DBF-DB9A46895F48}"/>
              </a:ext>
            </a:extLst>
          </p:cNvPr>
          <p:cNvSpPr/>
          <p:nvPr/>
        </p:nvSpPr>
        <p:spPr>
          <a:xfrm>
            <a:off x="1117158" y="3592328"/>
            <a:ext cx="1230145" cy="384084"/>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Arial"/>
                <a:ea typeface="+mn-ea"/>
                <a:cs typeface="+mn-cs"/>
              </a:rPr>
              <a:t>  </a:t>
            </a:r>
            <a:r>
              <a:rPr lang="en-US" sz="1200" dirty="0">
                <a:solidFill>
                  <a:prstClr val="white"/>
                </a:solidFill>
                <a:latin typeface="Arial"/>
              </a:rPr>
              <a:t>  </a:t>
            </a:r>
            <a:r>
              <a:rPr kumimoji="0" lang="en-US" sz="1200" b="0" i="0" u="none" strike="noStrike" kern="1200" cap="none" spc="0" normalizeH="0" baseline="0" noProof="0" dirty="0">
                <a:ln>
                  <a:noFill/>
                </a:ln>
                <a:solidFill>
                  <a:prstClr val="white"/>
                </a:solidFill>
                <a:effectLst/>
                <a:uLnTx/>
                <a:uFillTx/>
                <a:latin typeface="Arial"/>
                <a:ea typeface="+mn-ea"/>
                <a:cs typeface="+mn-cs"/>
              </a:rPr>
              <a:t>Gateway</a:t>
            </a:r>
            <a:endParaRPr kumimoji="0" lang="en-US" sz="1100" b="0" i="0" u="none" strike="noStrike" kern="1200" cap="none" spc="0" normalizeH="0" baseline="0" noProof="0" dirty="0">
              <a:ln>
                <a:noFill/>
              </a:ln>
              <a:solidFill>
                <a:prstClr val="white"/>
              </a:solidFill>
              <a:effectLst/>
              <a:uLnTx/>
              <a:uFillTx/>
              <a:latin typeface="Arial"/>
              <a:ea typeface="+mn-ea"/>
              <a:cs typeface="+mn-cs"/>
            </a:endParaRPr>
          </a:p>
        </p:txBody>
      </p:sp>
      <p:sp>
        <p:nvSpPr>
          <p:cNvPr id="22" name="Rectangle 21">
            <a:extLst>
              <a:ext uri="{FF2B5EF4-FFF2-40B4-BE49-F238E27FC236}">
                <a16:creationId xmlns:a16="http://schemas.microsoft.com/office/drawing/2014/main" id="{15FDA709-22FE-E867-3086-C8FEC32EC286}"/>
              </a:ext>
            </a:extLst>
          </p:cNvPr>
          <p:cNvSpPr>
            <a:spLocks noChangeArrowheads="1"/>
          </p:cNvSpPr>
          <p:nvPr/>
        </p:nvSpPr>
        <p:spPr bwMode="auto">
          <a:xfrm rot="16200000" flipH="1" flipV="1">
            <a:off x="1588471" y="4465933"/>
            <a:ext cx="131134" cy="143666"/>
          </a:xfrm>
          <a:prstGeom prst="rect">
            <a:avLst/>
          </a:prstGeom>
          <a:solidFill>
            <a:srgbClr val="FFD732"/>
          </a:solidFill>
          <a:ln w="28575">
            <a:solidFill>
              <a:schemeClr val="tx1"/>
            </a:solidFill>
            <a:miter lim="800000"/>
            <a:headEnd/>
            <a:tailEnd/>
          </a:ln>
        </p:spPr>
        <p:txBody>
          <a:bodyPr wrap="none" anchor="ctr"/>
          <a:lstStyle/>
          <a:p>
            <a:endParaRPr lang="en-US" sz="3200">
              <a:solidFill>
                <a:srgbClr val="333333"/>
              </a:solidFill>
              <a:latin typeface="Tahoma"/>
              <a:ea typeface="MS PGothic"/>
            </a:endParaRPr>
          </a:p>
        </p:txBody>
      </p:sp>
      <p:cxnSp>
        <p:nvCxnSpPr>
          <p:cNvPr id="25" name="Elbow Connector 116">
            <a:extLst>
              <a:ext uri="{FF2B5EF4-FFF2-40B4-BE49-F238E27FC236}">
                <a16:creationId xmlns:a16="http://schemas.microsoft.com/office/drawing/2014/main" id="{9A118AEC-CCF0-C3DB-3A3D-76B62712BBD8}"/>
              </a:ext>
            </a:extLst>
          </p:cNvPr>
          <p:cNvCxnSpPr>
            <a:cxnSpLocks/>
            <a:stCxn id="26" idx="3"/>
            <a:endCxn id="22" idx="1"/>
          </p:cNvCxnSpPr>
          <p:nvPr/>
        </p:nvCxnSpPr>
        <p:spPr>
          <a:xfrm>
            <a:off x="1654038" y="4120733"/>
            <a:ext cx="0" cy="351466"/>
          </a:xfrm>
          <a:prstGeom prst="straightConnector1">
            <a:avLst/>
          </a:prstGeom>
          <a:noFill/>
          <a:ln w="28575" cap="flat" cmpd="sng" algn="ctr">
            <a:solidFill>
              <a:schemeClr val="tx1"/>
            </a:solidFill>
            <a:prstDash val="solid"/>
            <a:headEnd type="stealth" w="lg" len="lg"/>
            <a:tailEnd type="stealth" w="lg" len="lg"/>
          </a:ln>
          <a:effectLst/>
        </p:spPr>
      </p:cxnSp>
      <p:sp>
        <p:nvSpPr>
          <p:cNvPr id="26" name="Rectangle 25">
            <a:extLst>
              <a:ext uri="{FF2B5EF4-FFF2-40B4-BE49-F238E27FC236}">
                <a16:creationId xmlns:a16="http://schemas.microsoft.com/office/drawing/2014/main" id="{9A654067-C8E3-3A58-5411-10F072D82D0C}"/>
              </a:ext>
            </a:extLst>
          </p:cNvPr>
          <p:cNvSpPr>
            <a:spLocks noChangeArrowheads="1"/>
          </p:cNvSpPr>
          <p:nvPr/>
        </p:nvSpPr>
        <p:spPr bwMode="auto">
          <a:xfrm rot="16200000" flipH="1" flipV="1">
            <a:off x="1588471" y="3983333"/>
            <a:ext cx="131134" cy="143666"/>
          </a:xfrm>
          <a:prstGeom prst="rect">
            <a:avLst/>
          </a:prstGeom>
          <a:solidFill>
            <a:srgbClr val="FFD732"/>
          </a:solidFill>
          <a:ln w="28575">
            <a:solidFill>
              <a:schemeClr val="tx1"/>
            </a:solidFill>
            <a:miter lim="800000"/>
            <a:headEnd/>
            <a:tailEnd/>
          </a:ln>
        </p:spPr>
        <p:txBody>
          <a:bodyPr wrap="none" anchor="ctr"/>
          <a:lstStyle/>
          <a:p>
            <a:endParaRPr lang="en-US" sz="3200">
              <a:solidFill>
                <a:srgbClr val="333333"/>
              </a:solidFill>
              <a:latin typeface="Tahoma"/>
              <a:ea typeface="MS PGothic"/>
            </a:endParaRPr>
          </a:p>
        </p:txBody>
      </p:sp>
      <p:sp>
        <p:nvSpPr>
          <p:cNvPr id="27" name="Rounded Rectangle 33">
            <a:extLst>
              <a:ext uri="{FF2B5EF4-FFF2-40B4-BE49-F238E27FC236}">
                <a16:creationId xmlns:a16="http://schemas.microsoft.com/office/drawing/2014/main" id="{AE945C62-8D60-4C40-E108-8E9E2605FFA1}"/>
              </a:ext>
            </a:extLst>
          </p:cNvPr>
          <p:cNvSpPr/>
          <p:nvPr/>
        </p:nvSpPr>
        <p:spPr>
          <a:xfrm>
            <a:off x="868683" y="4612148"/>
            <a:ext cx="1882913" cy="966608"/>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err="1">
                <a:ln>
                  <a:noFill/>
                </a:ln>
                <a:solidFill>
                  <a:srgbClr val="FF9000"/>
                </a:solidFill>
                <a:effectLst/>
                <a:uLnTx/>
                <a:uFillTx/>
                <a:latin typeface="Tahoma"/>
                <a:ea typeface="+mn-ea"/>
                <a:cs typeface="+mn-cs"/>
              </a:rPr>
              <a:t>Simcenter</a:t>
            </a:r>
            <a:endParaRPr kumimoji="0" lang="en-US" b="1" i="0" u="none" strike="noStrike" kern="0" cap="none" spc="0" normalizeH="0" baseline="0" noProof="0" dirty="0">
              <a:ln>
                <a:noFill/>
              </a:ln>
              <a:solidFill>
                <a:srgbClr val="FF9000"/>
              </a:solidFill>
              <a:effectLst/>
              <a:uLnTx/>
              <a:uFillTx/>
              <a:latin typeface="Tahom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0" dirty="0" err="1">
                <a:solidFill>
                  <a:srgbClr val="FF9000"/>
                </a:solidFill>
                <a:latin typeface="Tahoma"/>
              </a:rPr>
              <a:t>Prescan</a:t>
            </a:r>
            <a:endParaRPr lang="en-US" b="1" kern="0" dirty="0">
              <a:solidFill>
                <a:srgbClr val="FF9000"/>
              </a:solidFill>
              <a:latin typeface="Tahom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FF9000"/>
                </a:solidFill>
                <a:effectLst/>
                <a:uLnTx/>
                <a:uFillTx/>
                <a:latin typeface="Tahoma"/>
                <a:ea typeface="+mn-ea"/>
                <a:cs typeface="+mn-cs"/>
              </a:rPr>
              <a:t>(SENSE)</a:t>
            </a:r>
            <a:endParaRPr kumimoji="0" lang="en-US" i="0" u="none" strike="noStrike" kern="0" cap="none" spc="0" normalizeH="0" baseline="0" noProof="0" dirty="0">
              <a:ln>
                <a:noFill/>
              </a:ln>
              <a:solidFill>
                <a:srgbClr val="FF9000"/>
              </a:solidFill>
              <a:effectLst/>
              <a:uLnTx/>
              <a:uFillTx/>
              <a:latin typeface="Tahoma"/>
              <a:ea typeface="+mn-ea"/>
              <a:cs typeface="+mn-cs"/>
            </a:endParaRPr>
          </a:p>
        </p:txBody>
      </p:sp>
      <p:sp>
        <p:nvSpPr>
          <p:cNvPr id="28" name="Rectangle 27">
            <a:extLst>
              <a:ext uri="{FF2B5EF4-FFF2-40B4-BE49-F238E27FC236}">
                <a16:creationId xmlns:a16="http://schemas.microsoft.com/office/drawing/2014/main" id="{00F33A85-93CB-FBE7-6BAD-51413D655058}"/>
              </a:ext>
            </a:extLst>
          </p:cNvPr>
          <p:cNvSpPr/>
          <p:nvPr/>
        </p:nvSpPr>
        <p:spPr>
          <a:xfrm>
            <a:off x="3724376" y="3592328"/>
            <a:ext cx="1230145" cy="384084"/>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Arial"/>
                <a:ea typeface="+mn-ea"/>
                <a:cs typeface="+mn-cs"/>
              </a:rPr>
              <a:t>  </a:t>
            </a:r>
            <a:r>
              <a:rPr lang="en-US" sz="1200" dirty="0">
                <a:solidFill>
                  <a:prstClr val="white"/>
                </a:solidFill>
                <a:latin typeface="Arial"/>
              </a:rPr>
              <a:t>  </a:t>
            </a:r>
            <a:r>
              <a:rPr kumimoji="0" lang="en-US" sz="1200" b="0" i="0" u="none" strike="noStrike" kern="1200" cap="none" spc="0" normalizeH="0" baseline="0" noProof="0" dirty="0">
                <a:ln>
                  <a:noFill/>
                </a:ln>
                <a:solidFill>
                  <a:prstClr val="white"/>
                </a:solidFill>
                <a:effectLst/>
                <a:uLnTx/>
                <a:uFillTx/>
                <a:latin typeface="Arial"/>
                <a:ea typeface="+mn-ea"/>
                <a:cs typeface="+mn-cs"/>
              </a:rPr>
              <a:t>Gateway</a:t>
            </a:r>
            <a:endParaRPr kumimoji="0" lang="en-US" sz="1100" b="0" i="0" u="none" strike="noStrike" kern="1200" cap="none" spc="0" normalizeH="0" baseline="0" noProof="0" dirty="0">
              <a:ln>
                <a:noFill/>
              </a:ln>
              <a:solidFill>
                <a:prstClr val="white"/>
              </a:solidFill>
              <a:effectLst/>
              <a:uLnTx/>
              <a:uFillTx/>
              <a:latin typeface="Arial"/>
              <a:ea typeface="+mn-ea"/>
              <a:cs typeface="+mn-cs"/>
            </a:endParaRPr>
          </a:p>
        </p:txBody>
      </p:sp>
      <p:sp>
        <p:nvSpPr>
          <p:cNvPr id="29" name="Rectangle 28">
            <a:extLst>
              <a:ext uri="{FF2B5EF4-FFF2-40B4-BE49-F238E27FC236}">
                <a16:creationId xmlns:a16="http://schemas.microsoft.com/office/drawing/2014/main" id="{C9455788-BD5F-208A-14B9-6E99559308B4}"/>
              </a:ext>
            </a:extLst>
          </p:cNvPr>
          <p:cNvSpPr>
            <a:spLocks noChangeArrowheads="1"/>
          </p:cNvSpPr>
          <p:nvPr/>
        </p:nvSpPr>
        <p:spPr bwMode="auto">
          <a:xfrm rot="16200000" flipH="1" flipV="1">
            <a:off x="4195689" y="4465933"/>
            <a:ext cx="131134" cy="143666"/>
          </a:xfrm>
          <a:prstGeom prst="rect">
            <a:avLst/>
          </a:prstGeom>
          <a:solidFill>
            <a:srgbClr val="FFD732"/>
          </a:solidFill>
          <a:ln w="28575">
            <a:solidFill>
              <a:schemeClr val="tx1"/>
            </a:solidFill>
            <a:miter lim="800000"/>
            <a:headEnd/>
            <a:tailEnd/>
          </a:ln>
        </p:spPr>
        <p:txBody>
          <a:bodyPr wrap="none" anchor="ctr"/>
          <a:lstStyle/>
          <a:p>
            <a:endParaRPr lang="en-US" sz="3200">
              <a:solidFill>
                <a:srgbClr val="333333"/>
              </a:solidFill>
              <a:latin typeface="Tahoma"/>
              <a:ea typeface="MS PGothic"/>
            </a:endParaRPr>
          </a:p>
        </p:txBody>
      </p:sp>
      <p:cxnSp>
        <p:nvCxnSpPr>
          <p:cNvPr id="30" name="Elbow Connector 116">
            <a:extLst>
              <a:ext uri="{FF2B5EF4-FFF2-40B4-BE49-F238E27FC236}">
                <a16:creationId xmlns:a16="http://schemas.microsoft.com/office/drawing/2014/main" id="{E6EBB177-47FD-3BB9-B207-D89C92A54031}"/>
              </a:ext>
            </a:extLst>
          </p:cNvPr>
          <p:cNvCxnSpPr>
            <a:cxnSpLocks/>
            <a:stCxn id="31" idx="3"/>
            <a:endCxn id="29" idx="1"/>
          </p:cNvCxnSpPr>
          <p:nvPr/>
        </p:nvCxnSpPr>
        <p:spPr>
          <a:xfrm>
            <a:off x="4261256" y="4120733"/>
            <a:ext cx="0" cy="351466"/>
          </a:xfrm>
          <a:prstGeom prst="straightConnector1">
            <a:avLst/>
          </a:prstGeom>
          <a:noFill/>
          <a:ln w="28575" cap="flat" cmpd="sng" algn="ctr">
            <a:solidFill>
              <a:schemeClr val="tx1"/>
            </a:solidFill>
            <a:prstDash val="solid"/>
            <a:headEnd type="stealth" w="lg" len="lg"/>
            <a:tailEnd type="stealth" w="lg" len="lg"/>
          </a:ln>
          <a:effectLst/>
        </p:spPr>
      </p:cxnSp>
      <p:sp>
        <p:nvSpPr>
          <p:cNvPr id="31" name="Rectangle 30">
            <a:extLst>
              <a:ext uri="{FF2B5EF4-FFF2-40B4-BE49-F238E27FC236}">
                <a16:creationId xmlns:a16="http://schemas.microsoft.com/office/drawing/2014/main" id="{5DF90AEE-7D08-A985-FAB3-D2B0755AAB63}"/>
              </a:ext>
            </a:extLst>
          </p:cNvPr>
          <p:cNvSpPr>
            <a:spLocks noChangeArrowheads="1"/>
          </p:cNvSpPr>
          <p:nvPr/>
        </p:nvSpPr>
        <p:spPr bwMode="auto">
          <a:xfrm rot="16200000" flipH="1" flipV="1">
            <a:off x="4195689" y="3983333"/>
            <a:ext cx="131134" cy="143666"/>
          </a:xfrm>
          <a:prstGeom prst="rect">
            <a:avLst/>
          </a:prstGeom>
          <a:solidFill>
            <a:srgbClr val="FFD732"/>
          </a:solidFill>
          <a:ln w="28575">
            <a:solidFill>
              <a:schemeClr val="tx1"/>
            </a:solidFill>
            <a:miter lim="800000"/>
            <a:headEnd/>
            <a:tailEnd/>
          </a:ln>
        </p:spPr>
        <p:txBody>
          <a:bodyPr wrap="none" anchor="ctr"/>
          <a:lstStyle/>
          <a:p>
            <a:endParaRPr lang="en-US" sz="3200">
              <a:solidFill>
                <a:srgbClr val="333333"/>
              </a:solidFill>
              <a:latin typeface="Tahoma"/>
              <a:ea typeface="MS PGothic"/>
            </a:endParaRPr>
          </a:p>
        </p:txBody>
      </p:sp>
      <p:sp>
        <p:nvSpPr>
          <p:cNvPr id="32" name="Rounded Rectangle 33">
            <a:extLst>
              <a:ext uri="{FF2B5EF4-FFF2-40B4-BE49-F238E27FC236}">
                <a16:creationId xmlns:a16="http://schemas.microsoft.com/office/drawing/2014/main" id="{EE531C27-DF2C-97B1-0568-B34360B8976D}"/>
              </a:ext>
            </a:extLst>
          </p:cNvPr>
          <p:cNvSpPr/>
          <p:nvPr/>
        </p:nvSpPr>
        <p:spPr>
          <a:xfrm>
            <a:off x="3475901" y="4612148"/>
            <a:ext cx="1882913" cy="966608"/>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kern="0" dirty="0" err="1">
                <a:solidFill>
                  <a:srgbClr val="FF9000"/>
                </a:solidFill>
                <a:latin typeface="Tahoma"/>
              </a:rPr>
              <a:t>Simcenter</a:t>
            </a:r>
            <a:r>
              <a:rPr lang="en-US" b="1" kern="0" dirty="0">
                <a:solidFill>
                  <a:srgbClr val="FF9000"/>
                </a:solidFill>
                <a:latin typeface="Tahoma"/>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err="1">
                <a:ln>
                  <a:noFill/>
                </a:ln>
                <a:solidFill>
                  <a:srgbClr val="FF9000"/>
                </a:solidFill>
                <a:effectLst/>
                <a:uLnTx/>
                <a:uFillTx/>
                <a:latin typeface="Tahoma"/>
                <a:ea typeface="+mn-ea"/>
                <a:cs typeface="+mn-cs"/>
              </a:rPr>
              <a:t>Amesim</a:t>
            </a:r>
            <a:endParaRPr kumimoji="0" lang="en-US" b="1" i="0" u="none" strike="noStrike" kern="0" cap="none" spc="0" normalizeH="0" baseline="0" noProof="0" dirty="0">
              <a:ln>
                <a:noFill/>
              </a:ln>
              <a:solidFill>
                <a:srgbClr val="FF9000"/>
              </a:solidFill>
              <a:effectLst/>
              <a:uLnTx/>
              <a:uFillTx/>
              <a:latin typeface="Tahom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FF9000"/>
                </a:solidFill>
                <a:effectLst/>
                <a:uLnTx/>
                <a:uFillTx/>
                <a:latin typeface="Tahoma"/>
                <a:ea typeface="+mn-ea"/>
                <a:cs typeface="+mn-cs"/>
              </a:rPr>
              <a:t>(ACT)</a:t>
            </a:r>
            <a:endParaRPr kumimoji="0" lang="en-US" i="0" u="none" strike="noStrike" kern="0" cap="none" spc="0" normalizeH="0" baseline="0" noProof="0" dirty="0">
              <a:ln>
                <a:noFill/>
              </a:ln>
              <a:solidFill>
                <a:srgbClr val="FF9000"/>
              </a:solidFill>
              <a:effectLst/>
              <a:uLnTx/>
              <a:uFillTx/>
              <a:latin typeface="Tahoma"/>
              <a:ea typeface="+mn-ea"/>
              <a:cs typeface="+mn-cs"/>
            </a:endParaRPr>
          </a:p>
        </p:txBody>
      </p:sp>
      <p:sp>
        <p:nvSpPr>
          <p:cNvPr id="33" name="TextBox 32">
            <a:extLst>
              <a:ext uri="{FF2B5EF4-FFF2-40B4-BE49-F238E27FC236}">
                <a16:creationId xmlns:a16="http://schemas.microsoft.com/office/drawing/2014/main" id="{AC572CAE-EC1F-998A-5EB0-58D1988CDA69}"/>
              </a:ext>
            </a:extLst>
          </p:cNvPr>
          <p:cNvSpPr txBox="1"/>
          <p:nvPr/>
        </p:nvSpPr>
        <p:spPr>
          <a:xfrm>
            <a:off x="7856852" y="2879430"/>
            <a:ext cx="2260878" cy="369332"/>
          </a:xfrm>
          <a:prstGeom prst="rect">
            <a:avLst/>
          </a:prstGeom>
          <a:noFill/>
        </p:spPr>
        <p:txBody>
          <a:bodyPr wrap="square" lIns="0" tIns="0" rIns="0" bIns="0" rtlCol="0">
            <a:spAutoFit/>
          </a:bodyPr>
          <a:lstStyle/>
          <a:p>
            <a:pPr algn="ctr"/>
            <a:r>
              <a:rPr lang="en-US" sz="1200" dirty="0"/>
              <a:t>Send RGB Camera Sensor</a:t>
            </a:r>
          </a:p>
          <a:p>
            <a:pPr algn="ctr"/>
            <a:r>
              <a:rPr lang="en-US" sz="1200" dirty="0"/>
              <a:t>Data</a:t>
            </a:r>
          </a:p>
        </p:txBody>
      </p:sp>
      <p:pic>
        <p:nvPicPr>
          <p:cNvPr id="34" name="Google Shape;256;p5">
            <a:extLst>
              <a:ext uri="{FF2B5EF4-FFF2-40B4-BE49-F238E27FC236}">
                <a16:creationId xmlns:a16="http://schemas.microsoft.com/office/drawing/2014/main" id="{BE0B345B-558D-812D-6031-94365D0EC896}"/>
              </a:ext>
            </a:extLst>
          </p:cNvPr>
          <p:cNvPicPr preferRelativeResize="0"/>
          <p:nvPr/>
        </p:nvPicPr>
        <p:blipFill rotWithShape="1">
          <a:blip r:embed="rId5">
            <a:alphaModFix/>
          </a:blip>
          <a:srcRect/>
          <a:stretch/>
        </p:blipFill>
        <p:spPr>
          <a:xfrm>
            <a:off x="563883" y="4603333"/>
            <a:ext cx="2754356" cy="1400339"/>
          </a:xfrm>
          <a:prstGeom prst="rect">
            <a:avLst/>
          </a:prstGeom>
          <a:noFill/>
          <a:ln>
            <a:noFill/>
          </a:ln>
        </p:spPr>
      </p:pic>
      <p:pic>
        <p:nvPicPr>
          <p:cNvPr id="35" name="Google Shape;257;p5">
            <a:extLst>
              <a:ext uri="{FF2B5EF4-FFF2-40B4-BE49-F238E27FC236}">
                <a16:creationId xmlns:a16="http://schemas.microsoft.com/office/drawing/2014/main" id="{16319096-5288-14F7-1FE8-7BB429B6FC17}"/>
              </a:ext>
            </a:extLst>
          </p:cNvPr>
          <p:cNvPicPr preferRelativeResize="0"/>
          <p:nvPr/>
        </p:nvPicPr>
        <p:blipFill rotWithShape="1">
          <a:blip r:embed="rId6">
            <a:alphaModFix/>
          </a:blip>
          <a:srcRect/>
          <a:stretch/>
        </p:blipFill>
        <p:spPr>
          <a:xfrm>
            <a:off x="2113780" y="4624636"/>
            <a:ext cx="886153" cy="716011"/>
          </a:xfrm>
          <a:prstGeom prst="rect">
            <a:avLst/>
          </a:prstGeom>
          <a:noFill/>
          <a:ln>
            <a:noFill/>
          </a:ln>
        </p:spPr>
      </p:pic>
      <p:pic>
        <p:nvPicPr>
          <p:cNvPr id="36" name="Google Shape;258;p5">
            <a:extLst>
              <a:ext uri="{FF2B5EF4-FFF2-40B4-BE49-F238E27FC236}">
                <a16:creationId xmlns:a16="http://schemas.microsoft.com/office/drawing/2014/main" id="{9312C893-07BE-2510-FD0E-56EDB0827D6D}"/>
              </a:ext>
            </a:extLst>
          </p:cNvPr>
          <p:cNvPicPr preferRelativeResize="0"/>
          <p:nvPr/>
        </p:nvPicPr>
        <p:blipFill rotWithShape="1">
          <a:blip r:embed="rId7">
            <a:alphaModFix/>
          </a:blip>
          <a:srcRect/>
          <a:stretch/>
        </p:blipFill>
        <p:spPr>
          <a:xfrm>
            <a:off x="3375364" y="4639247"/>
            <a:ext cx="2590800" cy="1588583"/>
          </a:xfrm>
          <a:prstGeom prst="rect">
            <a:avLst/>
          </a:prstGeom>
          <a:noFill/>
          <a:ln w="25400" cap="flat" cmpd="sng">
            <a:solidFill>
              <a:schemeClr val="dk1"/>
            </a:solidFill>
            <a:prstDash val="solid"/>
            <a:miter lim="800000"/>
            <a:headEnd type="none" w="sm" len="sm"/>
            <a:tailEnd type="none" w="sm" len="sm"/>
          </a:ln>
        </p:spPr>
      </p:pic>
      <p:sp>
        <p:nvSpPr>
          <p:cNvPr id="37" name="TextBox 36">
            <a:extLst>
              <a:ext uri="{FF2B5EF4-FFF2-40B4-BE49-F238E27FC236}">
                <a16:creationId xmlns:a16="http://schemas.microsoft.com/office/drawing/2014/main" id="{65B1F3F0-8777-EB26-916F-B3DCCFFBE30B}"/>
              </a:ext>
            </a:extLst>
          </p:cNvPr>
          <p:cNvSpPr txBox="1"/>
          <p:nvPr/>
        </p:nvSpPr>
        <p:spPr>
          <a:xfrm>
            <a:off x="9337085" y="1314646"/>
            <a:ext cx="2544769" cy="707886"/>
          </a:xfrm>
          <a:prstGeom prst="rect">
            <a:avLst/>
          </a:prstGeom>
          <a:noFill/>
        </p:spPr>
        <p:txBody>
          <a:bodyPr wrap="square" rtlCol="0">
            <a:spAutoFit/>
          </a:bodyPr>
          <a:lstStyle/>
          <a:p>
            <a:pPr algn="ctr"/>
            <a:r>
              <a:rPr lang="en-US" sz="2000" b="1" dirty="0"/>
              <a:t>DNN code generation Framework</a:t>
            </a:r>
            <a:endParaRPr lang="en-GB" sz="1600" b="1" dirty="0"/>
          </a:p>
        </p:txBody>
      </p:sp>
      <p:sp>
        <p:nvSpPr>
          <p:cNvPr id="38" name="Oval 37">
            <a:extLst>
              <a:ext uri="{FF2B5EF4-FFF2-40B4-BE49-F238E27FC236}">
                <a16:creationId xmlns:a16="http://schemas.microsoft.com/office/drawing/2014/main" id="{C8189969-BAAF-B6EE-BAE9-096AF83B71CD}"/>
              </a:ext>
            </a:extLst>
          </p:cNvPr>
          <p:cNvSpPr/>
          <p:nvPr/>
        </p:nvSpPr>
        <p:spPr>
          <a:xfrm>
            <a:off x="6391644" y="1169973"/>
            <a:ext cx="1797340" cy="1016603"/>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extBox 38">
            <a:extLst>
              <a:ext uri="{FF2B5EF4-FFF2-40B4-BE49-F238E27FC236}">
                <a16:creationId xmlns:a16="http://schemas.microsoft.com/office/drawing/2014/main" id="{F2EA566A-2E8B-255F-8C02-B2BF47419835}"/>
              </a:ext>
            </a:extLst>
          </p:cNvPr>
          <p:cNvSpPr txBox="1"/>
          <p:nvPr/>
        </p:nvSpPr>
        <p:spPr>
          <a:xfrm>
            <a:off x="6560212" y="1306015"/>
            <a:ext cx="1535207" cy="646331"/>
          </a:xfrm>
          <a:prstGeom prst="rect">
            <a:avLst/>
          </a:prstGeom>
          <a:noFill/>
        </p:spPr>
        <p:txBody>
          <a:bodyPr wrap="square" rtlCol="0">
            <a:spAutoFit/>
          </a:bodyPr>
          <a:lstStyle/>
          <a:p>
            <a:pPr algn="ctr"/>
            <a:r>
              <a:rPr lang="en-US" b="1" dirty="0"/>
              <a:t>User-specified</a:t>
            </a:r>
          </a:p>
          <a:p>
            <a:pPr algn="ctr"/>
            <a:r>
              <a:rPr lang="en-US" b="1" dirty="0"/>
              <a:t>DNN model</a:t>
            </a:r>
            <a:endParaRPr lang="en-GB" b="1" dirty="0"/>
          </a:p>
        </p:txBody>
      </p:sp>
      <p:cxnSp>
        <p:nvCxnSpPr>
          <p:cNvPr id="40" name="Straight Arrow Connector 39">
            <a:extLst>
              <a:ext uri="{FF2B5EF4-FFF2-40B4-BE49-F238E27FC236}">
                <a16:creationId xmlns:a16="http://schemas.microsoft.com/office/drawing/2014/main" id="{EE8CCFC5-872E-54C9-2529-252BECE4B56F}"/>
              </a:ext>
            </a:extLst>
          </p:cNvPr>
          <p:cNvCxnSpPr>
            <a:cxnSpLocks/>
            <a:stCxn id="38" idx="6"/>
            <a:endCxn id="7" idx="1"/>
          </p:cNvCxnSpPr>
          <p:nvPr/>
        </p:nvCxnSpPr>
        <p:spPr>
          <a:xfrm>
            <a:off x="8188984" y="1678275"/>
            <a:ext cx="1189841" cy="0"/>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Straight Arrow Connector 40">
            <a:extLst>
              <a:ext uri="{FF2B5EF4-FFF2-40B4-BE49-F238E27FC236}">
                <a16:creationId xmlns:a16="http://schemas.microsoft.com/office/drawing/2014/main" id="{B76C5C8F-AD0A-A268-15CC-8C6465340F13}"/>
              </a:ext>
            </a:extLst>
          </p:cNvPr>
          <p:cNvCxnSpPr>
            <a:cxnSpLocks/>
          </p:cNvCxnSpPr>
          <p:nvPr/>
        </p:nvCxnSpPr>
        <p:spPr>
          <a:xfrm>
            <a:off x="10571554" y="2024980"/>
            <a:ext cx="0" cy="415126"/>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42026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25350d9df3b_2_11"/>
          <p:cNvSpPr txBox="1">
            <a:spLocks noGrp="1"/>
          </p:cNvSpPr>
          <p:nvPr>
            <p:ph type="title"/>
          </p:nvPr>
        </p:nvSpPr>
        <p:spPr>
          <a:xfrm>
            <a:off x="-1789" y="2703621"/>
            <a:ext cx="121920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85000"/>
              </a:lnSpc>
              <a:spcBef>
                <a:spcPts val="0"/>
              </a:spcBef>
              <a:spcAft>
                <a:spcPts val="0"/>
              </a:spcAft>
              <a:buClr>
                <a:srgbClr val="3F3F3F"/>
              </a:buClr>
              <a:buSzPts val="7200"/>
              <a:buFont typeface="Calibri"/>
              <a:buNone/>
            </a:pPr>
            <a:r>
              <a:rPr lang="en-US" sz="7200" b="1" dirty="0"/>
              <a:t>Background</a:t>
            </a:r>
            <a:endParaRPr sz="7200" b="1" dirty="0"/>
          </a:p>
        </p:txBody>
      </p:sp>
      <p:grpSp>
        <p:nvGrpSpPr>
          <p:cNvPr id="301" name="Google Shape;301;g25350d9df3b_2_11"/>
          <p:cNvGrpSpPr/>
          <p:nvPr/>
        </p:nvGrpSpPr>
        <p:grpSpPr>
          <a:xfrm>
            <a:off x="0" y="6227830"/>
            <a:ext cx="12192080" cy="623453"/>
            <a:chOff x="2" y="0"/>
            <a:chExt cx="13004885" cy="606000"/>
          </a:xfrm>
        </p:grpSpPr>
        <p:sp>
          <p:nvSpPr>
            <p:cNvPr id="302" name="Google Shape;302;g25350d9df3b_2_11"/>
            <p:cNvSpPr/>
            <p:nvPr/>
          </p:nvSpPr>
          <p:spPr>
            <a:xfrm>
              <a:off x="12685387" y="0"/>
              <a:ext cx="319500" cy="606000"/>
            </a:xfrm>
            <a:prstGeom prst="rect">
              <a:avLst/>
            </a:prstGeom>
            <a:solidFill>
              <a:schemeClr val="dk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707"/>
                <a:buFont typeface="Calibri"/>
                <a:buNone/>
              </a:pPr>
              <a:endParaRPr sz="1707" b="0" i="0" u="none" strike="noStrike" cap="none">
                <a:solidFill>
                  <a:schemeClr val="lt1"/>
                </a:solidFill>
                <a:latin typeface="Calibri"/>
                <a:ea typeface="Calibri"/>
                <a:cs typeface="Calibri"/>
                <a:sym typeface="Calibri"/>
              </a:endParaRPr>
            </a:p>
          </p:txBody>
        </p:sp>
        <p:grpSp>
          <p:nvGrpSpPr>
            <p:cNvPr id="303" name="Google Shape;303;g25350d9df3b_2_11"/>
            <p:cNvGrpSpPr/>
            <p:nvPr/>
          </p:nvGrpSpPr>
          <p:grpSpPr>
            <a:xfrm>
              <a:off x="2" y="0"/>
              <a:ext cx="13002941" cy="606000"/>
              <a:chOff x="4" y="0"/>
              <a:chExt cx="13002941" cy="606000"/>
            </a:xfrm>
          </p:grpSpPr>
          <p:sp>
            <p:nvSpPr>
              <p:cNvPr id="304" name="Google Shape;304;g25350d9df3b_2_11"/>
              <p:cNvSpPr/>
              <p:nvPr/>
            </p:nvSpPr>
            <p:spPr>
              <a:xfrm>
                <a:off x="4" y="0"/>
                <a:ext cx="2241600" cy="606000"/>
              </a:xfrm>
              <a:prstGeom prst="homePlate">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05" name="Google Shape;305;g25350d9df3b_2_11"/>
              <p:cNvSpPr txBox="1"/>
              <p:nvPr/>
            </p:nvSpPr>
            <p:spPr>
              <a:xfrm>
                <a:off x="4" y="0"/>
                <a:ext cx="2138700" cy="606000"/>
              </a:xfrm>
              <a:prstGeom prst="rect">
                <a:avLst/>
              </a:prstGeom>
              <a:solidFill>
                <a:schemeClr val="tx2"/>
              </a:solidFill>
              <a:ln>
                <a:noFill/>
              </a:ln>
            </p:spPr>
            <p:txBody>
              <a:bodyPr spcFirstLastPara="1" wrap="square" lIns="96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Introduction</a:t>
                </a:r>
                <a:endParaRPr sz="1800" b="0" i="0" u="none" strike="noStrike" cap="none">
                  <a:solidFill>
                    <a:schemeClr val="dk1"/>
                  </a:solidFill>
                  <a:latin typeface="Calibri"/>
                  <a:ea typeface="Calibri"/>
                  <a:cs typeface="Calibri"/>
                  <a:sym typeface="Calibri"/>
                </a:endParaRPr>
              </a:p>
            </p:txBody>
          </p:sp>
          <p:sp>
            <p:nvSpPr>
              <p:cNvPr id="306" name="Google Shape;306;g25350d9df3b_2_11"/>
              <p:cNvSpPr/>
              <p:nvPr/>
            </p:nvSpPr>
            <p:spPr>
              <a:xfrm>
                <a:off x="1795145" y="0"/>
                <a:ext cx="2241600" cy="606000"/>
              </a:xfrm>
              <a:prstGeom prst="chevron">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07" name="Google Shape;307;g25350d9df3b_2_11"/>
              <p:cNvSpPr txBox="1"/>
              <p:nvPr/>
            </p:nvSpPr>
            <p:spPr>
              <a:xfrm>
                <a:off x="20981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dirty="0">
                    <a:solidFill>
                      <a:schemeClr val="lt1"/>
                    </a:solidFill>
                    <a:latin typeface="Times New Roman"/>
                    <a:ea typeface="Times New Roman"/>
                    <a:cs typeface="Times New Roman"/>
                    <a:sym typeface="Times New Roman"/>
                  </a:rPr>
                  <a:t>Background</a:t>
                </a:r>
                <a:endParaRPr sz="1800" b="0" i="0" u="none" strike="noStrike" cap="none" dirty="0">
                  <a:solidFill>
                    <a:schemeClr val="dk1"/>
                  </a:solidFill>
                  <a:latin typeface="Calibri"/>
                  <a:ea typeface="Calibri"/>
                  <a:cs typeface="Calibri"/>
                  <a:sym typeface="Calibri"/>
                </a:endParaRPr>
              </a:p>
            </p:txBody>
          </p:sp>
          <p:sp>
            <p:nvSpPr>
              <p:cNvPr id="308" name="Google Shape;308;g25350d9df3b_2_11"/>
              <p:cNvSpPr/>
              <p:nvPr/>
            </p:nvSpPr>
            <p:spPr>
              <a:xfrm>
                <a:off x="358838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09" name="Google Shape;309;g25350d9df3b_2_11"/>
              <p:cNvSpPr txBox="1"/>
              <p:nvPr/>
            </p:nvSpPr>
            <p:spPr>
              <a:xfrm>
                <a:off x="389143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Related Work</a:t>
                </a:r>
                <a:endParaRPr sz="1800" b="0" i="0" u="none" strike="noStrike" cap="none">
                  <a:solidFill>
                    <a:schemeClr val="dk1"/>
                  </a:solidFill>
                  <a:latin typeface="Calibri"/>
                  <a:ea typeface="Calibri"/>
                  <a:cs typeface="Calibri"/>
                  <a:sym typeface="Calibri"/>
                </a:endParaRPr>
              </a:p>
            </p:txBody>
          </p:sp>
          <p:sp>
            <p:nvSpPr>
              <p:cNvPr id="310" name="Google Shape;310;g25350d9df3b_2_11"/>
              <p:cNvSpPr/>
              <p:nvPr/>
            </p:nvSpPr>
            <p:spPr>
              <a:xfrm>
                <a:off x="538162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11" name="Google Shape;311;g25350d9df3b_2_11"/>
              <p:cNvSpPr txBox="1"/>
              <p:nvPr/>
            </p:nvSpPr>
            <p:spPr>
              <a:xfrm>
                <a:off x="568467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Methodology</a:t>
                </a:r>
                <a:endParaRPr sz="1800" b="0" i="0" u="none" strike="noStrike" cap="none">
                  <a:solidFill>
                    <a:schemeClr val="dk1"/>
                  </a:solidFill>
                  <a:latin typeface="Calibri"/>
                  <a:ea typeface="Calibri"/>
                  <a:cs typeface="Calibri"/>
                  <a:sym typeface="Calibri"/>
                </a:endParaRPr>
              </a:p>
            </p:txBody>
          </p:sp>
          <p:sp>
            <p:nvSpPr>
              <p:cNvPr id="312" name="Google Shape;312;g25350d9df3b_2_11"/>
              <p:cNvSpPr/>
              <p:nvPr/>
            </p:nvSpPr>
            <p:spPr>
              <a:xfrm>
                <a:off x="717486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13" name="Google Shape;313;g25350d9df3b_2_11"/>
              <p:cNvSpPr txBox="1"/>
              <p:nvPr/>
            </p:nvSpPr>
            <p:spPr>
              <a:xfrm>
                <a:off x="747791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Case Study</a:t>
                </a:r>
                <a:endParaRPr sz="1800" b="0" i="0" u="none" strike="noStrike" cap="none">
                  <a:solidFill>
                    <a:schemeClr val="dk1"/>
                  </a:solidFill>
                  <a:latin typeface="Calibri"/>
                  <a:ea typeface="Calibri"/>
                  <a:cs typeface="Calibri"/>
                  <a:sym typeface="Calibri"/>
                </a:endParaRPr>
              </a:p>
            </p:txBody>
          </p:sp>
          <p:sp>
            <p:nvSpPr>
              <p:cNvPr id="314" name="Google Shape;314;g25350d9df3b_2_11"/>
              <p:cNvSpPr/>
              <p:nvPr/>
            </p:nvSpPr>
            <p:spPr>
              <a:xfrm>
                <a:off x="896810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15" name="Google Shape;315;g25350d9df3b_2_11"/>
              <p:cNvSpPr txBox="1"/>
              <p:nvPr/>
            </p:nvSpPr>
            <p:spPr>
              <a:xfrm>
                <a:off x="927115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Results</a:t>
                </a:r>
                <a:endParaRPr sz="1800" b="0" i="0" u="none" strike="noStrike" cap="none">
                  <a:solidFill>
                    <a:schemeClr val="dk1"/>
                  </a:solidFill>
                  <a:latin typeface="Calibri"/>
                  <a:ea typeface="Calibri"/>
                  <a:cs typeface="Calibri"/>
                  <a:sym typeface="Calibri"/>
                </a:endParaRPr>
              </a:p>
            </p:txBody>
          </p:sp>
          <p:sp>
            <p:nvSpPr>
              <p:cNvPr id="316" name="Google Shape;316;g25350d9df3b_2_11"/>
              <p:cNvSpPr/>
              <p:nvPr/>
            </p:nvSpPr>
            <p:spPr>
              <a:xfrm>
                <a:off x="107613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17" name="Google Shape;317;g25350d9df3b_2_11"/>
              <p:cNvSpPr txBox="1"/>
              <p:nvPr/>
            </p:nvSpPr>
            <p:spPr>
              <a:xfrm>
                <a:off x="110643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dirty="0">
                    <a:solidFill>
                      <a:schemeClr val="lt1"/>
                    </a:solidFill>
                    <a:latin typeface="Times New Roman"/>
                    <a:ea typeface="Times New Roman"/>
                    <a:cs typeface="Times New Roman"/>
                    <a:sym typeface="Times New Roman"/>
                  </a:rPr>
                  <a:t>Conclusion</a:t>
                </a:r>
                <a:endParaRPr sz="1800" b="0" i="0" u="none" strike="noStrike" cap="none" dirty="0">
                  <a:solidFill>
                    <a:schemeClr val="dk1"/>
                  </a:solidFill>
                  <a:latin typeface="Calibri"/>
                  <a:ea typeface="Calibri"/>
                  <a:cs typeface="Calibri"/>
                  <a:sym typeface="Calibri"/>
                </a:endParaRPr>
              </a:p>
            </p:txBody>
          </p:sp>
        </p:grpSp>
      </p:grpSp>
      <p:pic>
        <p:nvPicPr>
          <p:cNvPr id="22" name="Google Shape;120;p2" descr="A picture containing circle&#10;&#10;Description automatically generated">
            <a:extLst>
              <a:ext uri="{FF2B5EF4-FFF2-40B4-BE49-F238E27FC236}">
                <a16:creationId xmlns:a16="http://schemas.microsoft.com/office/drawing/2014/main" id="{22C6DEE8-8679-42E6-BD2D-6E82D487882F}"/>
              </a:ext>
            </a:extLst>
          </p:cNvPr>
          <p:cNvPicPr preferRelativeResize="0"/>
          <p:nvPr/>
        </p:nvPicPr>
        <p:blipFill rotWithShape="1">
          <a:blip r:embed="rId3">
            <a:alphaModFix/>
          </a:blip>
          <a:srcRect/>
          <a:stretch/>
        </p:blipFill>
        <p:spPr>
          <a:xfrm>
            <a:off x="0" y="-11032"/>
            <a:ext cx="1147104" cy="1147104"/>
          </a:xfrm>
          <a:prstGeom prst="rect">
            <a:avLst/>
          </a:prstGeom>
          <a:noFill/>
          <a:ln>
            <a:noFill/>
          </a:ln>
        </p:spPr>
      </p:pic>
      <p:pic>
        <p:nvPicPr>
          <p:cNvPr id="23" name="Google Shape;121;p2" descr="A picture containing font, graphics, text, graphic design&#10;&#10;Description automatically generated">
            <a:extLst>
              <a:ext uri="{FF2B5EF4-FFF2-40B4-BE49-F238E27FC236}">
                <a16:creationId xmlns:a16="http://schemas.microsoft.com/office/drawing/2014/main" id="{3D38DE35-923B-42EA-8BAD-5D7763215CAB}"/>
              </a:ext>
            </a:extLst>
          </p:cNvPr>
          <p:cNvPicPr preferRelativeResize="0"/>
          <p:nvPr/>
        </p:nvPicPr>
        <p:blipFill rotWithShape="1">
          <a:blip r:embed="rId4">
            <a:alphaModFix/>
          </a:blip>
          <a:srcRect/>
          <a:stretch/>
        </p:blipFill>
        <p:spPr>
          <a:xfrm>
            <a:off x="9951315" y="-11032"/>
            <a:ext cx="2238942" cy="12594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0"/>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b="1" dirty="0">
                <a:latin typeface="+mn-lt"/>
              </a:rPr>
              <a:t>Convolutional Neural Networks</a:t>
            </a:r>
            <a:endParaRPr b="1" dirty="0">
              <a:latin typeface="+mn-lt"/>
            </a:endParaRPr>
          </a:p>
        </p:txBody>
      </p:sp>
      <p:pic>
        <p:nvPicPr>
          <p:cNvPr id="323" name="Google Shape;323;p10" descr="A picture containing text, screenshot, diagram&#10;&#10;Description automatically generated"/>
          <p:cNvPicPr preferRelativeResize="0"/>
          <p:nvPr/>
        </p:nvPicPr>
        <p:blipFill rotWithShape="1">
          <a:blip r:embed="rId3">
            <a:alphaModFix/>
          </a:blip>
          <a:srcRect/>
          <a:stretch/>
        </p:blipFill>
        <p:spPr>
          <a:xfrm>
            <a:off x="1134387" y="1947579"/>
            <a:ext cx="9923226" cy="4023359"/>
          </a:xfrm>
          <a:prstGeom prst="rect">
            <a:avLst/>
          </a:prstGeom>
          <a:noFill/>
          <a:ln>
            <a:noFill/>
          </a:ln>
        </p:spPr>
      </p:pic>
      <p:grpSp>
        <p:nvGrpSpPr>
          <p:cNvPr id="326" name="Google Shape;326;p10"/>
          <p:cNvGrpSpPr/>
          <p:nvPr/>
        </p:nvGrpSpPr>
        <p:grpSpPr>
          <a:xfrm>
            <a:off x="0" y="6227830"/>
            <a:ext cx="12192080" cy="623453"/>
            <a:chOff x="2" y="0"/>
            <a:chExt cx="13004885" cy="606000"/>
          </a:xfrm>
        </p:grpSpPr>
        <p:sp>
          <p:nvSpPr>
            <p:cNvPr id="327" name="Google Shape;327;p10"/>
            <p:cNvSpPr/>
            <p:nvPr/>
          </p:nvSpPr>
          <p:spPr>
            <a:xfrm>
              <a:off x="12685387" y="0"/>
              <a:ext cx="319500" cy="606000"/>
            </a:xfrm>
            <a:prstGeom prst="rect">
              <a:avLst/>
            </a:prstGeom>
            <a:solidFill>
              <a:schemeClr val="dk2"/>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707"/>
                <a:buFont typeface="Calibri"/>
                <a:buNone/>
              </a:pPr>
              <a:endParaRPr sz="1707" b="0" i="0" u="none" strike="noStrike" cap="none">
                <a:solidFill>
                  <a:schemeClr val="lt1"/>
                </a:solidFill>
                <a:latin typeface="Calibri"/>
                <a:ea typeface="Calibri"/>
                <a:cs typeface="Calibri"/>
                <a:sym typeface="Calibri"/>
              </a:endParaRPr>
            </a:p>
          </p:txBody>
        </p:sp>
        <p:grpSp>
          <p:nvGrpSpPr>
            <p:cNvPr id="328" name="Google Shape;328;p10"/>
            <p:cNvGrpSpPr/>
            <p:nvPr/>
          </p:nvGrpSpPr>
          <p:grpSpPr>
            <a:xfrm>
              <a:off x="2" y="0"/>
              <a:ext cx="13002941" cy="606000"/>
              <a:chOff x="4" y="0"/>
              <a:chExt cx="13002941" cy="606000"/>
            </a:xfrm>
          </p:grpSpPr>
          <p:sp>
            <p:nvSpPr>
              <p:cNvPr id="329" name="Google Shape;329;p10"/>
              <p:cNvSpPr/>
              <p:nvPr/>
            </p:nvSpPr>
            <p:spPr>
              <a:xfrm>
                <a:off x="4" y="0"/>
                <a:ext cx="2241600" cy="606000"/>
              </a:xfrm>
              <a:prstGeom prst="homePlate">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30" name="Google Shape;330;p10"/>
              <p:cNvSpPr txBox="1"/>
              <p:nvPr/>
            </p:nvSpPr>
            <p:spPr>
              <a:xfrm>
                <a:off x="4" y="0"/>
                <a:ext cx="2138700" cy="606000"/>
              </a:xfrm>
              <a:prstGeom prst="rect">
                <a:avLst/>
              </a:prstGeom>
              <a:solidFill>
                <a:schemeClr val="tx2"/>
              </a:solidFill>
              <a:ln>
                <a:noFill/>
              </a:ln>
            </p:spPr>
            <p:txBody>
              <a:bodyPr spcFirstLastPara="1" wrap="square" lIns="96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Introduction</a:t>
                </a:r>
                <a:endParaRPr sz="1800" b="0" i="0" u="none" strike="noStrike" cap="none">
                  <a:solidFill>
                    <a:schemeClr val="dk1"/>
                  </a:solidFill>
                  <a:latin typeface="Calibri"/>
                  <a:ea typeface="Calibri"/>
                  <a:cs typeface="Calibri"/>
                  <a:sym typeface="Calibri"/>
                </a:endParaRPr>
              </a:p>
            </p:txBody>
          </p:sp>
          <p:sp>
            <p:nvSpPr>
              <p:cNvPr id="331" name="Google Shape;331;p10"/>
              <p:cNvSpPr/>
              <p:nvPr/>
            </p:nvSpPr>
            <p:spPr>
              <a:xfrm>
                <a:off x="1795145" y="0"/>
                <a:ext cx="2241600" cy="606000"/>
              </a:xfrm>
              <a:prstGeom prst="chevron">
                <a:avLst>
                  <a:gd name="adj" fmla="val 50000"/>
                </a:avLst>
              </a:prstGeom>
              <a:solidFill>
                <a:srgbClr val="FF0000"/>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32" name="Google Shape;332;p10"/>
              <p:cNvSpPr txBox="1"/>
              <p:nvPr/>
            </p:nvSpPr>
            <p:spPr>
              <a:xfrm>
                <a:off x="20981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Background</a:t>
                </a:r>
                <a:endParaRPr sz="1800" b="0" i="0" u="none" strike="noStrike" cap="none">
                  <a:solidFill>
                    <a:schemeClr val="dk1"/>
                  </a:solidFill>
                  <a:latin typeface="Calibri"/>
                  <a:ea typeface="Calibri"/>
                  <a:cs typeface="Calibri"/>
                  <a:sym typeface="Calibri"/>
                </a:endParaRPr>
              </a:p>
            </p:txBody>
          </p:sp>
          <p:sp>
            <p:nvSpPr>
              <p:cNvPr id="333" name="Google Shape;333;p10"/>
              <p:cNvSpPr/>
              <p:nvPr/>
            </p:nvSpPr>
            <p:spPr>
              <a:xfrm>
                <a:off x="358838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34" name="Google Shape;334;p10"/>
              <p:cNvSpPr txBox="1"/>
              <p:nvPr/>
            </p:nvSpPr>
            <p:spPr>
              <a:xfrm>
                <a:off x="389143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Related Work</a:t>
                </a:r>
                <a:endParaRPr sz="1800" b="0" i="0" u="none" strike="noStrike" cap="none">
                  <a:solidFill>
                    <a:schemeClr val="dk1"/>
                  </a:solidFill>
                  <a:latin typeface="Calibri"/>
                  <a:ea typeface="Calibri"/>
                  <a:cs typeface="Calibri"/>
                  <a:sym typeface="Calibri"/>
                </a:endParaRPr>
              </a:p>
            </p:txBody>
          </p:sp>
          <p:sp>
            <p:nvSpPr>
              <p:cNvPr id="335" name="Google Shape;335;p10"/>
              <p:cNvSpPr/>
              <p:nvPr/>
            </p:nvSpPr>
            <p:spPr>
              <a:xfrm>
                <a:off x="538162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36" name="Google Shape;336;p10"/>
              <p:cNvSpPr txBox="1"/>
              <p:nvPr/>
            </p:nvSpPr>
            <p:spPr>
              <a:xfrm>
                <a:off x="568467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Methodology</a:t>
                </a:r>
                <a:endParaRPr sz="1800" b="0" i="0" u="none" strike="noStrike" cap="none">
                  <a:solidFill>
                    <a:schemeClr val="dk1"/>
                  </a:solidFill>
                  <a:latin typeface="Calibri"/>
                  <a:ea typeface="Calibri"/>
                  <a:cs typeface="Calibri"/>
                  <a:sym typeface="Calibri"/>
                </a:endParaRPr>
              </a:p>
            </p:txBody>
          </p:sp>
          <p:sp>
            <p:nvSpPr>
              <p:cNvPr id="337" name="Google Shape;337;p10"/>
              <p:cNvSpPr/>
              <p:nvPr/>
            </p:nvSpPr>
            <p:spPr>
              <a:xfrm>
                <a:off x="717486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38" name="Google Shape;338;p10"/>
              <p:cNvSpPr txBox="1"/>
              <p:nvPr/>
            </p:nvSpPr>
            <p:spPr>
              <a:xfrm>
                <a:off x="747791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b="0" i="0" u="none" strike="noStrike" cap="none">
                    <a:solidFill>
                      <a:schemeClr val="lt1"/>
                    </a:solidFill>
                    <a:latin typeface="Times New Roman"/>
                    <a:ea typeface="Times New Roman"/>
                    <a:cs typeface="Times New Roman"/>
                    <a:sym typeface="Times New Roman"/>
                  </a:rPr>
                  <a:t>Case Study</a:t>
                </a:r>
                <a:endParaRPr sz="1800" b="0" i="0" u="none" strike="noStrike" cap="none">
                  <a:solidFill>
                    <a:schemeClr val="dk1"/>
                  </a:solidFill>
                  <a:latin typeface="Calibri"/>
                  <a:ea typeface="Calibri"/>
                  <a:cs typeface="Calibri"/>
                  <a:sym typeface="Calibri"/>
                </a:endParaRPr>
              </a:p>
            </p:txBody>
          </p:sp>
          <p:sp>
            <p:nvSpPr>
              <p:cNvPr id="339" name="Google Shape;339;p10"/>
              <p:cNvSpPr/>
              <p:nvPr/>
            </p:nvSpPr>
            <p:spPr>
              <a:xfrm>
                <a:off x="896810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40" name="Google Shape;340;p10"/>
              <p:cNvSpPr txBox="1"/>
              <p:nvPr/>
            </p:nvSpPr>
            <p:spPr>
              <a:xfrm>
                <a:off x="927115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mes New Roman"/>
                    <a:ea typeface="Times New Roman"/>
                    <a:cs typeface="Times New Roman"/>
                    <a:sym typeface="Times New Roman"/>
                  </a:rPr>
                  <a:t>Results</a:t>
                </a:r>
                <a:endParaRPr sz="1800" b="0" i="0" u="none" strike="noStrike" cap="none">
                  <a:solidFill>
                    <a:schemeClr val="dk1"/>
                  </a:solidFill>
                  <a:latin typeface="Calibri"/>
                  <a:ea typeface="Calibri"/>
                  <a:cs typeface="Calibri"/>
                  <a:sym typeface="Calibri"/>
                </a:endParaRPr>
              </a:p>
            </p:txBody>
          </p:sp>
          <p:sp>
            <p:nvSpPr>
              <p:cNvPr id="341" name="Google Shape;341;p10"/>
              <p:cNvSpPr/>
              <p:nvPr/>
            </p:nvSpPr>
            <p:spPr>
              <a:xfrm>
                <a:off x="10761345" y="0"/>
                <a:ext cx="2241600" cy="606000"/>
              </a:xfrm>
              <a:prstGeom prst="chevron">
                <a:avLst>
                  <a:gd name="adj" fmla="val 50000"/>
                </a:avLst>
              </a:prstGeom>
              <a:solidFill>
                <a:schemeClr val="dk2"/>
              </a:solidFill>
              <a:ln w="12700" cap="flat" cmpd="sng">
                <a:solidFill>
                  <a:schemeClr val="l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342" name="Google Shape;342;p10"/>
              <p:cNvSpPr txBox="1"/>
              <p:nvPr/>
            </p:nvSpPr>
            <p:spPr>
              <a:xfrm>
                <a:off x="11064390" y="0"/>
                <a:ext cx="1635600" cy="606000"/>
              </a:xfrm>
              <a:prstGeom prst="rect">
                <a:avLst/>
              </a:prstGeom>
              <a:noFill/>
              <a:ln>
                <a:noFill/>
              </a:ln>
            </p:spPr>
            <p:txBody>
              <a:bodyPr spcFirstLastPara="1" wrap="square" lIns="72000" tIns="48000" rIns="24000" bIns="48000" anchor="ctr" anchorCtr="0">
                <a:noAutofit/>
              </a:bodyPr>
              <a:lstStyle/>
              <a:p>
                <a:pPr marL="0" marR="0" lvl="0" indent="0" algn="ctr" rtl="0">
                  <a:lnSpc>
                    <a:spcPct val="90000"/>
                  </a:lnSpc>
                  <a:spcBef>
                    <a:spcPts val="0"/>
                  </a:spcBef>
                  <a:spcAft>
                    <a:spcPts val="0"/>
                  </a:spcAft>
                  <a:buClr>
                    <a:schemeClr val="lt1"/>
                  </a:buClr>
                  <a:buSzPts val="1800"/>
                  <a:buFont typeface="Times New Roman"/>
                  <a:buNone/>
                </a:pPr>
                <a:r>
                  <a:rPr lang="en-US" sz="1800" dirty="0">
                    <a:solidFill>
                      <a:schemeClr val="lt1"/>
                    </a:solidFill>
                    <a:latin typeface="Times New Roman"/>
                    <a:ea typeface="Times New Roman"/>
                    <a:cs typeface="Times New Roman"/>
                    <a:sym typeface="Times New Roman"/>
                  </a:rPr>
                  <a:t>Conclusion</a:t>
                </a:r>
                <a:endParaRPr sz="1800" b="0" i="0" u="none" strike="noStrike" cap="none" dirty="0">
                  <a:solidFill>
                    <a:schemeClr val="dk1"/>
                  </a:solidFill>
                  <a:latin typeface="Calibri"/>
                  <a:ea typeface="Calibri"/>
                  <a:cs typeface="Calibri"/>
                  <a:sym typeface="Calibri"/>
                </a:endParaRPr>
              </a:p>
            </p:txBody>
          </p:sp>
        </p:grpSp>
      </p:grpSp>
      <p:pic>
        <p:nvPicPr>
          <p:cNvPr id="23" name="Google Shape;120;p2" descr="A picture containing circle&#10;&#10;Description automatically generated">
            <a:extLst>
              <a:ext uri="{FF2B5EF4-FFF2-40B4-BE49-F238E27FC236}">
                <a16:creationId xmlns:a16="http://schemas.microsoft.com/office/drawing/2014/main" id="{2BA6A6BA-5FA6-488A-B4D8-2ACD8A331F8E}"/>
              </a:ext>
            </a:extLst>
          </p:cNvPr>
          <p:cNvPicPr preferRelativeResize="0"/>
          <p:nvPr/>
        </p:nvPicPr>
        <p:blipFill rotWithShape="1">
          <a:blip r:embed="rId4">
            <a:alphaModFix/>
          </a:blip>
          <a:srcRect/>
          <a:stretch/>
        </p:blipFill>
        <p:spPr>
          <a:xfrm>
            <a:off x="0" y="-11032"/>
            <a:ext cx="1147104" cy="1147104"/>
          </a:xfrm>
          <a:prstGeom prst="rect">
            <a:avLst/>
          </a:prstGeom>
          <a:noFill/>
          <a:ln>
            <a:noFill/>
          </a:ln>
        </p:spPr>
      </p:pic>
      <p:pic>
        <p:nvPicPr>
          <p:cNvPr id="24" name="Google Shape;121;p2" descr="A picture containing font, graphics, text, graphic design&#10;&#10;Description automatically generated">
            <a:extLst>
              <a:ext uri="{FF2B5EF4-FFF2-40B4-BE49-F238E27FC236}">
                <a16:creationId xmlns:a16="http://schemas.microsoft.com/office/drawing/2014/main" id="{468ADCD7-326F-4817-A04F-81F599A3A595}"/>
              </a:ext>
            </a:extLst>
          </p:cNvPr>
          <p:cNvPicPr preferRelativeResize="0"/>
          <p:nvPr/>
        </p:nvPicPr>
        <p:blipFill rotWithShape="1">
          <a:blip r:embed="rId5">
            <a:alphaModFix/>
          </a:blip>
          <a:srcRect/>
          <a:stretch/>
        </p:blipFill>
        <p:spPr>
          <a:xfrm>
            <a:off x="9951315" y="-11032"/>
            <a:ext cx="2238942" cy="1259405"/>
          </a:xfrm>
          <a:prstGeom prst="rect">
            <a:avLst/>
          </a:prstGeom>
          <a:noFill/>
          <a:ln>
            <a:noFill/>
          </a:ln>
        </p:spPr>
      </p:pic>
    </p:spTree>
  </p:cSld>
  <p:clrMapOvr>
    <a:masterClrMapping/>
  </p:clrMapOvr>
</p:sld>
</file>

<file path=ppt/theme/theme1.xml><?xml version="1.0" encoding="utf-8"?>
<a:theme xmlns:a="http://schemas.openxmlformats.org/drawingml/2006/main" name="Office Theme 2013 - 2022">
  <a:themeElements>
    <a:clrScheme name="Office Them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 2013 - 2022</Template>
  <TotalTime>674</TotalTime>
  <Words>2041</Words>
  <Application>Microsoft Office PowerPoint</Application>
  <PresentationFormat>Widescreen</PresentationFormat>
  <Paragraphs>396</Paragraphs>
  <Slides>28</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Calibri Light</vt:lpstr>
      <vt:lpstr>Times New Roman</vt:lpstr>
      <vt:lpstr>Calibri</vt:lpstr>
      <vt:lpstr>Wingdings</vt:lpstr>
      <vt:lpstr>Arial</vt:lpstr>
      <vt:lpstr>Roboto</vt:lpstr>
      <vt:lpstr>Tahoma</vt:lpstr>
      <vt:lpstr>Office Theme 2013 - 2022</vt:lpstr>
      <vt:lpstr>PowerPoint Presentation</vt:lpstr>
      <vt:lpstr>Agenda</vt:lpstr>
      <vt:lpstr>Introduction</vt:lpstr>
      <vt:lpstr> Application-Specific Deep Learning Accelerator (ASDLA)</vt:lpstr>
      <vt:lpstr>PowerPoint Presentation</vt:lpstr>
      <vt:lpstr>Project Objectives</vt:lpstr>
      <vt:lpstr>PowerPoint Presentation</vt:lpstr>
      <vt:lpstr>Background</vt:lpstr>
      <vt:lpstr>Convolutional Neural Networks</vt:lpstr>
      <vt:lpstr>SystemC</vt:lpstr>
      <vt:lpstr>Related Work</vt:lpstr>
      <vt:lpstr> NVIDIA Deep Learning Accelerator (NVDLA)</vt:lpstr>
      <vt:lpstr>Methodology</vt:lpstr>
      <vt:lpstr>Overview</vt:lpstr>
      <vt:lpstr>Architecture (Template Design Pattern)</vt:lpstr>
      <vt:lpstr>Verification Environment</vt:lpstr>
      <vt:lpstr>Case Study</vt:lpstr>
      <vt:lpstr>Lenet-5 Case Study</vt:lpstr>
      <vt:lpstr>Lenet-5 Case Study</vt:lpstr>
      <vt:lpstr>Customized Architecture Case Study</vt:lpstr>
      <vt:lpstr>Results</vt:lpstr>
      <vt:lpstr>Results</vt:lpstr>
      <vt:lpstr>Platform Specifications</vt:lpstr>
      <vt:lpstr>Lenet-5 Model Results</vt:lpstr>
      <vt:lpstr>Customized Model Results</vt:lpstr>
      <vt:lpstr>Conclusion</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Shehab Khalil</dc:creator>
  <cp:lastModifiedBy>18P6575@eng.asu.edu.eg</cp:lastModifiedBy>
  <cp:revision>80</cp:revision>
  <dcterms:created xsi:type="dcterms:W3CDTF">2023-06-14T12:07:37Z</dcterms:created>
  <dcterms:modified xsi:type="dcterms:W3CDTF">2023-07-07T21:00:00Z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d258917-277f-42cd-a3cd-14c4e9ee58bc_Enabled">
    <vt:lpwstr>true</vt:lpwstr>
  </property>
  <property fmtid="{D5CDD505-2E9C-101B-9397-08002B2CF9AE}" pid="3" name="MSIP_Label_9d258917-277f-42cd-a3cd-14c4e9ee58bc_SetDate">
    <vt:lpwstr>2023-06-20T13:11:16Z</vt:lpwstr>
  </property>
  <property fmtid="{D5CDD505-2E9C-101B-9397-08002B2CF9AE}" pid="4" name="MSIP_Label_9d258917-277f-42cd-a3cd-14c4e9ee58bc_Method">
    <vt:lpwstr>Standard</vt:lpwstr>
  </property>
  <property fmtid="{D5CDD505-2E9C-101B-9397-08002B2CF9AE}" pid="5" name="MSIP_Label_9d258917-277f-42cd-a3cd-14c4e9ee58bc_Name">
    <vt:lpwstr>restricted</vt:lpwstr>
  </property>
  <property fmtid="{D5CDD505-2E9C-101B-9397-08002B2CF9AE}" pid="6" name="MSIP_Label_9d258917-277f-42cd-a3cd-14c4e9ee58bc_SiteId">
    <vt:lpwstr>38ae3bcd-9579-4fd4-adda-b42e1495d55a</vt:lpwstr>
  </property>
  <property fmtid="{D5CDD505-2E9C-101B-9397-08002B2CF9AE}" pid="7" name="MSIP_Label_9d258917-277f-42cd-a3cd-14c4e9ee58bc_ActionId">
    <vt:lpwstr>9b2f069d-907a-4fe4-9d97-05008414a875</vt:lpwstr>
  </property>
  <property fmtid="{D5CDD505-2E9C-101B-9397-08002B2CF9AE}" pid="8" name="MSIP_Label_9d258917-277f-42cd-a3cd-14c4e9ee58bc_ContentBits">
    <vt:lpwstr>0</vt:lpwstr>
  </property>
</Properties>
</file>