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9" r:id="rId1"/>
  </p:sldMasterIdLst>
  <p:notesMasterIdLst>
    <p:notesMasterId r:id="rId27"/>
  </p:notesMasterIdLst>
  <p:sldIdLst>
    <p:sldId id="264" r:id="rId2"/>
    <p:sldId id="265" r:id="rId3"/>
    <p:sldId id="263" r:id="rId4"/>
    <p:sldId id="266" r:id="rId5"/>
    <p:sldId id="267" r:id="rId6"/>
    <p:sldId id="262" r:id="rId7"/>
    <p:sldId id="270" r:id="rId8"/>
    <p:sldId id="275" r:id="rId9"/>
    <p:sldId id="276" r:id="rId10"/>
    <p:sldId id="277" r:id="rId11"/>
    <p:sldId id="278" r:id="rId12"/>
    <p:sldId id="279" r:id="rId13"/>
    <p:sldId id="280" r:id="rId14"/>
    <p:sldId id="256" r:id="rId15"/>
    <p:sldId id="257" r:id="rId16"/>
    <p:sldId id="258" r:id="rId17"/>
    <p:sldId id="260" r:id="rId18"/>
    <p:sldId id="259" r:id="rId19"/>
    <p:sldId id="261" r:id="rId20"/>
    <p:sldId id="268" r:id="rId21"/>
    <p:sldId id="271" r:id="rId22"/>
    <p:sldId id="272" r:id="rId23"/>
    <p:sldId id="273" r:id="rId24"/>
    <p:sldId id="274" r:id="rId25"/>
    <p:sldId id="269" r:id="rId26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92" autoAdjust="0"/>
    <p:restoredTop sz="94660"/>
  </p:normalViewPr>
  <p:slideViewPr>
    <p:cSldViewPr snapToGrid="0" snapToObjects="1">
      <p:cViewPr varScale="1">
        <p:scale>
          <a:sx n="74" d="100"/>
          <a:sy n="74" d="100"/>
        </p:scale>
        <p:origin x="1128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BDE6AD-B5B0-4AA2-B9E8-AED74968C0FA}" type="datetimeFigureOut">
              <a:rPr lang="fr-FR" smtClean="0"/>
              <a:t>22/11/2018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F91D38-075B-4DE4-8EC3-7B88506235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7251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fr-FR"/>
              <a:t>Cliquez et modifiez le titre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ADF4E-46AD-4839-B631-D9A66162F43E}" type="datetime1">
              <a:rPr lang="fr-FR" smtClean="0"/>
              <a:t>22/11/2018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96E57-7D37-6C43-A38F-68000A41158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/>
              <a:t>Cliquez et modifiez le titre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Faire glisser l'image vers l'espace réservé ou cliquer sur l'icône pour l'ajouter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C8DF40D8-AC14-40C0-AE78-14C442AFAF12}" type="datetime1">
              <a:rPr lang="fr-FR" smtClean="0"/>
              <a:t>22/11/2018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96E57-7D37-6C43-A38F-68000A41158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u-dessus de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fr-FR"/>
              <a:t>Cliquez et modifiez le titre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6205-D051-4A63-BCE8-A2695491174D}" type="datetime1">
              <a:rPr lang="fr-FR" smtClean="0"/>
              <a:t>22/11/2018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fr-FR"/>
              <a:t>Faire glisser l'image vers l'espace réservé ou cliquer sur l'icône pour l'ajouter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images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fr-FR"/>
              <a:t>Cliquez et modifiez le titre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96FC1506-C162-4DA6-9A76-65DC7AE4B27A}" type="datetime1">
              <a:rPr lang="fr-FR" smtClean="0"/>
              <a:t>22/11/2018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fr-FR"/>
              <a:t>Faire glisser l'image vers l'espace réservé ou cliquer sur l'icône pour l'ajouter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fr-FR"/>
              <a:t>Faire glisser l'image vers l'espace réservé ou cliquer sur l'icône pour l'ajouter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images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fr-FR"/>
              <a:t>Cliquez et modifiez le titre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C6781889-2596-4236-99B1-8BF15DEFB098}" type="datetime1">
              <a:rPr lang="fr-FR" smtClean="0"/>
              <a:t>22/11/2018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fr-FR"/>
              <a:t>Faire glisser l'image vers l'espace réservé ou cliquer sur l'icône pour l'ajouter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fr-FR"/>
              <a:t>Faire glisser l'image vers l'espace réservé ou cliquer sur l'icône pour l'ajouter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fr-FR"/>
              <a:t>Faire glisser l'image vers l'espace réservé ou cliquer sur l'icône pour l'ajouter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85CA2-B407-4F11-BB0C-D4FBEDAD7180}" type="datetime1">
              <a:rPr lang="fr-FR" smtClean="0"/>
              <a:t>22/11/2018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96E57-7D37-6C43-A38F-68000A41158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fr-FR"/>
              <a:t>Cliquez et modifiez le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520C6-BE44-4F78-94AE-1BC13B4CCC02}" type="datetime1">
              <a:rPr lang="fr-FR" smtClean="0"/>
              <a:t>22/11/2018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96E57-7D37-6C43-A38F-68000A41158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C279B-745D-494F-8940-13CAA1C368DC}" type="datetime1">
              <a:rPr lang="fr-FR" smtClean="0"/>
              <a:t>22/11/2018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96E57-7D37-6C43-A38F-68000A41158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e de titre avec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fr-FR"/>
              <a:t>Cliquez et modifiez le titre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5C498-41A5-413B-8C66-E643882EB429}" type="datetime1">
              <a:rPr lang="fr-FR" smtClean="0"/>
              <a:t>22/11/2018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fr-FR"/>
              <a:t>Faire glisser l'image vers l'espace réservé ou cliquer sur l'icône pour l'ajouter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88CB9-877B-4755-8C98-2AF6170026F9}" type="datetime1">
              <a:rPr lang="fr-FR" smtClean="0"/>
              <a:t>22/11/2018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96E57-7D37-6C43-A38F-68000A41158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398523ED-E47B-44C6-9F3E-7D2688690F88}" type="datetime1">
              <a:rPr lang="fr-FR" smtClean="0"/>
              <a:t>22/11/2018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96E57-7D37-6C43-A38F-68000A41158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5766FA57-30BF-4562-928A-796B7A62F32E}" type="datetime1">
              <a:rPr lang="fr-FR" smtClean="0"/>
              <a:t>22/11/2018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96E57-7D37-6C43-A38F-68000A411585}" type="slidenum">
              <a:rPr lang="fr-FR" smtClean="0"/>
              <a:t>‹N°›</a:t>
            </a:fld>
            <a:endParaRPr lang="fr-F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EB3DE-8D26-4357-84AA-59EDCEAEC475}" type="datetime1">
              <a:rPr lang="fr-FR" smtClean="0"/>
              <a:t>22/11/2018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96E57-7D37-6C43-A38F-68000A41158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9C775-E2BB-4CC5-9E03-03A1A909ADF9}" type="datetime1">
              <a:rPr lang="fr-FR" smtClean="0"/>
              <a:t>22/11/2018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96E57-7D37-6C43-A38F-68000A41158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93DB497B-A992-44AD-BCC5-50BB7523CB57}" type="datetime1">
              <a:rPr lang="fr-FR" smtClean="0"/>
              <a:t>22/11/2018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96E57-7D37-6C43-A38F-68000A41158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fr-FR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4A377D-0076-4895-9FDC-844C239E9C29}" type="datetime1">
              <a:rPr lang="fr-FR" smtClean="0"/>
              <a:t>22/11/2018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9996E57-7D37-6C43-A38F-68000A411585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  <p:sldLayoutId id="2147483831" r:id="rId12"/>
    <p:sldLayoutId id="2147483832" r:id="rId13"/>
    <p:sldLayoutId id="2147483833" r:id="rId14"/>
    <p:sldLayoutId id="2147483834" r:id="rId15"/>
  </p:sldLayoutIdLst>
  <p:hf hdr="0" ftr="0" dt="0"/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2AFF4D-E61B-46C8-B102-8A63B543C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D7AD47B4-F2E9-4E5E-8CD4-BB1CDA2FC17F}"/>
              </a:ext>
            </a:extLst>
          </p:cNvPr>
          <p:cNvSpPr txBox="1">
            <a:spLocks/>
          </p:cNvSpPr>
          <p:nvPr/>
        </p:nvSpPr>
        <p:spPr>
          <a:xfrm>
            <a:off x="0" y="881108"/>
            <a:ext cx="9144000" cy="1543564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Bureau d’étude industriel</a:t>
            </a:r>
            <a:br>
              <a:rPr lang="fr-FR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Continental</a:t>
            </a:r>
          </a:p>
        </p:txBody>
      </p:sp>
      <p:pic>
        <p:nvPicPr>
          <p:cNvPr id="5" name="Picture 2" descr="https://tse1.mm.bing.net/th?id=OIP.C7bhghTuScIK_BJkWZFRHQHaE8&amp;pid=Api">
            <a:extLst>
              <a:ext uri="{FF2B5EF4-FFF2-40B4-BE49-F238E27FC236}">
                <a16:creationId xmlns:a16="http://schemas.microsoft.com/office/drawing/2014/main" id="{0F01496B-9597-4FAF-93DE-2904B6E24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04" y="3666554"/>
            <a:ext cx="3126105" cy="2084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s://tse2.mm.bing.net/th?id=OIP.nAE_s1lrT-4gJFBhWeZiNAHaBU&amp;pid=Api">
            <a:extLst>
              <a:ext uri="{FF2B5EF4-FFF2-40B4-BE49-F238E27FC236}">
                <a16:creationId xmlns:a16="http://schemas.microsoft.com/office/drawing/2014/main" id="{3C1B1382-6668-478F-A408-71B472332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6906" y="4302607"/>
            <a:ext cx="451485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5A30893A-24E6-4868-B0A9-D53835222B42}"/>
              </a:ext>
            </a:extLst>
          </p:cNvPr>
          <p:cNvSpPr txBox="1"/>
          <p:nvPr/>
        </p:nvSpPr>
        <p:spPr>
          <a:xfrm>
            <a:off x="3505200" y="4102493"/>
            <a:ext cx="15544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D1ADE8EB-E1D2-4C6B-910F-6212671B3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96E57-7D37-6C43-A38F-68000A411585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55895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341659"/>
            <a:ext cx="8913813" cy="914400"/>
          </a:xfrm>
        </p:spPr>
        <p:txBody>
          <a:bodyPr/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 des tâches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61884" y="2238603"/>
            <a:ext cx="7610476" cy="3670767"/>
          </a:xfrm>
        </p:spPr>
        <p:txBody>
          <a:bodyPr/>
          <a:lstStyle/>
          <a:p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Prise en main de la maquette existante</a:t>
            </a:r>
          </a:p>
          <a:p>
            <a:pPr lvl="1"/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Suivi des tutoriels</a:t>
            </a:r>
          </a:p>
          <a:p>
            <a:pPr lvl="1"/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Vérification du matériel</a:t>
            </a:r>
          </a:p>
          <a:p>
            <a:pPr lvl="1"/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Ajout du 3</a:t>
            </a:r>
            <a:r>
              <a:rPr lang="fr-FR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ème</a:t>
            </a:r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PC</a:t>
            </a:r>
          </a:p>
          <a:p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simple en BF</a:t>
            </a:r>
          </a:p>
          <a:p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Respect des contraintes Temps Réel</a:t>
            </a:r>
          </a:p>
          <a:p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Changement du protocole de communication CAN</a:t>
            </a:r>
          </a:p>
          <a:p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96E57-7D37-6C43-A38F-68000A411585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3175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385726"/>
            <a:ext cx="8913813" cy="914400"/>
          </a:xfrm>
        </p:spPr>
        <p:txBody>
          <a:bodyPr/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 des tâches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Finir l’Auto codage</a:t>
            </a:r>
          </a:p>
          <a:p>
            <a:endParaRPr lang="fr-F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Implanter le modèle complet</a:t>
            </a:r>
          </a:p>
          <a:p>
            <a:endParaRPr lang="fr-F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Mise à jours des tutoriels et des livrables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96E57-7D37-6C43-A38F-68000A411585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21482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374709"/>
            <a:ext cx="8913813" cy="914400"/>
          </a:xfrm>
        </p:spPr>
        <p:txBody>
          <a:bodyPr/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Planification des tâches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96E57-7D37-6C43-A38F-68000A411585}" type="slidenum">
              <a:rPr lang="fr-FR" smtClean="0"/>
              <a:t>12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315" y="1503716"/>
            <a:ext cx="8778498" cy="4698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5617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374709"/>
            <a:ext cx="8913813" cy="914400"/>
          </a:xfrm>
        </p:spPr>
        <p:txBody>
          <a:bodyPr/>
          <a:lstStyle/>
          <a:p>
            <a:r>
              <a:rPr lang="fr-FR" dirty="0"/>
              <a:t>Analyse des risques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51668" y="1846415"/>
            <a:ext cx="7610476" cy="3670767"/>
          </a:xfrm>
        </p:spPr>
        <p:txBody>
          <a:bodyPr/>
          <a:lstStyle/>
          <a:p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Risques propres à la gestion du projet et au respect du planning : objectif irréaliste ou délai trop court</a:t>
            </a:r>
          </a:p>
          <a:p>
            <a:endParaRPr lang="fr-F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Risques humains : Mauvaise communication, mauvaise répartition des tâches</a:t>
            </a:r>
          </a:p>
          <a:p>
            <a:endParaRPr lang="fr-F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Risques techniques : Problèmes liés à la maquette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96E57-7D37-6C43-A38F-68000A411585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80440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338054"/>
            <a:ext cx="9144000" cy="877824"/>
          </a:xfrm>
        </p:spPr>
        <p:txBody>
          <a:bodyPr/>
          <a:lstStyle/>
          <a:p>
            <a:pPr algn="ctr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Contrôle de la vitesse du véhicule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240255" y="5457795"/>
            <a:ext cx="21508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Alice COUPRIE</a:t>
            </a:r>
          </a:p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Jordan MABBOUX</a:t>
            </a:r>
          </a:p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Baptiste BOLZER</a:t>
            </a:r>
          </a:p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Mathieu GOEURY</a:t>
            </a:r>
          </a:p>
        </p:txBody>
      </p:sp>
      <p:pic>
        <p:nvPicPr>
          <p:cNvPr id="5" name="Image 4" descr="Capture d’écran 2018-11-20 à 13.55.3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424" y="1622493"/>
            <a:ext cx="8343149" cy="3447657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DE3FC8D-831E-49AC-9050-D8672ADD5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96E57-7D37-6C43-A38F-68000A411585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58113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338054"/>
            <a:ext cx="9144000" cy="877824"/>
          </a:xfrm>
        </p:spPr>
        <p:txBody>
          <a:bodyPr/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Objectifs</a:t>
            </a:r>
          </a:p>
        </p:txBody>
      </p:sp>
      <p:pic>
        <p:nvPicPr>
          <p:cNvPr id="6" name="Image 5" descr="Capture d’écran 2018-11-20 à 17.08.27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" r="1355"/>
          <a:stretch/>
        </p:blipFill>
        <p:spPr>
          <a:xfrm>
            <a:off x="354663" y="1923563"/>
            <a:ext cx="3420000" cy="3098800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4576291" y="2160040"/>
            <a:ext cx="37868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Suivi profil de vitesse </a:t>
            </a:r>
          </a:p>
          <a:p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Modélisation du couple</a:t>
            </a:r>
          </a:p>
          <a:p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Commande non linéaire de la vitesse</a:t>
            </a:r>
          </a:p>
          <a:p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2CC8253-740C-4799-BFA6-E343ED299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96E57-7D37-6C43-A38F-68000A411585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68585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338054"/>
            <a:ext cx="9144000" cy="877824"/>
          </a:xfrm>
        </p:spPr>
        <p:txBody>
          <a:bodyPr/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 qui a été fait en 2016</a:t>
            </a:r>
          </a:p>
        </p:txBody>
      </p:sp>
      <p:pic>
        <p:nvPicPr>
          <p:cNvPr id="3" name="Image 2" descr="Capture d’écran 2018-11-20 à 17.43.4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78898"/>
            <a:ext cx="4229898" cy="3205618"/>
          </a:xfrm>
          <a:prstGeom prst="rect">
            <a:avLst/>
          </a:prstGeom>
        </p:spPr>
      </p:pic>
      <p:pic>
        <p:nvPicPr>
          <p:cNvPr id="4" name="Image 3" descr="Capture d’écran 2018-11-20 à 17.43.5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8917" y="1478898"/>
            <a:ext cx="4393995" cy="3498337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443016" y="5019537"/>
            <a:ext cx="78858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 régulateur ne respectait pas les contraintes sur la commande (pics de couple).</a:t>
            </a:r>
          </a:p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 Nécessité de connaître la dynamique du couple maximum.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036B043-F1E5-492A-934F-7D38221A3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96E57-7D37-6C43-A38F-68000A411585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74221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338054"/>
            <a:ext cx="9144000" cy="877824"/>
          </a:xfrm>
        </p:spPr>
        <p:txBody>
          <a:bodyPr/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Organigramme des tâches</a:t>
            </a:r>
          </a:p>
        </p:txBody>
      </p:sp>
      <p:pic>
        <p:nvPicPr>
          <p:cNvPr id="4" name="Image 3" descr="Capture d’écran 2018-11-20 à 21.02.32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9" b="664"/>
          <a:stretch/>
        </p:blipFill>
        <p:spPr>
          <a:xfrm>
            <a:off x="875550" y="1450800"/>
            <a:ext cx="7467600" cy="4996800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F026E5FD-B51E-4180-BC9D-A726EDF7F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96E57-7D37-6C43-A38F-68000A411585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35226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338054"/>
            <a:ext cx="9144000" cy="877824"/>
          </a:xfrm>
        </p:spPr>
        <p:txBody>
          <a:bodyPr/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Analyse des tâches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297459" y="1384472"/>
            <a:ext cx="8157237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Analyse du modèle</a:t>
            </a:r>
          </a:p>
          <a:p>
            <a:pPr marL="285750" indent="-285750">
              <a:buFont typeface="Wingdings" charset="0"/>
              <a:buChar char="à"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Division en sous-systèmes</a:t>
            </a:r>
          </a:p>
          <a:p>
            <a:pPr marL="285750" indent="-285750">
              <a:buFont typeface="Wingdings" charset="0"/>
              <a:buChar char="à"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Chacun étudie un sous-système et crée un modèle simplifié</a:t>
            </a:r>
          </a:p>
          <a:p>
            <a:pPr marL="285750" indent="-285750">
              <a:buFont typeface="Wingdings" charset="0"/>
              <a:buChar char="à"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Poser les hypothèses</a:t>
            </a:r>
          </a:p>
          <a:p>
            <a:pPr marL="285750" indent="-285750">
              <a:buFont typeface="Wingdings" charset="0"/>
              <a:buChar char="à"/>
            </a:pP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  <a:sym typeface="Wingdings"/>
            </a:endParaRPr>
          </a:p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Mise en commun: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modélisation complète (agrégation des sous-modèles)</a:t>
            </a:r>
          </a:p>
          <a:p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  <a:sym typeface="Wingdings"/>
            </a:endParaRPr>
          </a:p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Régulateur</a:t>
            </a:r>
          </a:p>
          <a:p>
            <a:pPr marL="285750" indent="-285750">
              <a:buFont typeface="Wingdings" charset="0"/>
              <a:buChar char="à"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Bibliographie sur les contrôleurs non linéaires</a:t>
            </a:r>
          </a:p>
          <a:p>
            <a:pPr marL="285750" indent="-285750">
              <a:buFont typeface="Wingdings" charset="0"/>
              <a:buChar char="à"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Analyse du cahier des charges</a:t>
            </a:r>
          </a:p>
          <a:p>
            <a:pPr marL="285750" indent="-285750">
              <a:buFont typeface="Wingdings" charset="0"/>
              <a:buChar char="à"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Définition de la structure </a:t>
            </a:r>
          </a:p>
          <a:p>
            <a:pPr marL="285750" indent="-285750">
              <a:buFont typeface="Wingdings" charset="0"/>
              <a:buChar char="à"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Calcul des paramètres</a:t>
            </a:r>
          </a:p>
          <a:p>
            <a:pPr marL="285750" indent="-285750">
              <a:buFont typeface="Wingdings" charset="0"/>
              <a:buChar char="à"/>
            </a:pP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  <a:sym typeface="Wingdings"/>
            </a:endParaRPr>
          </a:p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Phase de test</a:t>
            </a:r>
          </a:p>
          <a:p>
            <a:pPr marL="285750" indent="-285750">
              <a:buFont typeface="Wingdings" charset="0"/>
              <a:buChar char="à"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Tests sur plusieurs profils de vitesse</a:t>
            </a:r>
          </a:p>
          <a:p>
            <a:pPr marL="285750" indent="-285750">
              <a:buFont typeface="Wingdings" charset="0"/>
              <a:buChar char="à"/>
            </a:pP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  <a:sym typeface="Wingdings"/>
            </a:endParaRPr>
          </a:p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Extra: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levée d’une hypothèse</a:t>
            </a:r>
          </a:p>
          <a:p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  <a:sym typeface="Wingdings"/>
            </a:endParaRPr>
          </a:p>
          <a:p>
            <a:pPr marL="285750" indent="-285750">
              <a:buFont typeface="Wingdings" charset="0"/>
              <a:buChar char="à"/>
            </a:pP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  <a:sym typeface="Wingdings"/>
            </a:endParaRPr>
          </a:p>
          <a:p>
            <a:pPr marL="285750" indent="-285750">
              <a:buFont typeface="Wingdings" charset="0"/>
              <a:buChar char="à"/>
            </a:pP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  <a:sym typeface="Wingdings"/>
            </a:endParaRPr>
          </a:p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0D25930-C4FD-4881-B1D8-D02BA6346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96E57-7D37-6C43-A38F-68000A411585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74221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338054"/>
            <a:ext cx="9144000" cy="877824"/>
          </a:xfrm>
        </p:spPr>
        <p:txBody>
          <a:bodyPr/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Planification des tâches</a:t>
            </a:r>
          </a:p>
        </p:txBody>
      </p:sp>
      <p:pic>
        <p:nvPicPr>
          <p:cNvPr id="4" name="Image 3" descr="Capture d’écran 2018-11-20 à 21.06.1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6470"/>
            <a:ext cx="9144000" cy="420356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0" y="5778169"/>
            <a:ext cx="77339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 résumé:</a:t>
            </a:r>
          </a:p>
          <a:p>
            <a:pPr marL="285750" indent="-285750">
              <a:buFontTx/>
              <a:buChar char="-"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Jusqu’au 21/12: modélisation et bibliographie</a:t>
            </a:r>
          </a:p>
          <a:p>
            <a:pPr marL="285750" indent="-285750">
              <a:buFontTx/>
              <a:buChar char="-"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Tout le mois de janvier: mise en place du régulateur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8A1DA9E0-380E-4E5C-97D4-99B1BA8E5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96E57-7D37-6C43-A38F-68000A411585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6514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0B7C36-6CE7-45A3-9037-6F3769CC8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Continental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078869-8EA8-4458-B7B9-D801758A33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4424" y="2994807"/>
            <a:ext cx="7610476" cy="2224183"/>
          </a:xfrm>
        </p:spPr>
        <p:txBody>
          <a:bodyPr/>
          <a:lstStyle/>
          <a:p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Entreprise fondée en 1871 Allemagne</a:t>
            </a:r>
          </a:p>
          <a:p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210 000 employés de par le monde</a:t>
            </a:r>
          </a:p>
          <a:p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44 Milliards de CA</a:t>
            </a:r>
          </a:p>
          <a:p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fr-FR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ème</a:t>
            </a:r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équipementier automobile</a:t>
            </a:r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24EEA35-F86D-4929-8756-BD3B99FF6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96E57-7D37-6C43-A38F-68000A411585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75683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CA99F5CD-6455-4C92-81A3-AF1CD9219BC8}"/>
              </a:ext>
            </a:extLst>
          </p:cNvPr>
          <p:cNvSpPr txBox="1">
            <a:spLocks/>
          </p:cNvSpPr>
          <p:nvPr/>
        </p:nvSpPr>
        <p:spPr>
          <a:xfrm>
            <a:off x="0" y="338054"/>
            <a:ext cx="9144000" cy="877824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Contrôle de l’embrayage du véhicule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7137BA8-AB4E-431D-9B95-B70EE8A2A63C}"/>
              </a:ext>
            </a:extLst>
          </p:cNvPr>
          <p:cNvSpPr txBox="1"/>
          <p:nvPr/>
        </p:nvSpPr>
        <p:spPr>
          <a:xfrm>
            <a:off x="240255" y="5457795"/>
            <a:ext cx="2387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Adrien BOURGEADE</a:t>
            </a:r>
          </a:p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Sofia BARRANCO</a:t>
            </a:r>
          </a:p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Zakaria EL OUARDI</a:t>
            </a:r>
          </a:p>
          <a:p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Mamoune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ZNIBER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E399479-A776-49F4-89B5-8CD477562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96E57-7D37-6C43-A38F-68000A411585}" type="slidenum">
              <a:rPr lang="fr-FR" smtClean="0"/>
              <a:t>20</a:t>
            </a:fld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569A640-174F-463B-95D2-976EF88E4B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850" y="1284998"/>
            <a:ext cx="5448300" cy="329565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F5195F1A-E358-4E1F-851E-4DCD83C14415}"/>
              </a:ext>
            </a:extLst>
          </p:cNvPr>
          <p:cNvSpPr txBox="1"/>
          <p:nvPr/>
        </p:nvSpPr>
        <p:spPr>
          <a:xfrm>
            <a:off x="2101520" y="4603723"/>
            <a:ext cx="57803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-Pas d’à coups d’accélération ( </a:t>
            </a:r>
            <a:r>
              <a:rPr lang="el-G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&lt; 1m/s²)</a:t>
            </a:r>
          </a:p>
          <a:p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-temps réponse &lt; 600ms</a:t>
            </a:r>
          </a:p>
        </p:txBody>
      </p:sp>
    </p:spTree>
    <p:extLst>
      <p:ext uri="{BB962C8B-B14F-4D97-AF65-F5344CB8AC3E}">
        <p14:creationId xmlns:p14="http://schemas.microsoft.com/office/powerpoint/2010/main" val="6346130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2BB116-735A-4812-AF09-25216F1CF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51124"/>
            <a:ext cx="8913813" cy="914400"/>
          </a:xfrm>
        </p:spPr>
        <p:txBody>
          <a:bodyPr/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Objectifs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A08A243-73EA-4952-A59D-673D42C1A9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1461" y="2630047"/>
            <a:ext cx="7610476" cy="3670767"/>
          </a:xfrm>
        </p:spPr>
        <p:txBody>
          <a:bodyPr/>
          <a:lstStyle/>
          <a:p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Réaliser une commande d’embrayage viable</a:t>
            </a:r>
          </a:p>
          <a:p>
            <a:pPr marL="0" indent="0">
              <a:buNone/>
            </a:pPr>
            <a:endParaRPr lang="fr-F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Finir le modèle Moteur Electrique « à l’avant »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431EAB0-BA8F-4F59-AFA3-41A4B5B2B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96E57-7D37-6C43-A38F-68000A411585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81188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332685-9E18-4B5B-8EAC-8D280FCDE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4003"/>
            <a:ext cx="8913813" cy="914400"/>
          </a:xfrm>
        </p:spPr>
        <p:txBody>
          <a:bodyPr/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 qui a été fait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6457EAA-525F-40FB-B399-3BF9B78B5E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762" y="1784193"/>
            <a:ext cx="7610476" cy="2697655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Modélisation du véhicule et de sa transmission</a:t>
            </a:r>
          </a:p>
          <a:p>
            <a:endParaRPr lang="fr-F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Linéarisation du modèle</a:t>
            </a:r>
          </a:p>
          <a:p>
            <a:endParaRPr lang="fr-F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Loi de commande simples pour l’embrayage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DC74748-AA4A-425E-A46D-6651060F8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96E57-7D37-6C43-A38F-68000A411585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89161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0E3C62-5887-45F0-A664-B58643A43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8608"/>
            <a:ext cx="8913813" cy="914400"/>
          </a:xfrm>
        </p:spPr>
        <p:txBody>
          <a:bodyPr/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Difficultés identifiées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1780782-61CA-420B-A0E4-012FD6038D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762" y="2150772"/>
            <a:ext cx="7610476" cy="2975020"/>
          </a:xfrm>
        </p:spPr>
        <p:txBody>
          <a:bodyPr/>
          <a:lstStyle/>
          <a:p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Modèle complexe</a:t>
            </a:r>
          </a:p>
          <a:p>
            <a:endParaRPr lang="fr-F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Multiple input, Multiple output</a:t>
            </a:r>
          </a:p>
          <a:p>
            <a:endParaRPr lang="fr-F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Fortes non linéarités</a:t>
            </a:r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3B8D902-69CD-4697-86BF-FF8A3C643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96E57-7D37-6C43-A38F-68000A411585}" type="slidenum">
              <a:rPr lang="fr-FR" smtClean="0"/>
              <a:t>23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8F479FD-D776-4D6A-B1F0-1C348655C1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9875" y="1172604"/>
            <a:ext cx="4436303" cy="2256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3477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E389CB-18EA-40BC-AEDE-9C8BC07F8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4366"/>
            <a:ext cx="8913813" cy="914400"/>
          </a:xfrm>
        </p:spPr>
        <p:txBody>
          <a:bodyPr/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Planning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9091AA1-E9CF-48CE-B646-CCD6A5A2D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96E57-7D37-6C43-A38F-68000A411585}" type="slidenum">
              <a:rPr lang="fr-FR" smtClean="0"/>
              <a:t>24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245F4EA-C31A-4F3A-B4C4-60DEEB5B2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56813"/>
            <a:ext cx="9144000" cy="4434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0778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902FD1-A6FE-4BEC-BDCB-1B4B2B642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1487"/>
            <a:ext cx="8913813" cy="914400"/>
          </a:xfrm>
        </p:spPr>
        <p:txBody>
          <a:bodyPr/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0429AC4-BA03-4048-9366-2DEC3580AA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762" y="2125015"/>
            <a:ext cx="7610476" cy="4141314"/>
          </a:xfrm>
        </p:spPr>
        <p:txBody>
          <a:bodyPr/>
          <a:lstStyle/>
          <a:p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Tâches indépendantes =&gt; grande répartition</a:t>
            </a:r>
          </a:p>
          <a:p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Gros projet à prendre en main</a:t>
            </a:r>
          </a:p>
          <a:p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Beaucoup à apprendre:</a:t>
            </a:r>
          </a:p>
          <a:p>
            <a:pPr lvl="1"/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Management projet</a:t>
            </a:r>
          </a:p>
          <a:p>
            <a:pPr lvl="1"/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Travail en équipe</a:t>
            </a:r>
          </a:p>
          <a:p>
            <a:pPr lvl="1"/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Développement technique</a:t>
            </a:r>
          </a:p>
          <a:p>
            <a:pPr lvl="1"/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Etc…</a:t>
            </a:r>
          </a:p>
          <a:p>
            <a:endParaRPr lang="fr-F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DC4223C-3DCF-4E96-A382-D4C983225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96E57-7D37-6C43-A38F-68000A411585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8708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D46AD8-F7F6-493C-B783-364C55758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Pourquoi le projet?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DAF3412-E7D1-4AFF-9EDC-C3C8BCBC4B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Chaire industrielle entre Continental et l’ENSEEIHT</a:t>
            </a:r>
          </a:p>
          <a:p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Voitures Hybrides : </a:t>
            </a:r>
          </a:p>
          <a:p>
            <a:pPr lvl="1"/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Besoin de se déplacer</a:t>
            </a:r>
          </a:p>
          <a:p>
            <a:pPr lvl="1"/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Besoin écologique &amp; économique</a:t>
            </a:r>
          </a:p>
          <a:p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Sujet liant électrique, l’automatique &amp; informatique industrielle</a:t>
            </a:r>
          </a:p>
          <a:p>
            <a:pPr lvl="1"/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Formateur pour des élèves ingénieurs</a:t>
            </a:r>
          </a:p>
          <a:p>
            <a:pPr lvl="1"/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Publicité pour Continental</a:t>
            </a:r>
          </a:p>
          <a:p>
            <a:pPr lvl="1"/>
            <a:endParaRPr lang="fr-F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6168756-20F2-42C0-AEDF-83982B22A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96E57-7D37-6C43-A38F-68000A411585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0063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77DA05-B640-40A7-961E-7E4A4FEF7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Cadre du BEI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BA3CCAA-A675-4AD6-A586-0DE85733E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 14 Novembre au 25 Janvier</a:t>
            </a:r>
          </a:p>
          <a:p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 séances encadrées ( industriels et professeurs)</a:t>
            </a:r>
          </a:p>
          <a:p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Objectifs</a:t>
            </a:r>
          </a:p>
          <a:p>
            <a:pPr lvl="1"/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Faire progresser le projet</a:t>
            </a:r>
          </a:p>
          <a:p>
            <a:pPr lvl="1"/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Apprendre ( gestion de projet, technique…)</a:t>
            </a:r>
          </a:p>
          <a:p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Contraintes : temps, inexpérience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18E6388-70AF-4A05-9F14-E7F2D9373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96E57-7D37-6C43-A38F-68000A411585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1857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C0D817-5134-4083-B583-58A96975D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Organisation générale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87D35E9-F2AC-433A-8730-12E6041338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4424" y="2595562"/>
            <a:ext cx="7610476" cy="2224183"/>
          </a:xfrm>
        </p:spPr>
        <p:txBody>
          <a:bodyPr/>
          <a:lstStyle/>
          <a:p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Débriefings en fin de séance</a:t>
            </a:r>
          </a:p>
          <a:p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Réseaux sociaux inter séance</a:t>
            </a:r>
          </a:p>
          <a:p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Google drive transmission de fichiers</a:t>
            </a:r>
          </a:p>
          <a:p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Mails pour la communication avec le client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A6C81C8-FB87-421E-9B32-4D96581AE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96E57-7D37-6C43-A38F-68000A411585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8790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228264-9AA2-4634-BBB5-19C872C9D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 équipes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A3159C9-4408-476B-A237-3EBB1DB4B523}"/>
              </a:ext>
            </a:extLst>
          </p:cNvPr>
          <p:cNvSpPr txBox="1"/>
          <p:nvPr/>
        </p:nvSpPr>
        <p:spPr>
          <a:xfrm>
            <a:off x="3078049" y="2524300"/>
            <a:ext cx="297502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 in the Loop</a:t>
            </a:r>
          </a:p>
          <a:p>
            <a:endParaRPr lang="fr-FR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fr-FR" sz="24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Porziemsky</a:t>
            </a:r>
            <a:r>
              <a:rPr lang="fr-FR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Vincent</a:t>
            </a:r>
          </a:p>
          <a:p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fr-F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Folny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Clément</a:t>
            </a:r>
          </a:p>
          <a:p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fr-F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Khammali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Nouaman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fr-F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Lurot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Merwann</a:t>
            </a:r>
          </a:p>
          <a:p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fr-F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Vinel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Julien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E4E6203-B845-4D7D-8D75-4170C29ECF0E}"/>
              </a:ext>
            </a:extLst>
          </p:cNvPr>
          <p:cNvSpPr txBox="1"/>
          <p:nvPr/>
        </p:nvSpPr>
        <p:spPr>
          <a:xfrm>
            <a:off x="6053071" y="2537220"/>
            <a:ext cx="24212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Conducteur</a:t>
            </a:r>
            <a:br>
              <a:rPr lang="fr-FR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fr-FR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Couprie Alice</a:t>
            </a:r>
          </a:p>
          <a:p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fr-F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Bolzer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Baptiste</a:t>
            </a:r>
          </a:p>
          <a:p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fr-F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Goeury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Matthieu</a:t>
            </a:r>
          </a:p>
          <a:p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fr-F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Mabboux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Jordan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74F1AC8B-92F9-4ADE-B541-F2DC3D87B701}"/>
              </a:ext>
            </a:extLst>
          </p:cNvPr>
          <p:cNvSpPr txBox="1"/>
          <p:nvPr/>
        </p:nvSpPr>
        <p:spPr>
          <a:xfrm>
            <a:off x="450759" y="2537220"/>
            <a:ext cx="262729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Embrayage</a:t>
            </a:r>
            <a:br>
              <a:rPr lang="fr-FR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fr-FR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Bourgeade Adrien</a:t>
            </a:r>
            <a:b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-Barranco Sofia</a:t>
            </a:r>
            <a:b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-El </a:t>
            </a:r>
            <a:r>
              <a:rPr lang="fr-F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Ouardi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Zakaria</a:t>
            </a:r>
          </a:p>
          <a:p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fr-F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Zniber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Mamoune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87C99FA-BC9D-4800-B0AF-FAB43F48CE4E}"/>
              </a:ext>
            </a:extLst>
          </p:cNvPr>
          <p:cNvSpPr/>
          <p:nvPr/>
        </p:nvSpPr>
        <p:spPr>
          <a:xfrm>
            <a:off x="2315649" y="5688000"/>
            <a:ext cx="44998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Chef de projet :  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Bourgeade Adrien</a:t>
            </a:r>
          </a:p>
        </p:txBody>
      </p:sp>
      <p:sp>
        <p:nvSpPr>
          <p:cNvPr id="14" name="Espace réservé du numéro de diapositive 13">
            <a:extLst>
              <a:ext uri="{FF2B5EF4-FFF2-40B4-BE49-F238E27FC236}">
                <a16:creationId xmlns:a16="http://schemas.microsoft.com/office/drawing/2014/main" id="{BE62D5E6-4010-45C5-A33C-0B39512C2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96E57-7D37-6C43-A38F-68000A411585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1877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65887"/>
            <a:ext cx="9124950" cy="4886325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AE61DEB8-70D1-4CE4-BF6F-8C720E990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1487"/>
            <a:ext cx="8913813" cy="914400"/>
          </a:xfrm>
        </p:spPr>
        <p:txBody>
          <a:bodyPr/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in the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loop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11CE8EC-E4D8-47DA-A4E1-6AADF579F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96E57-7D37-6C43-A38F-68000A411585}" type="slidenum">
              <a:rPr lang="fr-FR" smtClean="0"/>
              <a:t>7</a:t>
            </a:fld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D88945-121F-4EC4-9874-7708C0DC198E}"/>
              </a:ext>
            </a:extLst>
          </p:cNvPr>
          <p:cNvSpPr/>
          <p:nvPr/>
        </p:nvSpPr>
        <p:spPr>
          <a:xfrm>
            <a:off x="122349" y="5274309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Vincent PORZIEMSKY</a:t>
            </a:r>
          </a:p>
          <a:p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Clement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FOLNY</a:t>
            </a:r>
            <a:b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Khammali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NOUAMAN</a:t>
            </a:r>
          </a:p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Merwann LUROT</a:t>
            </a:r>
          </a:p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Julien VINEL</a:t>
            </a:r>
          </a:p>
        </p:txBody>
      </p:sp>
    </p:spTree>
    <p:extLst>
      <p:ext uri="{BB962C8B-B14F-4D97-AF65-F5344CB8AC3E}">
        <p14:creationId xmlns:p14="http://schemas.microsoft.com/office/powerpoint/2010/main" val="2021210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220608"/>
            <a:ext cx="8913813" cy="914400"/>
          </a:xfrm>
        </p:spPr>
        <p:txBody>
          <a:bodyPr/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Objectifs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05951" y="2170894"/>
            <a:ext cx="7610476" cy="3670767"/>
          </a:xfrm>
        </p:spPr>
        <p:txBody>
          <a:bodyPr/>
          <a:lstStyle/>
          <a:p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 codage du modèle Simulink</a:t>
            </a:r>
          </a:p>
          <a:p>
            <a:endParaRPr lang="fr-F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Répartition des tâches entre les différents processeurs</a:t>
            </a:r>
          </a:p>
          <a:p>
            <a:endParaRPr lang="fr-F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à travers les bus CAN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96E57-7D37-6C43-A38F-68000A411585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8820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440810"/>
            <a:ext cx="8913813" cy="914400"/>
          </a:xfrm>
        </p:spPr>
        <p:txBody>
          <a:bodyPr/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Travail effectué par l’équipe 2017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 codage</a:t>
            </a:r>
          </a:p>
          <a:p>
            <a:endParaRPr lang="fr-F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Maquette à deux PC</a:t>
            </a:r>
          </a:p>
          <a:p>
            <a:endParaRPr lang="fr-F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Passage à virgule fixe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96E57-7D37-6C43-A38F-68000A411585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2146154"/>
      </p:ext>
    </p:extLst>
  </p:cSld>
  <p:clrMapOvr>
    <a:masterClrMapping/>
  </p:clrMapOvr>
</p:sld>
</file>

<file path=ppt/theme/theme1.xml><?xml version="1.0" encoding="utf-8"?>
<a:theme xmlns:a="http://schemas.openxmlformats.org/drawingml/2006/main" name="Perception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Perception.thmx</Template>
  <TotalTime>417</TotalTime>
  <Words>566</Words>
  <Application>Microsoft Office PowerPoint</Application>
  <PresentationFormat>Affichage à l'écran (4:3)</PresentationFormat>
  <Paragraphs>183</Paragraphs>
  <Slides>25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31" baseType="lpstr">
      <vt:lpstr>Calibri</vt:lpstr>
      <vt:lpstr>Century Gothic</vt:lpstr>
      <vt:lpstr>Times New Roman</vt:lpstr>
      <vt:lpstr>Wingdings</vt:lpstr>
      <vt:lpstr>Wingdings 2</vt:lpstr>
      <vt:lpstr>Perception</vt:lpstr>
      <vt:lpstr>Présentation PowerPoint</vt:lpstr>
      <vt:lpstr>Continental</vt:lpstr>
      <vt:lpstr>Pourquoi le projet?</vt:lpstr>
      <vt:lpstr>Cadre du BEI</vt:lpstr>
      <vt:lpstr>Organisation générale</vt:lpstr>
      <vt:lpstr>Les équipes</vt:lpstr>
      <vt:lpstr>Hardware in the loop</vt:lpstr>
      <vt:lpstr>Objectifs</vt:lpstr>
      <vt:lpstr>Travail effectué par l’équipe 2017 </vt:lpstr>
      <vt:lpstr>Description des tâches</vt:lpstr>
      <vt:lpstr>Description des tâches</vt:lpstr>
      <vt:lpstr>Planification des tâches</vt:lpstr>
      <vt:lpstr>Analyse des risques</vt:lpstr>
      <vt:lpstr>Contrôle de la vitesse du véhicule</vt:lpstr>
      <vt:lpstr>Objectifs</vt:lpstr>
      <vt:lpstr>Ce qui a été fait en 2016</vt:lpstr>
      <vt:lpstr>Organigramme des tâches</vt:lpstr>
      <vt:lpstr>Analyse des tâches</vt:lpstr>
      <vt:lpstr>Planification des tâches</vt:lpstr>
      <vt:lpstr>Présentation PowerPoint</vt:lpstr>
      <vt:lpstr>Objectifs</vt:lpstr>
      <vt:lpstr>Ce qui a été fait</vt:lpstr>
      <vt:lpstr>Difficultés identifiées</vt:lpstr>
      <vt:lpstr>Planning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Contrôle de vitesse du véhicule</dc:title>
  <dc:creator>Alice</dc:creator>
  <cp:lastModifiedBy>adrien bourgeade</cp:lastModifiedBy>
  <cp:revision>39</cp:revision>
  <dcterms:created xsi:type="dcterms:W3CDTF">2018-11-20T12:50:43Z</dcterms:created>
  <dcterms:modified xsi:type="dcterms:W3CDTF">2018-11-22T07:26:37Z</dcterms:modified>
</cp:coreProperties>
</file>