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26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AA50D6-B07D-46BA-9183-43C0FDC7624C}" type="datetimeFigureOut">
              <a:rPr lang="en-US" smtClean="0"/>
              <a:t>5/18/2021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60DE2D-C4B8-4DA4-B0D5-320074D8A228}" type="slidenum">
              <a:rPr lang="en-US" smtClean="0"/>
              <a:t>‹#›</a:t>
            </a:fld>
            <a:endParaRPr lang="en-US"/>
          </a:p>
        </p:txBody>
      </p:sp>
    </p:spTree>
    <p:extLst>
      <p:ext uri="{BB962C8B-B14F-4D97-AF65-F5344CB8AC3E}">
        <p14:creationId xmlns:p14="http://schemas.microsoft.com/office/powerpoint/2010/main" val="285570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760DE2D-C4B8-4DA4-B0D5-320074D8A228}" type="slidenum">
              <a:rPr lang="en-US" smtClean="0"/>
              <a:t>1</a:t>
            </a:fld>
            <a:endParaRPr lang="en-US"/>
          </a:p>
        </p:txBody>
      </p:sp>
    </p:spTree>
    <p:extLst>
      <p:ext uri="{BB962C8B-B14F-4D97-AF65-F5344CB8AC3E}">
        <p14:creationId xmlns:p14="http://schemas.microsoft.com/office/powerpoint/2010/main" val="4191748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57F7812-2484-4D7F-B3EB-D78314AF2A17}" type="datetime1">
              <a:rPr lang="en-US" smtClean="0"/>
              <a:t>5/18/2021</a:t>
            </a:fld>
            <a:endParaRPr lang="en-US"/>
          </a:p>
        </p:txBody>
      </p:sp>
      <p:sp>
        <p:nvSpPr>
          <p:cNvPr id="5" name="Footer Placeholder 4"/>
          <p:cNvSpPr>
            <a:spLocks noGrp="1"/>
          </p:cNvSpPr>
          <p:nvPr>
            <p:ph type="ftr" sz="quarter" idx="11"/>
          </p:nvPr>
        </p:nvSpPr>
        <p:spPr/>
        <p:txBody>
          <a:bodyPr/>
          <a:lstStyle/>
          <a:p>
            <a:r>
              <a:rPr lang="en-US" smtClean="0"/>
              <a:t>EHRMS   By: Lenah &amp; Kamau</a:t>
            </a:r>
            <a:endParaRPr lang="en-US"/>
          </a:p>
        </p:txBody>
      </p:sp>
      <p:sp>
        <p:nvSpPr>
          <p:cNvPr id="6" name="Slide Number Placeholder 5"/>
          <p:cNvSpPr>
            <a:spLocks noGrp="1"/>
          </p:cNvSpPr>
          <p:nvPr>
            <p:ph type="sldNum" sz="quarter" idx="12"/>
          </p:nvPr>
        </p:nvSpPr>
        <p:spPr/>
        <p:txBody>
          <a:bodyPr/>
          <a:lstStyle/>
          <a:p>
            <a:fld id="{05B9155D-BE9C-4903-999B-B7E37E0AFA47}" type="slidenum">
              <a:rPr lang="en-US" smtClean="0"/>
              <a:t>‹#›</a:t>
            </a:fld>
            <a:endParaRPr lang="en-US"/>
          </a:p>
        </p:txBody>
      </p:sp>
    </p:spTree>
    <p:extLst>
      <p:ext uri="{BB962C8B-B14F-4D97-AF65-F5344CB8AC3E}">
        <p14:creationId xmlns:p14="http://schemas.microsoft.com/office/powerpoint/2010/main" val="3385833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54DB72-DA50-40E9-A0CE-B987231F0EBA}" type="datetime1">
              <a:rPr lang="en-US" smtClean="0"/>
              <a:t>5/18/2021</a:t>
            </a:fld>
            <a:endParaRPr lang="en-US"/>
          </a:p>
        </p:txBody>
      </p:sp>
      <p:sp>
        <p:nvSpPr>
          <p:cNvPr id="5" name="Footer Placeholder 4"/>
          <p:cNvSpPr>
            <a:spLocks noGrp="1"/>
          </p:cNvSpPr>
          <p:nvPr>
            <p:ph type="ftr" sz="quarter" idx="11"/>
          </p:nvPr>
        </p:nvSpPr>
        <p:spPr/>
        <p:txBody>
          <a:bodyPr/>
          <a:lstStyle/>
          <a:p>
            <a:r>
              <a:rPr lang="en-US" smtClean="0"/>
              <a:t>EHRMS   By: Lenah &amp; Kamau</a:t>
            </a:r>
            <a:endParaRPr lang="en-US"/>
          </a:p>
        </p:txBody>
      </p:sp>
      <p:sp>
        <p:nvSpPr>
          <p:cNvPr id="6" name="Slide Number Placeholder 5"/>
          <p:cNvSpPr>
            <a:spLocks noGrp="1"/>
          </p:cNvSpPr>
          <p:nvPr>
            <p:ph type="sldNum" sz="quarter" idx="12"/>
          </p:nvPr>
        </p:nvSpPr>
        <p:spPr/>
        <p:txBody>
          <a:bodyPr/>
          <a:lstStyle/>
          <a:p>
            <a:fld id="{05B9155D-BE9C-4903-999B-B7E37E0AFA47}" type="slidenum">
              <a:rPr lang="en-US" smtClean="0"/>
              <a:t>‹#›</a:t>
            </a:fld>
            <a:endParaRPr lang="en-US"/>
          </a:p>
        </p:txBody>
      </p:sp>
    </p:spTree>
    <p:extLst>
      <p:ext uri="{BB962C8B-B14F-4D97-AF65-F5344CB8AC3E}">
        <p14:creationId xmlns:p14="http://schemas.microsoft.com/office/powerpoint/2010/main" val="2807266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9AC21E-3B95-424E-9E50-84577DD76F38}" type="datetime1">
              <a:rPr lang="en-US" smtClean="0"/>
              <a:t>5/18/2021</a:t>
            </a:fld>
            <a:endParaRPr lang="en-US"/>
          </a:p>
        </p:txBody>
      </p:sp>
      <p:sp>
        <p:nvSpPr>
          <p:cNvPr id="5" name="Footer Placeholder 4"/>
          <p:cNvSpPr>
            <a:spLocks noGrp="1"/>
          </p:cNvSpPr>
          <p:nvPr>
            <p:ph type="ftr" sz="quarter" idx="11"/>
          </p:nvPr>
        </p:nvSpPr>
        <p:spPr/>
        <p:txBody>
          <a:bodyPr/>
          <a:lstStyle/>
          <a:p>
            <a:r>
              <a:rPr lang="en-US" smtClean="0"/>
              <a:t>EHRMS   By: Lenah &amp; Kamau</a:t>
            </a:r>
            <a:endParaRPr lang="en-US"/>
          </a:p>
        </p:txBody>
      </p:sp>
      <p:sp>
        <p:nvSpPr>
          <p:cNvPr id="6" name="Slide Number Placeholder 5"/>
          <p:cNvSpPr>
            <a:spLocks noGrp="1"/>
          </p:cNvSpPr>
          <p:nvPr>
            <p:ph type="sldNum" sz="quarter" idx="12"/>
          </p:nvPr>
        </p:nvSpPr>
        <p:spPr/>
        <p:txBody>
          <a:bodyPr/>
          <a:lstStyle/>
          <a:p>
            <a:fld id="{05B9155D-BE9C-4903-999B-B7E37E0AFA47}" type="slidenum">
              <a:rPr lang="en-US" smtClean="0"/>
              <a:t>‹#›</a:t>
            </a:fld>
            <a:endParaRPr lang="en-US"/>
          </a:p>
        </p:txBody>
      </p:sp>
    </p:spTree>
    <p:extLst>
      <p:ext uri="{BB962C8B-B14F-4D97-AF65-F5344CB8AC3E}">
        <p14:creationId xmlns:p14="http://schemas.microsoft.com/office/powerpoint/2010/main" val="2236622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3FE152-3844-406C-A352-0A2C46B82E5F}" type="datetime1">
              <a:rPr lang="en-US" smtClean="0"/>
              <a:t>5/18/2021</a:t>
            </a:fld>
            <a:endParaRPr lang="en-US"/>
          </a:p>
        </p:txBody>
      </p:sp>
      <p:sp>
        <p:nvSpPr>
          <p:cNvPr id="5" name="Footer Placeholder 4"/>
          <p:cNvSpPr>
            <a:spLocks noGrp="1"/>
          </p:cNvSpPr>
          <p:nvPr>
            <p:ph type="ftr" sz="quarter" idx="11"/>
          </p:nvPr>
        </p:nvSpPr>
        <p:spPr/>
        <p:txBody>
          <a:bodyPr/>
          <a:lstStyle/>
          <a:p>
            <a:r>
              <a:rPr lang="en-US" smtClean="0"/>
              <a:t>EHRMS   By: Lenah &amp; Kamau</a:t>
            </a:r>
            <a:endParaRPr lang="en-US"/>
          </a:p>
        </p:txBody>
      </p:sp>
      <p:sp>
        <p:nvSpPr>
          <p:cNvPr id="6" name="Slide Number Placeholder 5"/>
          <p:cNvSpPr>
            <a:spLocks noGrp="1"/>
          </p:cNvSpPr>
          <p:nvPr>
            <p:ph type="sldNum" sz="quarter" idx="12"/>
          </p:nvPr>
        </p:nvSpPr>
        <p:spPr/>
        <p:txBody>
          <a:bodyPr/>
          <a:lstStyle/>
          <a:p>
            <a:fld id="{05B9155D-BE9C-4903-999B-B7E37E0AFA47}" type="slidenum">
              <a:rPr lang="en-US" smtClean="0"/>
              <a:t>‹#›</a:t>
            </a:fld>
            <a:endParaRPr lang="en-US"/>
          </a:p>
        </p:txBody>
      </p:sp>
    </p:spTree>
    <p:extLst>
      <p:ext uri="{BB962C8B-B14F-4D97-AF65-F5344CB8AC3E}">
        <p14:creationId xmlns:p14="http://schemas.microsoft.com/office/powerpoint/2010/main" val="3642786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1A999-630F-44FA-AB06-6B581BC73716}" type="datetime1">
              <a:rPr lang="en-US" smtClean="0"/>
              <a:t>5/18/2021</a:t>
            </a:fld>
            <a:endParaRPr lang="en-US"/>
          </a:p>
        </p:txBody>
      </p:sp>
      <p:sp>
        <p:nvSpPr>
          <p:cNvPr id="5" name="Footer Placeholder 4"/>
          <p:cNvSpPr>
            <a:spLocks noGrp="1"/>
          </p:cNvSpPr>
          <p:nvPr>
            <p:ph type="ftr" sz="quarter" idx="11"/>
          </p:nvPr>
        </p:nvSpPr>
        <p:spPr/>
        <p:txBody>
          <a:bodyPr/>
          <a:lstStyle/>
          <a:p>
            <a:r>
              <a:rPr lang="en-US" smtClean="0"/>
              <a:t>EHRMS   By: Lenah &amp; Kamau</a:t>
            </a:r>
            <a:endParaRPr lang="en-US"/>
          </a:p>
        </p:txBody>
      </p:sp>
      <p:sp>
        <p:nvSpPr>
          <p:cNvPr id="6" name="Slide Number Placeholder 5"/>
          <p:cNvSpPr>
            <a:spLocks noGrp="1"/>
          </p:cNvSpPr>
          <p:nvPr>
            <p:ph type="sldNum" sz="quarter" idx="12"/>
          </p:nvPr>
        </p:nvSpPr>
        <p:spPr/>
        <p:txBody>
          <a:bodyPr/>
          <a:lstStyle/>
          <a:p>
            <a:fld id="{05B9155D-BE9C-4903-999B-B7E37E0AFA47}" type="slidenum">
              <a:rPr lang="en-US" smtClean="0"/>
              <a:t>‹#›</a:t>
            </a:fld>
            <a:endParaRPr lang="en-US"/>
          </a:p>
        </p:txBody>
      </p:sp>
    </p:spTree>
    <p:extLst>
      <p:ext uri="{BB962C8B-B14F-4D97-AF65-F5344CB8AC3E}">
        <p14:creationId xmlns:p14="http://schemas.microsoft.com/office/powerpoint/2010/main" val="2011937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F7F26D0-35D2-41D4-A07A-2219CCE31D35}" type="datetime1">
              <a:rPr lang="en-US" smtClean="0"/>
              <a:t>5/18/2021</a:t>
            </a:fld>
            <a:endParaRPr lang="en-US"/>
          </a:p>
        </p:txBody>
      </p:sp>
      <p:sp>
        <p:nvSpPr>
          <p:cNvPr id="6" name="Footer Placeholder 5"/>
          <p:cNvSpPr>
            <a:spLocks noGrp="1"/>
          </p:cNvSpPr>
          <p:nvPr>
            <p:ph type="ftr" sz="quarter" idx="11"/>
          </p:nvPr>
        </p:nvSpPr>
        <p:spPr/>
        <p:txBody>
          <a:bodyPr/>
          <a:lstStyle/>
          <a:p>
            <a:r>
              <a:rPr lang="en-US" smtClean="0"/>
              <a:t>EHRMS   By: Lenah &amp; Kamau</a:t>
            </a:r>
            <a:endParaRPr lang="en-US"/>
          </a:p>
        </p:txBody>
      </p:sp>
      <p:sp>
        <p:nvSpPr>
          <p:cNvPr id="7" name="Slide Number Placeholder 6"/>
          <p:cNvSpPr>
            <a:spLocks noGrp="1"/>
          </p:cNvSpPr>
          <p:nvPr>
            <p:ph type="sldNum" sz="quarter" idx="12"/>
          </p:nvPr>
        </p:nvSpPr>
        <p:spPr/>
        <p:txBody>
          <a:bodyPr/>
          <a:lstStyle/>
          <a:p>
            <a:fld id="{05B9155D-BE9C-4903-999B-B7E37E0AFA47}" type="slidenum">
              <a:rPr lang="en-US" smtClean="0"/>
              <a:t>‹#›</a:t>
            </a:fld>
            <a:endParaRPr lang="en-US"/>
          </a:p>
        </p:txBody>
      </p:sp>
    </p:spTree>
    <p:extLst>
      <p:ext uri="{BB962C8B-B14F-4D97-AF65-F5344CB8AC3E}">
        <p14:creationId xmlns:p14="http://schemas.microsoft.com/office/powerpoint/2010/main" val="293926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45F42C5-B18E-4694-AE0A-D643B16C5FAD}" type="datetime1">
              <a:rPr lang="en-US" smtClean="0"/>
              <a:t>5/18/2021</a:t>
            </a:fld>
            <a:endParaRPr lang="en-US"/>
          </a:p>
        </p:txBody>
      </p:sp>
      <p:sp>
        <p:nvSpPr>
          <p:cNvPr id="8" name="Footer Placeholder 7"/>
          <p:cNvSpPr>
            <a:spLocks noGrp="1"/>
          </p:cNvSpPr>
          <p:nvPr>
            <p:ph type="ftr" sz="quarter" idx="11"/>
          </p:nvPr>
        </p:nvSpPr>
        <p:spPr/>
        <p:txBody>
          <a:bodyPr/>
          <a:lstStyle/>
          <a:p>
            <a:r>
              <a:rPr lang="en-US" smtClean="0"/>
              <a:t>EHRMS   By: Lenah &amp; Kamau</a:t>
            </a:r>
            <a:endParaRPr lang="en-US"/>
          </a:p>
        </p:txBody>
      </p:sp>
      <p:sp>
        <p:nvSpPr>
          <p:cNvPr id="9" name="Slide Number Placeholder 8"/>
          <p:cNvSpPr>
            <a:spLocks noGrp="1"/>
          </p:cNvSpPr>
          <p:nvPr>
            <p:ph type="sldNum" sz="quarter" idx="12"/>
          </p:nvPr>
        </p:nvSpPr>
        <p:spPr/>
        <p:txBody>
          <a:bodyPr/>
          <a:lstStyle/>
          <a:p>
            <a:fld id="{05B9155D-BE9C-4903-999B-B7E37E0AFA47}" type="slidenum">
              <a:rPr lang="en-US" smtClean="0"/>
              <a:t>‹#›</a:t>
            </a:fld>
            <a:endParaRPr lang="en-US"/>
          </a:p>
        </p:txBody>
      </p:sp>
    </p:spTree>
    <p:extLst>
      <p:ext uri="{BB962C8B-B14F-4D97-AF65-F5344CB8AC3E}">
        <p14:creationId xmlns:p14="http://schemas.microsoft.com/office/powerpoint/2010/main" val="2778517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8B57FAA-13FD-4D67-B133-1FF3C28000BF}" type="datetime1">
              <a:rPr lang="en-US" smtClean="0"/>
              <a:t>5/18/2021</a:t>
            </a:fld>
            <a:endParaRPr lang="en-US"/>
          </a:p>
        </p:txBody>
      </p:sp>
      <p:sp>
        <p:nvSpPr>
          <p:cNvPr id="4" name="Footer Placeholder 3"/>
          <p:cNvSpPr>
            <a:spLocks noGrp="1"/>
          </p:cNvSpPr>
          <p:nvPr>
            <p:ph type="ftr" sz="quarter" idx="11"/>
          </p:nvPr>
        </p:nvSpPr>
        <p:spPr/>
        <p:txBody>
          <a:bodyPr/>
          <a:lstStyle/>
          <a:p>
            <a:r>
              <a:rPr lang="en-US" smtClean="0"/>
              <a:t>EHRMS   By: Lenah &amp; Kamau</a:t>
            </a:r>
            <a:endParaRPr lang="en-US"/>
          </a:p>
        </p:txBody>
      </p:sp>
      <p:sp>
        <p:nvSpPr>
          <p:cNvPr id="5" name="Slide Number Placeholder 4"/>
          <p:cNvSpPr>
            <a:spLocks noGrp="1"/>
          </p:cNvSpPr>
          <p:nvPr>
            <p:ph type="sldNum" sz="quarter" idx="12"/>
          </p:nvPr>
        </p:nvSpPr>
        <p:spPr/>
        <p:txBody>
          <a:bodyPr/>
          <a:lstStyle/>
          <a:p>
            <a:fld id="{05B9155D-BE9C-4903-999B-B7E37E0AFA47}" type="slidenum">
              <a:rPr lang="en-US" smtClean="0"/>
              <a:t>‹#›</a:t>
            </a:fld>
            <a:endParaRPr lang="en-US"/>
          </a:p>
        </p:txBody>
      </p:sp>
    </p:spTree>
    <p:extLst>
      <p:ext uri="{BB962C8B-B14F-4D97-AF65-F5344CB8AC3E}">
        <p14:creationId xmlns:p14="http://schemas.microsoft.com/office/powerpoint/2010/main" val="1695899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1E87E4-36EA-4CF1-BD82-B6BBE67C4261}" type="datetime1">
              <a:rPr lang="en-US" smtClean="0"/>
              <a:t>5/18/2021</a:t>
            </a:fld>
            <a:endParaRPr lang="en-US"/>
          </a:p>
        </p:txBody>
      </p:sp>
      <p:sp>
        <p:nvSpPr>
          <p:cNvPr id="3" name="Footer Placeholder 2"/>
          <p:cNvSpPr>
            <a:spLocks noGrp="1"/>
          </p:cNvSpPr>
          <p:nvPr>
            <p:ph type="ftr" sz="quarter" idx="11"/>
          </p:nvPr>
        </p:nvSpPr>
        <p:spPr/>
        <p:txBody>
          <a:bodyPr/>
          <a:lstStyle/>
          <a:p>
            <a:r>
              <a:rPr lang="en-US" smtClean="0"/>
              <a:t>EHRMS   By: Lenah &amp; Kamau</a:t>
            </a:r>
            <a:endParaRPr lang="en-US"/>
          </a:p>
        </p:txBody>
      </p:sp>
      <p:sp>
        <p:nvSpPr>
          <p:cNvPr id="4" name="Slide Number Placeholder 3"/>
          <p:cNvSpPr>
            <a:spLocks noGrp="1"/>
          </p:cNvSpPr>
          <p:nvPr>
            <p:ph type="sldNum" sz="quarter" idx="12"/>
          </p:nvPr>
        </p:nvSpPr>
        <p:spPr/>
        <p:txBody>
          <a:bodyPr/>
          <a:lstStyle/>
          <a:p>
            <a:fld id="{05B9155D-BE9C-4903-999B-B7E37E0AFA47}" type="slidenum">
              <a:rPr lang="en-US" smtClean="0"/>
              <a:t>‹#›</a:t>
            </a:fld>
            <a:endParaRPr lang="en-US"/>
          </a:p>
        </p:txBody>
      </p:sp>
    </p:spTree>
    <p:extLst>
      <p:ext uri="{BB962C8B-B14F-4D97-AF65-F5344CB8AC3E}">
        <p14:creationId xmlns:p14="http://schemas.microsoft.com/office/powerpoint/2010/main" val="303905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1D59F3-AD50-4C5B-940B-1E97D7640278}" type="datetime1">
              <a:rPr lang="en-US" smtClean="0"/>
              <a:t>5/18/2021</a:t>
            </a:fld>
            <a:endParaRPr lang="en-US"/>
          </a:p>
        </p:txBody>
      </p:sp>
      <p:sp>
        <p:nvSpPr>
          <p:cNvPr id="6" name="Footer Placeholder 5"/>
          <p:cNvSpPr>
            <a:spLocks noGrp="1"/>
          </p:cNvSpPr>
          <p:nvPr>
            <p:ph type="ftr" sz="quarter" idx="11"/>
          </p:nvPr>
        </p:nvSpPr>
        <p:spPr/>
        <p:txBody>
          <a:bodyPr/>
          <a:lstStyle/>
          <a:p>
            <a:r>
              <a:rPr lang="en-US" smtClean="0"/>
              <a:t>EHRMS   By: Lenah &amp; Kamau</a:t>
            </a:r>
            <a:endParaRPr lang="en-US"/>
          </a:p>
        </p:txBody>
      </p:sp>
      <p:sp>
        <p:nvSpPr>
          <p:cNvPr id="7" name="Slide Number Placeholder 6"/>
          <p:cNvSpPr>
            <a:spLocks noGrp="1"/>
          </p:cNvSpPr>
          <p:nvPr>
            <p:ph type="sldNum" sz="quarter" idx="12"/>
          </p:nvPr>
        </p:nvSpPr>
        <p:spPr/>
        <p:txBody>
          <a:bodyPr/>
          <a:lstStyle/>
          <a:p>
            <a:fld id="{05B9155D-BE9C-4903-999B-B7E37E0AFA47}" type="slidenum">
              <a:rPr lang="en-US" smtClean="0"/>
              <a:t>‹#›</a:t>
            </a:fld>
            <a:endParaRPr lang="en-US"/>
          </a:p>
        </p:txBody>
      </p:sp>
    </p:spTree>
    <p:extLst>
      <p:ext uri="{BB962C8B-B14F-4D97-AF65-F5344CB8AC3E}">
        <p14:creationId xmlns:p14="http://schemas.microsoft.com/office/powerpoint/2010/main" val="3670652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07C139-82D8-40B1-8E9D-28B1E2017175}" type="datetime1">
              <a:rPr lang="en-US" smtClean="0"/>
              <a:t>5/18/2021</a:t>
            </a:fld>
            <a:endParaRPr lang="en-US"/>
          </a:p>
        </p:txBody>
      </p:sp>
      <p:sp>
        <p:nvSpPr>
          <p:cNvPr id="6" name="Footer Placeholder 5"/>
          <p:cNvSpPr>
            <a:spLocks noGrp="1"/>
          </p:cNvSpPr>
          <p:nvPr>
            <p:ph type="ftr" sz="quarter" idx="11"/>
          </p:nvPr>
        </p:nvSpPr>
        <p:spPr/>
        <p:txBody>
          <a:bodyPr/>
          <a:lstStyle/>
          <a:p>
            <a:r>
              <a:rPr lang="en-US" smtClean="0"/>
              <a:t>EHRMS   By: Lenah &amp; Kamau</a:t>
            </a:r>
            <a:endParaRPr lang="en-US"/>
          </a:p>
        </p:txBody>
      </p:sp>
      <p:sp>
        <p:nvSpPr>
          <p:cNvPr id="7" name="Slide Number Placeholder 6"/>
          <p:cNvSpPr>
            <a:spLocks noGrp="1"/>
          </p:cNvSpPr>
          <p:nvPr>
            <p:ph type="sldNum" sz="quarter" idx="12"/>
          </p:nvPr>
        </p:nvSpPr>
        <p:spPr/>
        <p:txBody>
          <a:bodyPr/>
          <a:lstStyle/>
          <a:p>
            <a:fld id="{05B9155D-BE9C-4903-999B-B7E37E0AFA47}" type="slidenum">
              <a:rPr lang="en-US" smtClean="0"/>
              <a:t>‹#›</a:t>
            </a:fld>
            <a:endParaRPr lang="en-US"/>
          </a:p>
        </p:txBody>
      </p:sp>
    </p:spTree>
    <p:extLst>
      <p:ext uri="{BB962C8B-B14F-4D97-AF65-F5344CB8AC3E}">
        <p14:creationId xmlns:p14="http://schemas.microsoft.com/office/powerpoint/2010/main" val="2236117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D1CE4F-B943-40EE-98C8-DC4028501790}" type="datetime1">
              <a:rPr lang="en-US" smtClean="0"/>
              <a:t>5/18/2021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EHRMS   By: Lenah &amp; Kamau</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B9155D-BE9C-4903-999B-B7E37E0AFA47}" type="slidenum">
              <a:rPr lang="en-US" smtClean="0"/>
              <a:t>‹#›</a:t>
            </a:fld>
            <a:endParaRPr lang="en-US"/>
          </a:p>
        </p:txBody>
      </p:sp>
    </p:spTree>
    <p:extLst>
      <p:ext uri="{BB962C8B-B14F-4D97-AF65-F5344CB8AC3E}">
        <p14:creationId xmlns:p14="http://schemas.microsoft.com/office/powerpoint/2010/main" val="274085852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1520" y="188640"/>
            <a:ext cx="8640960" cy="6552728"/>
          </a:xfrm>
        </p:spPr>
        <p:txBody>
          <a:bodyPr>
            <a:normAutofit fontScale="92500" lnSpcReduction="20000"/>
          </a:bodyPr>
          <a:lstStyle/>
          <a:p>
            <a:r>
              <a:rPr lang="en-US" sz="3000" b="1" dirty="0" smtClean="0">
                <a:solidFill>
                  <a:schemeClr val="tx1"/>
                </a:solidFill>
              </a:rPr>
              <a:t>ELECTRONIC HEALTH RECORD MANAGEMENT SYSTEM </a:t>
            </a:r>
            <a:r>
              <a:rPr lang="en-US" b="1" dirty="0" smtClean="0">
                <a:solidFill>
                  <a:schemeClr val="tx1"/>
                </a:solidFill>
              </a:rPr>
              <a:t>{EHRMS}</a:t>
            </a:r>
          </a:p>
          <a:p>
            <a:pPr algn="l"/>
            <a:r>
              <a:rPr lang="en-US" dirty="0" smtClean="0">
                <a:solidFill>
                  <a:schemeClr val="tx1"/>
                </a:solidFill>
              </a:rPr>
              <a:t>Blockchain </a:t>
            </a:r>
            <a:r>
              <a:rPr lang="en-US" dirty="0">
                <a:solidFill>
                  <a:schemeClr val="tx1"/>
                </a:solidFill>
              </a:rPr>
              <a:t>is a distributed ledger system that can record transactions between two parties efficiently</a:t>
            </a:r>
            <a:r>
              <a:rPr lang="en-US" dirty="0" smtClean="0">
                <a:solidFill>
                  <a:schemeClr val="tx1"/>
                </a:solidFill>
              </a:rPr>
              <a:t>. </a:t>
            </a:r>
            <a:r>
              <a:rPr lang="en-US" dirty="0">
                <a:solidFill>
                  <a:schemeClr val="tx1"/>
                </a:solidFill>
              </a:rPr>
              <a:t>Each transaction </a:t>
            </a:r>
            <a:r>
              <a:rPr lang="en-US" dirty="0" smtClean="0">
                <a:solidFill>
                  <a:schemeClr val="tx1"/>
                </a:solidFill>
              </a:rPr>
              <a:t>is stored </a:t>
            </a:r>
            <a:r>
              <a:rPr lang="en-US" dirty="0">
                <a:solidFill>
                  <a:schemeClr val="tx1"/>
                </a:solidFill>
              </a:rPr>
              <a:t>on a record, then these records, called blocks, are connected </a:t>
            </a:r>
            <a:r>
              <a:rPr lang="en-US" dirty="0" smtClean="0">
                <a:solidFill>
                  <a:schemeClr val="tx1"/>
                </a:solidFill>
              </a:rPr>
              <a:t>through cryptography </a:t>
            </a:r>
            <a:r>
              <a:rPr lang="en-US" dirty="0">
                <a:solidFill>
                  <a:schemeClr val="tx1"/>
                </a:solidFill>
              </a:rPr>
              <a:t>to form a list or </a:t>
            </a:r>
            <a:r>
              <a:rPr lang="en-US" dirty="0" smtClean="0">
                <a:solidFill>
                  <a:schemeClr val="tx1"/>
                </a:solidFill>
              </a:rPr>
              <a:t>a Blockchain. </a:t>
            </a:r>
          </a:p>
          <a:p>
            <a:pPr algn="l"/>
            <a:r>
              <a:rPr lang="en-US" dirty="0" smtClean="0">
                <a:solidFill>
                  <a:schemeClr val="tx1"/>
                </a:solidFill>
              </a:rPr>
              <a:t>Blockchain </a:t>
            </a:r>
            <a:r>
              <a:rPr lang="en-US" dirty="0">
                <a:solidFill>
                  <a:schemeClr val="tx1"/>
                </a:solidFill>
              </a:rPr>
              <a:t>creates a ledger system that is immutable and </a:t>
            </a:r>
            <a:r>
              <a:rPr lang="en-US" dirty="0" smtClean="0">
                <a:solidFill>
                  <a:schemeClr val="tx1"/>
                </a:solidFill>
              </a:rPr>
              <a:t>allows the </a:t>
            </a:r>
            <a:r>
              <a:rPr lang="en-US" dirty="0">
                <a:solidFill>
                  <a:schemeClr val="tx1"/>
                </a:solidFill>
              </a:rPr>
              <a:t>transactions to take place in a decentralized manner. The three main features of </a:t>
            </a:r>
            <a:r>
              <a:rPr lang="en-US" dirty="0" smtClean="0">
                <a:solidFill>
                  <a:schemeClr val="tx1"/>
                </a:solidFill>
              </a:rPr>
              <a:t>Blockchain technology: </a:t>
            </a:r>
            <a:r>
              <a:rPr lang="en-US" dirty="0">
                <a:solidFill>
                  <a:schemeClr val="tx1"/>
                </a:solidFill>
              </a:rPr>
              <a:t>- </a:t>
            </a:r>
            <a:r>
              <a:rPr lang="en-US" dirty="0" smtClean="0">
                <a:solidFill>
                  <a:schemeClr val="tx1"/>
                </a:solidFill>
              </a:rPr>
              <a:t>Security, Decentralization</a:t>
            </a:r>
            <a:r>
              <a:rPr lang="en-US" dirty="0">
                <a:solidFill>
                  <a:schemeClr val="tx1"/>
                </a:solidFill>
              </a:rPr>
              <a:t>, and Transparency make any application built using it </a:t>
            </a:r>
            <a:r>
              <a:rPr lang="en-US" dirty="0" smtClean="0">
                <a:solidFill>
                  <a:schemeClr val="tx1"/>
                </a:solidFill>
              </a:rPr>
              <a:t>secure and not accessible by unauthorized  parties. The </a:t>
            </a:r>
            <a:r>
              <a:rPr lang="en-US" dirty="0">
                <a:solidFill>
                  <a:schemeClr val="tx1"/>
                </a:solidFill>
              </a:rPr>
              <a:t>manipulation of data is almost impossible to do in a </a:t>
            </a:r>
            <a:r>
              <a:rPr lang="en-US" dirty="0" smtClean="0">
                <a:solidFill>
                  <a:schemeClr val="tx1"/>
                </a:solidFill>
              </a:rPr>
              <a:t>Blockchain network. </a:t>
            </a:r>
            <a:br>
              <a:rPr lang="en-US" dirty="0" smtClean="0">
                <a:solidFill>
                  <a:schemeClr val="tx1"/>
                </a:solidFill>
              </a:rPr>
            </a:br>
            <a:endParaRPr lang="en-US" dirty="0">
              <a:solidFill>
                <a:schemeClr val="tx1"/>
              </a:solidFill>
            </a:endParaRPr>
          </a:p>
        </p:txBody>
      </p:sp>
      <p:sp>
        <p:nvSpPr>
          <p:cNvPr id="4" name="Date Placeholder 3"/>
          <p:cNvSpPr>
            <a:spLocks noGrp="1"/>
          </p:cNvSpPr>
          <p:nvPr>
            <p:ph type="dt" sz="half" idx="10"/>
          </p:nvPr>
        </p:nvSpPr>
        <p:spPr/>
        <p:txBody>
          <a:bodyPr/>
          <a:lstStyle/>
          <a:p>
            <a:fld id="{6C1205AB-DE72-4C18-B571-F0F871466705}" type="datetime1">
              <a:rPr lang="en-US" smtClean="0">
                <a:solidFill>
                  <a:srgbClr val="00B050"/>
                </a:solidFill>
              </a:rPr>
              <a:t>5/18/2021</a:t>
            </a:fld>
            <a:endParaRPr lang="en-US" dirty="0">
              <a:solidFill>
                <a:srgbClr val="00B050"/>
              </a:solidFill>
            </a:endParaRPr>
          </a:p>
        </p:txBody>
      </p:sp>
      <p:sp>
        <p:nvSpPr>
          <p:cNvPr id="5" name="Footer Placeholder 4"/>
          <p:cNvSpPr>
            <a:spLocks noGrp="1"/>
          </p:cNvSpPr>
          <p:nvPr>
            <p:ph type="ftr" sz="quarter" idx="11"/>
          </p:nvPr>
        </p:nvSpPr>
        <p:spPr/>
        <p:txBody>
          <a:bodyPr/>
          <a:lstStyle/>
          <a:p>
            <a:r>
              <a:rPr lang="en-US" b="1" smtClean="0">
                <a:solidFill>
                  <a:schemeClr val="tx1"/>
                </a:solidFill>
                <a:latin typeface="+mj-lt"/>
              </a:rPr>
              <a:t>EHRMS   By: Lenah &amp; Kamau</a:t>
            </a:r>
            <a:endParaRPr lang="en-US" b="1" dirty="0">
              <a:solidFill>
                <a:schemeClr val="tx1"/>
              </a:solidFill>
              <a:latin typeface="+mj-lt"/>
            </a:endParaRPr>
          </a:p>
        </p:txBody>
      </p:sp>
    </p:spTree>
    <p:extLst>
      <p:ext uri="{BB962C8B-B14F-4D97-AF65-F5344CB8AC3E}">
        <p14:creationId xmlns:p14="http://schemas.microsoft.com/office/powerpoint/2010/main" val="9118847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1520" y="188640"/>
            <a:ext cx="8640960" cy="6552728"/>
          </a:xfrm>
        </p:spPr>
        <p:txBody>
          <a:bodyPr/>
          <a:lstStyle/>
          <a:p>
            <a:pPr algn="l"/>
            <a:r>
              <a:rPr lang="en-US" dirty="0" smtClean="0">
                <a:solidFill>
                  <a:schemeClr val="tx1"/>
                </a:solidFill>
              </a:rPr>
              <a:t>Proof of existence of the created medical record in the Hyperledger Composer REST Server: -</a:t>
            </a:r>
            <a:endParaRPr lang="en-US" dirty="0">
              <a:solidFill>
                <a:schemeClr val="tx1"/>
              </a:solidFill>
            </a:endParaRPr>
          </a:p>
        </p:txBody>
      </p:sp>
      <p:sp>
        <p:nvSpPr>
          <p:cNvPr id="2" name="Date Placeholder 1"/>
          <p:cNvSpPr>
            <a:spLocks noGrp="1"/>
          </p:cNvSpPr>
          <p:nvPr>
            <p:ph type="dt" sz="half" idx="10"/>
          </p:nvPr>
        </p:nvSpPr>
        <p:spPr/>
        <p:txBody>
          <a:bodyPr/>
          <a:lstStyle/>
          <a:p>
            <a:fld id="{C4AC831F-D337-4D86-902A-C156B059A7C1}" type="datetime1">
              <a:rPr lang="en-US" smtClean="0">
                <a:solidFill>
                  <a:srgbClr val="00B050"/>
                </a:solidFill>
              </a:rPr>
              <a:t>5/18/2021</a:t>
            </a:fld>
            <a:endParaRPr lang="en-US">
              <a:solidFill>
                <a:srgbClr val="00B050"/>
              </a:solidFill>
            </a:endParaRPr>
          </a:p>
        </p:txBody>
      </p:sp>
      <p:sp>
        <p:nvSpPr>
          <p:cNvPr id="4" name="Footer Placeholder 3"/>
          <p:cNvSpPr>
            <a:spLocks noGrp="1"/>
          </p:cNvSpPr>
          <p:nvPr>
            <p:ph type="ftr" sz="quarter" idx="11"/>
          </p:nvPr>
        </p:nvSpPr>
        <p:spPr/>
        <p:txBody>
          <a:bodyPr/>
          <a:lstStyle/>
          <a:p>
            <a:r>
              <a:rPr lang="en-US" b="1" smtClean="0">
                <a:solidFill>
                  <a:schemeClr val="tx1"/>
                </a:solidFill>
              </a:rPr>
              <a:t>EHRMS   By: Lenah &amp; Kamau</a:t>
            </a:r>
            <a:endParaRPr lang="en-US" b="1" dirty="0">
              <a:solidFill>
                <a:schemeClr val="tx1"/>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268760"/>
            <a:ext cx="8640960" cy="5112568"/>
          </a:xfrm>
          <a:prstGeom prst="rect">
            <a:avLst/>
          </a:prstGeom>
        </p:spPr>
      </p:pic>
    </p:spTree>
    <p:extLst>
      <p:ext uri="{BB962C8B-B14F-4D97-AF65-F5344CB8AC3E}">
        <p14:creationId xmlns:p14="http://schemas.microsoft.com/office/powerpoint/2010/main" val="33642507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1520" y="188640"/>
            <a:ext cx="8640960" cy="6552728"/>
          </a:xfrm>
        </p:spPr>
        <p:txBody>
          <a:bodyPr>
            <a:normAutofit/>
          </a:bodyPr>
          <a:lstStyle/>
          <a:p>
            <a:pPr algn="l"/>
            <a:r>
              <a:rPr lang="en-US" dirty="0">
                <a:solidFill>
                  <a:schemeClr val="tx1"/>
                </a:solidFill>
              </a:rPr>
              <a:t>To implement this system, we used a </a:t>
            </a:r>
            <a:r>
              <a:rPr lang="en-US" dirty="0" smtClean="0">
                <a:solidFill>
                  <a:schemeClr val="tx1"/>
                </a:solidFill>
              </a:rPr>
              <a:t>Blockchain-based </a:t>
            </a:r>
            <a:r>
              <a:rPr lang="en-US" dirty="0">
                <a:solidFill>
                  <a:schemeClr val="tx1"/>
                </a:solidFill>
              </a:rPr>
              <a:t>framework Hyperledger Fabric </a:t>
            </a:r>
            <a:r>
              <a:rPr lang="en-US" dirty="0" smtClean="0">
                <a:solidFill>
                  <a:schemeClr val="tx1"/>
                </a:solidFill>
              </a:rPr>
              <a:t>and Composer </a:t>
            </a:r>
            <a:r>
              <a:rPr lang="en-US" dirty="0">
                <a:solidFill>
                  <a:schemeClr val="tx1"/>
                </a:solidFill>
              </a:rPr>
              <a:t>tool </a:t>
            </a:r>
            <a:r>
              <a:rPr lang="en-US" dirty="0" smtClean="0">
                <a:solidFill>
                  <a:schemeClr val="tx1"/>
                </a:solidFill>
              </a:rPr>
              <a:t>to implement </a:t>
            </a:r>
            <a:r>
              <a:rPr lang="en-US" dirty="0">
                <a:solidFill>
                  <a:schemeClr val="tx1"/>
                </a:solidFill>
              </a:rPr>
              <a:t>the project.</a:t>
            </a:r>
            <a:r>
              <a:rPr lang="en-US" dirty="0" smtClean="0">
                <a:solidFill>
                  <a:schemeClr val="tx1"/>
                </a:solidFill>
              </a:rPr>
              <a:t> Hyperledger composer </a:t>
            </a:r>
            <a:r>
              <a:rPr lang="en-US" dirty="0">
                <a:solidFill>
                  <a:schemeClr val="tx1"/>
                </a:solidFill>
              </a:rPr>
              <a:t>is an open </a:t>
            </a:r>
            <a:r>
              <a:rPr lang="en-US">
                <a:solidFill>
                  <a:schemeClr val="tx1"/>
                </a:solidFill>
              </a:rPr>
              <a:t>source </a:t>
            </a:r>
            <a:r>
              <a:rPr lang="en-US" smtClean="0">
                <a:solidFill>
                  <a:schemeClr val="tx1"/>
                </a:solidFill>
              </a:rPr>
              <a:t>tools </a:t>
            </a:r>
            <a:r>
              <a:rPr lang="en-US" dirty="0">
                <a:solidFill>
                  <a:schemeClr val="tx1"/>
                </a:solidFill>
              </a:rPr>
              <a:t>for building a </a:t>
            </a:r>
            <a:r>
              <a:rPr lang="en-US" dirty="0" smtClean="0">
                <a:solidFill>
                  <a:schemeClr val="tx1"/>
                </a:solidFill>
              </a:rPr>
              <a:t>Blockchain </a:t>
            </a:r>
            <a:r>
              <a:rPr lang="en-US" dirty="0">
                <a:solidFill>
                  <a:schemeClr val="tx1"/>
                </a:solidFill>
              </a:rPr>
              <a:t>business </a:t>
            </a:r>
            <a:r>
              <a:rPr lang="en-US" dirty="0" smtClean="0">
                <a:solidFill>
                  <a:schemeClr val="tx1"/>
                </a:solidFill>
              </a:rPr>
              <a:t>network. </a:t>
            </a:r>
            <a:r>
              <a:rPr lang="en-US" dirty="0">
                <a:solidFill>
                  <a:schemeClr val="tx1"/>
                </a:solidFill>
              </a:rPr>
              <a:t>The workspace environment </a:t>
            </a:r>
            <a:r>
              <a:rPr lang="en-US" dirty="0" smtClean="0">
                <a:solidFill>
                  <a:schemeClr val="tx1"/>
                </a:solidFill>
              </a:rPr>
              <a:t>is set up to </a:t>
            </a:r>
            <a:r>
              <a:rPr lang="en-US" dirty="0">
                <a:solidFill>
                  <a:schemeClr val="tx1"/>
                </a:solidFill>
              </a:rPr>
              <a:t>work with the Hyperledger fabric and </a:t>
            </a:r>
            <a:r>
              <a:rPr lang="en-US" dirty="0" smtClean="0">
                <a:solidFill>
                  <a:schemeClr val="tx1"/>
                </a:solidFill>
              </a:rPr>
              <a:t>Hyperledger composer</a:t>
            </a:r>
            <a:r>
              <a:rPr lang="en-US" dirty="0">
                <a:solidFill>
                  <a:schemeClr val="tx1"/>
                </a:solidFill>
              </a:rPr>
              <a:t>. </a:t>
            </a:r>
          </a:p>
          <a:p>
            <a:pPr algn="l"/>
            <a:r>
              <a:rPr lang="en-US" dirty="0" smtClean="0">
                <a:solidFill>
                  <a:schemeClr val="tx1"/>
                </a:solidFill>
              </a:rPr>
              <a:t>By </a:t>
            </a:r>
            <a:r>
              <a:rPr lang="en-US" dirty="0">
                <a:solidFill>
                  <a:schemeClr val="tx1"/>
                </a:solidFill>
              </a:rPr>
              <a:t>including Hyperledger </a:t>
            </a:r>
            <a:r>
              <a:rPr lang="en-US" dirty="0" smtClean="0">
                <a:solidFill>
                  <a:schemeClr val="tx1"/>
                </a:solidFill>
              </a:rPr>
              <a:t>Fabric, we </a:t>
            </a:r>
            <a:r>
              <a:rPr lang="en-US" dirty="0">
                <a:solidFill>
                  <a:schemeClr val="tx1"/>
                </a:solidFill>
              </a:rPr>
              <a:t>can provide </a:t>
            </a:r>
            <a:r>
              <a:rPr lang="en-US" dirty="0" smtClean="0">
                <a:solidFill>
                  <a:schemeClr val="tx1"/>
                </a:solidFill>
              </a:rPr>
              <a:t>an </a:t>
            </a:r>
            <a:r>
              <a:rPr lang="en-US" dirty="0">
                <a:solidFill>
                  <a:schemeClr val="tx1"/>
                </a:solidFill>
              </a:rPr>
              <a:t>industrial standard in the field </a:t>
            </a:r>
            <a:r>
              <a:rPr lang="en-US" dirty="0" smtClean="0">
                <a:solidFill>
                  <a:schemeClr val="tx1"/>
                </a:solidFill>
              </a:rPr>
              <a:t>of healthcare</a:t>
            </a:r>
            <a:r>
              <a:rPr lang="en-US" dirty="0">
                <a:solidFill>
                  <a:schemeClr val="tx1"/>
                </a:solidFill>
              </a:rPr>
              <a:t>. The entire patient record can </a:t>
            </a:r>
            <a:r>
              <a:rPr lang="en-US" dirty="0" smtClean="0">
                <a:solidFill>
                  <a:schemeClr val="tx1"/>
                </a:solidFill>
              </a:rPr>
              <a:t>be tracked from </a:t>
            </a:r>
            <a:r>
              <a:rPr lang="en-US" dirty="0">
                <a:solidFill>
                  <a:schemeClr val="tx1"/>
                </a:solidFill>
              </a:rPr>
              <a:t>the start to the end. The </a:t>
            </a:r>
            <a:r>
              <a:rPr lang="en-US" dirty="0" smtClean="0">
                <a:solidFill>
                  <a:schemeClr val="tx1"/>
                </a:solidFill>
              </a:rPr>
              <a:t>overall standard </a:t>
            </a:r>
            <a:r>
              <a:rPr lang="en-US" dirty="0">
                <a:solidFill>
                  <a:schemeClr val="tx1"/>
                </a:solidFill>
              </a:rPr>
              <a:t>of </a:t>
            </a:r>
            <a:r>
              <a:rPr lang="en-US" dirty="0" smtClean="0">
                <a:solidFill>
                  <a:schemeClr val="tx1"/>
                </a:solidFill>
              </a:rPr>
              <a:t>the healthcare </a:t>
            </a:r>
            <a:r>
              <a:rPr lang="en-US" dirty="0">
                <a:solidFill>
                  <a:schemeClr val="tx1"/>
                </a:solidFill>
              </a:rPr>
              <a:t>industry can be increased.</a:t>
            </a:r>
            <a:r>
              <a:rPr lang="en-US" dirty="0" smtClean="0">
                <a:solidFill>
                  <a:schemeClr val="tx1"/>
                </a:solidFill>
              </a:rPr>
              <a:t> </a:t>
            </a:r>
            <a:br>
              <a:rPr lang="en-US" dirty="0" smtClean="0">
                <a:solidFill>
                  <a:schemeClr val="tx1"/>
                </a:solidFill>
              </a:rPr>
            </a:br>
            <a:endParaRPr lang="en-US" dirty="0">
              <a:solidFill>
                <a:schemeClr val="tx1"/>
              </a:solidFill>
            </a:endParaRPr>
          </a:p>
        </p:txBody>
      </p:sp>
      <p:sp>
        <p:nvSpPr>
          <p:cNvPr id="4" name="Date Placeholder 3"/>
          <p:cNvSpPr>
            <a:spLocks noGrp="1"/>
          </p:cNvSpPr>
          <p:nvPr>
            <p:ph type="dt" sz="half" idx="10"/>
          </p:nvPr>
        </p:nvSpPr>
        <p:spPr/>
        <p:txBody>
          <a:bodyPr/>
          <a:lstStyle/>
          <a:p>
            <a:fld id="{C7695A1A-EBE6-4ABF-ADC7-D52EB5729981}" type="datetime1">
              <a:rPr lang="en-US" smtClean="0">
                <a:solidFill>
                  <a:srgbClr val="00B050"/>
                </a:solidFill>
              </a:rPr>
              <a:t>5/18/2021</a:t>
            </a:fld>
            <a:endParaRPr lang="en-US" dirty="0">
              <a:solidFill>
                <a:srgbClr val="00B050"/>
              </a:solidFill>
            </a:endParaRPr>
          </a:p>
        </p:txBody>
      </p:sp>
      <p:sp>
        <p:nvSpPr>
          <p:cNvPr id="5" name="Footer Placeholder 4"/>
          <p:cNvSpPr>
            <a:spLocks noGrp="1"/>
          </p:cNvSpPr>
          <p:nvPr>
            <p:ph type="ftr" sz="quarter" idx="11"/>
          </p:nvPr>
        </p:nvSpPr>
        <p:spPr/>
        <p:txBody>
          <a:bodyPr/>
          <a:lstStyle/>
          <a:p>
            <a:r>
              <a:rPr lang="en-US" b="1" smtClean="0">
                <a:solidFill>
                  <a:schemeClr val="tx1"/>
                </a:solidFill>
              </a:rPr>
              <a:t>EHRMS   By: Lenah &amp; Kamau</a:t>
            </a:r>
            <a:endParaRPr lang="en-US" b="1" dirty="0">
              <a:solidFill>
                <a:schemeClr val="tx1"/>
              </a:solidFill>
            </a:endParaRPr>
          </a:p>
        </p:txBody>
      </p:sp>
    </p:spTree>
    <p:extLst>
      <p:ext uri="{BB962C8B-B14F-4D97-AF65-F5344CB8AC3E}">
        <p14:creationId xmlns:p14="http://schemas.microsoft.com/office/powerpoint/2010/main" val="33642507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1520" y="188640"/>
            <a:ext cx="8640960" cy="6552728"/>
          </a:xfrm>
        </p:spPr>
        <p:txBody>
          <a:bodyPr>
            <a:normAutofit fontScale="85000" lnSpcReduction="20000"/>
          </a:bodyPr>
          <a:lstStyle/>
          <a:p>
            <a:pPr algn="l"/>
            <a:r>
              <a:rPr lang="en-US" dirty="0">
                <a:solidFill>
                  <a:schemeClr val="tx1"/>
                </a:solidFill>
              </a:rPr>
              <a:t>The </a:t>
            </a:r>
            <a:r>
              <a:rPr lang="en-US" dirty="0" smtClean="0">
                <a:solidFill>
                  <a:schemeClr val="tx1"/>
                </a:solidFill>
              </a:rPr>
              <a:t>Blockchain </a:t>
            </a:r>
            <a:r>
              <a:rPr lang="en-US" dirty="0">
                <a:solidFill>
                  <a:schemeClr val="tx1"/>
                </a:solidFill>
              </a:rPr>
              <a:t>network is divided into three </a:t>
            </a:r>
            <a:r>
              <a:rPr lang="en-US" dirty="0" smtClean="0">
                <a:solidFill>
                  <a:schemeClr val="tx1"/>
                </a:solidFill>
              </a:rPr>
              <a:t>main components</a:t>
            </a:r>
            <a:r>
              <a:rPr lang="en-US" dirty="0">
                <a:solidFill>
                  <a:schemeClr val="tx1"/>
                </a:solidFill>
              </a:rPr>
              <a:t>: Participants, Assets, and Transactions. In </a:t>
            </a:r>
            <a:r>
              <a:rPr lang="en-US" dirty="0" smtClean="0">
                <a:solidFill>
                  <a:schemeClr val="tx1"/>
                </a:solidFill>
              </a:rPr>
              <a:t>the implementation </a:t>
            </a:r>
            <a:r>
              <a:rPr lang="en-US" dirty="0">
                <a:solidFill>
                  <a:schemeClr val="tx1"/>
                </a:solidFill>
              </a:rPr>
              <a:t>of an </a:t>
            </a:r>
            <a:r>
              <a:rPr lang="en-US" dirty="0" smtClean="0">
                <a:solidFill>
                  <a:schemeClr val="tx1"/>
                </a:solidFill>
              </a:rPr>
              <a:t>EHRM </a:t>
            </a:r>
            <a:r>
              <a:rPr lang="en-US" dirty="0">
                <a:solidFill>
                  <a:schemeClr val="tx1"/>
                </a:solidFill>
              </a:rPr>
              <a:t>system using </a:t>
            </a:r>
            <a:r>
              <a:rPr lang="en-US" dirty="0" smtClean="0">
                <a:solidFill>
                  <a:schemeClr val="tx1"/>
                </a:solidFill>
              </a:rPr>
              <a:t>Blockchain, EHRMS </a:t>
            </a:r>
            <a:r>
              <a:rPr lang="en-US" dirty="0">
                <a:solidFill>
                  <a:schemeClr val="tx1"/>
                </a:solidFill>
              </a:rPr>
              <a:t>consists of three main participants</a:t>
            </a:r>
            <a:r>
              <a:rPr lang="en-US" dirty="0" smtClean="0">
                <a:solidFill>
                  <a:schemeClr val="tx1"/>
                </a:solidFill>
              </a:rPr>
              <a:t>: -</a:t>
            </a:r>
            <a:r>
              <a:rPr lang="en-US" dirty="0">
                <a:solidFill>
                  <a:schemeClr val="tx1"/>
                </a:solidFill>
              </a:rPr>
              <a:t/>
            </a:r>
            <a:br>
              <a:rPr lang="en-US" dirty="0">
                <a:solidFill>
                  <a:schemeClr val="tx1"/>
                </a:solidFill>
              </a:rPr>
            </a:br>
            <a:r>
              <a:rPr lang="en-US" dirty="0">
                <a:solidFill>
                  <a:schemeClr val="tx1"/>
                </a:solidFill>
              </a:rPr>
              <a:t>i. Patients</a:t>
            </a:r>
            <a:br>
              <a:rPr lang="en-US" dirty="0">
                <a:solidFill>
                  <a:schemeClr val="tx1"/>
                </a:solidFill>
              </a:rPr>
            </a:br>
            <a:r>
              <a:rPr lang="en-US" dirty="0" smtClean="0">
                <a:solidFill>
                  <a:schemeClr val="tx1"/>
                </a:solidFill>
              </a:rPr>
              <a:t>ii. Doctors</a:t>
            </a:r>
          </a:p>
          <a:p>
            <a:pPr algn="l"/>
            <a:r>
              <a:rPr lang="en-US" dirty="0" smtClean="0">
                <a:solidFill>
                  <a:schemeClr val="tx1"/>
                </a:solidFill>
              </a:rPr>
              <a:t>iii. </a:t>
            </a:r>
            <a:r>
              <a:rPr lang="en-US" dirty="0">
                <a:solidFill>
                  <a:schemeClr val="tx1"/>
                </a:solidFill>
              </a:rPr>
              <a:t>Admin</a:t>
            </a:r>
            <a:br>
              <a:rPr lang="en-US" dirty="0">
                <a:solidFill>
                  <a:schemeClr val="tx1"/>
                </a:solidFill>
              </a:rPr>
            </a:br>
            <a:r>
              <a:rPr lang="en-US" u="sng" dirty="0">
                <a:solidFill>
                  <a:schemeClr val="tx1"/>
                </a:solidFill>
              </a:rPr>
              <a:t>Patients</a:t>
            </a:r>
            <a:r>
              <a:rPr lang="en-US" dirty="0">
                <a:solidFill>
                  <a:schemeClr val="tx1"/>
                </a:solidFill>
              </a:rPr>
              <a:t> play an important role as a participant in the </a:t>
            </a:r>
            <a:r>
              <a:rPr lang="en-US" dirty="0" smtClean="0">
                <a:solidFill>
                  <a:schemeClr val="tx1"/>
                </a:solidFill>
              </a:rPr>
              <a:t>EHRM </a:t>
            </a:r>
            <a:r>
              <a:rPr lang="en-US" dirty="0">
                <a:solidFill>
                  <a:schemeClr val="tx1"/>
                </a:solidFill>
              </a:rPr>
              <a:t>system. They own their health records that are being </a:t>
            </a:r>
            <a:r>
              <a:rPr lang="en-US" dirty="0" smtClean="0">
                <a:solidFill>
                  <a:schemeClr val="tx1"/>
                </a:solidFill>
              </a:rPr>
              <a:t>created and </a:t>
            </a:r>
            <a:r>
              <a:rPr lang="en-US" dirty="0">
                <a:solidFill>
                  <a:schemeClr val="tx1"/>
                </a:solidFill>
              </a:rPr>
              <a:t>added to the </a:t>
            </a:r>
            <a:r>
              <a:rPr lang="en-US" dirty="0" smtClean="0">
                <a:solidFill>
                  <a:schemeClr val="tx1"/>
                </a:solidFill>
              </a:rPr>
              <a:t>Blockchain. </a:t>
            </a:r>
          </a:p>
          <a:p>
            <a:pPr algn="l"/>
            <a:r>
              <a:rPr lang="en-US" dirty="0">
                <a:solidFill>
                  <a:schemeClr val="tx1"/>
                </a:solidFill>
              </a:rPr>
              <a:t/>
            </a:r>
            <a:br>
              <a:rPr lang="en-US" dirty="0">
                <a:solidFill>
                  <a:schemeClr val="tx1"/>
                </a:solidFill>
              </a:rPr>
            </a:br>
            <a:r>
              <a:rPr lang="en-US" u="sng" dirty="0" smtClean="0">
                <a:solidFill>
                  <a:schemeClr val="tx1"/>
                </a:solidFill>
              </a:rPr>
              <a:t>Doctors</a:t>
            </a:r>
            <a:r>
              <a:rPr lang="en-US" dirty="0" smtClean="0">
                <a:solidFill>
                  <a:schemeClr val="tx1"/>
                </a:solidFill>
              </a:rPr>
              <a:t> </a:t>
            </a:r>
            <a:r>
              <a:rPr lang="en-US" dirty="0">
                <a:solidFill>
                  <a:schemeClr val="tx1"/>
                </a:solidFill>
              </a:rPr>
              <a:t>are the care providers who will collect medical data of patients through </a:t>
            </a:r>
            <a:r>
              <a:rPr lang="en-US" dirty="0" smtClean="0">
                <a:solidFill>
                  <a:schemeClr val="tx1"/>
                </a:solidFill>
              </a:rPr>
              <a:t>diagnoses, prescriptions. </a:t>
            </a:r>
            <a:r>
              <a:rPr lang="en-US" dirty="0">
                <a:solidFill>
                  <a:schemeClr val="tx1"/>
                </a:solidFill>
              </a:rPr>
              <a:t/>
            </a:r>
            <a:br>
              <a:rPr lang="en-US" dirty="0">
                <a:solidFill>
                  <a:schemeClr val="tx1"/>
                </a:solidFill>
              </a:rPr>
            </a:br>
            <a:r>
              <a:rPr lang="en-US" dirty="0">
                <a:solidFill>
                  <a:schemeClr val="tx1"/>
                </a:solidFill>
              </a:rPr>
              <a:t/>
            </a:r>
            <a:br>
              <a:rPr lang="en-US" dirty="0">
                <a:solidFill>
                  <a:schemeClr val="tx1"/>
                </a:solidFill>
              </a:rPr>
            </a:br>
            <a:r>
              <a:rPr lang="en-US" u="sng" dirty="0">
                <a:solidFill>
                  <a:schemeClr val="tx1"/>
                </a:solidFill>
              </a:rPr>
              <a:t>Admin</a:t>
            </a:r>
            <a:r>
              <a:rPr lang="en-US" dirty="0">
                <a:solidFill>
                  <a:schemeClr val="tx1"/>
                </a:solidFill>
              </a:rPr>
              <a:t> is the one who deploys the </a:t>
            </a:r>
            <a:r>
              <a:rPr lang="en-US" dirty="0" smtClean="0">
                <a:solidFill>
                  <a:schemeClr val="tx1"/>
                </a:solidFill>
              </a:rPr>
              <a:t>Blockchain </a:t>
            </a:r>
            <a:r>
              <a:rPr lang="en-US" dirty="0">
                <a:solidFill>
                  <a:schemeClr val="tx1"/>
                </a:solidFill>
              </a:rPr>
              <a:t>network, implements various contracts in the network, generates the</a:t>
            </a:r>
            <a:br>
              <a:rPr lang="en-US" dirty="0">
                <a:solidFill>
                  <a:schemeClr val="tx1"/>
                </a:solidFill>
              </a:rPr>
            </a:br>
            <a:r>
              <a:rPr lang="en-US" dirty="0">
                <a:solidFill>
                  <a:schemeClr val="tx1"/>
                </a:solidFill>
              </a:rPr>
              <a:t>key and handles the encryption-decryption of </a:t>
            </a:r>
            <a:r>
              <a:rPr lang="en-US" dirty="0" smtClean="0">
                <a:solidFill>
                  <a:schemeClr val="tx1"/>
                </a:solidFill>
              </a:rPr>
              <a:t>the transaction </a:t>
            </a:r>
            <a:r>
              <a:rPr lang="en-US" dirty="0">
                <a:solidFill>
                  <a:schemeClr val="tx1"/>
                </a:solidFill>
              </a:rPr>
              <a:t>data.</a:t>
            </a:r>
            <a:r>
              <a:rPr lang="en-US" dirty="0" smtClean="0">
                <a:solidFill>
                  <a:schemeClr val="tx1"/>
                </a:solidFill>
              </a:rPr>
              <a:t>  Overall </a:t>
            </a:r>
            <a:r>
              <a:rPr lang="en-US" dirty="0">
                <a:solidFill>
                  <a:schemeClr val="tx1"/>
                </a:solidFill>
              </a:rPr>
              <a:t>s</a:t>
            </a:r>
            <a:r>
              <a:rPr lang="en-US" dirty="0" smtClean="0">
                <a:solidFill>
                  <a:schemeClr val="tx1"/>
                </a:solidFill>
              </a:rPr>
              <a:t>ystem manipulations.</a:t>
            </a:r>
            <a:r>
              <a:rPr lang="en-US" dirty="0" smtClean="0"/>
              <a:t/>
            </a:r>
            <a:br>
              <a:rPr lang="en-US" dirty="0" smtClean="0"/>
            </a:br>
            <a:endParaRPr lang="en-US" dirty="0"/>
          </a:p>
        </p:txBody>
      </p:sp>
      <p:sp>
        <p:nvSpPr>
          <p:cNvPr id="2" name="Date Placeholder 1"/>
          <p:cNvSpPr>
            <a:spLocks noGrp="1"/>
          </p:cNvSpPr>
          <p:nvPr>
            <p:ph type="dt" sz="half" idx="10"/>
          </p:nvPr>
        </p:nvSpPr>
        <p:spPr/>
        <p:txBody>
          <a:bodyPr/>
          <a:lstStyle/>
          <a:p>
            <a:fld id="{3D4E561F-2D9A-4881-85AD-DAAB4010CE07}" type="datetime1">
              <a:rPr lang="en-US" smtClean="0">
                <a:solidFill>
                  <a:srgbClr val="00B050"/>
                </a:solidFill>
              </a:rPr>
              <a:t>5/18/2021</a:t>
            </a:fld>
            <a:endParaRPr lang="en-US" dirty="0">
              <a:solidFill>
                <a:srgbClr val="00B050"/>
              </a:solidFill>
            </a:endParaRPr>
          </a:p>
        </p:txBody>
      </p:sp>
      <p:sp>
        <p:nvSpPr>
          <p:cNvPr id="4" name="Footer Placeholder 3"/>
          <p:cNvSpPr>
            <a:spLocks noGrp="1"/>
          </p:cNvSpPr>
          <p:nvPr>
            <p:ph type="ftr" sz="quarter" idx="11"/>
          </p:nvPr>
        </p:nvSpPr>
        <p:spPr/>
        <p:txBody>
          <a:bodyPr/>
          <a:lstStyle/>
          <a:p>
            <a:r>
              <a:rPr lang="en-US" b="1" smtClean="0">
                <a:solidFill>
                  <a:schemeClr val="tx1"/>
                </a:solidFill>
              </a:rPr>
              <a:t>EHRMS   By: Lenah &amp; Kamau</a:t>
            </a:r>
            <a:endParaRPr lang="en-US" b="1" dirty="0">
              <a:solidFill>
                <a:schemeClr val="tx1"/>
              </a:solidFill>
            </a:endParaRPr>
          </a:p>
        </p:txBody>
      </p:sp>
    </p:spTree>
    <p:extLst>
      <p:ext uri="{BB962C8B-B14F-4D97-AF65-F5344CB8AC3E}">
        <p14:creationId xmlns:p14="http://schemas.microsoft.com/office/powerpoint/2010/main" val="33642507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1520" y="188640"/>
            <a:ext cx="8640960" cy="6552728"/>
          </a:xfrm>
        </p:spPr>
        <p:txBody>
          <a:bodyPr/>
          <a:lstStyle/>
          <a:p>
            <a:pPr algn="l"/>
            <a:r>
              <a:rPr lang="en-US" dirty="0" smtClean="0">
                <a:solidFill>
                  <a:schemeClr val="tx1"/>
                </a:solidFill>
              </a:rPr>
              <a:t>When a </a:t>
            </a:r>
            <a:r>
              <a:rPr lang="en-US" dirty="0">
                <a:solidFill>
                  <a:schemeClr val="tx1"/>
                </a:solidFill>
              </a:rPr>
              <a:t>medical record of a patient is generated and tested, it can be added on to the </a:t>
            </a:r>
            <a:r>
              <a:rPr lang="en-US" dirty="0" smtClean="0">
                <a:solidFill>
                  <a:schemeClr val="tx1"/>
                </a:solidFill>
              </a:rPr>
              <a:t>Blockchain </a:t>
            </a:r>
            <a:r>
              <a:rPr lang="en-US" dirty="0">
                <a:solidFill>
                  <a:schemeClr val="tx1"/>
                </a:solidFill>
              </a:rPr>
              <a:t>network, which </a:t>
            </a:r>
            <a:r>
              <a:rPr lang="en-US" dirty="0" smtClean="0">
                <a:solidFill>
                  <a:schemeClr val="tx1"/>
                </a:solidFill>
              </a:rPr>
              <a:t>offers patients </a:t>
            </a:r>
            <a:r>
              <a:rPr lang="en-US" dirty="0">
                <a:solidFill>
                  <a:schemeClr val="tx1"/>
                </a:solidFill>
              </a:rPr>
              <a:t>with the perfect </a:t>
            </a:r>
            <a:r>
              <a:rPr lang="en-US" dirty="0" smtClean="0">
                <a:solidFill>
                  <a:schemeClr val="tx1"/>
                </a:solidFill>
              </a:rPr>
              <a:t>assurance </a:t>
            </a:r>
            <a:r>
              <a:rPr lang="en-US" dirty="0">
                <a:solidFill>
                  <a:schemeClr val="tx1"/>
                </a:solidFill>
              </a:rPr>
              <a:t>that the record cannot be altered. These personalized health records could </a:t>
            </a:r>
            <a:r>
              <a:rPr lang="en-US" dirty="0" smtClean="0">
                <a:solidFill>
                  <a:schemeClr val="tx1"/>
                </a:solidFill>
              </a:rPr>
              <a:t>be encrypted </a:t>
            </a:r>
            <a:r>
              <a:rPr lang="en-US" dirty="0">
                <a:solidFill>
                  <a:schemeClr val="tx1"/>
                </a:solidFill>
              </a:rPr>
              <a:t>and kept on the </a:t>
            </a:r>
            <a:r>
              <a:rPr lang="en-US" dirty="0" smtClean="0">
                <a:solidFill>
                  <a:schemeClr val="tx1"/>
                </a:solidFill>
              </a:rPr>
              <a:t>Blockchain </a:t>
            </a:r>
            <a:r>
              <a:rPr lang="en-US" dirty="0">
                <a:solidFill>
                  <a:schemeClr val="tx1"/>
                </a:solidFill>
              </a:rPr>
              <a:t>network with a private key, which allows only verified users to access the </a:t>
            </a:r>
            <a:r>
              <a:rPr lang="en-US" dirty="0" smtClean="0">
                <a:solidFill>
                  <a:schemeClr val="tx1"/>
                </a:solidFill>
              </a:rPr>
              <a:t>health records </a:t>
            </a:r>
            <a:r>
              <a:rPr lang="en-US" dirty="0">
                <a:solidFill>
                  <a:schemeClr val="tx1"/>
                </a:solidFill>
              </a:rPr>
              <a:t>in crucial </a:t>
            </a:r>
            <a:r>
              <a:rPr lang="en-US" dirty="0" smtClean="0">
                <a:solidFill>
                  <a:schemeClr val="tx1"/>
                </a:solidFill>
              </a:rPr>
              <a:t>time, thereby </a:t>
            </a:r>
            <a:r>
              <a:rPr lang="en-US" dirty="0">
                <a:solidFill>
                  <a:schemeClr val="tx1"/>
                </a:solidFill>
              </a:rPr>
              <a:t>ensuring the privacy of the </a:t>
            </a:r>
            <a:r>
              <a:rPr lang="en-US" dirty="0" smtClean="0">
                <a:solidFill>
                  <a:schemeClr val="tx1"/>
                </a:solidFill>
              </a:rPr>
              <a:t>patient’s medical records and thus making the EHRMS patient-centered since </a:t>
            </a:r>
            <a:r>
              <a:rPr lang="en-US" dirty="0">
                <a:solidFill>
                  <a:schemeClr val="tx1"/>
                </a:solidFill>
              </a:rPr>
              <a:t>medical records </a:t>
            </a:r>
            <a:r>
              <a:rPr lang="en-US" dirty="0" smtClean="0">
                <a:solidFill>
                  <a:schemeClr val="tx1"/>
                </a:solidFill>
              </a:rPr>
              <a:t>are patients</a:t>
            </a:r>
            <a:r>
              <a:rPr lang="en-US" dirty="0">
                <a:solidFill>
                  <a:schemeClr val="tx1"/>
                </a:solidFill>
              </a:rPr>
              <a:t>’ </a:t>
            </a:r>
            <a:r>
              <a:rPr lang="en-US" smtClean="0">
                <a:solidFill>
                  <a:schemeClr val="tx1"/>
                </a:solidFill>
              </a:rPr>
              <a:t>assets, created </a:t>
            </a:r>
            <a:r>
              <a:rPr lang="en-US" dirty="0" smtClean="0">
                <a:solidFill>
                  <a:schemeClr val="tx1"/>
                </a:solidFill>
              </a:rPr>
              <a:t>medical records. </a:t>
            </a:r>
            <a:r>
              <a:rPr lang="en-US" dirty="0"/>
              <a:t/>
            </a:r>
            <a:br>
              <a:rPr lang="en-US" dirty="0"/>
            </a:br>
            <a:endParaRPr lang="en-US" dirty="0"/>
          </a:p>
        </p:txBody>
      </p:sp>
      <p:sp>
        <p:nvSpPr>
          <p:cNvPr id="2" name="Date Placeholder 1"/>
          <p:cNvSpPr>
            <a:spLocks noGrp="1"/>
          </p:cNvSpPr>
          <p:nvPr>
            <p:ph type="dt" sz="half" idx="10"/>
          </p:nvPr>
        </p:nvSpPr>
        <p:spPr/>
        <p:txBody>
          <a:bodyPr/>
          <a:lstStyle/>
          <a:p>
            <a:fld id="{9DE1FEE2-A13D-4598-973A-48EE2D468CAD}" type="datetime1">
              <a:rPr lang="en-US" smtClean="0">
                <a:solidFill>
                  <a:srgbClr val="00B050"/>
                </a:solidFill>
              </a:rPr>
              <a:t>5/18/2021</a:t>
            </a:fld>
            <a:endParaRPr lang="en-US" dirty="0">
              <a:solidFill>
                <a:srgbClr val="00B050"/>
              </a:solidFill>
            </a:endParaRPr>
          </a:p>
        </p:txBody>
      </p:sp>
      <p:sp>
        <p:nvSpPr>
          <p:cNvPr id="4" name="Footer Placeholder 3"/>
          <p:cNvSpPr>
            <a:spLocks noGrp="1"/>
          </p:cNvSpPr>
          <p:nvPr>
            <p:ph type="ftr" sz="quarter" idx="11"/>
          </p:nvPr>
        </p:nvSpPr>
        <p:spPr/>
        <p:txBody>
          <a:bodyPr/>
          <a:lstStyle/>
          <a:p>
            <a:r>
              <a:rPr lang="en-US" b="1" smtClean="0">
                <a:solidFill>
                  <a:schemeClr val="tx1"/>
                </a:solidFill>
              </a:rPr>
              <a:t>EHRMS   By: Lenah &amp; Kamau</a:t>
            </a:r>
            <a:endParaRPr lang="en-US" b="1" dirty="0">
              <a:solidFill>
                <a:schemeClr val="tx1"/>
              </a:solidFill>
            </a:endParaRPr>
          </a:p>
        </p:txBody>
      </p:sp>
    </p:spTree>
    <p:extLst>
      <p:ext uri="{BB962C8B-B14F-4D97-AF65-F5344CB8AC3E}">
        <p14:creationId xmlns:p14="http://schemas.microsoft.com/office/powerpoint/2010/main" val="33642507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1520" y="188640"/>
            <a:ext cx="8640960" cy="6552728"/>
          </a:xfrm>
        </p:spPr>
        <p:txBody>
          <a:bodyPr>
            <a:normAutofit fontScale="40000" lnSpcReduction="20000"/>
          </a:bodyPr>
          <a:lstStyle/>
          <a:p>
            <a:pPr algn="l"/>
            <a:r>
              <a:rPr lang="en-US" sz="8000" dirty="0">
                <a:solidFill>
                  <a:schemeClr val="tx1"/>
                </a:solidFill>
              </a:rPr>
              <a:t>Essentially, a </a:t>
            </a:r>
            <a:r>
              <a:rPr lang="en-US" sz="8000" dirty="0" smtClean="0">
                <a:solidFill>
                  <a:schemeClr val="tx1"/>
                </a:solidFill>
              </a:rPr>
              <a:t>Blockchain </a:t>
            </a:r>
            <a:r>
              <a:rPr lang="en-US" sz="8000" dirty="0">
                <a:solidFill>
                  <a:schemeClr val="tx1"/>
                </a:solidFill>
              </a:rPr>
              <a:t>is a distributed database </a:t>
            </a:r>
            <a:r>
              <a:rPr lang="en-US" sz="8000" dirty="0" smtClean="0">
                <a:solidFill>
                  <a:schemeClr val="tx1"/>
                </a:solidFill>
              </a:rPr>
              <a:t>solution which </a:t>
            </a:r>
            <a:r>
              <a:rPr lang="en-US" sz="8000" dirty="0">
                <a:solidFill>
                  <a:schemeClr val="tx1"/>
                </a:solidFill>
              </a:rPr>
              <a:t>stores a continually increasing set of data verified </a:t>
            </a:r>
            <a:r>
              <a:rPr lang="en-US" sz="8000" dirty="0" smtClean="0">
                <a:solidFill>
                  <a:schemeClr val="tx1"/>
                </a:solidFill>
              </a:rPr>
              <a:t>and confirmed </a:t>
            </a:r>
            <a:r>
              <a:rPr lang="en-US" sz="8000" dirty="0">
                <a:solidFill>
                  <a:schemeClr val="tx1"/>
                </a:solidFill>
              </a:rPr>
              <a:t>by participants. </a:t>
            </a:r>
            <a:endParaRPr lang="en-US" sz="8000" dirty="0" smtClean="0">
              <a:solidFill>
                <a:schemeClr val="tx1"/>
              </a:solidFill>
            </a:endParaRPr>
          </a:p>
          <a:p>
            <a:pPr algn="l"/>
            <a:endParaRPr lang="en-US" dirty="0">
              <a:solidFill>
                <a:schemeClr val="tx1"/>
              </a:solidFill>
            </a:endParaRPr>
          </a:p>
          <a:p>
            <a:pPr algn="l"/>
            <a:endParaRPr lang="en-US" dirty="0" smtClean="0">
              <a:solidFill>
                <a:schemeClr val="tx1"/>
              </a:solidFill>
            </a:endParaRPr>
          </a:p>
          <a:p>
            <a:pPr algn="l"/>
            <a:endParaRPr lang="en-US" dirty="0">
              <a:solidFill>
                <a:schemeClr val="tx1"/>
              </a:solidFill>
            </a:endParaRPr>
          </a:p>
          <a:p>
            <a:pPr algn="l"/>
            <a:endParaRPr lang="en-US" dirty="0" smtClean="0">
              <a:solidFill>
                <a:schemeClr val="tx1"/>
              </a:solidFill>
            </a:endParaRPr>
          </a:p>
          <a:p>
            <a:pPr algn="l"/>
            <a:endParaRPr lang="en-US" dirty="0">
              <a:solidFill>
                <a:schemeClr val="tx1"/>
              </a:solidFill>
            </a:endParaRPr>
          </a:p>
          <a:p>
            <a:pPr algn="l"/>
            <a:endParaRPr lang="en-US" dirty="0" smtClean="0">
              <a:solidFill>
                <a:schemeClr val="tx1"/>
              </a:solidFill>
            </a:endParaRPr>
          </a:p>
          <a:p>
            <a:pPr algn="l"/>
            <a:endParaRPr lang="en-US" dirty="0">
              <a:solidFill>
                <a:schemeClr val="tx1"/>
              </a:solidFill>
            </a:endParaRPr>
          </a:p>
          <a:p>
            <a:pPr algn="l"/>
            <a:endParaRPr lang="en-US" dirty="0" smtClean="0">
              <a:solidFill>
                <a:schemeClr val="tx1"/>
              </a:solidFill>
            </a:endParaRPr>
          </a:p>
          <a:p>
            <a:pPr algn="l"/>
            <a:endParaRPr lang="en-US" dirty="0">
              <a:solidFill>
                <a:schemeClr val="tx1"/>
              </a:solidFill>
            </a:endParaRPr>
          </a:p>
          <a:p>
            <a:pPr algn="l"/>
            <a:endParaRPr lang="en-US" dirty="0" smtClean="0">
              <a:solidFill>
                <a:schemeClr val="tx1"/>
              </a:solidFill>
            </a:endParaRPr>
          </a:p>
          <a:p>
            <a:pPr algn="l"/>
            <a:endParaRPr lang="en-US" dirty="0">
              <a:solidFill>
                <a:schemeClr val="tx1"/>
              </a:solidFill>
            </a:endParaRPr>
          </a:p>
          <a:p>
            <a:pPr algn="l"/>
            <a:endParaRPr lang="en-US" dirty="0" smtClean="0">
              <a:solidFill>
                <a:schemeClr val="tx1"/>
              </a:solidFill>
            </a:endParaRPr>
          </a:p>
          <a:p>
            <a:pPr algn="l"/>
            <a:endParaRPr lang="en-US" dirty="0">
              <a:solidFill>
                <a:schemeClr val="tx1"/>
              </a:solidFill>
            </a:endParaRPr>
          </a:p>
          <a:p>
            <a:pPr algn="l"/>
            <a:endParaRPr lang="en-US" dirty="0" smtClean="0">
              <a:solidFill>
                <a:schemeClr val="tx1"/>
              </a:solidFill>
            </a:endParaRPr>
          </a:p>
          <a:p>
            <a:pPr algn="l"/>
            <a:endParaRPr lang="en-US" dirty="0">
              <a:solidFill>
                <a:schemeClr val="tx1"/>
              </a:solidFill>
            </a:endParaRPr>
          </a:p>
          <a:p>
            <a:pPr algn="l"/>
            <a:endParaRPr lang="en-US" dirty="0" smtClean="0">
              <a:solidFill>
                <a:schemeClr val="tx1"/>
              </a:solidFill>
            </a:endParaRPr>
          </a:p>
          <a:p>
            <a:pPr algn="l"/>
            <a:endParaRPr lang="en-US" dirty="0">
              <a:solidFill>
                <a:schemeClr val="tx1"/>
              </a:solidFill>
            </a:endParaRPr>
          </a:p>
          <a:p>
            <a:pPr algn="l"/>
            <a:endParaRPr lang="en-US" dirty="0" smtClean="0">
              <a:solidFill>
                <a:schemeClr val="tx1"/>
              </a:solidFill>
            </a:endParaRPr>
          </a:p>
          <a:p>
            <a:pPr algn="l"/>
            <a:endParaRPr lang="en-US" dirty="0" smtClean="0">
              <a:solidFill>
                <a:schemeClr val="tx1"/>
              </a:solidFill>
            </a:endParaRPr>
          </a:p>
          <a:p>
            <a:pPr algn="l"/>
            <a:endParaRPr lang="en-US" dirty="0">
              <a:solidFill>
                <a:schemeClr val="tx1"/>
              </a:solidFill>
            </a:endParaRPr>
          </a:p>
          <a:p>
            <a:pPr algn="l"/>
            <a:r>
              <a:rPr lang="en-US" sz="3500" dirty="0" smtClean="0">
                <a:solidFill>
                  <a:schemeClr val="tx1"/>
                </a:solidFill>
              </a:rPr>
              <a:t>The architecture of EHRMS.</a:t>
            </a:r>
          </a:p>
          <a:p>
            <a:pPr algn="l"/>
            <a:r>
              <a:rPr lang="en-US" dirty="0"/>
              <a:t/>
            </a:r>
            <a:br>
              <a:rPr lang="en-US" dirty="0"/>
            </a:br>
            <a:r>
              <a:rPr lang="en-US" dirty="0"/>
              <a:t/>
            </a:r>
            <a:br>
              <a:rPr lang="en-US" dirty="0"/>
            </a:br>
            <a:endParaRPr lang="en-US" dirty="0"/>
          </a:p>
        </p:txBody>
      </p:sp>
      <p:sp>
        <p:nvSpPr>
          <p:cNvPr id="2" name="Date Placeholder 1"/>
          <p:cNvSpPr>
            <a:spLocks noGrp="1"/>
          </p:cNvSpPr>
          <p:nvPr>
            <p:ph type="dt" sz="half" idx="10"/>
          </p:nvPr>
        </p:nvSpPr>
        <p:spPr/>
        <p:txBody>
          <a:bodyPr/>
          <a:lstStyle/>
          <a:p>
            <a:fld id="{2A9F21C1-1711-4B68-B85E-F4B051FCA305}" type="datetime1">
              <a:rPr lang="en-US" smtClean="0">
                <a:solidFill>
                  <a:srgbClr val="00B050"/>
                </a:solidFill>
              </a:rPr>
              <a:t>5/18/2021</a:t>
            </a:fld>
            <a:endParaRPr lang="en-US" dirty="0">
              <a:solidFill>
                <a:srgbClr val="00B050"/>
              </a:solidFill>
            </a:endParaRPr>
          </a:p>
        </p:txBody>
      </p:sp>
      <p:sp>
        <p:nvSpPr>
          <p:cNvPr id="4" name="Footer Placeholder 3"/>
          <p:cNvSpPr>
            <a:spLocks noGrp="1"/>
          </p:cNvSpPr>
          <p:nvPr>
            <p:ph type="ftr" sz="quarter" idx="11"/>
          </p:nvPr>
        </p:nvSpPr>
        <p:spPr/>
        <p:txBody>
          <a:bodyPr/>
          <a:lstStyle/>
          <a:p>
            <a:r>
              <a:rPr lang="en-US" b="1" smtClean="0">
                <a:solidFill>
                  <a:schemeClr val="tx1"/>
                </a:solidFill>
              </a:rPr>
              <a:t>EHRMS   By: Lenah &amp; Kamau</a:t>
            </a:r>
            <a:endParaRPr lang="en-US" b="1" dirty="0">
              <a:solidFill>
                <a:schemeClr val="tx1"/>
              </a:solidFill>
            </a:endParaRPr>
          </a:p>
        </p:txBody>
      </p:sp>
      <p:pic>
        <p:nvPicPr>
          <p:cNvPr id="5" name="Picture 4"/>
          <p:cNvPicPr/>
          <p:nvPr/>
        </p:nvPicPr>
        <p:blipFill>
          <a:blip r:embed="rId2"/>
          <a:stretch>
            <a:fillRect/>
          </a:stretch>
        </p:blipFill>
        <p:spPr>
          <a:xfrm>
            <a:off x="438226" y="1846897"/>
            <a:ext cx="8352928" cy="3454311"/>
          </a:xfrm>
          <a:prstGeom prst="rect">
            <a:avLst/>
          </a:prstGeom>
          <a:ln w="0" cap="flat">
            <a:solidFill>
              <a:schemeClr val="bg1"/>
            </a:solidFill>
            <a:bevel/>
          </a:ln>
        </p:spPr>
      </p:pic>
      <p:sp>
        <p:nvSpPr>
          <p:cNvPr id="7" name="TextBox 6"/>
          <p:cNvSpPr txBox="1"/>
          <p:nvPr/>
        </p:nvSpPr>
        <p:spPr>
          <a:xfrm>
            <a:off x="2627784" y="1846897"/>
            <a:ext cx="864096" cy="369332"/>
          </a:xfrm>
          <a:prstGeom prst="rect">
            <a:avLst/>
          </a:prstGeom>
          <a:solidFill>
            <a:schemeClr val="tx1"/>
          </a:solidFill>
          <a:ln>
            <a:solidFill>
              <a:schemeClr val="tx1"/>
            </a:solidFill>
          </a:ln>
        </p:spPr>
        <p:txBody>
          <a:bodyPr wrap="square" rtlCol="0">
            <a:spAutoFit/>
          </a:bodyPr>
          <a:lstStyle/>
          <a:p>
            <a:endParaRPr lang="en-US" dirty="0">
              <a:solidFill>
                <a:schemeClr val="bg1"/>
              </a:solidFill>
            </a:endParaRPr>
          </a:p>
        </p:txBody>
      </p:sp>
      <p:sp>
        <p:nvSpPr>
          <p:cNvPr id="8" name="TextBox 7"/>
          <p:cNvSpPr txBox="1"/>
          <p:nvPr/>
        </p:nvSpPr>
        <p:spPr>
          <a:xfrm>
            <a:off x="2483768" y="2216229"/>
            <a:ext cx="1008112" cy="369332"/>
          </a:xfrm>
          <a:prstGeom prst="rect">
            <a:avLst/>
          </a:prstGeom>
          <a:solidFill>
            <a:schemeClr val="bg1"/>
          </a:solidFill>
        </p:spPr>
        <p:txBody>
          <a:bodyPr wrap="square" rtlCol="0">
            <a:spAutoFit/>
          </a:bodyPr>
          <a:lstStyle/>
          <a:p>
            <a:endParaRPr lang="en-US" dirty="0">
              <a:solidFill>
                <a:schemeClr val="bg2"/>
              </a:solidFill>
            </a:endParaRPr>
          </a:p>
        </p:txBody>
      </p:sp>
      <p:sp>
        <p:nvSpPr>
          <p:cNvPr id="6" name="TextBox 5"/>
          <p:cNvSpPr txBox="1"/>
          <p:nvPr/>
        </p:nvSpPr>
        <p:spPr>
          <a:xfrm>
            <a:off x="2627784" y="1846897"/>
            <a:ext cx="864096" cy="369332"/>
          </a:xfrm>
          <a:prstGeom prst="rect">
            <a:avLst/>
          </a:prstGeom>
          <a:solidFill>
            <a:schemeClr val="bg1"/>
          </a:solidFill>
        </p:spPr>
        <p:txBody>
          <a:bodyPr wrap="square" rtlCol="0">
            <a:spAutoFit/>
          </a:bodyPr>
          <a:lstStyle/>
          <a:p>
            <a:endParaRPr lang="en-US" dirty="0">
              <a:solidFill>
                <a:schemeClr val="bg1"/>
              </a:solidFill>
            </a:endParaRPr>
          </a:p>
        </p:txBody>
      </p:sp>
      <p:sp>
        <p:nvSpPr>
          <p:cNvPr id="9" name="TextBox 8"/>
          <p:cNvSpPr txBox="1"/>
          <p:nvPr/>
        </p:nvSpPr>
        <p:spPr>
          <a:xfrm>
            <a:off x="3275856" y="1846897"/>
            <a:ext cx="360040" cy="369332"/>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33642507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1520" y="188640"/>
            <a:ext cx="8640960" cy="6552728"/>
          </a:xfrm>
        </p:spPr>
        <p:txBody>
          <a:bodyPr/>
          <a:lstStyle/>
          <a:p>
            <a:pPr lvl="0" algn="l"/>
            <a:r>
              <a:rPr lang="en-US" dirty="0">
                <a:solidFill>
                  <a:schemeClr val="tx1"/>
                </a:solidFill>
              </a:rPr>
              <a:t>Following transactions are executed in the </a:t>
            </a:r>
            <a:r>
              <a:rPr lang="en-US" dirty="0" smtClean="0">
                <a:solidFill>
                  <a:schemeClr val="tx1"/>
                </a:solidFill>
              </a:rPr>
              <a:t>system: </a:t>
            </a:r>
            <a:endParaRPr lang="en-US" sz="3600" dirty="0" smtClean="0"/>
          </a:p>
          <a:p>
            <a:pPr marL="514350" lvl="0" indent="-514350" algn="l">
              <a:buFont typeface="+mj-lt"/>
              <a:buAutoNum type="arabicPeriod"/>
            </a:pPr>
            <a:r>
              <a:rPr lang="en-US" sz="2800" dirty="0" smtClean="0">
                <a:solidFill>
                  <a:schemeClr val="tx1"/>
                </a:solidFill>
              </a:rPr>
              <a:t>AddParticipant </a:t>
            </a:r>
            <a:r>
              <a:rPr lang="en-US" sz="2800" dirty="0">
                <a:solidFill>
                  <a:schemeClr val="tx1"/>
                </a:solidFill>
              </a:rPr>
              <a:t>- Whenever a new node will be added to the system this transaction will get executed.</a:t>
            </a:r>
          </a:p>
          <a:p>
            <a:pPr marL="457200" indent="-457200" algn="l">
              <a:buFont typeface="Wingdings" pitchFamily="2" charset="2"/>
              <a:buChar char="q"/>
            </a:pPr>
            <a:r>
              <a:rPr lang="en-US" sz="2800" dirty="0" smtClean="0">
                <a:solidFill>
                  <a:schemeClr val="tx1"/>
                </a:solidFill>
              </a:rPr>
              <a:t>Doctor: -</a:t>
            </a:r>
          </a:p>
          <a:p>
            <a:pPr algn="l"/>
            <a:endParaRPr lang="en-US" dirty="0">
              <a:solidFill>
                <a:schemeClr val="tx1"/>
              </a:solidFill>
            </a:endParaRPr>
          </a:p>
        </p:txBody>
      </p:sp>
      <p:sp>
        <p:nvSpPr>
          <p:cNvPr id="2" name="Date Placeholder 1"/>
          <p:cNvSpPr>
            <a:spLocks noGrp="1"/>
          </p:cNvSpPr>
          <p:nvPr>
            <p:ph type="dt" sz="half" idx="10"/>
          </p:nvPr>
        </p:nvSpPr>
        <p:spPr/>
        <p:txBody>
          <a:bodyPr/>
          <a:lstStyle/>
          <a:p>
            <a:fld id="{37DB0057-601A-4710-917A-10B236C51DF0}" type="datetime1">
              <a:rPr lang="en-US" smtClean="0">
                <a:solidFill>
                  <a:srgbClr val="00B050"/>
                </a:solidFill>
              </a:rPr>
              <a:t>5/18/2021</a:t>
            </a:fld>
            <a:endParaRPr lang="en-US" dirty="0">
              <a:solidFill>
                <a:srgbClr val="00B050"/>
              </a:solidFill>
            </a:endParaRPr>
          </a:p>
        </p:txBody>
      </p:sp>
      <p:sp>
        <p:nvSpPr>
          <p:cNvPr id="4" name="Footer Placeholder 3"/>
          <p:cNvSpPr>
            <a:spLocks noGrp="1"/>
          </p:cNvSpPr>
          <p:nvPr>
            <p:ph type="ftr" sz="quarter" idx="11"/>
          </p:nvPr>
        </p:nvSpPr>
        <p:spPr/>
        <p:txBody>
          <a:bodyPr/>
          <a:lstStyle/>
          <a:p>
            <a:r>
              <a:rPr lang="en-US" b="1" smtClean="0">
                <a:solidFill>
                  <a:schemeClr val="tx1"/>
                </a:solidFill>
              </a:rPr>
              <a:t>EHRMS   By: Lenah &amp; Kamau</a:t>
            </a:r>
            <a:endParaRPr lang="en-US" b="1" dirty="0">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2132856"/>
            <a:ext cx="8568952" cy="4198755"/>
          </a:xfrm>
          <a:prstGeom prst="rect">
            <a:avLst/>
          </a:prstGeom>
        </p:spPr>
      </p:pic>
    </p:spTree>
    <p:extLst>
      <p:ext uri="{BB962C8B-B14F-4D97-AF65-F5344CB8AC3E}">
        <p14:creationId xmlns:p14="http://schemas.microsoft.com/office/powerpoint/2010/main" val="33642507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1520" y="188640"/>
            <a:ext cx="8640960" cy="6552728"/>
          </a:xfrm>
        </p:spPr>
        <p:txBody>
          <a:bodyPr/>
          <a:lstStyle/>
          <a:p>
            <a:pPr marL="457200" indent="-457200" algn="l">
              <a:buFont typeface="Wingdings" pitchFamily="2" charset="2"/>
              <a:buChar char="q"/>
            </a:pPr>
            <a:r>
              <a:rPr lang="en-US" dirty="0" smtClean="0">
                <a:solidFill>
                  <a:schemeClr val="tx1"/>
                </a:solidFill>
              </a:rPr>
              <a:t>Patient: -</a:t>
            </a:r>
          </a:p>
          <a:p>
            <a:pPr algn="l"/>
            <a:endParaRPr lang="en-US" dirty="0">
              <a:solidFill>
                <a:schemeClr val="tx1"/>
              </a:solidFill>
            </a:endParaRPr>
          </a:p>
        </p:txBody>
      </p:sp>
      <p:sp>
        <p:nvSpPr>
          <p:cNvPr id="2" name="Date Placeholder 1"/>
          <p:cNvSpPr>
            <a:spLocks noGrp="1"/>
          </p:cNvSpPr>
          <p:nvPr>
            <p:ph type="dt" sz="half" idx="10"/>
          </p:nvPr>
        </p:nvSpPr>
        <p:spPr/>
        <p:txBody>
          <a:bodyPr/>
          <a:lstStyle/>
          <a:p>
            <a:fld id="{024516BE-AE59-4FAD-AD27-A370E9C717BD}" type="datetime1">
              <a:rPr lang="en-US" smtClean="0">
                <a:solidFill>
                  <a:srgbClr val="00B050"/>
                </a:solidFill>
              </a:rPr>
              <a:t>5/18/2021</a:t>
            </a:fld>
            <a:endParaRPr lang="en-US" dirty="0">
              <a:solidFill>
                <a:srgbClr val="00B050"/>
              </a:solidFill>
            </a:endParaRPr>
          </a:p>
        </p:txBody>
      </p:sp>
      <p:sp>
        <p:nvSpPr>
          <p:cNvPr id="4" name="Footer Placeholder 3"/>
          <p:cNvSpPr>
            <a:spLocks noGrp="1"/>
          </p:cNvSpPr>
          <p:nvPr>
            <p:ph type="ftr" sz="quarter" idx="11"/>
          </p:nvPr>
        </p:nvSpPr>
        <p:spPr/>
        <p:txBody>
          <a:bodyPr/>
          <a:lstStyle/>
          <a:p>
            <a:r>
              <a:rPr lang="en-US" b="1" smtClean="0">
                <a:solidFill>
                  <a:schemeClr val="tx1"/>
                </a:solidFill>
              </a:rPr>
              <a:t>EHRMS   By: Lenah &amp; Kamau</a:t>
            </a:r>
            <a:endParaRPr lang="en-US" b="1" dirty="0">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692696"/>
            <a:ext cx="8352928" cy="5544616"/>
          </a:xfrm>
          <a:prstGeom prst="rect">
            <a:avLst/>
          </a:prstGeom>
        </p:spPr>
      </p:pic>
    </p:spTree>
    <p:extLst>
      <p:ext uri="{BB962C8B-B14F-4D97-AF65-F5344CB8AC3E}">
        <p14:creationId xmlns:p14="http://schemas.microsoft.com/office/powerpoint/2010/main" val="3364250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1520" y="188640"/>
            <a:ext cx="8640960" cy="6552728"/>
          </a:xfrm>
        </p:spPr>
        <p:txBody>
          <a:bodyPr/>
          <a:lstStyle/>
          <a:p>
            <a:pPr lvl="0" algn="l"/>
            <a:r>
              <a:rPr lang="en-US" sz="2400" dirty="0">
                <a:solidFill>
                  <a:schemeClr val="tx1"/>
                </a:solidFill>
              </a:rPr>
              <a:t>2. CreateMedicalRecord - </a:t>
            </a:r>
            <a:r>
              <a:rPr lang="en-US" sz="2200" dirty="0">
                <a:solidFill>
                  <a:schemeClr val="tx1"/>
                </a:solidFill>
              </a:rPr>
              <a:t>This transaction would create records in the network. It contains fields like recordID, owner, and list of authorized patients. It contains fields that store medical information of the patients like medical </a:t>
            </a:r>
            <a:r>
              <a:rPr lang="en-US" sz="2200" dirty="0" smtClean="0">
                <a:solidFill>
                  <a:schemeClr val="tx1"/>
                </a:solidFill>
              </a:rPr>
              <a:t>history &amp;  diagnosis. </a:t>
            </a:r>
            <a:r>
              <a:rPr lang="en-US" sz="2200" dirty="0">
                <a:solidFill>
                  <a:schemeClr val="tx1"/>
                </a:solidFill>
              </a:rPr>
              <a:t>The ID generated for the record is unique to the record and is used to identify that specific record in the collection.</a:t>
            </a:r>
          </a:p>
          <a:p>
            <a:pPr algn="l"/>
            <a:endParaRPr lang="en-US" dirty="0"/>
          </a:p>
        </p:txBody>
      </p:sp>
      <p:sp>
        <p:nvSpPr>
          <p:cNvPr id="2" name="Date Placeholder 1"/>
          <p:cNvSpPr>
            <a:spLocks noGrp="1"/>
          </p:cNvSpPr>
          <p:nvPr>
            <p:ph type="dt" sz="half" idx="10"/>
          </p:nvPr>
        </p:nvSpPr>
        <p:spPr/>
        <p:txBody>
          <a:bodyPr/>
          <a:lstStyle/>
          <a:p>
            <a:fld id="{28FC5D70-739C-49AA-B94A-2903D3C1BF5E}" type="datetime1">
              <a:rPr lang="en-US" smtClean="0">
                <a:solidFill>
                  <a:srgbClr val="00B050"/>
                </a:solidFill>
              </a:rPr>
              <a:t>5/18/2021</a:t>
            </a:fld>
            <a:endParaRPr lang="en-US" dirty="0">
              <a:solidFill>
                <a:srgbClr val="00B050"/>
              </a:solidFill>
            </a:endParaRPr>
          </a:p>
        </p:txBody>
      </p:sp>
      <p:sp>
        <p:nvSpPr>
          <p:cNvPr id="4" name="Footer Placeholder 3"/>
          <p:cNvSpPr>
            <a:spLocks noGrp="1"/>
          </p:cNvSpPr>
          <p:nvPr>
            <p:ph type="ftr" sz="quarter" idx="11"/>
          </p:nvPr>
        </p:nvSpPr>
        <p:spPr/>
        <p:txBody>
          <a:bodyPr/>
          <a:lstStyle/>
          <a:p>
            <a:r>
              <a:rPr lang="en-US" b="1" smtClean="0">
                <a:solidFill>
                  <a:schemeClr val="tx1"/>
                </a:solidFill>
              </a:rPr>
              <a:t>EHRMS   By: Lenah &amp; Kamau</a:t>
            </a:r>
            <a:endParaRPr lang="en-US" b="1" dirty="0">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988840"/>
            <a:ext cx="8568952" cy="4392488"/>
          </a:xfrm>
          <a:prstGeom prst="rect">
            <a:avLst/>
          </a:prstGeom>
        </p:spPr>
      </p:pic>
    </p:spTree>
    <p:extLst>
      <p:ext uri="{BB962C8B-B14F-4D97-AF65-F5344CB8AC3E}">
        <p14:creationId xmlns:p14="http://schemas.microsoft.com/office/powerpoint/2010/main" val="33642507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1520" y="188640"/>
            <a:ext cx="8640960" cy="6552728"/>
          </a:xfrm>
        </p:spPr>
        <p:txBody>
          <a:bodyPr>
            <a:normAutofit/>
          </a:bodyPr>
          <a:lstStyle/>
          <a:p>
            <a:pPr algn="l"/>
            <a:r>
              <a:rPr lang="en-US" sz="2400" dirty="0" smtClean="0">
                <a:solidFill>
                  <a:schemeClr val="tx1"/>
                </a:solidFill>
              </a:rPr>
              <a:t>Medical record created with both Doctors’ &amp; Patients’ unique ID: -</a:t>
            </a:r>
            <a:endParaRPr lang="en-US" sz="2400" dirty="0">
              <a:solidFill>
                <a:schemeClr val="tx1"/>
              </a:solidFill>
            </a:endParaRPr>
          </a:p>
        </p:txBody>
      </p:sp>
      <p:sp>
        <p:nvSpPr>
          <p:cNvPr id="2" name="Date Placeholder 1"/>
          <p:cNvSpPr>
            <a:spLocks noGrp="1"/>
          </p:cNvSpPr>
          <p:nvPr>
            <p:ph type="dt" sz="half" idx="10"/>
          </p:nvPr>
        </p:nvSpPr>
        <p:spPr/>
        <p:txBody>
          <a:bodyPr/>
          <a:lstStyle/>
          <a:p>
            <a:fld id="{06F8187B-ED9A-49C1-81E8-0262893BEA68}" type="datetime1">
              <a:rPr lang="en-US" smtClean="0">
                <a:solidFill>
                  <a:srgbClr val="00B050"/>
                </a:solidFill>
              </a:rPr>
              <a:t>5/18/2021</a:t>
            </a:fld>
            <a:endParaRPr lang="en-US" dirty="0">
              <a:solidFill>
                <a:srgbClr val="00B050"/>
              </a:solidFill>
            </a:endParaRPr>
          </a:p>
        </p:txBody>
      </p:sp>
      <p:sp>
        <p:nvSpPr>
          <p:cNvPr id="4" name="Footer Placeholder 3"/>
          <p:cNvSpPr>
            <a:spLocks noGrp="1"/>
          </p:cNvSpPr>
          <p:nvPr>
            <p:ph type="ftr" sz="quarter" idx="11"/>
          </p:nvPr>
        </p:nvSpPr>
        <p:spPr/>
        <p:txBody>
          <a:bodyPr/>
          <a:lstStyle/>
          <a:p>
            <a:r>
              <a:rPr lang="en-US" b="1" smtClean="0">
                <a:solidFill>
                  <a:schemeClr val="tx1"/>
                </a:solidFill>
              </a:rPr>
              <a:t>EHRMS   By: Lenah &amp; Kamau</a:t>
            </a:r>
            <a:endParaRPr lang="en-US" b="1" dirty="0">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620688"/>
            <a:ext cx="8352928" cy="5760640"/>
          </a:xfrm>
          <a:prstGeom prst="rect">
            <a:avLst/>
          </a:prstGeom>
        </p:spPr>
      </p:pic>
    </p:spTree>
    <p:extLst>
      <p:ext uri="{BB962C8B-B14F-4D97-AF65-F5344CB8AC3E}">
        <p14:creationId xmlns:p14="http://schemas.microsoft.com/office/powerpoint/2010/main" val="33642507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162</TotalTime>
  <Words>562</Words>
  <Application>Microsoft Office PowerPoint</Application>
  <PresentationFormat>On-screen Show (4:3)</PresentationFormat>
  <Paragraphs>60</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62</cp:revision>
  <dcterms:created xsi:type="dcterms:W3CDTF">2021-04-30T13:39:30Z</dcterms:created>
  <dcterms:modified xsi:type="dcterms:W3CDTF">2021-05-18T16:02:36Z</dcterms:modified>
</cp:coreProperties>
</file>