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61" r:id="rId4"/>
    <p:sldId id="258" r:id="rId5"/>
    <p:sldId id="259" r:id="rId6"/>
    <p:sldId id="262" r:id="rId7"/>
    <p:sldId id="307" r:id="rId8"/>
    <p:sldId id="308" r:id="rId9"/>
    <p:sldId id="311" r:id="rId10"/>
    <p:sldId id="315" r:id="rId11"/>
    <p:sldId id="312" r:id="rId12"/>
    <p:sldId id="314" r:id="rId13"/>
    <p:sldId id="313" r:id="rId14"/>
    <p:sldId id="299" r:id="rId15"/>
    <p:sldId id="300" r:id="rId16"/>
    <p:sldId id="316" r:id="rId17"/>
    <p:sldId id="317" r:id="rId18"/>
    <p:sldId id="318" r:id="rId19"/>
    <p:sldId id="319" r:id="rId20"/>
    <p:sldId id="321" r:id="rId21"/>
    <p:sldId id="32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6E7A"/>
    <a:srgbClr val="EFF7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95407" autoAdjust="0"/>
  </p:normalViewPr>
  <p:slideViewPr>
    <p:cSldViewPr snapToGrid="0">
      <p:cViewPr>
        <p:scale>
          <a:sx n="89" d="100"/>
          <a:sy n="89" d="100"/>
        </p:scale>
        <p:origin x="390"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06258B-8937-48CB-9CFC-B44256E662DD}" type="datetimeFigureOut">
              <a:rPr lang="fr-CA" smtClean="0"/>
              <a:t>2020-03-05</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9D81F9-0A4A-4B7E-8460-5435E475F67E}" type="slidenum">
              <a:rPr lang="fr-CA" smtClean="0"/>
              <a:t>‹N°›</a:t>
            </a:fld>
            <a:endParaRPr lang="fr-CA"/>
          </a:p>
        </p:txBody>
      </p:sp>
    </p:spTree>
    <p:extLst>
      <p:ext uri="{BB962C8B-B14F-4D97-AF65-F5344CB8AC3E}">
        <p14:creationId xmlns:p14="http://schemas.microsoft.com/office/powerpoint/2010/main" val="1181106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A69D81F9-0A4A-4B7E-8460-5435E475F67E}" type="slidenum">
              <a:rPr lang="fr-CA" smtClean="0"/>
              <a:t>1</a:t>
            </a:fld>
            <a:endParaRPr lang="fr-CA"/>
          </a:p>
        </p:txBody>
      </p:sp>
    </p:spTree>
    <p:extLst>
      <p:ext uri="{BB962C8B-B14F-4D97-AF65-F5344CB8AC3E}">
        <p14:creationId xmlns:p14="http://schemas.microsoft.com/office/powerpoint/2010/main" val="1977730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sz="1200" kern="1200" dirty="0">
                <a:solidFill>
                  <a:schemeClr val="tx1"/>
                </a:solidFill>
                <a:effectLst/>
                <a:latin typeface="+mn-lt"/>
                <a:ea typeface="+mn-ea"/>
                <a:cs typeface="+mn-cs"/>
              </a:rPr>
              <a:t>La solution pourra être résumée.</a:t>
            </a:r>
          </a:p>
          <a:p>
            <a:r>
              <a:rPr lang="fr-CA" sz="1200" kern="1200" dirty="0">
                <a:solidFill>
                  <a:schemeClr val="tx1"/>
                </a:solidFill>
                <a:effectLst/>
                <a:latin typeface="+mn-lt"/>
                <a:ea typeface="+mn-ea"/>
                <a:cs typeface="+mn-cs"/>
              </a:rPr>
              <a:t>En trois parties : </a:t>
            </a:r>
          </a:p>
          <a:p>
            <a:pPr lvl="0"/>
            <a:r>
              <a:rPr lang="fr-CA" sz="1200" kern="1200" dirty="0">
                <a:solidFill>
                  <a:schemeClr val="tx1"/>
                </a:solidFill>
                <a:effectLst/>
                <a:latin typeface="+mn-lt"/>
                <a:ea typeface="+mn-ea"/>
                <a:cs typeface="+mn-cs"/>
              </a:rPr>
              <a:t>La source de données (data base)</a:t>
            </a:r>
          </a:p>
          <a:p>
            <a:pPr lvl="0"/>
            <a:r>
              <a:rPr lang="fr-CA" sz="1200" kern="1200" dirty="0">
                <a:solidFill>
                  <a:schemeClr val="tx1"/>
                </a:solidFill>
                <a:effectLst/>
                <a:latin typeface="+mn-lt"/>
                <a:ea typeface="+mn-ea"/>
                <a:cs typeface="+mn-cs"/>
              </a:rPr>
              <a:t> Un client final qui veut avoir ces informations dans un format </a:t>
            </a:r>
            <a:r>
              <a:rPr lang="fr-CA" sz="1200" kern="1200" dirty="0" err="1">
                <a:solidFill>
                  <a:schemeClr val="tx1"/>
                </a:solidFill>
                <a:effectLst/>
                <a:latin typeface="+mn-lt"/>
                <a:ea typeface="+mn-ea"/>
                <a:cs typeface="+mn-cs"/>
              </a:rPr>
              <a:t>Json</a:t>
            </a:r>
            <a:r>
              <a:rPr lang="fr-CA" sz="1200" kern="1200" dirty="0">
                <a:solidFill>
                  <a:schemeClr val="tx1"/>
                </a:solidFill>
                <a:effectLst/>
                <a:latin typeface="+mn-lt"/>
                <a:ea typeface="+mn-ea"/>
                <a:cs typeface="+mn-cs"/>
              </a:rPr>
              <a:t> </a:t>
            </a:r>
          </a:p>
          <a:p>
            <a:pPr lvl="0"/>
            <a:r>
              <a:rPr lang="fr-CA" sz="1200" kern="1200" dirty="0">
                <a:solidFill>
                  <a:schemeClr val="tx1"/>
                </a:solidFill>
                <a:effectLst/>
                <a:latin typeface="+mn-lt"/>
                <a:ea typeface="+mn-ea"/>
                <a:cs typeface="+mn-cs"/>
              </a:rPr>
              <a:t>Pour atteindre ce but on devra développer notre backend en utilisant Spring Framework   </a:t>
            </a:r>
          </a:p>
          <a:p>
            <a:r>
              <a:rPr lang="fr-CA" sz="1200" kern="1200" dirty="0">
                <a:solidFill>
                  <a:schemeClr val="tx1"/>
                </a:solidFill>
                <a:effectLst/>
                <a:latin typeface="+mn-lt"/>
                <a:ea typeface="+mn-ea"/>
                <a:cs typeface="+mn-cs"/>
              </a:rPr>
              <a:t>Ce process développement devra absolument suivre le pattern de Java EE spécifications et ces implémentations, ainsi que Open Api </a:t>
            </a:r>
            <a:r>
              <a:rPr lang="fr-CA" sz="1200" kern="1200" dirty="0" err="1">
                <a:solidFill>
                  <a:schemeClr val="tx1"/>
                </a:solidFill>
                <a:effectLst/>
                <a:latin typeface="+mn-lt"/>
                <a:ea typeface="+mn-ea"/>
                <a:cs typeface="+mn-cs"/>
              </a:rPr>
              <a:t>Specification</a:t>
            </a:r>
            <a:r>
              <a:rPr lang="fr-CA" sz="1200" kern="1200" dirty="0">
                <a:solidFill>
                  <a:schemeClr val="tx1"/>
                </a:solidFill>
                <a:effectLst/>
                <a:latin typeface="+mn-lt"/>
                <a:ea typeface="+mn-ea"/>
                <a:cs typeface="+mn-cs"/>
              </a:rPr>
              <a:t>    pour la partie frontend du software. Car le but ultime de notre travail est que cette les fichiers et les requêtes que nous recevons dans nos end-point doivent communiquer avec d’autres API ou d’autres plateformes. Pour cela il faut être très rigoureux sur le respect du model et des spécifications pour avoir un produit consistant que nous pourrons tester et maintenir dans le futur. </a:t>
            </a:r>
          </a:p>
          <a:p>
            <a:r>
              <a:rPr lang="fr-CA" sz="1200" kern="1200" dirty="0">
                <a:solidFill>
                  <a:schemeClr val="tx1"/>
                </a:solidFill>
                <a:effectLst/>
                <a:latin typeface="+mn-lt"/>
                <a:ea typeface="+mn-ea"/>
                <a:cs typeface="+mn-cs"/>
              </a:rPr>
              <a:t>La question qui se pose par les développeurs est :   comment peut-on atteindre ce but ? la réponse est une bonne connaissance de l’architecture et les bons outils et les bonnes pratique que nous allons exposer dans cette présentation pourrons vous aider a le faire .  </a:t>
            </a:r>
          </a:p>
          <a:p>
            <a:endParaRPr lang="fr-CA" dirty="0"/>
          </a:p>
        </p:txBody>
      </p:sp>
      <p:sp>
        <p:nvSpPr>
          <p:cNvPr id="4" name="Espace réservé du numéro de diapositive 3"/>
          <p:cNvSpPr>
            <a:spLocks noGrp="1"/>
          </p:cNvSpPr>
          <p:nvPr>
            <p:ph type="sldNum" sz="quarter" idx="5"/>
          </p:nvPr>
        </p:nvSpPr>
        <p:spPr/>
        <p:txBody>
          <a:bodyPr/>
          <a:lstStyle/>
          <a:p>
            <a:fld id="{A69D81F9-0A4A-4B7E-8460-5435E475F67E}" type="slidenum">
              <a:rPr lang="fr-CA" smtClean="0"/>
              <a:t>2</a:t>
            </a:fld>
            <a:endParaRPr lang="fr-CA"/>
          </a:p>
        </p:txBody>
      </p:sp>
    </p:spTree>
    <p:extLst>
      <p:ext uri="{BB962C8B-B14F-4D97-AF65-F5344CB8AC3E}">
        <p14:creationId xmlns:p14="http://schemas.microsoft.com/office/powerpoint/2010/main" val="2978117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sz="1200" kern="1200" dirty="0">
                <a:solidFill>
                  <a:schemeClr val="tx1"/>
                </a:solidFill>
                <a:effectLst/>
                <a:latin typeface="+mn-lt"/>
                <a:ea typeface="+mn-ea"/>
                <a:cs typeface="+mn-cs"/>
              </a:rPr>
              <a:t>Principalement les application java web Enterprise sont segmenter en trois distincts couches.</a:t>
            </a:r>
          </a:p>
          <a:p>
            <a:r>
              <a:rPr lang="fr-CA" sz="1200" kern="1200" dirty="0">
                <a:solidFill>
                  <a:schemeClr val="tx1"/>
                </a:solidFill>
                <a:effectLst/>
                <a:latin typeface="+mn-lt"/>
                <a:ea typeface="+mn-ea"/>
                <a:cs typeface="+mn-cs"/>
              </a:rPr>
              <a:t>Nous allons voire brièvement un aperçu      sur ces couches et quels sont les composant Spring de chaque couche.</a:t>
            </a:r>
          </a:p>
          <a:p>
            <a:r>
              <a:rPr lang="fr-CA" sz="1200" b="1" i="1" kern="1200" dirty="0">
                <a:solidFill>
                  <a:schemeClr val="tx1"/>
                </a:solidFill>
                <a:effectLst/>
                <a:latin typeface="+mn-lt"/>
                <a:ea typeface="+mn-ea"/>
                <a:cs typeface="+mn-cs"/>
              </a:rPr>
              <a:t>La première couche de développement</a:t>
            </a:r>
            <a:r>
              <a:rPr lang="fr-CA" sz="1200" kern="1200" dirty="0">
                <a:solidFill>
                  <a:schemeClr val="tx1"/>
                </a:solidFill>
                <a:effectLst/>
                <a:latin typeface="+mn-lt"/>
                <a:ea typeface="+mn-ea"/>
                <a:cs typeface="+mn-cs"/>
              </a:rPr>
              <a:t> est la couche présentation. Cette couche englobe tous le front end de l’applicatif. Dans cette couche nous serons exposée a des outils et des technologies comme Thymeleaf   , JSF , </a:t>
            </a:r>
            <a:r>
              <a:rPr lang="fr-CA" sz="1200" kern="1200" dirty="0" err="1">
                <a:solidFill>
                  <a:schemeClr val="tx1"/>
                </a:solidFill>
                <a:effectLst/>
                <a:latin typeface="+mn-lt"/>
                <a:ea typeface="+mn-ea"/>
                <a:cs typeface="+mn-cs"/>
              </a:rPr>
              <a:t>Jax</a:t>
            </a:r>
            <a:r>
              <a:rPr lang="fr-CA" sz="1200" kern="1200" dirty="0">
                <a:solidFill>
                  <a:schemeClr val="tx1"/>
                </a:solidFill>
                <a:effectLst/>
                <a:latin typeface="+mn-lt"/>
                <a:ea typeface="+mn-ea"/>
                <a:cs typeface="+mn-cs"/>
              </a:rPr>
              <a:t>, JSON et MVC (principalement le MVC est un model pour développer la couche présentation) .</a:t>
            </a:r>
          </a:p>
          <a:p>
            <a:r>
              <a:rPr lang="fr-CA" sz="1200" kern="1200" dirty="0">
                <a:solidFill>
                  <a:schemeClr val="tx1"/>
                </a:solidFill>
                <a:effectLst/>
                <a:latin typeface="+mn-lt"/>
                <a:ea typeface="+mn-ea"/>
                <a:cs typeface="+mn-cs"/>
              </a:rPr>
              <a:t>Vous pouvez voire a droite de l’écran les différente composants Spring utiliser dans cette couche (Controller, Servlet, </a:t>
            </a:r>
            <a:r>
              <a:rPr lang="fr-CA" sz="1200" kern="1200" dirty="0" err="1">
                <a:solidFill>
                  <a:schemeClr val="tx1"/>
                </a:solidFill>
                <a:effectLst/>
                <a:latin typeface="+mn-lt"/>
                <a:ea typeface="+mn-ea"/>
                <a:cs typeface="+mn-cs"/>
              </a:rPr>
              <a:t>RestController</a:t>
            </a:r>
            <a:r>
              <a:rPr lang="fr-CA" sz="1200" kern="1200" dirty="0">
                <a:solidFill>
                  <a:schemeClr val="tx1"/>
                </a:solidFill>
                <a:effectLst/>
                <a:latin typeface="+mn-lt"/>
                <a:ea typeface="+mn-ea"/>
                <a:cs typeface="+mn-cs"/>
              </a:rPr>
              <a:t> qui sont principalement les composant de Spring MVC).</a:t>
            </a:r>
          </a:p>
          <a:p>
            <a:r>
              <a:rPr lang="fr-CA" sz="1200" b="1" i="1" kern="1200" dirty="0">
                <a:solidFill>
                  <a:schemeClr val="tx1"/>
                </a:solidFill>
                <a:effectLst/>
                <a:latin typeface="+mn-lt"/>
                <a:ea typeface="+mn-ea"/>
                <a:cs typeface="+mn-cs"/>
              </a:rPr>
              <a:t>La couche Service est</a:t>
            </a:r>
            <a:r>
              <a:rPr lang="fr-CA" sz="1200" kern="1200" dirty="0">
                <a:solidFill>
                  <a:schemeClr val="tx1"/>
                </a:solidFill>
                <a:effectLst/>
                <a:latin typeface="+mn-lt"/>
                <a:ea typeface="+mn-ea"/>
                <a:cs typeface="+mn-cs"/>
              </a:rPr>
              <a:t> le coure de notre applicatif. C’est dans cette couche que nous développerons notre business logique. Cette couche relie la partie présentation et la couche d’accès aux données.</a:t>
            </a:r>
          </a:p>
          <a:p>
            <a:r>
              <a:rPr lang="fr-CA" sz="1200" kern="1200" dirty="0">
                <a:solidFill>
                  <a:schemeClr val="tx1"/>
                </a:solidFill>
                <a:effectLst/>
                <a:latin typeface="+mn-lt"/>
                <a:ea typeface="+mn-ea"/>
                <a:cs typeface="+mn-cs"/>
              </a:rPr>
              <a:t>Du côté de Spring c’est dans cette partie-là où nous développons les interface (Java in2terfaces) et leurs implémentations généralement les </a:t>
            </a:r>
            <a:r>
              <a:rPr lang="fr-CA" sz="1200" kern="1200" dirty="0" err="1">
                <a:solidFill>
                  <a:schemeClr val="tx1"/>
                </a:solidFill>
                <a:effectLst/>
                <a:latin typeface="+mn-lt"/>
                <a:ea typeface="+mn-ea"/>
                <a:cs typeface="+mn-cs"/>
              </a:rPr>
              <a:t>beans</a:t>
            </a:r>
            <a:r>
              <a:rPr lang="fr-CA" sz="1200" kern="1200" dirty="0">
                <a:solidFill>
                  <a:schemeClr val="tx1"/>
                </a:solidFill>
                <a:effectLst/>
                <a:latin typeface="+mn-lt"/>
                <a:ea typeface="+mn-ea"/>
                <a:cs typeface="+mn-cs"/>
              </a:rPr>
              <a:t> (Object) de cette couche sont annotés par @Service.</a:t>
            </a:r>
          </a:p>
          <a:p>
            <a:r>
              <a:rPr lang="fr-CA" sz="1200" b="1" kern="1200" dirty="0">
                <a:solidFill>
                  <a:schemeClr val="tx1"/>
                </a:solidFill>
                <a:effectLst/>
                <a:latin typeface="+mn-lt"/>
                <a:ea typeface="+mn-ea"/>
                <a:cs typeface="+mn-cs"/>
              </a:rPr>
              <a:t>La couche Accès aux données : </a:t>
            </a:r>
            <a:r>
              <a:rPr lang="fr-CA" sz="1200" kern="1200" dirty="0">
                <a:solidFill>
                  <a:schemeClr val="tx1"/>
                </a:solidFill>
                <a:effectLst/>
                <a:latin typeface="+mn-lt"/>
                <a:ea typeface="+mn-ea"/>
                <a:cs typeface="+mn-cs"/>
              </a:rPr>
              <a:t>cette couche constitue la frontière entre le Object Model qui est notre application JAVA et le « Relation Model » qui est notre base de donnes. </a:t>
            </a:r>
          </a:p>
          <a:p>
            <a:r>
              <a:rPr lang="fr-CA" sz="1200" kern="1200" dirty="0">
                <a:solidFill>
                  <a:schemeClr val="tx1"/>
                </a:solidFill>
                <a:effectLst/>
                <a:latin typeface="+mn-lt"/>
                <a:ea typeface="+mn-ea"/>
                <a:cs typeface="+mn-cs"/>
              </a:rPr>
              <a:t>Dans cette couche nous utilisons les ORM come Hibernate, puisque nous utilisons Spring alors Spring-Data-JPA est le module à découvrir, pour d’une part créer les éléments de cette couche </a:t>
            </a:r>
          </a:p>
          <a:p>
            <a:r>
              <a:rPr lang="fr-CA" sz="1200" kern="1200" dirty="0">
                <a:solidFill>
                  <a:schemeClr val="tx1"/>
                </a:solidFill>
                <a:effectLst/>
                <a:latin typeface="+mn-lt"/>
                <a:ea typeface="+mn-ea"/>
                <a:cs typeface="+mn-cs"/>
              </a:rPr>
              <a:t>(</a:t>
            </a:r>
            <a:r>
              <a:rPr lang="fr-CA" sz="1200" kern="1200" dirty="0" err="1">
                <a:solidFill>
                  <a:schemeClr val="tx1"/>
                </a:solidFill>
                <a:effectLst/>
                <a:latin typeface="+mn-lt"/>
                <a:ea typeface="+mn-ea"/>
                <a:cs typeface="+mn-cs"/>
              </a:rPr>
              <a:t>Entities</a:t>
            </a:r>
            <a:r>
              <a:rPr lang="fr-CA" sz="1200" kern="1200" dirty="0">
                <a:solidFill>
                  <a:schemeClr val="tx1"/>
                </a:solidFill>
                <a:effectLst/>
                <a:latin typeface="+mn-lt"/>
                <a:ea typeface="+mn-ea"/>
                <a:cs typeface="+mn-cs"/>
              </a:rPr>
              <a:t> and Relationship) et d’autre part faire le chemin inverse d’une information qui remonte d’un champ dans une table de base données et en passant par le Repository au Service au Contrôleur jusqu’à sa mise à disposition à l’utilisateur final.</a:t>
            </a:r>
          </a:p>
          <a:p>
            <a:endParaRPr lang="fr-CA" dirty="0"/>
          </a:p>
        </p:txBody>
      </p:sp>
      <p:sp>
        <p:nvSpPr>
          <p:cNvPr id="4" name="Espace réservé du numéro de diapositive 3"/>
          <p:cNvSpPr>
            <a:spLocks noGrp="1"/>
          </p:cNvSpPr>
          <p:nvPr>
            <p:ph type="sldNum" sz="quarter" idx="5"/>
          </p:nvPr>
        </p:nvSpPr>
        <p:spPr/>
        <p:txBody>
          <a:bodyPr/>
          <a:lstStyle/>
          <a:p>
            <a:fld id="{A69D81F9-0A4A-4B7E-8460-5435E475F67E}" type="slidenum">
              <a:rPr lang="fr-CA" smtClean="0"/>
              <a:t>3</a:t>
            </a:fld>
            <a:endParaRPr lang="fr-CA"/>
          </a:p>
        </p:txBody>
      </p:sp>
    </p:spTree>
    <p:extLst>
      <p:ext uri="{BB962C8B-B14F-4D97-AF65-F5344CB8AC3E}">
        <p14:creationId xmlns:p14="http://schemas.microsoft.com/office/powerpoint/2010/main" val="1254399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sz="1200" kern="1200" dirty="0">
                <a:solidFill>
                  <a:schemeClr val="tx1"/>
                </a:solidFill>
                <a:effectLst/>
                <a:latin typeface="+mn-lt"/>
                <a:ea typeface="+mn-ea"/>
                <a:cs typeface="+mn-cs"/>
              </a:rPr>
              <a:t>Nous avons parler de beaucoup de concept théorique qui sont important pour se retrouver dans le labyrinthe du software Engineering.</a:t>
            </a:r>
          </a:p>
          <a:p>
            <a:r>
              <a:rPr lang="fr-CA" sz="1200" kern="1200" dirty="0">
                <a:solidFill>
                  <a:schemeClr val="tx1"/>
                </a:solidFill>
                <a:effectLst/>
                <a:latin typeface="+mn-lt"/>
                <a:ea typeface="+mn-ea"/>
                <a:cs typeface="+mn-cs"/>
              </a:rPr>
              <a:t>Je suppose que vous vous poser la question si ces choses l’existent dans notre actuel projet ?</a:t>
            </a:r>
          </a:p>
          <a:p>
            <a:r>
              <a:rPr lang="fr-CA" sz="1200" kern="1200" dirty="0">
                <a:solidFill>
                  <a:schemeClr val="tx1"/>
                </a:solidFill>
                <a:effectLst/>
                <a:latin typeface="+mn-lt"/>
                <a:ea typeface="+mn-ea"/>
                <a:cs typeface="+mn-cs"/>
              </a:rPr>
              <a:t>Bien sûr que oui. Mais en premier lieu nous allons créer un projet Spring ou nous allons se familiariser à l’écosystème à travers   un exemple réel </a:t>
            </a:r>
          </a:p>
          <a:p>
            <a:endParaRPr lang="fr-CA" dirty="0"/>
          </a:p>
        </p:txBody>
      </p:sp>
      <p:sp>
        <p:nvSpPr>
          <p:cNvPr id="4" name="Espace réservé du numéro de diapositive 3"/>
          <p:cNvSpPr>
            <a:spLocks noGrp="1"/>
          </p:cNvSpPr>
          <p:nvPr>
            <p:ph type="sldNum" sz="quarter" idx="5"/>
          </p:nvPr>
        </p:nvSpPr>
        <p:spPr/>
        <p:txBody>
          <a:bodyPr/>
          <a:lstStyle/>
          <a:p>
            <a:fld id="{A69D81F9-0A4A-4B7E-8460-5435E475F67E}" type="slidenum">
              <a:rPr lang="fr-CA" smtClean="0"/>
              <a:t>4</a:t>
            </a:fld>
            <a:endParaRPr lang="fr-CA"/>
          </a:p>
        </p:txBody>
      </p:sp>
    </p:spTree>
    <p:extLst>
      <p:ext uri="{BB962C8B-B14F-4D97-AF65-F5344CB8AC3E}">
        <p14:creationId xmlns:p14="http://schemas.microsoft.com/office/powerpoint/2010/main" val="1346743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sz="1200" kern="1200" dirty="0">
                <a:solidFill>
                  <a:schemeClr val="tx1"/>
                </a:solidFill>
                <a:effectLst/>
                <a:latin typeface="+mn-lt"/>
                <a:ea typeface="+mn-ea"/>
                <a:cs typeface="+mn-cs"/>
              </a:rPr>
              <a:t>Nous allons commencer à créer notre projet mais avant cela nous examinons brièvement une des Spécifications de Java EE que nous utiliserons souvent dans nos projets (JPA)</a:t>
            </a:r>
          </a:p>
          <a:p>
            <a:r>
              <a:rPr lang="fr-CA" sz="1200" kern="1200" dirty="0">
                <a:solidFill>
                  <a:schemeClr val="tx1"/>
                </a:solidFill>
                <a:effectLst/>
                <a:latin typeface="+mn-lt"/>
                <a:ea typeface="+mn-ea"/>
                <a:cs typeface="+mn-cs"/>
              </a:rPr>
              <a:t>Sa vous permet de savoir ou trouver la bonne information en cas de  besoin .</a:t>
            </a:r>
          </a:p>
        </p:txBody>
      </p:sp>
      <p:sp>
        <p:nvSpPr>
          <p:cNvPr id="4" name="Espace réservé du numéro de diapositive 3"/>
          <p:cNvSpPr>
            <a:spLocks noGrp="1"/>
          </p:cNvSpPr>
          <p:nvPr>
            <p:ph type="sldNum" sz="quarter" idx="5"/>
          </p:nvPr>
        </p:nvSpPr>
        <p:spPr/>
        <p:txBody>
          <a:bodyPr/>
          <a:lstStyle/>
          <a:p>
            <a:fld id="{A69D81F9-0A4A-4B7E-8460-5435E475F67E}" type="slidenum">
              <a:rPr lang="fr-CA" smtClean="0"/>
              <a:t>5</a:t>
            </a:fld>
            <a:endParaRPr lang="fr-CA"/>
          </a:p>
        </p:txBody>
      </p:sp>
    </p:spTree>
    <p:extLst>
      <p:ext uri="{BB962C8B-B14F-4D97-AF65-F5344CB8AC3E}">
        <p14:creationId xmlns:p14="http://schemas.microsoft.com/office/powerpoint/2010/main" val="2032641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CA" dirty="0"/>
              <a:t>Les different module d’un </a:t>
            </a:r>
            <a:r>
              <a:rPr lang="en-CA" dirty="0" err="1"/>
              <a:t>projet</a:t>
            </a:r>
            <a:r>
              <a:rPr lang="en-CA" dirty="0"/>
              <a:t> spring </a:t>
            </a:r>
            <a:endParaRPr lang="fr-CA" dirty="0"/>
          </a:p>
        </p:txBody>
      </p:sp>
      <p:sp>
        <p:nvSpPr>
          <p:cNvPr id="4" name="Espace réservé du numéro de diapositive 3"/>
          <p:cNvSpPr>
            <a:spLocks noGrp="1"/>
          </p:cNvSpPr>
          <p:nvPr>
            <p:ph type="sldNum" sz="quarter" idx="5"/>
          </p:nvPr>
        </p:nvSpPr>
        <p:spPr/>
        <p:txBody>
          <a:bodyPr/>
          <a:lstStyle/>
          <a:p>
            <a:fld id="{A69D81F9-0A4A-4B7E-8460-5435E475F67E}" type="slidenum">
              <a:rPr lang="fr-CA" smtClean="0"/>
              <a:t>7</a:t>
            </a:fld>
            <a:endParaRPr lang="fr-CA"/>
          </a:p>
        </p:txBody>
      </p:sp>
    </p:spTree>
    <p:extLst>
      <p:ext uri="{BB962C8B-B14F-4D97-AF65-F5344CB8AC3E}">
        <p14:creationId xmlns:p14="http://schemas.microsoft.com/office/powerpoint/2010/main" val="1293888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CA" dirty="0"/>
              <a:t>Structure du </a:t>
            </a:r>
            <a:r>
              <a:rPr lang="en-CA" dirty="0" err="1"/>
              <a:t>projet</a:t>
            </a:r>
            <a:endParaRPr lang="fr-CA" dirty="0"/>
          </a:p>
        </p:txBody>
      </p:sp>
      <p:sp>
        <p:nvSpPr>
          <p:cNvPr id="4" name="Espace réservé du numéro de diapositive 3"/>
          <p:cNvSpPr>
            <a:spLocks noGrp="1"/>
          </p:cNvSpPr>
          <p:nvPr>
            <p:ph type="sldNum" sz="quarter" idx="5"/>
          </p:nvPr>
        </p:nvSpPr>
        <p:spPr/>
        <p:txBody>
          <a:bodyPr/>
          <a:lstStyle/>
          <a:p>
            <a:fld id="{A69D81F9-0A4A-4B7E-8460-5435E475F67E}" type="slidenum">
              <a:rPr lang="fr-CA" smtClean="0"/>
              <a:t>9</a:t>
            </a:fld>
            <a:endParaRPr lang="fr-CA"/>
          </a:p>
        </p:txBody>
      </p:sp>
    </p:spTree>
    <p:extLst>
      <p:ext uri="{BB962C8B-B14F-4D97-AF65-F5344CB8AC3E}">
        <p14:creationId xmlns:p14="http://schemas.microsoft.com/office/powerpoint/2010/main" val="1222058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CA" dirty="0" err="1"/>
              <a:t>Apres</a:t>
            </a:r>
            <a:r>
              <a:rPr lang="en-CA" dirty="0"/>
              <a:t> </a:t>
            </a:r>
            <a:r>
              <a:rPr lang="en-CA" dirty="0" err="1"/>
              <a:t>avoir</a:t>
            </a:r>
            <a:r>
              <a:rPr lang="en-CA" dirty="0"/>
              <a:t> examiner le JPA.  </a:t>
            </a:r>
            <a:r>
              <a:rPr lang="en-CA" dirty="0" err="1"/>
              <a:t>afin</a:t>
            </a:r>
            <a:r>
              <a:rPr lang="en-CA" dirty="0"/>
              <a:t> de render Notre </a:t>
            </a:r>
            <a:r>
              <a:rPr lang="fr-CA" noProof="0" dirty="0"/>
              <a:t>projet</a:t>
            </a:r>
            <a:r>
              <a:rPr lang="en-CA" dirty="0"/>
              <a:t> encore plus </a:t>
            </a:r>
            <a:r>
              <a:rPr lang="fr-CA" noProof="0" dirty="0" err="1"/>
              <a:t>interessant</a:t>
            </a:r>
            <a:r>
              <a:rPr lang="en-CA" dirty="0"/>
              <a:t>  nous </a:t>
            </a:r>
            <a:r>
              <a:rPr lang="en-CA" dirty="0" err="1"/>
              <a:t>allons</a:t>
            </a:r>
            <a:r>
              <a:rPr lang="en-CA" dirty="0"/>
              <a:t> </a:t>
            </a:r>
            <a:r>
              <a:rPr lang="en-CA" dirty="0" err="1"/>
              <a:t>explique</a:t>
            </a:r>
            <a:r>
              <a:rPr lang="en-CA" dirty="0"/>
              <a:t> </a:t>
            </a:r>
            <a:r>
              <a:rPr lang="en-CA" dirty="0" err="1"/>
              <a:t>brievement</a:t>
            </a:r>
            <a:r>
              <a:rPr lang="en-CA" dirty="0"/>
              <a:t> le model Spring MVC  pour </a:t>
            </a:r>
            <a:r>
              <a:rPr lang="en-CA" dirty="0" err="1"/>
              <a:t>etre</a:t>
            </a:r>
            <a:r>
              <a:rPr lang="en-CA" dirty="0"/>
              <a:t> </a:t>
            </a:r>
            <a:r>
              <a:rPr lang="en-CA" dirty="0" err="1"/>
              <a:t>en</a:t>
            </a:r>
            <a:r>
              <a:rPr lang="en-CA" dirty="0"/>
              <a:t> </a:t>
            </a:r>
            <a:r>
              <a:rPr lang="en-CA" dirty="0" err="1"/>
              <a:t>mesure</a:t>
            </a:r>
            <a:r>
              <a:rPr lang="en-CA" dirty="0"/>
              <a:t> de </a:t>
            </a:r>
            <a:r>
              <a:rPr lang="en-CA" dirty="0" err="1"/>
              <a:t>creer</a:t>
            </a:r>
            <a:r>
              <a:rPr lang="en-CA" dirty="0"/>
              <a:t> un </a:t>
            </a:r>
            <a:r>
              <a:rPr lang="en-CA" dirty="0" err="1"/>
              <a:t>controleur</a:t>
            </a:r>
            <a:r>
              <a:rPr lang="en-CA" dirty="0"/>
              <a:t> qui expose </a:t>
            </a:r>
            <a:r>
              <a:rPr lang="en-CA" dirty="0" err="1"/>
              <a:t>nos</a:t>
            </a:r>
            <a:r>
              <a:rPr lang="en-CA" dirty="0"/>
              <a:t> </a:t>
            </a:r>
            <a:r>
              <a:rPr lang="en-CA" dirty="0" err="1"/>
              <a:t>donnees</a:t>
            </a:r>
            <a:r>
              <a:rPr lang="en-CA" dirty="0"/>
              <a:t> sous format JSON </a:t>
            </a:r>
            <a:endParaRPr lang="fr-CA" dirty="0"/>
          </a:p>
        </p:txBody>
      </p:sp>
      <p:sp>
        <p:nvSpPr>
          <p:cNvPr id="4" name="Espace réservé du numéro de diapositive 3"/>
          <p:cNvSpPr>
            <a:spLocks noGrp="1"/>
          </p:cNvSpPr>
          <p:nvPr>
            <p:ph type="sldNum" sz="quarter" idx="5"/>
          </p:nvPr>
        </p:nvSpPr>
        <p:spPr/>
        <p:txBody>
          <a:bodyPr/>
          <a:lstStyle/>
          <a:p>
            <a:fld id="{A69D81F9-0A4A-4B7E-8460-5435E475F67E}" type="slidenum">
              <a:rPr lang="fr-CA" smtClean="0"/>
              <a:t>14</a:t>
            </a:fld>
            <a:endParaRPr lang="fr-CA"/>
          </a:p>
        </p:txBody>
      </p:sp>
    </p:spTree>
    <p:extLst>
      <p:ext uri="{BB962C8B-B14F-4D97-AF65-F5344CB8AC3E}">
        <p14:creationId xmlns:p14="http://schemas.microsoft.com/office/powerpoint/2010/main" val="2198702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CA" dirty="0"/>
              <a:t>Dans spring MVC </a:t>
            </a:r>
            <a:r>
              <a:rPr lang="fr-CA" noProof="0" dirty="0"/>
              <a:t>le Dispatcher Servlet est le cœur du model elle </a:t>
            </a:r>
            <a:r>
              <a:rPr lang="fr-CA" sz="1200" kern="1200" dirty="0">
                <a:solidFill>
                  <a:schemeClr val="tx1"/>
                </a:solidFill>
                <a:effectLst/>
                <a:latin typeface="+mn-lt"/>
                <a:ea typeface="+mn-ea"/>
                <a:cs typeface="+mn-cs"/>
              </a:rPr>
              <a:t>Elle reçoi   les requêtes de l’utilisateur  EX : http://localhost:8080/person</a:t>
            </a:r>
          </a:p>
          <a:p>
            <a:r>
              <a:rPr lang="fr-CA" sz="1200" kern="1200" dirty="0">
                <a:solidFill>
                  <a:schemeClr val="tx1"/>
                </a:solidFill>
                <a:effectLst/>
                <a:latin typeface="+mn-lt"/>
                <a:ea typeface="+mn-ea"/>
                <a:cs typeface="+mn-cs"/>
              </a:rPr>
              <a:t>Elle recherche dans le registre si une des méthodes définies dans le contrôleur est annoter par </a:t>
            </a:r>
            <a:r>
              <a:rPr lang="fr-CA" sz="1200" kern="1200" dirty="0">
                <a:solidFill>
                  <a:schemeClr val="tx1"/>
                </a:solidFill>
                <a:latin typeface="+mn-lt"/>
                <a:ea typeface="+mn-ea"/>
                <a:cs typeface="+mn-cs"/>
              </a:rPr>
              <a:t>@</a:t>
            </a:r>
            <a:r>
              <a:rPr lang="fr-CA" sz="1200" kern="1200" dirty="0" err="1">
                <a:solidFill>
                  <a:schemeClr val="tx1"/>
                </a:solidFill>
                <a:latin typeface="+mn-lt"/>
                <a:ea typeface="+mn-ea"/>
                <a:cs typeface="+mn-cs"/>
              </a:rPr>
              <a:t>GetMapping</a:t>
            </a:r>
            <a:r>
              <a:rPr lang="fr-CA" sz="1200" kern="1200" dirty="0">
                <a:solidFill>
                  <a:schemeClr val="tx1"/>
                </a:solidFill>
                <a:latin typeface="+mn-lt"/>
                <a:ea typeface="+mn-ea"/>
                <a:cs typeface="+mn-cs"/>
              </a:rPr>
              <a:t>("/</a:t>
            </a:r>
            <a:r>
              <a:rPr lang="fr-CA" sz="1200" kern="1200" dirty="0" err="1">
                <a:solidFill>
                  <a:schemeClr val="tx1"/>
                </a:solidFill>
                <a:latin typeface="+mn-lt"/>
                <a:ea typeface="+mn-ea"/>
                <a:cs typeface="+mn-cs"/>
              </a:rPr>
              <a:t>person</a:t>
            </a:r>
            <a:r>
              <a:rPr lang="fr-CA" sz="1200" kern="1200" dirty="0">
                <a:solidFill>
                  <a:schemeClr val="tx1"/>
                </a:solidFill>
                <a:latin typeface="+mn-lt"/>
                <a:ea typeface="+mn-ea"/>
                <a:cs typeface="+mn-cs"/>
              </a:rPr>
              <a:t>")</a:t>
            </a:r>
            <a:r>
              <a:rPr lang="fr-CA" sz="1200" kern="1200" dirty="0">
                <a:solidFill>
                  <a:schemeClr val="tx1"/>
                </a:solidFill>
                <a:effectLst/>
                <a:latin typeface="+mn-lt"/>
                <a:ea typeface="+mn-ea"/>
                <a:cs typeface="+mn-cs"/>
              </a:rPr>
              <a:t>  elle redirige la requête vers cette méthode  qui va </a:t>
            </a:r>
          </a:p>
          <a:p>
            <a:r>
              <a:rPr lang="fr-CA" sz="1200" kern="1200" dirty="0">
                <a:solidFill>
                  <a:schemeClr val="tx1"/>
                </a:solidFill>
                <a:effectLst/>
                <a:latin typeface="+mn-lt"/>
                <a:ea typeface="+mn-ea"/>
                <a:cs typeface="+mn-cs"/>
              </a:rPr>
              <a:t>De sont toure retourner un model a la vue qui va être retournée a l utilisateur .</a:t>
            </a:r>
          </a:p>
          <a:p>
            <a:r>
              <a:rPr lang="fr-CA" sz="1200" kern="1200" dirty="0">
                <a:solidFill>
                  <a:schemeClr val="tx1"/>
                </a:solidFill>
                <a:effectLst/>
                <a:latin typeface="+mn-lt"/>
                <a:ea typeface="+mn-ea"/>
                <a:cs typeface="+mn-cs"/>
              </a:rPr>
              <a:t>Nos allons créer un simple contrôleur qui vas interagir avec la partie service pour retourner un JSON file au client </a:t>
            </a:r>
            <a:endParaRPr lang="fr-CA" dirty="0"/>
          </a:p>
        </p:txBody>
      </p:sp>
      <p:sp>
        <p:nvSpPr>
          <p:cNvPr id="4" name="Espace réservé du numéro de diapositive 3"/>
          <p:cNvSpPr>
            <a:spLocks noGrp="1"/>
          </p:cNvSpPr>
          <p:nvPr>
            <p:ph type="sldNum" sz="quarter" idx="5"/>
          </p:nvPr>
        </p:nvSpPr>
        <p:spPr/>
        <p:txBody>
          <a:bodyPr/>
          <a:lstStyle/>
          <a:p>
            <a:fld id="{A69D81F9-0A4A-4B7E-8460-5435E475F67E}" type="slidenum">
              <a:rPr lang="fr-CA" smtClean="0"/>
              <a:t>15</a:t>
            </a:fld>
            <a:endParaRPr lang="fr-CA"/>
          </a:p>
        </p:txBody>
      </p:sp>
    </p:spTree>
    <p:extLst>
      <p:ext uri="{BB962C8B-B14F-4D97-AF65-F5344CB8AC3E}">
        <p14:creationId xmlns:p14="http://schemas.microsoft.com/office/powerpoint/2010/main" val="2280171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0159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3/3/2020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3/3/2020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OAI/OpenAPI-Specification/blob/master/versions/3.0.0.md" TargetMode="External"/><Relationship Id="rId2" Type="http://schemas.openxmlformats.org/officeDocument/2006/relationships/hyperlink" Target="https://github.com/OAI/OpenAPI-Specification" TargetMode="Externa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swagger-api/"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g"/></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commons.wikimedia.org/wiki/File:Text-questionmark.sv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wnload.oracle.com/otn-pub/jcp/persistence-2_2-mrel-spec/JavaPersistence.pdf?AuthParam=1583261958_4df0126169e67f77c6b296d52bb88073" TargetMode="Externa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B0FE8F-5F50-4B7B-9EFC-3333C497B266}"/>
              </a:ext>
            </a:extLst>
          </p:cNvPr>
          <p:cNvSpPr>
            <a:spLocks noGrp="1"/>
          </p:cNvSpPr>
          <p:nvPr>
            <p:ph type="ctrTitle"/>
          </p:nvPr>
        </p:nvSpPr>
        <p:spPr/>
        <p:txBody>
          <a:bodyPr>
            <a:normAutofit/>
          </a:bodyPr>
          <a:lstStyle/>
          <a:p>
            <a:pPr algn="r"/>
            <a:r>
              <a:rPr lang="en-CA" sz="4400" dirty="0"/>
              <a:t>Introduction to spring </a:t>
            </a:r>
            <a:r>
              <a:rPr lang="en-CA" sz="4400" dirty="0" err="1"/>
              <a:t>fw</a:t>
            </a:r>
            <a:r>
              <a:rPr lang="en-CA" sz="4400" dirty="0"/>
              <a:t> and </a:t>
            </a:r>
            <a:r>
              <a:rPr lang="en-CA" sz="4400" dirty="0" err="1"/>
              <a:t>openapi</a:t>
            </a:r>
            <a:r>
              <a:rPr lang="en-CA" sz="4400" dirty="0"/>
              <a:t> </a:t>
            </a:r>
            <a:r>
              <a:rPr lang="en-CA" sz="4400" dirty="0" err="1"/>
              <a:t>echosystem</a:t>
            </a:r>
            <a:r>
              <a:rPr lang="en-CA" sz="4400" dirty="0"/>
              <a:t> </a:t>
            </a:r>
            <a:endParaRPr lang="fr-CA" sz="4400" dirty="0"/>
          </a:p>
        </p:txBody>
      </p:sp>
      <p:sp>
        <p:nvSpPr>
          <p:cNvPr id="3" name="Sous-titre 2">
            <a:extLst>
              <a:ext uri="{FF2B5EF4-FFF2-40B4-BE49-F238E27FC236}">
                <a16:creationId xmlns:a16="http://schemas.microsoft.com/office/drawing/2014/main" id="{B615D6F0-0FC0-4D9E-80FF-5EEA68200EBC}"/>
              </a:ext>
            </a:extLst>
          </p:cNvPr>
          <p:cNvSpPr>
            <a:spLocks noGrp="1"/>
          </p:cNvSpPr>
          <p:nvPr>
            <p:ph type="subTitle" idx="1"/>
          </p:nvPr>
        </p:nvSpPr>
        <p:spPr/>
        <p:txBody>
          <a:bodyPr/>
          <a:lstStyle/>
          <a:p>
            <a:endParaRPr lang="fr-CA" dirty="0"/>
          </a:p>
        </p:txBody>
      </p:sp>
    </p:spTree>
    <p:extLst>
      <p:ext uri="{BB962C8B-B14F-4D97-AF65-F5344CB8AC3E}">
        <p14:creationId xmlns:p14="http://schemas.microsoft.com/office/powerpoint/2010/main" val="203323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5C4FF19-2287-42D0-B08E-F76C415B3E77}"/>
              </a:ext>
            </a:extLst>
          </p:cNvPr>
          <p:cNvSpPr/>
          <p:nvPr/>
        </p:nvSpPr>
        <p:spPr>
          <a:xfrm>
            <a:off x="544513" y="501134"/>
            <a:ext cx="3147785" cy="584775"/>
          </a:xfrm>
          <a:prstGeom prst="rect">
            <a:avLst/>
          </a:prstGeom>
        </p:spPr>
        <p:txBody>
          <a:bodyPr wrap="none">
            <a:spAutoFit/>
          </a:bodyPr>
          <a:lstStyle/>
          <a:p>
            <a:pPr marL="92075"/>
            <a:r>
              <a:rPr lang="en-CA" sz="3200" i="1" dirty="0"/>
              <a:t>2- Spring Data-JPA</a:t>
            </a:r>
          </a:p>
        </p:txBody>
      </p:sp>
      <p:sp>
        <p:nvSpPr>
          <p:cNvPr id="4" name="ZoneTexte 3">
            <a:extLst>
              <a:ext uri="{FF2B5EF4-FFF2-40B4-BE49-F238E27FC236}">
                <a16:creationId xmlns:a16="http://schemas.microsoft.com/office/drawing/2014/main" id="{A95DC21E-AEEB-4F92-9DCB-81A1ED730169}"/>
              </a:ext>
            </a:extLst>
          </p:cNvPr>
          <p:cNvSpPr txBox="1"/>
          <p:nvPr/>
        </p:nvSpPr>
        <p:spPr>
          <a:xfrm>
            <a:off x="824590" y="1344707"/>
            <a:ext cx="10806869" cy="3693319"/>
          </a:xfrm>
          <a:prstGeom prst="rect">
            <a:avLst/>
          </a:prstGeom>
          <a:noFill/>
        </p:spPr>
        <p:txBody>
          <a:bodyPr wrap="none" rtlCol="0">
            <a:spAutoFit/>
          </a:bodyPr>
          <a:lstStyle/>
          <a:p>
            <a:r>
              <a:rPr lang="en-CA" dirty="0"/>
              <a:t>To build the Data Access layer of our example we will use Spring-Data- JPA – the Spring implementation of JPA2.2</a:t>
            </a:r>
          </a:p>
          <a:p>
            <a:r>
              <a:rPr lang="en-CA" dirty="0" err="1"/>
              <a:t>Javax.persistence.Api</a:t>
            </a:r>
            <a:r>
              <a:rPr lang="en-CA" dirty="0"/>
              <a:t> library and Hibernate .</a:t>
            </a:r>
          </a:p>
          <a:p>
            <a:pPr marL="285750" indent="-285750">
              <a:buFont typeface="Wingdings" panose="05000000000000000000" pitchFamily="2" charset="2"/>
              <a:buChar char="ü"/>
            </a:pPr>
            <a:r>
              <a:rPr lang="en-CA" dirty="0"/>
              <a:t>Throw this example we  will build 4 Entities in the project domain (model)</a:t>
            </a:r>
          </a:p>
          <a:p>
            <a:r>
              <a:rPr lang="en-CA" dirty="0"/>
              <a:t>                  Person , Address, Car, Project</a:t>
            </a:r>
          </a:p>
          <a:p>
            <a:pPr marL="285750" indent="-285750">
              <a:buFont typeface="Wingdings" panose="05000000000000000000" pitchFamily="2" charset="2"/>
              <a:buChar char="ü"/>
            </a:pPr>
            <a:r>
              <a:rPr lang="en-CA" dirty="0"/>
              <a:t>We will learn how to implement relations between this tables using JPA.</a:t>
            </a:r>
          </a:p>
          <a:p>
            <a:r>
              <a:rPr lang="en-CA" dirty="0"/>
              <a:t>            </a:t>
            </a:r>
            <a:r>
              <a:rPr lang="en-CA" dirty="0" err="1"/>
              <a:t>OneToOne</a:t>
            </a:r>
            <a:r>
              <a:rPr lang="en-CA" dirty="0"/>
              <a:t>, </a:t>
            </a:r>
            <a:r>
              <a:rPr lang="en-CA" dirty="0" err="1"/>
              <a:t>OneToMany</a:t>
            </a:r>
            <a:r>
              <a:rPr lang="en-CA" dirty="0"/>
              <a:t>, </a:t>
            </a:r>
            <a:r>
              <a:rPr lang="en-CA" dirty="0" err="1"/>
              <a:t>ManyToMany</a:t>
            </a:r>
            <a:r>
              <a:rPr lang="en-CA" dirty="0"/>
              <a:t> </a:t>
            </a:r>
            <a:r>
              <a:rPr lang="en-CA" dirty="0" err="1"/>
              <a:t>ManyToOne</a:t>
            </a:r>
            <a:r>
              <a:rPr lang="en-CA" dirty="0"/>
              <a:t>.</a:t>
            </a:r>
          </a:p>
          <a:p>
            <a:pPr marL="285750" indent="-285750">
              <a:buFont typeface="Wingdings" panose="05000000000000000000" pitchFamily="2" charset="2"/>
              <a:buChar char="ü"/>
            </a:pPr>
            <a:r>
              <a:rPr lang="en-CA" dirty="0"/>
              <a:t>We also expose to cascade information between  entities ( Bidirectional / unidirectional relationship)</a:t>
            </a:r>
          </a:p>
          <a:p>
            <a:pPr marL="285750" indent="-285750">
              <a:buFont typeface="Wingdings" panose="05000000000000000000" pitchFamily="2" charset="2"/>
              <a:buChar char="ü"/>
            </a:pPr>
            <a:r>
              <a:rPr lang="en-CA" dirty="0"/>
              <a:t>This example is not limited   to spring data ,  but studding this module lead us to get other knowledge as :</a:t>
            </a:r>
          </a:p>
          <a:p>
            <a:pPr marL="2114550" lvl="4" indent="-285750">
              <a:buFont typeface="Wingdings" panose="05000000000000000000" pitchFamily="2" charset="2"/>
              <a:buChar char="§"/>
            </a:pPr>
            <a:r>
              <a:rPr lang="en-CA" dirty="0"/>
              <a:t>How to configure Spring project</a:t>
            </a:r>
          </a:p>
          <a:p>
            <a:pPr marL="2114550" lvl="4" indent="-285750">
              <a:buFont typeface="Wingdings" panose="05000000000000000000" pitchFamily="2" charset="2"/>
              <a:buChar char="§"/>
            </a:pPr>
            <a:r>
              <a:rPr lang="en-CA" dirty="0"/>
              <a:t>How to build properly a project using maven </a:t>
            </a:r>
          </a:p>
          <a:p>
            <a:pPr marL="2114550" lvl="4" indent="-285750">
              <a:buFont typeface="Wingdings" panose="05000000000000000000" pitchFamily="2" charset="2"/>
              <a:buChar char="§"/>
            </a:pPr>
            <a:r>
              <a:rPr lang="en-CA" dirty="0"/>
              <a:t>How to build other layers  (controllers, Services..)</a:t>
            </a:r>
          </a:p>
          <a:p>
            <a:pPr lvl="4"/>
            <a:endParaRPr lang="en-CA" dirty="0"/>
          </a:p>
          <a:p>
            <a:pPr lvl="4"/>
            <a:endParaRPr lang="en-CA" dirty="0"/>
          </a:p>
        </p:txBody>
      </p:sp>
    </p:spTree>
    <p:extLst>
      <p:ext uri="{BB962C8B-B14F-4D97-AF65-F5344CB8AC3E}">
        <p14:creationId xmlns:p14="http://schemas.microsoft.com/office/powerpoint/2010/main" val="4180867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ACC919-8F46-45BF-8A7B-643B003B0616}"/>
              </a:ext>
            </a:extLst>
          </p:cNvPr>
          <p:cNvSpPr/>
          <p:nvPr/>
        </p:nvSpPr>
        <p:spPr>
          <a:xfrm>
            <a:off x="544513" y="501134"/>
            <a:ext cx="3147785" cy="584775"/>
          </a:xfrm>
          <a:prstGeom prst="rect">
            <a:avLst/>
          </a:prstGeom>
        </p:spPr>
        <p:txBody>
          <a:bodyPr wrap="none">
            <a:spAutoFit/>
          </a:bodyPr>
          <a:lstStyle/>
          <a:p>
            <a:pPr marL="92075"/>
            <a:r>
              <a:rPr lang="en-CA" sz="3200" i="1" dirty="0"/>
              <a:t>2- Spring Data-JPA</a:t>
            </a:r>
          </a:p>
        </p:txBody>
      </p:sp>
      <p:sp>
        <p:nvSpPr>
          <p:cNvPr id="4" name="ZoneTexte 3">
            <a:extLst>
              <a:ext uri="{FF2B5EF4-FFF2-40B4-BE49-F238E27FC236}">
                <a16:creationId xmlns:a16="http://schemas.microsoft.com/office/drawing/2014/main" id="{B601FC41-0FB4-4785-9D85-0A7848A6FEDF}"/>
              </a:ext>
            </a:extLst>
          </p:cNvPr>
          <p:cNvSpPr txBox="1"/>
          <p:nvPr/>
        </p:nvSpPr>
        <p:spPr>
          <a:xfrm>
            <a:off x="824590" y="1344707"/>
            <a:ext cx="10503132" cy="3416320"/>
          </a:xfrm>
          <a:prstGeom prst="rect">
            <a:avLst/>
          </a:prstGeom>
          <a:noFill/>
        </p:spPr>
        <p:txBody>
          <a:bodyPr wrap="none" rtlCol="0">
            <a:spAutoFit/>
          </a:bodyPr>
          <a:lstStyle/>
          <a:p>
            <a:r>
              <a:rPr lang="en-CA" b="1" i="1" dirty="0"/>
              <a:t>Mapping the Relationship between tables in the Object side:</a:t>
            </a:r>
          </a:p>
          <a:p>
            <a:pPr marL="285750">
              <a:tabLst>
                <a:tab pos="182563" algn="l"/>
              </a:tabLst>
            </a:pPr>
            <a:endParaRPr lang="en-CA" dirty="0"/>
          </a:p>
          <a:p>
            <a:pPr marL="285750" algn="just">
              <a:tabLst>
                <a:tab pos="182563" algn="l"/>
              </a:tabLst>
            </a:pPr>
            <a:r>
              <a:rPr lang="en-US" b="1" i="1" dirty="0"/>
              <a:t> a)One To One Relation (1:1) </a:t>
            </a:r>
          </a:p>
          <a:p>
            <a:pPr marL="285750" algn="just">
              <a:tabLst>
                <a:tab pos="182563" algn="l"/>
              </a:tabLst>
            </a:pPr>
            <a:r>
              <a:rPr lang="en-US" dirty="0"/>
              <a:t>to implement a one to one relationship we use the JPA annotation @</a:t>
            </a:r>
            <a:r>
              <a:rPr lang="en-US" dirty="0" err="1"/>
              <a:t>OneToOne</a:t>
            </a:r>
            <a:r>
              <a:rPr lang="en-US" dirty="0"/>
              <a:t>.</a:t>
            </a:r>
          </a:p>
          <a:p>
            <a:pPr marL="571500" indent="-285750" algn="just">
              <a:buFontTx/>
              <a:buChar char="-"/>
              <a:tabLst>
                <a:tab pos="182563" algn="l"/>
              </a:tabLst>
            </a:pPr>
            <a:r>
              <a:rPr lang="en-US" dirty="0"/>
              <a:t> </a:t>
            </a:r>
            <a:r>
              <a:rPr lang="en-US" i="1" dirty="0">
                <a:solidFill>
                  <a:srgbClr val="FF0000"/>
                </a:solidFill>
              </a:rPr>
              <a:t>The annotated Class with @</a:t>
            </a:r>
            <a:r>
              <a:rPr lang="en-US" i="1" dirty="0" err="1">
                <a:solidFill>
                  <a:srgbClr val="FF0000"/>
                </a:solidFill>
              </a:rPr>
              <a:t>OneToOne</a:t>
            </a:r>
            <a:r>
              <a:rPr lang="en-US" i="1" dirty="0">
                <a:solidFill>
                  <a:srgbClr val="FF0000"/>
                </a:solidFill>
              </a:rPr>
              <a:t> ===&gt; the corresponding Table will receive the </a:t>
            </a:r>
            <a:r>
              <a:rPr lang="en-US" i="1" dirty="0" err="1">
                <a:solidFill>
                  <a:srgbClr val="FF0000"/>
                </a:solidFill>
              </a:rPr>
              <a:t>foreignKey</a:t>
            </a:r>
            <a:endParaRPr lang="en-US" i="1" dirty="0">
              <a:solidFill>
                <a:srgbClr val="FF0000"/>
              </a:solidFill>
            </a:endParaRPr>
          </a:p>
          <a:p>
            <a:pPr marL="285750" algn="just">
              <a:tabLst>
                <a:tab pos="182563" algn="l"/>
              </a:tabLst>
            </a:pPr>
            <a:r>
              <a:rPr lang="en-US" i="1" dirty="0">
                <a:solidFill>
                  <a:srgbClr val="FF0000"/>
                </a:solidFill>
              </a:rPr>
              <a:t>     (Class Person contain @</a:t>
            </a:r>
            <a:r>
              <a:rPr lang="en-US" i="1" dirty="0" err="1">
                <a:solidFill>
                  <a:srgbClr val="FF0000"/>
                </a:solidFill>
              </a:rPr>
              <a:t>OneToOne</a:t>
            </a:r>
            <a:r>
              <a:rPr lang="en-US" i="1" dirty="0">
                <a:solidFill>
                  <a:srgbClr val="FF0000"/>
                </a:solidFill>
              </a:rPr>
              <a:t> ===&gt; Table Person receive de key from Address0</a:t>
            </a:r>
          </a:p>
          <a:p>
            <a:pPr marL="285750" algn="just">
              <a:tabLst>
                <a:tab pos="182563" algn="l"/>
              </a:tabLst>
            </a:pPr>
            <a:r>
              <a:rPr lang="en-US" dirty="0"/>
              <a:t>- The name of the join column is generated by default (</a:t>
            </a:r>
            <a:r>
              <a:rPr lang="en-US" dirty="0" err="1"/>
              <a:t>Tablename_id</a:t>
            </a:r>
            <a:r>
              <a:rPr lang="en-US" dirty="0"/>
              <a:t>) to change it we use the annotation </a:t>
            </a:r>
          </a:p>
          <a:p>
            <a:pPr marL="285750" algn="just">
              <a:tabLst>
                <a:tab pos="182563" algn="l"/>
              </a:tabLst>
            </a:pPr>
            <a:r>
              <a:rPr lang="en-US" dirty="0"/>
              <a:t>	</a:t>
            </a:r>
            <a:r>
              <a:rPr lang="en-US" i="1" dirty="0">
                <a:solidFill>
                  <a:srgbClr val="FF0000"/>
                </a:solidFill>
              </a:rPr>
              <a:t>     @</a:t>
            </a:r>
            <a:r>
              <a:rPr lang="en-US" i="1" dirty="0" err="1">
                <a:solidFill>
                  <a:srgbClr val="FF0000"/>
                </a:solidFill>
              </a:rPr>
              <a:t>JoinColumn</a:t>
            </a:r>
            <a:r>
              <a:rPr lang="en-US" i="1" dirty="0">
                <a:solidFill>
                  <a:srgbClr val="FF0000"/>
                </a:solidFill>
              </a:rPr>
              <a:t>(name= </a:t>
            </a:r>
            <a:r>
              <a:rPr lang="en-US" i="1" dirty="0" err="1">
                <a:solidFill>
                  <a:srgbClr val="FF0000"/>
                </a:solidFill>
              </a:rPr>
              <a:t>Adr_FK</a:t>
            </a:r>
            <a:r>
              <a:rPr lang="en-US" i="1" dirty="0">
                <a:solidFill>
                  <a:srgbClr val="FF0000"/>
                </a:solidFill>
              </a:rPr>
              <a:t>)</a:t>
            </a:r>
          </a:p>
          <a:p>
            <a:pPr marL="285750" algn="just">
              <a:tabLst>
                <a:tab pos="182563" algn="l"/>
              </a:tabLst>
            </a:pPr>
            <a:r>
              <a:rPr lang="en-US" dirty="0"/>
              <a:t>- To implement the bi-directionality of the relation we add a property person in address table annotated by </a:t>
            </a:r>
          </a:p>
          <a:p>
            <a:pPr marL="285750" algn="just">
              <a:tabLst>
                <a:tab pos="182563" algn="l"/>
              </a:tabLst>
            </a:pPr>
            <a:r>
              <a:rPr lang="en-US" dirty="0"/>
              <a:t>	   @</a:t>
            </a:r>
            <a:r>
              <a:rPr lang="en-US" dirty="0" err="1"/>
              <a:t>OneToOne</a:t>
            </a:r>
            <a:r>
              <a:rPr lang="en-US" dirty="0"/>
              <a:t>(</a:t>
            </a:r>
            <a:r>
              <a:rPr lang="en-US" dirty="0" err="1"/>
              <a:t>mappedBy</a:t>
            </a:r>
            <a:r>
              <a:rPr lang="en-US" dirty="0"/>
              <a:t>="</a:t>
            </a:r>
            <a:r>
              <a:rPr lang="en-US" dirty="0" err="1"/>
              <a:t>the_property_name_in_the_Other_Table</a:t>
            </a:r>
            <a:r>
              <a:rPr lang="en-US" dirty="0"/>
              <a:t>") </a:t>
            </a:r>
          </a:p>
          <a:p>
            <a:pPr marL="285750" algn="just">
              <a:tabLst>
                <a:tab pos="182563" algn="l"/>
              </a:tabLst>
            </a:pPr>
            <a:r>
              <a:rPr lang="en-US" dirty="0"/>
              <a:t>        </a:t>
            </a:r>
            <a:r>
              <a:rPr lang="en-US" dirty="0">
                <a:solidFill>
                  <a:srgbClr val="FF0000"/>
                </a:solidFill>
              </a:rPr>
              <a:t>the </a:t>
            </a:r>
            <a:r>
              <a:rPr lang="en-US" dirty="0" err="1">
                <a:solidFill>
                  <a:srgbClr val="FF0000"/>
                </a:solidFill>
              </a:rPr>
              <a:t>mappedBy</a:t>
            </a:r>
            <a:r>
              <a:rPr lang="en-US" dirty="0">
                <a:solidFill>
                  <a:srgbClr val="FF0000"/>
                </a:solidFill>
              </a:rPr>
              <a:t> side is the master of the relation</a:t>
            </a:r>
            <a:endParaRPr lang="en-CA" dirty="0">
              <a:solidFill>
                <a:srgbClr val="FF0000"/>
              </a:solidFill>
            </a:endParaRPr>
          </a:p>
          <a:p>
            <a:pPr algn="just"/>
            <a:r>
              <a:rPr lang="en-CA" dirty="0"/>
              <a:t> </a:t>
            </a:r>
            <a:endParaRPr lang="fr-CA" dirty="0"/>
          </a:p>
        </p:txBody>
      </p:sp>
    </p:spTree>
    <p:extLst>
      <p:ext uri="{BB962C8B-B14F-4D97-AF65-F5344CB8AC3E}">
        <p14:creationId xmlns:p14="http://schemas.microsoft.com/office/powerpoint/2010/main" val="3314141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ACC919-8F46-45BF-8A7B-643B003B0616}"/>
              </a:ext>
            </a:extLst>
          </p:cNvPr>
          <p:cNvSpPr/>
          <p:nvPr/>
        </p:nvSpPr>
        <p:spPr>
          <a:xfrm>
            <a:off x="544513" y="501134"/>
            <a:ext cx="3147785" cy="584775"/>
          </a:xfrm>
          <a:prstGeom prst="rect">
            <a:avLst/>
          </a:prstGeom>
        </p:spPr>
        <p:txBody>
          <a:bodyPr wrap="none">
            <a:spAutoFit/>
          </a:bodyPr>
          <a:lstStyle/>
          <a:p>
            <a:pPr marL="92075"/>
            <a:r>
              <a:rPr lang="en-CA" sz="3200" i="1" dirty="0"/>
              <a:t>2- Spring Data-JPA</a:t>
            </a:r>
          </a:p>
        </p:txBody>
      </p:sp>
      <p:sp>
        <p:nvSpPr>
          <p:cNvPr id="4" name="ZoneTexte 3">
            <a:extLst>
              <a:ext uri="{FF2B5EF4-FFF2-40B4-BE49-F238E27FC236}">
                <a16:creationId xmlns:a16="http://schemas.microsoft.com/office/drawing/2014/main" id="{B601FC41-0FB4-4785-9D85-0A7848A6FEDF}"/>
              </a:ext>
            </a:extLst>
          </p:cNvPr>
          <p:cNvSpPr txBox="1"/>
          <p:nvPr/>
        </p:nvSpPr>
        <p:spPr>
          <a:xfrm>
            <a:off x="792317" y="1170976"/>
            <a:ext cx="10043583" cy="5078313"/>
          </a:xfrm>
          <a:prstGeom prst="rect">
            <a:avLst/>
          </a:prstGeom>
          <a:noFill/>
        </p:spPr>
        <p:txBody>
          <a:bodyPr wrap="none" rtlCol="0">
            <a:spAutoFit/>
          </a:bodyPr>
          <a:lstStyle/>
          <a:p>
            <a:r>
              <a:rPr lang="en-CA" b="1" i="1" dirty="0"/>
              <a:t>Mapping the Relationship between tables in the Object side:</a:t>
            </a:r>
          </a:p>
          <a:p>
            <a:pPr marL="285750" algn="just">
              <a:tabLst>
                <a:tab pos="182563" algn="l"/>
              </a:tabLst>
            </a:pPr>
            <a:r>
              <a:rPr lang="en-US" b="1" i="1" dirty="0"/>
              <a:t> b) Many To One Relation (n:1)</a:t>
            </a:r>
            <a:endParaRPr lang="en-US" dirty="0"/>
          </a:p>
          <a:p>
            <a:pPr marL="285750" algn="just">
              <a:tabLst>
                <a:tab pos="182563" algn="l"/>
              </a:tabLst>
            </a:pPr>
            <a:r>
              <a:rPr lang="en-US" dirty="0"/>
              <a:t>   to implement this relation we will use a Car example ; </a:t>
            </a:r>
          </a:p>
          <a:p>
            <a:pPr marL="285750" algn="just">
              <a:tabLst>
                <a:tab pos="182563" algn="l"/>
              </a:tabLst>
            </a:pPr>
            <a:r>
              <a:rPr lang="en-US" dirty="0"/>
              <a:t>                              Many Cars are owned by One Person,</a:t>
            </a:r>
          </a:p>
          <a:p>
            <a:pPr marL="285750" algn="just">
              <a:tabLst>
                <a:tab pos="182563" algn="l"/>
              </a:tabLst>
            </a:pPr>
            <a:r>
              <a:rPr lang="en-US" dirty="0"/>
              <a:t>     - we have an entity Car with the external property owner of type Person.</a:t>
            </a:r>
          </a:p>
          <a:p>
            <a:pPr marL="285750" algn="just">
              <a:tabLst>
                <a:tab pos="182563" algn="l"/>
              </a:tabLst>
            </a:pPr>
            <a:r>
              <a:rPr lang="en-US" dirty="0"/>
              <a:t>	   - //and in the Person class, we have a List of Cars </a:t>
            </a:r>
          </a:p>
          <a:p>
            <a:pPr marL="285750" algn="just">
              <a:tabLst>
                <a:tab pos="182563" algn="l"/>
              </a:tabLst>
            </a:pPr>
            <a:r>
              <a:rPr lang="en-US" dirty="0"/>
              <a:t>       </a:t>
            </a:r>
            <a:r>
              <a:rPr lang="en-US" i="1" dirty="0">
                <a:solidFill>
                  <a:srgbClr val="FF0000"/>
                </a:solidFill>
              </a:rPr>
              <a:t>the logic in the DB  the key of the one side migrate to the "many" side.</a:t>
            </a:r>
          </a:p>
          <a:p>
            <a:pPr marL="285750" algn="just">
              <a:tabLst>
                <a:tab pos="182563" algn="l"/>
              </a:tabLst>
            </a:pPr>
            <a:r>
              <a:rPr lang="en-US" b="1" i="1" dirty="0"/>
              <a:t>c) One To Many  Relation (1:n)</a:t>
            </a:r>
          </a:p>
          <a:p>
            <a:pPr marL="285750" algn="just">
              <a:tabLst>
                <a:tab pos="182563" algn="l"/>
              </a:tabLst>
            </a:pPr>
            <a:r>
              <a:rPr lang="en-US" dirty="0"/>
              <a:t> Keep in mind that in the databases   </a:t>
            </a:r>
            <a:r>
              <a:rPr lang="en-US" i="1" dirty="0"/>
              <a:t>the key of the one side migrates to the "many" side.</a:t>
            </a:r>
          </a:p>
          <a:p>
            <a:pPr marL="285750" algn="just">
              <a:tabLst>
                <a:tab pos="182563" algn="l"/>
              </a:tabLst>
            </a:pPr>
            <a:r>
              <a:rPr lang="en-US" i="1" dirty="0"/>
              <a:t> To</a:t>
            </a:r>
            <a:r>
              <a:rPr lang="en-US" dirty="0"/>
              <a:t> implement One person owned many cars, </a:t>
            </a:r>
          </a:p>
          <a:p>
            <a:pPr marL="285750" algn="just">
              <a:tabLst>
                <a:tab pos="182563" algn="l"/>
              </a:tabLst>
            </a:pPr>
            <a:r>
              <a:rPr lang="en-US" dirty="0"/>
              <a:t>  In the person class we should add a List&lt;Car&gt; of cars annotated with @</a:t>
            </a:r>
            <a:r>
              <a:rPr lang="en-US" dirty="0" err="1"/>
              <a:t>OneToMany</a:t>
            </a:r>
            <a:r>
              <a:rPr lang="en-US" dirty="0"/>
              <a:t>.</a:t>
            </a:r>
          </a:p>
          <a:p>
            <a:pPr marL="285750" algn="just">
              <a:tabLst>
                <a:tab pos="182563" algn="l"/>
              </a:tabLst>
            </a:pPr>
            <a:r>
              <a:rPr lang="en-US" dirty="0"/>
              <a:t>  the problem here is : </a:t>
            </a:r>
          </a:p>
          <a:p>
            <a:pPr marL="285750" algn="just">
              <a:tabLst>
                <a:tab pos="182563" algn="l"/>
              </a:tabLst>
            </a:pPr>
            <a:r>
              <a:rPr lang="en-US" dirty="0"/>
              <a:t>                 the person key will migrate to the car (according to the</a:t>
            </a:r>
          </a:p>
          <a:p>
            <a:pPr marL="285750" algn="just">
              <a:tabLst>
                <a:tab pos="182563" algn="l"/>
              </a:tabLst>
            </a:pPr>
            <a:r>
              <a:rPr lang="en-US" dirty="0"/>
              <a:t>                 logic of DB were the one side key migrate to the "many" side)</a:t>
            </a:r>
          </a:p>
          <a:p>
            <a:pPr marL="285750" algn="just">
              <a:tabLst>
                <a:tab pos="182563" algn="l"/>
              </a:tabLst>
            </a:pPr>
            <a:r>
              <a:rPr lang="en-US" dirty="0"/>
              <a:t>	 But, the annotation IS NOT in the car class so we will crack the rule of </a:t>
            </a:r>
          </a:p>
          <a:p>
            <a:pPr marL="285750" algn="just">
              <a:tabLst>
                <a:tab pos="182563" algn="l"/>
              </a:tabLst>
            </a:pPr>
            <a:r>
              <a:rPr lang="en-US" dirty="0"/>
              <a:t>    (The annotated Class ==&gt; the corresponding  Table will be modified by adding the </a:t>
            </a:r>
            <a:r>
              <a:rPr lang="en-US" dirty="0" err="1"/>
              <a:t>foreignKey</a:t>
            </a:r>
            <a:r>
              <a:rPr lang="en-US" dirty="0"/>
              <a:t>)</a:t>
            </a:r>
          </a:p>
          <a:p>
            <a:pPr marL="285750" algn="just">
              <a:tabLst>
                <a:tab pos="182563" algn="l"/>
              </a:tabLst>
            </a:pPr>
            <a:r>
              <a:rPr lang="en-US" dirty="0"/>
              <a:t>	         </a:t>
            </a:r>
            <a:r>
              <a:rPr lang="en-US" b="1" dirty="0"/>
              <a:t>so the solution is that the DBMS will generate an intermediate table (a join Table) </a:t>
            </a:r>
            <a:endParaRPr lang="fr-CA" b="1" dirty="0"/>
          </a:p>
          <a:p>
            <a:pPr marL="285750" algn="just">
              <a:tabLst>
                <a:tab pos="182563" algn="l"/>
              </a:tabLst>
            </a:pPr>
            <a:endParaRPr lang="fr-CA" dirty="0"/>
          </a:p>
        </p:txBody>
      </p:sp>
    </p:spTree>
    <p:extLst>
      <p:ext uri="{BB962C8B-B14F-4D97-AF65-F5344CB8AC3E}">
        <p14:creationId xmlns:p14="http://schemas.microsoft.com/office/powerpoint/2010/main" val="1382901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D4D28F-7693-46D0-84A8-3A50E9C61489}"/>
              </a:ext>
            </a:extLst>
          </p:cNvPr>
          <p:cNvSpPr/>
          <p:nvPr/>
        </p:nvSpPr>
        <p:spPr>
          <a:xfrm>
            <a:off x="494852" y="1329598"/>
            <a:ext cx="11295529" cy="3693319"/>
          </a:xfrm>
          <a:prstGeom prst="rect">
            <a:avLst/>
          </a:prstGeom>
        </p:spPr>
        <p:txBody>
          <a:bodyPr wrap="square">
            <a:spAutoFit/>
          </a:bodyPr>
          <a:lstStyle/>
          <a:p>
            <a:r>
              <a:rPr lang="en-US" b="1" i="1" dirty="0"/>
              <a:t>d) One To Many / Many To One Bidirectional  Relation  </a:t>
            </a:r>
          </a:p>
          <a:p>
            <a:r>
              <a:rPr lang="en-US" dirty="0"/>
              <a:t>     	after implementing the Many To One and the One To Many Uni-directional </a:t>
            </a:r>
          </a:p>
          <a:p>
            <a:r>
              <a:rPr lang="en-US" dirty="0"/>
              <a:t>	know we can have the case when I'm in the car, I can get the owner (person) and when I m in the person I can get</a:t>
            </a:r>
          </a:p>
          <a:p>
            <a:r>
              <a:rPr lang="en-US" dirty="0"/>
              <a:t>	the list of the owned Cars.</a:t>
            </a:r>
          </a:p>
          <a:p>
            <a:r>
              <a:rPr lang="en-US" dirty="0"/>
              <a:t>	 - the first idea that comes is the use of </a:t>
            </a:r>
            <a:r>
              <a:rPr lang="en-US" dirty="0" err="1"/>
              <a:t>mappedBy</a:t>
            </a:r>
            <a:r>
              <a:rPr lang="en-US" dirty="0"/>
              <a:t> property. the logic here is </a:t>
            </a:r>
          </a:p>
          <a:p>
            <a:r>
              <a:rPr lang="en-US" dirty="0"/>
              <a:t>                      </a:t>
            </a:r>
            <a:r>
              <a:rPr lang="en-US" b="1" i="1" dirty="0">
                <a:solidFill>
                  <a:srgbClr val="FF0000"/>
                </a:solidFill>
              </a:rPr>
              <a:t>"The One is More Powerful than the  Many"</a:t>
            </a:r>
          </a:p>
          <a:p>
            <a:r>
              <a:rPr lang="en-US" dirty="0"/>
              <a:t>	 so the key of the one side will migrate as a join column  and the </a:t>
            </a:r>
            <a:r>
              <a:rPr lang="en-US" dirty="0" err="1"/>
              <a:t>mappedby</a:t>
            </a:r>
            <a:r>
              <a:rPr lang="en-US" dirty="0"/>
              <a:t> will be in the </a:t>
            </a:r>
            <a:r>
              <a:rPr lang="en-US" dirty="0" err="1"/>
              <a:t>OneToMany</a:t>
            </a:r>
            <a:endParaRPr lang="en-US" dirty="0"/>
          </a:p>
          <a:p>
            <a:r>
              <a:rPr lang="en-US" b="1" i="1" dirty="0"/>
              <a:t>e)  Many To Many   Relation  </a:t>
            </a:r>
          </a:p>
          <a:p>
            <a:r>
              <a:rPr lang="en-US" dirty="0"/>
              <a:t>    entities can also have a many-to-many relationship. Let’s say you have a list of projects, and a list of person project    </a:t>
            </a:r>
          </a:p>
          <a:p>
            <a:r>
              <a:rPr lang="en-US" dirty="0"/>
              <a:t>     may have one or more persons working on, and each person may work on multiple projects. </a:t>
            </a:r>
          </a:p>
          <a:p>
            <a:r>
              <a:rPr lang="en-US" dirty="0"/>
              <a:t>	In this case, you have many persons related to many projects. to represent the relationship between these </a:t>
            </a:r>
          </a:p>
          <a:p>
            <a:r>
              <a:rPr lang="en-US" dirty="0"/>
              <a:t>	two lists of entities we use @</a:t>
            </a:r>
            <a:r>
              <a:rPr lang="en-US" dirty="0" err="1"/>
              <a:t>ManyToMany</a:t>
            </a:r>
            <a:r>
              <a:rPr lang="en-US" dirty="0"/>
              <a:t> annotation.</a:t>
            </a:r>
          </a:p>
          <a:p>
            <a:r>
              <a:rPr lang="en-US" dirty="0"/>
              <a:t>	in the unidirectional case, the ORM create an intermediate table </a:t>
            </a:r>
            <a:endParaRPr lang="fr-CA" dirty="0"/>
          </a:p>
        </p:txBody>
      </p:sp>
      <p:sp>
        <p:nvSpPr>
          <p:cNvPr id="4" name="Rectangle 3">
            <a:extLst>
              <a:ext uri="{FF2B5EF4-FFF2-40B4-BE49-F238E27FC236}">
                <a16:creationId xmlns:a16="http://schemas.microsoft.com/office/drawing/2014/main" id="{D120AC2B-07B1-4E74-9D29-3CDC13B72264}"/>
              </a:ext>
            </a:extLst>
          </p:cNvPr>
          <p:cNvSpPr/>
          <p:nvPr/>
        </p:nvSpPr>
        <p:spPr>
          <a:xfrm>
            <a:off x="544513" y="501134"/>
            <a:ext cx="3147785" cy="584775"/>
          </a:xfrm>
          <a:prstGeom prst="rect">
            <a:avLst/>
          </a:prstGeom>
        </p:spPr>
        <p:txBody>
          <a:bodyPr wrap="none">
            <a:spAutoFit/>
          </a:bodyPr>
          <a:lstStyle/>
          <a:p>
            <a:pPr marL="92075"/>
            <a:r>
              <a:rPr lang="en-CA" sz="3200" i="1" dirty="0"/>
              <a:t>2- Spring Data-JPA</a:t>
            </a:r>
          </a:p>
        </p:txBody>
      </p:sp>
    </p:spTree>
    <p:extLst>
      <p:ext uri="{BB962C8B-B14F-4D97-AF65-F5344CB8AC3E}">
        <p14:creationId xmlns:p14="http://schemas.microsoft.com/office/powerpoint/2010/main" val="3218152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76992" y="623752"/>
            <a:ext cx="9603275" cy="1049235"/>
          </a:xfrm>
        </p:spPr>
        <p:txBody>
          <a:bodyPr>
            <a:normAutofit/>
          </a:bodyPr>
          <a:lstStyle/>
          <a:p>
            <a:pPr lvl="0">
              <a:spcBef>
                <a:spcPts val="0"/>
              </a:spcBef>
            </a:pPr>
            <a:r>
              <a:rPr lang="en-US" sz="2000" i="1" dirty="0">
                <a:latin typeface="+mn-lt"/>
                <a:ea typeface="+mn-ea"/>
                <a:cs typeface="+mn-cs"/>
              </a:rPr>
              <a:t>The Model –View-Controller (MVC) Design Pattern</a:t>
            </a:r>
          </a:p>
        </p:txBody>
      </p:sp>
      <p:grpSp>
        <p:nvGrpSpPr>
          <p:cNvPr id="5" name="Google Shape;89;p14">
            <a:extLst>
              <a:ext uri="{FF2B5EF4-FFF2-40B4-BE49-F238E27FC236}">
                <a16:creationId xmlns:a16="http://schemas.microsoft.com/office/drawing/2014/main" id="{6BF0D224-9E39-4014-8C61-C5290C6A0911}"/>
              </a:ext>
            </a:extLst>
          </p:cNvPr>
          <p:cNvGrpSpPr/>
          <p:nvPr/>
        </p:nvGrpSpPr>
        <p:grpSpPr>
          <a:xfrm>
            <a:off x="3328690" y="2490824"/>
            <a:ext cx="6199637" cy="4069389"/>
            <a:chOff x="2582075" y="495750"/>
            <a:chExt cx="5102100" cy="4368900"/>
          </a:xfrm>
        </p:grpSpPr>
        <p:sp>
          <p:nvSpPr>
            <p:cNvPr id="6" name="Google Shape;90;p14">
              <a:extLst>
                <a:ext uri="{FF2B5EF4-FFF2-40B4-BE49-F238E27FC236}">
                  <a16:creationId xmlns:a16="http://schemas.microsoft.com/office/drawing/2014/main" id="{C803210E-F296-404A-8C58-16E95BA2D82D}"/>
                </a:ext>
              </a:extLst>
            </p:cNvPr>
            <p:cNvSpPr/>
            <p:nvPr/>
          </p:nvSpPr>
          <p:spPr>
            <a:xfrm>
              <a:off x="2582075" y="495750"/>
              <a:ext cx="5102100" cy="4368900"/>
            </a:xfrm>
            <a:prstGeom prst="roundRect">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1;p14">
              <a:extLst>
                <a:ext uri="{FF2B5EF4-FFF2-40B4-BE49-F238E27FC236}">
                  <a16:creationId xmlns:a16="http://schemas.microsoft.com/office/drawing/2014/main" id="{48D9D5B8-8D7E-48AA-A61D-7056DED706C3}"/>
                </a:ext>
              </a:extLst>
            </p:cNvPr>
            <p:cNvSpPr txBox="1"/>
            <p:nvPr/>
          </p:nvSpPr>
          <p:spPr>
            <a:xfrm>
              <a:off x="3919700" y="495750"/>
              <a:ext cx="2571600" cy="40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i="1"/>
                <a:t>Apache Tomcat Server</a:t>
              </a:r>
              <a:endParaRPr sz="1000" b="1" i="1"/>
            </a:p>
          </p:txBody>
        </p:sp>
      </p:grpSp>
      <p:sp>
        <p:nvSpPr>
          <p:cNvPr id="8" name="Google Shape;92;p14">
            <a:extLst>
              <a:ext uri="{FF2B5EF4-FFF2-40B4-BE49-F238E27FC236}">
                <a16:creationId xmlns:a16="http://schemas.microsoft.com/office/drawing/2014/main" id="{5C8B4566-E9BE-48AD-9EB5-9EEC311C9998}"/>
              </a:ext>
            </a:extLst>
          </p:cNvPr>
          <p:cNvSpPr/>
          <p:nvPr/>
        </p:nvSpPr>
        <p:spPr>
          <a:xfrm>
            <a:off x="5032712" y="3965723"/>
            <a:ext cx="4375903" cy="1629830"/>
          </a:xfrm>
          <a:custGeom>
            <a:avLst/>
            <a:gdLst/>
            <a:ahLst/>
            <a:cxnLst/>
            <a:rect l="l" t="t" r="r" b="b"/>
            <a:pathLst>
              <a:path w="154507" h="57547" extrusionOk="0">
                <a:moveTo>
                  <a:pt x="154507" y="0"/>
                </a:moveTo>
                <a:cubicBezTo>
                  <a:pt x="134322" y="815"/>
                  <a:pt x="59034" y="-439"/>
                  <a:pt x="33395" y="4889"/>
                </a:cubicBezTo>
                <a:cubicBezTo>
                  <a:pt x="7756" y="10217"/>
                  <a:pt x="-2901" y="23194"/>
                  <a:pt x="672" y="31970"/>
                </a:cubicBezTo>
                <a:cubicBezTo>
                  <a:pt x="4245" y="40746"/>
                  <a:pt x="45807" y="53284"/>
                  <a:pt x="54834" y="57547"/>
                </a:cubicBezTo>
              </a:path>
            </a:pathLst>
          </a:custGeom>
          <a:noFill/>
          <a:ln w="9525" cap="flat" cmpd="sng">
            <a:solidFill>
              <a:schemeClr val="dk2"/>
            </a:solidFill>
            <a:prstDash val="solid"/>
            <a:round/>
            <a:headEnd type="triangle" w="med" len="med"/>
            <a:tailEnd type="triangle" w="med" len="med"/>
          </a:ln>
        </p:spPr>
      </p:sp>
      <p:grpSp>
        <p:nvGrpSpPr>
          <p:cNvPr id="9" name="Google Shape;93;p14">
            <a:extLst>
              <a:ext uri="{FF2B5EF4-FFF2-40B4-BE49-F238E27FC236}">
                <a16:creationId xmlns:a16="http://schemas.microsoft.com/office/drawing/2014/main" id="{EB8C2FA7-EF68-49DD-B4C1-315AE908F311}"/>
              </a:ext>
            </a:extLst>
          </p:cNvPr>
          <p:cNvGrpSpPr/>
          <p:nvPr/>
        </p:nvGrpSpPr>
        <p:grpSpPr>
          <a:xfrm>
            <a:off x="641667" y="2586880"/>
            <a:ext cx="10011427" cy="3845522"/>
            <a:chOff x="-129986" y="874500"/>
            <a:chExt cx="8837236" cy="3394500"/>
          </a:xfrm>
        </p:grpSpPr>
        <p:grpSp>
          <p:nvGrpSpPr>
            <p:cNvPr id="10" name="Google Shape;94;p14">
              <a:extLst>
                <a:ext uri="{FF2B5EF4-FFF2-40B4-BE49-F238E27FC236}">
                  <a16:creationId xmlns:a16="http://schemas.microsoft.com/office/drawing/2014/main" id="{31B9800C-5267-45EB-95AE-FA0BC438F09B}"/>
                </a:ext>
              </a:extLst>
            </p:cNvPr>
            <p:cNvGrpSpPr/>
            <p:nvPr/>
          </p:nvGrpSpPr>
          <p:grpSpPr>
            <a:xfrm>
              <a:off x="-129986" y="1219287"/>
              <a:ext cx="6293722" cy="2799665"/>
              <a:chOff x="-331917" y="1195555"/>
              <a:chExt cx="8633364" cy="3886804"/>
            </a:xfrm>
          </p:grpSpPr>
          <p:sp>
            <p:nvSpPr>
              <p:cNvPr id="17" name="Google Shape;95;p14">
                <a:extLst>
                  <a:ext uri="{FF2B5EF4-FFF2-40B4-BE49-F238E27FC236}">
                    <a16:creationId xmlns:a16="http://schemas.microsoft.com/office/drawing/2014/main" id="{8B4494EF-3A8C-4BE9-99F4-19E49B512830}"/>
                  </a:ext>
                </a:extLst>
              </p:cNvPr>
              <p:cNvSpPr/>
              <p:nvPr/>
            </p:nvSpPr>
            <p:spPr>
              <a:xfrm>
                <a:off x="-331917" y="2477051"/>
                <a:ext cx="2337439" cy="1105500"/>
              </a:xfrm>
              <a:prstGeom prst="flowChartAlternateProcess">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USER Browser (HTTP Req /action1) </a:t>
                </a:r>
                <a:endParaRPr sz="1400" dirty="0"/>
              </a:p>
            </p:txBody>
          </p:sp>
          <p:sp>
            <p:nvSpPr>
              <p:cNvPr id="18" name="Google Shape;96;p14">
                <a:extLst>
                  <a:ext uri="{FF2B5EF4-FFF2-40B4-BE49-F238E27FC236}">
                    <a16:creationId xmlns:a16="http://schemas.microsoft.com/office/drawing/2014/main" id="{D5B111B8-AC2F-41FB-8E1A-706195448F29}"/>
                  </a:ext>
                </a:extLst>
              </p:cNvPr>
              <p:cNvSpPr/>
              <p:nvPr/>
            </p:nvSpPr>
            <p:spPr>
              <a:xfrm>
                <a:off x="3380292" y="2477052"/>
                <a:ext cx="1712701" cy="929933"/>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i="1" dirty="0"/>
                  <a:t>   Controller Class </a:t>
                </a:r>
                <a:endParaRPr sz="1200" b="1" i="1" dirty="0"/>
              </a:p>
              <a:p>
                <a:pPr marL="0" lvl="0" indent="0" algn="ctr" rtl="0">
                  <a:spcBef>
                    <a:spcPts val="0"/>
                  </a:spcBef>
                  <a:spcAft>
                    <a:spcPts val="0"/>
                  </a:spcAft>
                  <a:buNone/>
                </a:pPr>
                <a:r>
                  <a:rPr lang="en" sz="1200" b="1" i="1" dirty="0"/>
                  <a:t> Action1()</a:t>
                </a:r>
                <a:endParaRPr sz="1200" b="1" i="1" dirty="0"/>
              </a:p>
              <a:p>
                <a:pPr marL="0" lvl="0" indent="0" algn="ctr" rtl="0">
                  <a:spcBef>
                    <a:spcPts val="0"/>
                  </a:spcBef>
                  <a:spcAft>
                    <a:spcPts val="0"/>
                  </a:spcAft>
                  <a:buNone/>
                </a:pPr>
                <a:r>
                  <a:rPr lang="en" sz="1200" b="1" i="1" dirty="0"/>
                  <a:t> Action2()</a:t>
                </a:r>
                <a:endParaRPr sz="1200" b="1" i="1" dirty="0"/>
              </a:p>
            </p:txBody>
          </p:sp>
          <p:sp>
            <p:nvSpPr>
              <p:cNvPr id="19" name="Google Shape;97;p14">
                <a:extLst>
                  <a:ext uri="{FF2B5EF4-FFF2-40B4-BE49-F238E27FC236}">
                    <a16:creationId xmlns:a16="http://schemas.microsoft.com/office/drawing/2014/main" id="{643D4A55-3163-4016-AC79-B03A968E88D4}"/>
                  </a:ext>
                </a:extLst>
              </p:cNvPr>
              <p:cNvSpPr/>
              <p:nvPr/>
            </p:nvSpPr>
            <p:spPr>
              <a:xfrm>
                <a:off x="6579504" y="1195555"/>
                <a:ext cx="1475379" cy="857046"/>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 Model</a:t>
                </a:r>
                <a:endParaRPr sz="1200" dirty="0"/>
              </a:p>
              <a:p>
                <a:pPr marL="0" lvl="0" indent="0" algn="ctr" rtl="0">
                  <a:spcBef>
                    <a:spcPts val="0"/>
                  </a:spcBef>
                  <a:spcAft>
                    <a:spcPts val="0"/>
                  </a:spcAft>
                  <a:buNone/>
                </a:pPr>
                <a:r>
                  <a:rPr lang="en" sz="1200" dirty="0"/>
                  <a:t>(POJO or Data Structure)</a:t>
                </a:r>
                <a:endParaRPr sz="1200" dirty="0"/>
              </a:p>
            </p:txBody>
          </p:sp>
          <p:sp>
            <p:nvSpPr>
              <p:cNvPr id="20" name="Google Shape;98;p14">
                <a:extLst>
                  <a:ext uri="{FF2B5EF4-FFF2-40B4-BE49-F238E27FC236}">
                    <a16:creationId xmlns:a16="http://schemas.microsoft.com/office/drawing/2014/main" id="{F852BECE-3562-457B-BBB2-20C788EB2954}"/>
                  </a:ext>
                </a:extLst>
              </p:cNvPr>
              <p:cNvSpPr/>
              <p:nvPr/>
            </p:nvSpPr>
            <p:spPr>
              <a:xfrm>
                <a:off x="6501639" y="4372480"/>
                <a:ext cx="1799808" cy="709879"/>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i="1" dirty="0"/>
                  <a:t>View (Rendered To the user)</a:t>
                </a:r>
                <a:endParaRPr sz="1200" b="1" i="1" dirty="0"/>
              </a:p>
            </p:txBody>
          </p:sp>
          <p:sp>
            <p:nvSpPr>
              <p:cNvPr id="21" name="Google Shape;99;p14">
                <a:extLst>
                  <a:ext uri="{FF2B5EF4-FFF2-40B4-BE49-F238E27FC236}">
                    <a16:creationId xmlns:a16="http://schemas.microsoft.com/office/drawing/2014/main" id="{271162EB-531F-48A1-9C2D-276EA0E44915}"/>
                  </a:ext>
                </a:extLst>
              </p:cNvPr>
              <p:cNvSpPr/>
              <p:nvPr/>
            </p:nvSpPr>
            <p:spPr>
              <a:xfrm rot="5400000">
                <a:off x="2435657" y="2506850"/>
                <a:ext cx="514500" cy="1252800"/>
              </a:xfrm>
              <a:prstGeom prst="upDownArrow">
                <a:avLst>
                  <a:gd name="adj1" fmla="val 50000"/>
                  <a:gd name="adj2" fmla="val 500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100;p14">
                <a:extLst>
                  <a:ext uri="{FF2B5EF4-FFF2-40B4-BE49-F238E27FC236}">
                    <a16:creationId xmlns:a16="http://schemas.microsoft.com/office/drawing/2014/main" id="{4EA67B11-A11B-40AA-A244-B45E72C6E8A5}"/>
                  </a:ext>
                </a:extLst>
              </p:cNvPr>
              <p:cNvSpPr/>
              <p:nvPr/>
            </p:nvSpPr>
            <p:spPr>
              <a:xfrm rot="3625417">
                <a:off x="5557877" y="1790480"/>
                <a:ext cx="556745" cy="1393350"/>
              </a:xfrm>
              <a:prstGeom prst="upDownArrow">
                <a:avLst>
                  <a:gd name="adj1" fmla="val 50000"/>
                  <a:gd name="adj2" fmla="val 500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3" name="Google Shape;101;p14">
                <a:extLst>
                  <a:ext uri="{FF2B5EF4-FFF2-40B4-BE49-F238E27FC236}">
                    <a16:creationId xmlns:a16="http://schemas.microsoft.com/office/drawing/2014/main" id="{654100EC-7037-4729-BA9E-42D0C314A6A3}"/>
                  </a:ext>
                </a:extLst>
              </p:cNvPr>
              <p:cNvSpPr/>
              <p:nvPr/>
            </p:nvSpPr>
            <p:spPr>
              <a:xfrm rot="7340742">
                <a:off x="5485551" y="3148364"/>
                <a:ext cx="556795" cy="1393495"/>
              </a:xfrm>
              <a:prstGeom prst="upDownArrow">
                <a:avLst>
                  <a:gd name="adj1" fmla="val 50000"/>
                  <a:gd name="adj2" fmla="val 500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grpSp>
        <p:cxnSp>
          <p:nvCxnSpPr>
            <p:cNvPr id="11" name="Google Shape;102;p14">
              <a:extLst>
                <a:ext uri="{FF2B5EF4-FFF2-40B4-BE49-F238E27FC236}">
                  <a16:creationId xmlns:a16="http://schemas.microsoft.com/office/drawing/2014/main" id="{CAA4F03D-9279-4BE9-8E6B-2CA2CE0911CA}"/>
                </a:ext>
              </a:extLst>
            </p:cNvPr>
            <p:cNvCxnSpPr/>
            <p:nvPr/>
          </p:nvCxnSpPr>
          <p:spPr>
            <a:xfrm>
              <a:off x="6196650" y="874500"/>
              <a:ext cx="18900" cy="3394500"/>
            </a:xfrm>
            <a:prstGeom prst="straightConnector1">
              <a:avLst/>
            </a:prstGeom>
            <a:noFill/>
            <a:ln w="9525" cap="flat" cmpd="sng">
              <a:solidFill>
                <a:schemeClr val="dk2"/>
              </a:solidFill>
              <a:prstDash val="lgDashDot"/>
              <a:round/>
              <a:headEnd type="none" w="med" len="med"/>
              <a:tailEnd type="none" w="med" len="med"/>
            </a:ln>
          </p:spPr>
        </p:cxnSp>
        <p:cxnSp>
          <p:nvCxnSpPr>
            <p:cNvPr id="12" name="Google Shape;103;p14">
              <a:extLst>
                <a:ext uri="{FF2B5EF4-FFF2-40B4-BE49-F238E27FC236}">
                  <a16:creationId xmlns:a16="http://schemas.microsoft.com/office/drawing/2014/main" id="{C3E0CA0C-9F8A-4CCB-96D4-28E197DE7C09}"/>
                </a:ext>
              </a:extLst>
            </p:cNvPr>
            <p:cNvCxnSpPr/>
            <p:nvPr/>
          </p:nvCxnSpPr>
          <p:spPr>
            <a:xfrm>
              <a:off x="7088975" y="874500"/>
              <a:ext cx="18900" cy="3394500"/>
            </a:xfrm>
            <a:prstGeom prst="straightConnector1">
              <a:avLst/>
            </a:prstGeom>
            <a:noFill/>
            <a:ln w="9525" cap="flat" cmpd="sng">
              <a:solidFill>
                <a:schemeClr val="dk2"/>
              </a:solidFill>
              <a:prstDash val="lgDashDot"/>
              <a:round/>
              <a:headEnd type="none" w="med" len="med"/>
              <a:tailEnd type="none" w="med" len="med"/>
            </a:ln>
          </p:spPr>
        </p:cxnSp>
        <p:cxnSp>
          <p:nvCxnSpPr>
            <p:cNvPr id="13" name="Google Shape;104;p14">
              <a:extLst>
                <a:ext uri="{FF2B5EF4-FFF2-40B4-BE49-F238E27FC236}">
                  <a16:creationId xmlns:a16="http://schemas.microsoft.com/office/drawing/2014/main" id="{1EBF8A7C-D0C4-488A-88B4-502344FD06D9}"/>
                </a:ext>
              </a:extLst>
            </p:cNvPr>
            <p:cNvCxnSpPr/>
            <p:nvPr/>
          </p:nvCxnSpPr>
          <p:spPr>
            <a:xfrm>
              <a:off x="7801650" y="874500"/>
              <a:ext cx="18900" cy="3394500"/>
            </a:xfrm>
            <a:prstGeom prst="straightConnector1">
              <a:avLst/>
            </a:prstGeom>
            <a:noFill/>
            <a:ln w="9525" cap="flat" cmpd="sng">
              <a:solidFill>
                <a:schemeClr val="dk2"/>
              </a:solidFill>
              <a:prstDash val="lgDashDot"/>
              <a:round/>
              <a:headEnd type="none" w="med" len="med"/>
              <a:tailEnd type="none" w="med" len="med"/>
            </a:ln>
          </p:spPr>
        </p:cxnSp>
        <p:sp>
          <p:nvSpPr>
            <p:cNvPr id="14" name="Google Shape;105;p14">
              <a:extLst>
                <a:ext uri="{FF2B5EF4-FFF2-40B4-BE49-F238E27FC236}">
                  <a16:creationId xmlns:a16="http://schemas.microsoft.com/office/drawing/2014/main" id="{757FA6CF-5081-486A-A121-B1DBAF1367FD}"/>
                </a:ext>
              </a:extLst>
            </p:cNvPr>
            <p:cNvSpPr txBox="1"/>
            <p:nvPr/>
          </p:nvSpPr>
          <p:spPr>
            <a:xfrm rot="5400000">
              <a:off x="5541288" y="2313150"/>
              <a:ext cx="2219100" cy="51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Service Layer</a:t>
              </a:r>
              <a:endParaRPr/>
            </a:p>
          </p:txBody>
        </p:sp>
        <p:sp>
          <p:nvSpPr>
            <p:cNvPr id="15" name="Google Shape;106;p14">
              <a:extLst>
                <a:ext uri="{FF2B5EF4-FFF2-40B4-BE49-F238E27FC236}">
                  <a16:creationId xmlns:a16="http://schemas.microsoft.com/office/drawing/2014/main" id="{B6BB18A5-7A23-42EE-93C2-9E303CCC70C9}"/>
                </a:ext>
              </a:extLst>
            </p:cNvPr>
            <p:cNvSpPr txBox="1"/>
            <p:nvPr/>
          </p:nvSpPr>
          <p:spPr>
            <a:xfrm rot="5400000">
              <a:off x="6345200" y="2313150"/>
              <a:ext cx="2219100" cy="51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t>D A Layer</a:t>
              </a:r>
              <a:endParaRPr sz="1100" dirty="0"/>
            </a:p>
            <a:p>
              <a:pPr marL="0" lvl="0" indent="0" algn="ctr" rtl="0">
                <a:spcBef>
                  <a:spcPts val="0"/>
                </a:spcBef>
                <a:spcAft>
                  <a:spcPts val="0"/>
                </a:spcAft>
                <a:buNone/>
              </a:pPr>
              <a:r>
                <a:rPr lang="en" sz="1100" dirty="0"/>
                <a:t>(</a:t>
              </a:r>
              <a:r>
                <a:rPr lang="en" sz="1400" dirty="0"/>
                <a:t>Repositories</a:t>
              </a:r>
              <a:r>
                <a:rPr lang="en" sz="1100" dirty="0"/>
                <a:t> and Entities)</a:t>
              </a:r>
              <a:endParaRPr sz="1100" dirty="0"/>
            </a:p>
          </p:txBody>
        </p:sp>
        <p:sp>
          <p:nvSpPr>
            <p:cNvPr id="16" name="Google Shape;107;p14">
              <a:extLst>
                <a:ext uri="{FF2B5EF4-FFF2-40B4-BE49-F238E27FC236}">
                  <a16:creationId xmlns:a16="http://schemas.microsoft.com/office/drawing/2014/main" id="{60ED22D7-2B18-4D8A-A7B8-8F73BA880320}"/>
                </a:ext>
              </a:extLst>
            </p:cNvPr>
            <p:cNvSpPr/>
            <p:nvPr/>
          </p:nvSpPr>
          <p:spPr>
            <a:xfrm>
              <a:off x="8049050" y="2192563"/>
              <a:ext cx="658200" cy="959125"/>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DB</a:t>
              </a:r>
              <a:endParaRPr/>
            </a:p>
          </p:txBody>
        </p:sp>
      </p:grpSp>
      <p:sp>
        <p:nvSpPr>
          <p:cNvPr id="24" name="Rectangle 23">
            <a:extLst>
              <a:ext uri="{FF2B5EF4-FFF2-40B4-BE49-F238E27FC236}">
                <a16:creationId xmlns:a16="http://schemas.microsoft.com/office/drawing/2014/main" id="{FF55C8AD-DAD5-4B6D-A87F-0D3D48392E9B}"/>
              </a:ext>
            </a:extLst>
          </p:cNvPr>
          <p:cNvSpPr/>
          <p:nvPr/>
        </p:nvSpPr>
        <p:spPr>
          <a:xfrm>
            <a:off x="570248" y="1192528"/>
            <a:ext cx="11032062" cy="82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a:extLst>
              <a:ext uri="{FF2B5EF4-FFF2-40B4-BE49-F238E27FC236}">
                <a16:creationId xmlns:a16="http://schemas.microsoft.com/office/drawing/2014/main" id="{8586842D-6295-49B3-9EFF-6E0E30B7E009}"/>
              </a:ext>
            </a:extLst>
          </p:cNvPr>
          <p:cNvSpPr/>
          <p:nvPr/>
        </p:nvSpPr>
        <p:spPr>
          <a:xfrm>
            <a:off x="598404" y="1361313"/>
            <a:ext cx="11255057" cy="1200329"/>
          </a:xfrm>
          <a:prstGeom prst="rect">
            <a:avLst/>
          </a:prstGeom>
        </p:spPr>
        <p:txBody>
          <a:bodyPr wrap="square">
            <a:spAutoFit/>
          </a:bodyPr>
          <a:lstStyle/>
          <a:p>
            <a:r>
              <a:rPr lang="en-CA" dirty="0"/>
              <a:t>Widely used in a variety of web application frameworks;</a:t>
            </a:r>
          </a:p>
          <a:p>
            <a:r>
              <a:rPr lang="en-CA" dirty="0"/>
              <a:t>• Created by Xerox engineers in the 1970s;</a:t>
            </a:r>
          </a:p>
          <a:p>
            <a:r>
              <a:rPr lang="en-CA" dirty="0"/>
              <a:t>• All three elements must be present in all web apps, what sets MVC apart is a clean separation</a:t>
            </a:r>
          </a:p>
          <a:p>
            <a:r>
              <a:rPr lang="en-CA" dirty="0"/>
              <a:t>of the components.</a:t>
            </a:r>
          </a:p>
        </p:txBody>
      </p:sp>
    </p:spTree>
    <p:extLst>
      <p:ext uri="{BB962C8B-B14F-4D97-AF65-F5344CB8AC3E}">
        <p14:creationId xmlns:p14="http://schemas.microsoft.com/office/powerpoint/2010/main" val="212247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845248" y="683761"/>
            <a:ext cx="9603275" cy="1049235"/>
          </a:xfrm>
        </p:spPr>
        <p:txBody>
          <a:bodyPr>
            <a:normAutofit/>
          </a:bodyPr>
          <a:lstStyle/>
          <a:p>
            <a:pPr>
              <a:spcBef>
                <a:spcPts val="0"/>
              </a:spcBef>
            </a:pPr>
            <a:r>
              <a:rPr lang="en-CA" sz="2000" i="1" dirty="0">
                <a:latin typeface="+mn-lt"/>
                <a:ea typeface="+mn-ea"/>
                <a:cs typeface="+mn-cs"/>
              </a:rPr>
              <a:t>Spring MVC Pattern diagram.</a:t>
            </a:r>
          </a:p>
        </p:txBody>
      </p:sp>
      <p:grpSp>
        <p:nvGrpSpPr>
          <p:cNvPr id="45" name="Google Shape;113;p15">
            <a:extLst>
              <a:ext uri="{FF2B5EF4-FFF2-40B4-BE49-F238E27FC236}">
                <a16:creationId xmlns:a16="http://schemas.microsoft.com/office/drawing/2014/main" id="{F41BAFC7-7CED-44E9-ACAF-BF3E1FA533D2}"/>
              </a:ext>
            </a:extLst>
          </p:cNvPr>
          <p:cNvGrpSpPr/>
          <p:nvPr/>
        </p:nvGrpSpPr>
        <p:grpSpPr>
          <a:xfrm>
            <a:off x="1080771" y="1378970"/>
            <a:ext cx="8596125" cy="4343410"/>
            <a:chOff x="169251" y="602760"/>
            <a:chExt cx="8596125" cy="4343410"/>
          </a:xfrm>
        </p:grpSpPr>
        <p:sp>
          <p:nvSpPr>
            <p:cNvPr id="46" name="Google Shape;114;p15">
              <a:extLst>
                <a:ext uri="{FF2B5EF4-FFF2-40B4-BE49-F238E27FC236}">
                  <a16:creationId xmlns:a16="http://schemas.microsoft.com/office/drawing/2014/main" id="{4BDEE2D2-0745-427C-9912-0C31B4C32E71}"/>
                </a:ext>
              </a:extLst>
            </p:cNvPr>
            <p:cNvSpPr/>
            <p:nvPr/>
          </p:nvSpPr>
          <p:spPr>
            <a:xfrm>
              <a:off x="169251" y="2280850"/>
              <a:ext cx="1252200" cy="983700"/>
            </a:xfrm>
            <a:prstGeom prst="flowChartAlternateProcess">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i="1"/>
                <a:t>USER Browser (HTTP Req) </a:t>
              </a:r>
              <a:endParaRPr sz="1200" b="1" i="1"/>
            </a:p>
          </p:txBody>
        </p:sp>
        <p:sp>
          <p:nvSpPr>
            <p:cNvPr id="47" name="Google Shape;115;p15">
              <a:extLst>
                <a:ext uri="{FF2B5EF4-FFF2-40B4-BE49-F238E27FC236}">
                  <a16:creationId xmlns:a16="http://schemas.microsoft.com/office/drawing/2014/main" id="{E91DD7A7-B400-4DBF-8824-6B86EC0187A5}"/>
                </a:ext>
              </a:extLst>
            </p:cNvPr>
            <p:cNvSpPr/>
            <p:nvPr/>
          </p:nvSpPr>
          <p:spPr>
            <a:xfrm>
              <a:off x="2545300" y="2134500"/>
              <a:ext cx="1534500" cy="11301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i="1"/>
                <a:t>   </a:t>
              </a:r>
              <a:r>
                <a:rPr lang="en" b="1" i="1"/>
                <a:t>Dispatcher Servlet (Front Controller)</a:t>
              </a:r>
              <a:endParaRPr b="1" i="1"/>
            </a:p>
          </p:txBody>
        </p:sp>
        <p:sp>
          <p:nvSpPr>
            <p:cNvPr id="48" name="Google Shape;116;p15">
              <a:extLst>
                <a:ext uri="{FF2B5EF4-FFF2-40B4-BE49-F238E27FC236}">
                  <a16:creationId xmlns:a16="http://schemas.microsoft.com/office/drawing/2014/main" id="{C9556D1E-2160-482D-9481-526F34DF4A1B}"/>
                </a:ext>
              </a:extLst>
            </p:cNvPr>
            <p:cNvSpPr/>
            <p:nvPr/>
          </p:nvSpPr>
          <p:spPr>
            <a:xfrm>
              <a:off x="5347903" y="2079675"/>
              <a:ext cx="1559400" cy="4872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i="1"/>
                <a:t>Controller</a:t>
              </a:r>
              <a:endParaRPr b="1" i="1"/>
            </a:p>
          </p:txBody>
        </p:sp>
        <p:sp>
          <p:nvSpPr>
            <p:cNvPr id="49" name="Google Shape;117;p15">
              <a:extLst>
                <a:ext uri="{FF2B5EF4-FFF2-40B4-BE49-F238E27FC236}">
                  <a16:creationId xmlns:a16="http://schemas.microsoft.com/office/drawing/2014/main" id="{C5F8FEDF-8584-4E2F-AC98-DBDACE7DC265}"/>
                </a:ext>
              </a:extLst>
            </p:cNvPr>
            <p:cNvSpPr/>
            <p:nvPr/>
          </p:nvSpPr>
          <p:spPr>
            <a:xfrm>
              <a:off x="4242272" y="4212070"/>
              <a:ext cx="1634700" cy="7341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i="1"/>
                <a:t>View (html Rendered To the user or JSON or XML in Case of Rest Request)</a:t>
              </a:r>
              <a:endParaRPr sz="800" b="1" i="1"/>
            </a:p>
          </p:txBody>
        </p:sp>
        <p:sp>
          <p:nvSpPr>
            <p:cNvPr id="50" name="Google Shape;118;p15">
              <a:extLst>
                <a:ext uri="{FF2B5EF4-FFF2-40B4-BE49-F238E27FC236}">
                  <a16:creationId xmlns:a16="http://schemas.microsoft.com/office/drawing/2014/main" id="{EB44A55A-FF66-42B6-BDFF-1168A40DD3A9}"/>
                </a:ext>
              </a:extLst>
            </p:cNvPr>
            <p:cNvSpPr/>
            <p:nvPr/>
          </p:nvSpPr>
          <p:spPr>
            <a:xfrm rot="5400000">
              <a:off x="1816725" y="2279798"/>
              <a:ext cx="333300" cy="964200"/>
            </a:xfrm>
            <a:prstGeom prst="upDownArrow">
              <a:avLst>
                <a:gd name="adj1" fmla="val 50000"/>
                <a:gd name="adj2" fmla="val 500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cxnSp>
          <p:nvCxnSpPr>
            <p:cNvPr id="51" name="Google Shape;119;p15">
              <a:extLst>
                <a:ext uri="{FF2B5EF4-FFF2-40B4-BE49-F238E27FC236}">
                  <a16:creationId xmlns:a16="http://schemas.microsoft.com/office/drawing/2014/main" id="{AAF91270-F4E4-4213-B1E7-D8F73292A87B}"/>
                </a:ext>
              </a:extLst>
            </p:cNvPr>
            <p:cNvCxnSpPr/>
            <p:nvPr/>
          </p:nvCxnSpPr>
          <p:spPr>
            <a:xfrm>
              <a:off x="7179862" y="602760"/>
              <a:ext cx="20100" cy="4193700"/>
            </a:xfrm>
            <a:prstGeom prst="straightConnector1">
              <a:avLst/>
            </a:prstGeom>
            <a:noFill/>
            <a:ln w="9525" cap="flat" cmpd="sng">
              <a:solidFill>
                <a:schemeClr val="dk2"/>
              </a:solidFill>
              <a:prstDash val="lgDashDot"/>
              <a:round/>
              <a:headEnd type="none" w="med" len="med"/>
              <a:tailEnd type="none" w="med" len="med"/>
            </a:ln>
          </p:spPr>
        </p:cxnSp>
        <p:sp>
          <p:nvSpPr>
            <p:cNvPr id="52" name="Google Shape;120;p15">
              <a:extLst>
                <a:ext uri="{FF2B5EF4-FFF2-40B4-BE49-F238E27FC236}">
                  <a16:creationId xmlns:a16="http://schemas.microsoft.com/office/drawing/2014/main" id="{4B236A30-E241-4E15-8145-2DFFFB86D544}"/>
                </a:ext>
              </a:extLst>
            </p:cNvPr>
            <p:cNvSpPr txBox="1"/>
            <p:nvPr/>
          </p:nvSpPr>
          <p:spPr>
            <a:xfrm>
              <a:off x="5699500" y="2901025"/>
              <a:ext cx="856200" cy="3672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t>Model (POJO)</a:t>
              </a:r>
              <a:endParaRPr sz="1000" dirty="0"/>
            </a:p>
          </p:txBody>
        </p:sp>
        <p:sp>
          <p:nvSpPr>
            <p:cNvPr id="53" name="Google Shape;121;p15">
              <a:extLst>
                <a:ext uri="{FF2B5EF4-FFF2-40B4-BE49-F238E27FC236}">
                  <a16:creationId xmlns:a16="http://schemas.microsoft.com/office/drawing/2014/main" id="{EEA71795-A369-4DA2-92E9-C89669125059}"/>
                </a:ext>
              </a:extLst>
            </p:cNvPr>
            <p:cNvSpPr/>
            <p:nvPr/>
          </p:nvSpPr>
          <p:spPr>
            <a:xfrm>
              <a:off x="7771450" y="3226857"/>
              <a:ext cx="694862" cy="1184903"/>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DB</a:t>
              </a:r>
              <a:endParaRPr/>
            </a:p>
          </p:txBody>
        </p:sp>
        <p:sp>
          <p:nvSpPr>
            <p:cNvPr id="54" name="Google Shape;122;p15">
              <a:extLst>
                <a:ext uri="{FF2B5EF4-FFF2-40B4-BE49-F238E27FC236}">
                  <a16:creationId xmlns:a16="http://schemas.microsoft.com/office/drawing/2014/main" id="{59FCDD55-285A-4E2B-B14B-A76795089629}"/>
                </a:ext>
              </a:extLst>
            </p:cNvPr>
            <p:cNvSpPr/>
            <p:nvPr/>
          </p:nvSpPr>
          <p:spPr>
            <a:xfrm>
              <a:off x="3215875" y="1045163"/>
              <a:ext cx="1135500" cy="683400"/>
            </a:xfrm>
            <a:prstGeom prst="wedgeRoundRectCallout">
              <a:avLst>
                <a:gd name="adj1" fmla="val -20833"/>
                <a:gd name="adj2" fmla="val 62500"/>
                <a:gd name="adj3" fmla="val 0"/>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Handler Mapping</a:t>
              </a:r>
              <a:endParaRPr/>
            </a:p>
          </p:txBody>
        </p:sp>
        <p:cxnSp>
          <p:nvCxnSpPr>
            <p:cNvPr id="55" name="Google Shape;123;p15">
              <a:extLst>
                <a:ext uri="{FF2B5EF4-FFF2-40B4-BE49-F238E27FC236}">
                  <a16:creationId xmlns:a16="http://schemas.microsoft.com/office/drawing/2014/main" id="{3A20E605-E115-4A34-899E-23F584773F75}"/>
                </a:ext>
              </a:extLst>
            </p:cNvPr>
            <p:cNvCxnSpPr/>
            <p:nvPr/>
          </p:nvCxnSpPr>
          <p:spPr>
            <a:xfrm flipH="1">
              <a:off x="6114600" y="2595084"/>
              <a:ext cx="3600" cy="270300"/>
            </a:xfrm>
            <a:prstGeom prst="straightConnector1">
              <a:avLst/>
            </a:prstGeom>
            <a:noFill/>
            <a:ln w="19050" cap="flat" cmpd="sng">
              <a:solidFill>
                <a:srgbClr val="0000FF"/>
              </a:solidFill>
              <a:prstDash val="solid"/>
              <a:round/>
              <a:headEnd type="none" w="med" len="med"/>
              <a:tailEnd type="triangle" w="med" len="med"/>
            </a:ln>
          </p:spPr>
        </p:cxnSp>
        <p:sp>
          <p:nvSpPr>
            <p:cNvPr id="56" name="Google Shape;124;p15">
              <a:extLst>
                <a:ext uri="{FF2B5EF4-FFF2-40B4-BE49-F238E27FC236}">
                  <a16:creationId xmlns:a16="http://schemas.microsoft.com/office/drawing/2014/main" id="{4E2BD05A-10EA-45CD-8C62-4F07B879FABE}"/>
                </a:ext>
              </a:extLst>
            </p:cNvPr>
            <p:cNvSpPr/>
            <p:nvPr/>
          </p:nvSpPr>
          <p:spPr>
            <a:xfrm>
              <a:off x="3347500" y="1804775"/>
              <a:ext cx="394800" cy="3024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5;p15">
              <a:extLst>
                <a:ext uri="{FF2B5EF4-FFF2-40B4-BE49-F238E27FC236}">
                  <a16:creationId xmlns:a16="http://schemas.microsoft.com/office/drawing/2014/main" id="{1831D958-525A-4E7B-9BB7-901C981584F4}"/>
                </a:ext>
              </a:extLst>
            </p:cNvPr>
            <p:cNvSpPr txBox="1"/>
            <p:nvPr/>
          </p:nvSpPr>
          <p:spPr>
            <a:xfrm>
              <a:off x="4403825" y="3457750"/>
              <a:ext cx="856200" cy="3672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Model (POJO)</a:t>
              </a:r>
              <a:endParaRPr sz="1000"/>
            </a:p>
          </p:txBody>
        </p:sp>
        <p:sp>
          <p:nvSpPr>
            <p:cNvPr id="58" name="Google Shape;126;p15">
              <a:extLst>
                <a:ext uri="{FF2B5EF4-FFF2-40B4-BE49-F238E27FC236}">
                  <a16:creationId xmlns:a16="http://schemas.microsoft.com/office/drawing/2014/main" id="{7DD94071-5500-4AE9-BBD1-DFA80E08FB5F}"/>
                </a:ext>
              </a:extLst>
            </p:cNvPr>
            <p:cNvSpPr/>
            <p:nvPr/>
          </p:nvSpPr>
          <p:spPr>
            <a:xfrm>
              <a:off x="7472375" y="2079675"/>
              <a:ext cx="1293000" cy="4872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i="1"/>
                <a:t>Service</a:t>
              </a:r>
              <a:endParaRPr b="1" i="1"/>
            </a:p>
          </p:txBody>
        </p:sp>
        <p:cxnSp>
          <p:nvCxnSpPr>
            <p:cNvPr id="59" name="Google Shape;127;p15">
              <a:extLst>
                <a:ext uri="{FF2B5EF4-FFF2-40B4-BE49-F238E27FC236}">
                  <a16:creationId xmlns:a16="http://schemas.microsoft.com/office/drawing/2014/main" id="{599EDC09-409C-459E-97A7-BCBA3183E435}"/>
                </a:ext>
              </a:extLst>
            </p:cNvPr>
            <p:cNvCxnSpPr/>
            <p:nvPr/>
          </p:nvCxnSpPr>
          <p:spPr>
            <a:xfrm>
              <a:off x="4210750" y="2344800"/>
              <a:ext cx="1006200" cy="9300"/>
            </a:xfrm>
            <a:prstGeom prst="straightConnector1">
              <a:avLst/>
            </a:prstGeom>
            <a:noFill/>
            <a:ln w="19050" cap="flat" cmpd="sng">
              <a:solidFill>
                <a:srgbClr val="0000FF"/>
              </a:solidFill>
              <a:prstDash val="solid"/>
              <a:round/>
              <a:headEnd type="none" w="med" len="med"/>
              <a:tailEnd type="triangle" w="med" len="med"/>
            </a:ln>
          </p:spPr>
        </p:cxnSp>
        <p:cxnSp>
          <p:nvCxnSpPr>
            <p:cNvPr id="60" name="Google Shape;128;p15">
              <a:extLst>
                <a:ext uri="{FF2B5EF4-FFF2-40B4-BE49-F238E27FC236}">
                  <a16:creationId xmlns:a16="http://schemas.microsoft.com/office/drawing/2014/main" id="{8842D732-635A-46FC-9A99-AC09496F240B}"/>
                </a:ext>
              </a:extLst>
            </p:cNvPr>
            <p:cNvCxnSpPr>
              <a:endCxn id="52" idx="1"/>
            </p:cNvCxnSpPr>
            <p:nvPr/>
          </p:nvCxnSpPr>
          <p:spPr>
            <a:xfrm>
              <a:off x="4146700" y="3084325"/>
              <a:ext cx="1552800" cy="300"/>
            </a:xfrm>
            <a:prstGeom prst="straightConnector1">
              <a:avLst/>
            </a:prstGeom>
            <a:noFill/>
            <a:ln w="19050" cap="flat" cmpd="sng">
              <a:solidFill>
                <a:srgbClr val="0000FF"/>
              </a:solidFill>
              <a:prstDash val="solid"/>
              <a:round/>
              <a:headEnd type="triangle" w="med" len="med"/>
              <a:tailEnd type="none" w="med" len="med"/>
            </a:ln>
          </p:spPr>
        </p:cxnSp>
        <p:cxnSp>
          <p:nvCxnSpPr>
            <p:cNvPr id="61" name="Google Shape;129;p15">
              <a:extLst>
                <a:ext uri="{FF2B5EF4-FFF2-40B4-BE49-F238E27FC236}">
                  <a16:creationId xmlns:a16="http://schemas.microsoft.com/office/drawing/2014/main" id="{E126F984-1985-49B8-8B0B-DDF5AC1E5042}"/>
                </a:ext>
              </a:extLst>
            </p:cNvPr>
            <p:cNvCxnSpPr/>
            <p:nvPr/>
          </p:nvCxnSpPr>
          <p:spPr>
            <a:xfrm>
              <a:off x="3215875" y="3457750"/>
              <a:ext cx="893400" cy="620700"/>
            </a:xfrm>
            <a:prstGeom prst="straightConnector1">
              <a:avLst/>
            </a:prstGeom>
            <a:noFill/>
            <a:ln w="19050" cap="flat" cmpd="sng">
              <a:solidFill>
                <a:srgbClr val="0000FF"/>
              </a:solidFill>
              <a:prstDash val="solid"/>
              <a:round/>
              <a:headEnd type="triangle" w="med" len="med"/>
              <a:tailEnd type="none" w="med" len="med"/>
            </a:ln>
          </p:spPr>
        </p:cxnSp>
        <p:cxnSp>
          <p:nvCxnSpPr>
            <p:cNvPr id="62" name="Google Shape;130;p15">
              <a:extLst>
                <a:ext uri="{FF2B5EF4-FFF2-40B4-BE49-F238E27FC236}">
                  <a16:creationId xmlns:a16="http://schemas.microsoft.com/office/drawing/2014/main" id="{89E4B654-7ECE-418B-AB67-8B6629A82B73}"/>
                </a:ext>
              </a:extLst>
            </p:cNvPr>
            <p:cNvCxnSpPr/>
            <p:nvPr/>
          </p:nvCxnSpPr>
          <p:spPr>
            <a:xfrm flipH="1">
              <a:off x="4769400" y="3852075"/>
              <a:ext cx="7200" cy="366300"/>
            </a:xfrm>
            <a:prstGeom prst="straightConnector1">
              <a:avLst/>
            </a:prstGeom>
            <a:noFill/>
            <a:ln w="19050" cap="flat" cmpd="sng">
              <a:solidFill>
                <a:srgbClr val="0000FF"/>
              </a:solidFill>
              <a:prstDash val="solid"/>
              <a:round/>
              <a:headEnd type="none" w="med" len="med"/>
              <a:tailEnd type="triangle" w="med" len="med"/>
            </a:ln>
          </p:spPr>
        </p:cxnSp>
        <p:cxnSp>
          <p:nvCxnSpPr>
            <p:cNvPr id="63" name="Google Shape;131;p15">
              <a:extLst>
                <a:ext uri="{FF2B5EF4-FFF2-40B4-BE49-F238E27FC236}">
                  <a16:creationId xmlns:a16="http://schemas.microsoft.com/office/drawing/2014/main" id="{45E35075-A0DE-43C0-B305-CE23FFFC3F05}"/>
                </a:ext>
              </a:extLst>
            </p:cNvPr>
            <p:cNvCxnSpPr/>
            <p:nvPr/>
          </p:nvCxnSpPr>
          <p:spPr>
            <a:xfrm>
              <a:off x="3996325" y="3441525"/>
              <a:ext cx="246000" cy="199800"/>
            </a:xfrm>
            <a:prstGeom prst="straightConnector1">
              <a:avLst/>
            </a:prstGeom>
            <a:noFill/>
            <a:ln w="19050" cap="flat" cmpd="sng">
              <a:solidFill>
                <a:srgbClr val="0000FF"/>
              </a:solidFill>
              <a:prstDash val="solid"/>
              <a:round/>
              <a:headEnd type="none" w="med" len="med"/>
              <a:tailEnd type="triangle" w="med" len="med"/>
            </a:ln>
          </p:spPr>
        </p:cxnSp>
        <p:cxnSp>
          <p:nvCxnSpPr>
            <p:cNvPr id="64" name="Google Shape;132;p15">
              <a:extLst>
                <a:ext uri="{FF2B5EF4-FFF2-40B4-BE49-F238E27FC236}">
                  <a16:creationId xmlns:a16="http://schemas.microsoft.com/office/drawing/2014/main" id="{8398937E-6D16-45C9-9517-14DCF05ED59C}"/>
                </a:ext>
              </a:extLst>
            </p:cNvPr>
            <p:cNvCxnSpPr>
              <a:endCxn id="58" idx="1"/>
            </p:cNvCxnSpPr>
            <p:nvPr/>
          </p:nvCxnSpPr>
          <p:spPr>
            <a:xfrm>
              <a:off x="6939575" y="2322675"/>
              <a:ext cx="532800" cy="600"/>
            </a:xfrm>
            <a:prstGeom prst="straightConnector1">
              <a:avLst/>
            </a:prstGeom>
            <a:noFill/>
            <a:ln w="19050" cap="flat" cmpd="sng">
              <a:solidFill>
                <a:srgbClr val="0000FF"/>
              </a:solidFill>
              <a:prstDash val="solid"/>
              <a:round/>
              <a:headEnd type="triangle" w="med" len="med"/>
              <a:tailEnd type="triangle" w="med" len="med"/>
            </a:ln>
          </p:spPr>
        </p:cxnSp>
        <p:cxnSp>
          <p:nvCxnSpPr>
            <p:cNvPr id="65" name="Google Shape;133;p15">
              <a:extLst>
                <a:ext uri="{FF2B5EF4-FFF2-40B4-BE49-F238E27FC236}">
                  <a16:creationId xmlns:a16="http://schemas.microsoft.com/office/drawing/2014/main" id="{1D85C620-6429-468D-ACE9-890C325C7D5B}"/>
                </a:ext>
              </a:extLst>
            </p:cNvPr>
            <p:cNvCxnSpPr>
              <a:endCxn id="53" idx="1"/>
            </p:cNvCxnSpPr>
            <p:nvPr/>
          </p:nvCxnSpPr>
          <p:spPr>
            <a:xfrm>
              <a:off x="8114981" y="2491557"/>
              <a:ext cx="3900" cy="735300"/>
            </a:xfrm>
            <a:prstGeom prst="straightConnector1">
              <a:avLst/>
            </a:prstGeom>
            <a:noFill/>
            <a:ln w="19050" cap="flat" cmpd="sng">
              <a:solidFill>
                <a:srgbClr val="0000FF"/>
              </a:solidFill>
              <a:prstDash val="solid"/>
              <a:round/>
              <a:headEnd type="triangle" w="med" len="med"/>
              <a:tailEnd type="triangle" w="med" len="med"/>
            </a:ln>
          </p:spPr>
        </p:cxnSp>
      </p:grpSp>
      <p:sp>
        <p:nvSpPr>
          <p:cNvPr id="24" name="Rectangle 23">
            <a:extLst>
              <a:ext uri="{FF2B5EF4-FFF2-40B4-BE49-F238E27FC236}">
                <a16:creationId xmlns:a16="http://schemas.microsoft.com/office/drawing/2014/main" id="{9163E653-A0CC-40DB-BF74-88953EE45DD7}"/>
              </a:ext>
            </a:extLst>
          </p:cNvPr>
          <p:cNvSpPr/>
          <p:nvPr/>
        </p:nvSpPr>
        <p:spPr>
          <a:xfrm>
            <a:off x="579969" y="1146745"/>
            <a:ext cx="11032062" cy="82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47555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E23FEE-C784-4022-81E3-8B95D0837F96}"/>
              </a:ext>
            </a:extLst>
          </p:cNvPr>
          <p:cNvSpPr>
            <a:spLocks noGrp="1"/>
          </p:cNvSpPr>
          <p:nvPr>
            <p:ph type="title"/>
          </p:nvPr>
        </p:nvSpPr>
        <p:spPr>
          <a:xfrm>
            <a:off x="3295284" y="2740896"/>
            <a:ext cx="6859935" cy="1049235"/>
          </a:xfrm>
        </p:spPr>
        <p:txBody>
          <a:bodyPr/>
          <a:lstStyle/>
          <a:p>
            <a:r>
              <a:rPr lang="en-CA" dirty="0"/>
              <a:t>Part II – Rest API ecosystem</a:t>
            </a:r>
            <a:endParaRPr lang="fr-CA" dirty="0"/>
          </a:p>
        </p:txBody>
      </p:sp>
    </p:spTree>
    <p:extLst>
      <p:ext uri="{BB962C8B-B14F-4D97-AF65-F5344CB8AC3E}">
        <p14:creationId xmlns:p14="http://schemas.microsoft.com/office/powerpoint/2010/main" val="2506910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C0FFFD-64DD-4686-9E9F-A8C2BBE73CF4}"/>
              </a:ext>
            </a:extLst>
          </p:cNvPr>
          <p:cNvSpPr>
            <a:spLocks noGrp="1"/>
          </p:cNvSpPr>
          <p:nvPr>
            <p:ph type="title"/>
          </p:nvPr>
        </p:nvSpPr>
        <p:spPr>
          <a:xfrm>
            <a:off x="859909" y="1331644"/>
            <a:ext cx="9603275" cy="637005"/>
          </a:xfrm>
        </p:spPr>
        <p:txBody>
          <a:bodyPr/>
          <a:lstStyle/>
          <a:p>
            <a:r>
              <a:rPr lang="en-CA" i="1" cap="none" dirty="0"/>
              <a:t>Why they are exposing their data  as an  API ?</a:t>
            </a:r>
            <a:endParaRPr lang="fr-CA" i="1" cap="none" dirty="0"/>
          </a:p>
        </p:txBody>
      </p:sp>
      <p:sp>
        <p:nvSpPr>
          <p:cNvPr id="3" name="Rectangle 2">
            <a:extLst>
              <a:ext uri="{FF2B5EF4-FFF2-40B4-BE49-F238E27FC236}">
                <a16:creationId xmlns:a16="http://schemas.microsoft.com/office/drawing/2014/main" id="{76F77355-D8F5-4B41-81DF-FB0F809965BE}"/>
              </a:ext>
            </a:extLst>
          </p:cNvPr>
          <p:cNvSpPr/>
          <p:nvPr/>
        </p:nvSpPr>
        <p:spPr>
          <a:xfrm>
            <a:off x="1215615" y="2105561"/>
            <a:ext cx="6967369" cy="1323439"/>
          </a:xfrm>
          <a:prstGeom prst="rect">
            <a:avLst/>
          </a:prstGeom>
        </p:spPr>
        <p:txBody>
          <a:bodyPr wrap="square">
            <a:spAutoFit/>
          </a:bodyPr>
          <a:lstStyle/>
          <a:p>
            <a:pPr fontAlgn="base">
              <a:buFont typeface="+mj-lt"/>
              <a:buAutoNum type="arabicPeriod"/>
            </a:pPr>
            <a:r>
              <a:rPr lang="en-US" sz="2000" dirty="0">
                <a:solidFill>
                  <a:srgbClr val="000000"/>
                </a:solidFill>
                <a:latin typeface="inherit"/>
              </a:rPr>
              <a:t> Wider reach (e.g., of an organization’s brand),</a:t>
            </a:r>
          </a:p>
          <a:p>
            <a:pPr fontAlgn="base">
              <a:buFont typeface="+mj-lt"/>
              <a:buAutoNum type="arabicPeriod"/>
            </a:pPr>
            <a:r>
              <a:rPr lang="en-US" sz="2000" dirty="0">
                <a:solidFill>
                  <a:srgbClr val="000000"/>
                </a:solidFill>
                <a:latin typeface="inherit"/>
              </a:rPr>
              <a:t> External sources of innovation (i.e., facilitating the idea of </a:t>
            </a:r>
          </a:p>
          <a:p>
            <a:pPr fontAlgn="base"/>
            <a:r>
              <a:rPr lang="en-US" sz="2000" dirty="0">
                <a:solidFill>
                  <a:srgbClr val="000000"/>
                </a:solidFill>
                <a:latin typeface="inherit"/>
              </a:rPr>
              <a:t>     open innovation),</a:t>
            </a:r>
          </a:p>
          <a:p>
            <a:pPr fontAlgn="base">
              <a:buFont typeface="+mj-lt"/>
              <a:buAutoNum type="arabicPeriod"/>
            </a:pPr>
            <a:r>
              <a:rPr lang="en-US" sz="2000" dirty="0">
                <a:solidFill>
                  <a:srgbClr val="000000"/>
                </a:solidFill>
                <a:latin typeface="inherit"/>
              </a:rPr>
              <a:t> New or extended sources of revenues.</a:t>
            </a:r>
            <a:endParaRPr lang="en-US" sz="2000" b="0" i="0" dirty="0">
              <a:solidFill>
                <a:srgbClr val="000000"/>
              </a:solidFill>
              <a:effectLst/>
              <a:latin typeface="inherit"/>
            </a:endParaRPr>
          </a:p>
        </p:txBody>
      </p:sp>
      <p:sp>
        <p:nvSpPr>
          <p:cNvPr id="4" name="Titre 1">
            <a:extLst>
              <a:ext uri="{FF2B5EF4-FFF2-40B4-BE49-F238E27FC236}">
                <a16:creationId xmlns:a16="http://schemas.microsoft.com/office/drawing/2014/main" id="{052D7C16-0442-4426-91A6-B07CC7B5F184}"/>
              </a:ext>
            </a:extLst>
          </p:cNvPr>
          <p:cNvSpPr txBox="1">
            <a:spLocks/>
          </p:cNvSpPr>
          <p:nvPr/>
        </p:nvSpPr>
        <p:spPr>
          <a:xfrm>
            <a:off x="859909" y="3721634"/>
            <a:ext cx="9603275" cy="637005"/>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CA" i="1" cap="none" dirty="0"/>
              <a:t>Is there any regulations or norms to standardise API ?</a:t>
            </a:r>
          </a:p>
          <a:p>
            <a:r>
              <a:rPr lang="en-CA" i="1" cap="none" dirty="0"/>
              <a:t> </a:t>
            </a:r>
            <a:endParaRPr lang="fr-CA" i="1" cap="none" dirty="0"/>
          </a:p>
        </p:txBody>
      </p:sp>
      <p:sp>
        <p:nvSpPr>
          <p:cNvPr id="5" name="Rectangle 4">
            <a:extLst>
              <a:ext uri="{FF2B5EF4-FFF2-40B4-BE49-F238E27FC236}">
                <a16:creationId xmlns:a16="http://schemas.microsoft.com/office/drawing/2014/main" id="{9ABF5E72-D963-497D-AA91-DCAB1EA46B5A}"/>
              </a:ext>
            </a:extLst>
          </p:cNvPr>
          <p:cNvSpPr/>
          <p:nvPr/>
        </p:nvSpPr>
        <p:spPr>
          <a:xfrm>
            <a:off x="1215615" y="4238765"/>
            <a:ext cx="9603275" cy="1569660"/>
          </a:xfrm>
          <a:prstGeom prst="rect">
            <a:avLst/>
          </a:prstGeom>
        </p:spPr>
        <p:txBody>
          <a:bodyPr wrap="square">
            <a:spAutoFit/>
          </a:bodyPr>
          <a:lstStyle/>
          <a:p>
            <a:pPr fontAlgn="base"/>
            <a:r>
              <a:rPr lang="en-US" dirty="0"/>
              <a:t>Yes, </a:t>
            </a:r>
            <a:r>
              <a:rPr lang="en-CA" dirty="0" err="1"/>
              <a:t>OpenAPI</a:t>
            </a:r>
            <a:r>
              <a:rPr lang="en-US" dirty="0"/>
              <a:t> Specification (OAS) defines a standard to create, secure and expose end point data and functionality of  an organization to public or private users.  </a:t>
            </a:r>
            <a:endParaRPr lang="fr-CA" sz="2000" dirty="0">
              <a:hlinkClick r:id="rId2"/>
            </a:endParaRPr>
          </a:p>
          <a:p>
            <a:pPr fontAlgn="base"/>
            <a:r>
              <a:rPr lang="fr-CA" sz="2000" dirty="0">
                <a:hlinkClick r:id="rId3"/>
              </a:rPr>
              <a:t>https://github.com/OAI/OpenAPI-Specification/blob/master/versions/3.0.0.md</a:t>
            </a:r>
            <a:r>
              <a:rPr lang="fr-CA" sz="2000" dirty="0"/>
              <a:t>.</a:t>
            </a:r>
          </a:p>
          <a:p>
            <a:pPr fontAlgn="base"/>
            <a:r>
              <a:rPr lang="en-CA" sz="2000" b="0" i="0" dirty="0">
                <a:solidFill>
                  <a:srgbClr val="000000"/>
                </a:solidFill>
                <a:effectLst/>
                <a:latin typeface="inherit"/>
              </a:rPr>
              <a:t>Swagger </a:t>
            </a:r>
            <a:r>
              <a:rPr lang="en-US" sz="2000" dirty="0">
                <a:solidFill>
                  <a:srgbClr val="000000"/>
                </a:solidFill>
                <a:latin typeface="inherit"/>
              </a:rPr>
              <a:t>is </a:t>
            </a:r>
            <a:r>
              <a:rPr lang="en-CA" sz="2000" dirty="0">
                <a:solidFill>
                  <a:srgbClr val="000000"/>
                </a:solidFill>
                <a:latin typeface="inherit"/>
              </a:rPr>
              <a:t>a set of tools witch give us the possibility to build API under </a:t>
            </a:r>
            <a:r>
              <a:rPr lang="en-CA" sz="2000" dirty="0" err="1">
                <a:solidFill>
                  <a:srgbClr val="000000"/>
                </a:solidFill>
                <a:latin typeface="inherit"/>
              </a:rPr>
              <a:t>OpenAPI</a:t>
            </a:r>
            <a:r>
              <a:rPr lang="en-CA" sz="2000" dirty="0">
                <a:solidFill>
                  <a:srgbClr val="000000"/>
                </a:solidFill>
                <a:latin typeface="inherit"/>
              </a:rPr>
              <a:t> requirements.</a:t>
            </a:r>
            <a:endParaRPr lang="en-CA" sz="2000" b="0" i="0" dirty="0">
              <a:solidFill>
                <a:srgbClr val="000000"/>
              </a:solidFill>
              <a:effectLst/>
              <a:latin typeface="inherit"/>
            </a:endParaRPr>
          </a:p>
        </p:txBody>
      </p:sp>
    </p:spTree>
    <p:extLst>
      <p:ext uri="{BB962C8B-B14F-4D97-AF65-F5344CB8AC3E}">
        <p14:creationId xmlns:p14="http://schemas.microsoft.com/office/powerpoint/2010/main" val="1192806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855136-3687-4679-9DA9-3F7DBB0B2DC0}"/>
              </a:ext>
            </a:extLst>
          </p:cNvPr>
          <p:cNvSpPr>
            <a:spLocks noGrp="1"/>
          </p:cNvSpPr>
          <p:nvPr>
            <p:ph type="title"/>
          </p:nvPr>
        </p:nvSpPr>
        <p:spPr>
          <a:xfrm>
            <a:off x="827635" y="514063"/>
            <a:ext cx="9603275" cy="658521"/>
          </a:xfrm>
        </p:spPr>
        <p:txBody>
          <a:bodyPr>
            <a:normAutofit/>
          </a:bodyPr>
          <a:lstStyle/>
          <a:p>
            <a:r>
              <a:rPr lang="en-CA" i="1" cap="none" dirty="0">
                <a:latin typeface="+mn-lt"/>
                <a:ea typeface="+mn-ea"/>
                <a:cs typeface="+mn-cs"/>
              </a:rPr>
              <a:t>How to install swagger UI /Editor </a:t>
            </a:r>
            <a:endParaRPr lang="fr-CA" i="1" cap="none" dirty="0">
              <a:latin typeface="+mn-lt"/>
              <a:ea typeface="+mn-ea"/>
              <a:cs typeface="+mn-cs"/>
            </a:endParaRPr>
          </a:p>
        </p:txBody>
      </p:sp>
      <p:sp>
        <p:nvSpPr>
          <p:cNvPr id="3" name="Rectangle 2">
            <a:extLst>
              <a:ext uri="{FF2B5EF4-FFF2-40B4-BE49-F238E27FC236}">
                <a16:creationId xmlns:a16="http://schemas.microsoft.com/office/drawing/2014/main" id="{41CD12D0-F4C7-4E5E-A4CA-6E93995A49DE}"/>
              </a:ext>
            </a:extLst>
          </p:cNvPr>
          <p:cNvSpPr/>
          <p:nvPr/>
        </p:nvSpPr>
        <p:spPr>
          <a:xfrm>
            <a:off x="827635" y="1406314"/>
            <a:ext cx="8940309" cy="4708981"/>
          </a:xfrm>
          <a:prstGeom prst="rect">
            <a:avLst/>
          </a:prstGeom>
        </p:spPr>
        <p:txBody>
          <a:bodyPr wrap="square">
            <a:spAutoFit/>
          </a:bodyPr>
          <a:lstStyle/>
          <a:p>
            <a:pPr fontAlgn="base"/>
            <a:r>
              <a:rPr lang="en-US" sz="2000" b="0" i="0" dirty="0">
                <a:solidFill>
                  <a:srgbClr val="000000"/>
                </a:solidFill>
                <a:effectLst/>
                <a:latin typeface="inherit"/>
              </a:rPr>
              <a:t>Swagger software can be used as local web (free) application or throw the swagger-Hub portal  wher</a:t>
            </a:r>
            <a:r>
              <a:rPr lang="en-US" sz="2000" dirty="0">
                <a:solidFill>
                  <a:srgbClr val="000000"/>
                </a:solidFill>
                <a:latin typeface="inherit"/>
              </a:rPr>
              <a:t>e we can get access to a bench off collaborative development and  design tools.</a:t>
            </a:r>
          </a:p>
          <a:p>
            <a:pPr fontAlgn="base"/>
            <a:endParaRPr lang="en-US" sz="2000" b="0" i="0" dirty="0">
              <a:solidFill>
                <a:srgbClr val="000000"/>
              </a:solidFill>
              <a:effectLst/>
              <a:latin typeface="inherit"/>
            </a:endParaRPr>
          </a:p>
          <a:p>
            <a:pPr fontAlgn="base"/>
            <a:r>
              <a:rPr lang="en-US" sz="2000" b="0" i="0" dirty="0">
                <a:solidFill>
                  <a:srgbClr val="000000"/>
                </a:solidFill>
                <a:effectLst/>
                <a:latin typeface="inherit"/>
              </a:rPr>
              <a:t>1- Download Swagger UI/Editor project :</a:t>
            </a:r>
          </a:p>
          <a:p>
            <a:pPr fontAlgn="base"/>
            <a:r>
              <a:rPr lang="en-US" sz="2000" b="0" i="0" dirty="0">
                <a:solidFill>
                  <a:srgbClr val="000000"/>
                </a:solidFill>
                <a:effectLst/>
                <a:latin typeface="inherit"/>
              </a:rPr>
              <a:t>           </a:t>
            </a:r>
            <a:r>
              <a:rPr lang="fr-CA" sz="2000" dirty="0">
                <a:hlinkClick r:id="rId2"/>
              </a:rPr>
              <a:t>https://github.com/swagger-api/</a:t>
            </a:r>
            <a:endParaRPr lang="fr-CA" sz="2000" dirty="0"/>
          </a:p>
          <a:p>
            <a:pPr fontAlgn="base"/>
            <a:r>
              <a:rPr lang="en-CA" sz="2000" b="0" i="0" dirty="0">
                <a:solidFill>
                  <a:srgbClr val="000000"/>
                </a:solidFill>
                <a:effectLst/>
                <a:latin typeface="inherit"/>
              </a:rPr>
              <a:t>2- to use swagger we need</a:t>
            </a:r>
            <a:r>
              <a:rPr lang="fr-CA" sz="2000" b="0" i="0" dirty="0">
                <a:solidFill>
                  <a:srgbClr val="000000"/>
                </a:solidFill>
                <a:effectLst/>
                <a:latin typeface="inherit"/>
              </a:rPr>
              <a:t> </a:t>
            </a:r>
            <a:r>
              <a:rPr lang="en-CA" sz="2000" dirty="0" err="1">
                <a:solidFill>
                  <a:srgbClr val="000000"/>
                </a:solidFill>
                <a:latin typeface="inherit"/>
              </a:rPr>
              <a:t>NodeJs</a:t>
            </a:r>
            <a:r>
              <a:rPr lang="en-CA" sz="2000" dirty="0">
                <a:solidFill>
                  <a:srgbClr val="000000"/>
                </a:solidFill>
                <a:latin typeface="inherit"/>
              </a:rPr>
              <a:t> to be installed in the local machine d</a:t>
            </a:r>
          </a:p>
          <a:p>
            <a:pPr fontAlgn="base"/>
            <a:r>
              <a:rPr lang="en-US" sz="2000" b="0" i="0" dirty="0">
                <a:solidFill>
                  <a:srgbClr val="000000"/>
                </a:solidFill>
                <a:effectLst/>
                <a:latin typeface="inherit"/>
              </a:rPr>
              <a:t>     </a:t>
            </a:r>
            <a:r>
              <a:rPr lang="fr-FR" altLang="fr-FR" sz="2000" dirty="0">
                <a:solidFill>
                  <a:srgbClr val="24292E"/>
                </a:solidFill>
                <a:latin typeface="SFMono-Regular"/>
              </a:rPr>
              <a:t>Install </a:t>
            </a:r>
            <a:r>
              <a:rPr lang="fr-FR" altLang="fr-FR" sz="2000" dirty="0" err="1">
                <a:solidFill>
                  <a:srgbClr val="24292E"/>
                </a:solidFill>
                <a:latin typeface="SFMono-Regular"/>
              </a:rPr>
              <a:t>npm</a:t>
            </a:r>
            <a:r>
              <a:rPr lang="fr-FR" altLang="fr-FR" sz="2000" dirty="0">
                <a:solidFill>
                  <a:srgbClr val="24292E"/>
                </a:solidFill>
                <a:latin typeface="SFMono-Regular"/>
              </a:rPr>
              <a:t> packages (if </a:t>
            </a:r>
            <a:r>
              <a:rPr lang="fr-FR" altLang="fr-FR" sz="2000" dirty="0" err="1">
                <a:solidFill>
                  <a:srgbClr val="24292E"/>
                </a:solidFill>
                <a:latin typeface="SFMono-Regular"/>
              </a:rPr>
              <a:t>needed</a:t>
            </a:r>
            <a:r>
              <a:rPr lang="fr-FR" altLang="fr-FR" sz="2000" dirty="0">
                <a:solidFill>
                  <a:srgbClr val="24292E"/>
                </a:solidFill>
                <a:latin typeface="SFMono-Regular"/>
              </a:rPr>
              <a:t>) </a:t>
            </a:r>
          </a:p>
          <a:p>
            <a:pPr fontAlgn="base"/>
            <a:r>
              <a:rPr lang="fr-FR" altLang="fr-FR" sz="2000" dirty="0">
                <a:solidFill>
                  <a:srgbClr val="24292E"/>
                </a:solidFill>
                <a:latin typeface="SFMono-Regular"/>
              </a:rPr>
              <a:t>             &gt; </a:t>
            </a:r>
            <a:r>
              <a:rPr lang="fr-FR" altLang="fr-FR" sz="2000" dirty="0" err="1">
                <a:solidFill>
                  <a:srgbClr val="24292E"/>
                </a:solidFill>
                <a:latin typeface="SFMono-Regular"/>
              </a:rPr>
              <a:t>npm</a:t>
            </a:r>
            <a:r>
              <a:rPr lang="fr-FR" altLang="fr-FR" sz="2000" dirty="0">
                <a:solidFill>
                  <a:srgbClr val="24292E"/>
                </a:solidFill>
                <a:latin typeface="SFMono-Regular"/>
              </a:rPr>
              <a:t> </a:t>
            </a:r>
            <a:r>
              <a:rPr lang="fr-FR" altLang="fr-FR" sz="2000" dirty="0" err="1">
                <a:solidFill>
                  <a:srgbClr val="24292E"/>
                </a:solidFill>
                <a:latin typeface="SFMono-Regular"/>
              </a:rPr>
              <a:t>install</a:t>
            </a:r>
            <a:endParaRPr lang="fr-FR" altLang="fr-FR" sz="2000" dirty="0">
              <a:solidFill>
                <a:srgbClr val="24292E"/>
              </a:solidFill>
              <a:latin typeface="SFMono-Regular"/>
            </a:endParaRPr>
          </a:p>
          <a:p>
            <a:pPr fontAlgn="base"/>
            <a:r>
              <a:rPr lang="fr-FR" altLang="fr-FR" sz="2000" dirty="0">
                <a:solidFill>
                  <a:srgbClr val="24292E"/>
                </a:solidFill>
                <a:latin typeface="SFMono-Regular"/>
              </a:rPr>
              <a:t>      Install http-server </a:t>
            </a:r>
          </a:p>
          <a:p>
            <a:pPr fontAlgn="base"/>
            <a:r>
              <a:rPr lang="fr-FR" altLang="fr-FR" sz="2000" dirty="0">
                <a:solidFill>
                  <a:srgbClr val="24292E"/>
                </a:solidFill>
                <a:latin typeface="SFMono-Regular"/>
              </a:rPr>
              <a:t>              &gt; </a:t>
            </a:r>
            <a:r>
              <a:rPr lang="fr-FR" altLang="fr-FR" sz="2000" dirty="0" err="1">
                <a:solidFill>
                  <a:srgbClr val="24292E"/>
                </a:solidFill>
                <a:latin typeface="SFMono-Regular"/>
              </a:rPr>
              <a:t>npm</a:t>
            </a:r>
            <a:r>
              <a:rPr lang="fr-FR" altLang="fr-FR" sz="2000" dirty="0">
                <a:solidFill>
                  <a:srgbClr val="24292E"/>
                </a:solidFill>
                <a:latin typeface="SFMono-Regular"/>
              </a:rPr>
              <a:t> </a:t>
            </a:r>
            <a:r>
              <a:rPr lang="fr-FR" altLang="fr-FR" sz="2000" dirty="0" err="1">
                <a:solidFill>
                  <a:srgbClr val="24292E"/>
                </a:solidFill>
                <a:latin typeface="SFMono-Regular"/>
              </a:rPr>
              <a:t>install</a:t>
            </a:r>
            <a:r>
              <a:rPr lang="fr-FR" altLang="fr-FR" sz="2000" dirty="0">
                <a:solidFill>
                  <a:srgbClr val="24292E"/>
                </a:solidFill>
                <a:latin typeface="SFMono-Regular"/>
              </a:rPr>
              <a:t> –g http-server </a:t>
            </a:r>
          </a:p>
          <a:p>
            <a:pPr fontAlgn="base"/>
            <a:r>
              <a:rPr lang="en-US" sz="2000" b="0" i="0" dirty="0">
                <a:solidFill>
                  <a:srgbClr val="000000"/>
                </a:solidFill>
                <a:effectLst/>
                <a:latin typeface="inherit"/>
              </a:rPr>
              <a:t>      in the Swagger-editor path run the </a:t>
            </a:r>
            <a:r>
              <a:rPr lang="en-US" sz="2000" b="0" i="0" dirty="0" err="1">
                <a:solidFill>
                  <a:srgbClr val="000000"/>
                </a:solidFill>
                <a:effectLst/>
                <a:latin typeface="inherit"/>
              </a:rPr>
              <a:t>stactic</a:t>
            </a:r>
            <a:r>
              <a:rPr lang="en-US" sz="2000" b="0" i="0" dirty="0">
                <a:solidFill>
                  <a:srgbClr val="000000"/>
                </a:solidFill>
                <a:effectLst/>
                <a:latin typeface="inherit"/>
              </a:rPr>
              <a:t> local server </a:t>
            </a:r>
          </a:p>
          <a:p>
            <a:pPr fontAlgn="base"/>
            <a:r>
              <a:rPr lang="en-US" sz="2000" dirty="0">
                <a:solidFill>
                  <a:srgbClr val="000000"/>
                </a:solidFill>
                <a:latin typeface="inherit"/>
              </a:rPr>
              <a:t>              &gt; http-server swagger-editor -a 127.0.0.1 -p 8080</a:t>
            </a:r>
          </a:p>
          <a:p>
            <a:pPr fontAlgn="base"/>
            <a:r>
              <a:rPr lang="en-US" sz="2000" b="0" i="0" dirty="0">
                <a:solidFill>
                  <a:srgbClr val="000000"/>
                </a:solidFill>
                <a:effectLst/>
                <a:latin typeface="inherit"/>
              </a:rPr>
              <a:t>       </a:t>
            </a:r>
            <a:r>
              <a:rPr lang="en-US" sz="2000" dirty="0">
                <a:solidFill>
                  <a:srgbClr val="000000"/>
                </a:solidFill>
                <a:latin typeface="inherit"/>
              </a:rPr>
              <a:t>in an other terminal start swagger UI  instance </a:t>
            </a:r>
          </a:p>
          <a:p>
            <a:pPr fontAlgn="base"/>
            <a:r>
              <a:rPr lang="en-US" sz="2000" b="0" i="0" dirty="0">
                <a:solidFill>
                  <a:srgbClr val="000000"/>
                </a:solidFill>
                <a:effectLst/>
                <a:latin typeface="inherit"/>
              </a:rPr>
              <a:t>         </a:t>
            </a:r>
          </a:p>
        </p:txBody>
      </p:sp>
      <p:sp>
        <p:nvSpPr>
          <p:cNvPr id="4" name="Rectangle 1">
            <a:extLst>
              <a:ext uri="{FF2B5EF4-FFF2-40B4-BE49-F238E27FC236}">
                <a16:creationId xmlns:a16="http://schemas.microsoft.com/office/drawing/2014/main" id="{374607B4-03B6-4152-8955-B2CD0227B911}"/>
              </a:ext>
            </a:extLst>
          </p:cNvPr>
          <p:cNvSpPr>
            <a:spLocks noChangeArrowheads="1"/>
          </p:cNvSpPr>
          <p:nvPr/>
        </p:nvSpPr>
        <p:spPr bwMode="auto">
          <a:xfrm>
            <a:off x="0" y="0"/>
            <a:ext cx="12192000" cy="45720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24292E"/>
                </a:solidFill>
                <a:effectLst/>
                <a:latin typeface="SFMono-Regular"/>
              </a:rPr>
              <a:t># Install </a:t>
            </a:r>
            <a:r>
              <a:rPr kumimoji="0" lang="fr-FR" altLang="fr-FR" sz="900" b="0" i="0" u="none" strike="noStrike" cap="none" normalizeH="0" baseline="0" dirty="0" err="1">
                <a:ln>
                  <a:noFill/>
                </a:ln>
                <a:solidFill>
                  <a:srgbClr val="24292E"/>
                </a:solidFill>
                <a:effectLst/>
                <a:latin typeface="SFMono-Regular"/>
              </a:rPr>
              <a:t>npm</a:t>
            </a:r>
            <a:r>
              <a:rPr kumimoji="0" lang="fr-FR" altLang="fr-FR" sz="900" b="0" i="0" u="none" strike="noStrike" cap="none" normalizeH="0" baseline="0" dirty="0">
                <a:ln>
                  <a:noFill/>
                </a:ln>
                <a:solidFill>
                  <a:srgbClr val="24292E"/>
                </a:solidFill>
                <a:effectLst/>
                <a:latin typeface="SFMono-Regular"/>
              </a:rPr>
              <a:t> packages (if </a:t>
            </a:r>
            <a:r>
              <a:rPr kumimoji="0" lang="fr-FR" altLang="fr-FR" sz="900" b="0" i="0" u="none" strike="noStrike" cap="none" normalizeH="0" baseline="0" dirty="0" err="1">
                <a:ln>
                  <a:noFill/>
                </a:ln>
                <a:solidFill>
                  <a:srgbClr val="24292E"/>
                </a:solidFill>
                <a:effectLst/>
                <a:latin typeface="SFMono-Regular"/>
              </a:rPr>
              <a:t>needed</a:t>
            </a:r>
            <a:r>
              <a:rPr kumimoji="0" lang="fr-FR" altLang="fr-FR" sz="900" b="0" i="0" u="none" strike="noStrike" cap="none" normalizeH="0" baseline="0" dirty="0">
                <a:ln>
                  <a:noFill/>
                </a:ln>
                <a:solidFill>
                  <a:srgbClr val="24292E"/>
                </a:solidFill>
                <a:effectLst/>
                <a:latin typeface="SFMono-Regular"/>
              </a:rPr>
              <a:t>) </a:t>
            </a:r>
            <a:r>
              <a:rPr kumimoji="0" lang="fr-FR" altLang="fr-FR" sz="900" b="0" i="0" u="none" strike="noStrike" cap="none" normalizeH="0" baseline="0" dirty="0" err="1">
                <a:ln>
                  <a:noFill/>
                </a:ln>
                <a:solidFill>
                  <a:srgbClr val="24292E"/>
                </a:solidFill>
                <a:effectLst/>
                <a:latin typeface="SFMono-Regular"/>
              </a:rPr>
              <a:t>npm</a:t>
            </a:r>
            <a:r>
              <a:rPr kumimoji="0" lang="fr-FR" altLang="fr-FR" sz="900" b="0" i="0" u="none" strike="noStrike" cap="none" normalizeH="0" baseline="0" dirty="0">
                <a:ln>
                  <a:noFill/>
                </a:ln>
                <a:solidFill>
                  <a:srgbClr val="24292E"/>
                </a:solidFill>
                <a:effectLst/>
                <a:latin typeface="SFMono-Regular"/>
              </a:rPr>
              <a:t> </a:t>
            </a:r>
            <a:r>
              <a:rPr kumimoji="0" lang="fr-FR" altLang="fr-FR" sz="900" b="0" i="0" u="none" strike="noStrike" cap="none" normalizeH="0" baseline="0" dirty="0" err="1">
                <a:ln>
                  <a:noFill/>
                </a:ln>
                <a:solidFill>
                  <a:srgbClr val="24292E"/>
                </a:solidFill>
                <a:effectLst/>
                <a:latin typeface="SFMono-Regular"/>
              </a:rPr>
              <a:t>install</a:t>
            </a:r>
            <a:r>
              <a:rPr kumimoji="0" lang="fr-FR" altLang="fr-FR" sz="9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0735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7F8D9864-38C5-4C97-A581-A4EBBF773A91}"/>
              </a:ext>
            </a:extLst>
          </p:cNvPr>
          <p:cNvSpPr>
            <a:spLocks noGrp="1"/>
          </p:cNvSpPr>
          <p:nvPr>
            <p:ph type="title"/>
          </p:nvPr>
        </p:nvSpPr>
        <p:spPr>
          <a:xfrm>
            <a:off x="827635" y="514063"/>
            <a:ext cx="9603275" cy="658521"/>
          </a:xfrm>
        </p:spPr>
        <p:txBody>
          <a:bodyPr>
            <a:normAutofit/>
          </a:bodyPr>
          <a:lstStyle/>
          <a:p>
            <a:r>
              <a:rPr lang="en-CA" i="1" cap="none" dirty="0"/>
              <a:t>How to install swagger </a:t>
            </a:r>
            <a:endParaRPr lang="fr-CA" i="1" cap="none" dirty="0">
              <a:latin typeface="+mn-lt"/>
              <a:ea typeface="+mn-ea"/>
              <a:cs typeface="+mn-cs"/>
            </a:endParaRPr>
          </a:p>
        </p:txBody>
      </p:sp>
      <p:sp>
        <p:nvSpPr>
          <p:cNvPr id="4" name="Rectangle 3">
            <a:extLst>
              <a:ext uri="{FF2B5EF4-FFF2-40B4-BE49-F238E27FC236}">
                <a16:creationId xmlns:a16="http://schemas.microsoft.com/office/drawing/2014/main" id="{AC5A211B-F828-4BB8-8AB0-01F8EA754805}"/>
              </a:ext>
            </a:extLst>
          </p:cNvPr>
          <p:cNvSpPr/>
          <p:nvPr/>
        </p:nvSpPr>
        <p:spPr>
          <a:xfrm>
            <a:off x="940803" y="1172584"/>
            <a:ext cx="2401107" cy="369332"/>
          </a:xfrm>
          <a:prstGeom prst="rect">
            <a:avLst/>
          </a:prstGeom>
        </p:spPr>
        <p:txBody>
          <a:bodyPr wrap="none">
            <a:spAutoFit/>
          </a:bodyPr>
          <a:lstStyle/>
          <a:p>
            <a:r>
              <a:rPr lang="en-CA" i="1" dirty="0"/>
              <a:t>How to install swagger UI</a:t>
            </a:r>
            <a:endParaRPr lang="fr-CA" dirty="0"/>
          </a:p>
        </p:txBody>
      </p:sp>
      <p:sp>
        <p:nvSpPr>
          <p:cNvPr id="5" name="ZoneTexte 4">
            <a:extLst>
              <a:ext uri="{FF2B5EF4-FFF2-40B4-BE49-F238E27FC236}">
                <a16:creationId xmlns:a16="http://schemas.microsoft.com/office/drawing/2014/main" id="{25E2333D-EEDD-4290-9D1D-69BDE3C5BB4E}"/>
              </a:ext>
            </a:extLst>
          </p:cNvPr>
          <p:cNvSpPr txBox="1"/>
          <p:nvPr/>
        </p:nvSpPr>
        <p:spPr>
          <a:xfrm>
            <a:off x="1183340" y="1419582"/>
            <a:ext cx="6906410" cy="646331"/>
          </a:xfrm>
          <a:prstGeom prst="rect">
            <a:avLst/>
          </a:prstGeom>
          <a:noFill/>
        </p:spPr>
        <p:txBody>
          <a:bodyPr wrap="square" rtlCol="0">
            <a:spAutoFit/>
          </a:bodyPr>
          <a:lstStyle/>
          <a:p>
            <a:r>
              <a:rPr lang="en-CA" dirty="0"/>
              <a:t>After creating the API, export it from swagger editor  and put it (the YAML file)  under </a:t>
            </a:r>
            <a:r>
              <a:rPr lang="en-CA" dirty="0" err="1"/>
              <a:t>Dist</a:t>
            </a:r>
            <a:r>
              <a:rPr lang="en-CA" dirty="0"/>
              <a:t> folder of swagger UI </a:t>
            </a:r>
            <a:endParaRPr lang="fr-CA" dirty="0"/>
          </a:p>
        </p:txBody>
      </p:sp>
      <p:grpSp>
        <p:nvGrpSpPr>
          <p:cNvPr id="17" name="Groupe 16">
            <a:extLst>
              <a:ext uri="{FF2B5EF4-FFF2-40B4-BE49-F238E27FC236}">
                <a16:creationId xmlns:a16="http://schemas.microsoft.com/office/drawing/2014/main" id="{D826245D-198F-4085-AF96-89BF38D9E455}"/>
              </a:ext>
            </a:extLst>
          </p:cNvPr>
          <p:cNvGrpSpPr/>
          <p:nvPr/>
        </p:nvGrpSpPr>
        <p:grpSpPr>
          <a:xfrm>
            <a:off x="827635" y="2259106"/>
            <a:ext cx="5497158" cy="2339788"/>
            <a:chOff x="525947" y="2685784"/>
            <a:chExt cx="7585319" cy="3658153"/>
          </a:xfrm>
        </p:grpSpPr>
        <p:pic>
          <p:nvPicPr>
            <p:cNvPr id="15" name="Image 14">
              <a:extLst>
                <a:ext uri="{FF2B5EF4-FFF2-40B4-BE49-F238E27FC236}">
                  <a16:creationId xmlns:a16="http://schemas.microsoft.com/office/drawing/2014/main" id="{2B9C1295-EB7D-4117-82B3-192D0A3BE81B}"/>
                </a:ext>
              </a:extLst>
            </p:cNvPr>
            <p:cNvPicPr>
              <a:picLocks noChangeAspect="1"/>
            </p:cNvPicPr>
            <p:nvPr/>
          </p:nvPicPr>
          <p:blipFill rotWithShape="1">
            <a:blip r:embed="rId2"/>
            <a:srcRect l="104" t="2061" r="55682" b="-2061"/>
            <a:stretch/>
          </p:blipFill>
          <p:spPr>
            <a:xfrm>
              <a:off x="5331745" y="2685784"/>
              <a:ext cx="2779521" cy="3654161"/>
            </a:xfrm>
            <a:prstGeom prst="rect">
              <a:avLst/>
            </a:prstGeom>
          </p:spPr>
        </p:pic>
        <p:grpSp>
          <p:nvGrpSpPr>
            <p:cNvPr id="14" name="Groupe 13">
              <a:extLst>
                <a:ext uri="{FF2B5EF4-FFF2-40B4-BE49-F238E27FC236}">
                  <a16:creationId xmlns:a16="http://schemas.microsoft.com/office/drawing/2014/main" id="{9584AC6D-AE8B-4F6C-A68F-84E75A147405}"/>
                </a:ext>
              </a:extLst>
            </p:cNvPr>
            <p:cNvGrpSpPr/>
            <p:nvPr/>
          </p:nvGrpSpPr>
          <p:grpSpPr>
            <a:xfrm>
              <a:off x="525947" y="2819687"/>
              <a:ext cx="5103325" cy="3524250"/>
              <a:chOff x="493674" y="2004277"/>
              <a:chExt cx="5103325" cy="3524250"/>
            </a:xfrm>
          </p:grpSpPr>
          <p:pic>
            <p:nvPicPr>
              <p:cNvPr id="8" name="Image 7">
                <a:extLst>
                  <a:ext uri="{FF2B5EF4-FFF2-40B4-BE49-F238E27FC236}">
                    <a16:creationId xmlns:a16="http://schemas.microsoft.com/office/drawing/2014/main" id="{C4F99CA0-E0BC-4254-A4BB-73E49DF485CB}"/>
                  </a:ext>
                </a:extLst>
              </p:cNvPr>
              <p:cNvPicPr>
                <a:picLocks noChangeAspect="1"/>
              </p:cNvPicPr>
              <p:nvPr/>
            </p:nvPicPr>
            <p:blipFill>
              <a:blip r:embed="rId3"/>
              <a:stretch>
                <a:fillRect/>
              </a:stretch>
            </p:blipFill>
            <p:spPr>
              <a:xfrm>
                <a:off x="493674" y="2004277"/>
                <a:ext cx="4276725" cy="3524250"/>
              </a:xfrm>
              <a:prstGeom prst="rect">
                <a:avLst/>
              </a:prstGeom>
            </p:spPr>
          </p:pic>
          <p:cxnSp>
            <p:nvCxnSpPr>
              <p:cNvPr id="12" name="Connecteur : en arc 11">
                <a:extLst>
                  <a:ext uri="{FF2B5EF4-FFF2-40B4-BE49-F238E27FC236}">
                    <a16:creationId xmlns:a16="http://schemas.microsoft.com/office/drawing/2014/main" id="{9D473F19-97FE-407D-B3B9-325B6A418AE9}"/>
                  </a:ext>
                </a:extLst>
              </p:cNvPr>
              <p:cNvCxnSpPr>
                <a:cxnSpLocks/>
              </p:cNvCxnSpPr>
              <p:nvPr/>
            </p:nvCxnSpPr>
            <p:spPr>
              <a:xfrm>
                <a:off x="3496235" y="3429000"/>
                <a:ext cx="2100764" cy="1887449"/>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E3FAD1D-8291-4D5D-A5F7-BCB7181C250C}"/>
                  </a:ext>
                </a:extLst>
              </p:cNvPr>
              <p:cNvSpPr/>
              <p:nvPr/>
            </p:nvSpPr>
            <p:spPr>
              <a:xfrm>
                <a:off x="2538805" y="3227293"/>
                <a:ext cx="957430" cy="29402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grpSp>
      <p:sp>
        <p:nvSpPr>
          <p:cNvPr id="18" name="ZoneTexte 17">
            <a:extLst>
              <a:ext uri="{FF2B5EF4-FFF2-40B4-BE49-F238E27FC236}">
                <a16:creationId xmlns:a16="http://schemas.microsoft.com/office/drawing/2014/main" id="{05FB9DEA-6122-46B7-9CD0-ED4AA8534849}"/>
              </a:ext>
            </a:extLst>
          </p:cNvPr>
          <p:cNvSpPr txBox="1"/>
          <p:nvPr/>
        </p:nvSpPr>
        <p:spPr>
          <a:xfrm>
            <a:off x="6497128" y="2167985"/>
            <a:ext cx="4867237" cy="923330"/>
          </a:xfrm>
          <a:prstGeom prst="rect">
            <a:avLst/>
          </a:prstGeom>
          <a:noFill/>
        </p:spPr>
        <p:txBody>
          <a:bodyPr wrap="square" rtlCol="0">
            <a:spAutoFit/>
          </a:bodyPr>
          <a:lstStyle/>
          <a:p>
            <a:pPr marL="285750" indent="-285750">
              <a:buFontTx/>
              <a:buChar char="-"/>
            </a:pPr>
            <a:r>
              <a:rPr lang="en-CA" dirty="0"/>
              <a:t>Inside this folder open index.html and  change the </a:t>
            </a:r>
            <a:r>
              <a:rPr lang="en-CA" dirty="0" err="1"/>
              <a:t>url</a:t>
            </a:r>
            <a:r>
              <a:rPr lang="en-CA" dirty="0"/>
              <a:t> of the method </a:t>
            </a:r>
            <a:r>
              <a:rPr lang="en-CA" dirty="0" err="1"/>
              <a:t>window.onload</a:t>
            </a:r>
            <a:r>
              <a:rPr lang="en-CA" dirty="0"/>
              <a:t> () to your </a:t>
            </a:r>
            <a:r>
              <a:rPr lang="en-CA" dirty="0" err="1"/>
              <a:t>Yaml</a:t>
            </a:r>
            <a:r>
              <a:rPr lang="en-CA" dirty="0"/>
              <a:t> file </a:t>
            </a:r>
          </a:p>
        </p:txBody>
      </p:sp>
      <p:sp>
        <p:nvSpPr>
          <p:cNvPr id="19" name="Rectangle 18">
            <a:extLst>
              <a:ext uri="{FF2B5EF4-FFF2-40B4-BE49-F238E27FC236}">
                <a16:creationId xmlns:a16="http://schemas.microsoft.com/office/drawing/2014/main" id="{70F315C7-C392-4BA3-8B64-2E5CCEDBA442}"/>
              </a:ext>
            </a:extLst>
          </p:cNvPr>
          <p:cNvSpPr/>
          <p:nvPr/>
        </p:nvSpPr>
        <p:spPr>
          <a:xfrm>
            <a:off x="716844" y="5057980"/>
            <a:ext cx="4898648" cy="646331"/>
          </a:xfrm>
          <a:prstGeom prst="rect">
            <a:avLst/>
          </a:prstGeom>
        </p:spPr>
        <p:txBody>
          <a:bodyPr wrap="square">
            <a:spAutoFit/>
          </a:bodyPr>
          <a:lstStyle/>
          <a:p>
            <a:r>
              <a:rPr lang="en-CA" dirty="0"/>
              <a:t>- Copy the </a:t>
            </a:r>
            <a:r>
              <a:rPr lang="en-CA" dirty="0" err="1"/>
              <a:t>Dist</a:t>
            </a:r>
            <a:r>
              <a:rPr lang="en-CA" dirty="0"/>
              <a:t> Folder (rename it To </a:t>
            </a:r>
            <a:r>
              <a:rPr lang="en-CA" dirty="0" err="1"/>
              <a:t>myApi</a:t>
            </a:r>
            <a:r>
              <a:rPr lang="en-CA" dirty="0"/>
              <a:t>)</a:t>
            </a:r>
            <a:br>
              <a:rPr lang="en-CA" dirty="0"/>
            </a:br>
            <a:r>
              <a:rPr lang="en-CA" dirty="0"/>
              <a:t>- &gt; </a:t>
            </a:r>
            <a:r>
              <a:rPr lang="en-US" dirty="0">
                <a:solidFill>
                  <a:srgbClr val="000000"/>
                </a:solidFill>
                <a:latin typeface="inherit"/>
              </a:rPr>
              <a:t>http-server </a:t>
            </a:r>
            <a:r>
              <a:rPr lang="en-US" dirty="0" err="1">
                <a:solidFill>
                  <a:srgbClr val="000000"/>
                </a:solidFill>
                <a:latin typeface="inherit"/>
              </a:rPr>
              <a:t>myApi</a:t>
            </a:r>
            <a:r>
              <a:rPr lang="en-US" dirty="0">
                <a:solidFill>
                  <a:srgbClr val="000000"/>
                </a:solidFill>
                <a:latin typeface="inherit"/>
              </a:rPr>
              <a:t> -a 127.0.0.1 -p 8082</a:t>
            </a:r>
            <a:endParaRPr lang="fr-CA" dirty="0"/>
          </a:p>
        </p:txBody>
      </p:sp>
      <p:pic>
        <p:nvPicPr>
          <p:cNvPr id="20" name="Image 19">
            <a:extLst>
              <a:ext uri="{FF2B5EF4-FFF2-40B4-BE49-F238E27FC236}">
                <a16:creationId xmlns:a16="http://schemas.microsoft.com/office/drawing/2014/main" id="{E1B5E9BC-E062-4D31-88A8-3F1094FF5DC5}"/>
              </a:ext>
            </a:extLst>
          </p:cNvPr>
          <p:cNvPicPr>
            <a:picLocks noChangeAspect="1"/>
          </p:cNvPicPr>
          <p:nvPr/>
        </p:nvPicPr>
        <p:blipFill>
          <a:blip r:embed="rId4"/>
          <a:stretch>
            <a:fillRect/>
          </a:stretch>
        </p:blipFill>
        <p:spPr>
          <a:xfrm>
            <a:off x="7097619" y="3156510"/>
            <a:ext cx="3448050" cy="2613473"/>
          </a:xfrm>
          <a:prstGeom prst="rect">
            <a:avLst/>
          </a:prstGeom>
        </p:spPr>
      </p:pic>
    </p:spTree>
    <p:extLst>
      <p:ext uri="{BB962C8B-B14F-4D97-AF65-F5344CB8AC3E}">
        <p14:creationId xmlns:p14="http://schemas.microsoft.com/office/powerpoint/2010/main" val="1698606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e 32">
            <a:extLst>
              <a:ext uri="{FF2B5EF4-FFF2-40B4-BE49-F238E27FC236}">
                <a16:creationId xmlns:a16="http://schemas.microsoft.com/office/drawing/2014/main" id="{474D65D3-28F7-49F8-8A2C-CAE44FA02905}"/>
              </a:ext>
            </a:extLst>
          </p:cNvPr>
          <p:cNvGrpSpPr/>
          <p:nvPr/>
        </p:nvGrpSpPr>
        <p:grpSpPr>
          <a:xfrm>
            <a:off x="704332" y="1619072"/>
            <a:ext cx="2570209" cy="4250725"/>
            <a:chOff x="704332" y="1202372"/>
            <a:chExt cx="2570209" cy="4250725"/>
          </a:xfrm>
        </p:grpSpPr>
        <p:grpSp>
          <p:nvGrpSpPr>
            <p:cNvPr id="29" name="Groupe 28">
              <a:extLst>
                <a:ext uri="{FF2B5EF4-FFF2-40B4-BE49-F238E27FC236}">
                  <a16:creationId xmlns:a16="http://schemas.microsoft.com/office/drawing/2014/main" id="{9336E049-744A-40B6-906C-281E22AEAD8F}"/>
                </a:ext>
              </a:extLst>
            </p:cNvPr>
            <p:cNvGrpSpPr/>
            <p:nvPr/>
          </p:nvGrpSpPr>
          <p:grpSpPr>
            <a:xfrm>
              <a:off x="704332" y="1202372"/>
              <a:ext cx="2570209" cy="4250725"/>
              <a:chOff x="704332" y="1136821"/>
              <a:chExt cx="2570209" cy="4250725"/>
            </a:xfrm>
          </p:grpSpPr>
          <p:sp>
            <p:nvSpPr>
              <p:cNvPr id="4" name="Organigramme : Disque magnétique 3">
                <a:extLst>
                  <a:ext uri="{FF2B5EF4-FFF2-40B4-BE49-F238E27FC236}">
                    <a16:creationId xmlns:a16="http://schemas.microsoft.com/office/drawing/2014/main" id="{C2A64B15-DBE2-4E4D-A60A-9559372E70DD}"/>
                  </a:ext>
                </a:extLst>
              </p:cNvPr>
              <p:cNvSpPr/>
              <p:nvPr/>
            </p:nvSpPr>
            <p:spPr>
              <a:xfrm>
                <a:off x="1410159" y="2555363"/>
                <a:ext cx="1465243" cy="1872868"/>
              </a:xfrm>
              <a:prstGeom prst="flowChartMagneticDisk">
                <a:avLst/>
              </a:prstGeom>
              <a:solidFill>
                <a:schemeClr val="accent6">
                  <a:lumMod val="75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DB</a:t>
                </a:r>
                <a:endParaRPr lang="fr-CA" dirty="0"/>
              </a:p>
            </p:txBody>
          </p:sp>
          <p:sp>
            <p:nvSpPr>
              <p:cNvPr id="22" name="ZoneTexte 21">
                <a:extLst>
                  <a:ext uri="{FF2B5EF4-FFF2-40B4-BE49-F238E27FC236}">
                    <a16:creationId xmlns:a16="http://schemas.microsoft.com/office/drawing/2014/main" id="{EF418BC8-E433-46D0-AAF2-94218652527A}"/>
                  </a:ext>
                </a:extLst>
              </p:cNvPr>
              <p:cNvSpPr txBox="1"/>
              <p:nvPr/>
            </p:nvSpPr>
            <p:spPr>
              <a:xfrm>
                <a:off x="704332" y="1486576"/>
                <a:ext cx="951470" cy="461665"/>
              </a:xfrm>
              <a:prstGeom prst="rect">
                <a:avLst/>
              </a:prstGeom>
              <a:noFill/>
            </p:spPr>
            <p:txBody>
              <a:bodyPr wrap="square" rtlCol="0">
                <a:spAutoFit/>
              </a:bodyPr>
              <a:lstStyle/>
              <a:p>
                <a:r>
                  <a:rPr lang="en-CA" sz="2400" i="1" dirty="0">
                    <a:solidFill>
                      <a:srgbClr val="002060"/>
                    </a:solidFill>
                  </a:rPr>
                  <a:t>Data</a:t>
                </a:r>
                <a:endParaRPr lang="fr-CA" sz="2400" i="1" dirty="0">
                  <a:solidFill>
                    <a:srgbClr val="002060"/>
                  </a:solidFill>
                </a:endParaRPr>
              </a:p>
            </p:txBody>
          </p:sp>
          <p:cxnSp>
            <p:nvCxnSpPr>
              <p:cNvPr id="26" name="Connecteur droit 25">
                <a:extLst>
                  <a:ext uri="{FF2B5EF4-FFF2-40B4-BE49-F238E27FC236}">
                    <a16:creationId xmlns:a16="http://schemas.microsoft.com/office/drawing/2014/main" id="{C422C7AB-80D9-43CD-A2AF-1F3DD2D15266}"/>
                  </a:ext>
                </a:extLst>
              </p:cNvPr>
              <p:cNvCxnSpPr>
                <a:cxnSpLocks/>
              </p:cNvCxnSpPr>
              <p:nvPr/>
            </p:nvCxnSpPr>
            <p:spPr>
              <a:xfrm>
                <a:off x="3274541" y="1136821"/>
                <a:ext cx="0" cy="4250725"/>
              </a:xfrm>
              <a:prstGeom prst="line">
                <a:avLst/>
              </a:prstGeom>
              <a:ln w="25400" cap="flat" cmpd="sng" algn="ctr">
                <a:solidFill>
                  <a:schemeClr val="accent1"/>
                </a:solidFill>
                <a:prstDash val="lgDashDot"/>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32" name="ZoneTexte 31">
              <a:extLst>
                <a:ext uri="{FF2B5EF4-FFF2-40B4-BE49-F238E27FC236}">
                  <a16:creationId xmlns:a16="http://schemas.microsoft.com/office/drawing/2014/main" id="{3EEC706F-EFE5-4EA0-AD18-CB3D8157F6C2}"/>
                </a:ext>
              </a:extLst>
            </p:cNvPr>
            <p:cNvSpPr txBox="1"/>
            <p:nvPr/>
          </p:nvSpPr>
          <p:spPr>
            <a:xfrm>
              <a:off x="752717" y="4692636"/>
              <a:ext cx="2249975" cy="369332"/>
            </a:xfrm>
            <a:prstGeom prst="rect">
              <a:avLst/>
            </a:prstGeom>
            <a:noFill/>
          </p:spPr>
          <p:txBody>
            <a:bodyPr wrap="none" rtlCol="0">
              <a:spAutoFit/>
            </a:bodyPr>
            <a:lstStyle/>
            <a:p>
              <a:r>
                <a:rPr lang="en-CA" dirty="0"/>
                <a:t>Data from Mainframe </a:t>
              </a:r>
              <a:endParaRPr lang="fr-CA" dirty="0"/>
            </a:p>
          </p:txBody>
        </p:sp>
      </p:grpSp>
      <p:grpSp>
        <p:nvGrpSpPr>
          <p:cNvPr id="36" name="Groupe 35">
            <a:extLst>
              <a:ext uri="{FF2B5EF4-FFF2-40B4-BE49-F238E27FC236}">
                <a16:creationId xmlns:a16="http://schemas.microsoft.com/office/drawing/2014/main" id="{DAAB945B-BE83-4C9B-842D-8302B6B3B9BC}"/>
              </a:ext>
            </a:extLst>
          </p:cNvPr>
          <p:cNvGrpSpPr/>
          <p:nvPr/>
        </p:nvGrpSpPr>
        <p:grpSpPr>
          <a:xfrm>
            <a:off x="3334024" y="1541158"/>
            <a:ext cx="4744994" cy="4809914"/>
            <a:chOff x="3334024" y="1124458"/>
            <a:chExt cx="4744994" cy="4809914"/>
          </a:xfrm>
        </p:grpSpPr>
        <p:grpSp>
          <p:nvGrpSpPr>
            <p:cNvPr id="30" name="Groupe 29">
              <a:extLst>
                <a:ext uri="{FF2B5EF4-FFF2-40B4-BE49-F238E27FC236}">
                  <a16:creationId xmlns:a16="http://schemas.microsoft.com/office/drawing/2014/main" id="{A5597420-EFAD-4E54-A743-4D7262ECA300}"/>
                </a:ext>
              </a:extLst>
            </p:cNvPr>
            <p:cNvGrpSpPr/>
            <p:nvPr/>
          </p:nvGrpSpPr>
          <p:grpSpPr>
            <a:xfrm>
              <a:off x="3521515" y="1124458"/>
              <a:ext cx="3995512" cy="4250725"/>
              <a:chOff x="3521515" y="1124458"/>
              <a:chExt cx="3995512" cy="4250725"/>
            </a:xfrm>
          </p:grpSpPr>
          <p:grpSp>
            <p:nvGrpSpPr>
              <p:cNvPr id="17" name="Groupe 16">
                <a:extLst>
                  <a:ext uri="{FF2B5EF4-FFF2-40B4-BE49-F238E27FC236}">
                    <a16:creationId xmlns:a16="http://schemas.microsoft.com/office/drawing/2014/main" id="{C2E47033-5D18-4D21-98D9-04CBEDAD1838}"/>
                  </a:ext>
                </a:extLst>
              </p:cNvPr>
              <p:cNvGrpSpPr/>
              <p:nvPr/>
            </p:nvGrpSpPr>
            <p:grpSpPr>
              <a:xfrm>
                <a:off x="3901493" y="1881741"/>
                <a:ext cx="3265426" cy="2480939"/>
                <a:chOff x="3123017" y="1813251"/>
                <a:chExt cx="3265426" cy="2480939"/>
              </a:xfrm>
            </p:grpSpPr>
            <p:grpSp>
              <p:nvGrpSpPr>
                <p:cNvPr id="11" name="Groupe 10">
                  <a:extLst>
                    <a:ext uri="{FF2B5EF4-FFF2-40B4-BE49-F238E27FC236}">
                      <a16:creationId xmlns:a16="http://schemas.microsoft.com/office/drawing/2014/main" id="{388CBAFE-991F-4769-9415-224DDEC1B6E1}"/>
                    </a:ext>
                  </a:extLst>
                </p:cNvPr>
                <p:cNvGrpSpPr/>
                <p:nvPr/>
              </p:nvGrpSpPr>
              <p:grpSpPr>
                <a:xfrm>
                  <a:off x="3742321" y="2685727"/>
                  <a:ext cx="1674564" cy="1608463"/>
                  <a:chOff x="3734718" y="2677098"/>
                  <a:chExt cx="1674564" cy="1608463"/>
                </a:xfrm>
              </p:grpSpPr>
              <p:sp>
                <p:nvSpPr>
                  <p:cNvPr id="10" name="Ellipse 9">
                    <a:extLst>
                      <a:ext uri="{FF2B5EF4-FFF2-40B4-BE49-F238E27FC236}">
                        <a16:creationId xmlns:a16="http://schemas.microsoft.com/office/drawing/2014/main" id="{6CC341A8-6832-466D-831B-85FA2CD2F568}"/>
                      </a:ext>
                    </a:extLst>
                  </p:cNvPr>
                  <p:cNvSpPr/>
                  <p:nvPr/>
                </p:nvSpPr>
                <p:spPr>
                  <a:xfrm>
                    <a:off x="3734718" y="2677098"/>
                    <a:ext cx="1674564" cy="1608463"/>
                  </a:xfrm>
                  <a:prstGeom prst="ellipse">
                    <a:avLst/>
                  </a:prstGeom>
                  <a:solidFill>
                    <a:srgbClr val="92D05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grpSp>
                <p:nvGrpSpPr>
                  <p:cNvPr id="8" name="Groupe 7">
                    <a:extLst>
                      <a:ext uri="{FF2B5EF4-FFF2-40B4-BE49-F238E27FC236}">
                        <a16:creationId xmlns:a16="http://schemas.microsoft.com/office/drawing/2014/main" id="{991DBA11-AB1A-44C5-90C5-C73487C3B310}"/>
                      </a:ext>
                    </a:extLst>
                  </p:cNvPr>
                  <p:cNvGrpSpPr/>
                  <p:nvPr/>
                </p:nvGrpSpPr>
                <p:grpSpPr>
                  <a:xfrm>
                    <a:off x="3861446" y="3147976"/>
                    <a:ext cx="1384051" cy="655395"/>
                    <a:chOff x="4131211" y="2958137"/>
                    <a:chExt cx="1384051" cy="655395"/>
                  </a:xfrm>
                </p:grpSpPr>
                <p:pic>
                  <p:nvPicPr>
                    <p:cNvPr id="5" name="Image 4">
                      <a:extLst>
                        <a:ext uri="{FF2B5EF4-FFF2-40B4-BE49-F238E27FC236}">
                          <a16:creationId xmlns:a16="http://schemas.microsoft.com/office/drawing/2014/main" id="{9C65AEC5-4C65-45F4-8220-78F38EA3C917}"/>
                        </a:ext>
                      </a:extLst>
                    </p:cNvPr>
                    <p:cNvPicPr>
                      <a:picLocks noChangeAspect="1"/>
                    </p:cNvPicPr>
                    <p:nvPr/>
                  </p:nvPicPr>
                  <p:blipFill>
                    <a:blip r:embed="rId3"/>
                    <a:stretch>
                      <a:fillRect/>
                    </a:stretch>
                  </p:blipFill>
                  <p:spPr>
                    <a:xfrm>
                      <a:off x="4131211" y="2958137"/>
                      <a:ext cx="650110" cy="655395"/>
                    </a:xfrm>
                    <a:prstGeom prst="rect">
                      <a:avLst/>
                    </a:prstGeom>
                  </p:spPr>
                </p:pic>
                <p:pic>
                  <p:nvPicPr>
                    <p:cNvPr id="7" name="Image 6">
                      <a:extLst>
                        <a:ext uri="{FF2B5EF4-FFF2-40B4-BE49-F238E27FC236}">
                          <a16:creationId xmlns:a16="http://schemas.microsoft.com/office/drawing/2014/main" id="{06BCB54D-BDB6-49C7-B284-E821E51D9A81}"/>
                        </a:ext>
                      </a:extLst>
                    </p:cNvPr>
                    <p:cNvPicPr>
                      <a:picLocks noChangeAspect="1"/>
                    </p:cNvPicPr>
                    <p:nvPr/>
                  </p:nvPicPr>
                  <p:blipFill>
                    <a:blip r:embed="rId4"/>
                    <a:stretch>
                      <a:fillRect/>
                    </a:stretch>
                  </p:blipFill>
                  <p:spPr>
                    <a:xfrm>
                      <a:off x="4865152" y="2958137"/>
                      <a:ext cx="650110" cy="616628"/>
                    </a:xfrm>
                    <a:prstGeom prst="rect">
                      <a:avLst/>
                    </a:prstGeom>
                  </p:spPr>
                </p:pic>
              </p:grpSp>
            </p:grpSp>
            <p:grpSp>
              <p:nvGrpSpPr>
                <p:cNvPr id="16" name="Groupe 15">
                  <a:extLst>
                    <a:ext uri="{FF2B5EF4-FFF2-40B4-BE49-F238E27FC236}">
                      <a16:creationId xmlns:a16="http://schemas.microsoft.com/office/drawing/2014/main" id="{A808538F-FCD5-4ECE-A7E0-6D20310A3F01}"/>
                    </a:ext>
                  </a:extLst>
                </p:cNvPr>
                <p:cNvGrpSpPr/>
                <p:nvPr/>
              </p:nvGrpSpPr>
              <p:grpSpPr>
                <a:xfrm>
                  <a:off x="3123017" y="1813251"/>
                  <a:ext cx="3265426" cy="2131727"/>
                  <a:chOff x="3123017" y="1813251"/>
                  <a:chExt cx="3265426" cy="2131727"/>
                </a:xfrm>
              </p:grpSpPr>
              <p:pic>
                <p:nvPicPr>
                  <p:cNvPr id="9" name="Image 8">
                    <a:extLst>
                      <a:ext uri="{FF2B5EF4-FFF2-40B4-BE49-F238E27FC236}">
                        <a16:creationId xmlns:a16="http://schemas.microsoft.com/office/drawing/2014/main" id="{8F9271DB-61EA-40C8-9AE7-8D41BE4394B9}"/>
                      </a:ext>
                    </a:extLst>
                  </p:cNvPr>
                  <p:cNvPicPr>
                    <a:picLocks noChangeAspect="1"/>
                  </p:cNvPicPr>
                  <p:nvPr/>
                </p:nvPicPr>
                <p:blipFill>
                  <a:blip r:embed="rId5"/>
                  <a:stretch>
                    <a:fillRect/>
                  </a:stretch>
                </p:blipFill>
                <p:spPr>
                  <a:xfrm>
                    <a:off x="4345298" y="1813251"/>
                    <a:ext cx="500178" cy="685779"/>
                  </a:xfrm>
                  <a:prstGeom prst="rect">
                    <a:avLst/>
                  </a:prstGeom>
                </p:spPr>
              </p:pic>
              <p:pic>
                <p:nvPicPr>
                  <p:cNvPr id="12" name="Image 11">
                    <a:extLst>
                      <a:ext uri="{FF2B5EF4-FFF2-40B4-BE49-F238E27FC236}">
                        <a16:creationId xmlns:a16="http://schemas.microsoft.com/office/drawing/2014/main" id="{ED4F257D-FB83-40B2-B315-4BE4E185F33D}"/>
                      </a:ext>
                    </a:extLst>
                  </p:cNvPr>
                  <p:cNvPicPr>
                    <a:picLocks noChangeAspect="1"/>
                  </p:cNvPicPr>
                  <p:nvPr/>
                </p:nvPicPr>
                <p:blipFill>
                  <a:blip r:embed="rId6"/>
                  <a:stretch>
                    <a:fillRect/>
                  </a:stretch>
                </p:blipFill>
                <p:spPr>
                  <a:xfrm>
                    <a:off x="3123017" y="3206666"/>
                    <a:ext cx="500179" cy="596705"/>
                  </a:xfrm>
                  <a:prstGeom prst="rect">
                    <a:avLst/>
                  </a:prstGeom>
                </p:spPr>
              </p:pic>
              <p:grpSp>
                <p:nvGrpSpPr>
                  <p:cNvPr id="15" name="Groupe 14">
                    <a:extLst>
                      <a:ext uri="{FF2B5EF4-FFF2-40B4-BE49-F238E27FC236}">
                        <a16:creationId xmlns:a16="http://schemas.microsoft.com/office/drawing/2014/main" id="{1E72C523-7F6F-49B5-A0F6-64731668DE74}"/>
                      </a:ext>
                    </a:extLst>
                  </p:cNvPr>
                  <p:cNvGrpSpPr/>
                  <p:nvPr/>
                </p:nvGrpSpPr>
                <p:grpSpPr>
                  <a:xfrm>
                    <a:off x="5536010" y="3206666"/>
                    <a:ext cx="852433" cy="738312"/>
                    <a:chOff x="5536010" y="467489"/>
                    <a:chExt cx="3360855" cy="3268140"/>
                  </a:xfrm>
                </p:grpSpPr>
                <p:pic>
                  <p:nvPicPr>
                    <p:cNvPr id="13" name="Image 12">
                      <a:extLst>
                        <a:ext uri="{FF2B5EF4-FFF2-40B4-BE49-F238E27FC236}">
                          <a16:creationId xmlns:a16="http://schemas.microsoft.com/office/drawing/2014/main" id="{092188D6-C691-40E3-981A-ED641D134AD1}"/>
                        </a:ext>
                      </a:extLst>
                    </p:cNvPr>
                    <p:cNvPicPr>
                      <a:picLocks noChangeAspect="1"/>
                    </p:cNvPicPr>
                    <p:nvPr/>
                  </p:nvPicPr>
                  <p:blipFill>
                    <a:blip r:embed="rId7"/>
                    <a:stretch>
                      <a:fillRect/>
                    </a:stretch>
                  </p:blipFill>
                  <p:spPr>
                    <a:xfrm>
                      <a:off x="5536010" y="467489"/>
                      <a:ext cx="3360855" cy="3268140"/>
                    </a:xfrm>
                    <a:prstGeom prst="rect">
                      <a:avLst/>
                    </a:prstGeom>
                  </p:spPr>
                </p:pic>
                <p:sp>
                  <p:nvSpPr>
                    <p:cNvPr id="14" name="ZoneTexte 13">
                      <a:extLst>
                        <a:ext uri="{FF2B5EF4-FFF2-40B4-BE49-F238E27FC236}">
                          <a16:creationId xmlns:a16="http://schemas.microsoft.com/office/drawing/2014/main" id="{781F0E65-B66E-40AB-9054-9D7B1DAC9FFC}"/>
                        </a:ext>
                      </a:extLst>
                    </p:cNvPr>
                    <p:cNvSpPr txBox="1"/>
                    <p:nvPr/>
                  </p:nvSpPr>
                  <p:spPr>
                    <a:xfrm>
                      <a:off x="6325386" y="785206"/>
                      <a:ext cx="2098971" cy="1021778"/>
                    </a:xfrm>
                    <a:prstGeom prst="rect">
                      <a:avLst/>
                    </a:prstGeom>
                    <a:noFill/>
                  </p:spPr>
                  <p:txBody>
                    <a:bodyPr wrap="square" rtlCol="0">
                      <a:spAutoFit/>
                    </a:bodyPr>
                    <a:lstStyle/>
                    <a:p>
                      <a:r>
                        <a:rPr lang="en-CA" sz="900" b="1" i="1" dirty="0">
                          <a:solidFill>
                            <a:schemeClr val="bg1"/>
                          </a:solidFill>
                        </a:rPr>
                        <a:t>MVC</a:t>
                      </a:r>
                      <a:endParaRPr lang="fr-CA" sz="900" b="1" i="1" dirty="0">
                        <a:solidFill>
                          <a:schemeClr val="bg1"/>
                        </a:solidFill>
                      </a:endParaRPr>
                    </a:p>
                  </p:txBody>
                </p:sp>
              </p:grpSp>
            </p:grpSp>
          </p:grpSp>
          <p:sp>
            <p:nvSpPr>
              <p:cNvPr id="23" name="ZoneTexte 22">
                <a:extLst>
                  <a:ext uri="{FF2B5EF4-FFF2-40B4-BE49-F238E27FC236}">
                    <a16:creationId xmlns:a16="http://schemas.microsoft.com/office/drawing/2014/main" id="{BB79AEC7-17F7-4C6B-8F10-5E78EF597417}"/>
                  </a:ext>
                </a:extLst>
              </p:cNvPr>
              <p:cNvSpPr txBox="1"/>
              <p:nvPr/>
            </p:nvSpPr>
            <p:spPr>
              <a:xfrm>
                <a:off x="3521515" y="1552126"/>
                <a:ext cx="951470" cy="461665"/>
              </a:xfrm>
              <a:prstGeom prst="rect">
                <a:avLst/>
              </a:prstGeom>
              <a:noFill/>
            </p:spPr>
            <p:txBody>
              <a:bodyPr wrap="square" rtlCol="0">
                <a:spAutoFit/>
              </a:bodyPr>
              <a:lstStyle/>
              <a:p>
                <a:r>
                  <a:rPr lang="en-CA" sz="2400" i="1" dirty="0">
                    <a:solidFill>
                      <a:srgbClr val="002060"/>
                    </a:solidFill>
                  </a:rPr>
                  <a:t>Engine </a:t>
                </a:r>
                <a:endParaRPr lang="fr-CA" sz="2400" i="1" dirty="0">
                  <a:solidFill>
                    <a:srgbClr val="002060"/>
                  </a:solidFill>
                </a:endParaRPr>
              </a:p>
            </p:txBody>
          </p:sp>
          <p:cxnSp>
            <p:nvCxnSpPr>
              <p:cNvPr id="28" name="Connecteur droit 27">
                <a:extLst>
                  <a:ext uri="{FF2B5EF4-FFF2-40B4-BE49-F238E27FC236}">
                    <a16:creationId xmlns:a16="http://schemas.microsoft.com/office/drawing/2014/main" id="{B2843806-61EF-4E92-A4DE-A040C1BF2948}"/>
                  </a:ext>
                </a:extLst>
              </p:cNvPr>
              <p:cNvCxnSpPr>
                <a:cxnSpLocks/>
              </p:cNvCxnSpPr>
              <p:nvPr/>
            </p:nvCxnSpPr>
            <p:spPr>
              <a:xfrm>
                <a:off x="7517027" y="1124458"/>
                <a:ext cx="0" cy="4250725"/>
              </a:xfrm>
              <a:prstGeom prst="line">
                <a:avLst/>
              </a:prstGeom>
              <a:ln w="25400" cap="flat" cmpd="sng" algn="ctr">
                <a:solidFill>
                  <a:schemeClr val="accent1"/>
                </a:solidFill>
                <a:prstDash val="lgDashDot"/>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34" name="ZoneTexte 33">
              <a:extLst>
                <a:ext uri="{FF2B5EF4-FFF2-40B4-BE49-F238E27FC236}">
                  <a16:creationId xmlns:a16="http://schemas.microsoft.com/office/drawing/2014/main" id="{9A6A4549-8A63-49D6-A47E-05247F0D75A4}"/>
                </a:ext>
              </a:extLst>
            </p:cNvPr>
            <p:cNvSpPr txBox="1"/>
            <p:nvPr/>
          </p:nvSpPr>
          <p:spPr>
            <a:xfrm>
              <a:off x="3334024" y="4549377"/>
              <a:ext cx="4744994" cy="1384995"/>
            </a:xfrm>
            <a:prstGeom prst="rect">
              <a:avLst/>
            </a:prstGeom>
            <a:noFill/>
          </p:spPr>
          <p:txBody>
            <a:bodyPr wrap="square" rtlCol="0">
              <a:spAutoFit/>
            </a:bodyPr>
            <a:lstStyle/>
            <a:p>
              <a:r>
                <a:rPr lang="en-CA" sz="1400" dirty="0"/>
                <a:t>Spring Modules :</a:t>
              </a:r>
            </a:p>
            <a:p>
              <a:r>
                <a:rPr lang="en-CA" sz="1400" dirty="0"/>
                <a:t> - JPA (Hibernate) : Repositories and Entities and </a:t>
              </a:r>
            </a:p>
            <a:p>
              <a:r>
                <a:rPr lang="en-CA" sz="1400" dirty="0"/>
                <a:t>   Data Mapping </a:t>
              </a:r>
            </a:p>
            <a:p>
              <a:r>
                <a:rPr lang="en-CA" sz="1400" dirty="0"/>
                <a:t> - Services : The Business Requirements.</a:t>
              </a:r>
            </a:p>
            <a:p>
              <a:r>
                <a:rPr lang="en-CA" sz="1400" dirty="0"/>
                <a:t> - </a:t>
              </a:r>
              <a:r>
                <a:rPr lang="en-CA" sz="1400" dirty="0" err="1"/>
                <a:t>Mvc</a:t>
              </a:r>
              <a:r>
                <a:rPr lang="en-CA" sz="1400" dirty="0"/>
                <a:t> : Controllers and Models (</a:t>
              </a:r>
              <a:r>
                <a:rPr lang="en-CA" sz="1400" dirty="0" err="1"/>
                <a:t>RestControllers</a:t>
              </a:r>
              <a:r>
                <a:rPr lang="en-CA" sz="1400" dirty="0"/>
                <a:t>)</a:t>
              </a:r>
            </a:p>
            <a:p>
              <a:endParaRPr lang="fr-CA" sz="1400" dirty="0"/>
            </a:p>
          </p:txBody>
        </p:sp>
      </p:grpSp>
      <p:grpSp>
        <p:nvGrpSpPr>
          <p:cNvPr id="37" name="Groupe 36">
            <a:extLst>
              <a:ext uri="{FF2B5EF4-FFF2-40B4-BE49-F238E27FC236}">
                <a16:creationId xmlns:a16="http://schemas.microsoft.com/office/drawing/2014/main" id="{FF4FE855-5F22-4A61-8F6F-DCD4585AD0EB}"/>
              </a:ext>
            </a:extLst>
          </p:cNvPr>
          <p:cNvGrpSpPr/>
          <p:nvPr/>
        </p:nvGrpSpPr>
        <p:grpSpPr>
          <a:xfrm>
            <a:off x="7588817" y="1972593"/>
            <a:ext cx="3959318" cy="3685981"/>
            <a:chOff x="7588817" y="1555893"/>
            <a:chExt cx="3959318" cy="3685981"/>
          </a:xfrm>
        </p:grpSpPr>
        <p:grpSp>
          <p:nvGrpSpPr>
            <p:cNvPr id="31" name="Groupe 30">
              <a:extLst>
                <a:ext uri="{FF2B5EF4-FFF2-40B4-BE49-F238E27FC236}">
                  <a16:creationId xmlns:a16="http://schemas.microsoft.com/office/drawing/2014/main" id="{CD08C436-D12C-4218-8BD0-04C07A31C82E}"/>
                </a:ext>
              </a:extLst>
            </p:cNvPr>
            <p:cNvGrpSpPr/>
            <p:nvPr/>
          </p:nvGrpSpPr>
          <p:grpSpPr>
            <a:xfrm>
              <a:off x="7588817" y="1555893"/>
              <a:ext cx="3160374" cy="3071192"/>
              <a:chOff x="7588817" y="1555893"/>
              <a:chExt cx="3160374" cy="3071192"/>
            </a:xfrm>
          </p:grpSpPr>
          <p:grpSp>
            <p:nvGrpSpPr>
              <p:cNvPr id="21" name="Groupe 20">
                <a:extLst>
                  <a:ext uri="{FF2B5EF4-FFF2-40B4-BE49-F238E27FC236}">
                    <a16:creationId xmlns:a16="http://schemas.microsoft.com/office/drawing/2014/main" id="{2604EB0F-A298-44AC-952F-87D9BA14F040}"/>
                  </a:ext>
                </a:extLst>
              </p:cNvPr>
              <p:cNvGrpSpPr/>
              <p:nvPr/>
            </p:nvGrpSpPr>
            <p:grpSpPr>
              <a:xfrm>
                <a:off x="7840756" y="2754217"/>
                <a:ext cx="2908435" cy="1872868"/>
                <a:chOff x="7873406" y="3001157"/>
                <a:chExt cx="3867954" cy="2366931"/>
              </a:xfrm>
            </p:grpSpPr>
            <p:pic>
              <p:nvPicPr>
                <p:cNvPr id="20" name="Image 19">
                  <a:extLst>
                    <a:ext uri="{FF2B5EF4-FFF2-40B4-BE49-F238E27FC236}">
                      <a16:creationId xmlns:a16="http://schemas.microsoft.com/office/drawing/2014/main" id="{463C1721-BCC4-4EA1-BE7F-02DDF579719E}"/>
                    </a:ext>
                  </a:extLst>
                </p:cNvPr>
                <p:cNvPicPr>
                  <a:picLocks noChangeAspect="1"/>
                </p:cNvPicPr>
                <p:nvPr/>
              </p:nvPicPr>
              <p:blipFill>
                <a:blip r:embed="rId8"/>
                <a:stretch>
                  <a:fillRect/>
                </a:stretch>
              </p:blipFill>
              <p:spPr>
                <a:xfrm>
                  <a:off x="8345628" y="3573508"/>
                  <a:ext cx="3395732" cy="1794580"/>
                </a:xfrm>
                <a:prstGeom prst="rect">
                  <a:avLst/>
                </a:prstGeom>
              </p:spPr>
            </p:pic>
            <p:pic>
              <p:nvPicPr>
                <p:cNvPr id="19" name="Image 18">
                  <a:extLst>
                    <a:ext uri="{FF2B5EF4-FFF2-40B4-BE49-F238E27FC236}">
                      <a16:creationId xmlns:a16="http://schemas.microsoft.com/office/drawing/2014/main" id="{5D1D5AA9-662E-47EB-BB6D-43A92A8A6683}"/>
                    </a:ext>
                  </a:extLst>
                </p:cNvPr>
                <p:cNvPicPr>
                  <a:picLocks noChangeAspect="1"/>
                </p:cNvPicPr>
                <p:nvPr/>
              </p:nvPicPr>
              <p:blipFill>
                <a:blip r:embed="rId9"/>
                <a:stretch>
                  <a:fillRect/>
                </a:stretch>
              </p:blipFill>
              <p:spPr>
                <a:xfrm>
                  <a:off x="7873406" y="3001157"/>
                  <a:ext cx="1364747" cy="1064503"/>
                </a:xfrm>
                <a:prstGeom prst="rect">
                  <a:avLst/>
                </a:prstGeom>
              </p:spPr>
            </p:pic>
          </p:grpSp>
          <p:sp>
            <p:nvSpPr>
              <p:cNvPr id="24" name="ZoneTexte 23">
                <a:extLst>
                  <a:ext uri="{FF2B5EF4-FFF2-40B4-BE49-F238E27FC236}">
                    <a16:creationId xmlns:a16="http://schemas.microsoft.com/office/drawing/2014/main" id="{85F87B86-C653-440D-9D7A-6C229A6CE37A}"/>
                  </a:ext>
                </a:extLst>
              </p:cNvPr>
              <p:cNvSpPr txBox="1"/>
              <p:nvPr/>
            </p:nvSpPr>
            <p:spPr>
              <a:xfrm>
                <a:off x="7588817" y="1555893"/>
                <a:ext cx="1530073" cy="461665"/>
              </a:xfrm>
              <a:prstGeom prst="rect">
                <a:avLst/>
              </a:prstGeom>
              <a:noFill/>
            </p:spPr>
            <p:txBody>
              <a:bodyPr wrap="square" rtlCol="0">
                <a:spAutoFit/>
              </a:bodyPr>
              <a:lstStyle/>
              <a:p>
                <a:r>
                  <a:rPr lang="en-CA" sz="2400" i="1" dirty="0">
                    <a:solidFill>
                      <a:srgbClr val="002060"/>
                    </a:solidFill>
                  </a:rPr>
                  <a:t>End-Point</a:t>
                </a:r>
                <a:endParaRPr lang="fr-CA" sz="2400" i="1" dirty="0">
                  <a:solidFill>
                    <a:srgbClr val="002060"/>
                  </a:solidFill>
                </a:endParaRPr>
              </a:p>
            </p:txBody>
          </p:sp>
        </p:grpSp>
        <p:sp>
          <p:nvSpPr>
            <p:cNvPr id="35" name="ZoneTexte 34">
              <a:extLst>
                <a:ext uri="{FF2B5EF4-FFF2-40B4-BE49-F238E27FC236}">
                  <a16:creationId xmlns:a16="http://schemas.microsoft.com/office/drawing/2014/main" id="{18C4909B-14CE-4D8E-8D4B-A696F01E2EC4}"/>
                </a:ext>
              </a:extLst>
            </p:cNvPr>
            <p:cNvSpPr txBox="1"/>
            <p:nvPr/>
          </p:nvSpPr>
          <p:spPr>
            <a:xfrm>
              <a:off x="8108411" y="4872542"/>
              <a:ext cx="3439724" cy="369332"/>
            </a:xfrm>
            <a:prstGeom prst="rect">
              <a:avLst/>
            </a:prstGeom>
            <a:noFill/>
          </p:spPr>
          <p:txBody>
            <a:bodyPr wrap="none" rtlCol="0">
              <a:spAutoFit/>
            </a:bodyPr>
            <a:lstStyle/>
            <a:p>
              <a:r>
                <a:rPr lang="en-CA" dirty="0"/>
                <a:t>The End Response in JSON format</a:t>
              </a:r>
              <a:endParaRPr lang="fr-CA" dirty="0"/>
            </a:p>
          </p:txBody>
        </p:sp>
      </p:grpSp>
      <p:sp>
        <p:nvSpPr>
          <p:cNvPr id="38" name="Rectangle : coins arrondis 37">
            <a:extLst>
              <a:ext uri="{FF2B5EF4-FFF2-40B4-BE49-F238E27FC236}">
                <a16:creationId xmlns:a16="http://schemas.microsoft.com/office/drawing/2014/main" id="{F6C05B12-E345-4C34-8BE0-321A4370C663}"/>
              </a:ext>
            </a:extLst>
          </p:cNvPr>
          <p:cNvSpPr/>
          <p:nvPr/>
        </p:nvSpPr>
        <p:spPr>
          <a:xfrm>
            <a:off x="1003937" y="983757"/>
            <a:ext cx="4541207" cy="582308"/>
          </a:xfrm>
          <a:prstGeom prst="roundRect">
            <a:avLst/>
          </a:prstGeom>
          <a:solidFill>
            <a:srgbClr val="4C6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i="1" dirty="0">
                <a:solidFill>
                  <a:schemeClr val="bg1"/>
                </a:solidFill>
              </a:rPr>
              <a:t>Spring Implementation for Java EE Specification   </a:t>
            </a:r>
            <a:endParaRPr lang="fr-CA" i="1" dirty="0">
              <a:solidFill>
                <a:schemeClr val="bg1"/>
              </a:solidFill>
            </a:endParaRPr>
          </a:p>
        </p:txBody>
      </p:sp>
      <p:sp>
        <p:nvSpPr>
          <p:cNvPr id="39" name="Rectangle : coins arrondis 38">
            <a:extLst>
              <a:ext uri="{FF2B5EF4-FFF2-40B4-BE49-F238E27FC236}">
                <a16:creationId xmlns:a16="http://schemas.microsoft.com/office/drawing/2014/main" id="{52D4C350-B568-4DF1-9430-DEC0A508085E}"/>
              </a:ext>
            </a:extLst>
          </p:cNvPr>
          <p:cNvSpPr/>
          <p:nvPr/>
        </p:nvSpPr>
        <p:spPr>
          <a:xfrm>
            <a:off x="5623952" y="999499"/>
            <a:ext cx="4541207" cy="582308"/>
          </a:xfrm>
          <a:prstGeom prst="roundRect">
            <a:avLst/>
          </a:prstGeom>
          <a:solidFill>
            <a:srgbClr val="4C6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i="1" dirty="0" err="1">
                <a:solidFill>
                  <a:schemeClr val="bg1"/>
                </a:solidFill>
              </a:rPr>
              <a:t>OpenApi</a:t>
            </a:r>
            <a:r>
              <a:rPr lang="en-CA" i="1" dirty="0">
                <a:solidFill>
                  <a:schemeClr val="bg1"/>
                </a:solidFill>
              </a:rPr>
              <a:t> (3.0.0) Specification </a:t>
            </a:r>
            <a:endParaRPr lang="fr-CA" i="1" dirty="0">
              <a:solidFill>
                <a:schemeClr val="bg1"/>
              </a:solidFill>
            </a:endParaRPr>
          </a:p>
        </p:txBody>
      </p:sp>
      <p:grpSp>
        <p:nvGrpSpPr>
          <p:cNvPr id="42" name="Groupe 41">
            <a:extLst>
              <a:ext uri="{FF2B5EF4-FFF2-40B4-BE49-F238E27FC236}">
                <a16:creationId xmlns:a16="http://schemas.microsoft.com/office/drawing/2014/main" id="{E18E8A35-48EA-4622-A1F0-32F5C4B338E4}"/>
              </a:ext>
            </a:extLst>
          </p:cNvPr>
          <p:cNvGrpSpPr/>
          <p:nvPr/>
        </p:nvGrpSpPr>
        <p:grpSpPr>
          <a:xfrm>
            <a:off x="1568476" y="5777497"/>
            <a:ext cx="8259797" cy="582308"/>
            <a:chOff x="1935856" y="5370287"/>
            <a:chExt cx="8259797" cy="582308"/>
          </a:xfrm>
        </p:grpSpPr>
        <p:sp>
          <p:nvSpPr>
            <p:cNvPr id="40" name="Flèche : angle droit 39">
              <a:extLst>
                <a:ext uri="{FF2B5EF4-FFF2-40B4-BE49-F238E27FC236}">
                  <a16:creationId xmlns:a16="http://schemas.microsoft.com/office/drawing/2014/main" id="{A8FE19B4-700D-4B1D-A4BC-4A374C817D77}"/>
                </a:ext>
              </a:extLst>
            </p:cNvPr>
            <p:cNvSpPr/>
            <p:nvPr/>
          </p:nvSpPr>
          <p:spPr>
            <a:xfrm>
              <a:off x="6096000" y="5370287"/>
              <a:ext cx="4099653" cy="580881"/>
            </a:xfrm>
            <a:prstGeom prst="bentUpArrow">
              <a:avLst>
                <a:gd name="adj1" fmla="val 21024"/>
                <a:gd name="adj2" fmla="val 25000"/>
                <a:gd name="adj3" fmla="val 25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CA"/>
            </a:p>
          </p:txBody>
        </p:sp>
        <p:sp>
          <p:nvSpPr>
            <p:cNvPr id="41" name="Flèche : angle droit 40">
              <a:extLst>
                <a:ext uri="{FF2B5EF4-FFF2-40B4-BE49-F238E27FC236}">
                  <a16:creationId xmlns:a16="http://schemas.microsoft.com/office/drawing/2014/main" id="{F11B2CD8-A6AD-4EF3-99ED-165E297153BD}"/>
                </a:ext>
              </a:extLst>
            </p:cNvPr>
            <p:cNvSpPr/>
            <p:nvPr/>
          </p:nvSpPr>
          <p:spPr>
            <a:xfrm flipH="1">
              <a:off x="1935856" y="5370287"/>
              <a:ext cx="4160144" cy="582308"/>
            </a:xfrm>
            <a:prstGeom prst="bentUpArrow">
              <a:avLst>
                <a:gd name="adj1" fmla="val 21024"/>
                <a:gd name="adj2" fmla="val 25000"/>
                <a:gd name="adj3" fmla="val 25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CA"/>
            </a:p>
          </p:txBody>
        </p:sp>
      </p:grpSp>
      <p:sp>
        <p:nvSpPr>
          <p:cNvPr id="43" name="ZoneTexte 42">
            <a:extLst>
              <a:ext uri="{FF2B5EF4-FFF2-40B4-BE49-F238E27FC236}">
                <a16:creationId xmlns:a16="http://schemas.microsoft.com/office/drawing/2014/main" id="{804B2716-4525-42F4-8897-1BEBDC4212D2}"/>
              </a:ext>
            </a:extLst>
          </p:cNvPr>
          <p:cNvSpPr txBox="1"/>
          <p:nvPr/>
        </p:nvSpPr>
        <p:spPr>
          <a:xfrm>
            <a:off x="231131" y="276496"/>
            <a:ext cx="3491277" cy="461665"/>
          </a:xfrm>
          <a:prstGeom prst="rect">
            <a:avLst/>
          </a:prstGeom>
          <a:noFill/>
        </p:spPr>
        <p:txBody>
          <a:bodyPr wrap="none" rtlCol="0">
            <a:spAutoFit/>
          </a:bodyPr>
          <a:lstStyle/>
          <a:p>
            <a:r>
              <a:rPr lang="en-CA" sz="2400" b="1" i="1" dirty="0"/>
              <a:t>The Global Architecture </a:t>
            </a:r>
            <a:endParaRPr lang="fr-CA" sz="2400" b="1" i="1" dirty="0"/>
          </a:p>
        </p:txBody>
      </p:sp>
    </p:spTree>
    <p:extLst>
      <p:ext uri="{BB962C8B-B14F-4D97-AF65-F5344CB8AC3E}">
        <p14:creationId xmlns:p14="http://schemas.microsoft.com/office/powerpoint/2010/main" val="22970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childTnLst>
                          </p:cTn>
                        </p:par>
                        <p:par>
                          <p:cTn id="22" fill="hold">
                            <p:stCondLst>
                              <p:cond delay="500"/>
                            </p:stCondLst>
                            <p:childTnLst>
                              <p:par>
                                <p:cTn id="23" presetID="42" presetClass="entr" presetSubtype="0" fill="hold" grpId="0"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1000"/>
                                        <p:tgtEl>
                                          <p:spTgt spid="38"/>
                                        </p:tgtEl>
                                      </p:cBhvr>
                                    </p:animEffect>
                                    <p:anim calcmode="lin" valueType="num">
                                      <p:cBhvr>
                                        <p:cTn id="26" dur="1000" fill="hold"/>
                                        <p:tgtEl>
                                          <p:spTgt spid="38"/>
                                        </p:tgtEl>
                                        <p:attrNameLst>
                                          <p:attrName>ppt_x</p:attrName>
                                        </p:attrNameLst>
                                      </p:cBhvr>
                                      <p:tavLst>
                                        <p:tav tm="0">
                                          <p:val>
                                            <p:strVal val="#ppt_x"/>
                                          </p:val>
                                        </p:tav>
                                        <p:tav tm="100000">
                                          <p:val>
                                            <p:strVal val="#ppt_x"/>
                                          </p:val>
                                        </p:tav>
                                      </p:tavLst>
                                    </p:anim>
                                    <p:anim calcmode="lin" valueType="num">
                                      <p:cBhvr>
                                        <p:cTn id="27" dur="1000" fill="hold"/>
                                        <p:tgtEl>
                                          <p:spTgt spid="38"/>
                                        </p:tgtEl>
                                        <p:attrNameLst>
                                          <p:attrName>ppt_y</p:attrName>
                                        </p:attrNameLst>
                                      </p:cBhvr>
                                      <p:tavLst>
                                        <p:tav tm="0">
                                          <p:val>
                                            <p:strVal val="#ppt_y+.1"/>
                                          </p:val>
                                        </p:tav>
                                        <p:tav tm="100000">
                                          <p:val>
                                            <p:strVal val="#ppt_y"/>
                                          </p:val>
                                        </p:tav>
                                      </p:tavLst>
                                    </p:anim>
                                  </p:childTnLst>
                                </p:cTn>
                              </p:par>
                            </p:childTnLst>
                          </p:cTn>
                        </p:par>
                        <p:par>
                          <p:cTn id="28" fill="hold">
                            <p:stCondLst>
                              <p:cond delay="1500"/>
                            </p:stCondLst>
                            <p:childTnLst>
                              <p:par>
                                <p:cTn id="29" presetID="42" presetClass="entr" presetSubtype="0"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anim calcmode="lin" valueType="num">
                                      <p:cBhvr>
                                        <p:cTn id="32" dur="1000" fill="hold"/>
                                        <p:tgtEl>
                                          <p:spTgt spid="39"/>
                                        </p:tgtEl>
                                        <p:attrNameLst>
                                          <p:attrName>ppt_x</p:attrName>
                                        </p:attrNameLst>
                                      </p:cBhvr>
                                      <p:tavLst>
                                        <p:tav tm="0">
                                          <p:val>
                                            <p:strVal val="#ppt_x"/>
                                          </p:val>
                                        </p:tav>
                                        <p:tav tm="100000">
                                          <p:val>
                                            <p:strVal val="#ppt_x"/>
                                          </p:val>
                                        </p:tav>
                                      </p:tavLst>
                                    </p:anim>
                                    <p:anim calcmode="lin" valueType="num">
                                      <p:cBhvr>
                                        <p:cTn id="33"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A84B7872-2AB1-4420-A0C6-642B9EECA2BF}"/>
              </a:ext>
            </a:extLst>
          </p:cNvPr>
          <p:cNvSpPr>
            <a:spLocks noGrp="1"/>
          </p:cNvSpPr>
          <p:nvPr>
            <p:ph type="title"/>
          </p:nvPr>
        </p:nvSpPr>
        <p:spPr>
          <a:xfrm>
            <a:off x="827635" y="514063"/>
            <a:ext cx="9603275" cy="658521"/>
          </a:xfrm>
        </p:spPr>
        <p:txBody>
          <a:bodyPr>
            <a:normAutofit/>
          </a:bodyPr>
          <a:lstStyle/>
          <a:p>
            <a:r>
              <a:rPr lang="en-CA" i="1" cap="none" dirty="0"/>
              <a:t>Creating the API Definition </a:t>
            </a:r>
            <a:endParaRPr lang="fr-CA" i="1" cap="none" dirty="0">
              <a:latin typeface="+mn-lt"/>
              <a:ea typeface="+mn-ea"/>
              <a:cs typeface="+mn-cs"/>
            </a:endParaRPr>
          </a:p>
        </p:txBody>
      </p:sp>
      <p:sp>
        <p:nvSpPr>
          <p:cNvPr id="8" name="ZoneTexte 7">
            <a:extLst>
              <a:ext uri="{FF2B5EF4-FFF2-40B4-BE49-F238E27FC236}">
                <a16:creationId xmlns:a16="http://schemas.microsoft.com/office/drawing/2014/main" id="{461900FF-8F88-4430-B559-2156341FFE88}"/>
              </a:ext>
            </a:extLst>
          </p:cNvPr>
          <p:cNvSpPr txBox="1"/>
          <p:nvPr/>
        </p:nvSpPr>
        <p:spPr>
          <a:xfrm>
            <a:off x="827635" y="1355463"/>
            <a:ext cx="9584675" cy="369332"/>
          </a:xfrm>
          <a:prstGeom prst="rect">
            <a:avLst/>
          </a:prstGeom>
          <a:noFill/>
        </p:spPr>
        <p:txBody>
          <a:bodyPr wrap="none" rtlCol="0">
            <a:spAutoFit/>
          </a:bodyPr>
          <a:lstStyle/>
          <a:p>
            <a:r>
              <a:rPr lang="en-CA" dirty="0"/>
              <a:t>Before writing the API definition it is important to know the different part of an API (</a:t>
            </a:r>
            <a:r>
              <a:rPr lang="en-CA" dirty="0" err="1"/>
              <a:t>OpenAPI</a:t>
            </a:r>
            <a:r>
              <a:rPr lang="en-CA" dirty="0"/>
              <a:t> 3.0.0)</a:t>
            </a:r>
            <a:endParaRPr lang="fr-CA" dirty="0"/>
          </a:p>
        </p:txBody>
      </p:sp>
      <p:pic>
        <p:nvPicPr>
          <p:cNvPr id="3" name="Image 2">
            <a:extLst>
              <a:ext uri="{FF2B5EF4-FFF2-40B4-BE49-F238E27FC236}">
                <a16:creationId xmlns:a16="http://schemas.microsoft.com/office/drawing/2014/main" id="{6FE34E4F-CC17-4C53-A9D9-F16C54E43F06}"/>
              </a:ext>
            </a:extLst>
          </p:cNvPr>
          <p:cNvPicPr>
            <a:picLocks noChangeAspect="1"/>
          </p:cNvPicPr>
          <p:nvPr/>
        </p:nvPicPr>
        <p:blipFill>
          <a:blip r:embed="rId2"/>
          <a:stretch>
            <a:fillRect/>
          </a:stretch>
        </p:blipFill>
        <p:spPr>
          <a:xfrm>
            <a:off x="646635" y="1907674"/>
            <a:ext cx="3648075" cy="4243597"/>
          </a:xfrm>
          <a:prstGeom prst="rect">
            <a:avLst/>
          </a:prstGeom>
        </p:spPr>
      </p:pic>
      <p:sp>
        <p:nvSpPr>
          <p:cNvPr id="5" name="ZoneTexte 4">
            <a:extLst>
              <a:ext uri="{FF2B5EF4-FFF2-40B4-BE49-F238E27FC236}">
                <a16:creationId xmlns:a16="http://schemas.microsoft.com/office/drawing/2014/main" id="{FF39A48F-9201-4692-8D3C-4321ADAA5D87}"/>
              </a:ext>
            </a:extLst>
          </p:cNvPr>
          <p:cNvSpPr txBox="1"/>
          <p:nvPr/>
        </p:nvSpPr>
        <p:spPr>
          <a:xfrm>
            <a:off x="4615031" y="2065468"/>
            <a:ext cx="6260951" cy="3693319"/>
          </a:xfrm>
          <a:prstGeom prst="rect">
            <a:avLst/>
          </a:prstGeom>
          <a:noFill/>
        </p:spPr>
        <p:txBody>
          <a:bodyPr wrap="square" rtlCol="0">
            <a:spAutoFit/>
          </a:bodyPr>
          <a:lstStyle/>
          <a:p>
            <a:r>
              <a:rPr lang="en-CA" b="1" i="1" dirty="0"/>
              <a:t>Info Object : </a:t>
            </a:r>
            <a:r>
              <a:rPr lang="en-CA" dirty="0"/>
              <a:t>It contains general API information (Name, description, contacts and licence</a:t>
            </a:r>
          </a:p>
          <a:p>
            <a:r>
              <a:rPr lang="en-US" b="1" i="1" dirty="0"/>
              <a:t>Hosts/ Servers : </a:t>
            </a:r>
            <a:r>
              <a:rPr lang="en-US" dirty="0"/>
              <a:t>identify the URL and the description of the servers hosting the API</a:t>
            </a:r>
          </a:p>
          <a:p>
            <a:r>
              <a:rPr lang="en-US" b="1" i="1" dirty="0"/>
              <a:t>Security</a:t>
            </a:r>
            <a:r>
              <a:rPr lang="en-US" dirty="0"/>
              <a:t> : it how the API is secured .</a:t>
            </a:r>
          </a:p>
          <a:p>
            <a:r>
              <a:rPr lang="en-CA" b="1" i="1" dirty="0"/>
              <a:t>Paths</a:t>
            </a:r>
            <a:r>
              <a:rPr lang="fr-CA" dirty="0"/>
              <a:t> : </a:t>
            </a:r>
            <a:r>
              <a:rPr lang="en-US" dirty="0"/>
              <a:t>Within the paths object, we specify the end points that describe how to access resources on the API. It describe the incoming and outgoing   data requirements in detail. </a:t>
            </a:r>
          </a:p>
          <a:p>
            <a:r>
              <a:rPr lang="en-US" b="1" i="1" dirty="0"/>
              <a:t>Tags</a:t>
            </a:r>
            <a:r>
              <a:rPr lang="en-US" dirty="0"/>
              <a:t>:   define labels that can be used to group API operations. </a:t>
            </a:r>
          </a:p>
          <a:p>
            <a:r>
              <a:rPr lang="en-US" b="1" i="1" dirty="0" err="1"/>
              <a:t>ExternalDocs</a:t>
            </a:r>
            <a:r>
              <a:rPr lang="en-US" b="1" i="1" dirty="0"/>
              <a:t>:   </a:t>
            </a:r>
            <a:r>
              <a:rPr lang="en-US" dirty="0"/>
              <a:t>links to external resources about the API</a:t>
            </a:r>
          </a:p>
          <a:p>
            <a:r>
              <a:rPr lang="en-US" b="1" i="1" dirty="0"/>
              <a:t>Components</a:t>
            </a:r>
            <a:r>
              <a:rPr lang="en-US" dirty="0"/>
              <a:t>:  allows you to define reusable components as common schema objects, parameters,  request bodies, and responses.</a:t>
            </a:r>
          </a:p>
        </p:txBody>
      </p:sp>
    </p:spTree>
    <p:extLst>
      <p:ext uri="{BB962C8B-B14F-4D97-AF65-F5344CB8AC3E}">
        <p14:creationId xmlns:p14="http://schemas.microsoft.com/office/powerpoint/2010/main" val="495554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A84B7872-2AB1-4420-A0C6-642B9EECA2BF}"/>
              </a:ext>
            </a:extLst>
          </p:cNvPr>
          <p:cNvSpPr>
            <a:spLocks noGrp="1"/>
          </p:cNvSpPr>
          <p:nvPr>
            <p:ph type="title"/>
          </p:nvPr>
        </p:nvSpPr>
        <p:spPr>
          <a:xfrm>
            <a:off x="827635" y="514063"/>
            <a:ext cx="9603275" cy="658521"/>
          </a:xfrm>
        </p:spPr>
        <p:txBody>
          <a:bodyPr>
            <a:normAutofit/>
          </a:bodyPr>
          <a:lstStyle/>
          <a:p>
            <a:r>
              <a:rPr lang="en-CA" i="1" cap="none" dirty="0"/>
              <a:t>Creating the API Definition </a:t>
            </a:r>
            <a:endParaRPr lang="fr-CA" i="1" cap="none" dirty="0">
              <a:latin typeface="+mn-lt"/>
              <a:ea typeface="+mn-ea"/>
              <a:cs typeface="+mn-cs"/>
            </a:endParaRPr>
          </a:p>
        </p:txBody>
      </p:sp>
      <p:sp>
        <p:nvSpPr>
          <p:cNvPr id="8" name="ZoneTexte 7">
            <a:extLst>
              <a:ext uri="{FF2B5EF4-FFF2-40B4-BE49-F238E27FC236}">
                <a16:creationId xmlns:a16="http://schemas.microsoft.com/office/drawing/2014/main" id="{461900FF-8F88-4430-B559-2156341FFE88}"/>
              </a:ext>
            </a:extLst>
          </p:cNvPr>
          <p:cNvSpPr txBox="1"/>
          <p:nvPr/>
        </p:nvSpPr>
        <p:spPr>
          <a:xfrm>
            <a:off x="827635" y="1355463"/>
            <a:ext cx="10820013" cy="646331"/>
          </a:xfrm>
          <a:prstGeom prst="rect">
            <a:avLst/>
          </a:prstGeom>
          <a:noFill/>
        </p:spPr>
        <p:txBody>
          <a:bodyPr wrap="none" rtlCol="0">
            <a:spAutoFit/>
          </a:bodyPr>
          <a:lstStyle/>
          <a:p>
            <a:r>
              <a:rPr lang="en-CA" dirty="0"/>
              <a:t>In the swagger Editor we will create a simple API to expose the data of the person that we create in the previous </a:t>
            </a:r>
          </a:p>
          <a:p>
            <a:r>
              <a:rPr lang="en-CA" dirty="0"/>
              <a:t>project  </a:t>
            </a:r>
            <a:endParaRPr lang="fr-CA" dirty="0"/>
          </a:p>
        </p:txBody>
      </p:sp>
      <p:pic>
        <p:nvPicPr>
          <p:cNvPr id="9" name="Image 8">
            <a:extLst>
              <a:ext uri="{FF2B5EF4-FFF2-40B4-BE49-F238E27FC236}">
                <a16:creationId xmlns:a16="http://schemas.microsoft.com/office/drawing/2014/main" id="{A2FB02CF-51E3-4137-987B-1B5F94E470FE}"/>
              </a:ext>
            </a:extLst>
          </p:cNvPr>
          <p:cNvPicPr>
            <a:picLocks noChangeAspect="1"/>
          </p:cNvPicPr>
          <p:nvPr/>
        </p:nvPicPr>
        <p:blipFill>
          <a:blip r:embed="rId2"/>
          <a:stretch>
            <a:fillRect/>
          </a:stretch>
        </p:blipFill>
        <p:spPr>
          <a:xfrm>
            <a:off x="827635" y="2184673"/>
            <a:ext cx="4567961" cy="3701751"/>
          </a:xfrm>
          <a:prstGeom prst="rect">
            <a:avLst/>
          </a:prstGeom>
        </p:spPr>
      </p:pic>
      <p:pic>
        <p:nvPicPr>
          <p:cNvPr id="10" name="Image 9">
            <a:extLst>
              <a:ext uri="{FF2B5EF4-FFF2-40B4-BE49-F238E27FC236}">
                <a16:creationId xmlns:a16="http://schemas.microsoft.com/office/drawing/2014/main" id="{87398656-FDE6-468F-B701-9F9CC08F2FDE}"/>
              </a:ext>
            </a:extLst>
          </p:cNvPr>
          <p:cNvPicPr>
            <a:picLocks noChangeAspect="1"/>
          </p:cNvPicPr>
          <p:nvPr/>
        </p:nvPicPr>
        <p:blipFill>
          <a:blip r:embed="rId3"/>
          <a:stretch>
            <a:fillRect/>
          </a:stretch>
        </p:blipFill>
        <p:spPr>
          <a:xfrm>
            <a:off x="5640030" y="2184673"/>
            <a:ext cx="4881821" cy="3866926"/>
          </a:xfrm>
          <a:prstGeom prst="rect">
            <a:avLst/>
          </a:prstGeom>
        </p:spPr>
      </p:pic>
    </p:spTree>
    <p:extLst>
      <p:ext uri="{BB962C8B-B14F-4D97-AF65-F5344CB8AC3E}">
        <p14:creationId xmlns:p14="http://schemas.microsoft.com/office/powerpoint/2010/main" val="2457320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Connecteur droit 43">
            <a:extLst>
              <a:ext uri="{FF2B5EF4-FFF2-40B4-BE49-F238E27FC236}">
                <a16:creationId xmlns:a16="http://schemas.microsoft.com/office/drawing/2014/main" id="{B358202D-4E81-480E-9BEC-4CFF9EB8FA7B}"/>
              </a:ext>
            </a:extLst>
          </p:cNvPr>
          <p:cNvCxnSpPr>
            <a:cxnSpLocks/>
          </p:cNvCxnSpPr>
          <p:nvPr/>
        </p:nvCxnSpPr>
        <p:spPr>
          <a:xfrm flipH="1">
            <a:off x="7347726" y="2233046"/>
            <a:ext cx="3140332" cy="0"/>
          </a:xfrm>
          <a:prstGeom prst="line">
            <a:avLst/>
          </a:prstGeom>
          <a:ln w="38100" cap="flat" cmpd="sng" algn="ctr">
            <a:solidFill>
              <a:schemeClr val="accent1"/>
            </a:solidFill>
            <a:prstDash val="lgDashDot"/>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73" name="Groupe 72">
            <a:extLst>
              <a:ext uri="{FF2B5EF4-FFF2-40B4-BE49-F238E27FC236}">
                <a16:creationId xmlns:a16="http://schemas.microsoft.com/office/drawing/2014/main" id="{14D5A190-6D11-44C7-A8BD-911CDDAC26E0}"/>
              </a:ext>
            </a:extLst>
          </p:cNvPr>
          <p:cNvGrpSpPr/>
          <p:nvPr/>
        </p:nvGrpSpPr>
        <p:grpSpPr>
          <a:xfrm>
            <a:off x="339895" y="541194"/>
            <a:ext cx="10172450" cy="6054260"/>
            <a:chOff x="339895" y="552211"/>
            <a:chExt cx="10172450" cy="6054260"/>
          </a:xfrm>
        </p:grpSpPr>
        <p:grpSp>
          <p:nvGrpSpPr>
            <p:cNvPr id="72" name="Groupe 71">
              <a:extLst>
                <a:ext uri="{FF2B5EF4-FFF2-40B4-BE49-F238E27FC236}">
                  <a16:creationId xmlns:a16="http://schemas.microsoft.com/office/drawing/2014/main" id="{07FC5189-86E3-4ACC-9C11-B9B1EA95885E}"/>
                </a:ext>
              </a:extLst>
            </p:cNvPr>
            <p:cNvGrpSpPr/>
            <p:nvPr/>
          </p:nvGrpSpPr>
          <p:grpSpPr>
            <a:xfrm>
              <a:off x="339895" y="552211"/>
              <a:ext cx="10172450" cy="6054260"/>
              <a:chOff x="339895" y="552211"/>
              <a:chExt cx="10172450" cy="6054260"/>
            </a:xfrm>
          </p:grpSpPr>
          <p:grpSp>
            <p:nvGrpSpPr>
              <p:cNvPr id="70" name="Groupe 69">
                <a:extLst>
                  <a:ext uri="{FF2B5EF4-FFF2-40B4-BE49-F238E27FC236}">
                    <a16:creationId xmlns:a16="http://schemas.microsoft.com/office/drawing/2014/main" id="{780880B1-6893-4BB7-93C7-48E9317A47CE}"/>
                  </a:ext>
                </a:extLst>
              </p:cNvPr>
              <p:cNvGrpSpPr/>
              <p:nvPr/>
            </p:nvGrpSpPr>
            <p:grpSpPr>
              <a:xfrm>
                <a:off x="339895" y="552211"/>
                <a:ext cx="10172450" cy="6054260"/>
                <a:chOff x="339895" y="552211"/>
                <a:chExt cx="10172450" cy="6054260"/>
              </a:xfrm>
            </p:grpSpPr>
            <p:grpSp>
              <p:nvGrpSpPr>
                <p:cNvPr id="69" name="Groupe 68">
                  <a:extLst>
                    <a:ext uri="{FF2B5EF4-FFF2-40B4-BE49-F238E27FC236}">
                      <a16:creationId xmlns:a16="http://schemas.microsoft.com/office/drawing/2014/main" id="{C84BBE94-18DA-496C-AF9B-4BC95042805C}"/>
                    </a:ext>
                  </a:extLst>
                </p:cNvPr>
                <p:cNvGrpSpPr/>
                <p:nvPr/>
              </p:nvGrpSpPr>
              <p:grpSpPr>
                <a:xfrm>
                  <a:off x="339895" y="552211"/>
                  <a:ext cx="10060028" cy="6054260"/>
                  <a:chOff x="339895" y="552211"/>
                  <a:chExt cx="10060028" cy="6054260"/>
                </a:xfrm>
              </p:grpSpPr>
              <p:grpSp>
                <p:nvGrpSpPr>
                  <p:cNvPr id="57" name="Groupe 56">
                    <a:extLst>
                      <a:ext uri="{FF2B5EF4-FFF2-40B4-BE49-F238E27FC236}">
                        <a16:creationId xmlns:a16="http://schemas.microsoft.com/office/drawing/2014/main" id="{11B42591-92EA-408C-853A-7F05A6B31D65}"/>
                      </a:ext>
                    </a:extLst>
                  </p:cNvPr>
                  <p:cNvGrpSpPr/>
                  <p:nvPr/>
                </p:nvGrpSpPr>
                <p:grpSpPr>
                  <a:xfrm>
                    <a:off x="339895" y="552211"/>
                    <a:ext cx="7474776" cy="6054260"/>
                    <a:chOff x="361929" y="552211"/>
                    <a:chExt cx="7474776" cy="6054260"/>
                  </a:xfrm>
                </p:grpSpPr>
                <p:sp>
                  <p:nvSpPr>
                    <p:cNvPr id="34" name="Organigramme : Disque magnétique 33">
                      <a:extLst>
                        <a:ext uri="{FF2B5EF4-FFF2-40B4-BE49-F238E27FC236}">
                          <a16:creationId xmlns:a16="http://schemas.microsoft.com/office/drawing/2014/main" id="{314EE7E5-E049-45F1-A01D-B7FE55401E9E}"/>
                        </a:ext>
                      </a:extLst>
                    </p:cNvPr>
                    <p:cNvSpPr/>
                    <p:nvPr/>
                  </p:nvSpPr>
                  <p:spPr>
                    <a:xfrm>
                      <a:off x="5658111" y="5614370"/>
                      <a:ext cx="787121" cy="992101"/>
                    </a:xfrm>
                    <a:prstGeom prst="flowChartMagneticDisk">
                      <a:avLst/>
                    </a:prstGeom>
                    <a:solidFill>
                      <a:schemeClr val="accent6">
                        <a:lumMod val="75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DB</a:t>
                      </a:r>
                      <a:endParaRPr lang="fr-CA" dirty="0"/>
                    </a:p>
                  </p:txBody>
                </p:sp>
                <p:grpSp>
                  <p:nvGrpSpPr>
                    <p:cNvPr id="56" name="Groupe 55">
                      <a:extLst>
                        <a:ext uri="{FF2B5EF4-FFF2-40B4-BE49-F238E27FC236}">
                          <a16:creationId xmlns:a16="http://schemas.microsoft.com/office/drawing/2014/main" id="{266AD6A2-8252-4921-8FF1-36218A6DA8DA}"/>
                        </a:ext>
                      </a:extLst>
                    </p:cNvPr>
                    <p:cNvGrpSpPr/>
                    <p:nvPr/>
                  </p:nvGrpSpPr>
                  <p:grpSpPr>
                    <a:xfrm>
                      <a:off x="361929" y="552211"/>
                      <a:ext cx="7474776" cy="5066951"/>
                      <a:chOff x="361929" y="508143"/>
                      <a:chExt cx="7474776" cy="5066951"/>
                    </a:xfrm>
                  </p:grpSpPr>
                  <p:grpSp>
                    <p:nvGrpSpPr>
                      <p:cNvPr id="2" name="Google Shape;55;p13">
                        <a:extLst>
                          <a:ext uri="{FF2B5EF4-FFF2-40B4-BE49-F238E27FC236}">
                            <a16:creationId xmlns:a16="http://schemas.microsoft.com/office/drawing/2014/main" id="{2B273DB2-D2D8-44BE-90AF-D7D41FD7108A}"/>
                          </a:ext>
                        </a:extLst>
                      </p:cNvPr>
                      <p:cNvGrpSpPr/>
                      <p:nvPr/>
                    </p:nvGrpSpPr>
                    <p:grpSpPr>
                      <a:xfrm>
                        <a:off x="361929" y="508143"/>
                        <a:ext cx="7474776" cy="5066951"/>
                        <a:chOff x="-390426" y="253500"/>
                        <a:chExt cx="7474776" cy="5066951"/>
                      </a:xfrm>
                    </p:grpSpPr>
                    <p:grpSp>
                      <p:nvGrpSpPr>
                        <p:cNvPr id="3" name="Google Shape;56;p13">
                          <a:extLst>
                            <a:ext uri="{FF2B5EF4-FFF2-40B4-BE49-F238E27FC236}">
                              <a16:creationId xmlns:a16="http://schemas.microsoft.com/office/drawing/2014/main" id="{FDA6E1BA-E805-42AE-AD23-FBEDFDB1B599}"/>
                            </a:ext>
                          </a:extLst>
                        </p:cNvPr>
                        <p:cNvGrpSpPr/>
                        <p:nvPr/>
                      </p:nvGrpSpPr>
                      <p:grpSpPr>
                        <a:xfrm>
                          <a:off x="3720150" y="253500"/>
                          <a:ext cx="3364200" cy="4636500"/>
                          <a:chOff x="3720150" y="253500"/>
                          <a:chExt cx="3364200" cy="4636500"/>
                        </a:xfrm>
                      </p:grpSpPr>
                      <p:grpSp>
                        <p:nvGrpSpPr>
                          <p:cNvPr id="13" name="Google Shape;57;p13">
                            <a:extLst>
                              <a:ext uri="{FF2B5EF4-FFF2-40B4-BE49-F238E27FC236}">
                                <a16:creationId xmlns:a16="http://schemas.microsoft.com/office/drawing/2014/main" id="{239C420D-B813-4C77-A9FF-319263E0901D}"/>
                              </a:ext>
                            </a:extLst>
                          </p:cNvPr>
                          <p:cNvGrpSpPr/>
                          <p:nvPr/>
                        </p:nvGrpSpPr>
                        <p:grpSpPr>
                          <a:xfrm>
                            <a:off x="3720150" y="253500"/>
                            <a:ext cx="3364200" cy="4636500"/>
                            <a:chOff x="3720150" y="253500"/>
                            <a:chExt cx="3364200" cy="4636500"/>
                          </a:xfrm>
                        </p:grpSpPr>
                        <p:grpSp>
                          <p:nvGrpSpPr>
                            <p:cNvPr id="20" name="Google Shape;58;p13">
                              <a:extLst>
                                <a:ext uri="{FF2B5EF4-FFF2-40B4-BE49-F238E27FC236}">
                                  <a16:creationId xmlns:a16="http://schemas.microsoft.com/office/drawing/2014/main" id="{3AE8B81A-1093-449B-8464-9E105643E830}"/>
                                </a:ext>
                              </a:extLst>
                            </p:cNvPr>
                            <p:cNvGrpSpPr/>
                            <p:nvPr/>
                          </p:nvGrpSpPr>
                          <p:grpSpPr>
                            <a:xfrm>
                              <a:off x="3720150" y="253500"/>
                              <a:ext cx="3364200" cy="4636500"/>
                              <a:chOff x="3720150" y="253500"/>
                              <a:chExt cx="3364200" cy="4636500"/>
                            </a:xfrm>
                          </p:grpSpPr>
                          <p:grpSp>
                            <p:nvGrpSpPr>
                              <p:cNvPr id="23" name="Google Shape;59;p13">
                                <a:extLst>
                                  <a:ext uri="{FF2B5EF4-FFF2-40B4-BE49-F238E27FC236}">
                                    <a16:creationId xmlns:a16="http://schemas.microsoft.com/office/drawing/2014/main" id="{F628F86C-703C-48B0-8F29-C10C0548C1CC}"/>
                                  </a:ext>
                                </a:extLst>
                              </p:cNvPr>
                              <p:cNvGrpSpPr/>
                              <p:nvPr/>
                            </p:nvGrpSpPr>
                            <p:grpSpPr>
                              <a:xfrm>
                                <a:off x="3720150" y="253500"/>
                                <a:ext cx="3364200" cy="4636500"/>
                                <a:chOff x="3720150" y="253500"/>
                                <a:chExt cx="3364200" cy="4636500"/>
                              </a:xfrm>
                            </p:grpSpPr>
                            <p:grpSp>
                              <p:nvGrpSpPr>
                                <p:cNvPr id="25" name="Google Shape;60;p13">
                                  <a:extLst>
                                    <a:ext uri="{FF2B5EF4-FFF2-40B4-BE49-F238E27FC236}">
                                      <a16:creationId xmlns:a16="http://schemas.microsoft.com/office/drawing/2014/main" id="{D90181E7-3B48-420C-B854-F138BA18180E}"/>
                                    </a:ext>
                                  </a:extLst>
                                </p:cNvPr>
                                <p:cNvGrpSpPr/>
                                <p:nvPr/>
                              </p:nvGrpSpPr>
                              <p:grpSpPr>
                                <a:xfrm>
                                  <a:off x="3720150" y="253500"/>
                                  <a:ext cx="3364200" cy="4636500"/>
                                  <a:chOff x="3720150" y="253500"/>
                                  <a:chExt cx="3364200" cy="4636500"/>
                                </a:xfrm>
                              </p:grpSpPr>
                              <p:grpSp>
                                <p:nvGrpSpPr>
                                  <p:cNvPr id="27" name="Google Shape;61;p13">
                                    <a:extLst>
                                      <a:ext uri="{FF2B5EF4-FFF2-40B4-BE49-F238E27FC236}">
                                        <a16:creationId xmlns:a16="http://schemas.microsoft.com/office/drawing/2014/main" id="{F2091AC2-4072-491D-8B77-6141C2931CEF}"/>
                                      </a:ext>
                                    </a:extLst>
                                  </p:cNvPr>
                                  <p:cNvGrpSpPr/>
                                  <p:nvPr/>
                                </p:nvGrpSpPr>
                                <p:grpSpPr>
                                  <a:xfrm>
                                    <a:off x="3720150" y="253500"/>
                                    <a:ext cx="3364200" cy="4636500"/>
                                    <a:chOff x="3720150" y="253500"/>
                                    <a:chExt cx="3364200" cy="4636500"/>
                                  </a:xfrm>
                                </p:grpSpPr>
                                <p:sp>
                                  <p:nvSpPr>
                                    <p:cNvPr id="29" name="Google Shape;62;p13">
                                      <a:extLst>
                                        <a:ext uri="{FF2B5EF4-FFF2-40B4-BE49-F238E27FC236}">
                                          <a16:creationId xmlns:a16="http://schemas.microsoft.com/office/drawing/2014/main" id="{E54CFC77-DE64-42C1-B73D-BF2BA2A9BF17}"/>
                                        </a:ext>
                                      </a:extLst>
                                    </p:cNvPr>
                                    <p:cNvSpPr/>
                                    <p:nvPr/>
                                  </p:nvSpPr>
                                  <p:spPr>
                                    <a:xfrm>
                                      <a:off x="3720150" y="253500"/>
                                      <a:ext cx="3364200" cy="4636500"/>
                                    </a:xfrm>
                                    <a:prstGeom prst="roundRect">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3;p13">
                                      <a:extLst>
                                        <a:ext uri="{FF2B5EF4-FFF2-40B4-BE49-F238E27FC236}">
                                          <a16:creationId xmlns:a16="http://schemas.microsoft.com/office/drawing/2014/main" id="{4F9B8535-80C1-427F-90E7-BB34A9908756}"/>
                                        </a:ext>
                                      </a:extLst>
                                    </p:cNvPr>
                                    <p:cNvSpPr/>
                                    <p:nvPr/>
                                  </p:nvSpPr>
                                  <p:spPr>
                                    <a:xfrm>
                                      <a:off x="3838750" y="841050"/>
                                      <a:ext cx="3159300" cy="3402900"/>
                                    </a:xfrm>
                                    <a:prstGeom prst="rect">
                                      <a:avLst/>
                                    </a:prstGeom>
                                    <a:noFill/>
                                    <a:ln w="28575" cap="flat" cmpd="sng">
                                      <a:solidFill>
                                        <a:srgbClr val="CC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sp>
                                <p:nvSpPr>
                                  <p:cNvPr id="28" name="Google Shape;64;p13">
                                    <a:extLst>
                                      <a:ext uri="{FF2B5EF4-FFF2-40B4-BE49-F238E27FC236}">
                                        <a16:creationId xmlns:a16="http://schemas.microsoft.com/office/drawing/2014/main" id="{140E7DAB-06A9-4585-9FF7-961B16A1D722}"/>
                                      </a:ext>
                                    </a:extLst>
                                  </p:cNvPr>
                                  <p:cNvSpPr txBox="1"/>
                                  <p:nvPr/>
                                </p:nvSpPr>
                                <p:spPr>
                                  <a:xfrm>
                                    <a:off x="3919650" y="3829205"/>
                                    <a:ext cx="2965200" cy="32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dirty="0"/>
                                      <a:t>IOC  CONTAINER (SPRING FW/ EJBs) </a:t>
                                    </a:r>
                                    <a:endParaRPr sz="1100" b="1" dirty="0"/>
                                  </a:p>
                                </p:txBody>
                              </p:sp>
                            </p:grpSp>
                            <p:sp>
                              <p:nvSpPr>
                                <p:cNvPr id="26" name="Google Shape;65;p13">
                                  <a:extLst>
                                    <a:ext uri="{FF2B5EF4-FFF2-40B4-BE49-F238E27FC236}">
                                      <a16:creationId xmlns:a16="http://schemas.microsoft.com/office/drawing/2014/main" id="{720335DD-614D-418F-A2CA-9CC7492A1CE2}"/>
                                    </a:ext>
                                  </a:extLst>
                                </p:cNvPr>
                                <p:cNvSpPr txBox="1"/>
                                <p:nvPr/>
                              </p:nvSpPr>
                              <p:spPr>
                                <a:xfrm>
                                  <a:off x="3989725" y="318225"/>
                                  <a:ext cx="2685000" cy="39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i="1">
                                      <a:solidFill>
                                        <a:srgbClr val="0B5394"/>
                                      </a:solidFill>
                                    </a:rPr>
                                    <a:t>Application Server</a:t>
                                  </a:r>
                                  <a:endParaRPr b="1" i="1">
                                    <a:solidFill>
                                      <a:srgbClr val="0B5394"/>
                                    </a:solidFill>
                                  </a:endParaRPr>
                                </a:p>
                                <a:p>
                                  <a:pPr marL="0" lvl="0" indent="0" algn="ctr" rtl="0">
                                    <a:spcBef>
                                      <a:spcPts val="0"/>
                                    </a:spcBef>
                                    <a:spcAft>
                                      <a:spcPts val="0"/>
                                    </a:spcAft>
                                    <a:buNone/>
                                  </a:pPr>
                                  <a:r>
                                    <a:rPr lang="en" b="1" i="1">
                                      <a:solidFill>
                                        <a:srgbClr val="0B5394"/>
                                      </a:solidFill>
                                    </a:rPr>
                                    <a:t>(Apache+TomCat)</a:t>
                                  </a:r>
                                  <a:endParaRPr b="1" i="1">
                                    <a:solidFill>
                                      <a:srgbClr val="0B5394"/>
                                    </a:solidFill>
                                  </a:endParaRPr>
                                </a:p>
                              </p:txBody>
                            </p:sp>
                          </p:grpSp>
                          <p:sp>
                            <p:nvSpPr>
                              <p:cNvPr id="24" name="Google Shape;66;p13">
                                <a:extLst>
                                  <a:ext uri="{FF2B5EF4-FFF2-40B4-BE49-F238E27FC236}">
                                    <a16:creationId xmlns:a16="http://schemas.microsoft.com/office/drawing/2014/main" id="{759E297C-5DF6-4FDD-B192-8CAFA0AC3AC0}"/>
                                  </a:ext>
                                </a:extLst>
                              </p:cNvPr>
                              <p:cNvSpPr/>
                              <p:nvPr/>
                            </p:nvSpPr>
                            <p:spPr>
                              <a:xfrm>
                                <a:off x="3881875" y="920625"/>
                                <a:ext cx="3051600" cy="814662"/>
                              </a:xfrm>
                              <a:prstGeom prst="rect">
                                <a:avLst/>
                              </a:prstGeom>
                              <a:solidFill>
                                <a:schemeClr val="lt2"/>
                              </a:solidFill>
                              <a:ln w="28575" cap="flat" cmpd="sng">
                                <a:solidFill>
                                  <a:schemeClr val="dk2"/>
                                </a:solidFill>
                                <a:prstDash val="dashDot"/>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CA" b="1" i="1" dirty="0"/>
                                  <a:t>Présentation  </a:t>
                                </a:r>
                                <a:r>
                                  <a:rPr lang="en" b="1" i="1" dirty="0"/>
                                  <a:t> </a:t>
                                </a:r>
                                <a:endParaRPr b="1" i="1" dirty="0"/>
                              </a:p>
                              <a:p>
                                <a:pPr marL="0" lvl="0" indent="0" algn="ctr" rtl="0">
                                  <a:spcBef>
                                    <a:spcPts val="0"/>
                                  </a:spcBef>
                                  <a:spcAft>
                                    <a:spcPts val="0"/>
                                  </a:spcAft>
                                  <a:buNone/>
                                </a:pPr>
                                <a:endParaRPr b="1" i="1" dirty="0"/>
                              </a:p>
                              <a:p>
                                <a:pPr marL="0" lvl="0" indent="0" algn="ctr" rtl="0">
                                  <a:spcBef>
                                    <a:spcPts val="0"/>
                                  </a:spcBef>
                                  <a:spcAft>
                                    <a:spcPts val="0"/>
                                  </a:spcAft>
                                  <a:buNone/>
                                </a:pPr>
                                <a:endParaRPr b="1" dirty="0"/>
                              </a:p>
                            </p:txBody>
                          </p:sp>
                        </p:grpSp>
                        <p:sp>
                          <p:nvSpPr>
                            <p:cNvPr id="21" name="Google Shape;67;p13">
                              <a:extLst>
                                <a:ext uri="{FF2B5EF4-FFF2-40B4-BE49-F238E27FC236}">
                                  <a16:creationId xmlns:a16="http://schemas.microsoft.com/office/drawing/2014/main" id="{BD94EDEE-339E-43A3-9ABF-B7AB03F1D687}"/>
                                </a:ext>
                              </a:extLst>
                            </p:cNvPr>
                            <p:cNvSpPr/>
                            <p:nvPr/>
                          </p:nvSpPr>
                          <p:spPr>
                            <a:xfrm>
                              <a:off x="3892600" y="2070142"/>
                              <a:ext cx="3051600" cy="626332"/>
                            </a:xfrm>
                            <a:prstGeom prst="rect">
                              <a:avLst/>
                            </a:prstGeom>
                            <a:solidFill>
                              <a:schemeClr val="lt2"/>
                            </a:solidFill>
                            <a:ln w="28575" cap="flat" cmpd="sng">
                              <a:solidFill>
                                <a:schemeClr val="dk2"/>
                              </a:solidFill>
                              <a:prstDash val="dashDot"/>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CA" b="1" i="1" dirty="0"/>
                                <a:t>Service </a:t>
                              </a:r>
                              <a:r>
                                <a:rPr lang="en" b="1" i="1" dirty="0"/>
                                <a:t>Business Layer</a:t>
                              </a:r>
                              <a:endParaRPr b="1" i="1" dirty="0"/>
                            </a:p>
                            <a:p>
                              <a:pPr marL="0" lvl="0" indent="0" algn="ctr" rtl="0">
                                <a:spcBef>
                                  <a:spcPts val="0"/>
                                </a:spcBef>
                                <a:spcAft>
                                  <a:spcPts val="0"/>
                                </a:spcAft>
                                <a:buNone/>
                              </a:pPr>
                              <a:endParaRPr b="1" i="1" dirty="0"/>
                            </a:p>
                            <a:p>
                              <a:pPr marL="0" lvl="0" indent="0" algn="ctr" rtl="0">
                                <a:spcBef>
                                  <a:spcPts val="0"/>
                                </a:spcBef>
                                <a:spcAft>
                                  <a:spcPts val="0"/>
                                </a:spcAft>
                                <a:buNone/>
                              </a:pPr>
                              <a:r>
                                <a:rPr lang="en" b="1" i="1" dirty="0"/>
                                <a:t>  </a:t>
                              </a:r>
                              <a:endParaRPr b="1" i="1" dirty="0"/>
                            </a:p>
                            <a:p>
                              <a:pPr marL="0" lvl="0" indent="0" algn="ctr" rtl="0">
                                <a:spcBef>
                                  <a:spcPts val="0"/>
                                </a:spcBef>
                                <a:spcAft>
                                  <a:spcPts val="0"/>
                                </a:spcAft>
                                <a:buNone/>
                              </a:pPr>
                              <a:endParaRPr b="1" i="1" dirty="0"/>
                            </a:p>
                            <a:p>
                              <a:pPr marL="0" lvl="0" indent="0" algn="ctr" rtl="0">
                                <a:spcBef>
                                  <a:spcPts val="0"/>
                                </a:spcBef>
                                <a:spcAft>
                                  <a:spcPts val="0"/>
                                </a:spcAft>
                                <a:buNone/>
                              </a:pPr>
                              <a:endParaRPr b="1" dirty="0"/>
                            </a:p>
                            <a:p>
                              <a:pPr marL="0" lvl="0" indent="0" algn="ctr" rtl="0">
                                <a:spcBef>
                                  <a:spcPts val="0"/>
                                </a:spcBef>
                                <a:spcAft>
                                  <a:spcPts val="0"/>
                                </a:spcAft>
                                <a:buNone/>
                              </a:pPr>
                              <a:endParaRPr b="1" dirty="0"/>
                            </a:p>
                          </p:txBody>
                        </p:sp>
                        <p:sp>
                          <p:nvSpPr>
                            <p:cNvPr id="22" name="Google Shape;68;p13">
                              <a:extLst>
                                <a:ext uri="{FF2B5EF4-FFF2-40B4-BE49-F238E27FC236}">
                                  <a16:creationId xmlns:a16="http://schemas.microsoft.com/office/drawing/2014/main" id="{BE6D4878-6769-4477-B3B9-2669DBA20E53}"/>
                                </a:ext>
                              </a:extLst>
                            </p:cNvPr>
                            <p:cNvSpPr/>
                            <p:nvPr/>
                          </p:nvSpPr>
                          <p:spPr>
                            <a:xfrm>
                              <a:off x="3876450" y="2991903"/>
                              <a:ext cx="3051600" cy="878100"/>
                            </a:xfrm>
                            <a:prstGeom prst="rect">
                              <a:avLst/>
                            </a:prstGeom>
                            <a:solidFill>
                              <a:schemeClr val="lt2"/>
                            </a:solidFill>
                            <a:ln w="28575" cap="flat" cmpd="sng">
                              <a:solidFill>
                                <a:schemeClr val="dk2"/>
                              </a:solidFill>
                              <a:prstDash val="dashDot"/>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i="1" dirty="0"/>
                                <a:t>Data Access Layer</a:t>
                              </a:r>
                              <a:endParaRPr b="1" i="1" dirty="0"/>
                            </a:p>
                            <a:p>
                              <a:pPr marL="0" lvl="0" indent="0" algn="ctr" rtl="0">
                                <a:spcBef>
                                  <a:spcPts val="0"/>
                                </a:spcBef>
                                <a:spcAft>
                                  <a:spcPts val="0"/>
                                </a:spcAft>
                                <a:buNone/>
                              </a:pPr>
                              <a:endParaRPr b="1" i="1" dirty="0"/>
                            </a:p>
                            <a:p>
                              <a:pPr marL="0" lvl="0" indent="0" algn="ctr" rtl="0">
                                <a:spcBef>
                                  <a:spcPts val="0"/>
                                </a:spcBef>
                                <a:spcAft>
                                  <a:spcPts val="0"/>
                                </a:spcAft>
                                <a:buNone/>
                              </a:pPr>
                              <a:endParaRPr sz="1200" dirty="0"/>
                            </a:p>
                            <a:p>
                              <a:pPr marL="0" lvl="0" indent="0" algn="ctr" rtl="0">
                                <a:spcBef>
                                  <a:spcPts val="0"/>
                                </a:spcBef>
                                <a:spcAft>
                                  <a:spcPts val="0"/>
                                </a:spcAft>
                                <a:buNone/>
                              </a:pPr>
                              <a:endParaRPr sz="1200" dirty="0"/>
                            </a:p>
                            <a:p>
                              <a:pPr marL="0" lvl="0" indent="0" algn="ctr" rtl="0">
                                <a:spcBef>
                                  <a:spcPts val="0"/>
                                </a:spcBef>
                                <a:spcAft>
                                  <a:spcPts val="0"/>
                                </a:spcAft>
                                <a:buNone/>
                              </a:pPr>
                              <a:r>
                                <a:rPr lang="en" b="1" i="1" dirty="0"/>
                                <a:t>  </a:t>
                              </a:r>
                              <a:endParaRPr b="1" i="1" dirty="0"/>
                            </a:p>
                            <a:p>
                              <a:pPr marL="0" lvl="0" indent="0" algn="ctr" rtl="0">
                                <a:spcBef>
                                  <a:spcPts val="0"/>
                                </a:spcBef>
                                <a:spcAft>
                                  <a:spcPts val="0"/>
                                </a:spcAft>
                                <a:buNone/>
                              </a:pPr>
                              <a:endParaRPr b="1" i="1" dirty="0"/>
                            </a:p>
                            <a:p>
                              <a:pPr marL="0" lvl="0" indent="0" algn="ctr" rtl="0">
                                <a:spcBef>
                                  <a:spcPts val="0"/>
                                </a:spcBef>
                                <a:spcAft>
                                  <a:spcPts val="0"/>
                                </a:spcAft>
                                <a:buNone/>
                              </a:pPr>
                              <a:endParaRPr b="1" dirty="0"/>
                            </a:p>
                            <a:p>
                              <a:pPr marL="0" lvl="0" indent="0" algn="ctr" rtl="0">
                                <a:spcBef>
                                  <a:spcPts val="0"/>
                                </a:spcBef>
                                <a:spcAft>
                                  <a:spcPts val="0"/>
                                </a:spcAft>
                                <a:buNone/>
                              </a:pPr>
                              <a:endParaRPr b="1" dirty="0"/>
                            </a:p>
                          </p:txBody>
                        </p:sp>
                      </p:grpSp>
                      <p:sp>
                        <p:nvSpPr>
                          <p:cNvPr id="14" name="Google Shape;69;p13">
                            <a:extLst>
                              <a:ext uri="{FF2B5EF4-FFF2-40B4-BE49-F238E27FC236}">
                                <a16:creationId xmlns:a16="http://schemas.microsoft.com/office/drawing/2014/main" id="{EB1386C3-5883-4E45-AAAA-4A3D0F18F0CD}"/>
                              </a:ext>
                            </a:extLst>
                          </p:cNvPr>
                          <p:cNvSpPr txBox="1"/>
                          <p:nvPr/>
                        </p:nvSpPr>
                        <p:spPr>
                          <a:xfrm>
                            <a:off x="4064063" y="3366152"/>
                            <a:ext cx="754800" cy="399000"/>
                          </a:xfrm>
                          <a:prstGeom prst="rect">
                            <a:avLst/>
                          </a:prstGeom>
                          <a:solidFill>
                            <a:srgbClr val="F1C2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CA" sz="1200" dirty="0"/>
                              <a:t>JDBC</a:t>
                            </a:r>
                            <a:endParaRPr sz="1200" dirty="0"/>
                          </a:p>
                        </p:txBody>
                      </p:sp>
                      <p:sp>
                        <p:nvSpPr>
                          <p:cNvPr id="15" name="Google Shape;70;p13">
                            <a:extLst>
                              <a:ext uri="{FF2B5EF4-FFF2-40B4-BE49-F238E27FC236}">
                                <a16:creationId xmlns:a16="http://schemas.microsoft.com/office/drawing/2014/main" id="{7AD437BB-35D3-4249-8E23-CF82D583659F}"/>
                              </a:ext>
                            </a:extLst>
                          </p:cNvPr>
                          <p:cNvSpPr txBox="1"/>
                          <p:nvPr/>
                        </p:nvSpPr>
                        <p:spPr>
                          <a:xfrm>
                            <a:off x="4895813" y="3366152"/>
                            <a:ext cx="754800" cy="399000"/>
                          </a:xfrm>
                          <a:prstGeom prst="rect">
                            <a:avLst/>
                          </a:prstGeom>
                          <a:solidFill>
                            <a:srgbClr val="F1C2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JPA 2.0</a:t>
                            </a:r>
                            <a:endParaRPr sz="1200" dirty="0"/>
                          </a:p>
                        </p:txBody>
                      </p:sp>
                      <p:sp>
                        <p:nvSpPr>
                          <p:cNvPr id="16" name="Google Shape;71;p13">
                            <a:extLst>
                              <a:ext uri="{FF2B5EF4-FFF2-40B4-BE49-F238E27FC236}">
                                <a16:creationId xmlns:a16="http://schemas.microsoft.com/office/drawing/2014/main" id="{C6F1BF6D-34E8-4D46-BF7B-405AB5069A21}"/>
                              </a:ext>
                            </a:extLst>
                          </p:cNvPr>
                          <p:cNvSpPr txBox="1"/>
                          <p:nvPr/>
                        </p:nvSpPr>
                        <p:spPr>
                          <a:xfrm>
                            <a:off x="5748412" y="3366152"/>
                            <a:ext cx="998350" cy="399000"/>
                          </a:xfrm>
                          <a:prstGeom prst="rect">
                            <a:avLst/>
                          </a:prstGeom>
                          <a:solidFill>
                            <a:srgbClr val="F1C2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Spring DATA -</a:t>
                            </a:r>
                            <a:r>
                              <a:rPr lang="fr-CA" sz="1200" dirty="0" err="1"/>
                              <a:t>Rest</a:t>
                            </a:r>
                            <a:endParaRPr sz="1200" dirty="0"/>
                          </a:p>
                        </p:txBody>
                      </p:sp>
                      <p:sp>
                        <p:nvSpPr>
                          <p:cNvPr id="17" name="Google Shape;72;p13">
                            <a:extLst>
                              <a:ext uri="{FF2B5EF4-FFF2-40B4-BE49-F238E27FC236}">
                                <a16:creationId xmlns:a16="http://schemas.microsoft.com/office/drawing/2014/main" id="{CC1800DC-D11C-4C29-BEEE-9A393C27F825}"/>
                              </a:ext>
                            </a:extLst>
                          </p:cNvPr>
                          <p:cNvSpPr txBox="1"/>
                          <p:nvPr/>
                        </p:nvSpPr>
                        <p:spPr>
                          <a:xfrm>
                            <a:off x="4032850" y="1304775"/>
                            <a:ext cx="754800" cy="381217"/>
                          </a:xfrm>
                          <a:prstGeom prst="rect">
                            <a:avLst/>
                          </a:prstGeom>
                          <a:solidFill>
                            <a:srgbClr val="F1C2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MVC</a:t>
                            </a:r>
                            <a:endParaRPr sz="1600" dirty="0"/>
                          </a:p>
                        </p:txBody>
                      </p:sp>
                      <p:sp>
                        <p:nvSpPr>
                          <p:cNvPr id="18" name="Google Shape;73;p13">
                            <a:extLst>
                              <a:ext uri="{FF2B5EF4-FFF2-40B4-BE49-F238E27FC236}">
                                <a16:creationId xmlns:a16="http://schemas.microsoft.com/office/drawing/2014/main" id="{ABD0A451-145F-4BA9-A05C-80EBA5B5476C}"/>
                              </a:ext>
                            </a:extLst>
                          </p:cNvPr>
                          <p:cNvSpPr txBox="1"/>
                          <p:nvPr/>
                        </p:nvSpPr>
                        <p:spPr>
                          <a:xfrm>
                            <a:off x="4864600" y="1308825"/>
                            <a:ext cx="754800" cy="378194"/>
                          </a:xfrm>
                          <a:prstGeom prst="rect">
                            <a:avLst/>
                          </a:prstGeom>
                          <a:solidFill>
                            <a:srgbClr val="F1C2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REST</a:t>
                            </a:r>
                            <a:endParaRPr sz="1600" dirty="0"/>
                          </a:p>
                        </p:txBody>
                      </p:sp>
                      <p:sp>
                        <p:nvSpPr>
                          <p:cNvPr id="19" name="Google Shape;74;p13">
                            <a:extLst>
                              <a:ext uri="{FF2B5EF4-FFF2-40B4-BE49-F238E27FC236}">
                                <a16:creationId xmlns:a16="http://schemas.microsoft.com/office/drawing/2014/main" id="{99CD7681-C605-4E85-9427-9FEFE2B4C57F}"/>
                              </a:ext>
                            </a:extLst>
                          </p:cNvPr>
                          <p:cNvSpPr txBox="1"/>
                          <p:nvPr/>
                        </p:nvSpPr>
                        <p:spPr>
                          <a:xfrm>
                            <a:off x="5696350" y="1308825"/>
                            <a:ext cx="1107600" cy="378194"/>
                          </a:xfrm>
                          <a:prstGeom prst="rect">
                            <a:avLst/>
                          </a:prstGeom>
                          <a:solidFill>
                            <a:srgbClr val="F1C2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Thymeleaf</a:t>
                            </a:r>
                            <a:endParaRPr sz="1400" dirty="0"/>
                          </a:p>
                        </p:txBody>
                      </p:sp>
                    </p:grpSp>
                    <p:grpSp>
                      <p:nvGrpSpPr>
                        <p:cNvPr id="4" name="Google Shape;75;p13">
                          <a:extLst>
                            <a:ext uri="{FF2B5EF4-FFF2-40B4-BE49-F238E27FC236}">
                              <a16:creationId xmlns:a16="http://schemas.microsoft.com/office/drawing/2014/main" id="{E637E9B0-C987-4FBC-8BDB-F180F706566C}"/>
                            </a:ext>
                          </a:extLst>
                        </p:cNvPr>
                        <p:cNvGrpSpPr/>
                        <p:nvPr/>
                      </p:nvGrpSpPr>
                      <p:grpSpPr>
                        <a:xfrm>
                          <a:off x="-390426" y="253500"/>
                          <a:ext cx="5678726" cy="5066951"/>
                          <a:chOff x="-390426" y="253500"/>
                          <a:chExt cx="5678726" cy="5066951"/>
                        </a:xfrm>
                      </p:grpSpPr>
                      <p:cxnSp>
                        <p:nvCxnSpPr>
                          <p:cNvPr id="6" name="Google Shape;77;p13">
                            <a:extLst>
                              <a:ext uri="{FF2B5EF4-FFF2-40B4-BE49-F238E27FC236}">
                                <a16:creationId xmlns:a16="http://schemas.microsoft.com/office/drawing/2014/main" id="{F42437F4-251E-47D0-9123-2F37E106A1A8}"/>
                              </a:ext>
                            </a:extLst>
                          </p:cNvPr>
                          <p:cNvCxnSpPr>
                            <a:cxnSpLocks/>
                          </p:cNvCxnSpPr>
                          <p:nvPr/>
                        </p:nvCxnSpPr>
                        <p:spPr>
                          <a:xfrm>
                            <a:off x="5288300" y="4300454"/>
                            <a:ext cx="0" cy="1019997"/>
                          </a:xfrm>
                          <a:prstGeom prst="straightConnector1">
                            <a:avLst/>
                          </a:prstGeom>
                          <a:noFill/>
                          <a:ln w="57150" cap="flat" cmpd="sng">
                            <a:solidFill>
                              <a:schemeClr val="dk2"/>
                            </a:solidFill>
                            <a:prstDash val="solid"/>
                            <a:round/>
                            <a:headEnd type="none" w="med" len="med"/>
                            <a:tailEnd type="triangle" w="med" len="med"/>
                          </a:ln>
                        </p:spPr>
                      </p:cxnSp>
                      <p:sp>
                        <p:nvSpPr>
                          <p:cNvPr id="7" name="Google Shape;78;p13">
                            <a:extLst>
                              <a:ext uri="{FF2B5EF4-FFF2-40B4-BE49-F238E27FC236}">
                                <a16:creationId xmlns:a16="http://schemas.microsoft.com/office/drawing/2014/main" id="{D23DEB08-A2F7-4797-BA93-EF46A7D81287}"/>
                              </a:ext>
                            </a:extLst>
                          </p:cNvPr>
                          <p:cNvSpPr/>
                          <p:nvPr/>
                        </p:nvSpPr>
                        <p:spPr>
                          <a:xfrm>
                            <a:off x="758702" y="253500"/>
                            <a:ext cx="1014596" cy="992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Others Web Fw</a:t>
                            </a:r>
                            <a:endParaRPr sz="1400" dirty="0"/>
                          </a:p>
                        </p:txBody>
                      </p:sp>
                      <p:sp>
                        <p:nvSpPr>
                          <p:cNvPr id="8" name="Google Shape;79;p13">
                            <a:extLst>
                              <a:ext uri="{FF2B5EF4-FFF2-40B4-BE49-F238E27FC236}">
                                <a16:creationId xmlns:a16="http://schemas.microsoft.com/office/drawing/2014/main" id="{BDDCC02E-D921-436F-8CB6-2B2F8FC7032D}"/>
                              </a:ext>
                            </a:extLst>
                          </p:cNvPr>
                          <p:cNvSpPr/>
                          <p:nvPr/>
                        </p:nvSpPr>
                        <p:spPr>
                          <a:xfrm>
                            <a:off x="819818" y="1477274"/>
                            <a:ext cx="1020503" cy="992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JAVA C++ Python</a:t>
                            </a:r>
                            <a:endParaRPr sz="1200" dirty="0"/>
                          </a:p>
                        </p:txBody>
                      </p:sp>
                      <p:sp>
                        <p:nvSpPr>
                          <p:cNvPr id="9" name="Google Shape;80;p13">
                            <a:extLst>
                              <a:ext uri="{FF2B5EF4-FFF2-40B4-BE49-F238E27FC236}">
                                <a16:creationId xmlns:a16="http://schemas.microsoft.com/office/drawing/2014/main" id="{686AF535-3647-4654-B41D-8FCE5288B5A5}"/>
                              </a:ext>
                            </a:extLst>
                          </p:cNvPr>
                          <p:cNvSpPr/>
                          <p:nvPr/>
                        </p:nvSpPr>
                        <p:spPr>
                          <a:xfrm>
                            <a:off x="2069499" y="1056621"/>
                            <a:ext cx="1736100" cy="6471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HTTP  JSON,…,</a:t>
                            </a:r>
                            <a:endParaRPr sz="1000" dirty="0"/>
                          </a:p>
                        </p:txBody>
                      </p:sp>
                      <p:grpSp>
                        <p:nvGrpSpPr>
                          <p:cNvPr id="10" name="Google Shape;81;p13">
                            <a:extLst>
                              <a:ext uri="{FF2B5EF4-FFF2-40B4-BE49-F238E27FC236}">
                                <a16:creationId xmlns:a16="http://schemas.microsoft.com/office/drawing/2014/main" id="{19A393C7-FCC9-4C46-A7C7-D6BC8B3BD09A}"/>
                              </a:ext>
                            </a:extLst>
                          </p:cNvPr>
                          <p:cNvGrpSpPr/>
                          <p:nvPr/>
                        </p:nvGrpSpPr>
                        <p:grpSpPr>
                          <a:xfrm>
                            <a:off x="-390426" y="630788"/>
                            <a:ext cx="1026196" cy="992100"/>
                            <a:chOff x="-390426" y="630788"/>
                            <a:chExt cx="1026196" cy="992100"/>
                          </a:xfrm>
                        </p:grpSpPr>
                        <p:sp>
                          <p:nvSpPr>
                            <p:cNvPr id="11" name="Google Shape;82;p13">
                              <a:extLst>
                                <a:ext uri="{FF2B5EF4-FFF2-40B4-BE49-F238E27FC236}">
                                  <a16:creationId xmlns:a16="http://schemas.microsoft.com/office/drawing/2014/main" id="{18D8AE59-501A-4CD0-B694-7564400E4C90}"/>
                                </a:ext>
                              </a:extLst>
                            </p:cNvPr>
                            <p:cNvSpPr/>
                            <p:nvPr/>
                          </p:nvSpPr>
                          <p:spPr>
                            <a:xfrm>
                              <a:off x="-390426" y="630788"/>
                              <a:ext cx="1026196" cy="992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sp>
                          <p:nvSpPr>
                            <p:cNvPr id="12" name="Google Shape;83;p13">
                              <a:extLst>
                                <a:ext uri="{FF2B5EF4-FFF2-40B4-BE49-F238E27FC236}">
                                  <a16:creationId xmlns:a16="http://schemas.microsoft.com/office/drawing/2014/main" id="{0ABB3E00-6DE7-4D3B-95B1-33088D4E541C}"/>
                                </a:ext>
                              </a:extLst>
                            </p:cNvPr>
                            <p:cNvSpPr txBox="1"/>
                            <p:nvPr/>
                          </p:nvSpPr>
                          <p:spPr>
                            <a:xfrm>
                              <a:off x="-301469" y="724352"/>
                              <a:ext cx="805035" cy="69624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Web Client</a:t>
                              </a:r>
                              <a:endParaRPr dirty="0"/>
                            </a:p>
                          </p:txBody>
                        </p:sp>
                      </p:grpSp>
                    </p:grpSp>
                  </p:grpSp>
                  <p:cxnSp>
                    <p:nvCxnSpPr>
                      <p:cNvPr id="46" name="Google Shape;77;p13">
                        <a:extLst>
                          <a:ext uri="{FF2B5EF4-FFF2-40B4-BE49-F238E27FC236}">
                            <a16:creationId xmlns:a16="http://schemas.microsoft.com/office/drawing/2014/main" id="{B5085C54-2113-4DC1-A199-CDAA090F0579}"/>
                          </a:ext>
                        </a:extLst>
                      </p:cNvPr>
                      <p:cNvCxnSpPr>
                        <a:cxnSpLocks/>
                      </p:cNvCxnSpPr>
                      <p:nvPr/>
                    </p:nvCxnSpPr>
                    <p:spPr>
                      <a:xfrm>
                        <a:off x="5113402" y="2951117"/>
                        <a:ext cx="0" cy="299624"/>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Google Shape;77;p13">
                        <a:extLst>
                          <a:ext uri="{FF2B5EF4-FFF2-40B4-BE49-F238E27FC236}">
                            <a16:creationId xmlns:a16="http://schemas.microsoft.com/office/drawing/2014/main" id="{84B61CDA-D7E9-4F6A-898A-B0C6697BEFC8}"/>
                          </a:ext>
                        </a:extLst>
                      </p:cNvPr>
                      <p:cNvCxnSpPr>
                        <a:cxnSpLocks/>
                      </p:cNvCxnSpPr>
                      <p:nvPr/>
                    </p:nvCxnSpPr>
                    <p:spPr>
                      <a:xfrm>
                        <a:off x="5959862" y="2927245"/>
                        <a:ext cx="0" cy="299624"/>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Google Shape;77;p13">
                        <a:extLst>
                          <a:ext uri="{FF2B5EF4-FFF2-40B4-BE49-F238E27FC236}">
                            <a16:creationId xmlns:a16="http://schemas.microsoft.com/office/drawing/2014/main" id="{BC28BD58-D5FD-49C3-9918-B42014A22150}"/>
                          </a:ext>
                        </a:extLst>
                      </p:cNvPr>
                      <p:cNvCxnSpPr>
                        <a:cxnSpLocks/>
                      </p:cNvCxnSpPr>
                      <p:nvPr/>
                    </p:nvCxnSpPr>
                    <p:spPr>
                      <a:xfrm>
                        <a:off x="6874264" y="2938262"/>
                        <a:ext cx="0" cy="299624"/>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Google Shape;77;p13">
                        <a:extLst>
                          <a:ext uri="{FF2B5EF4-FFF2-40B4-BE49-F238E27FC236}">
                            <a16:creationId xmlns:a16="http://schemas.microsoft.com/office/drawing/2014/main" id="{7AD034E9-ED7C-4C01-B138-26F3FA901D3E}"/>
                          </a:ext>
                        </a:extLst>
                      </p:cNvPr>
                      <p:cNvCxnSpPr>
                        <a:cxnSpLocks/>
                      </p:cNvCxnSpPr>
                      <p:nvPr/>
                    </p:nvCxnSpPr>
                    <p:spPr>
                      <a:xfrm>
                        <a:off x="5144615" y="2023861"/>
                        <a:ext cx="0" cy="299624"/>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Google Shape;77;p13">
                        <a:extLst>
                          <a:ext uri="{FF2B5EF4-FFF2-40B4-BE49-F238E27FC236}">
                            <a16:creationId xmlns:a16="http://schemas.microsoft.com/office/drawing/2014/main" id="{4F39D4B4-FDBE-4122-9A95-964B0C8A5459}"/>
                          </a:ext>
                        </a:extLst>
                      </p:cNvPr>
                      <p:cNvCxnSpPr>
                        <a:cxnSpLocks/>
                      </p:cNvCxnSpPr>
                      <p:nvPr/>
                    </p:nvCxnSpPr>
                    <p:spPr>
                      <a:xfrm>
                        <a:off x="5991075" y="1999989"/>
                        <a:ext cx="0" cy="299624"/>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Google Shape;77;p13">
                        <a:extLst>
                          <a:ext uri="{FF2B5EF4-FFF2-40B4-BE49-F238E27FC236}">
                            <a16:creationId xmlns:a16="http://schemas.microsoft.com/office/drawing/2014/main" id="{3691869E-85DB-44E6-AF91-054B058259AF}"/>
                          </a:ext>
                        </a:extLst>
                      </p:cNvPr>
                      <p:cNvCxnSpPr>
                        <a:cxnSpLocks/>
                      </p:cNvCxnSpPr>
                      <p:nvPr/>
                    </p:nvCxnSpPr>
                    <p:spPr>
                      <a:xfrm>
                        <a:off x="6905477" y="2011006"/>
                        <a:ext cx="0" cy="299624"/>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grpSp>
              <p:sp>
                <p:nvSpPr>
                  <p:cNvPr id="59" name="ZoneTexte 58">
                    <a:extLst>
                      <a:ext uri="{FF2B5EF4-FFF2-40B4-BE49-F238E27FC236}">
                        <a16:creationId xmlns:a16="http://schemas.microsoft.com/office/drawing/2014/main" id="{DD7DDF95-3B26-498B-9630-598A783DF332}"/>
                      </a:ext>
                    </a:extLst>
                  </p:cNvPr>
                  <p:cNvSpPr txBox="1"/>
                  <p:nvPr/>
                </p:nvSpPr>
                <p:spPr>
                  <a:xfrm>
                    <a:off x="8251634" y="616936"/>
                    <a:ext cx="2148289" cy="369332"/>
                  </a:xfrm>
                  <a:prstGeom prst="rect">
                    <a:avLst/>
                  </a:prstGeom>
                  <a:noFill/>
                </p:spPr>
                <p:txBody>
                  <a:bodyPr wrap="square" rtlCol="0">
                    <a:spAutoFit/>
                  </a:bodyPr>
                  <a:lstStyle/>
                  <a:p>
                    <a:r>
                      <a:rPr lang="en-CA" dirty="0"/>
                      <a:t>Spring Environment  </a:t>
                    </a:r>
                    <a:endParaRPr lang="fr-CA" dirty="0"/>
                  </a:p>
                </p:txBody>
              </p:sp>
            </p:grpSp>
            <p:pic>
              <p:nvPicPr>
                <p:cNvPr id="61" name="Image 60">
                  <a:extLst>
                    <a:ext uri="{FF2B5EF4-FFF2-40B4-BE49-F238E27FC236}">
                      <a16:creationId xmlns:a16="http://schemas.microsoft.com/office/drawing/2014/main" id="{D400A399-C42E-41F0-B0F6-3B463F59CD48}"/>
                    </a:ext>
                  </a:extLst>
                </p:cNvPr>
                <p:cNvPicPr>
                  <a:picLocks noChangeAspect="1"/>
                </p:cNvPicPr>
                <p:nvPr/>
              </p:nvPicPr>
              <p:blipFill>
                <a:blip r:embed="rId3"/>
                <a:stretch>
                  <a:fillRect/>
                </a:stretch>
              </p:blipFill>
              <p:spPr>
                <a:xfrm>
                  <a:off x="7989258" y="1276326"/>
                  <a:ext cx="852433" cy="738312"/>
                </a:xfrm>
                <a:prstGeom prst="rect">
                  <a:avLst/>
                </a:prstGeom>
              </p:spPr>
            </p:pic>
            <p:sp>
              <p:nvSpPr>
                <p:cNvPr id="62" name="ZoneTexte 61">
                  <a:extLst>
                    <a:ext uri="{FF2B5EF4-FFF2-40B4-BE49-F238E27FC236}">
                      <a16:creationId xmlns:a16="http://schemas.microsoft.com/office/drawing/2014/main" id="{3ECB16ED-A01E-4951-893A-30F0EDBAE3A8}"/>
                    </a:ext>
                  </a:extLst>
                </p:cNvPr>
                <p:cNvSpPr txBox="1"/>
                <p:nvPr/>
              </p:nvSpPr>
              <p:spPr>
                <a:xfrm>
                  <a:off x="8185532" y="1331354"/>
                  <a:ext cx="532374" cy="246221"/>
                </a:xfrm>
                <a:prstGeom prst="rect">
                  <a:avLst/>
                </a:prstGeom>
                <a:noFill/>
              </p:spPr>
              <p:txBody>
                <a:bodyPr wrap="square" rtlCol="0">
                  <a:spAutoFit/>
                </a:bodyPr>
                <a:lstStyle/>
                <a:p>
                  <a:r>
                    <a:rPr lang="en-CA" sz="1000" b="1" i="1" dirty="0">
                      <a:solidFill>
                        <a:schemeClr val="bg1"/>
                      </a:solidFill>
                    </a:rPr>
                    <a:t>MVC</a:t>
                  </a:r>
                  <a:endParaRPr lang="fr-CA" sz="1000" b="1" i="1" dirty="0">
                    <a:solidFill>
                      <a:schemeClr val="bg1"/>
                    </a:solidFill>
                  </a:endParaRPr>
                </a:p>
              </p:txBody>
            </p:sp>
            <p:sp>
              <p:nvSpPr>
                <p:cNvPr id="63" name="ZoneTexte 62">
                  <a:extLst>
                    <a:ext uri="{FF2B5EF4-FFF2-40B4-BE49-F238E27FC236}">
                      <a16:creationId xmlns:a16="http://schemas.microsoft.com/office/drawing/2014/main" id="{5F6A3037-65DC-4693-B3BB-F9BCF5BA3A46}"/>
                    </a:ext>
                  </a:extLst>
                </p:cNvPr>
                <p:cNvSpPr txBox="1"/>
                <p:nvPr/>
              </p:nvSpPr>
              <p:spPr>
                <a:xfrm>
                  <a:off x="8974232" y="1201829"/>
                  <a:ext cx="1538113" cy="954107"/>
                </a:xfrm>
                <a:prstGeom prst="rect">
                  <a:avLst/>
                </a:prstGeom>
                <a:noFill/>
              </p:spPr>
              <p:txBody>
                <a:bodyPr wrap="none" rtlCol="0">
                  <a:spAutoFit/>
                </a:bodyPr>
                <a:lstStyle/>
                <a:p>
                  <a:r>
                    <a:rPr lang="en-CA" sz="1400" dirty="0"/>
                    <a:t>Servlet Dispatcher</a:t>
                  </a:r>
                </a:p>
                <a:p>
                  <a:r>
                    <a:rPr lang="en-CA" sz="1400" dirty="0"/>
                    <a:t>@Controller </a:t>
                  </a:r>
                </a:p>
                <a:p>
                  <a:r>
                    <a:rPr lang="en-CA" sz="1400" dirty="0"/>
                    <a:t>@</a:t>
                  </a:r>
                  <a:r>
                    <a:rPr lang="en-CA" sz="1400" dirty="0" err="1"/>
                    <a:t>RestController</a:t>
                  </a:r>
                  <a:endParaRPr lang="en-CA" sz="1400" dirty="0"/>
                </a:p>
                <a:p>
                  <a:r>
                    <a:rPr lang="en-CA" sz="1400" dirty="0"/>
                    <a:t>Views and models</a:t>
                  </a:r>
                  <a:endParaRPr lang="fr-CA" sz="1400" dirty="0"/>
                </a:p>
              </p:txBody>
            </p:sp>
          </p:grpSp>
          <p:grpSp>
            <p:nvGrpSpPr>
              <p:cNvPr id="71" name="Groupe 70">
                <a:extLst>
                  <a:ext uri="{FF2B5EF4-FFF2-40B4-BE49-F238E27FC236}">
                    <a16:creationId xmlns:a16="http://schemas.microsoft.com/office/drawing/2014/main" id="{276D4E49-871D-4F3F-B5AC-537C5D3A7703}"/>
                  </a:ext>
                </a:extLst>
              </p:cNvPr>
              <p:cNvGrpSpPr/>
              <p:nvPr/>
            </p:nvGrpSpPr>
            <p:grpSpPr>
              <a:xfrm>
                <a:off x="7195325" y="2291032"/>
                <a:ext cx="3292733" cy="2265828"/>
                <a:chOff x="7195325" y="2291032"/>
                <a:chExt cx="3292733" cy="2265828"/>
              </a:xfrm>
            </p:grpSpPr>
            <p:cxnSp>
              <p:nvCxnSpPr>
                <p:cNvPr id="39" name="Connecteur droit 38">
                  <a:extLst>
                    <a:ext uri="{FF2B5EF4-FFF2-40B4-BE49-F238E27FC236}">
                      <a16:creationId xmlns:a16="http://schemas.microsoft.com/office/drawing/2014/main" id="{74551118-C313-4FDA-9D7B-6D2C2EEE861B}"/>
                    </a:ext>
                  </a:extLst>
                </p:cNvPr>
                <p:cNvCxnSpPr>
                  <a:cxnSpLocks/>
                </p:cNvCxnSpPr>
                <p:nvPr/>
              </p:nvCxnSpPr>
              <p:spPr>
                <a:xfrm flipH="1">
                  <a:off x="7195325" y="3260032"/>
                  <a:ext cx="3292733" cy="0"/>
                </a:xfrm>
                <a:prstGeom prst="line">
                  <a:avLst/>
                </a:prstGeom>
                <a:ln w="38100" cap="flat" cmpd="sng" algn="ctr">
                  <a:solidFill>
                    <a:schemeClr val="accent1"/>
                  </a:solidFill>
                  <a:prstDash val="lgDash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4" name="ZoneTexte 63">
                  <a:extLst>
                    <a:ext uri="{FF2B5EF4-FFF2-40B4-BE49-F238E27FC236}">
                      <a16:creationId xmlns:a16="http://schemas.microsoft.com/office/drawing/2014/main" id="{60A0E5A8-B47F-4B89-B28D-EC8388C4D860}"/>
                    </a:ext>
                  </a:extLst>
                </p:cNvPr>
                <p:cNvSpPr txBox="1"/>
                <p:nvPr/>
              </p:nvSpPr>
              <p:spPr>
                <a:xfrm>
                  <a:off x="8299849" y="2291032"/>
                  <a:ext cx="1369286" cy="954107"/>
                </a:xfrm>
                <a:prstGeom prst="rect">
                  <a:avLst/>
                </a:prstGeom>
                <a:noFill/>
              </p:spPr>
              <p:txBody>
                <a:bodyPr wrap="none" rtlCol="0">
                  <a:spAutoFit/>
                </a:bodyPr>
                <a:lstStyle/>
                <a:p>
                  <a:r>
                    <a:rPr lang="en-CA" sz="1400" dirty="0" err="1"/>
                    <a:t>Servicre</a:t>
                  </a:r>
                  <a:endParaRPr lang="en-CA" sz="1400" dirty="0"/>
                </a:p>
                <a:p>
                  <a:r>
                    <a:rPr lang="en-CA" sz="1400" dirty="0"/>
                    <a:t>@Service</a:t>
                  </a:r>
                </a:p>
                <a:p>
                  <a:r>
                    <a:rPr lang="en-CA" sz="1400" dirty="0"/>
                    <a:t>@Bean</a:t>
                  </a:r>
                </a:p>
                <a:p>
                  <a:r>
                    <a:rPr lang="en-CA" sz="1400" dirty="0"/>
                    <a:t>@Configuration</a:t>
                  </a:r>
                  <a:endParaRPr lang="fr-CA" sz="1400" dirty="0"/>
                </a:p>
              </p:txBody>
            </p:sp>
            <p:pic>
              <p:nvPicPr>
                <p:cNvPr id="65" name="Image 64">
                  <a:extLst>
                    <a:ext uri="{FF2B5EF4-FFF2-40B4-BE49-F238E27FC236}">
                      <a16:creationId xmlns:a16="http://schemas.microsoft.com/office/drawing/2014/main" id="{04EBA85C-7570-4E8A-922E-4379B080BA62}"/>
                    </a:ext>
                  </a:extLst>
                </p:cNvPr>
                <p:cNvPicPr>
                  <a:picLocks noChangeAspect="1"/>
                </p:cNvPicPr>
                <p:nvPr/>
              </p:nvPicPr>
              <p:blipFill>
                <a:blip r:embed="rId4"/>
                <a:stretch>
                  <a:fillRect/>
                </a:stretch>
              </p:blipFill>
              <p:spPr>
                <a:xfrm>
                  <a:off x="9809980" y="2394364"/>
                  <a:ext cx="500178" cy="685779"/>
                </a:xfrm>
                <a:prstGeom prst="rect">
                  <a:avLst/>
                </a:prstGeom>
              </p:spPr>
            </p:pic>
            <p:pic>
              <p:nvPicPr>
                <p:cNvPr id="66" name="Image 65">
                  <a:extLst>
                    <a:ext uri="{FF2B5EF4-FFF2-40B4-BE49-F238E27FC236}">
                      <a16:creationId xmlns:a16="http://schemas.microsoft.com/office/drawing/2014/main" id="{EDC8B67E-C356-4A2C-86B0-A247E1786802}"/>
                    </a:ext>
                  </a:extLst>
                </p:cNvPr>
                <p:cNvPicPr>
                  <a:picLocks noChangeAspect="1"/>
                </p:cNvPicPr>
                <p:nvPr/>
              </p:nvPicPr>
              <p:blipFill>
                <a:blip r:embed="rId5"/>
                <a:stretch>
                  <a:fillRect/>
                </a:stretch>
              </p:blipFill>
              <p:spPr>
                <a:xfrm>
                  <a:off x="7955280" y="3556527"/>
                  <a:ext cx="500179" cy="596705"/>
                </a:xfrm>
                <a:prstGeom prst="rect">
                  <a:avLst/>
                </a:prstGeom>
              </p:spPr>
            </p:pic>
            <p:sp>
              <p:nvSpPr>
                <p:cNvPr id="67" name="ZoneTexte 66">
                  <a:extLst>
                    <a:ext uri="{FF2B5EF4-FFF2-40B4-BE49-F238E27FC236}">
                      <a16:creationId xmlns:a16="http://schemas.microsoft.com/office/drawing/2014/main" id="{872F3046-4EE3-4D7E-A906-1B0A9D941DB5}"/>
                    </a:ext>
                  </a:extLst>
                </p:cNvPr>
                <p:cNvSpPr txBox="1"/>
                <p:nvPr/>
              </p:nvSpPr>
              <p:spPr>
                <a:xfrm>
                  <a:off x="8641135" y="3387309"/>
                  <a:ext cx="1252202" cy="1169551"/>
                </a:xfrm>
                <a:prstGeom prst="rect">
                  <a:avLst/>
                </a:prstGeom>
                <a:noFill/>
              </p:spPr>
              <p:txBody>
                <a:bodyPr wrap="none" rtlCol="0">
                  <a:spAutoFit/>
                </a:bodyPr>
                <a:lstStyle/>
                <a:p>
                  <a:r>
                    <a:rPr lang="en-CA" sz="1400" dirty="0" err="1"/>
                    <a:t>Servicre</a:t>
                  </a:r>
                  <a:endParaRPr lang="en-CA" sz="1400" dirty="0"/>
                </a:p>
                <a:p>
                  <a:r>
                    <a:rPr lang="en-CA" sz="1400" dirty="0"/>
                    <a:t>@Repository</a:t>
                  </a:r>
                </a:p>
                <a:p>
                  <a:r>
                    <a:rPr lang="en-CA" sz="1400" dirty="0"/>
                    <a:t>@Entity</a:t>
                  </a:r>
                </a:p>
                <a:p>
                  <a:r>
                    <a:rPr lang="en-CA" sz="1400" dirty="0"/>
                    <a:t>@</a:t>
                  </a:r>
                  <a:r>
                    <a:rPr lang="en-CA" sz="1400" dirty="0" err="1"/>
                    <a:t>ManyToOne</a:t>
                  </a:r>
                  <a:endParaRPr lang="en-CA" sz="1400" dirty="0"/>
                </a:p>
                <a:p>
                  <a:r>
                    <a:rPr lang="en-CA" sz="1400" dirty="0"/>
                    <a:t>@Query …..</a:t>
                  </a:r>
                  <a:endParaRPr lang="fr-CA" sz="1400" dirty="0"/>
                </a:p>
              </p:txBody>
            </p:sp>
          </p:grpSp>
        </p:grpSp>
        <p:pic>
          <p:nvPicPr>
            <p:cNvPr id="68" name="Image 67">
              <a:extLst>
                <a:ext uri="{FF2B5EF4-FFF2-40B4-BE49-F238E27FC236}">
                  <a16:creationId xmlns:a16="http://schemas.microsoft.com/office/drawing/2014/main" id="{C111324E-0FC7-4EC5-9865-941F8CB8D3E7}"/>
                </a:ext>
              </a:extLst>
            </p:cNvPr>
            <p:cNvPicPr>
              <a:picLocks noChangeAspect="1"/>
            </p:cNvPicPr>
            <p:nvPr/>
          </p:nvPicPr>
          <p:blipFill>
            <a:blip r:embed="rId6"/>
            <a:stretch>
              <a:fillRect/>
            </a:stretch>
          </p:blipFill>
          <p:spPr>
            <a:xfrm>
              <a:off x="361929" y="2140027"/>
              <a:ext cx="1026196" cy="842303"/>
            </a:xfrm>
            <a:prstGeom prst="rect">
              <a:avLst/>
            </a:prstGeom>
          </p:spPr>
        </p:pic>
      </p:grpSp>
      <p:sp>
        <p:nvSpPr>
          <p:cNvPr id="74" name="ZoneTexte 73">
            <a:extLst>
              <a:ext uri="{FF2B5EF4-FFF2-40B4-BE49-F238E27FC236}">
                <a16:creationId xmlns:a16="http://schemas.microsoft.com/office/drawing/2014/main" id="{B44BF9F2-B2A5-418F-9A0E-31C37704010B}"/>
              </a:ext>
            </a:extLst>
          </p:cNvPr>
          <p:cNvSpPr txBox="1"/>
          <p:nvPr/>
        </p:nvSpPr>
        <p:spPr>
          <a:xfrm>
            <a:off x="231131" y="67173"/>
            <a:ext cx="5767092" cy="400110"/>
          </a:xfrm>
          <a:prstGeom prst="rect">
            <a:avLst/>
          </a:prstGeom>
          <a:noFill/>
        </p:spPr>
        <p:txBody>
          <a:bodyPr wrap="none" rtlCol="0">
            <a:spAutoFit/>
          </a:bodyPr>
          <a:lstStyle/>
          <a:p>
            <a:r>
              <a:rPr lang="en-CA" sz="2000" b="1" i="1" dirty="0"/>
              <a:t>The Java Enterprise Web Application Architecture </a:t>
            </a:r>
            <a:endParaRPr lang="fr-CA" sz="2000" b="1" i="1" dirty="0"/>
          </a:p>
        </p:txBody>
      </p:sp>
    </p:spTree>
    <p:extLst>
      <p:ext uri="{BB962C8B-B14F-4D97-AF65-F5344CB8AC3E}">
        <p14:creationId xmlns:p14="http://schemas.microsoft.com/office/powerpoint/2010/main" val="2539481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D0B6B07-23BE-4B8D-A90F-084B19436E80}"/>
              </a:ext>
            </a:extLst>
          </p:cNvPr>
          <p:cNvSpPr txBox="1"/>
          <p:nvPr/>
        </p:nvSpPr>
        <p:spPr>
          <a:xfrm>
            <a:off x="613096" y="473266"/>
            <a:ext cx="1619354" cy="461665"/>
          </a:xfrm>
          <a:prstGeom prst="rect">
            <a:avLst/>
          </a:prstGeom>
          <a:noFill/>
        </p:spPr>
        <p:txBody>
          <a:bodyPr wrap="none" rtlCol="0">
            <a:spAutoFit/>
          </a:bodyPr>
          <a:lstStyle/>
          <a:p>
            <a:r>
              <a:rPr lang="en-CA" sz="2400" b="1" i="1" dirty="0"/>
              <a:t>Questions </a:t>
            </a:r>
            <a:endParaRPr lang="fr-CA" sz="2400" b="1" i="1" dirty="0"/>
          </a:p>
        </p:txBody>
      </p:sp>
      <p:pic>
        <p:nvPicPr>
          <p:cNvPr id="4" name="Image 3">
            <a:extLst>
              <a:ext uri="{FF2B5EF4-FFF2-40B4-BE49-F238E27FC236}">
                <a16:creationId xmlns:a16="http://schemas.microsoft.com/office/drawing/2014/main" id="{8C199219-C1D6-495D-8E41-68E13980C6A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rot="819074">
            <a:off x="1920321" y="60312"/>
            <a:ext cx="865743" cy="865743"/>
          </a:xfrm>
          <a:prstGeom prst="rect">
            <a:avLst/>
          </a:prstGeom>
        </p:spPr>
      </p:pic>
      <p:sp>
        <p:nvSpPr>
          <p:cNvPr id="6" name="ZoneTexte 5">
            <a:extLst>
              <a:ext uri="{FF2B5EF4-FFF2-40B4-BE49-F238E27FC236}">
                <a16:creationId xmlns:a16="http://schemas.microsoft.com/office/drawing/2014/main" id="{E5CA9667-D001-4E2D-AB7B-1C5CC2C8D695}"/>
              </a:ext>
            </a:extLst>
          </p:cNvPr>
          <p:cNvSpPr txBox="1"/>
          <p:nvPr/>
        </p:nvSpPr>
        <p:spPr>
          <a:xfrm>
            <a:off x="1469985" y="1437820"/>
            <a:ext cx="8000203" cy="523220"/>
          </a:xfrm>
          <a:prstGeom prst="rect">
            <a:avLst/>
          </a:prstGeom>
          <a:noFill/>
        </p:spPr>
        <p:txBody>
          <a:bodyPr wrap="none" rtlCol="0">
            <a:spAutoFit/>
          </a:bodyPr>
          <a:lstStyle/>
          <a:p>
            <a:r>
              <a:rPr lang="en-CA" sz="2800" dirty="0"/>
              <a:t>What is the Spring Implementation …. Specification ? </a:t>
            </a:r>
            <a:endParaRPr lang="fr-CA" sz="2800" dirty="0"/>
          </a:p>
        </p:txBody>
      </p:sp>
      <p:sp>
        <p:nvSpPr>
          <p:cNvPr id="7" name="ZoneTexte 6">
            <a:extLst>
              <a:ext uri="{FF2B5EF4-FFF2-40B4-BE49-F238E27FC236}">
                <a16:creationId xmlns:a16="http://schemas.microsoft.com/office/drawing/2014/main" id="{15E9568F-48FD-4FB4-B460-E1D97A9F56DD}"/>
              </a:ext>
            </a:extLst>
          </p:cNvPr>
          <p:cNvSpPr txBox="1"/>
          <p:nvPr/>
        </p:nvSpPr>
        <p:spPr>
          <a:xfrm>
            <a:off x="1848197" y="1959525"/>
            <a:ext cx="7243778" cy="461665"/>
          </a:xfrm>
          <a:prstGeom prst="rect">
            <a:avLst/>
          </a:prstGeom>
          <a:noFill/>
        </p:spPr>
        <p:txBody>
          <a:bodyPr wrap="none" rtlCol="0">
            <a:spAutoFit/>
          </a:bodyPr>
          <a:lstStyle/>
          <a:p>
            <a:r>
              <a:rPr lang="en-CA" sz="2400" dirty="0"/>
              <a:t>JPA, Services , Beans , AOC , Dependency Injection …????</a:t>
            </a:r>
            <a:endParaRPr lang="fr-CA" sz="2400" dirty="0"/>
          </a:p>
        </p:txBody>
      </p:sp>
      <p:sp>
        <p:nvSpPr>
          <p:cNvPr id="8" name="ZoneTexte 7">
            <a:extLst>
              <a:ext uri="{FF2B5EF4-FFF2-40B4-BE49-F238E27FC236}">
                <a16:creationId xmlns:a16="http://schemas.microsoft.com/office/drawing/2014/main" id="{8F95D762-D31F-43D6-B1C1-7AEA6C1D37C4}"/>
              </a:ext>
            </a:extLst>
          </p:cNvPr>
          <p:cNvSpPr txBox="1"/>
          <p:nvPr/>
        </p:nvSpPr>
        <p:spPr>
          <a:xfrm>
            <a:off x="1830386" y="2421190"/>
            <a:ext cx="2812501" cy="461665"/>
          </a:xfrm>
          <a:prstGeom prst="rect">
            <a:avLst/>
          </a:prstGeom>
          <a:noFill/>
        </p:spPr>
        <p:txBody>
          <a:bodyPr wrap="none" rtlCol="0">
            <a:spAutoFit/>
          </a:bodyPr>
          <a:lstStyle/>
          <a:p>
            <a:r>
              <a:rPr lang="en-CA" sz="2400" dirty="0"/>
              <a:t>Are we using MVC ? </a:t>
            </a:r>
            <a:endParaRPr lang="fr-CA" sz="2400" dirty="0"/>
          </a:p>
        </p:txBody>
      </p:sp>
      <p:sp>
        <p:nvSpPr>
          <p:cNvPr id="9" name="ZoneTexte 8">
            <a:extLst>
              <a:ext uri="{FF2B5EF4-FFF2-40B4-BE49-F238E27FC236}">
                <a16:creationId xmlns:a16="http://schemas.microsoft.com/office/drawing/2014/main" id="{52C9F94D-52C7-4896-A9C0-25FCFE9C1188}"/>
              </a:ext>
            </a:extLst>
          </p:cNvPr>
          <p:cNvSpPr txBox="1"/>
          <p:nvPr/>
        </p:nvSpPr>
        <p:spPr>
          <a:xfrm>
            <a:off x="1422773" y="3167390"/>
            <a:ext cx="7003840" cy="523220"/>
          </a:xfrm>
          <a:prstGeom prst="rect">
            <a:avLst/>
          </a:prstGeom>
          <a:noFill/>
        </p:spPr>
        <p:txBody>
          <a:bodyPr wrap="none" rtlCol="0">
            <a:spAutoFit/>
          </a:bodyPr>
          <a:lstStyle/>
          <a:p>
            <a:r>
              <a:rPr lang="en-CA" sz="2800" dirty="0"/>
              <a:t>What is </a:t>
            </a:r>
            <a:r>
              <a:rPr lang="en-CA" sz="2800" dirty="0" err="1"/>
              <a:t>OpenAPI</a:t>
            </a:r>
            <a:r>
              <a:rPr lang="en-CA" sz="2800" dirty="0"/>
              <a:t>  Specification and Swagger ? </a:t>
            </a:r>
            <a:endParaRPr lang="fr-CA" sz="2800" dirty="0"/>
          </a:p>
        </p:txBody>
      </p:sp>
      <p:sp>
        <p:nvSpPr>
          <p:cNvPr id="10" name="ZoneTexte 9">
            <a:extLst>
              <a:ext uri="{FF2B5EF4-FFF2-40B4-BE49-F238E27FC236}">
                <a16:creationId xmlns:a16="http://schemas.microsoft.com/office/drawing/2014/main" id="{256E218F-6E51-4FEA-814A-1B91AD0D551A}"/>
              </a:ext>
            </a:extLst>
          </p:cNvPr>
          <p:cNvSpPr txBox="1"/>
          <p:nvPr/>
        </p:nvSpPr>
        <p:spPr>
          <a:xfrm>
            <a:off x="1494573" y="3962666"/>
            <a:ext cx="5227906" cy="461665"/>
          </a:xfrm>
          <a:prstGeom prst="rect">
            <a:avLst/>
          </a:prstGeom>
          <a:noFill/>
        </p:spPr>
        <p:txBody>
          <a:bodyPr wrap="none" rtlCol="0">
            <a:spAutoFit/>
          </a:bodyPr>
          <a:lstStyle>
            <a:defPPr>
              <a:defRPr lang="en-US"/>
            </a:defPPr>
            <a:lvl1pPr>
              <a:defRPr sz="2800"/>
            </a:lvl1pPr>
          </a:lstStyle>
          <a:p>
            <a:r>
              <a:rPr lang="en-CA" dirty="0"/>
              <a:t>How to learn about these specifications </a:t>
            </a:r>
            <a:endParaRPr lang="fr-CA" dirty="0"/>
          </a:p>
        </p:txBody>
      </p:sp>
    </p:spTree>
    <p:extLst>
      <p:ext uri="{BB962C8B-B14F-4D97-AF65-F5344CB8AC3E}">
        <p14:creationId xmlns:p14="http://schemas.microsoft.com/office/powerpoint/2010/main" val="1892533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928D626-B3D1-41D8-900C-4C75728FD751}"/>
              </a:ext>
            </a:extLst>
          </p:cNvPr>
          <p:cNvSpPr txBox="1"/>
          <p:nvPr/>
        </p:nvSpPr>
        <p:spPr>
          <a:xfrm>
            <a:off x="613096" y="473266"/>
            <a:ext cx="5411866" cy="461665"/>
          </a:xfrm>
          <a:prstGeom prst="rect">
            <a:avLst/>
          </a:prstGeom>
          <a:noFill/>
        </p:spPr>
        <p:txBody>
          <a:bodyPr wrap="none" rtlCol="0">
            <a:spAutoFit/>
          </a:bodyPr>
          <a:lstStyle/>
          <a:p>
            <a:r>
              <a:rPr lang="en-CA" sz="2400" b="1" i="1" dirty="0"/>
              <a:t>- The Spring  Framework Environment  </a:t>
            </a:r>
            <a:endParaRPr lang="fr-CA" sz="2400" b="1" i="1" dirty="0"/>
          </a:p>
        </p:txBody>
      </p:sp>
      <p:sp>
        <p:nvSpPr>
          <p:cNvPr id="3" name="ZoneTexte 2">
            <a:extLst>
              <a:ext uri="{FF2B5EF4-FFF2-40B4-BE49-F238E27FC236}">
                <a16:creationId xmlns:a16="http://schemas.microsoft.com/office/drawing/2014/main" id="{CA0AF04E-FEFA-465D-AC9C-519B62160ED2}"/>
              </a:ext>
            </a:extLst>
          </p:cNvPr>
          <p:cNvSpPr txBox="1"/>
          <p:nvPr/>
        </p:nvSpPr>
        <p:spPr>
          <a:xfrm>
            <a:off x="1063891" y="944444"/>
            <a:ext cx="8851290" cy="4524315"/>
          </a:xfrm>
          <a:prstGeom prst="rect">
            <a:avLst/>
          </a:prstGeom>
          <a:noFill/>
        </p:spPr>
        <p:txBody>
          <a:bodyPr wrap="square" rtlCol="0">
            <a:spAutoFit/>
          </a:bodyPr>
          <a:lstStyle/>
          <a:p>
            <a:endParaRPr lang="en-CA" sz="2400" i="1" dirty="0"/>
          </a:p>
          <a:p>
            <a:r>
              <a:rPr lang="en-CA" sz="2400" i="1" dirty="0"/>
              <a:t>1- Spring Boot Project :</a:t>
            </a:r>
          </a:p>
          <a:p>
            <a:pPr marL="457200" indent="-6350">
              <a:buAutoNum type="alphaLcParenR"/>
            </a:pPr>
            <a:r>
              <a:rPr lang="en-CA" sz="2400" i="1" dirty="0"/>
              <a:t> Creating a  Spring  Boot Project </a:t>
            </a:r>
          </a:p>
          <a:p>
            <a:pPr marL="457200" indent="-6350">
              <a:buAutoNum type="alphaLcParenR"/>
            </a:pPr>
            <a:r>
              <a:rPr lang="en-CA" sz="2400" i="1" dirty="0"/>
              <a:t> The Project Structure</a:t>
            </a:r>
          </a:p>
          <a:p>
            <a:pPr marL="457200" indent="-6350">
              <a:buAutoNum type="alphaLcParenR"/>
            </a:pPr>
            <a:r>
              <a:rPr lang="en-CA" sz="2400" i="1" dirty="0"/>
              <a:t> Maven Goals </a:t>
            </a:r>
          </a:p>
          <a:p>
            <a:pPr marL="450850"/>
            <a:endParaRPr lang="en-CA" sz="2400" i="1" dirty="0"/>
          </a:p>
          <a:p>
            <a:pPr marL="92075"/>
            <a:r>
              <a:rPr lang="en-CA" sz="2400" i="1" dirty="0"/>
              <a:t>2- Spring Data-JPA</a:t>
            </a:r>
          </a:p>
          <a:p>
            <a:pPr marL="92075"/>
            <a:r>
              <a:rPr lang="en-CA" sz="2400" i="1" dirty="0"/>
              <a:t>     a) Definition </a:t>
            </a:r>
          </a:p>
          <a:p>
            <a:pPr marL="92075"/>
            <a:r>
              <a:rPr lang="en-CA" sz="2400" i="1" dirty="0"/>
              <a:t>     b) what the difference between Hibernate and JPA and Spring-Data</a:t>
            </a:r>
          </a:p>
          <a:p>
            <a:pPr marL="92075"/>
            <a:r>
              <a:rPr lang="en-CA" sz="2400" i="1" dirty="0"/>
              <a:t>     c) A Small lab to implemented Tables Relation in the Object Side  </a:t>
            </a:r>
          </a:p>
          <a:p>
            <a:pPr marL="92075"/>
            <a:endParaRPr lang="en-CA" sz="2400" i="1" dirty="0"/>
          </a:p>
          <a:p>
            <a:r>
              <a:rPr lang="en-CA" sz="2400" i="1" dirty="0"/>
              <a:t> </a:t>
            </a:r>
            <a:endParaRPr lang="fr-CA" sz="2400" i="1" dirty="0"/>
          </a:p>
        </p:txBody>
      </p:sp>
    </p:spTree>
    <p:extLst>
      <p:ext uri="{BB962C8B-B14F-4D97-AF65-F5344CB8AC3E}">
        <p14:creationId xmlns:p14="http://schemas.microsoft.com/office/powerpoint/2010/main" val="4256002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AD2702-99D8-412F-AB54-5EB483394AC4}"/>
              </a:ext>
            </a:extLst>
          </p:cNvPr>
          <p:cNvSpPr/>
          <p:nvPr/>
        </p:nvSpPr>
        <p:spPr>
          <a:xfrm>
            <a:off x="558189" y="214695"/>
            <a:ext cx="1364028" cy="369332"/>
          </a:xfrm>
          <a:prstGeom prst="rect">
            <a:avLst/>
          </a:prstGeom>
        </p:spPr>
        <p:txBody>
          <a:bodyPr wrap="none">
            <a:spAutoFit/>
          </a:bodyPr>
          <a:lstStyle/>
          <a:p>
            <a:r>
              <a:rPr lang="en-CA" i="1" dirty="0"/>
              <a:t>Introduction : </a:t>
            </a:r>
          </a:p>
        </p:txBody>
      </p:sp>
      <p:sp>
        <p:nvSpPr>
          <p:cNvPr id="3" name="Rectangle 2">
            <a:extLst>
              <a:ext uri="{FF2B5EF4-FFF2-40B4-BE49-F238E27FC236}">
                <a16:creationId xmlns:a16="http://schemas.microsoft.com/office/drawing/2014/main" id="{9DACD8BA-F09D-4B49-A14C-E0D399CEA79B}"/>
              </a:ext>
            </a:extLst>
          </p:cNvPr>
          <p:cNvSpPr/>
          <p:nvPr/>
        </p:nvSpPr>
        <p:spPr>
          <a:xfrm>
            <a:off x="558189" y="6110507"/>
            <a:ext cx="10906699" cy="646331"/>
          </a:xfrm>
          <a:prstGeom prst="rect">
            <a:avLst/>
          </a:prstGeom>
        </p:spPr>
        <p:txBody>
          <a:bodyPr wrap="square">
            <a:spAutoFit/>
          </a:bodyPr>
          <a:lstStyle/>
          <a:p>
            <a:r>
              <a:rPr lang="fr-CA" dirty="0">
                <a:solidFill>
                  <a:schemeClr val="bg1"/>
                </a:solidFill>
                <a:hlinkClick r:id="rId2">
                  <a:extLst>
                    <a:ext uri="{A12FA001-AC4F-418D-AE19-62706E023703}">
                      <ahyp:hlinkClr xmlns:ahyp="http://schemas.microsoft.com/office/drawing/2018/hyperlinkcolor" val="tx"/>
                    </a:ext>
                  </a:extLst>
                </a:hlinkClick>
              </a:rPr>
              <a:t>https://download.oracle.com/otn-pub/jcp/persistence-2_2-mrel-spec/JavaPersistence.pdf?AuthParam=1583261958_4df0126169e67f77c6b296d52bb88073</a:t>
            </a:r>
            <a:endParaRPr lang="fr-CA" dirty="0">
              <a:solidFill>
                <a:schemeClr val="bg1"/>
              </a:solidFill>
            </a:endParaRPr>
          </a:p>
        </p:txBody>
      </p:sp>
      <p:pic>
        <p:nvPicPr>
          <p:cNvPr id="5" name="Image 4">
            <a:extLst>
              <a:ext uri="{FF2B5EF4-FFF2-40B4-BE49-F238E27FC236}">
                <a16:creationId xmlns:a16="http://schemas.microsoft.com/office/drawing/2014/main" id="{06AC68FC-29C6-473B-BB9B-EE2469843A13}"/>
              </a:ext>
            </a:extLst>
          </p:cNvPr>
          <p:cNvPicPr>
            <a:picLocks noChangeAspect="1"/>
          </p:cNvPicPr>
          <p:nvPr/>
        </p:nvPicPr>
        <p:blipFill>
          <a:blip r:embed="rId3"/>
          <a:stretch>
            <a:fillRect/>
          </a:stretch>
        </p:blipFill>
        <p:spPr>
          <a:xfrm>
            <a:off x="319491" y="1029944"/>
            <a:ext cx="5258738" cy="2315386"/>
          </a:xfrm>
          <a:prstGeom prst="rect">
            <a:avLst/>
          </a:prstGeom>
        </p:spPr>
      </p:pic>
      <p:sp>
        <p:nvSpPr>
          <p:cNvPr id="6" name="ZoneTexte 5">
            <a:extLst>
              <a:ext uri="{FF2B5EF4-FFF2-40B4-BE49-F238E27FC236}">
                <a16:creationId xmlns:a16="http://schemas.microsoft.com/office/drawing/2014/main" id="{DA4963B6-4E4C-462E-8E7F-5864307AB98D}"/>
              </a:ext>
            </a:extLst>
          </p:cNvPr>
          <p:cNvSpPr txBox="1"/>
          <p:nvPr/>
        </p:nvSpPr>
        <p:spPr>
          <a:xfrm>
            <a:off x="1549718" y="639112"/>
            <a:ext cx="2798284" cy="369332"/>
          </a:xfrm>
          <a:prstGeom prst="rect">
            <a:avLst/>
          </a:prstGeom>
          <a:noFill/>
        </p:spPr>
        <p:txBody>
          <a:bodyPr wrap="square" rtlCol="0">
            <a:spAutoFit/>
          </a:bodyPr>
          <a:lstStyle/>
          <a:p>
            <a:r>
              <a:rPr lang="en-CA" dirty="0"/>
              <a:t>Java EE 7 Specifications</a:t>
            </a:r>
            <a:endParaRPr lang="fr-CA" dirty="0"/>
          </a:p>
        </p:txBody>
      </p:sp>
      <p:sp>
        <p:nvSpPr>
          <p:cNvPr id="9" name="ZoneTexte 8">
            <a:extLst>
              <a:ext uri="{FF2B5EF4-FFF2-40B4-BE49-F238E27FC236}">
                <a16:creationId xmlns:a16="http://schemas.microsoft.com/office/drawing/2014/main" id="{6E1A47D0-2BCE-4C53-844E-8AEF3CE865DE}"/>
              </a:ext>
            </a:extLst>
          </p:cNvPr>
          <p:cNvSpPr txBox="1"/>
          <p:nvPr/>
        </p:nvSpPr>
        <p:spPr>
          <a:xfrm>
            <a:off x="6884555" y="529854"/>
            <a:ext cx="3885940" cy="369332"/>
          </a:xfrm>
          <a:prstGeom prst="rect">
            <a:avLst/>
          </a:prstGeom>
          <a:noFill/>
        </p:spPr>
        <p:txBody>
          <a:bodyPr wrap="square" rtlCol="0">
            <a:spAutoFit/>
          </a:bodyPr>
          <a:lstStyle/>
          <a:p>
            <a:r>
              <a:rPr lang="en-CA" dirty="0"/>
              <a:t>Spring Ecosystem and Implementation </a:t>
            </a:r>
            <a:endParaRPr lang="fr-CA" dirty="0"/>
          </a:p>
        </p:txBody>
      </p:sp>
      <p:pic>
        <p:nvPicPr>
          <p:cNvPr id="11" name="Image 10">
            <a:extLst>
              <a:ext uri="{FF2B5EF4-FFF2-40B4-BE49-F238E27FC236}">
                <a16:creationId xmlns:a16="http://schemas.microsoft.com/office/drawing/2014/main" id="{20D0A2F1-46A8-4459-A708-2AE56277DCD1}"/>
              </a:ext>
            </a:extLst>
          </p:cNvPr>
          <p:cNvPicPr>
            <a:picLocks noChangeAspect="1"/>
          </p:cNvPicPr>
          <p:nvPr/>
        </p:nvPicPr>
        <p:blipFill rotWithShape="1">
          <a:blip r:embed="rId4"/>
          <a:srcRect t="10580" b="12875"/>
          <a:stretch/>
        </p:blipFill>
        <p:spPr>
          <a:xfrm>
            <a:off x="6286249" y="1029945"/>
            <a:ext cx="5258739" cy="2399055"/>
          </a:xfrm>
          <a:prstGeom prst="rect">
            <a:avLst/>
          </a:prstGeom>
        </p:spPr>
      </p:pic>
      <p:pic>
        <p:nvPicPr>
          <p:cNvPr id="12" name="Image 11">
            <a:extLst>
              <a:ext uri="{FF2B5EF4-FFF2-40B4-BE49-F238E27FC236}">
                <a16:creationId xmlns:a16="http://schemas.microsoft.com/office/drawing/2014/main" id="{988A4EF5-FA3C-4606-9423-A732060BDC80}"/>
              </a:ext>
            </a:extLst>
          </p:cNvPr>
          <p:cNvPicPr>
            <a:picLocks noChangeAspect="1"/>
          </p:cNvPicPr>
          <p:nvPr/>
        </p:nvPicPr>
        <p:blipFill>
          <a:blip r:embed="rId5"/>
          <a:stretch>
            <a:fillRect/>
          </a:stretch>
        </p:blipFill>
        <p:spPr>
          <a:xfrm>
            <a:off x="319491" y="3791247"/>
            <a:ext cx="4137840" cy="1808592"/>
          </a:xfrm>
          <a:prstGeom prst="rect">
            <a:avLst/>
          </a:prstGeom>
        </p:spPr>
      </p:pic>
      <p:sp>
        <p:nvSpPr>
          <p:cNvPr id="13" name="Rectangle 12">
            <a:extLst>
              <a:ext uri="{FF2B5EF4-FFF2-40B4-BE49-F238E27FC236}">
                <a16:creationId xmlns:a16="http://schemas.microsoft.com/office/drawing/2014/main" id="{02CDFF1D-A984-4CE8-B133-5F9C80CD2518}"/>
              </a:ext>
            </a:extLst>
          </p:cNvPr>
          <p:cNvSpPr/>
          <p:nvPr/>
        </p:nvSpPr>
        <p:spPr>
          <a:xfrm>
            <a:off x="319491" y="2872292"/>
            <a:ext cx="1132791" cy="4730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15" name="Connecteur droit avec flèche 14">
            <a:extLst>
              <a:ext uri="{FF2B5EF4-FFF2-40B4-BE49-F238E27FC236}">
                <a16:creationId xmlns:a16="http://schemas.microsoft.com/office/drawing/2014/main" id="{CE1DF27A-D24E-4A34-ABDE-F469AFF77E60}"/>
              </a:ext>
            </a:extLst>
          </p:cNvPr>
          <p:cNvCxnSpPr>
            <a:cxnSpLocks/>
            <a:stCxn id="13" idx="2"/>
          </p:cNvCxnSpPr>
          <p:nvPr/>
        </p:nvCxnSpPr>
        <p:spPr>
          <a:xfrm>
            <a:off x="885887" y="3345330"/>
            <a:ext cx="255028" cy="404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5432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C3B10A-7FFB-435C-823D-BB7BAED13C6A}"/>
              </a:ext>
            </a:extLst>
          </p:cNvPr>
          <p:cNvSpPr>
            <a:spLocks noGrp="1"/>
          </p:cNvSpPr>
          <p:nvPr>
            <p:ph type="title"/>
          </p:nvPr>
        </p:nvSpPr>
        <p:spPr>
          <a:xfrm>
            <a:off x="914400" y="552759"/>
            <a:ext cx="9603275" cy="1049235"/>
          </a:xfrm>
        </p:spPr>
        <p:txBody>
          <a:bodyPr/>
          <a:lstStyle/>
          <a:p>
            <a:r>
              <a:rPr lang="en" sz="2400" i="1" dirty="0">
                <a:latin typeface="+mn-lt"/>
                <a:ea typeface="+mn-ea"/>
                <a:cs typeface="+mn-cs"/>
              </a:rPr>
              <a:t>create</a:t>
            </a:r>
            <a:r>
              <a:rPr lang="en" b="1" dirty="0"/>
              <a:t> </a:t>
            </a:r>
            <a:r>
              <a:rPr lang="en" sz="2400" i="1" dirty="0">
                <a:latin typeface="+mn-lt"/>
                <a:ea typeface="+mn-ea"/>
                <a:cs typeface="+mn-cs"/>
              </a:rPr>
              <a:t>a Spring-Boot Project</a:t>
            </a:r>
            <a:endParaRPr lang="en-CA" sz="2400" i="1" dirty="0">
              <a:latin typeface="+mn-lt"/>
              <a:ea typeface="+mn-ea"/>
              <a:cs typeface="+mn-cs"/>
            </a:endParaRPr>
          </a:p>
        </p:txBody>
      </p:sp>
      <p:sp>
        <p:nvSpPr>
          <p:cNvPr id="5" name="Rectangle 4">
            <a:extLst>
              <a:ext uri="{FF2B5EF4-FFF2-40B4-BE49-F238E27FC236}">
                <a16:creationId xmlns:a16="http://schemas.microsoft.com/office/drawing/2014/main" id="{65B7B8A6-A5C5-4250-BC4F-00F8015E231A}"/>
              </a:ext>
            </a:extLst>
          </p:cNvPr>
          <p:cNvSpPr/>
          <p:nvPr/>
        </p:nvSpPr>
        <p:spPr>
          <a:xfrm>
            <a:off x="570248" y="1274611"/>
            <a:ext cx="10707352" cy="646331"/>
          </a:xfrm>
          <a:prstGeom prst="rect">
            <a:avLst/>
          </a:prstGeom>
        </p:spPr>
        <p:txBody>
          <a:bodyPr wrap="square">
            <a:spAutoFit/>
          </a:bodyPr>
          <a:lstStyle/>
          <a:p>
            <a:pPr lvl="0"/>
            <a:r>
              <a:rPr lang="en-US" dirty="0"/>
              <a:t>Spring-Boot project is a Maven project . it can be created by the EDI (Eclipse, STS , </a:t>
            </a:r>
            <a:r>
              <a:rPr lang="en-US" dirty="0" err="1"/>
              <a:t>Intellij</a:t>
            </a:r>
            <a:r>
              <a:rPr lang="en-US" dirty="0"/>
              <a:t>,..) or by the spring initializer tool (web) at :  </a:t>
            </a:r>
            <a:r>
              <a:rPr lang="en-US" b="1" i="1" dirty="0">
                <a:solidFill>
                  <a:srgbClr val="6AA84F"/>
                </a:solidFill>
              </a:rPr>
              <a:t>https://start.spring.io</a:t>
            </a:r>
          </a:p>
        </p:txBody>
      </p:sp>
      <p:grpSp>
        <p:nvGrpSpPr>
          <p:cNvPr id="28" name="Google Shape;56;p13">
            <a:extLst>
              <a:ext uri="{FF2B5EF4-FFF2-40B4-BE49-F238E27FC236}">
                <a16:creationId xmlns:a16="http://schemas.microsoft.com/office/drawing/2014/main" id="{826C0400-E69E-40BB-8AF4-BF146B9A7084}"/>
              </a:ext>
            </a:extLst>
          </p:cNvPr>
          <p:cNvGrpSpPr/>
          <p:nvPr/>
        </p:nvGrpSpPr>
        <p:grpSpPr>
          <a:xfrm>
            <a:off x="801158" y="1920942"/>
            <a:ext cx="6246188" cy="4614629"/>
            <a:chOff x="536542" y="1131150"/>
            <a:chExt cx="5281719" cy="3613875"/>
          </a:xfrm>
        </p:grpSpPr>
        <p:grpSp>
          <p:nvGrpSpPr>
            <p:cNvPr id="29" name="Google Shape;57;p13">
              <a:extLst>
                <a:ext uri="{FF2B5EF4-FFF2-40B4-BE49-F238E27FC236}">
                  <a16:creationId xmlns:a16="http://schemas.microsoft.com/office/drawing/2014/main" id="{AC7CB414-D8DE-4C43-9F37-5BD046344FC1}"/>
                </a:ext>
              </a:extLst>
            </p:cNvPr>
            <p:cNvGrpSpPr/>
            <p:nvPr/>
          </p:nvGrpSpPr>
          <p:grpSpPr>
            <a:xfrm>
              <a:off x="536542" y="1131150"/>
              <a:ext cx="5281719" cy="3613875"/>
              <a:chOff x="536525" y="1283550"/>
              <a:chExt cx="6119475" cy="3613875"/>
            </a:xfrm>
          </p:grpSpPr>
          <p:pic>
            <p:nvPicPr>
              <p:cNvPr id="33" name="Google Shape;58;p13">
                <a:extLst>
                  <a:ext uri="{FF2B5EF4-FFF2-40B4-BE49-F238E27FC236}">
                    <a16:creationId xmlns:a16="http://schemas.microsoft.com/office/drawing/2014/main" id="{180E07AF-4438-4BA2-815F-22A1D68A4F30}"/>
                  </a:ext>
                </a:extLst>
              </p:cNvPr>
              <p:cNvPicPr preferRelativeResize="0"/>
              <p:nvPr/>
            </p:nvPicPr>
            <p:blipFill>
              <a:blip r:embed="rId3">
                <a:alphaModFix/>
              </a:blip>
              <a:stretch>
                <a:fillRect/>
              </a:stretch>
            </p:blipFill>
            <p:spPr>
              <a:xfrm>
                <a:off x="536525" y="1283550"/>
                <a:ext cx="6119475" cy="3613875"/>
              </a:xfrm>
              <a:prstGeom prst="rect">
                <a:avLst/>
              </a:prstGeom>
              <a:noFill/>
              <a:ln>
                <a:noFill/>
              </a:ln>
            </p:spPr>
          </p:pic>
          <p:pic>
            <p:nvPicPr>
              <p:cNvPr id="34" name="Google Shape;59;p13">
                <a:extLst>
                  <a:ext uri="{FF2B5EF4-FFF2-40B4-BE49-F238E27FC236}">
                    <a16:creationId xmlns:a16="http://schemas.microsoft.com/office/drawing/2014/main" id="{6BDF9271-F2A6-478E-A1C5-F73F3492BF25}"/>
                  </a:ext>
                </a:extLst>
              </p:cNvPr>
              <p:cNvPicPr preferRelativeResize="0"/>
              <p:nvPr/>
            </p:nvPicPr>
            <p:blipFill>
              <a:blip r:embed="rId4">
                <a:alphaModFix/>
              </a:blip>
              <a:stretch>
                <a:fillRect/>
              </a:stretch>
            </p:blipFill>
            <p:spPr>
              <a:xfrm>
                <a:off x="612725" y="1461975"/>
                <a:ext cx="1243550" cy="347800"/>
              </a:xfrm>
              <a:prstGeom prst="rect">
                <a:avLst/>
              </a:prstGeom>
              <a:noFill/>
              <a:ln>
                <a:noFill/>
              </a:ln>
            </p:spPr>
          </p:pic>
        </p:grpSp>
        <p:sp>
          <p:nvSpPr>
            <p:cNvPr id="30" name="Google Shape;60;p13">
              <a:extLst>
                <a:ext uri="{FF2B5EF4-FFF2-40B4-BE49-F238E27FC236}">
                  <a16:creationId xmlns:a16="http://schemas.microsoft.com/office/drawing/2014/main" id="{9EC50E69-5939-4964-A161-B5E8590F3D7A}"/>
                </a:ext>
              </a:extLst>
            </p:cNvPr>
            <p:cNvSpPr/>
            <p:nvPr/>
          </p:nvSpPr>
          <p:spPr>
            <a:xfrm>
              <a:off x="1302275" y="2164200"/>
              <a:ext cx="4375200" cy="2173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1;p13">
              <a:extLst>
                <a:ext uri="{FF2B5EF4-FFF2-40B4-BE49-F238E27FC236}">
                  <a16:creationId xmlns:a16="http://schemas.microsoft.com/office/drawing/2014/main" id="{C2AF2664-9302-4CA6-A102-62479D33B3BB}"/>
                </a:ext>
              </a:extLst>
            </p:cNvPr>
            <p:cNvSpPr txBox="1"/>
            <p:nvPr/>
          </p:nvSpPr>
          <p:spPr>
            <a:xfrm>
              <a:off x="1292900" y="1864400"/>
              <a:ext cx="4375200" cy="206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 name="Google Shape;62;p13">
              <a:extLst>
                <a:ext uri="{FF2B5EF4-FFF2-40B4-BE49-F238E27FC236}">
                  <a16:creationId xmlns:a16="http://schemas.microsoft.com/office/drawing/2014/main" id="{8100935B-74F9-40F6-9C89-11E607A7E725}"/>
                </a:ext>
              </a:extLst>
            </p:cNvPr>
            <p:cNvSpPr/>
            <p:nvPr/>
          </p:nvSpPr>
          <p:spPr>
            <a:xfrm>
              <a:off x="2267250" y="4506425"/>
              <a:ext cx="1489500" cy="206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63;p13">
            <a:extLst>
              <a:ext uri="{FF2B5EF4-FFF2-40B4-BE49-F238E27FC236}">
                <a16:creationId xmlns:a16="http://schemas.microsoft.com/office/drawing/2014/main" id="{FF993BCC-BD0B-491E-ABF7-8896DE4FE358}"/>
              </a:ext>
            </a:extLst>
          </p:cNvPr>
          <p:cNvSpPr/>
          <p:nvPr/>
        </p:nvSpPr>
        <p:spPr>
          <a:xfrm>
            <a:off x="8057482" y="1887559"/>
            <a:ext cx="3709645" cy="773380"/>
          </a:xfrm>
          <a:prstGeom prst="wedgeRectCallout">
            <a:avLst>
              <a:gd name="adj1" fmla="val -81858"/>
              <a:gd name="adj2" fmla="val 80892"/>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Spring Boot Core Version </a:t>
            </a:r>
            <a:endParaRPr dirty="0"/>
          </a:p>
        </p:txBody>
      </p:sp>
      <p:sp>
        <p:nvSpPr>
          <p:cNvPr id="36" name="Google Shape;64;p13">
            <a:extLst>
              <a:ext uri="{FF2B5EF4-FFF2-40B4-BE49-F238E27FC236}">
                <a16:creationId xmlns:a16="http://schemas.microsoft.com/office/drawing/2014/main" id="{466AFF88-4875-4EE8-86EA-0D5495DE97D4}"/>
              </a:ext>
            </a:extLst>
          </p:cNvPr>
          <p:cNvSpPr/>
          <p:nvPr/>
        </p:nvSpPr>
        <p:spPr>
          <a:xfrm>
            <a:off x="8057482" y="2974109"/>
            <a:ext cx="3709645" cy="1828800"/>
          </a:xfrm>
          <a:prstGeom prst="wedgeRectCallout">
            <a:avLst>
              <a:gd name="adj1" fmla="val -81755"/>
              <a:gd name="adj2" fmla="val 395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Maven Project parameters , properties (JDK version, packaging mode, package name , groupId $ artifactId)</a:t>
            </a:r>
            <a:endParaRPr dirty="0"/>
          </a:p>
          <a:p>
            <a:pPr marL="0" lvl="0" indent="0" algn="l" rtl="0">
              <a:spcBef>
                <a:spcPts val="0"/>
              </a:spcBef>
              <a:spcAft>
                <a:spcPts val="0"/>
              </a:spcAft>
              <a:buNone/>
            </a:pPr>
            <a:r>
              <a:rPr lang="en" dirty="0"/>
              <a:t>And dependencies selection </a:t>
            </a:r>
            <a:endParaRPr dirty="0"/>
          </a:p>
        </p:txBody>
      </p:sp>
      <p:sp>
        <p:nvSpPr>
          <p:cNvPr id="37" name="Google Shape;65;p13">
            <a:extLst>
              <a:ext uri="{FF2B5EF4-FFF2-40B4-BE49-F238E27FC236}">
                <a16:creationId xmlns:a16="http://schemas.microsoft.com/office/drawing/2014/main" id="{58B32BDD-6ECC-4A2E-8A44-F33925CCCA51}"/>
              </a:ext>
            </a:extLst>
          </p:cNvPr>
          <p:cNvSpPr/>
          <p:nvPr/>
        </p:nvSpPr>
        <p:spPr>
          <a:xfrm>
            <a:off x="8057482" y="5301673"/>
            <a:ext cx="3709645" cy="1060811"/>
          </a:xfrm>
          <a:prstGeom prst="wedgeRectCallout">
            <a:avLst>
              <a:gd name="adj1" fmla="val -142961"/>
              <a:gd name="adj2" fmla="val 5279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Generate a ZIP maven project ready for import in the EDI  </a:t>
            </a:r>
            <a:endParaRPr dirty="0"/>
          </a:p>
        </p:txBody>
      </p:sp>
    </p:spTree>
    <p:extLst>
      <p:ext uri="{BB962C8B-B14F-4D97-AF65-F5344CB8AC3E}">
        <p14:creationId xmlns:p14="http://schemas.microsoft.com/office/powerpoint/2010/main" val="339455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oogle Shape;71;p14">
            <a:extLst>
              <a:ext uri="{FF2B5EF4-FFF2-40B4-BE49-F238E27FC236}">
                <a16:creationId xmlns:a16="http://schemas.microsoft.com/office/drawing/2014/main" id="{18822C80-7410-4BC6-B5A6-B2D579C756AB}"/>
              </a:ext>
            </a:extLst>
          </p:cNvPr>
          <p:cNvGrpSpPr/>
          <p:nvPr/>
        </p:nvGrpSpPr>
        <p:grpSpPr>
          <a:xfrm>
            <a:off x="2786441" y="1767213"/>
            <a:ext cx="9074487" cy="4757619"/>
            <a:chOff x="116700" y="1114750"/>
            <a:chExt cx="6794823" cy="3562425"/>
          </a:xfrm>
        </p:grpSpPr>
        <p:pic>
          <p:nvPicPr>
            <p:cNvPr id="16" name="Google Shape;72;p14">
              <a:extLst>
                <a:ext uri="{FF2B5EF4-FFF2-40B4-BE49-F238E27FC236}">
                  <a16:creationId xmlns:a16="http://schemas.microsoft.com/office/drawing/2014/main" id="{7C8ED5E8-F76B-4DD1-985B-5B9DBA2A5E14}"/>
                </a:ext>
              </a:extLst>
            </p:cNvPr>
            <p:cNvPicPr preferRelativeResize="0"/>
            <p:nvPr/>
          </p:nvPicPr>
          <p:blipFill>
            <a:blip r:embed="rId2">
              <a:alphaModFix/>
            </a:blip>
            <a:stretch>
              <a:fillRect/>
            </a:stretch>
          </p:blipFill>
          <p:spPr>
            <a:xfrm>
              <a:off x="2527413" y="3657925"/>
              <a:ext cx="2152325" cy="1019250"/>
            </a:xfrm>
            <a:prstGeom prst="rect">
              <a:avLst/>
            </a:prstGeom>
            <a:noFill/>
            <a:ln>
              <a:noFill/>
            </a:ln>
          </p:spPr>
        </p:pic>
        <p:pic>
          <p:nvPicPr>
            <p:cNvPr id="17" name="Google Shape;73;p14">
              <a:extLst>
                <a:ext uri="{FF2B5EF4-FFF2-40B4-BE49-F238E27FC236}">
                  <a16:creationId xmlns:a16="http://schemas.microsoft.com/office/drawing/2014/main" id="{1B627A34-4BBE-4C17-8F59-4871B447D019}"/>
                </a:ext>
              </a:extLst>
            </p:cNvPr>
            <p:cNvPicPr preferRelativeResize="0"/>
            <p:nvPr/>
          </p:nvPicPr>
          <p:blipFill>
            <a:blip r:embed="rId3">
              <a:alphaModFix/>
            </a:blip>
            <a:stretch>
              <a:fillRect/>
            </a:stretch>
          </p:blipFill>
          <p:spPr>
            <a:xfrm>
              <a:off x="116700" y="1143250"/>
              <a:ext cx="2343150" cy="1019250"/>
            </a:xfrm>
            <a:prstGeom prst="rect">
              <a:avLst/>
            </a:prstGeom>
            <a:noFill/>
            <a:ln w="9525" cap="flat" cmpd="sng">
              <a:solidFill>
                <a:srgbClr val="CCCCCC"/>
              </a:solidFill>
              <a:prstDash val="solid"/>
              <a:round/>
              <a:headEnd type="none" w="sm" len="sm"/>
              <a:tailEnd type="none" w="sm" len="sm"/>
            </a:ln>
          </p:spPr>
        </p:pic>
        <p:pic>
          <p:nvPicPr>
            <p:cNvPr id="18" name="Google Shape;74;p14">
              <a:extLst>
                <a:ext uri="{FF2B5EF4-FFF2-40B4-BE49-F238E27FC236}">
                  <a16:creationId xmlns:a16="http://schemas.microsoft.com/office/drawing/2014/main" id="{4BCEDA09-F136-4903-B3C6-D6AA12DB4F8C}"/>
                </a:ext>
              </a:extLst>
            </p:cNvPr>
            <p:cNvPicPr preferRelativeResize="0"/>
            <p:nvPr/>
          </p:nvPicPr>
          <p:blipFill>
            <a:blip r:embed="rId4">
              <a:alphaModFix/>
            </a:blip>
            <a:stretch>
              <a:fillRect/>
            </a:stretch>
          </p:blipFill>
          <p:spPr>
            <a:xfrm>
              <a:off x="128600" y="3791275"/>
              <a:ext cx="2319350" cy="666750"/>
            </a:xfrm>
            <a:prstGeom prst="rect">
              <a:avLst/>
            </a:prstGeom>
            <a:noFill/>
            <a:ln w="9525" cap="flat" cmpd="sng">
              <a:solidFill>
                <a:srgbClr val="CCCCCC"/>
              </a:solidFill>
              <a:prstDash val="solid"/>
              <a:round/>
              <a:headEnd type="none" w="sm" len="sm"/>
              <a:tailEnd type="none" w="sm" len="sm"/>
            </a:ln>
          </p:spPr>
        </p:pic>
        <p:pic>
          <p:nvPicPr>
            <p:cNvPr id="19" name="Google Shape;75;p14">
              <a:extLst>
                <a:ext uri="{FF2B5EF4-FFF2-40B4-BE49-F238E27FC236}">
                  <a16:creationId xmlns:a16="http://schemas.microsoft.com/office/drawing/2014/main" id="{668983B0-A685-43D4-B7D6-55254C2539F0}"/>
                </a:ext>
              </a:extLst>
            </p:cNvPr>
            <p:cNvPicPr preferRelativeResize="0"/>
            <p:nvPr/>
          </p:nvPicPr>
          <p:blipFill>
            <a:blip r:embed="rId5">
              <a:alphaModFix/>
            </a:blip>
            <a:stretch>
              <a:fillRect/>
            </a:stretch>
          </p:blipFill>
          <p:spPr>
            <a:xfrm>
              <a:off x="128600" y="2219650"/>
              <a:ext cx="2319350" cy="1514475"/>
            </a:xfrm>
            <a:prstGeom prst="rect">
              <a:avLst/>
            </a:prstGeom>
            <a:noFill/>
            <a:ln w="9525" cap="flat" cmpd="sng">
              <a:solidFill>
                <a:srgbClr val="D9D9D9"/>
              </a:solidFill>
              <a:prstDash val="solid"/>
              <a:round/>
              <a:headEnd type="none" w="sm" len="sm"/>
              <a:tailEnd type="none" w="sm" len="sm"/>
            </a:ln>
          </p:spPr>
        </p:pic>
        <p:pic>
          <p:nvPicPr>
            <p:cNvPr id="20" name="Google Shape;76;p14">
              <a:extLst>
                <a:ext uri="{FF2B5EF4-FFF2-40B4-BE49-F238E27FC236}">
                  <a16:creationId xmlns:a16="http://schemas.microsoft.com/office/drawing/2014/main" id="{377EE55D-AC51-4C32-919B-F46D4F3C5435}"/>
                </a:ext>
              </a:extLst>
            </p:cNvPr>
            <p:cNvPicPr preferRelativeResize="0"/>
            <p:nvPr/>
          </p:nvPicPr>
          <p:blipFill>
            <a:blip r:embed="rId6">
              <a:alphaModFix/>
            </a:blip>
            <a:stretch>
              <a:fillRect/>
            </a:stretch>
          </p:blipFill>
          <p:spPr>
            <a:xfrm>
              <a:off x="4748575" y="1152850"/>
              <a:ext cx="2152325" cy="1076325"/>
            </a:xfrm>
            <a:prstGeom prst="rect">
              <a:avLst/>
            </a:prstGeom>
            <a:noFill/>
            <a:ln w="9525" cap="flat" cmpd="sng">
              <a:solidFill>
                <a:srgbClr val="D9D9D9"/>
              </a:solidFill>
              <a:prstDash val="solid"/>
              <a:round/>
              <a:headEnd type="none" w="sm" len="sm"/>
              <a:tailEnd type="none" w="sm" len="sm"/>
            </a:ln>
          </p:spPr>
        </p:pic>
        <p:pic>
          <p:nvPicPr>
            <p:cNvPr id="21" name="Google Shape;77;p14">
              <a:extLst>
                <a:ext uri="{FF2B5EF4-FFF2-40B4-BE49-F238E27FC236}">
                  <a16:creationId xmlns:a16="http://schemas.microsoft.com/office/drawing/2014/main" id="{67051591-406A-4C27-82BD-E239DB6998C7}"/>
                </a:ext>
              </a:extLst>
            </p:cNvPr>
            <p:cNvPicPr preferRelativeResize="0"/>
            <p:nvPr/>
          </p:nvPicPr>
          <p:blipFill>
            <a:blip r:embed="rId7">
              <a:alphaModFix/>
            </a:blip>
            <a:stretch>
              <a:fillRect/>
            </a:stretch>
          </p:blipFill>
          <p:spPr>
            <a:xfrm>
              <a:off x="4759199" y="2302725"/>
              <a:ext cx="2152325" cy="828675"/>
            </a:xfrm>
            <a:prstGeom prst="rect">
              <a:avLst/>
            </a:prstGeom>
            <a:noFill/>
            <a:ln w="9525" cap="flat" cmpd="sng">
              <a:solidFill>
                <a:srgbClr val="D9D9D9"/>
              </a:solidFill>
              <a:prstDash val="solid"/>
              <a:round/>
              <a:headEnd type="none" w="sm" len="sm"/>
              <a:tailEnd type="none" w="sm" len="sm"/>
            </a:ln>
          </p:spPr>
        </p:pic>
        <p:pic>
          <p:nvPicPr>
            <p:cNvPr id="22" name="Google Shape;78;p14">
              <a:extLst>
                <a:ext uri="{FF2B5EF4-FFF2-40B4-BE49-F238E27FC236}">
                  <a16:creationId xmlns:a16="http://schemas.microsoft.com/office/drawing/2014/main" id="{1015AF68-5BC3-409E-94FE-55511A077ED6}"/>
                </a:ext>
              </a:extLst>
            </p:cNvPr>
            <p:cNvPicPr preferRelativeResize="0"/>
            <p:nvPr/>
          </p:nvPicPr>
          <p:blipFill>
            <a:blip r:embed="rId8">
              <a:alphaModFix/>
            </a:blip>
            <a:stretch>
              <a:fillRect/>
            </a:stretch>
          </p:blipFill>
          <p:spPr>
            <a:xfrm>
              <a:off x="2560200" y="2219650"/>
              <a:ext cx="2067075" cy="1419225"/>
            </a:xfrm>
            <a:prstGeom prst="rect">
              <a:avLst/>
            </a:prstGeom>
            <a:noFill/>
            <a:ln w="9525" cap="flat" cmpd="sng">
              <a:solidFill>
                <a:srgbClr val="D9D9D9"/>
              </a:solidFill>
              <a:prstDash val="solid"/>
              <a:round/>
              <a:headEnd type="none" w="sm" len="sm"/>
              <a:tailEnd type="none" w="sm" len="sm"/>
            </a:ln>
          </p:spPr>
        </p:pic>
        <p:pic>
          <p:nvPicPr>
            <p:cNvPr id="23" name="Google Shape;79;p14">
              <a:extLst>
                <a:ext uri="{FF2B5EF4-FFF2-40B4-BE49-F238E27FC236}">
                  <a16:creationId xmlns:a16="http://schemas.microsoft.com/office/drawing/2014/main" id="{F4F261CE-7CBF-403F-A29B-5FB36121D494}"/>
                </a:ext>
              </a:extLst>
            </p:cNvPr>
            <p:cNvPicPr preferRelativeResize="0"/>
            <p:nvPr/>
          </p:nvPicPr>
          <p:blipFill>
            <a:blip r:embed="rId9">
              <a:alphaModFix/>
            </a:blip>
            <a:stretch>
              <a:fillRect/>
            </a:stretch>
          </p:blipFill>
          <p:spPr>
            <a:xfrm>
              <a:off x="2554900" y="1114750"/>
              <a:ext cx="2067071" cy="1009650"/>
            </a:xfrm>
            <a:prstGeom prst="rect">
              <a:avLst/>
            </a:prstGeom>
            <a:noFill/>
            <a:ln w="9525" cap="flat" cmpd="sng">
              <a:solidFill>
                <a:srgbClr val="D9D9D9"/>
              </a:solidFill>
              <a:prstDash val="solid"/>
              <a:round/>
              <a:headEnd type="none" w="sm" len="sm"/>
              <a:tailEnd type="none" w="sm" len="sm"/>
            </a:ln>
          </p:spPr>
        </p:pic>
      </p:grpSp>
      <p:pic>
        <p:nvPicPr>
          <p:cNvPr id="25" name="Google Shape;80;p14">
            <a:extLst>
              <a:ext uri="{FF2B5EF4-FFF2-40B4-BE49-F238E27FC236}">
                <a16:creationId xmlns:a16="http://schemas.microsoft.com/office/drawing/2014/main" id="{8CFBB943-635C-48C5-9673-99C1F7BC897F}"/>
              </a:ext>
            </a:extLst>
          </p:cNvPr>
          <p:cNvPicPr preferRelativeResize="0"/>
          <p:nvPr/>
        </p:nvPicPr>
        <p:blipFill>
          <a:blip r:embed="rId10">
            <a:alphaModFix/>
          </a:blip>
          <a:stretch>
            <a:fillRect/>
          </a:stretch>
        </p:blipFill>
        <p:spPr>
          <a:xfrm>
            <a:off x="570247" y="1434516"/>
            <a:ext cx="2040009" cy="5090316"/>
          </a:xfrm>
          <a:prstGeom prst="rect">
            <a:avLst/>
          </a:prstGeom>
          <a:noFill/>
          <a:ln>
            <a:noFill/>
          </a:ln>
        </p:spPr>
      </p:pic>
      <p:sp>
        <p:nvSpPr>
          <p:cNvPr id="26" name="Title 3">
            <a:extLst>
              <a:ext uri="{FF2B5EF4-FFF2-40B4-BE49-F238E27FC236}">
                <a16:creationId xmlns:a16="http://schemas.microsoft.com/office/drawing/2014/main" id="{426EACD9-A811-4DB7-9ECA-205E3955D441}"/>
              </a:ext>
            </a:extLst>
          </p:cNvPr>
          <p:cNvSpPr>
            <a:spLocks noGrp="1"/>
          </p:cNvSpPr>
          <p:nvPr>
            <p:ph type="title"/>
          </p:nvPr>
        </p:nvSpPr>
        <p:spPr>
          <a:xfrm>
            <a:off x="914400" y="552759"/>
            <a:ext cx="9603275" cy="1049235"/>
          </a:xfrm>
        </p:spPr>
        <p:txBody>
          <a:bodyPr/>
          <a:lstStyle/>
          <a:p>
            <a:r>
              <a:rPr lang="en" sz="2400" i="1" dirty="0">
                <a:latin typeface="+mn-lt"/>
                <a:ea typeface="+mn-ea"/>
                <a:cs typeface="+mn-cs"/>
              </a:rPr>
              <a:t>create</a:t>
            </a:r>
            <a:r>
              <a:rPr lang="en" b="1" dirty="0"/>
              <a:t> </a:t>
            </a:r>
            <a:r>
              <a:rPr lang="en" sz="2400" i="1" dirty="0">
                <a:latin typeface="+mn-lt"/>
                <a:ea typeface="+mn-ea"/>
                <a:cs typeface="+mn-cs"/>
              </a:rPr>
              <a:t>a Spring-Boot Project</a:t>
            </a:r>
            <a:endParaRPr lang="en-CA" sz="2400" i="1" dirty="0">
              <a:latin typeface="+mn-lt"/>
              <a:ea typeface="+mn-ea"/>
              <a:cs typeface="+mn-cs"/>
            </a:endParaRPr>
          </a:p>
        </p:txBody>
      </p:sp>
      <p:sp>
        <p:nvSpPr>
          <p:cNvPr id="5" name="ZoneTexte 4">
            <a:extLst>
              <a:ext uri="{FF2B5EF4-FFF2-40B4-BE49-F238E27FC236}">
                <a16:creationId xmlns:a16="http://schemas.microsoft.com/office/drawing/2014/main" id="{06224110-E57E-418A-80F3-DE1780081EA4}"/>
              </a:ext>
            </a:extLst>
          </p:cNvPr>
          <p:cNvSpPr txBox="1"/>
          <p:nvPr/>
        </p:nvSpPr>
        <p:spPr>
          <a:xfrm>
            <a:off x="3065929" y="1323191"/>
            <a:ext cx="5814450" cy="369332"/>
          </a:xfrm>
          <a:prstGeom prst="rect">
            <a:avLst/>
          </a:prstGeom>
          <a:noFill/>
        </p:spPr>
        <p:txBody>
          <a:bodyPr wrap="square" rtlCol="0">
            <a:spAutoFit/>
          </a:bodyPr>
          <a:lstStyle/>
          <a:p>
            <a:r>
              <a:rPr lang="en-CA" dirty="0"/>
              <a:t>Selecting Dependencies</a:t>
            </a:r>
            <a:endParaRPr lang="fr-CA" dirty="0"/>
          </a:p>
        </p:txBody>
      </p:sp>
    </p:spTree>
    <p:extLst>
      <p:ext uri="{BB962C8B-B14F-4D97-AF65-F5344CB8AC3E}">
        <p14:creationId xmlns:p14="http://schemas.microsoft.com/office/powerpoint/2010/main" val="352449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599FA9-9CDE-4E11-8355-CDA911CE5881}"/>
              </a:ext>
            </a:extLst>
          </p:cNvPr>
          <p:cNvSpPr>
            <a:spLocks noGrp="1"/>
          </p:cNvSpPr>
          <p:nvPr>
            <p:ph type="title"/>
          </p:nvPr>
        </p:nvSpPr>
        <p:spPr>
          <a:xfrm>
            <a:off x="736435" y="419682"/>
            <a:ext cx="9603275" cy="1049235"/>
          </a:xfrm>
        </p:spPr>
        <p:txBody>
          <a:bodyPr>
            <a:normAutofit/>
          </a:bodyPr>
          <a:lstStyle/>
          <a:p>
            <a:r>
              <a:rPr lang="en" sz="2400" i="1" dirty="0">
                <a:latin typeface="+mn-lt"/>
                <a:ea typeface="+mn-ea"/>
                <a:cs typeface="+mn-cs"/>
              </a:rPr>
              <a:t>The structure of Spring Boot Project - Folder Structure </a:t>
            </a:r>
            <a:endParaRPr lang="en-CA" sz="2400" i="1" dirty="0">
              <a:latin typeface="+mn-lt"/>
              <a:ea typeface="+mn-ea"/>
              <a:cs typeface="+mn-cs"/>
            </a:endParaRPr>
          </a:p>
        </p:txBody>
      </p:sp>
      <p:grpSp>
        <p:nvGrpSpPr>
          <p:cNvPr id="5" name="Google Shape;114;p17">
            <a:extLst>
              <a:ext uri="{FF2B5EF4-FFF2-40B4-BE49-F238E27FC236}">
                <a16:creationId xmlns:a16="http://schemas.microsoft.com/office/drawing/2014/main" id="{72C9DCD3-7FE1-4826-AF59-AEA1D020B0BC}"/>
              </a:ext>
            </a:extLst>
          </p:cNvPr>
          <p:cNvGrpSpPr/>
          <p:nvPr/>
        </p:nvGrpSpPr>
        <p:grpSpPr>
          <a:xfrm>
            <a:off x="604434" y="1274610"/>
            <a:ext cx="9490911" cy="5343331"/>
            <a:chOff x="152400" y="535975"/>
            <a:chExt cx="8460975" cy="4607525"/>
          </a:xfrm>
        </p:grpSpPr>
        <p:pic>
          <p:nvPicPr>
            <p:cNvPr id="6" name="Google Shape;115;p17">
              <a:extLst>
                <a:ext uri="{FF2B5EF4-FFF2-40B4-BE49-F238E27FC236}">
                  <a16:creationId xmlns:a16="http://schemas.microsoft.com/office/drawing/2014/main" id="{62521363-6262-4C75-9516-E7526ECCD297}"/>
                </a:ext>
              </a:extLst>
            </p:cNvPr>
            <p:cNvPicPr preferRelativeResize="0"/>
            <p:nvPr/>
          </p:nvPicPr>
          <p:blipFill>
            <a:blip r:embed="rId3">
              <a:alphaModFix/>
            </a:blip>
            <a:stretch>
              <a:fillRect/>
            </a:stretch>
          </p:blipFill>
          <p:spPr>
            <a:xfrm>
              <a:off x="152400" y="535975"/>
              <a:ext cx="2991225" cy="4607525"/>
            </a:xfrm>
            <a:prstGeom prst="rect">
              <a:avLst/>
            </a:prstGeom>
            <a:noFill/>
            <a:ln>
              <a:noFill/>
            </a:ln>
          </p:spPr>
        </p:pic>
        <p:cxnSp>
          <p:nvCxnSpPr>
            <p:cNvPr id="7" name="Google Shape;116;p17">
              <a:extLst>
                <a:ext uri="{FF2B5EF4-FFF2-40B4-BE49-F238E27FC236}">
                  <a16:creationId xmlns:a16="http://schemas.microsoft.com/office/drawing/2014/main" id="{35C3F80C-AC60-42FB-B88B-F44DACFF256E}"/>
                </a:ext>
              </a:extLst>
            </p:cNvPr>
            <p:cNvCxnSpPr/>
            <p:nvPr/>
          </p:nvCxnSpPr>
          <p:spPr>
            <a:xfrm rot="10800000" flipH="1">
              <a:off x="488950" y="2698600"/>
              <a:ext cx="8105700" cy="47100"/>
            </a:xfrm>
            <a:prstGeom prst="straightConnector1">
              <a:avLst/>
            </a:prstGeom>
            <a:noFill/>
            <a:ln w="19050" cap="flat" cmpd="sng">
              <a:solidFill>
                <a:srgbClr val="FF0000"/>
              </a:solidFill>
              <a:prstDash val="solid"/>
              <a:round/>
              <a:headEnd type="none" w="med" len="med"/>
              <a:tailEnd type="none" w="med" len="med"/>
            </a:ln>
          </p:spPr>
        </p:cxnSp>
        <p:cxnSp>
          <p:nvCxnSpPr>
            <p:cNvPr id="8" name="Google Shape;117;p17">
              <a:extLst>
                <a:ext uri="{FF2B5EF4-FFF2-40B4-BE49-F238E27FC236}">
                  <a16:creationId xmlns:a16="http://schemas.microsoft.com/office/drawing/2014/main" id="{CE1E4635-912A-4DAA-A8D1-AD221000B526}"/>
                </a:ext>
              </a:extLst>
            </p:cNvPr>
            <p:cNvCxnSpPr/>
            <p:nvPr/>
          </p:nvCxnSpPr>
          <p:spPr>
            <a:xfrm>
              <a:off x="3084225" y="564175"/>
              <a:ext cx="18900" cy="4569900"/>
            </a:xfrm>
            <a:prstGeom prst="straightConnector1">
              <a:avLst/>
            </a:prstGeom>
            <a:noFill/>
            <a:ln w="9525" cap="flat" cmpd="sng">
              <a:solidFill>
                <a:schemeClr val="dk2"/>
              </a:solidFill>
              <a:prstDash val="lgDashDot"/>
              <a:round/>
              <a:headEnd type="none" w="med" len="med"/>
              <a:tailEnd type="none" w="med" len="med"/>
            </a:ln>
          </p:spPr>
        </p:cxnSp>
        <p:sp>
          <p:nvSpPr>
            <p:cNvPr id="9" name="Google Shape;118;p17">
              <a:extLst>
                <a:ext uri="{FF2B5EF4-FFF2-40B4-BE49-F238E27FC236}">
                  <a16:creationId xmlns:a16="http://schemas.microsoft.com/office/drawing/2014/main" id="{9342999F-D101-44DA-BDA7-5310CFF57806}"/>
                </a:ext>
              </a:extLst>
            </p:cNvPr>
            <p:cNvSpPr txBox="1"/>
            <p:nvPr/>
          </p:nvSpPr>
          <p:spPr>
            <a:xfrm>
              <a:off x="3134600" y="2539825"/>
              <a:ext cx="3620100" cy="23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i="1">
                  <a:solidFill>
                    <a:srgbClr val="0B5394"/>
                  </a:solidFill>
                </a:rPr>
                <a:t>The Main Class of the project </a:t>
              </a:r>
              <a:endParaRPr sz="1000" b="1" i="1">
                <a:solidFill>
                  <a:srgbClr val="0B5394"/>
                </a:solidFill>
              </a:endParaRPr>
            </a:p>
          </p:txBody>
        </p:sp>
        <p:sp>
          <p:nvSpPr>
            <p:cNvPr id="10" name="Google Shape;119;p17">
              <a:extLst>
                <a:ext uri="{FF2B5EF4-FFF2-40B4-BE49-F238E27FC236}">
                  <a16:creationId xmlns:a16="http://schemas.microsoft.com/office/drawing/2014/main" id="{DEC7E317-50BF-4FB4-9358-18E3764181A1}"/>
                </a:ext>
              </a:extLst>
            </p:cNvPr>
            <p:cNvSpPr txBox="1"/>
            <p:nvPr/>
          </p:nvSpPr>
          <p:spPr>
            <a:xfrm>
              <a:off x="3209900" y="4121825"/>
              <a:ext cx="5384700" cy="40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i="1">
                  <a:solidFill>
                    <a:srgbClr val="0B5394"/>
                  </a:solidFill>
                </a:rPr>
                <a:t>Maven Target Folder contain the compiled Classes and the Jar of the application generated by the maven native package goal or by spring-boot:repackage goal</a:t>
              </a:r>
              <a:endParaRPr sz="1000" b="1" i="1">
                <a:solidFill>
                  <a:srgbClr val="0B5394"/>
                </a:solidFill>
              </a:endParaRPr>
            </a:p>
          </p:txBody>
        </p:sp>
        <p:cxnSp>
          <p:nvCxnSpPr>
            <p:cNvPr id="11" name="Google Shape;120;p17">
              <a:extLst>
                <a:ext uri="{FF2B5EF4-FFF2-40B4-BE49-F238E27FC236}">
                  <a16:creationId xmlns:a16="http://schemas.microsoft.com/office/drawing/2014/main" id="{FABABA29-1E6C-41D0-9773-298AD92D9E4F}"/>
                </a:ext>
              </a:extLst>
            </p:cNvPr>
            <p:cNvCxnSpPr/>
            <p:nvPr/>
          </p:nvCxnSpPr>
          <p:spPr>
            <a:xfrm rot="10800000" flipH="1">
              <a:off x="460750" y="3079625"/>
              <a:ext cx="8135700" cy="51600"/>
            </a:xfrm>
            <a:prstGeom prst="straightConnector1">
              <a:avLst/>
            </a:prstGeom>
            <a:noFill/>
            <a:ln w="19050" cap="flat" cmpd="sng">
              <a:solidFill>
                <a:srgbClr val="FF0000"/>
              </a:solidFill>
              <a:prstDash val="solid"/>
              <a:round/>
              <a:headEnd type="none" w="med" len="med"/>
              <a:tailEnd type="none" w="med" len="med"/>
            </a:ln>
          </p:spPr>
        </p:cxnSp>
        <p:sp>
          <p:nvSpPr>
            <p:cNvPr id="12" name="Google Shape;121;p17">
              <a:extLst>
                <a:ext uri="{FF2B5EF4-FFF2-40B4-BE49-F238E27FC236}">
                  <a16:creationId xmlns:a16="http://schemas.microsoft.com/office/drawing/2014/main" id="{0859D41D-B691-4C26-898C-1647FFAAECDA}"/>
                </a:ext>
              </a:extLst>
            </p:cNvPr>
            <p:cNvSpPr txBox="1"/>
            <p:nvPr/>
          </p:nvSpPr>
          <p:spPr>
            <a:xfrm>
              <a:off x="3134600" y="3114375"/>
              <a:ext cx="5384700" cy="95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i="1">
                  <a:solidFill>
                    <a:srgbClr val="0B5394"/>
                  </a:solidFill>
                </a:rPr>
                <a:t>The Resources of the Project : </a:t>
              </a:r>
              <a:endParaRPr sz="1000" b="1" i="1">
                <a:solidFill>
                  <a:srgbClr val="0B5394"/>
                </a:solidFill>
              </a:endParaRPr>
            </a:p>
            <a:p>
              <a:pPr marL="0" lvl="0" indent="0" algn="l" rtl="0">
                <a:spcBef>
                  <a:spcPts val="0"/>
                </a:spcBef>
                <a:spcAft>
                  <a:spcPts val="0"/>
                </a:spcAft>
                <a:buNone/>
              </a:pPr>
              <a:r>
                <a:rPr lang="en" sz="1000" b="1" i="1">
                  <a:solidFill>
                    <a:srgbClr val="0B5394"/>
                  </a:solidFill>
                </a:rPr>
                <a:t>The Static folder contain all static features as Images, Bootstrap/CSS , JQuery .</a:t>
              </a:r>
              <a:endParaRPr sz="1000" b="1" i="1">
                <a:solidFill>
                  <a:srgbClr val="0B5394"/>
                </a:solidFill>
              </a:endParaRPr>
            </a:p>
            <a:p>
              <a:pPr marL="0" lvl="0" indent="0" algn="l" rtl="0">
                <a:spcBef>
                  <a:spcPts val="0"/>
                </a:spcBef>
                <a:spcAft>
                  <a:spcPts val="0"/>
                </a:spcAft>
                <a:buNone/>
              </a:pPr>
              <a:r>
                <a:rPr lang="en" sz="1000" b="1" i="1">
                  <a:solidFill>
                    <a:srgbClr val="0B5394"/>
                  </a:solidFill>
                </a:rPr>
                <a:t>The Template Folder Contain  the Views (HTML files) and the layout of the Project.</a:t>
              </a:r>
              <a:endParaRPr sz="1000" b="1" i="1">
                <a:solidFill>
                  <a:srgbClr val="0B5394"/>
                </a:solidFill>
              </a:endParaRPr>
            </a:p>
            <a:p>
              <a:pPr marL="0" lvl="0" indent="0" algn="l" rtl="0">
                <a:spcBef>
                  <a:spcPts val="0"/>
                </a:spcBef>
                <a:spcAft>
                  <a:spcPts val="0"/>
                </a:spcAft>
                <a:buNone/>
              </a:pPr>
              <a:r>
                <a:rPr lang="en" sz="1000" b="1" i="1">
                  <a:solidFill>
                    <a:srgbClr val="0B5394"/>
                  </a:solidFill>
                </a:rPr>
                <a:t>The application.properties contain the configuration parameters of the project as the datasources, profiles, …..</a:t>
              </a:r>
              <a:endParaRPr sz="1000" b="1" i="1">
                <a:solidFill>
                  <a:srgbClr val="0B5394"/>
                </a:solidFill>
              </a:endParaRPr>
            </a:p>
            <a:p>
              <a:pPr marL="0" lvl="0" indent="0" algn="l" rtl="0">
                <a:spcBef>
                  <a:spcPts val="0"/>
                </a:spcBef>
                <a:spcAft>
                  <a:spcPts val="0"/>
                </a:spcAft>
                <a:buNone/>
              </a:pPr>
              <a:endParaRPr sz="1000" b="1" i="1">
                <a:solidFill>
                  <a:srgbClr val="0B5394"/>
                </a:solidFill>
              </a:endParaRPr>
            </a:p>
          </p:txBody>
        </p:sp>
        <p:cxnSp>
          <p:nvCxnSpPr>
            <p:cNvPr id="13" name="Google Shape;122;p17">
              <a:extLst>
                <a:ext uri="{FF2B5EF4-FFF2-40B4-BE49-F238E27FC236}">
                  <a16:creationId xmlns:a16="http://schemas.microsoft.com/office/drawing/2014/main" id="{5FF9A70B-5E79-4FED-A92A-3CBA657884D3}"/>
                </a:ext>
              </a:extLst>
            </p:cNvPr>
            <p:cNvCxnSpPr/>
            <p:nvPr/>
          </p:nvCxnSpPr>
          <p:spPr>
            <a:xfrm rot="10800000" flipH="1">
              <a:off x="474550" y="5043625"/>
              <a:ext cx="8134500" cy="43800"/>
            </a:xfrm>
            <a:prstGeom prst="straightConnector1">
              <a:avLst/>
            </a:prstGeom>
            <a:noFill/>
            <a:ln w="19050" cap="flat" cmpd="sng">
              <a:solidFill>
                <a:srgbClr val="FF0000"/>
              </a:solidFill>
              <a:prstDash val="solid"/>
              <a:round/>
              <a:headEnd type="none" w="med" len="med"/>
              <a:tailEnd type="none" w="med" len="med"/>
            </a:ln>
          </p:spPr>
        </p:cxnSp>
        <p:cxnSp>
          <p:nvCxnSpPr>
            <p:cNvPr id="14" name="Google Shape;123;p17">
              <a:extLst>
                <a:ext uri="{FF2B5EF4-FFF2-40B4-BE49-F238E27FC236}">
                  <a16:creationId xmlns:a16="http://schemas.microsoft.com/office/drawing/2014/main" id="{2F523EAC-1A66-40E6-B359-C5B42B8B4E04}"/>
                </a:ext>
              </a:extLst>
            </p:cNvPr>
            <p:cNvCxnSpPr/>
            <p:nvPr/>
          </p:nvCxnSpPr>
          <p:spPr>
            <a:xfrm rot="10800000" flipH="1">
              <a:off x="459900" y="4121825"/>
              <a:ext cx="8107500" cy="85200"/>
            </a:xfrm>
            <a:prstGeom prst="straightConnector1">
              <a:avLst/>
            </a:prstGeom>
            <a:noFill/>
            <a:ln w="19050" cap="flat" cmpd="sng">
              <a:solidFill>
                <a:srgbClr val="FF0000"/>
              </a:solidFill>
              <a:prstDash val="solid"/>
              <a:round/>
              <a:headEnd type="none" w="med" len="med"/>
              <a:tailEnd type="none" w="med" len="med"/>
            </a:ln>
          </p:spPr>
        </p:cxnSp>
        <p:cxnSp>
          <p:nvCxnSpPr>
            <p:cNvPr id="15" name="Google Shape;124;p17">
              <a:extLst>
                <a:ext uri="{FF2B5EF4-FFF2-40B4-BE49-F238E27FC236}">
                  <a16:creationId xmlns:a16="http://schemas.microsoft.com/office/drawing/2014/main" id="{FD9F83F5-1E98-4DD9-A722-F3495A48F0BD}"/>
                </a:ext>
              </a:extLst>
            </p:cNvPr>
            <p:cNvCxnSpPr/>
            <p:nvPr/>
          </p:nvCxnSpPr>
          <p:spPr>
            <a:xfrm rot="10800000" flipH="1">
              <a:off x="459900" y="4532300"/>
              <a:ext cx="8134500" cy="43800"/>
            </a:xfrm>
            <a:prstGeom prst="straightConnector1">
              <a:avLst/>
            </a:prstGeom>
            <a:noFill/>
            <a:ln w="19050" cap="flat" cmpd="sng">
              <a:solidFill>
                <a:srgbClr val="FF0000"/>
              </a:solidFill>
              <a:prstDash val="solid"/>
              <a:round/>
              <a:headEnd type="none" w="med" len="med"/>
              <a:tailEnd type="none" w="med" len="med"/>
            </a:ln>
          </p:spPr>
        </p:cxnSp>
        <p:sp>
          <p:nvSpPr>
            <p:cNvPr id="16" name="Google Shape;125;p17">
              <a:extLst>
                <a:ext uri="{FF2B5EF4-FFF2-40B4-BE49-F238E27FC236}">
                  <a16:creationId xmlns:a16="http://schemas.microsoft.com/office/drawing/2014/main" id="{9CB4A50A-5721-4C59-9408-7244CE8316C3}"/>
                </a:ext>
              </a:extLst>
            </p:cNvPr>
            <p:cNvSpPr txBox="1"/>
            <p:nvPr/>
          </p:nvSpPr>
          <p:spPr>
            <a:xfrm>
              <a:off x="3134600" y="4803925"/>
              <a:ext cx="4604100" cy="23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i="1">
                  <a:solidFill>
                    <a:srgbClr val="0B5394"/>
                  </a:solidFill>
                </a:rPr>
                <a:t>The Core configuration file - The ONLY Source Of Truth !! </a:t>
              </a:r>
              <a:endParaRPr sz="1000" b="1" i="1">
                <a:solidFill>
                  <a:srgbClr val="0B5394"/>
                </a:solidFill>
              </a:endParaRPr>
            </a:p>
          </p:txBody>
        </p:sp>
        <p:cxnSp>
          <p:nvCxnSpPr>
            <p:cNvPr id="17" name="Google Shape;126;p17">
              <a:extLst>
                <a:ext uri="{FF2B5EF4-FFF2-40B4-BE49-F238E27FC236}">
                  <a16:creationId xmlns:a16="http://schemas.microsoft.com/office/drawing/2014/main" id="{3098A7A8-527F-4819-AC13-3AA5CBE227CA}"/>
                </a:ext>
              </a:extLst>
            </p:cNvPr>
            <p:cNvCxnSpPr/>
            <p:nvPr/>
          </p:nvCxnSpPr>
          <p:spPr>
            <a:xfrm rot="10800000" flipH="1">
              <a:off x="498375" y="2529350"/>
              <a:ext cx="8115000" cy="47100"/>
            </a:xfrm>
            <a:prstGeom prst="straightConnector1">
              <a:avLst/>
            </a:prstGeom>
            <a:noFill/>
            <a:ln w="19050" cap="flat" cmpd="sng">
              <a:solidFill>
                <a:srgbClr val="FF0000"/>
              </a:solidFill>
              <a:prstDash val="solid"/>
              <a:round/>
              <a:headEnd type="none" w="med" len="med"/>
              <a:tailEnd type="none" w="med" len="med"/>
            </a:ln>
          </p:spPr>
        </p:cxnSp>
        <p:cxnSp>
          <p:nvCxnSpPr>
            <p:cNvPr id="18" name="Google Shape;127;p17">
              <a:extLst>
                <a:ext uri="{FF2B5EF4-FFF2-40B4-BE49-F238E27FC236}">
                  <a16:creationId xmlns:a16="http://schemas.microsoft.com/office/drawing/2014/main" id="{C071A504-C3EF-48F3-8831-34CBE22B99F7}"/>
                </a:ext>
              </a:extLst>
            </p:cNvPr>
            <p:cNvCxnSpPr/>
            <p:nvPr/>
          </p:nvCxnSpPr>
          <p:spPr>
            <a:xfrm rot="10800000" flipH="1">
              <a:off x="488050" y="2002913"/>
              <a:ext cx="8125200" cy="44700"/>
            </a:xfrm>
            <a:prstGeom prst="straightConnector1">
              <a:avLst/>
            </a:prstGeom>
            <a:noFill/>
            <a:ln w="19050" cap="flat" cmpd="sng">
              <a:solidFill>
                <a:srgbClr val="FF0000"/>
              </a:solidFill>
              <a:prstDash val="solid"/>
              <a:round/>
              <a:headEnd type="none" w="med" len="med"/>
              <a:tailEnd type="none" w="med" len="med"/>
            </a:ln>
          </p:spPr>
        </p:cxnSp>
        <p:cxnSp>
          <p:nvCxnSpPr>
            <p:cNvPr id="19" name="Google Shape;128;p17">
              <a:extLst>
                <a:ext uri="{FF2B5EF4-FFF2-40B4-BE49-F238E27FC236}">
                  <a16:creationId xmlns:a16="http://schemas.microsoft.com/office/drawing/2014/main" id="{2E70443F-DC97-41DE-9905-E42D0647C488}"/>
                </a:ext>
              </a:extLst>
            </p:cNvPr>
            <p:cNvCxnSpPr/>
            <p:nvPr/>
          </p:nvCxnSpPr>
          <p:spPr>
            <a:xfrm rot="10800000" flipH="1">
              <a:off x="459900" y="1659725"/>
              <a:ext cx="8125200" cy="32700"/>
            </a:xfrm>
            <a:prstGeom prst="straightConnector1">
              <a:avLst/>
            </a:prstGeom>
            <a:noFill/>
            <a:ln w="19050" cap="flat" cmpd="sng">
              <a:solidFill>
                <a:srgbClr val="FF0000"/>
              </a:solidFill>
              <a:prstDash val="solid"/>
              <a:round/>
              <a:headEnd type="none" w="med" len="med"/>
              <a:tailEnd type="none" w="med" len="med"/>
            </a:ln>
          </p:spPr>
        </p:cxnSp>
        <p:sp>
          <p:nvSpPr>
            <p:cNvPr id="21" name="Google Shape;129;p17">
              <a:extLst>
                <a:ext uri="{FF2B5EF4-FFF2-40B4-BE49-F238E27FC236}">
                  <a16:creationId xmlns:a16="http://schemas.microsoft.com/office/drawing/2014/main" id="{02813242-A6FB-4339-8AB1-3CF1A4CD105C}"/>
                </a:ext>
              </a:extLst>
            </p:cNvPr>
            <p:cNvSpPr txBox="1"/>
            <p:nvPr/>
          </p:nvSpPr>
          <p:spPr>
            <a:xfrm>
              <a:off x="3134600" y="1757525"/>
              <a:ext cx="5384700" cy="28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i="1">
                  <a:solidFill>
                    <a:srgbClr val="0B5394"/>
                  </a:solidFill>
                </a:rPr>
                <a:t>The Package structure : com.adjutans</a:t>
              </a:r>
              <a:endParaRPr sz="1000" b="1" i="1">
                <a:solidFill>
                  <a:srgbClr val="0B5394"/>
                </a:solidFill>
              </a:endParaRPr>
            </a:p>
          </p:txBody>
        </p:sp>
        <p:sp>
          <p:nvSpPr>
            <p:cNvPr id="22" name="Google Shape;130;p17">
              <a:extLst>
                <a:ext uri="{FF2B5EF4-FFF2-40B4-BE49-F238E27FC236}">
                  <a16:creationId xmlns:a16="http://schemas.microsoft.com/office/drawing/2014/main" id="{D4CA27A9-8171-4770-8726-3B5547315C8D}"/>
                </a:ext>
              </a:extLst>
            </p:cNvPr>
            <p:cNvSpPr txBox="1"/>
            <p:nvPr/>
          </p:nvSpPr>
          <p:spPr>
            <a:xfrm>
              <a:off x="3209900" y="2153175"/>
              <a:ext cx="5384700" cy="28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i="1">
                  <a:solidFill>
                    <a:srgbClr val="0B5394"/>
                  </a:solidFill>
                </a:rPr>
                <a:t>Back-end / front-end .java files (repositories , entities ,controllers ..)</a:t>
              </a:r>
              <a:endParaRPr sz="1000" b="1" i="1">
                <a:solidFill>
                  <a:srgbClr val="0B5394"/>
                </a:solidFill>
              </a:endParaRPr>
            </a:p>
          </p:txBody>
        </p:sp>
        <p:sp>
          <p:nvSpPr>
            <p:cNvPr id="23" name="Google Shape;131;p17">
              <a:extLst>
                <a:ext uri="{FF2B5EF4-FFF2-40B4-BE49-F238E27FC236}">
                  <a16:creationId xmlns:a16="http://schemas.microsoft.com/office/drawing/2014/main" id="{ADD0BA72-3582-423D-B48B-0CCE1F622690}"/>
                </a:ext>
              </a:extLst>
            </p:cNvPr>
            <p:cNvSpPr txBox="1"/>
            <p:nvPr/>
          </p:nvSpPr>
          <p:spPr>
            <a:xfrm>
              <a:off x="3209900" y="655075"/>
              <a:ext cx="5384700" cy="85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i="1"/>
                <a:t>The </a:t>
              </a:r>
              <a:r>
                <a:rPr lang="en" sz="1000" b="1" i="1">
                  <a:solidFill>
                    <a:srgbClr val="FF0000"/>
                  </a:solidFill>
                </a:rPr>
                <a:t>/src and pom.xml</a:t>
              </a:r>
              <a:r>
                <a:rPr lang="en" sz="1000" b="1" i="1"/>
                <a:t> are the only tow important pieces of the project </a:t>
              </a:r>
              <a:endParaRPr sz="1000" b="1" i="1"/>
            </a:p>
            <a:p>
              <a:pPr marL="0" lvl="0" indent="0" algn="l" rtl="0">
                <a:spcBef>
                  <a:spcPts val="0"/>
                </a:spcBef>
                <a:spcAft>
                  <a:spcPts val="0"/>
                </a:spcAft>
                <a:buNone/>
              </a:pPr>
              <a:r>
                <a:rPr lang="en" sz="1000" b="1" i="1"/>
                <a:t>The .settings , .project, .classpath ar specifique to Eclipse EDI they can be regenerated by the EDI based on the POM.XML configuration </a:t>
              </a:r>
              <a:endParaRPr sz="1000" b="1" i="1"/>
            </a:p>
          </p:txBody>
        </p:sp>
      </p:grpSp>
      <p:sp>
        <p:nvSpPr>
          <p:cNvPr id="2" name="Rectangle 1">
            <a:extLst>
              <a:ext uri="{FF2B5EF4-FFF2-40B4-BE49-F238E27FC236}">
                <a16:creationId xmlns:a16="http://schemas.microsoft.com/office/drawing/2014/main" id="{F0B58012-7405-459C-9829-CADE2FF32EEC}"/>
              </a:ext>
            </a:extLst>
          </p:cNvPr>
          <p:cNvSpPr/>
          <p:nvPr/>
        </p:nvSpPr>
        <p:spPr>
          <a:xfrm>
            <a:off x="5148785" y="3244334"/>
            <a:ext cx="1894429" cy="369332"/>
          </a:xfrm>
          <a:prstGeom prst="rect">
            <a:avLst/>
          </a:prstGeom>
        </p:spPr>
        <p:txBody>
          <a:bodyPr wrap="none">
            <a:spAutoFit/>
          </a:bodyPr>
          <a:lstStyle/>
          <a:p>
            <a:pPr marL="92075"/>
            <a:r>
              <a:rPr lang="en-CA" i="1" dirty="0"/>
              <a:t>2- Spring Data-JPA</a:t>
            </a:r>
          </a:p>
        </p:txBody>
      </p:sp>
    </p:spTree>
    <p:extLst>
      <p:ext uri="{BB962C8B-B14F-4D97-AF65-F5344CB8AC3E}">
        <p14:creationId xmlns:p14="http://schemas.microsoft.com/office/powerpoint/2010/main" val="4099750197"/>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3608</TotalTime>
  <Words>1876</Words>
  <Application>Microsoft Office PowerPoint</Application>
  <PresentationFormat>Grand écran</PresentationFormat>
  <Paragraphs>265</Paragraphs>
  <Slides>21</Slides>
  <Notes>9</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21</vt:i4>
      </vt:variant>
    </vt:vector>
  </HeadingPairs>
  <TitlesOfParts>
    <vt:vector size="28" baseType="lpstr">
      <vt:lpstr>Arial</vt:lpstr>
      <vt:lpstr>Calibri</vt:lpstr>
      <vt:lpstr>Gill Sans MT</vt:lpstr>
      <vt:lpstr>inherit</vt:lpstr>
      <vt:lpstr>SFMono-Regular</vt:lpstr>
      <vt:lpstr>Wingdings</vt:lpstr>
      <vt:lpstr>Galerie</vt:lpstr>
      <vt:lpstr>Introduction to spring fw and openapi echosystem </vt:lpstr>
      <vt:lpstr>Présentation PowerPoint</vt:lpstr>
      <vt:lpstr>Présentation PowerPoint</vt:lpstr>
      <vt:lpstr>Présentation PowerPoint</vt:lpstr>
      <vt:lpstr>Présentation PowerPoint</vt:lpstr>
      <vt:lpstr>Présentation PowerPoint</vt:lpstr>
      <vt:lpstr>create a Spring-Boot Project</vt:lpstr>
      <vt:lpstr>create a Spring-Boot Project</vt:lpstr>
      <vt:lpstr>The structure of Spring Boot Project - Folder Structure </vt:lpstr>
      <vt:lpstr>Présentation PowerPoint</vt:lpstr>
      <vt:lpstr>Présentation PowerPoint</vt:lpstr>
      <vt:lpstr>Présentation PowerPoint</vt:lpstr>
      <vt:lpstr>Présentation PowerPoint</vt:lpstr>
      <vt:lpstr>The Model –View-Controller (MVC) Design Pattern</vt:lpstr>
      <vt:lpstr>Spring MVC Pattern diagram.</vt:lpstr>
      <vt:lpstr>Part II – Rest API ecosystem</vt:lpstr>
      <vt:lpstr>Why they are exposing their data  as an  API ?</vt:lpstr>
      <vt:lpstr>How to install swagger UI /Editor </vt:lpstr>
      <vt:lpstr>How to install swagger </vt:lpstr>
      <vt:lpstr>Creating the API Definition </vt:lpstr>
      <vt:lpstr>Creating the API Definition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User</dc:creator>
  <cp:lastModifiedBy>User</cp:lastModifiedBy>
  <cp:revision>65</cp:revision>
  <dcterms:created xsi:type="dcterms:W3CDTF">2020-03-03T14:30:45Z</dcterms:created>
  <dcterms:modified xsi:type="dcterms:W3CDTF">2020-03-06T02:38:51Z</dcterms:modified>
</cp:coreProperties>
</file>