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42B4CB43-A1FE-406C-AEDF-E73405D53FEA}" type="datetimeFigureOut">
              <a:rPr lang="fr-FR" smtClean="0"/>
              <a:t>19/03/2021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5E2FA69-E259-41A0-8269-63166A656E98}"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2B4CB43-A1FE-406C-AEDF-E73405D53FEA}" type="datetimeFigureOut">
              <a:rPr lang="fr-FR" smtClean="0"/>
              <a:t>19/03/2021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5E2FA69-E259-41A0-8269-63166A656E98}"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2B4CB43-A1FE-406C-AEDF-E73405D53FEA}" type="datetimeFigureOut">
              <a:rPr lang="fr-FR" smtClean="0"/>
              <a:t>19/03/2021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5E2FA69-E259-41A0-8269-63166A656E98}"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2B4CB43-A1FE-406C-AEDF-E73405D53FEA}" type="datetimeFigureOut">
              <a:rPr lang="fr-FR" smtClean="0"/>
              <a:t>19/03/2021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5E2FA69-E259-41A0-8269-63166A656E98}"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42B4CB43-A1FE-406C-AEDF-E73405D53FEA}" type="datetimeFigureOut">
              <a:rPr lang="fr-FR" smtClean="0"/>
              <a:t>19/03/2021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5E2FA69-E259-41A0-8269-63166A656E98}"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2B4CB43-A1FE-406C-AEDF-E73405D53FEA}" type="datetimeFigureOut">
              <a:rPr lang="fr-FR" smtClean="0"/>
              <a:t>19/03/2021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5E2FA69-E259-41A0-8269-63166A656E98}"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2B4CB43-A1FE-406C-AEDF-E73405D53FEA}" type="datetimeFigureOut">
              <a:rPr lang="fr-FR" smtClean="0"/>
              <a:t>19/03/2021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5E2FA69-E259-41A0-8269-63166A656E98}"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42B4CB43-A1FE-406C-AEDF-E73405D53FEA}" type="datetimeFigureOut">
              <a:rPr lang="fr-FR" smtClean="0"/>
              <a:t>19/03/2021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5E2FA69-E259-41A0-8269-63166A656E98}"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2B4CB43-A1FE-406C-AEDF-E73405D53FEA}" type="datetimeFigureOut">
              <a:rPr lang="fr-FR" smtClean="0"/>
              <a:t>19/03/2021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5E2FA69-E259-41A0-8269-63166A656E98}"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42B4CB43-A1FE-406C-AEDF-E73405D53FEA}" type="datetimeFigureOut">
              <a:rPr lang="fr-FR" smtClean="0"/>
              <a:t>19/03/2021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5E2FA69-E259-41A0-8269-63166A656E98}"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42B4CB43-A1FE-406C-AEDF-E73405D53FEA}" type="datetimeFigureOut">
              <a:rPr lang="fr-FR" smtClean="0"/>
              <a:t>19/03/2021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5E2FA69-E259-41A0-8269-63166A656E98}"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4CB43-A1FE-406C-AEDF-E73405D53FEA}" type="datetimeFigureOut">
              <a:rPr lang="fr-FR" smtClean="0"/>
              <a:t>19/03/2021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E2FA69-E259-41A0-8269-63166A656E98}"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785786" y="1428736"/>
            <a:ext cx="7715304" cy="4210064"/>
          </a:xfrm>
        </p:spPr>
        <p:style>
          <a:lnRef idx="1">
            <a:schemeClr val="accent3"/>
          </a:lnRef>
          <a:fillRef idx="2">
            <a:schemeClr val="accent3"/>
          </a:fillRef>
          <a:effectRef idx="1">
            <a:schemeClr val="accent3"/>
          </a:effectRef>
          <a:fontRef idx="minor">
            <a:schemeClr val="dk1"/>
          </a:fontRef>
        </p:style>
        <p:txBody>
          <a:bodyPr/>
          <a:lstStyle/>
          <a:p>
            <a:r>
              <a:rPr lang="fr-FR" dirty="0" smtClean="0"/>
              <a:t>. </a:t>
            </a:r>
            <a:r>
              <a:rPr lang="fr-FR" b="1" dirty="0" smtClean="0"/>
              <a:t>RDBMS</a:t>
            </a:r>
            <a:r>
              <a:rPr lang="fr-FR" dirty="0" smtClean="0"/>
              <a:t> stands for </a:t>
            </a:r>
            <a:r>
              <a:rPr lang="fr-FR" b="1" dirty="0" smtClean="0"/>
              <a:t>Relational Database</a:t>
            </a:r>
            <a:r>
              <a:rPr lang="fr-FR" dirty="0" smtClean="0"/>
              <a:t> Management System. </a:t>
            </a:r>
            <a:r>
              <a:rPr lang="fr-FR" b="1" dirty="0" smtClean="0"/>
              <a:t>RDBMS</a:t>
            </a:r>
            <a:r>
              <a:rPr lang="fr-FR" dirty="0" smtClean="0"/>
              <a:t> is </a:t>
            </a:r>
            <a:r>
              <a:rPr lang="en-US" dirty="0" smtClean="0"/>
              <a:t>the</a:t>
            </a:r>
            <a:r>
              <a:rPr lang="fr-FR" dirty="0" smtClean="0"/>
              <a:t> basis for SQL, and for all modern database systems such as MS SQL Server, IBM DB2, Oracle, </a:t>
            </a:r>
            <a:r>
              <a:rPr lang="fr-FR" b="1" dirty="0" smtClean="0"/>
              <a:t>MySQL</a:t>
            </a:r>
            <a:r>
              <a:rPr lang="fr-FR" dirty="0" smtClean="0"/>
              <a:t>, and Microsoft Access. The data in </a:t>
            </a:r>
            <a:r>
              <a:rPr lang="fr-FR" b="1" dirty="0" smtClean="0"/>
              <a:t>RDBMS</a:t>
            </a:r>
            <a:r>
              <a:rPr lang="fr-FR" dirty="0" smtClean="0"/>
              <a:t> is stored in database objects called tables.</a:t>
            </a:r>
            <a:endParaRPr lang="fr-FR" dirty="0"/>
          </a:p>
        </p:txBody>
      </p:sp>
      <p:sp>
        <p:nvSpPr>
          <p:cNvPr id="2" name="Titre 1"/>
          <p:cNvSpPr>
            <a:spLocks noGrp="1"/>
          </p:cNvSpPr>
          <p:nvPr>
            <p:ph type="ctrTitle"/>
          </p:nvPr>
        </p:nvSpPr>
        <p:spPr>
          <a:xfrm>
            <a:off x="785786" y="285729"/>
            <a:ext cx="7715304" cy="1071570"/>
          </a:xfrm>
        </p:spPr>
        <p:style>
          <a:lnRef idx="3">
            <a:schemeClr val="lt1"/>
          </a:lnRef>
          <a:fillRef idx="1">
            <a:schemeClr val="accent3"/>
          </a:fillRef>
          <a:effectRef idx="1">
            <a:schemeClr val="accent3"/>
          </a:effectRef>
          <a:fontRef idx="minor">
            <a:schemeClr val="lt1"/>
          </a:fontRef>
        </p:style>
        <p:txBody>
          <a:bodyPr/>
          <a:lstStyle/>
          <a:p>
            <a:r>
              <a:rPr lang="fr-FR" dirty="0" smtClean="0">
                <a:solidFill>
                  <a:srgbClr val="C00000"/>
                </a:solidFill>
              </a:rPr>
              <a:t>RDBMS</a:t>
            </a:r>
            <a:endParaRPr lang="fr-FR" dirty="0">
              <a:solidFill>
                <a:srgbClr val="C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57224" y="274638"/>
            <a:ext cx="7829576" cy="1082660"/>
          </a:xfrm>
        </p:spPr>
        <p:style>
          <a:lnRef idx="2">
            <a:schemeClr val="accent3">
              <a:shade val="50000"/>
            </a:schemeClr>
          </a:lnRef>
          <a:fillRef idx="1">
            <a:schemeClr val="accent3"/>
          </a:fillRef>
          <a:effectRef idx="0">
            <a:schemeClr val="accent3"/>
          </a:effectRef>
          <a:fontRef idx="minor">
            <a:schemeClr val="lt1"/>
          </a:fontRef>
        </p:style>
        <p:txBody>
          <a:bodyPr/>
          <a:lstStyle/>
          <a:p>
            <a:r>
              <a:rPr lang="fr-FR" dirty="0" smtClean="0">
                <a:solidFill>
                  <a:srgbClr val="C00000"/>
                </a:solidFill>
              </a:rPr>
              <a:t>MySQL</a:t>
            </a:r>
            <a:endParaRPr lang="fr-FR" dirty="0">
              <a:solidFill>
                <a:srgbClr val="C00000"/>
              </a:solidFill>
            </a:endParaRPr>
          </a:p>
        </p:txBody>
      </p:sp>
      <p:pic>
        <p:nvPicPr>
          <p:cNvPr id="5" name="Espace réservé du contenu 4" descr="mysql.jpg"/>
          <p:cNvPicPr>
            <a:picLocks noGrp="1" noChangeAspect="1"/>
          </p:cNvPicPr>
          <p:nvPr>
            <p:ph idx="1"/>
          </p:nvPr>
        </p:nvPicPr>
        <p:blipFill>
          <a:blip r:embed="rId2"/>
          <a:stretch>
            <a:fillRect/>
          </a:stretch>
        </p:blipFill>
        <p:spPr>
          <a:xfrm>
            <a:off x="1000100" y="2143116"/>
            <a:ext cx="7758109" cy="4222992"/>
          </a:xfrm>
        </p:spPr>
        <p:style>
          <a:lnRef idx="1">
            <a:schemeClr val="accent3"/>
          </a:lnRef>
          <a:fillRef idx="2">
            <a:schemeClr val="accent3"/>
          </a:fillRef>
          <a:effectRef idx="1">
            <a:schemeClr val="accent3"/>
          </a:effectRef>
          <a:fontRef idx="minor">
            <a:schemeClr val="dk1"/>
          </a:fontRef>
        </p:style>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20" y="274638"/>
            <a:ext cx="8401080" cy="45719"/>
          </a:xfrm>
        </p:spPr>
        <p:txBody>
          <a:bodyPr>
            <a:normAutofit fontScale="90000"/>
          </a:bodyPr>
          <a:lstStyle/>
          <a:p>
            <a:endParaRPr lang="fr-FR" dirty="0"/>
          </a:p>
        </p:txBody>
      </p:sp>
      <p:sp>
        <p:nvSpPr>
          <p:cNvPr id="3" name="Espace réservé du contenu 2"/>
          <p:cNvSpPr>
            <a:spLocks noGrp="1"/>
          </p:cNvSpPr>
          <p:nvPr>
            <p:ph idx="1"/>
          </p:nvPr>
        </p:nvSpPr>
        <p:spPr>
          <a:xfrm>
            <a:off x="428596" y="857232"/>
            <a:ext cx="8258204" cy="5268931"/>
          </a:xfrm>
        </p:spPr>
        <p:style>
          <a:lnRef idx="1">
            <a:schemeClr val="accent3"/>
          </a:lnRef>
          <a:fillRef idx="2">
            <a:schemeClr val="accent3"/>
          </a:fillRef>
          <a:effectRef idx="1">
            <a:schemeClr val="accent3"/>
          </a:effectRef>
          <a:fontRef idx="minor">
            <a:schemeClr val="dk1"/>
          </a:fontRef>
        </p:style>
        <p:txBody>
          <a:bodyPr/>
          <a:lstStyle/>
          <a:p>
            <a:pPr>
              <a:buNone/>
            </a:pPr>
            <a:r>
              <a:rPr lang="en-US" b="1" dirty="0" smtClean="0"/>
              <a:t>    MySQL</a:t>
            </a:r>
            <a:r>
              <a:rPr lang="en-US" dirty="0" smtClean="0"/>
              <a:t> is a relational database management system (RDBMS) based on the SQL (Structured Query Language) queries. It is one of the most popular languages for accessing and managing the records in the table. </a:t>
            </a:r>
            <a:r>
              <a:rPr lang="en-US" b="1" dirty="0" smtClean="0"/>
              <a:t>MySQL</a:t>
            </a:r>
            <a:r>
              <a:rPr lang="en-US" dirty="0" smtClean="0"/>
              <a:t> is open-source and free software under the GNU license.</a:t>
            </a:r>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lstStyle/>
          <a:p>
            <a:r>
              <a:rPr lang="fr-FR" dirty="0" smtClean="0">
                <a:solidFill>
                  <a:srgbClr val="C00000"/>
                </a:solidFill>
              </a:rPr>
              <a:t>PostgreSQL</a:t>
            </a:r>
            <a:endParaRPr lang="fr-FR" dirty="0">
              <a:solidFill>
                <a:srgbClr val="C00000"/>
              </a:solidFill>
            </a:endParaRPr>
          </a:p>
        </p:txBody>
      </p:sp>
      <p:pic>
        <p:nvPicPr>
          <p:cNvPr id="4" name="Espace réservé du contenu 3" descr="POSTGRESQL.png"/>
          <p:cNvPicPr>
            <a:picLocks noGrp="1" noChangeAspect="1"/>
          </p:cNvPicPr>
          <p:nvPr>
            <p:ph idx="1"/>
          </p:nvPr>
        </p:nvPicPr>
        <p:blipFill>
          <a:blip r:embed="rId2"/>
          <a:stretch>
            <a:fillRect/>
          </a:stretch>
        </p:blipFill>
        <p:spPr>
          <a:xfrm>
            <a:off x="571472" y="1785926"/>
            <a:ext cx="7715304" cy="4574727"/>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274638"/>
            <a:ext cx="8258204" cy="45719"/>
          </a:xfrm>
        </p:spPr>
        <p:txBody>
          <a:bodyPr>
            <a:normAutofit fontScale="90000"/>
          </a:bodyPr>
          <a:lstStyle/>
          <a:p>
            <a:endParaRPr lang="fr-FR" dirty="0"/>
          </a:p>
        </p:txBody>
      </p:sp>
      <p:sp>
        <p:nvSpPr>
          <p:cNvPr id="3" name="Espace réservé du contenu 2"/>
          <p:cNvSpPr>
            <a:spLocks noGrp="1"/>
          </p:cNvSpPr>
          <p:nvPr>
            <p:ph idx="1"/>
          </p:nvPr>
        </p:nvSpPr>
        <p:spPr>
          <a:xfrm>
            <a:off x="285720" y="714356"/>
            <a:ext cx="8401080" cy="5411807"/>
          </a:xfrm>
        </p:spPr>
        <p:style>
          <a:lnRef idx="1">
            <a:schemeClr val="accent3"/>
          </a:lnRef>
          <a:fillRef idx="2">
            <a:schemeClr val="accent3"/>
          </a:fillRef>
          <a:effectRef idx="1">
            <a:schemeClr val="accent3"/>
          </a:effectRef>
          <a:fontRef idx="minor">
            <a:schemeClr val="dk1"/>
          </a:fontRef>
        </p:style>
        <p:txBody>
          <a:bodyPr/>
          <a:lstStyle/>
          <a:p>
            <a:r>
              <a:rPr lang="en-US" i="1" dirty="0" smtClean="0"/>
              <a:t>PostgreSQL</a:t>
            </a:r>
            <a:r>
              <a:rPr lang="en-US" dirty="0" smtClean="0"/>
              <a:t> is a powerful, open source object-</a:t>
            </a:r>
            <a:r>
              <a:rPr lang="en-US" i="1" dirty="0" smtClean="0"/>
              <a:t>relational database</a:t>
            </a:r>
            <a:r>
              <a:rPr lang="en-US" dirty="0" smtClean="0"/>
              <a:t> system that uses and extends the </a:t>
            </a:r>
            <a:r>
              <a:rPr lang="en-US" i="1" dirty="0" smtClean="0"/>
              <a:t>SQL</a:t>
            </a:r>
            <a:r>
              <a:rPr lang="en-US" dirty="0" smtClean="0"/>
              <a:t> language combined with many </a:t>
            </a:r>
            <a:r>
              <a:rPr lang="en-US" i="1" dirty="0" smtClean="0"/>
              <a:t>features</a:t>
            </a:r>
            <a:r>
              <a:rPr lang="en-US" dirty="0" smtClean="0"/>
              <a:t> that safely store and scale the most complicated data workloads.</a:t>
            </a: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lstStyle/>
          <a:p>
            <a:r>
              <a:rPr lang="fr-FR" dirty="0" smtClean="0">
                <a:solidFill>
                  <a:srgbClr val="C00000"/>
                </a:solidFill>
              </a:rPr>
              <a:t>SQL SERVER</a:t>
            </a:r>
            <a:endParaRPr lang="fr-FR" dirty="0">
              <a:solidFill>
                <a:srgbClr val="C00000"/>
              </a:solidFill>
            </a:endParaRPr>
          </a:p>
        </p:txBody>
      </p:sp>
      <p:pic>
        <p:nvPicPr>
          <p:cNvPr id="4" name="Espace réservé du contenu 3" descr="sqlserver.jpg"/>
          <p:cNvPicPr>
            <a:picLocks noGrp="1" noChangeAspect="1"/>
          </p:cNvPicPr>
          <p:nvPr>
            <p:ph idx="1"/>
          </p:nvPr>
        </p:nvPicPr>
        <p:blipFill>
          <a:blip r:embed="rId2"/>
          <a:stretch>
            <a:fillRect/>
          </a:stretch>
        </p:blipFill>
        <p:spPr>
          <a:xfrm>
            <a:off x="428596" y="1571612"/>
            <a:ext cx="8286807" cy="4714907"/>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58204" cy="45719"/>
          </a:xfrm>
        </p:spPr>
        <p:txBody>
          <a:bodyPr>
            <a:normAutofit fontScale="90000"/>
          </a:bodyPr>
          <a:lstStyle/>
          <a:p>
            <a:endParaRPr lang="fr-FR" dirty="0"/>
          </a:p>
        </p:txBody>
      </p:sp>
      <p:sp>
        <p:nvSpPr>
          <p:cNvPr id="3" name="Espace réservé du contenu 2"/>
          <p:cNvSpPr>
            <a:spLocks noGrp="1"/>
          </p:cNvSpPr>
          <p:nvPr>
            <p:ph idx="1"/>
          </p:nvPr>
        </p:nvSpPr>
        <p:spPr>
          <a:xfrm>
            <a:off x="457200" y="714356"/>
            <a:ext cx="8258204" cy="5411807"/>
          </a:xfrm>
        </p:spPr>
        <p:style>
          <a:lnRef idx="1">
            <a:schemeClr val="accent3"/>
          </a:lnRef>
          <a:fillRef idx="2">
            <a:schemeClr val="accent3"/>
          </a:fillRef>
          <a:effectRef idx="1">
            <a:schemeClr val="accent3"/>
          </a:effectRef>
          <a:fontRef idx="minor">
            <a:schemeClr val="dk1"/>
          </a:fontRef>
        </p:style>
        <p:txBody>
          <a:bodyPr/>
          <a:lstStyle/>
          <a:p>
            <a:r>
              <a:rPr lang="en-US" i="1" dirty="0" smtClean="0"/>
              <a:t>SQL Server Function</a:t>
            </a:r>
            <a:r>
              <a:rPr lang="en-US" dirty="0" smtClean="0"/>
              <a:t> Types </a:t>
            </a:r>
            <a:r>
              <a:rPr lang="en-US" i="1" dirty="0" smtClean="0"/>
              <a:t>SQL Server</a:t>
            </a:r>
            <a:r>
              <a:rPr lang="en-US" dirty="0" smtClean="0"/>
              <a:t> supports two types of </a:t>
            </a:r>
            <a:r>
              <a:rPr lang="en-US" i="1" dirty="0" smtClean="0"/>
              <a:t>functions</a:t>
            </a:r>
            <a:r>
              <a:rPr lang="en-US" dirty="0" smtClean="0"/>
              <a:t> - user-defined and system. User-Defined </a:t>
            </a:r>
            <a:r>
              <a:rPr lang="en-US" i="1" dirty="0" smtClean="0"/>
              <a:t>function</a:t>
            </a:r>
            <a:r>
              <a:rPr lang="en-US" dirty="0" smtClean="0"/>
              <a:t>: User-defined </a:t>
            </a:r>
            <a:r>
              <a:rPr lang="en-US" i="1" dirty="0" smtClean="0"/>
              <a:t>functions</a:t>
            </a:r>
            <a:r>
              <a:rPr lang="en-US" dirty="0" smtClean="0"/>
              <a:t> are create by a user. System Defined </a:t>
            </a:r>
            <a:r>
              <a:rPr lang="en-US" i="1" dirty="0" smtClean="0"/>
              <a:t>Function</a:t>
            </a:r>
            <a:r>
              <a:rPr lang="en-US" dirty="0" smtClean="0"/>
              <a:t>: System </a:t>
            </a:r>
            <a:r>
              <a:rPr lang="en-US" i="1" dirty="0" smtClean="0"/>
              <a:t>functions</a:t>
            </a:r>
            <a:r>
              <a:rPr lang="en-US" dirty="0" smtClean="0"/>
              <a:t> are built-in database </a:t>
            </a:r>
            <a:r>
              <a:rPr lang="en-US" i="1" dirty="0" smtClean="0"/>
              <a:t>functions</a:t>
            </a:r>
            <a:r>
              <a:rPr lang="en-US" dirty="0" smtClean="0"/>
              <a:t>.</a:t>
            </a: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buNone/>
            </a:pPr>
            <a:r>
              <a:rPr lang="en-US" dirty="0" smtClean="0"/>
              <a:t> </a:t>
            </a:r>
            <a:endParaRPr lang="fr-FR" dirty="0"/>
          </a:p>
        </p:txBody>
      </p:sp>
      <p:graphicFrame>
        <p:nvGraphicFramePr>
          <p:cNvPr id="4" name="Tableau 3"/>
          <p:cNvGraphicFramePr>
            <a:graphicFrameLocks noGrp="1"/>
          </p:cNvGraphicFramePr>
          <p:nvPr/>
        </p:nvGraphicFramePr>
        <p:xfrm>
          <a:off x="428596" y="214266"/>
          <a:ext cx="8215370" cy="6643734"/>
        </p:xfrm>
        <a:graphic>
          <a:graphicData uri="http://schemas.openxmlformats.org/drawingml/2006/table">
            <a:tbl>
              <a:tblPr firstRow="1" bandRow="1">
                <a:tableStyleId>{F5AB1C69-6EDB-4FF4-983F-18BD219EF322}</a:tableStyleId>
              </a:tblPr>
              <a:tblGrid>
                <a:gridCol w="2053843"/>
                <a:gridCol w="2089560"/>
                <a:gridCol w="2018124"/>
                <a:gridCol w="2053843"/>
              </a:tblGrid>
              <a:tr h="469293">
                <a:tc>
                  <a:txBody>
                    <a:bodyPr/>
                    <a:lstStyle/>
                    <a:p>
                      <a:endParaRPr lang="fr-FR" dirty="0"/>
                    </a:p>
                  </a:txBody>
                  <a:tcPr marL="38100" marR="38100" marT="38100" marB="38100" anchor="ctr"/>
                </a:tc>
                <a:tc>
                  <a:txBody>
                    <a:bodyPr/>
                    <a:lstStyle/>
                    <a:p>
                      <a:r>
                        <a:rPr lang="fr-FR" dirty="0"/>
                        <a:t>MySQL</a:t>
                      </a:r>
                    </a:p>
                  </a:txBody>
                  <a:tcPr marL="38100" marR="38100" marT="38100" marB="38100" anchor="ctr"/>
                </a:tc>
                <a:tc>
                  <a:txBody>
                    <a:bodyPr/>
                    <a:lstStyle/>
                    <a:p>
                      <a:r>
                        <a:rPr lang="fr-FR" dirty="0" smtClean="0"/>
                        <a:t>PostgreSQL</a:t>
                      </a:r>
                      <a:endParaRPr lang="fr-FR" dirty="0"/>
                    </a:p>
                  </a:txBody>
                  <a:tcPr/>
                </a:tc>
                <a:tc>
                  <a:txBody>
                    <a:bodyPr/>
                    <a:lstStyle/>
                    <a:p>
                      <a:r>
                        <a:rPr lang="fr-FR" dirty="0" smtClean="0"/>
                        <a:t>SQL Server</a:t>
                      </a:r>
                      <a:endParaRPr lang="fr-FR" dirty="0"/>
                    </a:p>
                  </a:txBody>
                  <a:tcPr/>
                </a:tc>
              </a:tr>
              <a:tr h="4031301">
                <a:tc>
                  <a:txBody>
                    <a:bodyPr/>
                    <a:lstStyle/>
                    <a:p>
                      <a:r>
                        <a:rPr lang="fr-FR" dirty="0" smtClean="0"/>
                        <a:t>JSON data type</a:t>
                      </a:r>
                      <a:endParaRPr lang="fr-FR" dirty="0"/>
                    </a:p>
                  </a:txBody>
                  <a:tcPr/>
                </a:tc>
                <a:tc>
                  <a:txBody>
                    <a:bodyPr/>
                    <a:lstStyle/>
                    <a:p>
                      <a:r>
                        <a:rPr lang="en-US" dirty="0" smtClean="0"/>
                        <a:t>MySQL has JSON data type support and also supports in place partial updates over the JSON instead of replacing the whole document however there are many limitations. It does not support indexing for JSON but there are workarounds.</a:t>
                      </a:r>
                      <a:endParaRPr lang="fr-FR" dirty="0"/>
                    </a:p>
                  </a:txBody>
                  <a:tcPr/>
                </a:tc>
                <a:tc>
                  <a:txBody>
                    <a:bodyPr/>
                    <a:lstStyle/>
                    <a:p>
                      <a:r>
                        <a:rPr lang="en-US" dirty="0" smtClean="0"/>
                        <a:t>PostgreSQL supports JSON data type and supports partial updates</a:t>
                      </a:r>
                      <a:endParaRPr lang="fr-FR" dirty="0"/>
                    </a:p>
                  </a:txBody>
                  <a:tcPr/>
                </a:tc>
                <a:tc>
                  <a:txBody>
                    <a:bodyPr/>
                    <a:lstStyle/>
                    <a:p>
                      <a:r>
                        <a:rPr lang="en-US" dirty="0" smtClean="0"/>
                        <a:t>PostgreSQL supports JSON data type and supports partial updates</a:t>
                      </a:r>
                      <a:endParaRPr lang="fr-FR" dirty="0"/>
                    </a:p>
                  </a:txBody>
                  <a:tcPr/>
                </a:tc>
              </a:tr>
              <a:tr h="2143140">
                <a:tc>
                  <a:txBody>
                    <a:bodyPr/>
                    <a:lstStyle/>
                    <a:p>
                      <a:r>
                        <a:rPr lang="fr-FR" dirty="0" err="1" smtClean="0"/>
                        <a:t>Additional</a:t>
                      </a:r>
                      <a:r>
                        <a:rPr lang="fr-FR" dirty="0" smtClean="0"/>
                        <a:t> Advanced data types</a:t>
                      </a:r>
                      <a:endParaRPr lang="fr-FR" dirty="0"/>
                    </a:p>
                  </a:txBody>
                  <a:tcPr/>
                </a:tc>
                <a:tc>
                  <a:txBody>
                    <a:bodyPr/>
                    <a:lstStyle/>
                    <a:p>
                      <a:r>
                        <a:rPr lang="en-US" dirty="0" smtClean="0"/>
                        <a:t>Supports Geospatial data type. No user-defined types.</a:t>
                      </a:r>
                      <a:endParaRPr lang="fr-FR" dirty="0"/>
                    </a:p>
                  </a:txBody>
                  <a:tcPr/>
                </a:tc>
                <a:tc>
                  <a:txBody>
                    <a:bodyPr/>
                    <a:lstStyle/>
                    <a:p>
                      <a:r>
                        <a:rPr lang="en-US" dirty="0" smtClean="0"/>
                        <a:t>Supports Geospatial and lots of advanced data types, such as multi-dimensional arrays, user-defined types, etc</a:t>
                      </a:r>
                      <a:endParaRPr lang="fr-FR" dirty="0"/>
                    </a:p>
                  </a:txBody>
                  <a:tcPr/>
                </a:tc>
                <a:tc>
                  <a:txBody>
                    <a:bodyPr/>
                    <a:lstStyle/>
                    <a:p>
                      <a:r>
                        <a:rPr lang="en-US" dirty="0" smtClean="0"/>
                        <a:t>Supports Geospatial data type, Hierarchical data</a:t>
                      </a:r>
                      <a:endParaRPr lang="fr-FR" dirty="0"/>
                    </a:p>
                  </a:txBody>
                  <a:tcPr/>
                </a:tc>
              </a:tr>
            </a:tbl>
          </a:graphicData>
        </a:graphic>
      </p:graphicFrame>
      <p:sp>
        <p:nvSpPr>
          <p:cNvPr id="5" name="Titre 4"/>
          <p:cNvSpPr>
            <a:spLocks noGrp="1"/>
          </p:cNvSpPr>
          <p:nvPr>
            <p:ph type="title"/>
          </p:nvPr>
        </p:nvSpPr>
        <p:spPr>
          <a:xfrm>
            <a:off x="571472" y="274638"/>
            <a:ext cx="8115328" cy="45719"/>
          </a:xfrm>
        </p:spPr>
        <p:txBody>
          <a:bodyPr>
            <a:normAutofit fontScale="90000"/>
          </a:bodyPr>
          <a:lstStyle/>
          <a:p>
            <a:endParaRPr lang="fr-FR"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280</Words>
  <Application>Microsoft Office PowerPoint</Application>
  <PresentationFormat>Affichage à l'écran (4:3)</PresentationFormat>
  <Paragraphs>20</Paragraphs>
  <Slides>8</Slides>
  <Notes>0</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Thème Office</vt:lpstr>
      <vt:lpstr>RDBMS</vt:lpstr>
      <vt:lpstr>MySQL</vt:lpstr>
      <vt:lpstr>Diapositive 3</vt:lpstr>
      <vt:lpstr>PostgreSQL</vt:lpstr>
      <vt:lpstr>Diapositive 5</vt:lpstr>
      <vt:lpstr>SQL SERVER</vt:lpstr>
      <vt:lpstr>Diapositive 7</vt:lpstr>
      <vt:lpstr>Diapositive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RDBMS</dc:title>
  <dc:creator>Achouri</dc:creator>
  <cp:lastModifiedBy>Achouri</cp:lastModifiedBy>
  <cp:revision>7</cp:revision>
  <dcterms:created xsi:type="dcterms:W3CDTF">2021-03-19T17:55:44Z</dcterms:created>
  <dcterms:modified xsi:type="dcterms:W3CDTF">2021-03-19T18:52:36Z</dcterms:modified>
</cp:coreProperties>
</file>