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6"/>
  </p:notesMasterIdLst>
  <p:sldIdLst>
    <p:sldId id="278" r:id="rId5"/>
    <p:sldId id="279" r:id="rId6"/>
    <p:sldId id="307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9" r:id="rId19"/>
    <p:sldId id="291" r:id="rId20"/>
    <p:sldId id="300" r:id="rId21"/>
    <p:sldId id="301" r:id="rId22"/>
    <p:sldId id="302" r:id="rId23"/>
    <p:sldId id="303" r:id="rId24"/>
    <p:sldId id="292" r:id="rId25"/>
    <p:sldId id="293" r:id="rId26"/>
    <p:sldId id="304" r:id="rId27"/>
    <p:sldId id="294" r:id="rId28"/>
    <p:sldId id="295" r:id="rId29"/>
    <p:sldId id="296" r:id="rId30"/>
    <p:sldId id="297" r:id="rId31"/>
    <p:sldId id="298" r:id="rId32"/>
    <p:sldId id="305" r:id="rId33"/>
    <p:sldId id="306" r:id="rId34"/>
    <p:sldId id="30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r-programming-languag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22595" cy="2063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INTRODUCTION TO INFERENCE AND 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410973"/>
            <a:ext cx="3485072" cy="773504"/>
          </a:xfrm>
        </p:spPr>
        <p:txBody>
          <a:bodyPr>
            <a:normAutofit/>
          </a:bodyPr>
          <a:lstStyle/>
          <a:p>
            <a:r>
              <a:rPr lang="en-US" sz="3200" dirty="0"/>
              <a:t>TEAM-6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0F7C-3221-DEAD-865D-677101DB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03A2-413A-0D56-6A96-837A0676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6766"/>
            <a:ext cx="10353762" cy="2888974"/>
          </a:xfrm>
        </p:spPr>
        <p:txBody>
          <a:bodyPr/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Arithmetic operators are used with numeric values to perform common mathematical operations</a:t>
            </a:r>
          </a:p>
          <a:p>
            <a:endParaRPr lang="en-US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3690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3690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2DF4AB1-0329-FD90-EB52-82087FBB1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41904"/>
              </p:ext>
            </p:extLst>
          </p:nvPr>
        </p:nvGraphicFramePr>
        <p:xfrm>
          <a:off x="2584174" y="2809460"/>
          <a:ext cx="6877877" cy="3831601"/>
        </p:xfrm>
        <a:graphic>
          <a:graphicData uri="http://schemas.openxmlformats.org/drawingml/2006/table">
            <a:tbl>
              <a:tblPr/>
              <a:tblGrid>
                <a:gridCol w="1684357">
                  <a:extLst>
                    <a:ext uri="{9D8B030D-6E8A-4147-A177-3AD203B41FA5}">
                      <a16:colId xmlns:a16="http://schemas.microsoft.com/office/drawing/2014/main" val="891183556"/>
                    </a:ext>
                  </a:extLst>
                </a:gridCol>
                <a:gridCol w="2694951">
                  <a:extLst>
                    <a:ext uri="{9D8B030D-6E8A-4147-A177-3AD203B41FA5}">
                      <a16:colId xmlns:a16="http://schemas.microsoft.com/office/drawing/2014/main" val="2183539223"/>
                    </a:ext>
                  </a:extLst>
                </a:gridCol>
                <a:gridCol w="2214485">
                  <a:extLst>
                    <a:ext uri="{9D8B030D-6E8A-4147-A177-3AD203B41FA5}">
                      <a16:colId xmlns:a16="http://schemas.microsoft.com/office/drawing/2014/main" val="395883129"/>
                    </a:ext>
                  </a:extLst>
                </a:gridCol>
                <a:gridCol w="284084">
                  <a:extLst>
                    <a:ext uri="{9D8B030D-6E8A-4147-A177-3AD203B41FA5}">
                      <a16:colId xmlns:a16="http://schemas.microsoft.com/office/drawing/2014/main" val="1475776610"/>
                    </a:ext>
                  </a:extLst>
                </a:gridCol>
              </a:tblGrid>
              <a:tr h="39807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272160"/>
                  </a:ext>
                </a:extLst>
              </a:tr>
              <a:tr h="39807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x +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71479"/>
                  </a:ext>
                </a:extLst>
              </a:tr>
              <a:tr h="39807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x -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913500"/>
                  </a:ext>
                </a:extLst>
              </a:tr>
              <a:tr h="39807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*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58285"/>
                  </a:ext>
                </a:extLst>
              </a:tr>
              <a:tr h="39807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/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543692"/>
                  </a:ext>
                </a:extLst>
              </a:tr>
              <a:tr h="39807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Exponent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^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960316"/>
                  </a:ext>
                </a:extLst>
              </a:tr>
              <a:tr h="84456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%%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Modulus (Remainder from division)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%%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40114"/>
                  </a:ext>
                </a:extLst>
              </a:tr>
              <a:tr h="39807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%/%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Integer Division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x%/%y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4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00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A383-A727-58B0-9539-813191E4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01148"/>
            <a:ext cx="10353762" cy="96575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Assignment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</a:br>
            <a:endParaRPr lang="en-IN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603F-E444-191E-608A-2298EF04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317" y="1656522"/>
            <a:ext cx="10353762" cy="4134677"/>
          </a:xfrm>
        </p:spPr>
        <p:txBody>
          <a:bodyPr/>
          <a:lstStyle/>
          <a:p>
            <a:r>
              <a:rPr lang="en-US" sz="32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Assignment operators are used to assign values to variables.</a:t>
            </a:r>
          </a:p>
          <a:p>
            <a:pPr marL="36900" indent="0">
              <a:buNone/>
            </a:pPr>
            <a:endParaRPr lang="en-US" b="1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endParaRPr lang="en-US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369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A1CC8E-C0F2-3B57-A164-F3E60E235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6239"/>
              </p:ext>
            </p:extLst>
          </p:nvPr>
        </p:nvGraphicFramePr>
        <p:xfrm>
          <a:off x="2252870" y="2716696"/>
          <a:ext cx="7818783" cy="3723860"/>
        </p:xfrm>
        <a:graphic>
          <a:graphicData uri="http://schemas.openxmlformats.org/drawingml/2006/table">
            <a:tbl>
              <a:tblPr/>
              <a:tblGrid>
                <a:gridCol w="1954658">
                  <a:extLst>
                    <a:ext uri="{9D8B030D-6E8A-4147-A177-3AD203B41FA5}">
                      <a16:colId xmlns:a16="http://schemas.microsoft.com/office/drawing/2014/main" val="3982319549"/>
                    </a:ext>
                  </a:extLst>
                </a:gridCol>
                <a:gridCol w="2736554">
                  <a:extLst>
                    <a:ext uri="{9D8B030D-6E8A-4147-A177-3AD203B41FA5}">
                      <a16:colId xmlns:a16="http://schemas.microsoft.com/office/drawing/2014/main" val="2786507262"/>
                    </a:ext>
                  </a:extLst>
                </a:gridCol>
                <a:gridCol w="2750091">
                  <a:extLst>
                    <a:ext uri="{9D8B030D-6E8A-4147-A177-3AD203B41FA5}">
                      <a16:colId xmlns:a16="http://schemas.microsoft.com/office/drawing/2014/main" val="3161101609"/>
                    </a:ext>
                  </a:extLst>
                </a:gridCol>
                <a:gridCol w="377480">
                  <a:extLst>
                    <a:ext uri="{9D8B030D-6E8A-4147-A177-3AD203B41FA5}">
                      <a16:colId xmlns:a16="http://schemas.microsoft.com/office/drawing/2014/main" val="651593816"/>
                    </a:ext>
                  </a:extLst>
                </a:gridCol>
              </a:tblGrid>
              <a:tr h="53198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45671"/>
                  </a:ext>
                </a:extLst>
              </a:tr>
              <a:tr h="53198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Equal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==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643146"/>
                  </a:ext>
                </a:extLst>
              </a:tr>
              <a:tr h="53198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x !=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15777"/>
                  </a:ext>
                </a:extLst>
              </a:tr>
              <a:tr h="53198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x &gt;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39859"/>
                  </a:ext>
                </a:extLst>
              </a:tr>
              <a:tr h="53198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&lt;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21081"/>
                  </a:ext>
                </a:extLst>
              </a:tr>
              <a:tr h="53198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&gt;=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357810"/>
                  </a:ext>
                </a:extLst>
              </a:tr>
              <a:tr h="53198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&lt;=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66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4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B3C2-21FE-B5E0-2417-D903C9B2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Logical Operators</a:t>
            </a:r>
            <a:br>
              <a:rPr lang="en-IN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</a:br>
            <a:endParaRPr lang="en-IN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DF8F3-B355-D3EE-63EB-5BCD6EB1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Logical operators are used to combine conditional statements</a:t>
            </a:r>
          </a:p>
          <a:p>
            <a:pPr marL="36900" indent="0">
              <a:buNone/>
            </a:pPr>
            <a:endParaRPr lang="en-US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690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60D7A6-6BFA-97E1-0700-CF12FEBA3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44289"/>
              </p:ext>
            </p:extLst>
          </p:nvPr>
        </p:nvGraphicFramePr>
        <p:xfrm>
          <a:off x="1550504" y="3193774"/>
          <a:ext cx="9104244" cy="3061913"/>
        </p:xfrm>
        <a:graphic>
          <a:graphicData uri="http://schemas.openxmlformats.org/drawingml/2006/table">
            <a:tbl>
              <a:tblPr/>
              <a:tblGrid>
                <a:gridCol w="1365583">
                  <a:extLst>
                    <a:ext uri="{9D8B030D-6E8A-4147-A177-3AD203B41FA5}">
                      <a16:colId xmlns:a16="http://schemas.microsoft.com/office/drawing/2014/main" val="3269718474"/>
                    </a:ext>
                  </a:extLst>
                </a:gridCol>
                <a:gridCol w="7738661">
                  <a:extLst>
                    <a:ext uri="{9D8B030D-6E8A-4147-A177-3AD203B41FA5}">
                      <a16:colId xmlns:a16="http://schemas.microsoft.com/office/drawing/2014/main" val="2063226036"/>
                    </a:ext>
                  </a:extLst>
                </a:gridCol>
              </a:tblGrid>
              <a:tr h="398083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01144"/>
                  </a:ext>
                </a:extLst>
              </a:tr>
              <a:tr h="65399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Element-wise Logical AND operator. It returns TRUE if both elements are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190790"/>
                  </a:ext>
                </a:extLst>
              </a:tr>
              <a:tr h="39808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Logical AND operator - Returns TRUE if both statements are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068859"/>
                  </a:ext>
                </a:extLst>
              </a:tr>
              <a:tr h="65399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Elementwise- Logical OR operator. It returns TRUE if one of the statement is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30870"/>
                  </a:ext>
                </a:extLst>
              </a:tr>
              <a:tr h="39808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Logical OR operator. It returns TRUE if one of the statement is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516850"/>
                  </a:ext>
                </a:extLst>
              </a:tr>
              <a:tr h="39808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!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Logical NOT - returns FALSE if statement is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73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53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8D2C-4560-F341-B575-1BF1ABDC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Miscellaneous Operators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3377-CD87-F788-4FB1-E22AC387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Miscellaneous operators are used to manipulate data</a:t>
            </a:r>
            <a:r>
              <a:rPr lang="en-US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36900" indent="0">
              <a:buNone/>
            </a:pPr>
            <a:endParaRPr lang="en-US" b="1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3690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F1147A-D6D7-E7C1-0D97-2B6FEAB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14790"/>
              </p:ext>
            </p:extLst>
          </p:nvPr>
        </p:nvGraphicFramePr>
        <p:xfrm>
          <a:off x="1497497" y="2943225"/>
          <a:ext cx="8760109" cy="1706880"/>
        </p:xfrm>
        <a:graphic>
          <a:graphicData uri="http://schemas.openxmlformats.org/drawingml/2006/table">
            <a:tbl>
              <a:tblPr/>
              <a:tblGrid>
                <a:gridCol w="1313964">
                  <a:extLst>
                    <a:ext uri="{9D8B030D-6E8A-4147-A177-3AD203B41FA5}">
                      <a16:colId xmlns:a16="http://schemas.microsoft.com/office/drawing/2014/main" val="3057666708"/>
                    </a:ext>
                  </a:extLst>
                </a:gridCol>
                <a:gridCol w="4818066">
                  <a:extLst>
                    <a:ext uri="{9D8B030D-6E8A-4147-A177-3AD203B41FA5}">
                      <a16:colId xmlns:a16="http://schemas.microsoft.com/office/drawing/2014/main" val="4139334205"/>
                    </a:ext>
                  </a:extLst>
                </a:gridCol>
                <a:gridCol w="2628079">
                  <a:extLst>
                    <a:ext uri="{9D8B030D-6E8A-4147-A177-3AD203B41FA5}">
                      <a16:colId xmlns:a16="http://schemas.microsoft.com/office/drawing/2014/main" val="1927189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3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Creates a series of numbers in a sequence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&lt;- 1:10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7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%in%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Find out if an element belongs to a vector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%in%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62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%*%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Matrix Multiplication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x &lt;- Matrix1 %*% Matrix2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1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61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2FFF-E152-D6A4-E465-BA0EE76C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Objects</a:t>
            </a:r>
            <a:r>
              <a:rPr lang="en-IN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5398-72AF-24C9-9A36-6257B2A9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R stores information as an object with a name. Later objects can be referred by the name. Object names are case sensitive. Objects may have different types of values.</a:t>
            </a:r>
          </a:p>
          <a:p>
            <a:endParaRPr lang="en-IN" sz="28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8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8702-D58B-1095-52EE-97C2CEC9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Data Types</a:t>
            </a:r>
            <a:endParaRPr lang="en-IN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C443-8781-C3AF-A8EF-7B7DF1D6E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76450"/>
            <a:ext cx="11198087" cy="37147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</a:rPr>
              <a:t>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R data types are the basic features of R language that are used to accept and store various types of data.</a:t>
            </a:r>
          </a:p>
          <a:p>
            <a:pPr marL="36900" indent="0">
              <a:buNone/>
            </a:pPr>
            <a:endParaRPr lang="en-IN" sz="28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F6B6E-DEA8-FC93-A36A-FAFA8258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3" y="3230216"/>
            <a:ext cx="6089580" cy="33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3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E5ED-9AC8-E718-EEEC-9B24B730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67409"/>
          </a:xfrm>
        </p:spPr>
        <p:txBody>
          <a:bodyPr/>
          <a:lstStyle/>
          <a:p>
            <a:r>
              <a:rPr lang="en-US" dirty="0"/>
              <a:t>Vectors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C39D4-943C-6DAD-43EC-702DEEB0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1669774"/>
            <a:ext cx="11184835" cy="4578626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 vector is a basic data structure which plays an important role in R programming.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R, a sequence of elements which share the same data type is known as vector.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vector supports logical, integer, double, character, complex, or raw data type. 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elements which are contained in vector known as components of the vector. We can check the type of  vector with the help of the 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) function.</a:t>
            </a:r>
          </a:p>
          <a:p>
            <a:r>
              <a:rPr lang="en-IN" sz="2800" b="1" dirty="0">
                <a:solidFill>
                  <a:schemeClr val="tx1"/>
                </a:solidFill>
                <a:latin typeface="Centaur" panose="02030504050205020304" pitchFamily="18" charset="0"/>
              </a:rPr>
              <a:t> 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x=c (3,6,1,2)</a:t>
            </a:r>
            <a:br>
              <a:rPr lang="en-IN" sz="2400" b="1" dirty="0">
                <a:solidFill>
                  <a:schemeClr val="tx1"/>
                </a:solidFill>
                <a:latin typeface="Centaur" panose="02030504050205020304" pitchFamily="18" charset="0"/>
              </a:rPr>
            </a:b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x&gt;2</a:t>
            </a:r>
            <a:endParaRPr lang="en-IN" sz="2400" b="1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0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130-E722-9E7E-AE94-9A4C9241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FC96-B821-20FB-97A1-4472AF4A3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entaur" panose="02030504050205020304" pitchFamily="18" charset="0"/>
              </a:rPr>
              <a:t>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factor adds numeric codes along with the character level. </a:t>
            </a:r>
          </a:p>
          <a:p>
            <a:r>
              <a:rPr lang="en-US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it defines categorical data with ordered and unordered sets. They are defined using function factor (). </a:t>
            </a:r>
          </a:p>
          <a:p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Storing data in a factor helps to store data efficiently in statistical modeling.</a:t>
            </a:r>
          </a:p>
          <a:p>
            <a:r>
              <a:rPr lang="en-US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f = factor (c(1, 6,2,4,7,1,6,7,8)</a:t>
            </a:r>
            <a:br>
              <a:rPr lang="en-US" sz="2800" b="1" dirty="0">
                <a:solidFill>
                  <a:schemeClr val="tx1"/>
                </a:solidFill>
                <a:latin typeface="Centaur" panose="02030504050205020304" pitchFamily="18" charset="0"/>
              </a:rPr>
            </a:b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print (f)</a:t>
            </a:r>
            <a:endParaRPr lang="en-IN" sz="2800" b="1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8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447D-779B-B7CC-AE53-ED2F689E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Matrix</a:t>
            </a:r>
            <a:br>
              <a:rPr lang="en-IN" b="1" i="0" dirty="0">
                <a:solidFill>
                  <a:srgbClr val="1375B0"/>
                </a:solidFill>
                <a:effectLst/>
                <a:latin typeface="Nunito Sans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3A6C-AB19-4402-AFEF-9F96EA2B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entaur" panose="02030504050205020304" pitchFamily="18" charset="0"/>
              </a:rPr>
              <a:t>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 matrix is a two-dimensional rectangular data set. It can be created using a vector input to the matrix function.</a:t>
            </a:r>
          </a:p>
          <a:p>
            <a:r>
              <a:rPr lang="en-US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Syntax :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variable &lt;- matrix(vector, n rows, n columns, split by row or column)</a:t>
            </a:r>
            <a:r>
              <a:rPr lang="en-US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endParaRPr lang="en-US" sz="2800" b="1" i="0" dirty="0"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M = matrix( c('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a','a','b','c','b','a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'),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nrow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= 2,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ncol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= 3,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byrow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= TRUE) </a:t>
            </a:r>
          </a:p>
          <a:p>
            <a:pPr marL="3690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print(M)</a:t>
            </a:r>
          </a:p>
          <a:p>
            <a:pPr marL="36900" indent="0">
              <a:buNone/>
            </a:pPr>
            <a:r>
              <a:rPr lang="en-US" sz="2800" b="1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endParaRPr lang="en-IN" sz="2800" b="1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4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EAAD-3B44-7ABC-6AD7-E5A85D98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9B4D-2767-7E8D-2854-0AE8E8B7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entaur" panose="02030504050205020304" pitchFamily="18" charset="0"/>
              </a:rPr>
              <a:t>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 list is an R-object which can contain many different types of elements inside it like vectors, functions and even another list inside it.</a:t>
            </a:r>
          </a:p>
          <a:p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Syntax : </a:t>
            </a: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variable &lt;- list (list items)</a:t>
            </a:r>
            <a:endParaRPr lang="en-US" sz="2800" b="1" i="0" dirty="0"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list1 &lt;- list(c(2,5,3),21.3,sin) </a:t>
            </a:r>
          </a:p>
          <a:p>
            <a:pPr marL="3690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print(list1) </a:t>
            </a:r>
          </a:p>
          <a:p>
            <a:pPr marL="36900" indent="0">
              <a:buNone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pPr marL="36900" indent="0">
              <a:buNone/>
            </a:pPr>
            <a:r>
              <a:rPr lang="en-US" altLang="en-US" sz="2800" b="1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endParaRPr lang="en-US" sz="2800" b="1" i="0" dirty="0"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endParaRPr lang="en-US" sz="2800" b="1" dirty="0"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endParaRPr lang="en-IN" sz="2800" b="1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1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Team Members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b="1" dirty="0">
                <a:latin typeface="Centaur" panose="02030504050205020304" pitchFamily="18" charset="0"/>
              </a:rPr>
              <a:t>P. Siri Charana -306</a:t>
            </a:r>
          </a:p>
          <a:p>
            <a:pPr marL="36900" lvl="0" indent="0">
              <a:buNone/>
            </a:pPr>
            <a:r>
              <a:rPr lang="en-US" sz="2400" b="1" dirty="0">
                <a:latin typeface="Centaur" panose="02030504050205020304" pitchFamily="18" charset="0"/>
              </a:rPr>
              <a:t>B. Meghana -303</a:t>
            </a:r>
          </a:p>
          <a:p>
            <a:pPr marL="36900" lvl="0" indent="0">
              <a:buNone/>
            </a:pPr>
            <a:r>
              <a:rPr lang="en-US" sz="2400" b="1" dirty="0">
                <a:latin typeface="Centaur" panose="02030504050205020304" pitchFamily="18" charset="0"/>
              </a:rPr>
              <a:t>V. Chandana -305</a:t>
            </a:r>
          </a:p>
          <a:p>
            <a:pPr marL="36900" lvl="0" indent="0">
              <a:buNone/>
            </a:pPr>
            <a:r>
              <a:rPr lang="en-US" sz="2400" b="1" dirty="0">
                <a:latin typeface="Centaur" panose="02030504050205020304" pitchFamily="18" charset="0"/>
              </a:rPr>
              <a:t>B . </a:t>
            </a:r>
            <a:r>
              <a:rPr lang="en-US" sz="2400" b="1" dirty="0" err="1">
                <a:latin typeface="Centaur" panose="02030504050205020304" pitchFamily="18" charset="0"/>
              </a:rPr>
              <a:t>Binduja</a:t>
            </a:r>
            <a:r>
              <a:rPr lang="en-US" sz="2400" b="1" dirty="0">
                <a:latin typeface="Centaur" panose="02030504050205020304" pitchFamily="18" charset="0"/>
              </a:rPr>
              <a:t> -307</a:t>
            </a:r>
          </a:p>
          <a:p>
            <a:pPr marL="36900" indent="0">
              <a:buNone/>
            </a:pPr>
            <a:endParaRPr lang="en-US" sz="24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9930-582E-1412-96E5-86BFB555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7566"/>
            <a:ext cx="10353762" cy="887896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Data Frame</a:t>
            </a:r>
            <a:endParaRPr lang="en-IN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662F-1200-6241-C065-935671DF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497496"/>
            <a:ext cx="11545852" cy="506233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entaur" panose="02030504050205020304" pitchFamily="18" charset="0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Data frames are two-dimensional with a group of vectors by an equal length. It’s a special kind of list with a rectangular format list.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key factor is to store data tables. They are created using function data. the frame ().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Syntax : 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variable &lt;- 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data.frame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( list 1, list 2… list N)</a:t>
            </a:r>
          </a:p>
          <a:p>
            <a:pPr marL="36900" indent="0">
              <a:buNone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BMI &lt;-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data.frame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( gender = c("Male", 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Male","Female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"), </a:t>
            </a:r>
          </a:p>
          <a:p>
            <a:pPr marL="3690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height = c(152, 171.5, 165), </a:t>
            </a:r>
          </a:p>
          <a:p>
            <a:pPr marL="3690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weight = c(81,93, 78), </a:t>
            </a:r>
          </a:p>
          <a:p>
            <a:pPr marL="3690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Age = c(42,38,26) )</a:t>
            </a:r>
          </a:p>
          <a:p>
            <a:pPr marL="3690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print(BMI) </a:t>
            </a:r>
          </a:p>
          <a:p>
            <a:endParaRPr lang="en-IN" sz="2400" b="1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80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48CE-AB65-0A76-2230-CC93D9C1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48139"/>
          </a:xfrm>
        </p:spPr>
        <p:txBody>
          <a:bodyPr/>
          <a:lstStyle/>
          <a:p>
            <a:r>
              <a:rPr lang="en-US" sz="4800" dirty="0">
                <a:latin typeface="Centaur" panose="02030504050205020304" pitchFamily="18" charset="0"/>
              </a:rPr>
              <a:t>Functions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1D45-75BE-08BE-8CF6-86CB5EF3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57739"/>
            <a:ext cx="10353762" cy="49165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entaur" panose="02030504050205020304" pitchFamily="18" charset="0"/>
              </a:rPr>
              <a:t> 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Functions are useful when you want to perform a certain task multiple times.</a:t>
            </a:r>
          </a:p>
          <a:p>
            <a:r>
              <a:rPr lang="en-US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 A function accepts input arguments and produces the output by executing valid R commands that are inside the function.</a:t>
            </a:r>
          </a:p>
          <a:p>
            <a:r>
              <a:rPr lang="en-US" sz="2800" b="1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 Syntax for function :</a:t>
            </a:r>
            <a:endParaRPr lang="en-US" sz="2800" b="1" i="0" dirty="0">
              <a:solidFill>
                <a:srgbClr val="FFFFFF"/>
              </a:solidFill>
              <a:effectLst/>
              <a:latin typeface="Centaur" panose="02030504050205020304" pitchFamily="18" charset="0"/>
            </a:endParaRPr>
          </a:p>
          <a:p>
            <a:pPr marL="36900" indent="0">
              <a:buNone/>
            </a:pPr>
            <a:r>
              <a:rPr lang="en-US" sz="2800" b="1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       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function_name&lt;- function(arg_1, arg_2, ...) { Function body } </a:t>
            </a:r>
          </a:p>
          <a:p>
            <a:r>
              <a:rPr lang="en-US" altLang="en-US" sz="2800" b="1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Types of functions :</a:t>
            </a:r>
          </a:p>
          <a:p>
            <a:pPr marL="36900" indent="0">
              <a:buNone/>
            </a:pPr>
            <a:r>
              <a:rPr lang="en-US" altLang="en-US" sz="2800" b="1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                 1. </a:t>
            </a:r>
            <a:r>
              <a:rPr lang="en-IN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Built-in Function</a:t>
            </a:r>
            <a:r>
              <a:rPr lang="en-US" sz="2800" b="1" i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            2.</a:t>
            </a:r>
            <a:r>
              <a:rPr lang="en-IN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User-defined Function</a:t>
            </a:r>
            <a:endParaRPr lang="en-US" altLang="en-US" sz="2800" b="1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pPr marL="36900" indent="0">
              <a:buNone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endParaRPr lang="en-IN" sz="28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52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946A-2813-957E-C059-08075AB9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C77B-14F9-3B5E-FC65-7701E154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1046922"/>
            <a:ext cx="11516138" cy="5340626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Built-in Function: Built function R is seq(), mean(), max(),</a:t>
            </a:r>
            <a:r>
              <a:rPr lang="en-IN" sz="2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sum(), mean(), median(), range(),abs(),</a:t>
            </a:r>
            <a:r>
              <a:rPr lang="en-US" sz="26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these function are directly call in the program by users.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User-defined Function: </a:t>
            </a:r>
            <a:r>
              <a:rPr lang="en-US" sz="26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US" sz="26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R language allow us to write our own functions</a:t>
            </a:r>
          </a:p>
          <a:p>
            <a:pPr marL="36900" indent="0">
              <a:buNone/>
            </a:pPr>
            <a:r>
              <a:rPr lang="en-IN" sz="2600" b="1" dirty="0">
                <a:solidFill>
                  <a:schemeClr val="tx1"/>
                </a:solidFill>
              </a:rPr>
              <a:t> Syntax:</a:t>
            </a:r>
          </a:p>
          <a:p>
            <a:pPr marL="36900" indent="0">
              <a:buNone/>
            </a:pPr>
            <a:r>
              <a:rPr lang="en-IN" sz="2600" b="1" dirty="0" err="1">
                <a:solidFill>
                  <a:schemeClr val="tx1"/>
                </a:solidFill>
              </a:rPr>
              <a:t>function_name</a:t>
            </a:r>
            <a:r>
              <a:rPr lang="en-IN" sz="2600" b="1" dirty="0">
                <a:solidFill>
                  <a:schemeClr val="tx1"/>
                </a:solidFill>
              </a:rPr>
              <a:t>&lt;- function(arguments) {</a:t>
            </a:r>
          </a:p>
          <a:p>
            <a:pPr marL="36900" indent="0">
              <a:buNone/>
            </a:pPr>
            <a:r>
              <a:rPr lang="en-IN" sz="2600" b="1" dirty="0" err="1">
                <a:solidFill>
                  <a:schemeClr val="tx1"/>
                </a:solidFill>
              </a:rPr>
              <a:t>function_body</a:t>
            </a:r>
            <a:endParaRPr lang="en-IN" sz="2600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IN" sz="2600" b="1" dirty="0">
                <a:solidFill>
                  <a:schemeClr val="tx1"/>
                </a:solidFill>
              </a:rPr>
              <a:t>return(return)</a:t>
            </a:r>
          </a:p>
          <a:p>
            <a:pPr marL="36900" indent="0">
              <a:buNone/>
            </a:pPr>
            <a:r>
              <a:rPr lang="en-IN" sz="2600" b="1" dirty="0">
                <a:solidFill>
                  <a:schemeClr val="tx1"/>
                </a:solidFill>
              </a:rPr>
              <a:t>}</a:t>
            </a:r>
          </a:p>
          <a:p>
            <a:pPr marL="3690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45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D616-6D3A-A2B0-8D7F-3CEE333F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49277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in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0DB2-5242-781C-B047-8A933D3CA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728870"/>
            <a:ext cx="4856841" cy="40526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c()                                          </a:t>
            </a:r>
            <a:endParaRPr lang="en-IN" sz="2400" b="1" i="0" dirty="0"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r>
              <a:rPr lang="en-IN" sz="2400" b="1" i="0" dirty="0" err="1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Seq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()</a:t>
            </a:r>
          </a:p>
          <a:p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Sort()</a:t>
            </a:r>
          </a:p>
          <a:p>
            <a:r>
              <a:rPr lang="en-IN" sz="2400" b="1" i="0" dirty="0" err="1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Rbind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()</a:t>
            </a:r>
          </a:p>
          <a:p>
            <a:r>
              <a:rPr lang="en-IN" sz="2400" b="1" i="0" dirty="0" err="1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Cbind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FFFF00"/>
                </a:solidFill>
                <a:effectLst/>
                <a:latin typeface="Centaur" panose="02030504050205020304" pitchFamily="18" charset="0"/>
              </a:rPr>
              <a:t>Math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Sqrt()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Exp()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Cos(), Sin(), Tan()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Max(), Min()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IN" sz="24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runif</a:t>
            </a: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()</a:t>
            </a:r>
            <a:endParaRPr lang="en-IN" sz="2400" b="1" i="0" dirty="0"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endParaRPr lang="en-IN" sz="2400" b="1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endParaRPr lang="en-IN" sz="2400" b="1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B6978-7759-7384-0652-9E29C3E2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1378226"/>
            <a:ext cx="4856841" cy="53406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Floor()</a:t>
            </a:r>
            <a:endParaRPr lang="en-IN" sz="2400" b="1" i="0" dirty="0"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FFFF00"/>
                </a:solidFill>
                <a:effectLst/>
                <a:latin typeface="Centaur" panose="02030504050205020304" pitchFamily="18" charset="0"/>
              </a:rPr>
              <a:t>Statistical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Median()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Mode()</a:t>
            </a:r>
          </a:p>
          <a:p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IN" sz="24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read_data</a:t>
            </a: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()</a:t>
            </a:r>
          </a:p>
          <a:p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dim()</a:t>
            </a:r>
          </a:p>
          <a:p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IN" sz="24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nrow</a:t>
            </a: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(),</a:t>
            </a:r>
            <a:r>
              <a:rPr lang="en-IN" sz="24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ncol</a:t>
            </a: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()</a:t>
            </a:r>
          </a:p>
          <a:p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Head()</a:t>
            </a:r>
          </a:p>
          <a:p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summary()</a:t>
            </a:r>
          </a:p>
          <a:p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table()</a:t>
            </a:r>
          </a:p>
          <a:p>
            <a:pPr marL="3690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7896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F413-C7BD-1EA7-88A8-4AA5FFAB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1792"/>
            <a:ext cx="10353762" cy="1007166"/>
          </a:xfrm>
        </p:spPr>
        <p:txBody>
          <a:bodyPr>
            <a:normAutofit/>
          </a:bodyPr>
          <a:lstStyle/>
          <a:p>
            <a:r>
              <a:rPr lang="en-US" dirty="0">
                <a:latin typeface="Centaur" panose="02030504050205020304" pitchFamily="18" charset="0"/>
              </a:rPr>
              <a:t>Data Files</a:t>
            </a:r>
            <a:endParaRPr lang="en-IN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C37C-36DE-C778-2729-8AA90488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417983"/>
            <a:ext cx="11489635" cy="50623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Data files contain data that is stored on externally on secondary storage devices. </a:t>
            </a: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we use consider two types of data files called CSV and 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RData</a:t>
            </a: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. </a:t>
            </a: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For saving or loading we need to specify the directory (folder). </a:t>
            </a: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We can use ‘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getwd</a:t>
            </a: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()’ and ‘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setwd</a:t>
            </a: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()’ functions.</a:t>
            </a:r>
          </a:p>
          <a:p>
            <a:pPr marL="36900" indent="0">
              <a:buNone/>
            </a:pPr>
            <a:r>
              <a:rPr lang="en-US" sz="2800" b="1" i="0" dirty="0" err="1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getwd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(): The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getwd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() method is used 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to gather information about the current working pathname or default working directory. This function has no arguments.</a:t>
            </a:r>
          </a:p>
          <a:p>
            <a:pPr marL="36900" indent="0">
              <a:buNone/>
            </a:pPr>
            <a:r>
              <a:rPr lang="en-US" sz="2800" b="1" i="0" dirty="0" err="1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setwd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(): This method is used to set the specified pathname as the current working space directory of the R console. </a:t>
            </a:r>
            <a:endParaRPr lang="en-IN" sz="28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4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E9EB-70FC-5D7F-D31C-F06CAD28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42122"/>
          </a:xfrm>
        </p:spPr>
        <p:txBody>
          <a:bodyPr/>
          <a:lstStyle/>
          <a:p>
            <a:r>
              <a:rPr lang="en-US" dirty="0"/>
              <a:t>CSV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D903-630D-408F-0564-7272448A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577009"/>
            <a:ext cx="11264348" cy="46713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 </a:t>
            </a:r>
            <a:r>
              <a:rPr lang="en-IN" sz="2800" b="1" dirty="0"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Comma-separated values</a:t>
            </a:r>
          </a:p>
          <a:p>
            <a:pPr marL="457200" algn="just">
              <a:lnSpc>
                <a:spcPct val="115000"/>
              </a:lnSpc>
            </a:pPr>
            <a:r>
              <a:rPr lang="en-IN" sz="2800" b="1" dirty="0">
                <a:effectLst/>
                <a:latin typeface="Centaur" panose="02030504050205020304" pitchFamily="18" charset="0"/>
              </a:rPr>
              <a:t> </a:t>
            </a:r>
            <a:r>
              <a:rPr lang="en-IN" sz="28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 tabular data. </a:t>
            </a:r>
          </a:p>
          <a:p>
            <a:pPr marL="457200">
              <a:lnSpc>
                <a:spcPct val="115000"/>
              </a:lnSpc>
            </a:pPr>
            <a:r>
              <a:rPr lang="en-IN" sz="28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Conceptually similar to a Microsoft Excel or Google spreadsheet.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observation is separated by line breaks and each field within the observation is separated by a comma, tab, or some other character or string.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Loading CSV files: To read a CSV file the function read.csv() can be used. </a:t>
            </a:r>
            <a:r>
              <a:rPr lang="en-IN" sz="28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Saving Data Frame to a CSV file: Use write.csv() function by specifying the object name and the file name.</a:t>
            </a:r>
            <a:endParaRPr lang="en-IN" sz="2800" b="1" dirty="0"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63854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F66F-6344-A8D0-16F0-B27C62BB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28870"/>
          </a:xfrm>
        </p:spPr>
        <p:txBody>
          <a:bodyPr>
            <a:normAutofit/>
          </a:bodyPr>
          <a:lstStyle/>
          <a:p>
            <a:r>
              <a:rPr lang="en-IN" sz="3200" dirty="0" err="1"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RData</a:t>
            </a:r>
            <a:r>
              <a:rPr lang="en-IN" sz="3200" dirty="0"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 Files</a:t>
            </a:r>
            <a:endParaRPr lang="en-IN" sz="320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4446-9E25-067C-0CC0-E1313337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38470"/>
            <a:ext cx="11887200" cy="5115339"/>
          </a:xfrm>
        </p:spPr>
        <p:txBody>
          <a:bodyPr>
            <a:noAutofit/>
          </a:bodyPr>
          <a:lstStyle/>
          <a:p>
            <a:pPr marL="457200">
              <a:lnSpc>
                <a:spcPct val="115000"/>
              </a:lnSpc>
            </a:pPr>
            <a:r>
              <a:rPr lang="en-US" sz="2400" b="1" dirty="0">
                <a:latin typeface="Centaur" panose="02030504050205020304" pitchFamily="18" charset="0"/>
              </a:rPr>
              <a:t> </a:t>
            </a:r>
            <a:r>
              <a:rPr lang="en-IN" sz="24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 a collection of R objects including data sets. 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Can contain multiple R objects of different kinds.</a:t>
            </a:r>
          </a:p>
          <a:p>
            <a:pPr marL="457200">
              <a:lnSpc>
                <a:spcPct val="115000"/>
              </a:lnSpc>
            </a:pPr>
            <a:r>
              <a:rPr lang="en-IN" sz="24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They are useful for saving intermediate results from R code as data files </a:t>
            </a:r>
          </a:p>
          <a:p>
            <a:pPr marL="457200">
              <a:lnSpc>
                <a:spcPct val="115000"/>
              </a:lnSpc>
            </a:pPr>
            <a:r>
              <a:rPr lang="en-IN" sz="24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 can load or save using mouse by clicking the respective icons. </a:t>
            </a:r>
          </a:p>
          <a:p>
            <a:pPr marL="457200">
              <a:lnSpc>
                <a:spcPct val="115000"/>
              </a:lnSpc>
            </a:pPr>
            <a:r>
              <a:rPr lang="en-IN" sz="24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Saving R objects: ls() function display the objects available(workspace) in the environment. </a:t>
            </a:r>
          </a:p>
          <a:p>
            <a:pPr marL="457200">
              <a:lnSpc>
                <a:spcPct val="115000"/>
              </a:lnSpc>
            </a:pPr>
            <a:r>
              <a:rPr lang="en-IN" sz="24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save the workspace use the function </a:t>
            </a:r>
            <a:r>
              <a:rPr lang="en-IN" sz="2400" b="1" dirty="0" err="1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save.image</a:t>
            </a:r>
            <a:r>
              <a:rPr lang="en-IN" sz="24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or save(). Use the file extension .</a:t>
            </a:r>
            <a:r>
              <a:rPr lang="en-IN" sz="2400" b="1" dirty="0" err="1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RData</a:t>
            </a:r>
            <a:r>
              <a:rPr lang="en-IN" sz="24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the end of the file name. objects will be stored in the current working directory unless the path is given. 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Loading a R Data file: load(“</a:t>
            </a:r>
            <a:r>
              <a:rPr lang="en-IN" sz="2400" b="1" dirty="0" err="1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RData_file_name</a:t>
            </a:r>
            <a:r>
              <a:rPr lang="en-IN" sz="24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”). </a:t>
            </a:r>
          </a:p>
          <a:p>
            <a:endParaRPr lang="en-IN" sz="24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3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99DE-C54D-22EB-97DD-E4062EDC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9026"/>
            <a:ext cx="10353762" cy="1073426"/>
          </a:xfrm>
        </p:spPr>
        <p:txBody>
          <a:bodyPr>
            <a:normAutofit/>
          </a:bodyPr>
          <a:lstStyle/>
          <a:p>
            <a:r>
              <a:rPr lang="en-US" dirty="0"/>
              <a:t>Packages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8324-59BD-6E49-0E7C-FD4DAC15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232452"/>
            <a:ext cx="11661913" cy="519485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aur" panose="02030504050205020304" pitchFamily="18" charset="0"/>
              </a:rPr>
              <a:t> 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Packages in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Programming language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are a set of R functions, compiled code, and sample data. These are stored under a directory called “library” within the R environment.</a:t>
            </a:r>
          </a:p>
          <a:p>
            <a:r>
              <a:rPr lang="en-US" sz="2800" b="1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A repository is a place where packages are located and stored so you can install packages from it.</a:t>
            </a:r>
            <a:r>
              <a:rPr lang="en-US" sz="2800" b="1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 </a:t>
            </a:r>
          </a:p>
          <a:p>
            <a:pPr algn="l" fontAlgn="base"/>
            <a:r>
              <a:rPr lang="en-US" sz="2800" b="1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Some of the most popular repositories for R packages are: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CRAN: Comprehensive R Archive Network(CRAN)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IN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Bioconductor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IN" sz="2800" b="1" i="0" dirty="0" err="1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Github</a:t>
            </a:r>
            <a:endParaRPr lang="en-US" sz="2800" b="1" i="0" dirty="0">
              <a:solidFill>
                <a:srgbClr val="FFFFFF"/>
              </a:solidFill>
              <a:effectLst/>
              <a:latin typeface="Centaur" panose="02030504050205020304" pitchFamily="18" charset="0"/>
            </a:endParaRPr>
          </a:p>
          <a:p>
            <a:pPr marL="36900" indent="0">
              <a:buNone/>
            </a:pPr>
            <a:endParaRPr lang="en-IN" sz="28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6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2027-59E8-43EC-B73E-456A26716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69" y="145775"/>
            <a:ext cx="11648336" cy="6493566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aur" panose="02030504050205020304" pitchFamily="18" charset="0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Centaur" panose="02030504050205020304" pitchFamily="18" charset="0"/>
              </a:rPr>
              <a:t>Syntax for :</a:t>
            </a:r>
          </a:p>
          <a:p>
            <a:pPr marL="3690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entaur" panose="02030504050205020304" pitchFamily="18" charset="0"/>
              </a:rPr>
              <a:t> Install Packages </a:t>
            </a:r>
            <a:r>
              <a:rPr lang="en-US" sz="2800" b="1" dirty="0">
                <a:latin typeface="Centaur" panose="02030504050205020304" pitchFamily="18" charset="0"/>
              </a:rPr>
              <a:t>: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install.packages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("package name")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</a:p>
          <a:p>
            <a:pPr marL="36900" indent="0">
              <a:buNone/>
            </a:pPr>
            <a:r>
              <a:rPr lang="en-US" altLang="en-US" sz="2800" b="1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Remove Packages : </a:t>
            </a:r>
            <a:r>
              <a:rPr lang="en-US" altLang="en-US" sz="2800" b="1" dirty="0" err="1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Remove.packages</a:t>
            </a:r>
            <a:r>
              <a:rPr lang="en-US" altLang="en-US" sz="2800" b="1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(“package name”)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r>
              <a:rPr lang="en-US" altLang="en-US" sz="2800" b="1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In R we are having many packages. Let us discuss some packages which we used in our programs :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entaur" panose="02030504050205020304" pitchFamily="18" charset="0"/>
              </a:rPr>
              <a:t> </a:t>
            </a:r>
            <a:r>
              <a:rPr lang="en-IN" sz="2800" b="1" i="0" dirty="0" err="1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Gplots</a:t>
            </a: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            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Ggplot2                                                          </a:t>
            </a: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. 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xts</a:t>
            </a:r>
            <a:endParaRPr lang="en-IN" sz="28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CausalImpact</a:t>
            </a:r>
            <a:endParaRPr lang="en-IN" sz="2800" b="1" i="0" dirty="0"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S</a:t>
            </a: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wirl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Centaur" panose="02030504050205020304" pitchFamily="18" charset="0"/>
              </a:rPr>
              <a:t> </a:t>
            </a: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haven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readr</a:t>
            </a:r>
            <a:endParaRPr lang="en-IN" sz="28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 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endParaRPr lang="en-IN" sz="28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tidyr</a:t>
            </a:r>
            <a:endParaRPr lang="en-IN" sz="28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latinLnBrk="1">
              <a:lnSpc>
                <a:spcPct val="1150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8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E64549-F7AE-2404-35D6-D95EA2390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64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AC4C-14EF-B8B6-07A6-E68AC301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entaur" panose="02030504050205020304" pitchFamily="18" charset="0"/>
              </a:rPr>
              <a:t>Subsetting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C738-CA41-6251-B485-84F9BE88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076450"/>
            <a:ext cx="11781183" cy="417195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entaur" panose="02030504050205020304" pitchFamily="18" charset="0"/>
              </a:rPr>
              <a:t> It allows us to access elements of an object or to be specific allows us to access requested parts of a data set.</a:t>
            </a:r>
          </a:p>
          <a:p>
            <a:r>
              <a:rPr lang="en-US" sz="2800" b="1" dirty="0">
                <a:solidFill>
                  <a:schemeClr val="tx1"/>
                </a:solidFill>
                <a:latin typeface="Centaur" panose="02030504050205020304" pitchFamily="18" charset="0"/>
              </a:rPr>
              <a:t> There are 4 methods of </a:t>
            </a:r>
            <a:r>
              <a:rPr lang="en-US" sz="2800" b="1" dirty="0" err="1">
                <a:solidFill>
                  <a:schemeClr val="tx1"/>
                </a:solidFill>
                <a:latin typeface="Centaur" panose="02030504050205020304" pitchFamily="18" charset="0"/>
              </a:rPr>
              <a:t>subsetting</a:t>
            </a:r>
            <a:r>
              <a:rPr lang="en-US" sz="2800" b="1" dirty="0">
                <a:solidFill>
                  <a:schemeClr val="tx1"/>
                </a:solidFill>
                <a:latin typeface="Centaur" panose="02030504050205020304" pitchFamily="18" charset="0"/>
              </a:rPr>
              <a:t> in R which have their own functionalities depending upon the type of object/data set we need to extract data form.</a:t>
            </a:r>
          </a:p>
        </p:txBody>
      </p:sp>
    </p:spTree>
    <p:extLst>
      <p:ext uri="{BB962C8B-B14F-4D97-AF65-F5344CB8AC3E}">
        <p14:creationId xmlns:p14="http://schemas.microsoft.com/office/powerpoint/2010/main" val="351302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8482-D717-ACEB-F7F8-6001D27C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42E3-372D-5949-09CD-AE9CF5D55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62540"/>
            <a:ext cx="4856841" cy="3936582"/>
          </a:xfrm>
        </p:spPr>
        <p:txBody>
          <a:bodyPr>
            <a:no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sz="2400" b="1" dirty="0">
                <a:latin typeface="Centaur" panose="02030504050205020304" pitchFamily="18" charset="0"/>
              </a:rPr>
              <a:t>R programming 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b="1" dirty="0">
                <a:latin typeface="Centaur" panose="02030504050205020304" pitchFamily="18" charset="0"/>
              </a:rPr>
              <a:t>Features of R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b="1" dirty="0">
                <a:latin typeface="Centaur" panose="02030504050205020304" pitchFamily="18" charset="0"/>
              </a:rPr>
              <a:t>Installation of R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b="1" dirty="0">
                <a:latin typeface="Centaur" panose="02030504050205020304" pitchFamily="18" charset="0"/>
              </a:rPr>
              <a:t>Installation of </a:t>
            </a:r>
            <a:r>
              <a:rPr lang="en-US" sz="2400" b="1" dirty="0" err="1">
                <a:latin typeface="Centaur" panose="02030504050205020304" pitchFamily="18" charset="0"/>
              </a:rPr>
              <a:t>Rstudio</a:t>
            </a:r>
            <a:endParaRPr lang="en-US" sz="2400" b="1" dirty="0">
              <a:latin typeface="Centaur" panose="020305040502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2400" b="1" dirty="0">
                <a:latin typeface="Centaur" panose="02030504050205020304" pitchFamily="18" charset="0"/>
              </a:rPr>
              <a:t>Operators and Types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b="1" dirty="0">
                <a:latin typeface="Centaur" panose="02030504050205020304" pitchFamily="18" charset="0"/>
              </a:rPr>
              <a:t>Objects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b="1" dirty="0">
                <a:latin typeface="Centaur" panose="02030504050205020304" pitchFamily="18" charset="0"/>
              </a:rPr>
              <a:t>Data types and its Types 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b="1" dirty="0">
                <a:latin typeface="Centaur" panose="02030504050205020304" pitchFamily="18" charset="0"/>
              </a:rPr>
              <a:t> Functions </a:t>
            </a:r>
            <a:endParaRPr lang="en-IN" sz="2400" b="1" dirty="0">
              <a:latin typeface="Centaur" panose="020305040502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9817C-E792-8D0A-F56E-0EDA79AC6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>
                <a:solidFill>
                  <a:schemeClr val="tx1"/>
                </a:solidFill>
                <a:latin typeface="Centaur" panose="02030504050205020304" pitchFamily="18" charset="0"/>
              </a:rPr>
              <a:t>9. Data Files</a:t>
            </a:r>
          </a:p>
          <a:p>
            <a:pPr marL="36900" indent="0">
              <a:buNone/>
            </a:pPr>
            <a:r>
              <a:rPr lang="en-US" b="1" dirty="0">
                <a:solidFill>
                  <a:schemeClr val="tx1"/>
                </a:solidFill>
                <a:latin typeface="Centaur" panose="02030504050205020304" pitchFamily="18" charset="0"/>
              </a:rPr>
              <a:t>10. Packages </a:t>
            </a:r>
          </a:p>
          <a:p>
            <a:pPr marL="36900" indent="0">
              <a:buNone/>
            </a:pPr>
            <a:r>
              <a:rPr lang="en-IN" b="1" dirty="0">
                <a:solidFill>
                  <a:schemeClr val="tx1"/>
                </a:solidFill>
                <a:latin typeface="Centaur" panose="02030504050205020304" pitchFamily="18" charset="0"/>
              </a:rPr>
              <a:t>11. Sub setting </a:t>
            </a:r>
            <a:endParaRPr lang="en-US" b="1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27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610A-85E4-F47E-7411-0E6F4DE7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424070"/>
            <a:ext cx="11025807" cy="605624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entaur" panose="02030504050205020304" pitchFamily="18" charset="0"/>
              </a:rPr>
              <a:t>  </a:t>
            </a:r>
            <a:r>
              <a:rPr lang="en-US" sz="2400" b="1" u="sng" dirty="0" err="1">
                <a:solidFill>
                  <a:schemeClr val="tx1"/>
                </a:solidFill>
                <a:latin typeface="Centaur" panose="02030504050205020304" pitchFamily="18" charset="0"/>
              </a:rPr>
              <a:t>Subsetting</a:t>
            </a:r>
            <a:r>
              <a:rPr lang="en-US" sz="2400" b="1" u="sng" dirty="0">
                <a:solidFill>
                  <a:schemeClr val="tx1"/>
                </a:solidFill>
                <a:latin typeface="Centaur" panose="02030504050205020304" pitchFamily="18" charset="0"/>
              </a:rPr>
              <a:t> can be done in 4 ways</a:t>
            </a:r>
            <a:endParaRPr lang="en-US" sz="2400" b="1" dirty="0">
              <a:latin typeface="Centaur" panose="020305040502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Centaur" panose="02030504050205020304" pitchFamily="18" charset="0"/>
              </a:rPr>
              <a:t>Subsetting</a:t>
            </a:r>
            <a:r>
              <a:rPr lang="en-US" sz="2400" b="1" dirty="0">
                <a:solidFill>
                  <a:schemeClr val="tx1"/>
                </a:solidFill>
                <a:latin typeface="Centaur" panose="02030504050205020304" pitchFamily="18" charset="0"/>
              </a:rPr>
              <a:t> using the [] operator Using the [] operator, we can access elements of vectors or observations from data frames. To neglect some of the elements of the data frame, ‘-‘operator can also be used.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Centaur" panose="02030504050205020304" pitchFamily="18" charset="0"/>
              </a:rPr>
              <a:t>Subsetting</a:t>
            </a:r>
            <a:r>
              <a:rPr lang="en-US" sz="2400" b="1" dirty="0">
                <a:solidFill>
                  <a:schemeClr val="tx1"/>
                </a:solidFill>
                <a:latin typeface="Centaur" panose="02030504050205020304" pitchFamily="18" charset="0"/>
              </a:rPr>
              <a:t> using the [[]] operator [[]] operator can also be used to subset data in R. It is mainly used to subset lists and is different from the [] operator such that it can only select one element while the [] operator can select more than 1 field in a single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Centaur" panose="02030504050205020304" pitchFamily="18" charset="0"/>
              </a:rPr>
              <a:t>Subsetting</a:t>
            </a:r>
            <a:r>
              <a:rPr lang="en-US" sz="2400" b="1" dirty="0">
                <a:solidFill>
                  <a:schemeClr val="tx1"/>
                </a:solidFill>
                <a:latin typeface="Centaur" panose="02030504050205020304" pitchFamily="18" charset="0"/>
              </a:rPr>
              <a:t> using the $ function Similar to the [[]] operator, the ‘$’operator can only select one field at a time. It can be used to access an element in a list or to access a single column in a data frame/set.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Centaur" panose="02030504050205020304" pitchFamily="18" charset="0"/>
              </a:rPr>
              <a:t>Subsetting</a:t>
            </a:r>
            <a:r>
              <a:rPr lang="en-US" sz="2400" b="1" dirty="0">
                <a:solidFill>
                  <a:schemeClr val="tx1"/>
                </a:solidFill>
                <a:latin typeface="Centaur" panose="02030504050205020304" pitchFamily="18" charset="0"/>
              </a:rPr>
              <a:t> using the subset() function Arguably the most efficient and user-friendly way to subset data in R, the subset() function allows us to subset elements from data according to the required condition. The syntax of subset() function is given as: subset(dataset/</a:t>
            </a:r>
            <a:r>
              <a:rPr lang="en-US" sz="2400" b="1" dirty="0" err="1">
                <a:solidFill>
                  <a:schemeClr val="tx1"/>
                </a:solidFill>
                <a:latin typeface="Centaur" panose="02030504050205020304" pitchFamily="18" charset="0"/>
              </a:rPr>
              <a:t>object,subset_condition,select</a:t>
            </a:r>
            <a:r>
              <a:rPr lang="en-US" sz="2400" b="1" dirty="0">
                <a:solidFill>
                  <a:schemeClr val="tx1"/>
                </a:solidFill>
                <a:latin typeface="Centaur" panose="02030504050205020304" pitchFamily="18" charset="0"/>
              </a:rPr>
              <a:t>)</a:t>
            </a:r>
          </a:p>
          <a:p>
            <a:endParaRPr lang="en-IN" sz="2400" b="1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 marL="36900" indent="0">
              <a:buNone/>
            </a:pPr>
            <a:endParaRPr lang="en-IN" sz="24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36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CA80-0884-3F55-A8B5-A011B6D8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4449F-FCFA-15F8-34D1-72126080B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835" y="861393"/>
            <a:ext cx="7540486" cy="5539408"/>
          </a:xfrm>
        </p:spPr>
      </p:pic>
    </p:spTree>
    <p:extLst>
      <p:ext uri="{BB962C8B-B14F-4D97-AF65-F5344CB8AC3E}">
        <p14:creationId xmlns:p14="http://schemas.microsoft.com/office/powerpoint/2010/main" val="35548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FD6C-052F-E213-6B3C-87BFED9E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0139-7217-08C2-5DC1-2123E22B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US" sz="28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is a free and open source scripting language.</a:t>
            </a:r>
            <a:endParaRPr lang="en-IN" sz="2800" b="1" dirty="0"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en-US" sz="28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developed by Ross Ihaka and Robert Gentleman in 1993.</a:t>
            </a:r>
            <a:endParaRPr lang="en-IN" sz="2800" b="1" dirty="0"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en-IN" sz="2800" b="1" dirty="0"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R is a Programming Language that is mostly used for machine learning, data analysis, and statistical computing. </a:t>
            </a:r>
            <a:endParaRPr lang="en-IN" sz="2800" b="1" i="0" dirty="0">
              <a:solidFill>
                <a:srgbClr val="FFFFFF"/>
              </a:solidFill>
              <a:effectLst/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en-IN" sz="2800" b="1" dirty="0">
                <a:solidFill>
                  <a:srgbClr val="FFFFFF"/>
                </a:solidFill>
                <a:effectLst/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Centaur" panose="02030504050205020304" pitchFamily="18" charset="0"/>
              </a:rPr>
              <a:t>It is an interpreted language and is platform independent that means it can be used on platforms like Windows, Linux, and macOS</a:t>
            </a:r>
            <a:r>
              <a:rPr lang="en-US" sz="1400" b="1" i="0" dirty="0">
                <a:solidFill>
                  <a:srgbClr val="FFFFFF"/>
                </a:solidFill>
                <a:effectLst/>
                <a:latin typeface="urw-din"/>
              </a:rPr>
              <a:t>.</a:t>
            </a: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FFFFFF"/>
                </a:solidFill>
                <a:effectLst/>
                <a:latin typeface="urw-di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1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33E2-0735-D128-5F8D-6DB20BB2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Centaur" panose="02030504050205020304" pitchFamily="18" charset="0"/>
                <a:ea typeface="Calibri" panose="020F0502020204030204" pitchFamily="34" charset="0"/>
              </a:rPr>
              <a:t>Features of R Programming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54E6-54A2-ABA9-C0CE-6C161B19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0787875" cy="4470124"/>
          </a:xfrm>
        </p:spPr>
        <p:txBody>
          <a:bodyPr>
            <a:norm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R is a well-developed, simple and effective programming language which includes conditionals, loops , user defined recursive functions and input and output facilities.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R has an effective data handling and storage facility,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R provides a suite of operators for calculations on arrays, lists, vectors and matrices.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R provides a large, coherent and integrated collection of tools for data analysis.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R provides graphical facilities for data analysis and display either directly at the computer or printing at the papers.</a:t>
            </a:r>
          </a:p>
          <a:p>
            <a:pPr marL="122625" indent="0" algn="just">
              <a:buNone/>
            </a:pPr>
            <a:endParaRPr lang="en-IN" sz="24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0884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294A-7750-37B3-82D6-AFC21707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R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DDCDA-BC18-0063-895E-04EC88DF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66901"/>
            <a:ext cx="11251096" cy="4639916"/>
          </a:xfrm>
        </p:spPr>
        <p:txBody>
          <a:bodyPr>
            <a:noAutofit/>
          </a:bodyPr>
          <a:lstStyle/>
          <a:p>
            <a:pPr marL="342900" lvl="0" indent="-342900" algn="just">
              <a:spcAft>
                <a:spcPts val="500"/>
              </a:spcAft>
              <a:buFont typeface="+mj-lt"/>
              <a:buAutoNum type="arabicPeriod"/>
              <a:tabLst>
                <a:tab pos="408940" algn="l"/>
              </a:tabLst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Go to the </a:t>
            </a:r>
            <a:r>
              <a:rPr lang="en-IN" sz="2800" b="1" u="sng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CRAN</a:t>
            </a: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 website.</a:t>
            </a:r>
          </a:p>
          <a:p>
            <a:pPr marL="342900" lvl="0" indent="-342900" algn="just">
              <a:spcAft>
                <a:spcPts val="500"/>
              </a:spcAft>
              <a:buFont typeface="+mj-lt"/>
              <a:buAutoNum type="arabicPeriod"/>
              <a:tabLst>
                <a:tab pos="408940" algn="l"/>
              </a:tabLst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Click on "Download R for Windows".</a:t>
            </a:r>
          </a:p>
          <a:p>
            <a:pPr marL="342900" lvl="0" indent="-342900" algn="just">
              <a:spcAft>
                <a:spcPts val="500"/>
              </a:spcAft>
              <a:buFont typeface="+mj-lt"/>
              <a:buAutoNum type="arabicPeriod"/>
              <a:tabLst>
                <a:tab pos="408940" algn="l"/>
              </a:tabLst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Click on "install R for the first time" link to download the R executable (.exe) file.</a:t>
            </a:r>
          </a:p>
          <a:p>
            <a:pPr marL="342900" lvl="0" indent="-342900" algn="just">
              <a:spcAft>
                <a:spcPts val="500"/>
              </a:spcAft>
              <a:buFont typeface="+mj-lt"/>
              <a:buAutoNum type="arabicPeriod"/>
              <a:tabLst>
                <a:tab pos="408940" algn="l"/>
              </a:tabLst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Run the R executable file to start installation, and allow the app to make changes to your device.</a:t>
            </a:r>
          </a:p>
          <a:p>
            <a:pPr marL="342900" lvl="0" indent="-342900" algn="just">
              <a:spcAft>
                <a:spcPts val="500"/>
              </a:spcAft>
              <a:buFont typeface="+mj-lt"/>
              <a:buAutoNum type="arabicPeriod"/>
              <a:tabLst>
                <a:tab pos="408940" algn="l"/>
              </a:tabLst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Select the installation language.</a:t>
            </a:r>
          </a:p>
          <a:p>
            <a:pPr marL="342900" lvl="0" indent="-342900" algn="just">
              <a:spcAft>
                <a:spcPts val="500"/>
              </a:spcAft>
              <a:buFont typeface="+mj-lt"/>
              <a:buAutoNum type="arabicPeriod"/>
              <a:tabLst>
                <a:tab pos="408940" algn="l"/>
              </a:tabLst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Read the licence agreement and click Next.</a:t>
            </a:r>
          </a:p>
        </p:txBody>
      </p:sp>
    </p:spTree>
    <p:extLst>
      <p:ext uri="{BB962C8B-B14F-4D97-AF65-F5344CB8AC3E}">
        <p14:creationId xmlns:p14="http://schemas.microsoft.com/office/powerpoint/2010/main" val="351609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FC7C-D091-3D62-CD48-0FFE42F2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F558-D5FE-24E1-BBBF-38F2E404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2040834"/>
            <a:ext cx="10816983" cy="4207565"/>
          </a:xfrm>
        </p:spPr>
        <p:txBody>
          <a:bodyPr>
            <a:noAutofit/>
          </a:bodyPr>
          <a:lstStyle/>
          <a:p>
            <a:pPr marL="0" indent="0" algn="just">
              <a:spcAft>
                <a:spcPts val="500"/>
              </a:spcAft>
              <a:buNone/>
              <a:tabLst>
                <a:tab pos="408940" algn="l"/>
              </a:tabLst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7. Select the components you wish to install . Click Next.</a:t>
            </a:r>
          </a:p>
          <a:p>
            <a:pPr marL="0" lvl="0" indent="0" algn="just">
              <a:spcAft>
                <a:spcPts val="500"/>
              </a:spcAft>
              <a:buNone/>
              <a:tabLst>
                <a:tab pos="408940" algn="l"/>
              </a:tabLst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8.Enter the folder/path you wish to install R into and then confirm by clicking Next.</a:t>
            </a:r>
          </a:p>
          <a:p>
            <a:pPr marL="0" lvl="0" indent="0" algn="just">
              <a:spcAft>
                <a:spcPts val="500"/>
              </a:spcAft>
              <a:buNone/>
              <a:tabLst>
                <a:tab pos="408940" algn="l"/>
              </a:tabLst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9. Select additional tasks like creating desktop shortcuts etc, then click Next.                                                                                                    </a:t>
            </a:r>
          </a:p>
          <a:p>
            <a:pPr marL="0" lvl="0" indent="0" algn="just">
              <a:spcAft>
                <a:spcPts val="500"/>
              </a:spcAft>
              <a:buNone/>
              <a:tabLst>
                <a:tab pos="408940" algn="l"/>
              </a:tabLst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</a:rPr>
              <a:t>10. Wait for the installation process to complete.</a:t>
            </a: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408940" algn="l"/>
              </a:tabLst>
            </a:pPr>
            <a:r>
              <a:rPr lang="en-IN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Click on "Finish" to exit the installation setup.</a:t>
            </a: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408940" algn="l"/>
              </a:tabLst>
            </a:pPr>
            <a:endParaRPr lang="en-IN" sz="28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2658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087C-9ECE-751E-F580-480B729A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5044"/>
            <a:ext cx="10353762" cy="92765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Installation of R Studio :-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7DD1-12C1-38CF-854D-1CED06B9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10" y="1192696"/>
            <a:ext cx="11516138" cy="459850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With R base installed lets move on to installation of </a:t>
            </a:r>
            <a:r>
              <a:rPr lang="en-IN" sz="2400" b="1" dirty="0" err="1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To begin go to download RStudio and click on download button for RStudio desktop.</a:t>
            </a:r>
            <a:endParaRPr lang="en-IN" sz="24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Click on the link for the windows version of RStudio and save the .exe file.</a:t>
            </a:r>
            <a:endParaRPr lang="en-IN" sz="24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Run the .exe and follow the installation instructions.</a:t>
            </a:r>
            <a:endParaRPr lang="en-IN" sz="24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Click Next on the welcome windows.</a:t>
            </a:r>
            <a:endParaRPr lang="en-IN" sz="24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Enter the path to the installation folder and click Next to proceed.</a:t>
            </a:r>
            <a:endParaRPr lang="en-IN" sz="24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Select the folder for the start menu shortcut or click on do not create shortcuts and then click Next.</a:t>
            </a:r>
            <a:endParaRPr lang="en-IN" sz="24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Wait for installation process to complete.</a:t>
            </a:r>
            <a:endParaRPr lang="en-IN" sz="24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effectLst/>
                <a:latin typeface="Centaur" panose="020305040502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	Click Finish to end the installation.</a:t>
            </a:r>
            <a:endParaRPr lang="en-IN" sz="24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24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2400" b="1" dirty="0">
              <a:solidFill>
                <a:schemeClr val="tx1"/>
              </a:solidFill>
              <a:effectLst/>
              <a:latin typeface="Centaur" panose="020305040502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b="1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7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670F-AA41-DAB2-4C14-F678CAEB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CF93-27DE-10C5-16E0-391AEA03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6035"/>
            <a:ext cx="10681857" cy="4280451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Operators are used to perform operations on variables and values.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R divides the operators in the following groups: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Arithmetic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Assignment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Comparison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Logical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Miscellaneous operators</a:t>
            </a:r>
          </a:p>
          <a:p>
            <a:pPr marL="36900" indent="0">
              <a:buNone/>
            </a:pPr>
            <a:br>
              <a:rPr lang="en-US" sz="2800" b="1" dirty="0">
                <a:solidFill>
                  <a:schemeClr val="tx1"/>
                </a:solidFill>
                <a:latin typeface="Centaur" panose="020305040502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2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{66CCDE9B-47FF-4E50-BEDD-C1CB1D26B0DA}tf55705232_win32</Template>
  <TotalTime>388</TotalTime>
  <Words>2192</Words>
  <Application>Microsoft Office PowerPoint</Application>
  <PresentationFormat>Widescreen</PresentationFormat>
  <Paragraphs>275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Centaur</vt:lpstr>
      <vt:lpstr>Constantia</vt:lpstr>
      <vt:lpstr>Goudy Old Style</vt:lpstr>
      <vt:lpstr>Nunito Sans</vt:lpstr>
      <vt:lpstr>Segoe UI</vt:lpstr>
      <vt:lpstr>Symbol</vt:lpstr>
      <vt:lpstr>Times New Roman</vt:lpstr>
      <vt:lpstr>urw-din</vt:lpstr>
      <vt:lpstr>Verdana</vt:lpstr>
      <vt:lpstr>Wingdings</vt:lpstr>
      <vt:lpstr>Wingdings 2</vt:lpstr>
      <vt:lpstr>SlateVTI</vt:lpstr>
      <vt:lpstr>INTRODUCTION TO INFERENCE AND INTERPRETATION</vt:lpstr>
      <vt:lpstr>Team Members </vt:lpstr>
      <vt:lpstr>Contents </vt:lpstr>
      <vt:lpstr>R Programming</vt:lpstr>
      <vt:lpstr>Features of R Programming :</vt:lpstr>
      <vt:lpstr>Installation of R :</vt:lpstr>
      <vt:lpstr>PowerPoint Presentation</vt:lpstr>
      <vt:lpstr>Installation of R Studio :-</vt:lpstr>
      <vt:lpstr>Operators :</vt:lpstr>
      <vt:lpstr>Arithmetic operators </vt:lpstr>
      <vt:lpstr>Assignment Operators  </vt:lpstr>
      <vt:lpstr>Logical Operators </vt:lpstr>
      <vt:lpstr>Miscellaneous Operators </vt:lpstr>
      <vt:lpstr>Objects:</vt:lpstr>
      <vt:lpstr>Data Types</vt:lpstr>
      <vt:lpstr>Vectors </vt:lpstr>
      <vt:lpstr>Factors</vt:lpstr>
      <vt:lpstr>Matrix </vt:lpstr>
      <vt:lpstr>Lists</vt:lpstr>
      <vt:lpstr>Data Frame</vt:lpstr>
      <vt:lpstr>Functions </vt:lpstr>
      <vt:lpstr>PowerPoint Presentation</vt:lpstr>
      <vt:lpstr>Build in functions</vt:lpstr>
      <vt:lpstr>Data Files</vt:lpstr>
      <vt:lpstr>CSV Files</vt:lpstr>
      <vt:lpstr>RData Files</vt:lpstr>
      <vt:lpstr>Packages </vt:lpstr>
      <vt:lpstr>PowerPoint Presentation</vt:lpstr>
      <vt:lpstr>Subsetting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PROGARMMING</dc:title>
  <dc:creator>Vanguri</dc:creator>
  <cp:lastModifiedBy>meghana bellamkonda</cp:lastModifiedBy>
  <cp:revision>14</cp:revision>
  <dcterms:created xsi:type="dcterms:W3CDTF">2022-12-27T13:21:18Z</dcterms:created>
  <dcterms:modified xsi:type="dcterms:W3CDTF">2022-12-29T18:49:17Z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