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1" r:id="rId11"/>
    <p:sldId id="275" r:id="rId12"/>
    <p:sldId id="278" r:id="rId13"/>
    <p:sldId id="277" r:id="rId14"/>
    <p:sldId id="264" r:id="rId15"/>
    <p:sldId id="265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6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4348" y="825116"/>
            <a:ext cx="7766936" cy="1646302"/>
          </a:xfrm>
        </p:spPr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4348" y="2495957"/>
            <a:ext cx="7766936" cy="1096899"/>
          </a:xfrm>
        </p:spPr>
        <p:txBody>
          <a:bodyPr/>
          <a:lstStyle/>
          <a:p>
            <a:r>
              <a:rPr lang="fr-FR" dirty="0" smtClean="0"/>
              <a:t>Steven LE MILLIER &amp; </a:t>
            </a:r>
            <a:r>
              <a:rPr lang="fr-FR" dirty="0" err="1" smtClean="0"/>
              <a:t>Rabii</a:t>
            </a:r>
            <a:r>
              <a:rPr lang="fr-FR" dirty="0" smtClean="0"/>
              <a:t> BENAATA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59" y="3505605"/>
            <a:ext cx="2050601" cy="12832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8" y="6222883"/>
            <a:ext cx="2114780" cy="5679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8" y="3582716"/>
            <a:ext cx="3357203" cy="11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7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5"/>
    </mc:Choice>
    <mc:Fallback>
      <p:transition spd="slow" advTm="10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75013" y="2243327"/>
            <a:ext cx="8478982" cy="355183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404040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46608" y="714499"/>
            <a:ext cx="8409270" cy="7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5FCBE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3600" dirty="0" smtClean="0">
                <a:solidFill>
                  <a:schemeClr val="accent1"/>
                </a:solidFill>
              </a:rPr>
              <a:t>La conception </a:t>
            </a:r>
            <a:r>
              <a:rPr sz="3600" dirty="0" smtClean="0">
                <a:solidFill>
                  <a:schemeClr val="accent1"/>
                </a:solidFill>
              </a:rPr>
              <a:t>: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7" name="Shape 119"/>
          <p:cNvSpPr>
            <a:spLocks noGrp="1"/>
          </p:cNvSpPr>
          <p:nvPr>
            <p:ph type="title"/>
          </p:nvPr>
        </p:nvSpPr>
        <p:spPr>
          <a:xfrm>
            <a:off x="602479" y="1346825"/>
            <a:ext cx="8205218" cy="58521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2400" dirty="0" smtClean="0">
                <a:solidFill>
                  <a:srgbClr val="FF0000"/>
                </a:solidFill>
              </a:rPr>
              <a:t>2</a:t>
            </a:r>
            <a:r>
              <a:rPr sz="2400" dirty="0" smtClean="0">
                <a:solidFill>
                  <a:srgbClr val="FF0000"/>
                </a:solidFill>
              </a:rPr>
              <a:t>-</a:t>
            </a:r>
            <a:r>
              <a:rPr lang="fr-FR" sz="2400" dirty="0" smtClean="0">
                <a:solidFill>
                  <a:srgbClr val="FF0000"/>
                </a:solidFill>
              </a:rPr>
              <a:t> Base de données</a:t>
            </a:r>
            <a:r>
              <a:rPr sz="2400" dirty="0" smtClean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: </a:t>
            </a:r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89" y="1876312"/>
            <a:ext cx="8182098" cy="4025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7483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"/>
    </mc:Choice>
    <mc:Fallback>
      <p:transition spd="slow" advTm="79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02479" y="1489325"/>
            <a:ext cx="8205218" cy="58521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0000"/>
                </a:solidFill>
              </a:rPr>
              <a:t>1- </a:t>
            </a:r>
            <a:r>
              <a:rPr sz="2400" dirty="0" err="1">
                <a:solidFill>
                  <a:srgbClr val="FF0000"/>
                </a:solidFill>
              </a:rPr>
              <a:t>Environnement</a:t>
            </a:r>
            <a:r>
              <a:rPr sz="2400" dirty="0">
                <a:solidFill>
                  <a:srgbClr val="FF0000"/>
                </a:solidFill>
              </a:rPr>
              <a:t> de travail : 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1164208" y="2243327"/>
            <a:ext cx="7196021" cy="3535682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Logiciels</a:t>
            </a:r>
            <a:r>
              <a:rPr dirty="0">
                <a:solidFill>
                  <a:srgbClr val="404040"/>
                </a:solidFill>
              </a:rPr>
              <a:t> :</a:t>
            </a:r>
          </a:p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Langage</a:t>
            </a:r>
            <a:r>
              <a:rPr dirty="0">
                <a:solidFill>
                  <a:srgbClr val="404040"/>
                </a:solidFill>
              </a:rPr>
              <a:t> :</a:t>
            </a:r>
          </a:p>
        </p:txBody>
      </p:sp>
      <p:pic>
        <p:nvPicPr>
          <p:cNvPr id="121" name="image1.png" descr="C:\Users\BENAATA\Desktop\inde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041" y="2820734"/>
            <a:ext cx="1546382" cy="1141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2.png" descr="C:\Users\BENAATA\Desktop\logo-mssql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817" y="2967038"/>
            <a:ext cx="1714501" cy="995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3.jpg" descr="C:\Users\BENAATA\Desktop\index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0041" y="4793743"/>
            <a:ext cx="1425130" cy="98526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63483" y="546263"/>
            <a:ext cx="8596670" cy="79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5FCBE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chemeClr val="accent1"/>
                </a:solidFill>
              </a:rPr>
              <a:t>Réalisation</a:t>
            </a:r>
            <a:r>
              <a:rPr sz="3600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5321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"/>
    </mc:Choice>
    <mc:Fallback>
      <p:transition spd="slow" advTm="79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5937664" y="4459471"/>
            <a:ext cx="1710047" cy="412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>
            <a:normAutofit fontScale="25000" lnSpcReduction="20000"/>
          </a:bodyPr>
          <a:lstStyle/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/>
          </a:p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/>
          </a:p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 smtClean="0"/>
              <a:t> </a:t>
            </a:r>
            <a:r>
              <a:rPr lang="fr-FR" dirty="0" smtClean="0"/>
              <a:t>		</a:t>
            </a:r>
          </a:p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fr-FR" dirty="0" smtClean="0"/>
              <a:t> </a:t>
            </a:r>
            <a:r>
              <a:rPr sz="6400" dirty="0" smtClean="0"/>
              <a:t>CeliaFiles/DAL</a:t>
            </a:r>
            <a:endParaRPr sz="6400" dirty="0"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77333" y="609599"/>
            <a:ext cx="8596670" cy="707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3600" dirty="0" smtClean="0">
                <a:solidFill>
                  <a:schemeClr val="accent1"/>
                </a:solidFill>
              </a:rPr>
              <a:t>Réalisation :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707135" y="1536191"/>
            <a:ext cx="8205218" cy="58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0000"/>
                </a:solidFill>
              </a:rPr>
              <a:t>2 </a:t>
            </a:r>
            <a:r>
              <a:rPr lang="fr-FR" sz="2400" dirty="0" smtClean="0">
                <a:solidFill>
                  <a:srgbClr val="FF0000"/>
                </a:solidFill>
              </a:rPr>
              <a:t>–</a:t>
            </a:r>
            <a:r>
              <a:rPr sz="2400" dirty="0" smtClean="0">
                <a:solidFill>
                  <a:srgbClr val="FF0000"/>
                </a:solidFill>
              </a:rPr>
              <a:t>Architecture</a:t>
            </a:r>
            <a:r>
              <a:rPr lang="fr-FR" sz="2400" dirty="0" smtClean="0">
                <a:solidFill>
                  <a:srgbClr val="FF0000"/>
                </a:solidFill>
              </a:rPr>
              <a:t> d’application</a:t>
            </a:r>
            <a:r>
              <a:rPr sz="2400" dirty="0" smtClean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: </a:t>
            </a:r>
          </a:p>
        </p:txBody>
      </p:sp>
      <p:sp>
        <p:nvSpPr>
          <p:cNvPr id="129" name="Shape 129"/>
          <p:cNvSpPr/>
          <p:nvPr/>
        </p:nvSpPr>
        <p:spPr>
          <a:xfrm>
            <a:off x="1132839" y="2270759"/>
            <a:ext cx="2450594" cy="65836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/>
            <a:r>
              <a:t>Présentation Layer</a:t>
            </a:r>
          </a:p>
        </p:txBody>
      </p:sp>
      <p:sp>
        <p:nvSpPr>
          <p:cNvPr id="130" name="Shape 130"/>
          <p:cNvSpPr/>
          <p:nvPr/>
        </p:nvSpPr>
        <p:spPr>
          <a:xfrm>
            <a:off x="1145539" y="3294379"/>
            <a:ext cx="2450594" cy="65836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/>
            <a:r>
              <a:t>Business Logic Layer</a:t>
            </a:r>
          </a:p>
        </p:txBody>
      </p:sp>
      <p:sp>
        <p:nvSpPr>
          <p:cNvPr id="131" name="Shape 131"/>
          <p:cNvSpPr/>
          <p:nvPr/>
        </p:nvSpPr>
        <p:spPr>
          <a:xfrm>
            <a:off x="1158239" y="4343400"/>
            <a:ext cx="2450594" cy="6827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/>
            <a:r>
              <a:rPr dirty="0"/>
              <a:t>Data Access Layer</a:t>
            </a:r>
          </a:p>
        </p:txBody>
      </p:sp>
      <p:sp>
        <p:nvSpPr>
          <p:cNvPr id="132" name="Shape 132"/>
          <p:cNvSpPr/>
          <p:nvPr/>
        </p:nvSpPr>
        <p:spPr>
          <a:xfrm>
            <a:off x="2218944" y="2940811"/>
            <a:ext cx="242317" cy="32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650"/>
                </a:moveTo>
                <a:lnTo>
                  <a:pt x="5400" y="136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50"/>
                </a:lnTo>
                <a:lnTo>
                  <a:pt x="21600" y="136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FCBEF"/>
          </a:solidFill>
          <a:ln w="19050" cap="rnd">
            <a:solidFill>
              <a:srgbClr val="4594A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225039" y="3971035"/>
            <a:ext cx="242317" cy="392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650"/>
                </a:moveTo>
                <a:lnTo>
                  <a:pt x="5400" y="136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50"/>
                </a:lnTo>
                <a:lnTo>
                  <a:pt x="21600" y="136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FCBEF"/>
          </a:solidFill>
          <a:ln w="19050" cap="rnd">
            <a:solidFill>
              <a:srgbClr val="4594A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6" name="Group 136"/>
          <p:cNvGrpSpPr/>
          <p:nvPr/>
        </p:nvGrpSpPr>
        <p:grpSpPr>
          <a:xfrm>
            <a:off x="1828602" y="5403933"/>
            <a:ext cx="3166125" cy="1005716"/>
            <a:chOff x="-13073" y="0"/>
            <a:chExt cx="3166123" cy="1005714"/>
          </a:xfrm>
        </p:grpSpPr>
        <p:sp>
          <p:nvSpPr>
            <p:cNvPr id="134" name="Shape 134"/>
            <p:cNvSpPr/>
            <p:nvPr/>
          </p:nvSpPr>
          <p:spPr>
            <a:xfrm>
              <a:off x="0" y="269589"/>
              <a:ext cx="3153050" cy="55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t>Data SQL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-13074" y="-1"/>
              <a:ext cx="1053528" cy="1005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rnd">
              <a:solidFill>
                <a:srgbClr val="5FCBEF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2269744" y="5012758"/>
            <a:ext cx="242317" cy="392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650"/>
                </a:moveTo>
                <a:lnTo>
                  <a:pt x="5400" y="136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50"/>
                </a:lnTo>
                <a:lnTo>
                  <a:pt x="21600" y="136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FCBEF"/>
          </a:solidFill>
          <a:ln w="19050" cap="rnd">
            <a:solidFill>
              <a:srgbClr val="4594AE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178567" y="2436481"/>
            <a:ext cx="1270001" cy="326926"/>
          </a:xfrm>
          <a:prstGeom prst="rightArrow">
            <a:avLst>
              <a:gd name="adj1" fmla="val 32000"/>
              <a:gd name="adj2" fmla="val 248620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174743" y="3496224"/>
            <a:ext cx="1270001" cy="254678"/>
          </a:xfrm>
          <a:prstGeom prst="rightArrow">
            <a:avLst>
              <a:gd name="adj1" fmla="val 32000"/>
              <a:gd name="adj2" fmla="val 319149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178567" y="4530721"/>
            <a:ext cx="1270001" cy="326906"/>
          </a:xfrm>
          <a:prstGeom prst="rightArrow">
            <a:avLst>
              <a:gd name="adj1" fmla="val 32000"/>
              <a:gd name="adj2" fmla="val 248634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7" name="Shape 126"/>
          <p:cNvSpPr txBox="1">
            <a:spLocks/>
          </p:cNvSpPr>
          <p:nvPr/>
        </p:nvSpPr>
        <p:spPr>
          <a:xfrm>
            <a:off x="5911939" y="3376871"/>
            <a:ext cx="1710047" cy="412305"/>
          </a:xfrm>
          <a:prstGeom prst="rect">
            <a:avLst/>
          </a:prstGeom>
          <a:ln w="19050" cap="rnd" cmpd="sng" algn="ctr">
            <a:noFill/>
            <a:prstDash val="solid"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lang="fr-FR" dirty="0" smtClean="0">
              <a:solidFill>
                <a:srgbClr val="000000"/>
              </a:solidFill>
            </a:endParaRPr>
          </a:p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lang="fr-FR" dirty="0" smtClean="0">
              <a:solidFill>
                <a:srgbClr val="000000"/>
              </a:solidFill>
            </a:endParaRPr>
          </a:p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fr-FR" dirty="0" smtClean="0">
                <a:solidFill>
                  <a:srgbClr val="000000"/>
                </a:solidFill>
              </a:rPr>
              <a:t> 		</a:t>
            </a:r>
          </a:p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sz="6400" dirty="0" smtClean="0">
                <a:solidFill>
                  <a:srgbClr val="000000"/>
                </a:solidFill>
              </a:rPr>
              <a:t>CeliaFiles/BLL</a:t>
            </a:r>
            <a:endParaRPr lang="fr-FR" sz="6400" dirty="0">
              <a:solidFill>
                <a:srgbClr val="000000"/>
              </a:solidFill>
            </a:endParaRPr>
          </a:p>
        </p:txBody>
      </p:sp>
      <p:sp>
        <p:nvSpPr>
          <p:cNvPr id="18" name="Shape 126"/>
          <p:cNvSpPr txBox="1">
            <a:spLocks/>
          </p:cNvSpPr>
          <p:nvPr/>
        </p:nvSpPr>
        <p:spPr>
          <a:xfrm>
            <a:off x="5935689" y="2270759"/>
            <a:ext cx="1710047" cy="390292"/>
          </a:xfrm>
          <a:prstGeom prst="rect">
            <a:avLst/>
          </a:prstGeom>
          <a:ln w="19050" cap="rnd" cmpd="sng" algn="ctr">
            <a:noFill/>
            <a:prstDash val="solid"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lang="fr-FR" dirty="0" smtClean="0">
              <a:solidFill>
                <a:srgbClr val="000000"/>
              </a:solidFill>
            </a:endParaRPr>
          </a:p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lang="fr-FR" dirty="0" smtClean="0">
              <a:solidFill>
                <a:srgbClr val="000000"/>
              </a:solidFill>
            </a:endParaRPr>
          </a:p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fr-FR" dirty="0" smtClean="0">
                <a:solidFill>
                  <a:srgbClr val="000000"/>
                </a:solidFill>
              </a:rPr>
              <a:t> 		</a:t>
            </a:r>
          </a:p>
          <a:p>
            <a:pPr marL="0" lvl="8" indent="3657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sz="6400" dirty="0" smtClean="0">
                <a:solidFill>
                  <a:srgbClr val="000000"/>
                </a:solidFill>
              </a:rPr>
              <a:t>CeliaFiles/GUI</a:t>
            </a:r>
            <a:endParaRPr lang="fr-FR" sz="6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1"/>
    </mc:Choice>
    <mc:Fallback>
      <p:transition spd="slow" advTm="289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677333" y="1513482"/>
            <a:ext cx="8596670" cy="6471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F12C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dirty="0" smtClean="0">
                <a:solidFill>
                  <a:srgbClr val="F12C28"/>
                </a:solidFill>
              </a:rPr>
              <a:t>3- </a:t>
            </a:r>
            <a:r>
              <a:rPr dirty="0" smtClean="0">
                <a:solidFill>
                  <a:srgbClr val="F12C28"/>
                </a:solidFill>
              </a:rPr>
              <a:t>Exemple </a:t>
            </a:r>
            <a:r>
              <a:rPr dirty="0">
                <a:solidFill>
                  <a:srgbClr val="F12C28"/>
                </a:solidFill>
              </a:rPr>
              <a:t>: </a:t>
            </a:r>
            <a:r>
              <a:rPr dirty="0" err="1">
                <a:solidFill>
                  <a:srgbClr val="F12C28"/>
                </a:solidFill>
              </a:rPr>
              <a:t>cas</a:t>
            </a:r>
            <a:r>
              <a:rPr dirty="0">
                <a:solidFill>
                  <a:srgbClr val="F12C28"/>
                </a:solidFill>
              </a:rPr>
              <a:t> </a:t>
            </a:r>
            <a:r>
              <a:rPr dirty="0" err="1">
                <a:solidFill>
                  <a:srgbClr val="F12C28"/>
                </a:solidFill>
              </a:rPr>
              <a:t>d’utilisation</a:t>
            </a:r>
            <a:r>
              <a:rPr dirty="0">
                <a:solidFill>
                  <a:srgbClr val="F12C28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a</a:t>
            </a:r>
            <a:r>
              <a:rPr dirty="0" err="1" smtClean="0">
                <a:solidFill>
                  <a:srgbClr val="FF0000"/>
                </a:solidFill>
              </a:rPr>
              <a:t>jouter</a:t>
            </a:r>
            <a:r>
              <a:rPr dirty="0" smtClean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un </a:t>
            </a:r>
            <a:r>
              <a:rPr dirty="0" smtClean="0">
                <a:solidFill>
                  <a:srgbClr val="FF0000"/>
                </a:solidFill>
              </a:rPr>
              <a:t>document</a:t>
            </a:r>
            <a:r>
              <a:rPr lang="fr-FR" dirty="0" smtClean="0">
                <a:solidFill>
                  <a:srgbClr val="FF0000"/>
                </a:solidFill>
              </a:rPr>
              <a:t> :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4294967295"/>
          </p:nvPr>
        </p:nvSpPr>
        <p:spPr>
          <a:xfrm>
            <a:off x="8590663" y="6114704"/>
            <a:ext cx="683340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5FCBEF"/>
                </a:solidFill>
              </a:rPr>
              <a:t>13</a:t>
            </a:fld>
            <a:endParaRPr sz="900">
              <a:solidFill>
                <a:srgbClr val="5FCBEF"/>
              </a:solidFill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77333" y="609600"/>
            <a:ext cx="8596670" cy="70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5FCBE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 smtClean="0">
                <a:solidFill>
                  <a:schemeClr val="accent1"/>
                </a:solidFill>
              </a:rPr>
              <a:t>Réalisation</a:t>
            </a:r>
            <a:r>
              <a:rPr lang="fr-FR" sz="3600" dirty="0" smtClean="0">
                <a:solidFill>
                  <a:schemeClr val="accent1"/>
                </a:solidFill>
              </a:rPr>
              <a:t> </a:t>
            </a:r>
            <a:r>
              <a:rPr sz="3600" dirty="0" smtClean="0">
                <a:solidFill>
                  <a:schemeClr val="accent1"/>
                </a:solidFill>
              </a:rPr>
              <a:t>: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977900" y="3993207"/>
            <a:ext cx="664290" cy="688087"/>
          </a:xfrm>
          <a:prstGeom prst="roundRect">
            <a:avLst>
              <a:gd name="adj" fmla="val 28677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lvl="0"/>
            <a:r>
              <a:t>GUI</a:t>
            </a:r>
          </a:p>
        </p:txBody>
      </p:sp>
      <p:sp>
        <p:nvSpPr>
          <p:cNvPr id="147" name="Shape 147"/>
          <p:cNvSpPr/>
          <p:nvPr/>
        </p:nvSpPr>
        <p:spPr>
          <a:xfrm>
            <a:off x="4150118" y="3941675"/>
            <a:ext cx="664290" cy="732730"/>
          </a:xfrm>
          <a:prstGeom prst="roundRect">
            <a:avLst>
              <a:gd name="adj" fmla="val 28677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lvl="0"/>
            <a:r>
              <a:t>DAL</a:t>
            </a:r>
          </a:p>
        </p:txBody>
      </p:sp>
      <p:sp>
        <p:nvSpPr>
          <p:cNvPr id="148" name="Shape 148"/>
          <p:cNvSpPr/>
          <p:nvPr/>
        </p:nvSpPr>
        <p:spPr>
          <a:xfrm>
            <a:off x="2518717" y="3994011"/>
            <a:ext cx="630655" cy="628058"/>
          </a:xfrm>
          <a:prstGeom prst="roundRect">
            <a:avLst>
              <a:gd name="adj" fmla="val 30332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lvl="0"/>
            <a:r>
              <a:t>BLL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4975668" y="5179522"/>
            <a:ext cx="1053529" cy="1005716"/>
            <a:chOff x="-13073" y="0"/>
            <a:chExt cx="1053527" cy="1005714"/>
          </a:xfrm>
        </p:grpSpPr>
        <p:sp>
          <p:nvSpPr>
            <p:cNvPr id="149" name="Shape 149"/>
            <p:cNvSpPr/>
            <p:nvPr/>
          </p:nvSpPr>
          <p:spPr>
            <a:xfrm>
              <a:off x="0" y="269589"/>
              <a:ext cx="1018805" cy="55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/>
            </a:lstStyle>
            <a:p>
              <a:pPr lvl="0"/>
              <a:r>
                <a:rPr dirty="0"/>
                <a:t>BDD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3074" y="-1"/>
              <a:ext cx="1053528" cy="1005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rnd">
              <a:solidFill>
                <a:srgbClr val="5FCBE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1663700" y="4311650"/>
            <a:ext cx="839705" cy="0"/>
          </a:xfrm>
          <a:prstGeom prst="line">
            <a:avLst/>
          </a:prstGeom>
          <a:ln w="19050" cap="rnd">
            <a:solidFill>
              <a:srgbClr val="5FCBEF"/>
            </a:solidFill>
            <a:tailEnd type="triangle"/>
          </a:ln>
        </p:spPr>
        <p:txBody>
          <a:bodyPr lIns="45719" rIns="45719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219623" y="4337250"/>
            <a:ext cx="930287" cy="1"/>
          </a:xfrm>
          <a:prstGeom prst="line">
            <a:avLst/>
          </a:prstGeom>
          <a:ln w="19050" cap="rnd">
            <a:solidFill>
              <a:srgbClr val="5FCBEF"/>
            </a:solidFill>
            <a:tailEnd type="triangle"/>
          </a:ln>
        </p:spPr>
        <p:txBody>
          <a:bodyPr lIns="45719" rIns="45719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715496" y="4681293"/>
            <a:ext cx="782648" cy="498227"/>
          </a:xfrm>
          <a:prstGeom prst="line">
            <a:avLst/>
          </a:prstGeom>
          <a:ln w="19050" cap="rnd">
            <a:solidFill>
              <a:srgbClr val="5FCBEF"/>
            </a:solidFill>
            <a:tailEnd type="triangle"/>
          </a:ln>
        </p:spPr>
        <p:txBody>
          <a:bodyPr lIns="45719" rIns="45719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375920" y="3284984"/>
            <a:ext cx="2368080" cy="708223"/>
          </a:xfrm>
          <a:prstGeom prst="wedgeEllipseCallout">
            <a:avLst>
              <a:gd name="adj1" fmla="val -72528"/>
              <a:gd name="adj2" fmla="val 75697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 lvl="0">
              <a:defRPr sz="1800"/>
            </a:pPr>
            <a:r>
              <a:rPr sz="1000" dirty="0"/>
              <a:t>Instanciation d’objet </a:t>
            </a:r>
            <a:r>
              <a:rPr sz="1000" b="1" dirty="0" smtClean="0"/>
              <a:t>Document</a:t>
            </a:r>
            <a:r>
              <a:rPr lang="fr-FR" sz="1000" b="1" dirty="0" smtClean="0"/>
              <a:t>DAO</a:t>
            </a:r>
          </a:p>
          <a:p>
            <a:pPr lvl="0">
              <a:defRPr sz="1800"/>
            </a:pPr>
            <a:r>
              <a:rPr lang="fr-FR" sz="1000" dirty="0" smtClean="0"/>
              <a:t>Pour insérer BDD</a:t>
            </a:r>
            <a:endParaRPr sz="1000" dirty="0"/>
          </a:p>
        </p:txBody>
      </p:sp>
      <p:sp>
        <p:nvSpPr>
          <p:cNvPr id="25" name="Shape 156"/>
          <p:cNvSpPr>
            <a:spLocks noGrp="1"/>
          </p:cNvSpPr>
          <p:nvPr>
            <p:ph type="body" idx="1"/>
          </p:nvPr>
        </p:nvSpPr>
        <p:spPr>
          <a:xfrm>
            <a:off x="1089937" y="2636912"/>
            <a:ext cx="1744107" cy="504056"/>
          </a:xfrm>
          <a:prstGeom prst="wedgeEllipseCallout">
            <a:avLst>
              <a:gd name="adj1" fmla="val 46282"/>
              <a:gd name="adj2" fmla="val 208969"/>
            </a:avLst>
          </a:prstGeom>
          <a:solidFill>
            <a:srgbClr val="FFFFFF"/>
          </a:solidFill>
          <a:ln w="19050" cap="rnd">
            <a:solidFill>
              <a:srgbClr val="5FCBEF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2500" lnSpcReduction="10000"/>
          </a:bodyPr>
          <a:lstStyle>
            <a:lvl1pPr algn="ctr">
              <a:defRPr sz="1300"/>
            </a:lvl1pPr>
          </a:lstStyle>
          <a:p>
            <a:pPr marL="0" lvl="0" indent="0">
              <a:buNone/>
              <a:defRPr sz="1800"/>
            </a:pPr>
            <a:r>
              <a:rPr sz="1000" dirty="0"/>
              <a:t>Instanciation d’objet </a:t>
            </a:r>
            <a:r>
              <a:rPr sz="1000" b="1" dirty="0" smtClean="0"/>
              <a:t>Documen</a:t>
            </a:r>
            <a:r>
              <a:rPr lang="fr-FR" sz="1000" b="1" dirty="0" smtClean="0"/>
              <a:t>t</a:t>
            </a:r>
            <a:endParaRPr sz="1000" b="1" dirty="0"/>
          </a:p>
        </p:txBody>
      </p:sp>
      <p:sp>
        <p:nvSpPr>
          <p:cNvPr id="26" name="Shape 156"/>
          <p:cNvSpPr txBox="1">
            <a:spLocks/>
          </p:cNvSpPr>
          <p:nvPr/>
        </p:nvSpPr>
        <p:spPr>
          <a:xfrm>
            <a:off x="910407" y="5430352"/>
            <a:ext cx="1744107" cy="504056"/>
          </a:xfrm>
          <a:prstGeom prst="wedgeEllipseCallout">
            <a:avLst>
              <a:gd name="adj1" fmla="val -30658"/>
              <a:gd name="adj2" fmla="val -184475"/>
            </a:avLst>
          </a:prstGeom>
          <a:solidFill>
            <a:srgbClr val="FFFFFF"/>
          </a:solidFill>
          <a:ln w="19050" cap="rnd">
            <a:solidFill>
              <a:srgbClr val="5FCBEF"/>
            </a:solidFill>
            <a:miter lim="400000"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2500" lnSpcReduction="10000"/>
          </a:bodyPr>
          <a:lstStyle>
            <a:lvl1pPr marL="342900" indent="-342900" algn="ctr" defTabSz="4572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  <a:defRPr sz="13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78668" indent="-321468" defTabSz="4572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08314" indent="-293914" defTabSz="4572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14500" indent="-342900" defTabSz="4572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1700" indent="-342900" defTabSz="4572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628900" indent="-342900" defTabSz="4572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86100" indent="-342900" defTabSz="4572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543300" indent="-342900" defTabSz="4572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000500" indent="-342900" defTabSz="4572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buFont typeface="Wingdings 3"/>
              <a:buNone/>
              <a:defRPr sz="1800"/>
            </a:pPr>
            <a:r>
              <a:rPr lang="fr-FR" sz="1000" dirty="0" smtClean="0"/>
              <a:t>Demande d’ajout un  </a:t>
            </a:r>
            <a:r>
              <a:rPr lang="fr-FR" sz="1000" b="1" dirty="0" smtClean="0"/>
              <a:t>Document</a:t>
            </a:r>
            <a:endParaRPr lang="fr-FR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015880" y="4694949"/>
            <a:ext cx="288032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DocumentDAO.AjouterDocument(Document)</a:t>
            </a:r>
            <a:endParaRPr kumimoji="0" lang="fr-FR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010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"/>
    </mc:Choice>
    <mc:Fallback>
      <p:transition spd="slow" advTm="23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lots – Lot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78946"/>
            <a:ext cx="8596668" cy="2336596"/>
          </a:xfrm>
        </p:spPr>
        <p:txBody>
          <a:bodyPr/>
          <a:lstStyle/>
          <a:p>
            <a:r>
              <a:rPr lang="fr-FR" dirty="0" smtClean="0"/>
              <a:t>Infrastructure virtualisée sous </a:t>
            </a:r>
            <a:r>
              <a:rPr lang="fr-FR" dirty="0" err="1" smtClean="0"/>
              <a:t>VMWare</a:t>
            </a:r>
            <a:r>
              <a:rPr lang="fr-FR" dirty="0" smtClean="0"/>
              <a:t> </a:t>
            </a:r>
            <a:r>
              <a:rPr lang="fr-FR" dirty="0" err="1" smtClean="0"/>
              <a:t>ESXi</a:t>
            </a:r>
            <a:r>
              <a:rPr lang="fr-FR" dirty="0" smtClean="0"/>
              <a:t> 5.5</a:t>
            </a:r>
          </a:p>
          <a:p>
            <a:r>
              <a:rPr lang="fr-FR" dirty="0"/>
              <a:t>Caractéristiques techniques </a:t>
            </a:r>
            <a:r>
              <a:rPr lang="fr-FR" dirty="0" smtClean="0"/>
              <a:t>de l’hyperviseur :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Intel </a:t>
            </a:r>
            <a:r>
              <a:rPr lang="fr-FR" dirty="0"/>
              <a:t>Xeon W3520 4 </a:t>
            </a:r>
            <a:r>
              <a:rPr lang="fr-FR" dirty="0" err="1"/>
              <a:t>cores</a:t>
            </a:r>
            <a:r>
              <a:rPr lang="fr-FR" dirty="0"/>
              <a:t> 8 threads @ 2.66Ghz </a:t>
            </a:r>
          </a:p>
          <a:p>
            <a:pPr marL="400050" lvl="1" indent="0">
              <a:buNone/>
            </a:pPr>
            <a:r>
              <a:rPr lang="fr-FR" dirty="0"/>
              <a:t>32 Go RAM </a:t>
            </a:r>
          </a:p>
          <a:p>
            <a:pPr marL="400050" lvl="1" indent="0">
              <a:buNone/>
            </a:pPr>
            <a:r>
              <a:rPr lang="fr-FR" dirty="0" smtClean="0"/>
              <a:t>2 </a:t>
            </a:r>
            <a:r>
              <a:rPr lang="fr-FR" dirty="0"/>
              <a:t>x 2 To SATA (RAID 1 logiciel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46" y="3740727"/>
            <a:ext cx="2779776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"/>
    </mc:Choice>
    <mc:Fallback>
      <p:transition spd="slow" advTm="2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Administration via </a:t>
            </a:r>
            <a:r>
              <a:rPr lang="fr-FR" dirty="0" err="1"/>
              <a:t>vSphere</a:t>
            </a:r>
            <a:r>
              <a:rPr lang="fr-FR" dirty="0"/>
              <a:t> Client depuis un poste </a:t>
            </a:r>
            <a:r>
              <a:rPr lang="fr-FR" dirty="0" smtClean="0"/>
              <a:t>extérieur </a:t>
            </a:r>
            <a:r>
              <a:rPr lang="fr-FR" dirty="0"/>
              <a:t>à la </a:t>
            </a:r>
            <a:r>
              <a:rPr lang="fr-FR" dirty="0" smtClean="0"/>
              <a:t>solution</a:t>
            </a:r>
          </a:p>
          <a:p>
            <a:pPr>
              <a:lnSpc>
                <a:spcPct val="200000"/>
              </a:lnSpc>
            </a:pPr>
            <a:r>
              <a:rPr lang="fr-FR" dirty="0"/>
              <a:t>3</a:t>
            </a:r>
            <a:r>
              <a:rPr lang="fr-FR" dirty="0" smtClean="0"/>
              <a:t> serveurs virtuels :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NAS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SQL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Hôte TSE (Application)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Licences Windows Server 2012 et CAL d’accès utilisateurs et TSE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0753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5"/>
    </mc:Choice>
    <mc:Fallback>
      <p:transition spd="slow" advTm="226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1"/>
          <a:stretch/>
        </p:blipFill>
        <p:spPr>
          <a:xfrm>
            <a:off x="350084" y="441126"/>
            <a:ext cx="8511112" cy="64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85" y="0"/>
            <a:ext cx="579462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54" y="4429436"/>
            <a:ext cx="1660691" cy="1039271"/>
          </a:xfrm>
          <a:prstGeom prst="rect">
            <a:avLst/>
          </a:prstGeom>
        </p:spPr>
      </p:pic>
      <p:cxnSp>
        <p:nvCxnSpPr>
          <p:cNvPr id="7" name="Connecteur en angle 6"/>
          <p:cNvCxnSpPr/>
          <p:nvPr/>
        </p:nvCxnSpPr>
        <p:spPr>
          <a:xfrm>
            <a:off x="5514680" y="4232635"/>
            <a:ext cx="744718" cy="7164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3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&amp; Support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789" y="4296961"/>
            <a:ext cx="6080914" cy="147207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Support téléphonique et sur site en cas d’anomalie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Contrat de maintenance renouvelable annuellement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23" y="1576064"/>
            <a:ext cx="1932862" cy="2132005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581246" y="2141331"/>
            <a:ext cx="4847859" cy="781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 smtClean="0"/>
              <a:t>Formation prévue pour 2 administrateurs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03" y="3511416"/>
            <a:ext cx="2723371" cy="20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458" y="609600"/>
            <a:ext cx="8596668" cy="1320800"/>
          </a:xfrm>
        </p:spPr>
        <p:txBody>
          <a:bodyPr/>
          <a:lstStyle/>
          <a:p>
            <a:r>
              <a:rPr lang="fr-FR" dirty="0" smtClean="0"/>
              <a:t>Coûts – Lots 1 et 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66" y="1403004"/>
            <a:ext cx="6409843" cy="49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4233"/>
            <a:ext cx="8596668" cy="438712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Le prestataire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Le client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Cahier des charges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Description des lots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Formation &amp; Support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Conclusion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11" y="2576830"/>
            <a:ext cx="2573944" cy="24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7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9"/>
    </mc:Choice>
    <mc:Fallback>
      <p:transition spd="slow" advTm="48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Coûts – Préparation, installation et formation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128212"/>
            <a:ext cx="7302884" cy="4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Coûts - Maintenance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16" y="2394461"/>
            <a:ext cx="6471736" cy="245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Coûts - Récapitulatif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72" y="1724717"/>
            <a:ext cx="6407121" cy="3031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23" y="4755721"/>
            <a:ext cx="1854618" cy="18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1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13457" y="1307869"/>
            <a:ext cx="4227175" cy="1028008"/>
          </a:xfrm>
        </p:spPr>
        <p:txBody>
          <a:bodyPr>
            <a:noAutofit/>
          </a:bodyPr>
          <a:lstStyle/>
          <a:p>
            <a:r>
              <a:rPr lang="fr-FR" sz="6000" dirty="0" smtClean="0"/>
              <a:t>Conclusion</a:t>
            </a:r>
            <a:endParaRPr lang="fr-FR" sz="6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59" y="2709948"/>
            <a:ext cx="3278745" cy="32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58184" y="3146922"/>
            <a:ext cx="4979323" cy="625830"/>
          </a:xfrm>
        </p:spPr>
        <p:txBody>
          <a:bodyPr>
            <a:noAutofit/>
          </a:bodyPr>
          <a:lstStyle/>
          <a:p>
            <a:r>
              <a:rPr lang="fr-FR" sz="2800" dirty="0" smtClean="0"/>
              <a:t>Merci pour votre attention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8275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836165" y="4289367"/>
            <a:ext cx="2503951" cy="2436575"/>
            <a:chOff x="3644972" y="4530436"/>
            <a:chExt cx="2503951" cy="2436575"/>
          </a:xfrm>
        </p:grpSpPr>
        <p:sp>
          <p:nvSpPr>
            <p:cNvPr id="10" name="Ellipse 9"/>
            <p:cNvSpPr/>
            <p:nvPr/>
          </p:nvSpPr>
          <p:spPr>
            <a:xfrm>
              <a:off x="3644972" y="4530436"/>
              <a:ext cx="2503951" cy="24365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123" y="5087389"/>
              <a:ext cx="1731490" cy="1443670"/>
            </a:xfrm>
            <a:prstGeom prst="rect">
              <a:avLst/>
            </a:prstGeom>
          </p:spPr>
        </p:pic>
      </p:grpSp>
      <p:grpSp>
        <p:nvGrpSpPr>
          <p:cNvPr id="9" name="Groupe 8"/>
          <p:cNvGrpSpPr/>
          <p:nvPr/>
        </p:nvGrpSpPr>
        <p:grpSpPr>
          <a:xfrm>
            <a:off x="2202875" y="1568831"/>
            <a:ext cx="5611090" cy="1921606"/>
            <a:chOff x="1496292" y="1745673"/>
            <a:chExt cx="6675119" cy="2286000"/>
          </a:xfrm>
        </p:grpSpPr>
        <p:sp>
          <p:nvSpPr>
            <p:cNvPr id="8" name="Organigramme : Terminateur 7"/>
            <p:cNvSpPr/>
            <p:nvPr/>
          </p:nvSpPr>
          <p:spPr>
            <a:xfrm>
              <a:off x="1496292" y="1745673"/>
              <a:ext cx="6675119" cy="2286000"/>
            </a:xfrm>
            <a:prstGeom prst="flowChartTermina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802" y="2022761"/>
              <a:ext cx="2221006" cy="166575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359" y="2181197"/>
              <a:ext cx="2643447" cy="1467337"/>
            </a:xfrm>
            <a:prstGeom prst="rect">
              <a:avLst/>
            </a:prstGeom>
          </p:spPr>
        </p:pic>
      </p:grpSp>
      <p:sp>
        <p:nvSpPr>
          <p:cNvPr id="12" name="Flèche vers le bas 11"/>
          <p:cNvSpPr/>
          <p:nvPr/>
        </p:nvSpPr>
        <p:spPr>
          <a:xfrm>
            <a:off x="4975668" y="3623440"/>
            <a:ext cx="253037" cy="523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05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"/>
    </mc:Choice>
    <mc:Fallback>
      <p:transition spd="slow" advTm="34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prestataire : SLRB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4162" y="3839762"/>
            <a:ext cx="7219758" cy="30182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ESN fondée en 2014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Basés à Lyon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Composée de ses 2 fondateurs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Secteur de l’édition de logiciels en pleine expansion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85" y="1707139"/>
            <a:ext cx="2385580" cy="22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1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"/>
    </mc:Choice>
    <mc:Fallback>
      <p:transition spd="slow" advTm="37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client : Celiano S.A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649" y="3424124"/>
            <a:ext cx="9023619" cy="31096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Fabrique de meubles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Basée à Lyon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C.A de 237M€ en 2014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117 magasins revendeurs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Effectif total : 750 salariés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Effectif au siège social : 22 salariés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16" y="1647768"/>
            <a:ext cx="3648164" cy="13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6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"/>
    </mc:Choice>
    <mc:Fallback>
      <p:transition spd="slow" advTm="37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 -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19767"/>
            <a:ext cx="9863204" cy="485535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Revoir la gestion des documents commerciaux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Remplacer l’accès via l’explorateur Windows par un programme spécifique à cet usage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Solution indépendante de l’infrastructure déjà en place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Budget de 17k€ sur 3 ans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Support technique et formation nécessaires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M.E.S : Juillet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93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"/>
    </mc:Choice>
    <mc:Fallback>
      <p:transition spd="slow" advTm="51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 – Approche proposée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Développement d’une application dédiée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Application installée sur un ou plusieurs serveurs, accessibles à distance (RDP)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Infrastructure complètement virtualisée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Stockage des fichiers sur un serveur dédié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Visualisation en temps réel du contenu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24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6"/>
    </mc:Choice>
    <mc:Fallback>
      <p:transition spd="slow" advTm="5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lots – Lot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fr-FR" dirty="0" smtClean="0"/>
              <a:t>Lot 1 : Application </a:t>
            </a:r>
            <a:r>
              <a:rPr lang="fr-FR" dirty="0" err="1" smtClean="0"/>
              <a:t>CeliaFiles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Développée en C# et compatible Windows Server 2012</a:t>
            </a:r>
          </a:p>
          <a:p>
            <a:endParaRPr lang="fr-FR" dirty="0"/>
          </a:p>
          <a:p>
            <a:r>
              <a:rPr lang="fr-FR" dirty="0" smtClean="0"/>
              <a:t>Fournit des accès différents en fonction du groupe de l’utilisateur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91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4"/>
    </mc:Choice>
    <mc:Fallback>
      <p:transition spd="slow" advTm="8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1854" y="1513075"/>
            <a:ext cx="8205218" cy="58521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FF0000"/>
                </a:solidFill>
              </a:rPr>
              <a:t>1- </a:t>
            </a:r>
            <a:r>
              <a:rPr lang="fr-FR" sz="2400" dirty="0" smtClean="0">
                <a:solidFill>
                  <a:srgbClr val="FF0000"/>
                </a:solidFill>
              </a:rPr>
              <a:t>Cas d’utilisation</a:t>
            </a:r>
            <a:r>
              <a:rPr sz="2400" dirty="0" smtClean="0">
                <a:solidFill>
                  <a:srgbClr val="FF0000"/>
                </a:solidFill>
              </a:rPr>
              <a:t> : 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75013" y="2243328"/>
            <a:ext cx="8395855" cy="350433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404040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46608" y="714499"/>
            <a:ext cx="8409270" cy="7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5FCBE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3600" dirty="0" smtClean="0">
                <a:solidFill>
                  <a:schemeClr val="accent1"/>
                </a:solidFill>
              </a:rPr>
              <a:t>La conception </a:t>
            </a:r>
            <a:r>
              <a:rPr sz="3600" dirty="0" smtClean="0">
                <a:solidFill>
                  <a:schemeClr val="accent1"/>
                </a:solidFill>
              </a:rPr>
              <a:t>:</a:t>
            </a:r>
            <a:endParaRPr sz="3600" dirty="0">
              <a:solidFill>
                <a:schemeClr val="accent1"/>
              </a:solidFill>
            </a:endParaRPr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7" y="2131651"/>
            <a:ext cx="8508588" cy="36219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65813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"/>
    </mc:Choice>
    <mc:Fallback>
      <p:transition spd="slow" advTm="79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1161</TotalTime>
  <Words>372</Words>
  <Application>Microsoft Office PowerPoint</Application>
  <PresentationFormat>Personnalisé</PresentationFormat>
  <Paragraphs>107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Facette</vt:lpstr>
      <vt:lpstr>Gestion de projet</vt:lpstr>
      <vt:lpstr>Sommaire</vt:lpstr>
      <vt:lpstr>Introduction</vt:lpstr>
      <vt:lpstr>Le prestataire : SLRB</vt:lpstr>
      <vt:lpstr>Le client : Celiano S.A</vt:lpstr>
      <vt:lpstr>Cahier des charges - Contexte</vt:lpstr>
      <vt:lpstr>Cahier des charges – Approche proposée</vt:lpstr>
      <vt:lpstr>Description des lots – Lot 1</vt:lpstr>
      <vt:lpstr>1- Cas d’utilisation : </vt:lpstr>
      <vt:lpstr>2- Base de données : </vt:lpstr>
      <vt:lpstr>1- Environnement de travail : </vt:lpstr>
      <vt:lpstr>Réalisation : </vt:lpstr>
      <vt:lpstr>3- Exemple : cas d’utilisation ajouter un document : </vt:lpstr>
      <vt:lpstr>Description des lots – Lot 2</vt:lpstr>
      <vt:lpstr>Lot 2</vt:lpstr>
      <vt:lpstr>Présentation PowerPoint</vt:lpstr>
      <vt:lpstr>Présentation PowerPoint</vt:lpstr>
      <vt:lpstr>Formation &amp; Support</vt:lpstr>
      <vt:lpstr>Coûts – Lots 1 et 2</vt:lpstr>
      <vt:lpstr>Coûts – Préparation, installation et formation</vt:lpstr>
      <vt:lpstr>Coûts - Maintenance</vt:lpstr>
      <vt:lpstr>Coûts - Récapitulatif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Steven</dc:creator>
  <cp:lastModifiedBy>BENAATA</cp:lastModifiedBy>
  <cp:revision>40</cp:revision>
  <dcterms:created xsi:type="dcterms:W3CDTF">2015-07-14T13:20:38Z</dcterms:created>
  <dcterms:modified xsi:type="dcterms:W3CDTF">2015-07-17T09:26:41Z</dcterms:modified>
</cp:coreProperties>
</file>