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ed465d605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3ed465d60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3ed465d605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3ed465d6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3ed465d605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3ed465d6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99050" y="1353275"/>
            <a:ext cx="10515600" cy="1925700"/>
          </a:xfrm>
          <a:prstGeom prst="rect">
            <a:avLst/>
          </a:prstGeom>
          <a:no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chemeClr val="dk1"/>
              </a:buClr>
              <a:buSzPct val="100000"/>
              <a:buFont typeface="Calibri"/>
              <a:buNone/>
            </a:pPr>
            <a:r>
              <a:rPr lang="en-IN"/>
              <a:t> </a:t>
            </a:r>
            <a:r>
              <a:rPr lang="en-I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just" rtl="0">
              <a:lnSpc>
                <a:spcPct val="90000"/>
              </a:lnSpc>
              <a:spcBef>
                <a:spcPts val="0"/>
              </a:spcBef>
              <a:spcAft>
                <a:spcPts val="0"/>
              </a:spcAft>
              <a:buClr>
                <a:schemeClr val="dk1"/>
              </a:buClr>
              <a:buSzPct val="176470"/>
              <a:buFont typeface="Calibri"/>
              <a:buNone/>
            </a:pPr>
            <a:r>
              <a:rPr lang="en-IN" sz="3400" b="1">
                <a:latin typeface="Times New Roman"/>
                <a:ea typeface="Times New Roman"/>
                <a:cs typeface="Times New Roman"/>
                <a:sym typeface="Times New Roman"/>
              </a:rPr>
              <a:t>Contextual Verification and scoring of a webpage</a:t>
            </a:r>
            <a:br>
              <a:rPr lang="en-IN"/>
            </a:br>
            <a:endParaRPr/>
          </a:p>
        </p:txBody>
      </p:sp>
      <p:sp>
        <p:nvSpPr>
          <p:cNvPr id="85" name="Google Shape;85;p13"/>
          <p:cNvSpPr txBox="1">
            <a:spLocks noGrp="1"/>
          </p:cNvSpPr>
          <p:nvPr>
            <p:ph type="body" idx="1"/>
          </p:nvPr>
        </p:nvSpPr>
        <p:spPr>
          <a:xfrm>
            <a:off x="5053780" y="3648075"/>
            <a:ext cx="6293669" cy="1425370"/>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lnSpc>
                <a:spcPct val="90000"/>
              </a:lnSpc>
              <a:spcBef>
                <a:spcPts val="1000"/>
              </a:spcBef>
              <a:spcAft>
                <a:spcPts val="0"/>
              </a:spcAft>
              <a:buClr>
                <a:srgbClr val="D8D8D8"/>
              </a:buClr>
              <a:buSzPct val="38371"/>
              <a:buNone/>
            </a:pPr>
            <a:r>
              <a:rPr lang="en-IN" sz="6254">
                <a:solidFill>
                  <a:schemeClr val="dk1"/>
                </a:solidFill>
                <a:latin typeface="Times New Roman"/>
                <a:ea typeface="Times New Roman"/>
                <a:cs typeface="Times New Roman"/>
                <a:sym typeface="Times New Roman"/>
              </a:rPr>
              <a:t>Aditya Muralidharan , RA2212704010012</a:t>
            </a:r>
            <a:endParaRPr sz="6254">
              <a:solidFill>
                <a:schemeClr val="dk1"/>
              </a:solidFill>
              <a:latin typeface="Times New Roman"/>
              <a:ea typeface="Times New Roman"/>
              <a:cs typeface="Times New Roman"/>
              <a:sym typeface="Times New Roman"/>
            </a:endParaRPr>
          </a:p>
          <a:p>
            <a:pPr marL="0" lvl="0" indent="0" algn="l" rtl="0">
              <a:spcBef>
                <a:spcPts val="1000"/>
              </a:spcBef>
              <a:spcAft>
                <a:spcPts val="0"/>
              </a:spcAft>
              <a:buClr>
                <a:srgbClr val="D8D8D8"/>
              </a:buClr>
              <a:buSzPct val="38371"/>
              <a:buNone/>
            </a:pPr>
            <a:r>
              <a:rPr lang="en-IN" sz="6254">
                <a:solidFill>
                  <a:schemeClr val="dk1"/>
                </a:solidFill>
                <a:latin typeface="Times New Roman"/>
                <a:ea typeface="Times New Roman"/>
                <a:cs typeface="Times New Roman"/>
                <a:sym typeface="Times New Roman"/>
              </a:rPr>
              <a:t>Akash Chaitanya , RA2212704010021</a:t>
            </a:r>
            <a:endParaRPr sz="6254">
              <a:solidFill>
                <a:schemeClr val="dk1"/>
              </a:solidFill>
              <a:latin typeface="Times New Roman"/>
              <a:ea typeface="Times New Roman"/>
              <a:cs typeface="Times New Roman"/>
              <a:sym typeface="Times New Roman"/>
            </a:endParaRPr>
          </a:p>
          <a:p>
            <a:pPr marL="0" lvl="0" indent="0" algn="l" rtl="0">
              <a:spcBef>
                <a:spcPts val="1000"/>
              </a:spcBef>
              <a:spcAft>
                <a:spcPts val="0"/>
              </a:spcAft>
              <a:buClr>
                <a:srgbClr val="D8D8D8"/>
              </a:buClr>
              <a:buSzPct val="38371"/>
              <a:buNone/>
            </a:pPr>
            <a:r>
              <a:rPr lang="en-IN" sz="6254">
                <a:solidFill>
                  <a:schemeClr val="dk1"/>
                </a:solidFill>
                <a:latin typeface="Times New Roman"/>
                <a:ea typeface="Times New Roman"/>
                <a:cs typeface="Times New Roman"/>
                <a:sym typeface="Times New Roman"/>
              </a:rPr>
              <a:t>Akshaay CB , RA2212704010022</a:t>
            </a:r>
            <a:endParaRPr sz="6254">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888888"/>
              </a:buClr>
              <a:buSzPct val="100000"/>
              <a:buNone/>
            </a:pPr>
            <a:endParaRPr>
              <a:solidFill>
                <a:srgbClr val="D8D8D8"/>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888888"/>
              </a:buClr>
              <a:buSzPct val="100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8" name="Google Shape;158;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9" name="Google Shape;159;p22"/>
          <p:cNvPicPr preferRelativeResize="0"/>
          <p:nvPr/>
        </p:nvPicPr>
        <p:blipFill>
          <a:blip r:embed="rId3">
            <a:alphaModFix/>
          </a:blip>
          <a:stretch>
            <a:fillRect/>
          </a:stretch>
        </p:blipFill>
        <p:spPr>
          <a:xfrm>
            <a:off x="0" y="0"/>
            <a:ext cx="12191999"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1143000" y="296084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                          </a:t>
            </a:r>
            <a:r>
              <a:rPr lang="en-IN" sz="5700">
                <a:latin typeface="Times New Roman"/>
                <a:ea typeface="Times New Roman"/>
                <a:cs typeface="Times New Roman"/>
                <a:sym typeface="Times New Roman"/>
              </a:rPr>
              <a:t>Thank You</a:t>
            </a:r>
            <a:endParaRPr sz="5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8D8D8"/>
              </a:buClr>
              <a:buSzPts val="4400"/>
              <a:buFont typeface="Times New Roman"/>
              <a:buNone/>
            </a:pPr>
            <a:r>
              <a:rPr lang="en-IN">
                <a:solidFill>
                  <a:srgbClr val="D8D8D8"/>
                </a:solidFill>
                <a:latin typeface="Times New Roman"/>
                <a:ea typeface="Times New Roman"/>
                <a:cs typeface="Times New Roman"/>
                <a:sym typeface="Times New Roman"/>
              </a:rPr>
              <a:t>                        </a:t>
            </a:r>
            <a:r>
              <a:rPr lang="en-IN"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91" name="Google Shape;91;p14"/>
          <p:cNvSpPr txBox="1">
            <a:spLocks noGrp="1"/>
          </p:cNvSpPr>
          <p:nvPr>
            <p:ph type="body" idx="1"/>
          </p:nvPr>
        </p:nvSpPr>
        <p:spPr>
          <a:xfrm>
            <a:off x="781300" y="2167100"/>
            <a:ext cx="10515600" cy="4351200"/>
          </a:xfrm>
          <a:prstGeom prst="rect">
            <a:avLst/>
          </a:prstGeom>
          <a:noFill/>
          <a:ln>
            <a:noFill/>
          </a:ln>
        </p:spPr>
        <p:txBody>
          <a:bodyPr spcFirstLastPara="1" wrap="square" lIns="91425" tIns="45700" rIns="91425" bIns="45700" anchor="t" anchorCtr="0">
            <a:normAutofit fontScale="77500"/>
          </a:bodyPr>
          <a:lstStyle/>
          <a:p>
            <a:pPr marL="0" lvl="0" indent="0" algn="just" rtl="0">
              <a:spcBef>
                <a:spcPts val="1000"/>
              </a:spcBef>
              <a:spcAft>
                <a:spcPts val="0"/>
              </a:spcAft>
              <a:buClr>
                <a:schemeClr val="dk1"/>
              </a:buClr>
              <a:buSzPct val="32352"/>
              <a:buFont typeface="Arial"/>
              <a:buNone/>
            </a:pPr>
            <a:r>
              <a:rPr lang="en-IN" sz="3400">
                <a:latin typeface="Times New Roman"/>
                <a:ea typeface="Times New Roman"/>
                <a:cs typeface="Times New Roman"/>
                <a:sym typeface="Times New Roman"/>
              </a:rPr>
              <a:t>The project titled "</a:t>
            </a:r>
            <a:r>
              <a:rPr lang="en-IN" sz="3400" b="1">
                <a:latin typeface="Times New Roman"/>
                <a:ea typeface="Times New Roman"/>
                <a:cs typeface="Times New Roman"/>
                <a:sym typeface="Times New Roman"/>
              </a:rPr>
              <a:t>Contextual Verification of Webpage Content</a:t>
            </a:r>
            <a:r>
              <a:rPr lang="en-IN" sz="3400">
                <a:latin typeface="Times New Roman"/>
                <a:ea typeface="Times New Roman"/>
                <a:cs typeface="Times New Roman"/>
                <a:sym typeface="Times New Roman"/>
              </a:rPr>
              <a:t>" is developed using the MERN Stack (MongoDB, Express, React, Node.js).</a:t>
            </a:r>
            <a:endParaRPr sz="3400">
              <a:latin typeface="Times New Roman"/>
              <a:ea typeface="Times New Roman"/>
              <a:cs typeface="Times New Roman"/>
              <a:sym typeface="Times New Roman"/>
            </a:endParaRPr>
          </a:p>
          <a:p>
            <a:pPr marL="0" lvl="0" indent="0" algn="just" rtl="0">
              <a:spcBef>
                <a:spcPts val="1000"/>
              </a:spcBef>
              <a:spcAft>
                <a:spcPts val="0"/>
              </a:spcAft>
              <a:buClr>
                <a:schemeClr val="dk1"/>
              </a:buClr>
              <a:buSzPct val="32352"/>
              <a:buFont typeface="Arial"/>
              <a:buNone/>
            </a:pPr>
            <a:r>
              <a:rPr lang="en-IN" sz="3400">
                <a:latin typeface="Times New Roman"/>
                <a:ea typeface="Times New Roman"/>
                <a:cs typeface="Times New Roman"/>
                <a:sym typeface="Times New Roman"/>
              </a:rPr>
              <a:t>The application fetches and analyzes webpage details like Meta Title, Meta Keywords, Meta Description, and Page Content.</a:t>
            </a:r>
            <a:endParaRPr sz="3400">
              <a:latin typeface="Times New Roman"/>
              <a:ea typeface="Times New Roman"/>
              <a:cs typeface="Times New Roman"/>
              <a:sym typeface="Times New Roman"/>
            </a:endParaRPr>
          </a:p>
          <a:p>
            <a:pPr marL="0" lvl="0" indent="0" algn="just" rtl="0">
              <a:spcBef>
                <a:spcPts val="1000"/>
              </a:spcBef>
              <a:spcAft>
                <a:spcPts val="0"/>
              </a:spcAft>
              <a:buClr>
                <a:schemeClr val="dk1"/>
              </a:buClr>
              <a:buSzPct val="32352"/>
              <a:buFont typeface="Arial"/>
              <a:buNone/>
            </a:pPr>
            <a:r>
              <a:rPr lang="en-IN" sz="3400">
                <a:latin typeface="Times New Roman"/>
                <a:ea typeface="Times New Roman"/>
                <a:cs typeface="Times New Roman"/>
                <a:sym typeface="Times New Roman"/>
              </a:rPr>
              <a:t>It calculates scores and identifies missing keywords to evaluate content relevance.</a:t>
            </a:r>
            <a:endParaRPr sz="3400">
              <a:latin typeface="Times New Roman"/>
              <a:ea typeface="Times New Roman"/>
              <a:cs typeface="Times New Roman"/>
              <a:sym typeface="Times New Roman"/>
            </a:endParaRPr>
          </a:p>
          <a:p>
            <a:pPr marL="0" lvl="0" indent="0" algn="just" rtl="0">
              <a:spcBef>
                <a:spcPts val="1000"/>
              </a:spcBef>
              <a:spcAft>
                <a:spcPts val="0"/>
              </a:spcAft>
              <a:buClr>
                <a:schemeClr val="dk1"/>
              </a:buClr>
              <a:buSzPct val="32352"/>
              <a:buFont typeface="Arial"/>
              <a:buNone/>
            </a:pPr>
            <a:r>
              <a:rPr lang="en-IN" sz="3400">
                <a:latin typeface="Times New Roman"/>
                <a:ea typeface="Times New Roman"/>
                <a:cs typeface="Times New Roman"/>
                <a:sym typeface="Times New Roman"/>
              </a:rPr>
              <a:t>MongoDB is integrated to store fetched data, enabling future analysis and historical tracking.</a:t>
            </a:r>
            <a:endParaRPr sz="3400">
              <a:latin typeface="Times New Roman"/>
              <a:ea typeface="Times New Roman"/>
              <a:cs typeface="Times New Roman"/>
              <a:sym typeface="Times New Roman"/>
            </a:endParaRPr>
          </a:p>
          <a:p>
            <a:pPr marL="0" lvl="0" indent="0" algn="just" rtl="0">
              <a:spcBef>
                <a:spcPts val="1000"/>
              </a:spcBef>
              <a:spcAft>
                <a:spcPts val="0"/>
              </a:spcAft>
              <a:buClr>
                <a:schemeClr val="dk1"/>
              </a:buClr>
              <a:buSzPct val="32352"/>
              <a:buFont typeface="Arial"/>
              <a:buNone/>
            </a:pPr>
            <a:r>
              <a:rPr lang="en-IN" sz="3400">
                <a:latin typeface="Times New Roman"/>
                <a:ea typeface="Times New Roman"/>
                <a:cs typeface="Times New Roman"/>
                <a:sym typeface="Times New Roman"/>
              </a:rPr>
              <a:t>The UI with React offers a more interactive and user-friendly experience.</a:t>
            </a:r>
            <a:endParaRPr sz="3400">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D8D8D8"/>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8D8D8"/>
              </a:buClr>
              <a:buSzPts val="4400"/>
              <a:buFont typeface="Times New Roman"/>
              <a:buNone/>
            </a:pPr>
            <a:r>
              <a:rPr lang="en-IN" b="1">
                <a:solidFill>
                  <a:srgbClr val="D8D8D8"/>
                </a:solidFill>
                <a:latin typeface="Times New Roman"/>
                <a:ea typeface="Times New Roman"/>
                <a:cs typeface="Times New Roman"/>
                <a:sym typeface="Times New Roman"/>
              </a:rPr>
              <a:t>                  </a:t>
            </a:r>
            <a:r>
              <a:rPr lang="en-IN" b="1">
                <a:latin typeface="Times New Roman"/>
                <a:ea typeface="Times New Roman"/>
                <a:cs typeface="Times New Roman"/>
                <a:sym typeface="Times New Roman"/>
              </a:rPr>
              <a:t>Problem Statement</a:t>
            </a:r>
            <a:br>
              <a:rPr lang="en-IN"/>
            </a:br>
            <a:endParaRPr/>
          </a:p>
        </p:txBody>
      </p:sp>
      <p:sp>
        <p:nvSpPr>
          <p:cNvPr id="97" name="Google Shape;97;p15"/>
          <p:cNvSpPr txBox="1">
            <a:spLocks noGrp="1"/>
          </p:cNvSpPr>
          <p:nvPr>
            <p:ph type="body" idx="1"/>
          </p:nvPr>
        </p:nvSpPr>
        <p:spPr>
          <a:xfrm>
            <a:off x="667450" y="2593950"/>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D8D8D8"/>
              </a:buClr>
              <a:buSzPts val="2800"/>
              <a:buNone/>
            </a:pPr>
            <a:r>
              <a:rPr lang="en-IN" sz="2400">
                <a:latin typeface="Times New Roman"/>
                <a:ea typeface="Times New Roman"/>
                <a:cs typeface="Times New Roman"/>
                <a:sym typeface="Times New Roman"/>
              </a:rPr>
              <a:t>Webpages often suffer from incomplete or poorly structured metadata, which negatively impacts SEO performance and search visibility. Manually verifying these elements can be time-consuming and error-prone. This project addresses this issue by automating the extraction, analysis, and scoring of webpage metadata, including meta titles, descriptions, and keywords. By identifying missing keywords and assessing content quality, the project helps developers and content creators enhance their webpage structure for improved SEO optimization.</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8D8D8"/>
              </a:buClr>
              <a:buSzPts val="4400"/>
              <a:buFont typeface="Times New Roman"/>
              <a:buNone/>
            </a:pPr>
            <a:r>
              <a:rPr lang="en-IN">
                <a:solidFill>
                  <a:srgbClr val="D8D8D8"/>
                </a:solidFill>
                <a:latin typeface="Times New Roman"/>
                <a:ea typeface="Times New Roman"/>
                <a:cs typeface="Times New Roman"/>
                <a:sym typeface="Times New Roman"/>
              </a:rPr>
              <a:t>				</a:t>
            </a:r>
            <a:r>
              <a:rPr lang="en-IN" b="1">
                <a:latin typeface="Times New Roman"/>
                <a:ea typeface="Times New Roman"/>
                <a:cs typeface="Times New Roman"/>
                <a:sym typeface="Times New Roman"/>
              </a:rPr>
              <a:t>Objectives</a:t>
            </a:r>
            <a:endParaRPr b="1"/>
          </a:p>
        </p:txBody>
      </p:sp>
      <p:sp>
        <p:nvSpPr>
          <p:cNvPr id="103" name="Google Shape;103;p16"/>
          <p:cNvSpPr txBox="1">
            <a:spLocks noGrp="1"/>
          </p:cNvSpPr>
          <p:nvPr>
            <p:ph type="body" idx="1"/>
          </p:nvPr>
        </p:nvSpPr>
        <p:spPr>
          <a:xfrm>
            <a:off x="838200" y="2472548"/>
            <a:ext cx="10515600" cy="3704400"/>
          </a:xfrm>
          <a:prstGeom prst="rect">
            <a:avLst/>
          </a:prstGeom>
          <a:noFill/>
          <a:ln>
            <a:noFill/>
          </a:ln>
        </p:spPr>
        <p:txBody>
          <a:bodyPr spcFirstLastPara="1" wrap="square" lIns="91425" tIns="45700" rIns="91425" bIns="45700" anchor="t" anchorCtr="0">
            <a:normAutofit/>
          </a:bodyPr>
          <a:lstStyle/>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develop a React-based UI for seamless webpage content analysis.</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implement an Express.js backend for efficient data handling and API integration.</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integrate MongoDB for storing fetched metadata and analysis results.</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automate the extraction of meta titles, meta descriptions, and keywords.</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provide a score-based evaluation system for assessing content relevance.</a:t>
            </a:r>
            <a:endParaRPr sz="2500">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IN" sz="2500">
                <a:latin typeface="Times New Roman"/>
                <a:ea typeface="Times New Roman"/>
                <a:cs typeface="Times New Roman"/>
                <a:sym typeface="Times New Roman"/>
              </a:rPr>
              <a:t>To ensure the solution is user-friendly, scalable, and efficient for content verification.</a:t>
            </a:r>
            <a:endParaRPr sz="2500">
              <a:latin typeface="Times New Roman"/>
              <a:ea typeface="Times New Roman"/>
              <a:cs typeface="Times New Roman"/>
              <a:sym typeface="Times New Roman"/>
            </a:endParaRPr>
          </a:p>
          <a:p>
            <a:pPr marL="0" lvl="0" indent="0" algn="l" rtl="0">
              <a:lnSpc>
                <a:spcPct val="90000"/>
              </a:lnSpc>
              <a:spcBef>
                <a:spcPts val="0"/>
              </a:spcBef>
              <a:spcAft>
                <a:spcPts val="0"/>
              </a:spcAft>
              <a:buClr>
                <a:srgbClr val="D8D8D8"/>
              </a:buClr>
              <a:buSzPts val="2800"/>
              <a:buNone/>
            </a:pP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8D8D8"/>
              </a:buClr>
              <a:buSzPts val="4400"/>
              <a:buFont typeface="Times New Roman"/>
              <a:buNone/>
            </a:pPr>
            <a:r>
              <a:rPr lang="en-IN" b="1">
                <a:latin typeface="Times New Roman"/>
                <a:ea typeface="Times New Roman"/>
                <a:cs typeface="Times New Roman"/>
                <a:sym typeface="Times New Roman"/>
              </a:rPr>
              <a:t>System Architecture</a:t>
            </a:r>
            <a:br>
              <a:rPr lang="en-IN"/>
            </a:br>
            <a:endParaRPr/>
          </a:p>
        </p:txBody>
      </p:sp>
      <p:sp>
        <p:nvSpPr>
          <p:cNvPr id="109" name="Google Shape;109;p17"/>
          <p:cNvSpPr txBox="1">
            <a:spLocks noGrp="1"/>
          </p:cNvSpPr>
          <p:nvPr>
            <p:ph type="body" idx="1"/>
          </p:nvPr>
        </p:nvSpPr>
        <p:spPr>
          <a:xfrm>
            <a:off x="838200" y="1751651"/>
            <a:ext cx="10515600" cy="4586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D8D8D8"/>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10" name="Google Shape;110;p17"/>
          <p:cNvSpPr/>
          <p:nvPr/>
        </p:nvSpPr>
        <p:spPr>
          <a:xfrm>
            <a:off x="838200" y="1825625"/>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1" name="Google Shape;111;p17"/>
          <p:cNvSpPr/>
          <p:nvPr/>
        </p:nvSpPr>
        <p:spPr>
          <a:xfrm>
            <a:off x="4049963" y="1825625"/>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2" name="Google Shape;112;p17"/>
          <p:cNvSpPr/>
          <p:nvPr/>
        </p:nvSpPr>
        <p:spPr>
          <a:xfrm>
            <a:off x="4049975" y="3792950"/>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3" name="Google Shape;113;p17"/>
          <p:cNvSpPr/>
          <p:nvPr/>
        </p:nvSpPr>
        <p:spPr>
          <a:xfrm>
            <a:off x="885625" y="3792950"/>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4" name="Google Shape;114;p17"/>
          <p:cNvSpPr/>
          <p:nvPr/>
        </p:nvSpPr>
        <p:spPr>
          <a:xfrm>
            <a:off x="7442950" y="1825625"/>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15" name="Google Shape;115;p17"/>
          <p:cNvSpPr/>
          <p:nvPr/>
        </p:nvSpPr>
        <p:spPr>
          <a:xfrm>
            <a:off x="7442950" y="3792950"/>
            <a:ext cx="1982400" cy="92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116" name="Google Shape;116;p17"/>
          <p:cNvCxnSpPr>
            <a:stCxn id="110" idx="3"/>
            <a:endCxn id="111" idx="1"/>
          </p:cNvCxnSpPr>
          <p:nvPr/>
        </p:nvCxnSpPr>
        <p:spPr>
          <a:xfrm>
            <a:off x="2820600" y="2290475"/>
            <a:ext cx="1229400" cy="0"/>
          </a:xfrm>
          <a:prstGeom prst="straightConnector1">
            <a:avLst/>
          </a:prstGeom>
          <a:noFill/>
          <a:ln w="9525" cap="flat" cmpd="sng">
            <a:solidFill>
              <a:schemeClr val="dk2"/>
            </a:solidFill>
            <a:prstDash val="solid"/>
            <a:round/>
            <a:headEnd type="none" w="med" len="med"/>
            <a:tailEnd type="triangle" w="med" len="med"/>
          </a:ln>
        </p:spPr>
      </p:cxnSp>
      <p:cxnSp>
        <p:nvCxnSpPr>
          <p:cNvPr id="117" name="Google Shape;117;p17"/>
          <p:cNvCxnSpPr>
            <a:stCxn id="111" idx="3"/>
            <a:endCxn id="114" idx="1"/>
          </p:cNvCxnSpPr>
          <p:nvPr/>
        </p:nvCxnSpPr>
        <p:spPr>
          <a:xfrm>
            <a:off x="6032363" y="2290475"/>
            <a:ext cx="1410600" cy="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7"/>
          <p:cNvCxnSpPr/>
          <p:nvPr/>
        </p:nvCxnSpPr>
        <p:spPr>
          <a:xfrm rot="10800000">
            <a:off x="8434150" y="2755325"/>
            <a:ext cx="0" cy="103770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19;p17"/>
          <p:cNvCxnSpPr>
            <a:stCxn id="115" idx="1"/>
            <a:endCxn id="112" idx="3"/>
          </p:cNvCxnSpPr>
          <p:nvPr/>
        </p:nvCxnSpPr>
        <p:spPr>
          <a:xfrm rot="10800000">
            <a:off x="6032350" y="4257800"/>
            <a:ext cx="1410600" cy="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p17"/>
          <p:cNvCxnSpPr>
            <a:stCxn id="112" idx="1"/>
            <a:endCxn id="113" idx="3"/>
          </p:cNvCxnSpPr>
          <p:nvPr/>
        </p:nvCxnSpPr>
        <p:spPr>
          <a:xfrm rot="10800000">
            <a:off x="2867975" y="4257800"/>
            <a:ext cx="1182000" cy="0"/>
          </a:xfrm>
          <a:prstGeom prst="straightConnector1">
            <a:avLst/>
          </a:prstGeom>
          <a:noFill/>
          <a:ln w="9525" cap="flat" cmpd="sng">
            <a:solidFill>
              <a:schemeClr val="dk2"/>
            </a:solidFill>
            <a:prstDash val="solid"/>
            <a:round/>
            <a:headEnd type="none" w="med" len="med"/>
            <a:tailEnd type="triangle" w="med" len="med"/>
          </a:ln>
        </p:spPr>
      </p:cxnSp>
      <p:sp>
        <p:nvSpPr>
          <p:cNvPr id="121" name="Google Shape;121;p17"/>
          <p:cNvSpPr txBox="1"/>
          <p:nvPr/>
        </p:nvSpPr>
        <p:spPr>
          <a:xfrm>
            <a:off x="1056050" y="1922400"/>
            <a:ext cx="1479600" cy="5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200">
                <a:solidFill>
                  <a:schemeClr val="dk1"/>
                </a:solidFill>
                <a:latin typeface="Calibri"/>
                <a:ea typeface="Calibri"/>
                <a:cs typeface="Calibri"/>
                <a:sym typeface="Calibri"/>
              </a:rPr>
              <a:t> USER</a:t>
            </a:r>
            <a:endParaRPr sz="3200">
              <a:solidFill>
                <a:schemeClr val="dk1"/>
              </a:solidFill>
              <a:latin typeface="Calibri"/>
              <a:ea typeface="Calibri"/>
              <a:cs typeface="Calibri"/>
              <a:sym typeface="Calibri"/>
            </a:endParaRPr>
          </a:p>
        </p:txBody>
      </p:sp>
      <p:sp>
        <p:nvSpPr>
          <p:cNvPr id="122" name="Google Shape;122;p17"/>
          <p:cNvSpPr txBox="1"/>
          <p:nvPr/>
        </p:nvSpPr>
        <p:spPr>
          <a:xfrm>
            <a:off x="4110375" y="1912900"/>
            <a:ext cx="1869900" cy="71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REACT FRONTEND</a:t>
            </a:r>
            <a:endParaRPr sz="2800">
              <a:solidFill>
                <a:schemeClr val="dk1"/>
              </a:solidFill>
              <a:latin typeface="Calibri"/>
              <a:ea typeface="Calibri"/>
              <a:cs typeface="Calibri"/>
              <a:sym typeface="Calibri"/>
            </a:endParaRPr>
          </a:p>
        </p:txBody>
      </p:sp>
      <p:sp>
        <p:nvSpPr>
          <p:cNvPr id="123" name="Google Shape;123;p17"/>
          <p:cNvSpPr txBox="1"/>
          <p:nvPr/>
        </p:nvSpPr>
        <p:spPr>
          <a:xfrm>
            <a:off x="7506175" y="1903425"/>
            <a:ext cx="1869900" cy="71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EXPRESS.JS BACKEND</a:t>
            </a:r>
            <a:endParaRPr sz="2800">
              <a:solidFill>
                <a:schemeClr val="dk1"/>
              </a:solidFill>
              <a:latin typeface="Calibri"/>
              <a:ea typeface="Calibri"/>
              <a:cs typeface="Calibri"/>
              <a:sym typeface="Calibri"/>
            </a:endParaRPr>
          </a:p>
        </p:txBody>
      </p:sp>
      <p:sp>
        <p:nvSpPr>
          <p:cNvPr id="124" name="Google Shape;124;p17"/>
          <p:cNvSpPr txBox="1"/>
          <p:nvPr/>
        </p:nvSpPr>
        <p:spPr>
          <a:xfrm>
            <a:off x="7487200" y="3847950"/>
            <a:ext cx="1869900" cy="7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MONGODB DATABASE</a:t>
            </a:r>
            <a:endParaRPr sz="2800">
              <a:solidFill>
                <a:schemeClr val="dk1"/>
              </a:solidFill>
              <a:latin typeface="Calibri"/>
              <a:ea typeface="Calibri"/>
              <a:cs typeface="Calibri"/>
              <a:sym typeface="Calibri"/>
            </a:endParaRPr>
          </a:p>
        </p:txBody>
      </p:sp>
      <p:sp>
        <p:nvSpPr>
          <p:cNvPr id="125" name="Google Shape;125;p17"/>
          <p:cNvSpPr txBox="1"/>
          <p:nvPr/>
        </p:nvSpPr>
        <p:spPr>
          <a:xfrm>
            <a:off x="4091400" y="3648475"/>
            <a:ext cx="1869900" cy="9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WEB SCRAPER</a:t>
            </a:r>
            <a:endParaRPr sz="2700">
              <a:solidFill>
                <a:schemeClr val="dk1"/>
              </a:solidFill>
              <a:latin typeface="Calibri"/>
              <a:ea typeface="Calibri"/>
              <a:cs typeface="Calibri"/>
              <a:sym typeface="Calibri"/>
            </a:endParaRPr>
          </a:p>
        </p:txBody>
      </p:sp>
      <p:sp>
        <p:nvSpPr>
          <p:cNvPr id="126" name="Google Shape;126;p17"/>
          <p:cNvSpPr txBox="1"/>
          <p:nvPr/>
        </p:nvSpPr>
        <p:spPr>
          <a:xfrm>
            <a:off x="881950" y="3691225"/>
            <a:ext cx="1944600" cy="8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TARGET WEBPAGE</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8D8D8"/>
              </a:buClr>
              <a:buSzPts val="4400"/>
              <a:buFont typeface="Times New Roman"/>
              <a:buNone/>
            </a:pPr>
            <a:r>
              <a:rPr lang="en-IN" b="1">
                <a:latin typeface="Times New Roman"/>
                <a:ea typeface="Times New Roman"/>
                <a:cs typeface="Times New Roman"/>
                <a:sym typeface="Times New Roman"/>
              </a:rPr>
              <a:t>Features &amp; Functionalities</a:t>
            </a:r>
            <a:br>
              <a:rPr lang="en-IN"/>
            </a:br>
            <a:endParaRPr/>
          </a:p>
        </p:txBody>
      </p:sp>
      <p:sp>
        <p:nvSpPr>
          <p:cNvPr id="132" name="Google Shape;132;p18"/>
          <p:cNvSpPr txBox="1">
            <a:spLocks noGrp="1"/>
          </p:cNvSpPr>
          <p:nvPr>
            <p:ph type="body" idx="1"/>
          </p:nvPr>
        </p:nvSpPr>
        <p:spPr>
          <a:xfrm>
            <a:off x="838200" y="1277375"/>
            <a:ext cx="10515600" cy="55806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1.</a:t>
            </a:r>
            <a:r>
              <a:rPr lang="en-IN" sz="3483">
                <a:latin typeface="Times New Roman"/>
                <a:ea typeface="Times New Roman"/>
                <a:cs typeface="Times New Roman"/>
                <a:sym typeface="Times New Roman"/>
              </a:rPr>
              <a:t> </a:t>
            </a:r>
            <a:r>
              <a:rPr lang="en-IN" sz="3483" b="1">
                <a:latin typeface="Times New Roman"/>
                <a:ea typeface="Times New Roman"/>
                <a:cs typeface="Times New Roman"/>
                <a:sym typeface="Times New Roman"/>
              </a:rPr>
              <a:t>Webpage Metadata Extraction:</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None/>
            </a:pPr>
            <a:r>
              <a:rPr lang="en-IN" sz="3483">
                <a:latin typeface="Times New Roman"/>
                <a:ea typeface="Times New Roman"/>
                <a:cs typeface="Times New Roman"/>
                <a:sym typeface="Times New Roman"/>
              </a:rPr>
              <a:t>Extracts Meta Title, Meta Description, and Meta Keywords from any given URL.</a:t>
            </a: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2. Content Analysis and Scoring:</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None/>
            </a:pPr>
            <a:r>
              <a:rPr lang="en-IN" sz="3483">
                <a:latin typeface="Times New Roman"/>
                <a:ea typeface="Times New Roman"/>
                <a:cs typeface="Times New Roman"/>
                <a:sym typeface="Times New Roman"/>
              </a:rPr>
              <a:t>Evaluates web page content by calculating a relevance score and highlighting missing keywords.</a:t>
            </a: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3. MongoDB Integration:</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None/>
            </a:pPr>
            <a:r>
              <a:rPr lang="en-IN" sz="3483">
                <a:latin typeface="Times New Roman"/>
                <a:ea typeface="Times New Roman"/>
                <a:cs typeface="Times New Roman"/>
                <a:sym typeface="Times New Roman"/>
              </a:rPr>
              <a:t>Stores fetched metadata and analysis results for future reference and data tracking.</a:t>
            </a: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4. Interactive React UI:</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None/>
            </a:pPr>
            <a:r>
              <a:rPr lang="en-IN" sz="3483">
                <a:latin typeface="Times New Roman"/>
                <a:ea typeface="Times New Roman"/>
                <a:cs typeface="Times New Roman"/>
                <a:sym typeface="Times New Roman"/>
              </a:rPr>
              <a:t>Provides a user-friendly interface for entering URLs, displaying results, and enhancing the user experience.</a:t>
            </a: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5. Real-Time Feedback System (Planned):</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None/>
            </a:pPr>
            <a:r>
              <a:rPr lang="en-IN" sz="3483">
                <a:latin typeface="Times New Roman"/>
                <a:ea typeface="Times New Roman"/>
                <a:cs typeface="Times New Roman"/>
                <a:sym typeface="Times New Roman"/>
              </a:rPr>
              <a:t>Implement a feature to provide live content improvement suggestions for better SEO.</a:t>
            </a: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b="1">
                <a:latin typeface="Times New Roman"/>
                <a:ea typeface="Times New Roman"/>
                <a:cs typeface="Times New Roman"/>
                <a:sym typeface="Times New Roman"/>
              </a:rPr>
              <a:t>6. User Authentication (Planned):</a:t>
            </a:r>
            <a:endParaRPr sz="3483" b="1">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endParaRPr sz="3483">
              <a:latin typeface="Times New Roman"/>
              <a:ea typeface="Times New Roman"/>
              <a:cs typeface="Times New Roman"/>
              <a:sym typeface="Times New Roman"/>
            </a:endParaRPr>
          </a:p>
          <a:p>
            <a:pPr marL="0" lvl="0" indent="0" algn="l" rtl="0">
              <a:spcBef>
                <a:spcPts val="0"/>
              </a:spcBef>
              <a:spcAft>
                <a:spcPts val="0"/>
              </a:spcAft>
              <a:buClr>
                <a:schemeClr val="dk1"/>
              </a:buClr>
              <a:buSzPct val="31576"/>
              <a:buFont typeface="Arial"/>
              <a:buNone/>
            </a:pPr>
            <a:r>
              <a:rPr lang="en-IN" sz="3483">
                <a:latin typeface="Times New Roman"/>
                <a:ea typeface="Times New Roman"/>
                <a:cs typeface="Times New Roman"/>
                <a:sym typeface="Times New Roman"/>
              </a:rPr>
              <a:t>Add login/logout functionality to enable personalized data tracking and improved security.</a:t>
            </a:r>
            <a:endParaRPr sz="3483">
              <a:latin typeface="Times New Roman"/>
              <a:ea typeface="Times New Roman"/>
              <a:cs typeface="Times New Roman"/>
              <a:sym typeface="Times New Roman"/>
            </a:endParaRPr>
          </a:p>
          <a:p>
            <a:pPr marL="0" lvl="0" indent="0" algn="l" rtl="0">
              <a:lnSpc>
                <a:spcPct val="90000"/>
              </a:lnSpc>
              <a:spcBef>
                <a:spcPts val="0"/>
              </a:spcBef>
              <a:spcAft>
                <a:spcPts val="0"/>
              </a:spcAft>
              <a:buClr>
                <a:srgbClr val="D8D8D8"/>
              </a:buClr>
              <a:buSzPct val="1000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8D8D8"/>
              </a:buClr>
              <a:buSzPts val="4400"/>
              <a:buFont typeface="Times New Roman"/>
              <a:buNone/>
            </a:pPr>
            <a:r>
              <a:rPr lang="en-IN" b="1">
                <a:latin typeface="Times New Roman"/>
                <a:ea typeface="Times New Roman"/>
                <a:cs typeface="Times New Roman"/>
                <a:sym typeface="Times New Roman"/>
              </a:rPr>
              <a:t>Current Progress</a:t>
            </a:r>
            <a:br>
              <a:rPr lang="en-IN"/>
            </a:br>
            <a:endParaRPr/>
          </a:p>
        </p:txBody>
      </p:sp>
      <p:sp>
        <p:nvSpPr>
          <p:cNvPr id="138" name="Google Shape;138;p19"/>
          <p:cNvSpPr txBox="1">
            <a:spLocks noGrp="1"/>
          </p:cNvSpPr>
          <p:nvPr>
            <p:ph type="body" idx="1"/>
          </p:nvPr>
        </p:nvSpPr>
        <p:spPr>
          <a:xfrm>
            <a:off x="648475" y="1690700"/>
            <a:ext cx="10515600" cy="4351200"/>
          </a:xfrm>
          <a:prstGeom prst="rect">
            <a:avLst/>
          </a:prstGeom>
          <a:noFill/>
          <a:ln>
            <a:noFill/>
          </a:ln>
        </p:spPr>
        <p:txBody>
          <a:bodyPr spcFirstLastPara="1" wrap="square" lIns="91425" tIns="45700" rIns="91425" bIns="45700" anchor="t" anchorCtr="0">
            <a:normAutofit lnSpcReduction="10000"/>
          </a:bodyPr>
          <a:lstStyle/>
          <a:p>
            <a:pPr marL="457200" lvl="0" indent="-425450" algn="l" rtl="0">
              <a:spcBef>
                <a:spcPts val="1000"/>
              </a:spcBef>
              <a:spcAft>
                <a:spcPts val="0"/>
              </a:spcAft>
              <a:buSzPts val="3100"/>
              <a:buFont typeface="Times New Roman"/>
              <a:buAutoNum type="arabicPeriod"/>
            </a:pPr>
            <a:r>
              <a:rPr lang="en-IN" sz="4000" dirty="0">
                <a:latin typeface="Times New Roman"/>
                <a:ea typeface="Times New Roman"/>
                <a:cs typeface="Times New Roman"/>
                <a:sym typeface="Times New Roman"/>
              </a:rPr>
              <a:t>A simple UI design         (React.js) </a:t>
            </a:r>
            <a:endParaRPr sz="4000" dirty="0">
              <a:latin typeface="Times New Roman"/>
              <a:ea typeface="Times New Roman"/>
              <a:cs typeface="Times New Roman"/>
              <a:sym typeface="Times New Roman"/>
            </a:endParaRPr>
          </a:p>
          <a:p>
            <a:pPr marL="457200" lvl="0" indent="0" algn="l" rtl="0">
              <a:spcBef>
                <a:spcPts val="1000"/>
              </a:spcBef>
              <a:spcAft>
                <a:spcPts val="0"/>
              </a:spcAft>
              <a:buNone/>
            </a:pPr>
            <a:r>
              <a:rPr lang="en-IN" sz="4000" dirty="0">
                <a:latin typeface="Times New Roman"/>
                <a:ea typeface="Times New Roman"/>
                <a:cs typeface="Times New Roman"/>
                <a:sym typeface="Times New Roman"/>
              </a:rPr>
              <a:t> </a:t>
            </a:r>
            <a:endParaRPr sz="4000" dirty="0">
              <a:latin typeface="Times New Roman"/>
              <a:ea typeface="Times New Roman"/>
              <a:cs typeface="Times New Roman"/>
              <a:sym typeface="Times New Roman"/>
            </a:endParaRPr>
          </a:p>
          <a:p>
            <a:pPr marL="31750" lvl="0" indent="0" algn="l" rtl="0">
              <a:spcBef>
                <a:spcPts val="1000"/>
              </a:spcBef>
              <a:spcAft>
                <a:spcPts val="0"/>
              </a:spcAft>
              <a:buSzPts val="3100"/>
              <a:buNone/>
            </a:pPr>
            <a:r>
              <a:rPr lang="en-IN" sz="4000" dirty="0">
                <a:latin typeface="Times New Roman"/>
                <a:ea typeface="Times New Roman"/>
                <a:cs typeface="Times New Roman"/>
                <a:sym typeface="Times New Roman"/>
              </a:rPr>
              <a:t>2. Fetching details      (Node.js with Express.js    and </a:t>
            </a:r>
            <a:r>
              <a:rPr lang="en-IN" sz="4000" dirty="0" err="1">
                <a:latin typeface="Times New Roman"/>
                <a:ea typeface="Times New Roman"/>
                <a:cs typeface="Times New Roman"/>
                <a:sym typeface="Times New Roman"/>
              </a:rPr>
              <a:t>webscaper</a:t>
            </a:r>
            <a:r>
              <a:rPr lang="en-IN" sz="4000" dirty="0">
                <a:latin typeface="Times New Roman"/>
                <a:ea typeface="Times New Roman"/>
                <a:cs typeface="Times New Roman"/>
                <a:sym typeface="Times New Roman"/>
              </a:rPr>
              <a:t> module like Cheerio)</a:t>
            </a:r>
            <a:endParaRPr sz="4000" dirty="0">
              <a:latin typeface="Times New Roman"/>
              <a:ea typeface="Times New Roman"/>
              <a:cs typeface="Times New Roman"/>
              <a:sym typeface="Times New Roman"/>
            </a:endParaRPr>
          </a:p>
          <a:p>
            <a:pPr marL="457200" lvl="0" indent="0" algn="l" rtl="0">
              <a:spcBef>
                <a:spcPts val="1000"/>
              </a:spcBef>
              <a:spcAft>
                <a:spcPts val="0"/>
              </a:spcAft>
              <a:buNone/>
            </a:pPr>
            <a:endParaRPr sz="4000" dirty="0">
              <a:latin typeface="Times New Roman"/>
              <a:ea typeface="Times New Roman"/>
              <a:cs typeface="Times New Roman"/>
              <a:sym typeface="Times New Roman"/>
            </a:endParaRPr>
          </a:p>
          <a:p>
            <a:pPr marL="25400" lvl="0" indent="0" algn="l" rtl="0">
              <a:spcBef>
                <a:spcPts val="1000"/>
              </a:spcBef>
              <a:spcAft>
                <a:spcPts val="0"/>
              </a:spcAft>
              <a:buSzPts val="3200"/>
              <a:buNone/>
            </a:pPr>
            <a:r>
              <a:rPr lang="en-IN" sz="4000" dirty="0">
                <a:latin typeface="Times New Roman"/>
                <a:ea typeface="Times New Roman"/>
                <a:cs typeface="Times New Roman"/>
                <a:sym typeface="Times New Roman"/>
              </a:rPr>
              <a:t>3. Storing in the Database       (</a:t>
            </a:r>
            <a:r>
              <a:rPr lang="en-IN" sz="4000" dirty="0" err="1">
                <a:latin typeface="Times New Roman"/>
                <a:ea typeface="Times New Roman"/>
                <a:cs typeface="Times New Roman"/>
                <a:sym typeface="Times New Roman"/>
              </a:rPr>
              <a:t>Mongodb</a:t>
            </a:r>
            <a:r>
              <a:rPr lang="en-IN" sz="4000" dirty="0">
                <a:latin typeface="Times New Roman"/>
                <a:ea typeface="Times New Roman"/>
                <a:cs typeface="Times New Roman"/>
                <a:sym typeface="Times New Roman"/>
              </a:rPr>
              <a:t>)</a:t>
            </a:r>
            <a:br>
              <a:rPr lang="en-IN" dirty="0"/>
            </a:b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44" name="Google Shape;144;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45" name="Google Shape;145;p20"/>
          <p:cNvPicPr preferRelativeResize="0"/>
          <p:nvPr/>
        </p:nvPicPr>
        <p:blipFill>
          <a:blip r:embed="rId3">
            <a:alphaModFix/>
          </a:blip>
          <a:stretch>
            <a:fillRect/>
          </a:stretch>
        </p:blipFill>
        <p:spPr>
          <a:xfrm>
            <a:off x="0" y="0"/>
            <a:ext cx="12192000" cy="6911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51" name="Google Shape;151;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52" name="Google Shape;152;p21"/>
          <p:cNvPicPr preferRelativeResize="0"/>
          <p:nvPr/>
        </p:nvPicPr>
        <p:blipFill>
          <a:blip r:embed="rId3">
            <a:alphaModFix/>
          </a:blip>
          <a:stretch>
            <a:fillRect/>
          </a:stretch>
        </p:blipFill>
        <p:spPr>
          <a:xfrm>
            <a:off x="0" y="0"/>
            <a:ext cx="12154051" cy="68579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58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                         Contextual Verification and scoring of a webpage </vt:lpstr>
      <vt:lpstr>                        Introduction</vt:lpstr>
      <vt:lpstr>                  Problem Statement </vt:lpstr>
      <vt:lpstr>    Objectives</vt:lpstr>
      <vt:lpstr>System Architecture </vt:lpstr>
      <vt:lpstr>Features &amp; Functionalities </vt:lpstr>
      <vt:lpstr>Current Progress </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MURALIDHARAN</cp:lastModifiedBy>
  <cp:revision>1</cp:revision>
  <dcterms:modified xsi:type="dcterms:W3CDTF">2025-03-11T04:49:42Z</dcterms:modified>
</cp:coreProperties>
</file>