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5" roundtripDataSignature="AMtx7mgpWPoaiVAcp8RhMLha2oBN8GmN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ECF5D0-CADE-456F-AF3A-BFB18E3DD1DC}">
  <a:tblStyle styleId="{C0ECF5D0-CADE-456F-AF3A-BFB18E3DD1D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61a4b8040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261a4b8040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61a4b8040_0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261a4b8040_0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61a4b8040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1261a4b8040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61a4b8040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g1261a4b8040_0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61a4b8040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g1261a4b8040_0_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261a4b8040_0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261a4b8040_0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61a4b8040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g1261a4b8040_0_2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61a4b8040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261a4b8040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61a4b8040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1261a4b8040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261a4b8040_0_2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1261a4b8040_0_2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261a4b8040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g1261a4b8040_0_2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261a4b8040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1261a4b8040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61a4b8040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g1261a4b8040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40"/>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0"/>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5" name="Google Shape;15;p4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75" name="Google Shape;75;p5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5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1"/>
          <p:cNvSpPr/>
          <p:nvPr>
            <p:ph idx="2" type="pic"/>
          </p:nvPr>
        </p:nvSpPr>
        <p:spPr>
          <a:xfrm>
            <a:off x="3887391" y="740569"/>
            <a:ext cx="4629150" cy="3655219"/>
          </a:xfrm>
          <a:prstGeom prst="rect">
            <a:avLst/>
          </a:prstGeom>
          <a:noFill/>
          <a:ln>
            <a:noFill/>
          </a:ln>
        </p:spPr>
      </p:sp>
      <p:sp>
        <p:nvSpPr>
          <p:cNvPr id="82" name="Google Shape;82;p5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3" name="Google Shape;83;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52"/>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2"/>
          <p:cNvSpPr txBox="1"/>
          <p:nvPr>
            <p:ph idx="1" type="body"/>
          </p:nvPr>
        </p:nvSpPr>
        <p:spPr>
          <a:xfrm rot="5400000">
            <a:off x="2940248" y="-1313121"/>
            <a:ext cx="3263504" cy="86281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5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5" name="Google Shape;95;p5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98" name="Shape 98"/>
        <p:cNvGrpSpPr/>
        <p:nvPr/>
      </p:nvGrpSpPr>
      <p:grpSpPr>
        <a:xfrm>
          <a:off x="0" y="0"/>
          <a:ext cx="0" cy="0"/>
          <a:chOff x="0" y="0"/>
          <a:chExt cx="0" cy="0"/>
        </a:xfrm>
      </p:grpSpPr>
      <p:sp>
        <p:nvSpPr>
          <p:cNvPr id="99" name="Google Shape;99;p54"/>
          <p:cNvSpPr txBox="1"/>
          <p:nvPr>
            <p:ph type="title"/>
          </p:nvPr>
        </p:nvSpPr>
        <p:spPr>
          <a:xfrm>
            <a:off x="2061900" y="17427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0" name="Google Shape;100;p54"/>
          <p:cNvSpPr txBox="1"/>
          <p:nvPr>
            <p:ph idx="2" type="title"/>
          </p:nvPr>
        </p:nvSpPr>
        <p:spPr>
          <a:xfrm>
            <a:off x="2592450" y="11496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1" name="Google Shape;101;p54"/>
          <p:cNvSpPr txBox="1"/>
          <p:nvPr>
            <p:ph idx="1" type="subTitle"/>
          </p:nvPr>
        </p:nvSpPr>
        <p:spPr>
          <a:xfrm>
            <a:off x="2061900" y="2270475"/>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2" name="Google Shape;102;p54"/>
          <p:cNvSpPr txBox="1"/>
          <p:nvPr>
            <p:ph idx="3" type="title"/>
          </p:nvPr>
        </p:nvSpPr>
        <p:spPr>
          <a:xfrm>
            <a:off x="4745700" y="17427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3" name="Google Shape;103;p54"/>
          <p:cNvSpPr txBox="1"/>
          <p:nvPr>
            <p:ph idx="4" type="title"/>
          </p:nvPr>
        </p:nvSpPr>
        <p:spPr>
          <a:xfrm>
            <a:off x="5276250" y="11496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3000"/>
              <a:buFont typeface="Times New Roman"/>
              <a:buNone/>
              <a:defRPr sz="3000">
                <a:solidFill>
                  <a:schemeClr val="accen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54"/>
          <p:cNvSpPr txBox="1"/>
          <p:nvPr>
            <p:ph idx="5" type="subTitle"/>
          </p:nvPr>
        </p:nvSpPr>
        <p:spPr>
          <a:xfrm>
            <a:off x="4745700" y="2270475"/>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5" name="Google Shape;105;p54"/>
          <p:cNvSpPr txBox="1"/>
          <p:nvPr>
            <p:ph idx="6" type="title"/>
          </p:nvPr>
        </p:nvSpPr>
        <p:spPr>
          <a:xfrm>
            <a:off x="2061900" y="35321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6" name="Google Shape;106;p54"/>
          <p:cNvSpPr txBox="1"/>
          <p:nvPr>
            <p:ph idx="7" type="title"/>
          </p:nvPr>
        </p:nvSpPr>
        <p:spPr>
          <a:xfrm>
            <a:off x="2592450" y="29390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7" name="Google Shape;107;p54"/>
          <p:cNvSpPr txBox="1"/>
          <p:nvPr>
            <p:ph idx="8" type="subTitle"/>
          </p:nvPr>
        </p:nvSpPr>
        <p:spPr>
          <a:xfrm>
            <a:off x="2061900" y="4059900"/>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08" name="Google Shape;108;p54"/>
          <p:cNvSpPr txBox="1"/>
          <p:nvPr>
            <p:ph idx="9" type="title"/>
          </p:nvPr>
        </p:nvSpPr>
        <p:spPr>
          <a:xfrm>
            <a:off x="4745700" y="3532175"/>
            <a:ext cx="2336400" cy="527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500"/>
              <a:buFont typeface="Times New Roman"/>
              <a:buNone/>
              <a:defRPr sz="20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09" name="Google Shape;109;p54"/>
          <p:cNvSpPr txBox="1"/>
          <p:nvPr>
            <p:ph idx="13" type="title"/>
          </p:nvPr>
        </p:nvSpPr>
        <p:spPr>
          <a:xfrm>
            <a:off x="5276250" y="2939000"/>
            <a:ext cx="1275300" cy="5934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2500"/>
              <a:buFont typeface="Times New Roman"/>
              <a:buNone/>
              <a:defRPr sz="3000">
                <a:solidFill>
                  <a:schemeClr val="accent1"/>
                </a:solidFill>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
        <p:nvSpPr>
          <p:cNvPr id="110" name="Google Shape;110;p54"/>
          <p:cNvSpPr txBox="1"/>
          <p:nvPr>
            <p:ph idx="14" type="subTitle"/>
          </p:nvPr>
        </p:nvSpPr>
        <p:spPr>
          <a:xfrm>
            <a:off x="4745700" y="4059900"/>
            <a:ext cx="2336400" cy="54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None/>
              <a:defRPr/>
            </a:lvl1pPr>
            <a:lvl2pPr lvl="1" algn="l">
              <a:lnSpc>
                <a:spcPct val="100000"/>
              </a:lnSpc>
              <a:spcBef>
                <a:spcPts val="0"/>
              </a:spcBef>
              <a:spcAft>
                <a:spcPts val="0"/>
              </a:spcAft>
              <a:buClr>
                <a:schemeClr val="dk1"/>
              </a:buClr>
              <a:buSzPts val="1600"/>
              <a:buNone/>
              <a:defRPr sz="1600"/>
            </a:lvl2pPr>
            <a:lvl3pPr lvl="2" algn="l">
              <a:lnSpc>
                <a:spcPct val="100000"/>
              </a:lnSpc>
              <a:spcBef>
                <a:spcPts val="0"/>
              </a:spcBef>
              <a:spcAft>
                <a:spcPts val="0"/>
              </a:spcAft>
              <a:buClr>
                <a:schemeClr val="dk1"/>
              </a:buClr>
              <a:buSzPts val="1600"/>
              <a:buNone/>
              <a:defRPr sz="1600"/>
            </a:lvl3pPr>
            <a:lvl4pPr lvl="3" algn="l">
              <a:lnSpc>
                <a:spcPct val="100000"/>
              </a:lnSpc>
              <a:spcBef>
                <a:spcPts val="0"/>
              </a:spcBef>
              <a:spcAft>
                <a:spcPts val="0"/>
              </a:spcAft>
              <a:buClr>
                <a:schemeClr val="dk1"/>
              </a:buClr>
              <a:buSzPts val="1600"/>
              <a:buNone/>
              <a:defRPr sz="1600"/>
            </a:lvl4pPr>
            <a:lvl5pPr lvl="4" algn="l">
              <a:lnSpc>
                <a:spcPct val="100000"/>
              </a:lnSpc>
              <a:spcBef>
                <a:spcPts val="0"/>
              </a:spcBef>
              <a:spcAft>
                <a:spcPts val="0"/>
              </a:spcAft>
              <a:buClr>
                <a:schemeClr val="dk1"/>
              </a:buClr>
              <a:buSzPts val="1600"/>
              <a:buNone/>
              <a:defRPr sz="1600"/>
            </a:lvl5pPr>
            <a:lvl6pPr lvl="5" algn="l">
              <a:lnSpc>
                <a:spcPct val="100000"/>
              </a:lnSpc>
              <a:spcBef>
                <a:spcPts val="0"/>
              </a:spcBef>
              <a:spcAft>
                <a:spcPts val="0"/>
              </a:spcAft>
              <a:buClr>
                <a:schemeClr val="dk1"/>
              </a:buClr>
              <a:buSzPts val="1600"/>
              <a:buNone/>
              <a:defRPr sz="1600"/>
            </a:lvl6pPr>
            <a:lvl7pPr lvl="6" algn="l">
              <a:lnSpc>
                <a:spcPct val="100000"/>
              </a:lnSpc>
              <a:spcBef>
                <a:spcPts val="0"/>
              </a:spcBef>
              <a:spcAft>
                <a:spcPts val="0"/>
              </a:spcAft>
              <a:buClr>
                <a:schemeClr val="dk1"/>
              </a:buClr>
              <a:buSzPts val="1600"/>
              <a:buNone/>
              <a:defRPr sz="1600"/>
            </a:lvl7pPr>
            <a:lvl8pPr lvl="7" algn="l">
              <a:lnSpc>
                <a:spcPct val="100000"/>
              </a:lnSpc>
              <a:spcBef>
                <a:spcPts val="0"/>
              </a:spcBef>
              <a:spcAft>
                <a:spcPts val="0"/>
              </a:spcAft>
              <a:buClr>
                <a:schemeClr val="dk1"/>
              </a:buClr>
              <a:buSzPts val="1600"/>
              <a:buNone/>
              <a:defRPr sz="1600"/>
            </a:lvl8pPr>
            <a:lvl9pPr lvl="8" algn="l">
              <a:lnSpc>
                <a:spcPct val="100000"/>
              </a:lnSpc>
              <a:spcBef>
                <a:spcPts val="0"/>
              </a:spcBef>
              <a:spcAft>
                <a:spcPts val="0"/>
              </a:spcAft>
              <a:buClr>
                <a:schemeClr val="dk1"/>
              </a:buClr>
              <a:buSzPts val="1600"/>
              <a:buNone/>
              <a:defRPr sz="1600"/>
            </a:lvl9pPr>
          </a:lstStyle>
          <a:p/>
        </p:txBody>
      </p:sp>
      <p:sp>
        <p:nvSpPr>
          <p:cNvPr id="111" name="Google Shape;111;p54"/>
          <p:cNvSpPr txBox="1"/>
          <p:nvPr>
            <p:ph idx="15"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18" name="Shape 18"/>
        <p:cNvGrpSpPr/>
        <p:nvPr/>
      </p:nvGrpSpPr>
      <p:grpSpPr>
        <a:xfrm>
          <a:off x="0" y="0"/>
          <a:ext cx="0" cy="0"/>
          <a:chOff x="0" y="0"/>
          <a:chExt cx="0" cy="0"/>
        </a:xfrm>
      </p:grpSpPr>
      <p:sp>
        <p:nvSpPr>
          <p:cNvPr id="19" name="Google Shape;19;p41"/>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500"/>
              <a:buFont typeface="Times New Roman"/>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 name="Google Shape;20;p41"/>
          <p:cNvSpPr txBox="1"/>
          <p:nvPr>
            <p:ph idx="2" type="title"/>
          </p:nvPr>
        </p:nvSpPr>
        <p:spPr>
          <a:xfrm>
            <a:off x="1101175"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1" name="Google Shape;21;p41"/>
          <p:cNvSpPr txBox="1"/>
          <p:nvPr>
            <p:ph idx="1" type="subTitle"/>
          </p:nvPr>
        </p:nvSpPr>
        <p:spPr>
          <a:xfrm>
            <a:off x="1101175"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2" name="Google Shape;22;p41"/>
          <p:cNvSpPr txBox="1"/>
          <p:nvPr>
            <p:ph idx="3" type="title"/>
          </p:nvPr>
        </p:nvSpPr>
        <p:spPr>
          <a:xfrm>
            <a:off x="3578947"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3" name="Google Shape;23;p41"/>
          <p:cNvSpPr txBox="1"/>
          <p:nvPr>
            <p:ph idx="4" type="subTitle"/>
          </p:nvPr>
        </p:nvSpPr>
        <p:spPr>
          <a:xfrm>
            <a:off x="3579000"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4" name="Google Shape;24;p41"/>
          <p:cNvSpPr txBox="1"/>
          <p:nvPr>
            <p:ph idx="5" type="title"/>
          </p:nvPr>
        </p:nvSpPr>
        <p:spPr>
          <a:xfrm>
            <a:off x="1101175"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5" name="Google Shape;25;p41"/>
          <p:cNvSpPr txBox="1"/>
          <p:nvPr>
            <p:ph idx="6" type="subTitle"/>
          </p:nvPr>
        </p:nvSpPr>
        <p:spPr>
          <a:xfrm>
            <a:off x="1101175"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6" name="Google Shape;26;p41"/>
          <p:cNvSpPr txBox="1"/>
          <p:nvPr>
            <p:ph idx="7" type="title"/>
          </p:nvPr>
        </p:nvSpPr>
        <p:spPr>
          <a:xfrm>
            <a:off x="3578947"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7" name="Google Shape;27;p41"/>
          <p:cNvSpPr txBox="1"/>
          <p:nvPr>
            <p:ph idx="8" type="subTitle"/>
          </p:nvPr>
        </p:nvSpPr>
        <p:spPr>
          <a:xfrm>
            <a:off x="3578948"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28" name="Google Shape;28;p41"/>
          <p:cNvSpPr txBox="1"/>
          <p:nvPr>
            <p:ph idx="9" type="title"/>
          </p:nvPr>
        </p:nvSpPr>
        <p:spPr>
          <a:xfrm>
            <a:off x="6056725" y="195967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 name="Google Shape;29;p41"/>
          <p:cNvSpPr txBox="1"/>
          <p:nvPr>
            <p:ph idx="13" type="subTitle"/>
          </p:nvPr>
        </p:nvSpPr>
        <p:spPr>
          <a:xfrm>
            <a:off x="6056725" y="2369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
        <p:nvSpPr>
          <p:cNvPr id="30" name="Google Shape;30;p41"/>
          <p:cNvSpPr txBox="1"/>
          <p:nvPr>
            <p:ph idx="14" type="title"/>
          </p:nvPr>
        </p:nvSpPr>
        <p:spPr>
          <a:xfrm>
            <a:off x="6056725" y="3786125"/>
            <a:ext cx="1986000" cy="4095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2500"/>
              <a:buFont typeface="Times New Roman"/>
              <a:buNone/>
              <a:defRPr sz="2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1" name="Google Shape;31;p41"/>
          <p:cNvSpPr txBox="1"/>
          <p:nvPr>
            <p:ph idx="15" type="subTitle"/>
          </p:nvPr>
        </p:nvSpPr>
        <p:spPr>
          <a:xfrm>
            <a:off x="6056727" y="4195500"/>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2"/>
          <p:cNvSpPr txBox="1"/>
          <p:nvPr>
            <p:ph type="title"/>
          </p:nvPr>
        </p:nvSpPr>
        <p:spPr>
          <a:xfrm>
            <a:off x="540150" y="1381200"/>
            <a:ext cx="3957900" cy="1641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3600"/>
              <a:buFont typeface="Times New Roman"/>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42"/>
          <p:cNvSpPr txBox="1"/>
          <p:nvPr>
            <p:ph idx="2" type="title"/>
          </p:nvPr>
        </p:nvSpPr>
        <p:spPr>
          <a:xfrm>
            <a:off x="1832100" y="539400"/>
            <a:ext cx="1374000" cy="8418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1"/>
              </a:buClr>
              <a:buSzPts val="6000"/>
              <a:buFont typeface="Times New Roman"/>
              <a:buNone/>
              <a:defRPr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35" name="Google Shape;35;p42"/>
          <p:cNvSpPr txBox="1"/>
          <p:nvPr>
            <p:ph idx="1" type="subTitle"/>
          </p:nvPr>
        </p:nvSpPr>
        <p:spPr>
          <a:xfrm>
            <a:off x="1014900" y="3022300"/>
            <a:ext cx="3008400" cy="61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400"/>
              <a:buNone/>
              <a:defRPr/>
            </a:lvl2pPr>
            <a:lvl3pPr lvl="2" algn="ctr">
              <a:lnSpc>
                <a:spcPct val="100000"/>
              </a:lnSpc>
              <a:spcBef>
                <a:spcPts val="1600"/>
              </a:spcBef>
              <a:spcAft>
                <a:spcPts val="0"/>
              </a:spcAft>
              <a:buClr>
                <a:schemeClr val="dk1"/>
              </a:buClr>
              <a:buSzPts val="1400"/>
              <a:buNone/>
              <a:defRPr/>
            </a:lvl3pPr>
            <a:lvl4pPr lvl="3" algn="ctr">
              <a:lnSpc>
                <a:spcPct val="100000"/>
              </a:lnSpc>
              <a:spcBef>
                <a:spcPts val="1600"/>
              </a:spcBef>
              <a:spcAft>
                <a:spcPts val="0"/>
              </a:spcAft>
              <a:buClr>
                <a:schemeClr val="dk1"/>
              </a:buClr>
              <a:buSzPts val="1400"/>
              <a:buNone/>
              <a:defRPr/>
            </a:lvl4pPr>
            <a:lvl5pPr lvl="4" algn="ctr">
              <a:lnSpc>
                <a:spcPct val="100000"/>
              </a:lnSpc>
              <a:spcBef>
                <a:spcPts val="1600"/>
              </a:spcBef>
              <a:spcAft>
                <a:spcPts val="0"/>
              </a:spcAft>
              <a:buClr>
                <a:schemeClr val="dk1"/>
              </a:buClr>
              <a:buSzPts val="1400"/>
              <a:buNone/>
              <a:defRPr/>
            </a:lvl5pPr>
            <a:lvl6pPr lvl="5" algn="ctr">
              <a:lnSpc>
                <a:spcPct val="100000"/>
              </a:lnSpc>
              <a:spcBef>
                <a:spcPts val="1600"/>
              </a:spcBef>
              <a:spcAft>
                <a:spcPts val="0"/>
              </a:spcAft>
              <a:buClr>
                <a:schemeClr val="dk1"/>
              </a:buClr>
              <a:buSzPts val="1400"/>
              <a:buNone/>
              <a:defRPr/>
            </a:lvl6pPr>
            <a:lvl7pPr lvl="6" algn="ctr">
              <a:lnSpc>
                <a:spcPct val="100000"/>
              </a:lnSpc>
              <a:spcBef>
                <a:spcPts val="1600"/>
              </a:spcBef>
              <a:spcAft>
                <a:spcPts val="0"/>
              </a:spcAft>
              <a:buClr>
                <a:schemeClr val="dk1"/>
              </a:buClr>
              <a:buSzPts val="1400"/>
              <a:buNone/>
              <a:defRPr/>
            </a:lvl7pPr>
            <a:lvl8pPr lvl="7" algn="ctr">
              <a:lnSpc>
                <a:spcPct val="100000"/>
              </a:lnSpc>
              <a:spcBef>
                <a:spcPts val="1600"/>
              </a:spcBef>
              <a:spcAft>
                <a:spcPts val="0"/>
              </a:spcAft>
              <a:buClr>
                <a:schemeClr val="dk1"/>
              </a:buClr>
              <a:buSzPts val="1400"/>
              <a:buNone/>
              <a:defRPr/>
            </a:lvl8pPr>
            <a:lvl9pPr lvl="8" algn="ctr">
              <a:lnSpc>
                <a:spcPct val="100000"/>
              </a:lnSpc>
              <a:spcBef>
                <a:spcPts val="1600"/>
              </a:spcBef>
              <a:spcAft>
                <a:spcPts val="1600"/>
              </a:spcAft>
              <a:buClr>
                <a:schemeClr val="dk1"/>
              </a:buClr>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43"/>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2800"/>
              <a:buFont typeface="Times New Roman"/>
              <a:buNone/>
              <a:defRPr b="1" sz="2800" u="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lvl1pPr indent="-342900" lvl="0" marL="457200" algn="just">
              <a:lnSpc>
                <a:spcPct val="10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2pPr>
            <a:lvl3pPr indent="-342900" lvl="2" marL="13716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3pPr>
            <a:lvl4pPr indent="-342900" lvl="3" marL="18288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4pPr>
            <a:lvl5pPr indent="-342900" lvl="4" marL="2286000" algn="just">
              <a:lnSpc>
                <a:spcPct val="100000"/>
              </a:lnSpc>
              <a:spcBef>
                <a:spcPts val="375"/>
              </a:spcBef>
              <a:spcAft>
                <a:spcPts val="0"/>
              </a:spcAft>
              <a:buClr>
                <a:schemeClr val="dk1"/>
              </a:buClr>
              <a:buSzPts val="1800"/>
              <a:buChar char="•"/>
              <a:defRPr>
                <a:latin typeface="Times New Roman"/>
                <a:ea typeface="Times New Roman"/>
                <a:cs typeface="Times New Roman"/>
                <a:sym typeface="Times New Roman"/>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9" name="Shape 39"/>
        <p:cNvGrpSpPr/>
        <p:nvPr/>
      </p:nvGrpSpPr>
      <p:grpSpPr>
        <a:xfrm>
          <a:off x="0" y="0"/>
          <a:ext cx="0" cy="0"/>
          <a:chOff x="0" y="0"/>
          <a:chExt cx="0" cy="0"/>
        </a:xfrm>
      </p:grpSpPr>
      <p:sp>
        <p:nvSpPr>
          <p:cNvPr id="40" name="Google Shape;40;p44"/>
          <p:cNvSpPr txBox="1"/>
          <p:nvPr>
            <p:ph type="title"/>
          </p:nvPr>
        </p:nvSpPr>
        <p:spPr>
          <a:xfrm>
            <a:off x="713100" y="1307100"/>
            <a:ext cx="49275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Clr>
                <a:schemeClr val="dk1"/>
              </a:buClr>
              <a:buSzPts val="4800"/>
              <a:buFont typeface="Times New Roman"/>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1" name="Shape 41"/>
        <p:cNvGrpSpPr/>
        <p:nvPr/>
      </p:nvGrpSpPr>
      <p:grpSpPr>
        <a:xfrm>
          <a:off x="0" y="0"/>
          <a:ext cx="0" cy="0"/>
          <a:chOff x="0" y="0"/>
          <a:chExt cx="0" cy="0"/>
        </a:xfrm>
      </p:grpSpPr>
      <p:sp>
        <p:nvSpPr>
          <p:cNvPr id="42" name="Google Shape;42;p4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44" name="Google Shape;44;p4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6"/>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4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4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7" name="Google Shape;57;p4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4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4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8"/>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257908" y="273844"/>
            <a:ext cx="8628184"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Times New Roman"/>
              <a:buNone/>
              <a:defRPr b="0" i="0" sz="33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9"/>
          <p:cNvSpPr txBox="1"/>
          <p:nvPr>
            <p:ph idx="1" type="body"/>
          </p:nvPr>
        </p:nvSpPr>
        <p:spPr>
          <a:xfrm>
            <a:off x="257908" y="1369219"/>
            <a:ext cx="8628184" cy="326350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7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8" name="Google Shape;8;p3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3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3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9"/>
          <p:cNvSpPr/>
          <p:nvPr/>
        </p:nvSpPr>
        <p:spPr>
          <a:xfrm>
            <a:off x="135082" y="138694"/>
            <a:ext cx="8873836" cy="4866112"/>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p:nvPr/>
        </p:nvSpPr>
        <p:spPr>
          <a:xfrm>
            <a:off x="192643" y="236672"/>
            <a:ext cx="8758714" cy="123110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DAR ES SALAAM INSTITUTE OF TECHNOLOGY (DIT)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COMPUTER STUDIES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BACHELOR OF ENGINEERING IN COMPUTER ENGINEERING</a:t>
            </a:r>
            <a:endParaRPr b="0" i="0" sz="1400" u="none" cap="none" strike="noStrike">
              <a:solidFill>
                <a:srgbClr val="000000"/>
              </a:solidFill>
              <a:latin typeface="Arial"/>
              <a:ea typeface="Arial"/>
              <a:cs typeface="Arial"/>
              <a:sym typeface="Arial"/>
            </a:endParaRPr>
          </a:p>
        </p:txBody>
      </p:sp>
      <p:pic>
        <p:nvPicPr>
          <p:cNvPr id="117" name="Google Shape;117;p1"/>
          <p:cNvPicPr preferRelativeResize="0"/>
          <p:nvPr/>
        </p:nvPicPr>
        <p:blipFill rotWithShape="1">
          <a:blip r:embed="rId3">
            <a:alphaModFix/>
          </a:blip>
          <a:srcRect b="0" l="0" r="0" t="0"/>
          <a:stretch/>
        </p:blipFill>
        <p:spPr>
          <a:xfrm>
            <a:off x="3821751" y="1585579"/>
            <a:ext cx="1500498" cy="1463040"/>
          </a:xfrm>
          <a:prstGeom prst="rect">
            <a:avLst/>
          </a:prstGeom>
          <a:noFill/>
          <a:ln>
            <a:noFill/>
          </a:ln>
          <a:effectLst>
            <a:outerShdw blurRad="50800" rotWithShape="0" algn="t" dir="5400000" dist="38100">
              <a:srgbClr val="000000">
                <a:alpha val="40000"/>
              </a:srgbClr>
            </a:outerShdw>
          </a:effectLst>
        </p:spPr>
      </p:pic>
      <p:graphicFrame>
        <p:nvGraphicFramePr>
          <p:cNvPr id="118" name="Google Shape;118;p1"/>
          <p:cNvGraphicFramePr/>
          <p:nvPr/>
        </p:nvGraphicFramePr>
        <p:xfrm>
          <a:off x="228600" y="3166421"/>
          <a:ext cx="3000000" cy="3000000"/>
        </p:xfrm>
        <a:graphic>
          <a:graphicData uri="http://schemas.openxmlformats.org/drawingml/2006/table">
            <a:tbl>
              <a:tblPr>
                <a:noFill/>
                <a:tableStyleId>{C0ECF5D0-CADE-456F-AF3A-BFB18E3DD1DC}</a:tableStyleId>
              </a:tblPr>
              <a:tblGrid>
                <a:gridCol w="2451100"/>
                <a:gridCol w="431800"/>
                <a:gridCol w="5803900"/>
              </a:tblGrid>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PROJECT TITLE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rgbClr val="0D0D0D"/>
                          </a:solidFill>
                          <a:latin typeface="Times New Roman"/>
                          <a:ea typeface="Times New Roman"/>
                          <a:cs typeface="Times New Roman"/>
                          <a:sym typeface="Times New Roman"/>
                        </a:rPr>
                        <a:t>PATIENT’S HEALTH  STATUS MONITORING SYSTEM USING IoT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PROJECT TYPE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PROBLEM SOLVING </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NAME OF CANDIDATE</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STANLEY JUSTINE MAHENGE</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ADMISSION NO.</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Times New Roman"/>
                          <a:ea typeface="Times New Roman"/>
                          <a:cs typeface="Times New Roman"/>
                          <a:sym typeface="Times New Roman"/>
                        </a:rPr>
                        <a:t>:</a:t>
                      </a:r>
                      <a:endParaRPr b="1" sz="1600" u="none" cap="none" strike="noStrike">
                        <a:latin typeface="Times New Roman"/>
                        <a:ea typeface="Times New Roman"/>
                        <a:cs typeface="Times New Roman"/>
                        <a:sym typeface="Times New Roman"/>
                      </a:endParaRPr>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Times New Roman"/>
                          <a:ea typeface="Times New Roman"/>
                          <a:cs typeface="Times New Roman"/>
                          <a:sym typeface="Times New Roman"/>
                        </a:rPr>
                        <a:t>180230220303</a:t>
                      </a:r>
                      <a:endParaRPr sz="1400" u="none" cap="none" strike="noStrike"/>
                    </a:p>
                  </a:txBody>
                  <a:tcPr marT="37725" marB="37725" marR="75425" marL="75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mc:AlternateContent>
    <mc:Choice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SIGNIFICANCE</a:t>
            </a:r>
            <a:endParaRPr/>
          </a:p>
        </p:txBody>
      </p:sp>
      <p:sp>
        <p:nvSpPr>
          <p:cNvPr id="185" name="Google Shape;185;p10"/>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04</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Significance of the Study</a:t>
            </a:r>
            <a:endParaRPr/>
          </a:p>
        </p:txBody>
      </p:sp>
      <p:sp>
        <p:nvSpPr>
          <p:cNvPr id="191" name="Google Shape;191;p11"/>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proposed system shall be able to provide the real time remote monitoring of the heartbeat and temperature with the integration of a way to notify the nurse about patient’s condition and SMS to a doctor to notify him/her about abnormal condition of the patient.</a:t>
            </a:r>
            <a:endParaRPr/>
          </a:p>
          <a:p>
            <a:pPr indent="0" lvl="0" marL="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The appropriately proposed system shall be useful to </a:t>
            </a:r>
            <a:r>
              <a:rPr lang="en-US"/>
              <a:t>regional</a:t>
            </a:r>
            <a:r>
              <a:rPr lang="en-US" sz="1800">
                <a:latin typeface="Times New Roman"/>
                <a:ea typeface="Times New Roman"/>
                <a:cs typeface="Times New Roman"/>
                <a:sym typeface="Times New Roman"/>
              </a:rPr>
              <a:t> hospitals (or any other medical service center) where a lot of patients are admitted.</a:t>
            </a:r>
            <a:endParaRPr/>
          </a:p>
          <a:p>
            <a:pPr indent="-57150" lvl="0" marL="171450" rtl="0" algn="just">
              <a:lnSpc>
                <a:spcPct val="100000"/>
              </a:lnSpc>
              <a:spcBef>
                <a:spcPts val="750"/>
              </a:spcBef>
              <a:spcAft>
                <a:spcPts val="0"/>
              </a:spcAft>
              <a:buClr>
                <a:schemeClr val="dk1"/>
              </a:buClr>
              <a:buSzPts val="1800"/>
              <a:buNone/>
            </a:pPr>
            <a:r>
              <a:t/>
            </a:r>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 The system shall aim at reducing the distance between the patient and his attending physician </a:t>
            </a:r>
            <a:r>
              <a:rPr lang="en-US"/>
              <a:t>by allowing the healthcare giver to have the analysed temperature and pressure of patient at their fingertips.</a:t>
            </a:r>
            <a:endParaRPr/>
          </a:p>
          <a:p>
            <a:pPr indent="-57150" lvl="0" marL="171450" rtl="0" algn="just">
              <a:lnSpc>
                <a:spcPct val="100000"/>
              </a:lnSpc>
              <a:spcBef>
                <a:spcPts val="750"/>
              </a:spcBef>
              <a:spcAft>
                <a:spcPts val="0"/>
              </a:spcAft>
              <a:buClr>
                <a:schemeClr val="dk1"/>
              </a:buClr>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965200" y="2551350"/>
            <a:ext cx="7213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	SYSTEM ANALYSIS</a:t>
            </a:r>
            <a:endParaRPr/>
          </a:p>
        </p:txBody>
      </p:sp>
      <p:sp>
        <p:nvSpPr>
          <p:cNvPr id="197" name="Google Shape;197;p12"/>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05</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261a4b8040_0_97"/>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Software</a:t>
            </a:r>
            <a:r>
              <a:rPr lang="en-US"/>
              <a:t> Analysis</a:t>
            </a:r>
            <a:endParaRPr/>
          </a:p>
        </p:txBody>
      </p:sp>
      <p:sp>
        <p:nvSpPr>
          <p:cNvPr id="203" name="Google Shape;203;g1261a4b8040_0_97"/>
          <p:cNvSpPr txBox="1"/>
          <p:nvPr>
            <p:ph idx="1" type="body"/>
          </p:nvPr>
        </p:nvSpPr>
        <p:spPr>
          <a:xfrm>
            <a:off x="165400" y="1052899"/>
            <a:ext cx="8628300" cy="3730200"/>
          </a:xfrm>
          <a:prstGeom prst="rect">
            <a:avLst/>
          </a:prstGeom>
          <a:noFill/>
          <a:ln>
            <a:noFill/>
          </a:ln>
        </p:spPr>
        <p:txBody>
          <a:bodyPr anchorCtr="0" anchor="t" bIns="45700" lIns="91425" spcFirstLastPara="1" rIns="91425" wrap="square" tIns="45700">
            <a:normAutofit lnSpcReduction="20000"/>
          </a:bodyPr>
          <a:lstStyle/>
          <a:p>
            <a:pPr indent="0" lvl="0" marL="0" rtl="0" algn="just">
              <a:spcBef>
                <a:spcPts val="0"/>
              </a:spcBef>
              <a:spcAft>
                <a:spcPts val="0"/>
              </a:spcAft>
              <a:buNone/>
            </a:pPr>
            <a:r>
              <a:rPr lang="en-US"/>
              <a:t>The proposed system software part aims at handling the analysis of data that is mined by sensors and stored to the database.</a:t>
            </a:r>
            <a:endParaRPr/>
          </a:p>
          <a:p>
            <a:pPr indent="-342900" lvl="0" marL="457200" rtl="0" algn="just">
              <a:spcBef>
                <a:spcPts val="0"/>
              </a:spcBef>
              <a:spcAft>
                <a:spcPts val="0"/>
              </a:spcAft>
              <a:buSzPts val="1800"/>
              <a:buChar char="•"/>
            </a:pPr>
            <a:r>
              <a:rPr lang="en-US"/>
              <a:t>The proposed system software consist of  Functional and Nonfunctional requirement</a:t>
            </a:r>
            <a:endParaRPr/>
          </a:p>
          <a:p>
            <a:pPr indent="0" lvl="0" marL="0" rtl="0" algn="just">
              <a:spcBef>
                <a:spcPts val="0"/>
              </a:spcBef>
              <a:spcAft>
                <a:spcPts val="0"/>
              </a:spcAft>
              <a:buNone/>
            </a:pPr>
            <a:r>
              <a:t/>
            </a:r>
            <a:endParaRPr/>
          </a:p>
          <a:p>
            <a:pPr indent="0" lvl="0" marL="457200" rtl="0" algn="just">
              <a:spcBef>
                <a:spcPts val="0"/>
              </a:spcBef>
              <a:spcAft>
                <a:spcPts val="0"/>
              </a:spcAft>
              <a:buNone/>
            </a:pPr>
            <a:r>
              <a:rPr lang="en-US"/>
              <a:t>The main Functional requirements for this proposed web portal shall be to all viewing each patient’s temperature and heart rate through a web browser. To offer the evaluation of the data available by an IA module.</a:t>
            </a:r>
            <a:endParaRPr/>
          </a:p>
          <a:p>
            <a:pPr indent="0" lvl="0" marL="457200" rtl="0" algn="just">
              <a:spcBef>
                <a:spcPts val="0"/>
              </a:spcBef>
              <a:spcAft>
                <a:spcPts val="0"/>
              </a:spcAft>
              <a:buNone/>
            </a:pPr>
            <a:r>
              <a:t/>
            </a:r>
            <a:endParaRPr/>
          </a:p>
          <a:p>
            <a:pPr indent="0" lvl="0" marL="457200" rtl="0" algn="just">
              <a:spcBef>
                <a:spcPts val="0"/>
              </a:spcBef>
              <a:spcAft>
                <a:spcPts val="0"/>
              </a:spcAft>
              <a:buNone/>
            </a:pPr>
            <a:r>
              <a:rPr lang="en-US"/>
              <a:t>The non-functional requirement of the web portal is to have :</a:t>
            </a:r>
            <a:endParaRPr/>
          </a:p>
          <a:p>
            <a:pPr indent="-342900" lvl="0" marL="1371600" rtl="0" algn="just">
              <a:spcBef>
                <a:spcPts val="0"/>
              </a:spcBef>
              <a:spcAft>
                <a:spcPts val="0"/>
              </a:spcAft>
              <a:buSzPts val="1800"/>
              <a:buChar char="➢"/>
            </a:pPr>
            <a:r>
              <a:rPr lang="en-US"/>
              <a:t>Having a database( sqlite for development and mysql for production ) to store both personal and medical details of patients.</a:t>
            </a:r>
            <a:endParaRPr/>
          </a:p>
          <a:p>
            <a:pPr indent="-342900" lvl="0" marL="1371600" rtl="0" algn="just">
              <a:spcBef>
                <a:spcPts val="0"/>
              </a:spcBef>
              <a:spcAft>
                <a:spcPts val="0"/>
              </a:spcAft>
              <a:buSzPts val="1800"/>
              <a:buChar char="➢"/>
            </a:pPr>
            <a:r>
              <a:rPr lang="en-US"/>
              <a:t>Having page for the System Guide to the Health caregivers</a:t>
            </a:r>
            <a:endParaRPr/>
          </a:p>
          <a:p>
            <a:pPr indent="-342900" lvl="0" marL="1371600" rtl="0" algn="just">
              <a:spcBef>
                <a:spcPts val="0"/>
              </a:spcBef>
              <a:spcAft>
                <a:spcPts val="0"/>
              </a:spcAft>
              <a:buSzPts val="1800"/>
              <a:buChar char="➢"/>
            </a:pPr>
            <a:r>
              <a:rPr lang="en-US"/>
              <a:t>The system to be able to determine critical condition and alerting the health case give as soon as possible</a:t>
            </a:r>
            <a:endParaRPr/>
          </a:p>
          <a:p>
            <a:pPr indent="0" lvl="0" marL="0" rtl="0" algn="just">
              <a:lnSpc>
                <a:spcPct val="100000"/>
              </a:lnSpc>
              <a:spcBef>
                <a:spcPts val="0"/>
              </a:spcBef>
              <a:spcAft>
                <a:spcPts val="0"/>
              </a:spcAft>
              <a:buNone/>
            </a:pPr>
            <a:r>
              <a:t/>
            </a:r>
            <a:endParaRPr/>
          </a:p>
          <a:p>
            <a:pPr indent="0" lvl="0" marL="0" rtl="0" algn="just">
              <a:lnSpc>
                <a:spcPct val="100000"/>
              </a:lnSpc>
              <a:spcBef>
                <a:spcPts val="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261a4b8040_0_163"/>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Software Analysis</a:t>
            </a:r>
            <a:endParaRPr/>
          </a:p>
        </p:txBody>
      </p:sp>
      <p:sp>
        <p:nvSpPr>
          <p:cNvPr id="209" name="Google Shape;209;g1261a4b8040_0_163"/>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lnSpcReduction="10000"/>
          </a:bodyPr>
          <a:lstStyle/>
          <a:p>
            <a:pPr indent="-171450" lvl="0" marL="17145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 proposed system </a:t>
            </a:r>
            <a:r>
              <a:rPr lang="en-US"/>
              <a:t>development Language shall be:</a:t>
            </a:r>
            <a:endParaRPr/>
          </a:p>
          <a:p>
            <a:pPr indent="0" lvl="0" marL="457200" rtl="0" algn="just">
              <a:lnSpc>
                <a:spcPct val="100000"/>
              </a:lnSpc>
              <a:spcBef>
                <a:spcPts val="0"/>
              </a:spcBef>
              <a:spcAft>
                <a:spcPts val="0"/>
              </a:spcAft>
              <a:buNone/>
            </a:pPr>
            <a:r>
              <a:rPr lang="en-US"/>
              <a:t>Python 3.9.0  Using Flask  2.1 Web Framework.</a:t>
            </a:r>
            <a:endParaRPr/>
          </a:p>
          <a:p>
            <a:pPr indent="0" lvl="0" marL="457200" rtl="0" algn="just">
              <a:lnSpc>
                <a:spcPct val="100000"/>
              </a:lnSpc>
              <a:spcBef>
                <a:spcPts val="0"/>
              </a:spcBef>
              <a:spcAft>
                <a:spcPts val="0"/>
              </a:spcAft>
              <a:buNone/>
            </a:pPr>
            <a:r>
              <a:rPr lang="en-US"/>
              <a:t>Bootstrap 4 as customized responsive CSS and HTML 5 template.</a:t>
            </a:r>
            <a:endParaRPr/>
          </a:p>
          <a:p>
            <a:pPr indent="0" lvl="0" marL="457200" rtl="0" algn="just">
              <a:lnSpc>
                <a:spcPct val="100000"/>
              </a:lnSpc>
              <a:spcBef>
                <a:spcPts val="0"/>
              </a:spcBef>
              <a:spcAft>
                <a:spcPts val="0"/>
              </a:spcAft>
              <a:buNone/>
            </a:pPr>
            <a:r>
              <a:rPr lang="en-US"/>
              <a:t>Jinja2 - Template engine for integrated python and web services.</a:t>
            </a:r>
            <a:endParaRPr/>
          </a:p>
          <a:p>
            <a:pPr indent="0" lvl="0" marL="457200" rtl="0" algn="just">
              <a:lnSpc>
                <a:spcPct val="100000"/>
              </a:lnSpc>
              <a:spcBef>
                <a:spcPts val="0"/>
              </a:spcBef>
              <a:spcAft>
                <a:spcPts val="0"/>
              </a:spcAft>
              <a:buNone/>
            </a:pPr>
            <a:r>
              <a:rPr lang="en-US"/>
              <a:t>Sqlite -as development Database.</a:t>
            </a:r>
            <a:endParaRPr/>
          </a:p>
          <a:p>
            <a:pPr indent="0" lvl="0" marL="457200" rtl="0" algn="just">
              <a:lnSpc>
                <a:spcPct val="100000"/>
              </a:lnSpc>
              <a:spcBef>
                <a:spcPts val="0"/>
              </a:spcBef>
              <a:spcAft>
                <a:spcPts val="0"/>
              </a:spcAft>
              <a:buNone/>
            </a:pPr>
            <a:r>
              <a:rPr lang="en-US"/>
              <a:t>MYSQL for production Database.</a:t>
            </a:r>
            <a:endParaRPr/>
          </a:p>
          <a:p>
            <a:pPr indent="0" lvl="0" marL="457200" rtl="0" algn="just">
              <a:lnSpc>
                <a:spcPct val="100000"/>
              </a:lnSpc>
              <a:spcBef>
                <a:spcPts val="0"/>
              </a:spcBef>
              <a:spcAft>
                <a:spcPts val="0"/>
              </a:spcAft>
              <a:buNone/>
            </a:pPr>
            <a:r>
              <a:rPr lang="en-US"/>
              <a:t>Github for repository and other tools such as vs Code as a text Editor.</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a:t>Why python over other programming Language, Concept such as Cloud Computing, Machine Learning, and Big Data helps lots of organizations to transform and improve their processes and workflows and python plays as data friendly programming language from its creation.</a:t>
            </a:r>
            <a:endParaRPr/>
          </a:p>
          <a:p>
            <a:pPr indent="-171450" lvl="0" marL="171450" rtl="0" algn="just">
              <a:lnSpc>
                <a:spcPct val="100000"/>
              </a:lnSpc>
              <a:spcBef>
                <a:spcPts val="750"/>
              </a:spcBef>
              <a:spcAft>
                <a:spcPts val="0"/>
              </a:spcAft>
              <a:buClr>
                <a:schemeClr val="dk1"/>
              </a:buClr>
              <a:buSzPts val="1800"/>
              <a:buChar char="•"/>
            </a:pPr>
            <a:r>
              <a:rPr lang="en-US"/>
              <a:t> And For bootstrap,  as the Framework support JavaScript plugins, making it even more flexible and has a lot of components, a good grid system, styling for many HTML elements ranging from typography to buttons.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261a4b8040_0_119"/>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Software Analysis</a:t>
            </a:r>
            <a:endParaRPr/>
          </a:p>
        </p:txBody>
      </p:sp>
      <p:sp>
        <p:nvSpPr>
          <p:cNvPr id="215" name="Google Shape;215;g1261a4b8040_0_119"/>
          <p:cNvSpPr txBox="1"/>
          <p:nvPr>
            <p:ph idx="1" type="body"/>
          </p:nvPr>
        </p:nvSpPr>
        <p:spPr>
          <a:xfrm>
            <a:off x="295183" y="8489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b="1" lang="en-US"/>
              <a:t>Ward system  use case.</a:t>
            </a:r>
            <a:endParaRPr b="1"/>
          </a:p>
          <a:p>
            <a:pPr indent="-342900" lvl="0" marL="457200" rtl="0" algn="just">
              <a:lnSpc>
                <a:spcPct val="100000"/>
              </a:lnSpc>
              <a:spcBef>
                <a:spcPts val="0"/>
              </a:spcBef>
              <a:spcAft>
                <a:spcPts val="0"/>
              </a:spcAft>
              <a:buSzPts val="1800"/>
              <a:buChar char="➢"/>
            </a:pPr>
            <a:r>
              <a:rPr lang="en-US"/>
              <a:t>As health caregiver enrolls a patient who is to be monitor the following details shall be feed to the system.</a:t>
            </a:r>
            <a:endParaRPr/>
          </a:p>
        </p:txBody>
      </p:sp>
      <p:sp>
        <p:nvSpPr>
          <p:cNvPr id="216" name="Google Shape;216;g1261a4b8040_0_119"/>
          <p:cNvSpPr/>
          <p:nvPr/>
        </p:nvSpPr>
        <p:spPr>
          <a:xfrm>
            <a:off x="611825" y="2923025"/>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Health caregiver</a:t>
            </a:r>
            <a:endParaRPr/>
          </a:p>
        </p:txBody>
      </p:sp>
      <p:sp>
        <p:nvSpPr>
          <p:cNvPr id="217" name="Google Shape;217;g1261a4b8040_0_119"/>
          <p:cNvSpPr/>
          <p:nvPr/>
        </p:nvSpPr>
        <p:spPr>
          <a:xfrm>
            <a:off x="3894425" y="2225450"/>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Personal info</a:t>
            </a:r>
            <a:endParaRPr/>
          </a:p>
        </p:txBody>
      </p:sp>
      <p:sp>
        <p:nvSpPr>
          <p:cNvPr id="218" name="Google Shape;218;g1261a4b8040_0_119"/>
          <p:cNvSpPr/>
          <p:nvPr/>
        </p:nvSpPr>
        <p:spPr>
          <a:xfrm>
            <a:off x="3894425" y="2843813"/>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Ward |Bed No</a:t>
            </a:r>
            <a:endParaRPr/>
          </a:p>
        </p:txBody>
      </p:sp>
      <p:sp>
        <p:nvSpPr>
          <p:cNvPr id="219" name="Google Shape;219;g1261a4b8040_0_119"/>
          <p:cNvSpPr/>
          <p:nvPr/>
        </p:nvSpPr>
        <p:spPr>
          <a:xfrm>
            <a:off x="3894425" y="3462175"/>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Doctor incharge</a:t>
            </a:r>
            <a:endParaRPr/>
          </a:p>
        </p:txBody>
      </p:sp>
      <p:sp>
        <p:nvSpPr>
          <p:cNvPr id="220" name="Google Shape;220;g1261a4b8040_0_119"/>
          <p:cNvSpPr/>
          <p:nvPr/>
        </p:nvSpPr>
        <p:spPr>
          <a:xfrm>
            <a:off x="3894425" y="4080525"/>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Patient</a:t>
            </a:r>
            <a:r>
              <a:rPr lang="en-US"/>
              <a:t> Status</a:t>
            </a:r>
            <a:endParaRPr/>
          </a:p>
        </p:txBody>
      </p:sp>
      <p:sp>
        <p:nvSpPr>
          <p:cNvPr id="221" name="Google Shape;221;g1261a4b8040_0_119"/>
          <p:cNvSpPr/>
          <p:nvPr/>
        </p:nvSpPr>
        <p:spPr>
          <a:xfrm rot="5400000">
            <a:off x="4704150" y="2827050"/>
            <a:ext cx="2180400" cy="861000"/>
          </a:xfrm>
          <a:prstGeom prst="arc">
            <a:avLst>
              <a:gd fmla="val 10929489" name="adj1"/>
              <a:gd fmla="val 570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261a4b8040_0_119"/>
          <p:cNvSpPr/>
          <p:nvPr/>
        </p:nvSpPr>
        <p:spPr>
          <a:xfrm>
            <a:off x="6680950" y="3133050"/>
            <a:ext cx="1557900" cy="24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Patient Record</a:t>
            </a:r>
            <a:endParaRPr/>
          </a:p>
        </p:txBody>
      </p:sp>
      <p:sp>
        <p:nvSpPr>
          <p:cNvPr id="223" name="Google Shape;223;g1261a4b8040_0_119"/>
          <p:cNvSpPr/>
          <p:nvPr/>
        </p:nvSpPr>
        <p:spPr>
          <a:xfrm>
            <a:off x="2582425" y="2843825"/>
            <a:ext cx="812400" cy="40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admits</a:t>
            </a:r>
            <a:endParaRPr/>
          </a:p>
        </p:txBody>
      </p:sp>
      <p:sp>
        <p:nvSpPr>
          <p:cNvPr id="224" name="Google Shape;224;g1261a4b8040_0_119"/>
          <p:cNvSpPr/>
          <p:nvPr/>
        </p:nvSpPr>
        <p:spPr>
          <a:xfrm>
            <a:off x="6224850" y="3179250"/>
            <a:ext cx="362700" cy="156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1261a4b8040_0_119"/>
          <p:cNvSpPr/>
          <p:nvPr/>
        </p:nvSpPr>
        <p:spPr>
          <a:xfrm>
            <a:off x="4065125" y="1492150"/>
            <a:ext cx="1216500" cy="476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Patient</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61a4b8040_0_134"/>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Software Analysis</a:t>
            </a:r>
            <a:endParaRPr/>
          </a:p>
        </p:txBody>
      </p:sp>
      <p:sp>
        <p:nvSpPr>
          <p:cNvPr id="231" name="Google Shape;231;g1261a4b8040_0_134"/>
          <p:cNvSpPr txBox="1"/>
          <p:nvPr>
            <p:ph idx="1" type="body"/>
          </p:nvPr>
        </p:nvSpPr>
        <p:spPr>
          <a:xfrm>
            <a:off x="359233" y="8324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b="1" lang="en-US"/>
              <a:t>Temperature and Heart rate record and </a:t>
            </a:r>
            <a:r>
              <a:rPr b="1" lang="en-US"/>
              <a:t>relationships</a:t>
            </a:r>
            <a:endParaRPr b="1"/>
          </a:p>
          <a:p>
            <a:pPr indent="-342900" lvl="0" marL="457200" rtl="0" algn="just">
              <a:lnSpc>
                <a:spcPct val="100000"/>
              </a:lnSpc>
              <a:spcBef>
                <a:spcPts val="0"/>
              </a:spcBef>
              <a:spcAft>
                <a:spcPts val="0"/>
              </a:spcAft>
              <a:buSzPts val="1800"/>
              <a:buChar char="➢"/>
            </a:pPr>
            <a:r>
              <a:rPr lang="en-US"/>
              <a:t>For the database schema for the proposed system the relationship shall be one to many since each single patient under monitoring process shall have multiple both temperature and heart rate sensor reading</a:t>
            </a:r>
            <a:endParaRPr/>
          </a:p>
        </p:txBody>
      </p:sp>
      <p:sp>
        <p:nvSpPr>
          <p:cNvPr id="232" name="Google Shape;232;g1261a4b8040_0_134"/>
          <p:cNvSpPr/>
          <p:nvPr/>
        </p:nvSpPr>
        <p:spPr>
          <a:xfrm>
            <a:off x="2127125" y="2923025"/>
            <a:ext cx="946200" cy="45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Patient</a:t>
            </a:r>
            <a:endParaRPr/>
          </a:p>
        </p:txBody>
      </p:sp>
      <p:sp>
        <p:nvSpPr>
          <p:cNvPr id="233" name="Google Shape;233;g1261a4b8040_0_134"/>
          <p:cNvSpPr/>
          <p:nvPr/>
        </p:nvSpPr>
        <p:spPr>
          <a:xfrm>
            <a:off x="5071725" y="2495250"/>
            <a:ext cx="1988700" cy="45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Temperature </a:t>
            </a:r>
            <a:r>
              <a:rPr lang="en-US"/>
              <a:t>Records</a:t>
            </a:r>
            <a:endParaRPr/>
          </a:p>
        </p:txBody>
      </p:sp>
      <p:sp>
        <p:nvSpPr>
          <p:cNvPr id="234" name="Google Shape;234;g1261a4b8040_0_134"/>
          <p:cNvSpPr/>
          <p:nvPr/>
        </p:nvSpPr>
        <p:spPr>
          <a:xfrm>
            <a:off x="4887400" y="3685100"/>
            <a:ext cx="1945800" cy="503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Heart rate </a:t>
            </a:r>
            <a:r>
              <a:rPr lang="en-US"/>
              <a:t>Records</a:t>
            </a:r>
            <a:endParaRPr/>
          </a:p>
        </p:txBody>
      </p:sp>
      <p:cxnSp>
        <p:nvCxnSpPr>
          <p:cNvPr id="235" name="Google Shape;235;g1261a4b8040_0_134"/>
          <p:cNvCxnSpPr>
            <a:stCxn id="232" idx="3"/>
            <a:endCxn id="236" idx="2"/>
          </p:cNvCxnSpPr>
          <p:nvPr/>
        </p:nvCxnSpPr>
        <p:spPr>
          <a:xfrm flipH="1" rot="10800000">
            <a:off x="3073325" y="2724725"/>
            <a:ext cx="1358100" cy="427800"/>
          </a:xfrm>
          <a:prstGeom prst="straightConnector1">
            <a:avLst/>
          </a:prstGeom>
          <a:noFill/>
          <a:ln cap="flat" cmpd="sng" w="9525">
            <a:solidFill>
              <a:schemeClr val="dk2"/>
            </a:solidFill>
            <a:prstDash val="solid"/>
            <a:round/>
            <a:headEnd len="med" w="med" type="none"/>
            <a:tailEnd len="med" w="med" type="triangle"/>
          </a:ln>
        </p:spPr>
      </p:cxnSp>
      <p:cxnSp>
        <p:nvCxnSpPr>
          <p:cNvPr id="237" name="Google Shape;237;g1261a4b8040_0_134"/>
          <p:cNvCxnSpPr>
            <a:stCxn id="232" idx="3"/>
            <a:endCxn id="238" idx="1"/>
          </p:cNvCxnSpPr>
          <p:nvPr/>
        </p:nvCxnSpPr>
        <p:spPr>
          <a:xfrm>
            <a:off x="3073325" y="3152525"/>
            <a:ext cx="1186500" cy="7491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g1261a4b8040_0_134"/>
          <p:cNvSpPr/>
          <p:nvPr/>
        </p:nvSpPr>
        <p:spPr>
          <a:xfrm>
            <a:off x="4431525" y="2674950"/>
            <a:ext cx="85500" cy="9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261a4b8040_0_134"/>
          <p:cNvSpPr/>
          <p:nvPr/>
        </p:nvSpPr>
        <p:spPr>
          <a:xfrm>
            <a:off x="4247225" y="3887150"/>
            <a:ext cx="85500" cy="9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g1261a4b8040_0_134"/>
          <p:cNvCxnSpPr>
            <a:stCxn id="238" idx="6"/>
          </p:cNvCxnSpPr>
          <p:nvPr/>
        </p:nvCxnSpPr>
        <p:spPr>
          <a:xfrm flipH="1" rot="10800000">
            <a:off x="4332725" y="3791750"/>
            <a:ext cx="540600" cy="145200"/>
          </a:xfrm>
          <a:prstGeom prst="straightConnector1">
            <a:avLst/>
          </a:prstGeom>
          <a:noFill/>
          <a:ln cap="flat" cmpd="sng" w="9525">
            <a:solidFill>
              <a:schemeClr val="dk2"/>
            </a:solidFill>
            <a:prstDash val="solid"/>
            <a:round/>
            <a:headEnd len="med" w="med" type="none"/>
            <a:tailEnd len="med" w="med" type="triangle"/>
          </a:ln>
        </p:spPr>
      </p:cxnSp>
      <p:cxnSp>
        <p:nvCxnSpPr>
          <p:cNvPr id="240" name="Google Shape;240;g1261a4b8040_0_134"/>
          <p:cNvCxnSpPr>
            <a:stCxn id="238" idx="6"/>
            <a:endCxn id="234" idx="1"/>
          </p:cNvCxnSpPr>
          <p:nvPr/>
        </p:nvCxnSpPr>
        <p:spPr>
          <a:xfrm>
            <a:off x="4332725" y="3936950"/>
            <a:ext cx="554700" cy="0"/>
          </a:xfrm>
          <a:prstGeom prst="straightConnector1">
            <a:avLst/>
          </a:prstGeom>
          <a:noFill/>
          <a:ln cap="flat" cmpd="sng" w="9525">
            <a:solidFill>
              <a:schemeClr val="dk2"/>
            </a:solidFill>
            <a:prstDash val="solid"/>
            <a:round/>
            <a:headEnd len="med" w="med" type="none"/>
            <a:tailEnd len="med" w="med" type="triangle"/>
          </a:ln>
        </p:spPr>
      </p:cxnSp>
      <p:cxnSp>
        <p:nvCxnSpPr>
          <p:cNvPr id="241" name="Google Shape;241;g1261a4b8040_0_134"/>
          <p:cNvCxnSpPr>
            <a:stCxn id="238" idx="6"/>
          </p:cNvCxnSpPr>
          <p:nvPr/>
        </p:nvCxnSpPr>
        <p:spPr>
          <a:xfrm>
            <a:off x="4332725" y="3936950"/>
            <a:ext cx="547500" cy="16080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g1261a4b8040_0_134"/>
          <p:cNvCxnSpPr/>
          <p:nvPr/>
        </p:nvCxnSpPr>
        <p:spPr>
          <a:xfrm flipH="1" rot="10800000">
            <a:off x="4517025" y="2571750"/>
            <a:ext cx="540600" cy="1452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g1261a4b8040_0_134"/>
          <p:cNvCxnSpPr/>
          <p:nvPr/>
        </p:nvCxnSpPr>
        <p:spPr>
          <a:xfrm>
            <a:off x="4517025" y="2716950"/>
            <a:ext cx="554700" cy="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g1261a4b8040_0_134"/>
          <p:cNvCxnSpPr/>
          <p:nvPr/>
        </p:nvCxnSpPr>
        <p:spPr>
          <a:xfrm>
            <a:off x="4517025" y="2716950"/>
            <a:ext cx="547500" cy="160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mc:AlternateContent>
    <mc:Choice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261a4b8040_0_107"/>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Hardware Analysis</a:t>
            </a:r>
            <a:endParaRPr/>
          </a:p>
        </p:txBody>
      </p:sp>
      <p:sp>
        <p:nvSpPr>
          <p:cNvPr id="250" name="Google Shape;250;g1261a4b8040_0_107"/>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spcBef>
                <a:spcPts val="0"/>
              </a:spcBef>
              <a:spcAft>
                <a:spcPts val="0"/>
              </a:spcAft>
              <a:buSzPts val="1800"/>
              <a:buChar char="•"/>
            </a:pPr>
            <a:r>
              <a:rPr lang="en-US"/>
              <a:t>The proposed system hardware shall consist of the following tools:</a:t>
            </a:r>
            <a:endParaRPr/>
          </a:p>
          <a:p>
            <a:pPr indent="0" lvl="0" marL="457200" rtl="0" algn="just">
              <a:spcBef>
                <a:spcPts val="0"/>
              </a:spcBef>
              <a:spcAft>
                <a:spcPts val="0"/>
              </a:spcAft>
              <a:buNone/>
            </a:pPr>
            <a:r>
              <a:rPr lang="en-US"/>
              <a:t>Arduino UNO microcontroller, DS18B20 is 1-Wire digital temperature sensor, Heart rate sensor , LCD i2c 16x2 display, ESP 8066 as for wifi module send sensor data to the web server , resistor for voltage control and jumper wires for connection.</a:t>
            </a:r>
            <a:endParaRPr/>
          </a:p>
          <a:p>
            <a:pPr indent="0" lvl="0" marL="457200" rtl="0" algn="just">
              <a:spcBef>
                <a:spcPts val="0"/>
              </a:spcBef>
              <a:spcAft>
                <a:spcPts val="0"/>
              </a:spcAft>
              <a:buNone/>
            </a:pPr>
            <a:r>
              <a:t/>
            </a:r>
            <a:endParaRPr/>
          </a:p>
          <a:p>
            <a:pPr indent="-171450" lvl="0" marL="171450" rtl="0" algn="just">
              <a:lnSpc>
                <a:spcPct val="100000"/>
              </a:lnSpc>
              <a:spcBef>
                <a:spcPts val="0"/>
              </a:spcBef>
              <a:spcAft>
                <a:spcPts val="0"/>
              </a:spcAft>
              <a:buClr>
                <a:schemeClr val="dk1"/>
              </a:buClr>
              <a:buSzPts val="1800"/>
              <a:buChar char="•"/>
            </a:pPr>
            <a:r>
              <a:rPr lang="en-US"/>
              <a:t>Arduino UNO is a low-cost, flexible, and easy-to-use programmable open-source microcontroller board that can be integrated into a variety of electronic projects. This board can be interfaced with other Arduino boards, Arduino shields, Raspberry Pi boards and can control relays, LEDs, servos, and motors as an output.</a:t>
            </a:r>
            <a:endParaRPr/>
          </a:p>
          <a:p>
            <a:pPr indent="-57150" lvl="0" marL="171450" rtl="0" algn="just">
              <a:lnSpc>
                <a:spcPct val="100000"/>
              </a:lnSpc>
              <a:spcBef>
                <a:spcPts val="750"/>
              </a:spcBef>
              <a:spcAft>
                <a:spcPts val="0"/>
              </a:spcAft>
              <a:buClr>
                <a:schemeClr val="dk1"/>
              </a:buClr>
              <a:buSzPts val="1800"/>
              <a:buNone/>
            </a:pPr>
            <a:r>
              <a:t/>
            </a:r>
            <a:endParaRPr/>
          </a:p>
        </p:txBody>
      </p:sp>
      <p:pic>
        <p:nvPicPr>
          <p:cNvPr id="251" name="Google Shape;251;g1261a4b8040_0_107"/>
          <p:cNvPicPr preferRelativeResize="0"/>
          <p:nvPr/>
        </p:nvPicPr>
        <p:blipFill>
          <a:blip r:embed="rId3">
            <a:alphaModFix/>
          </a:blip>
          <a:stretch>
            <a:fillRect/>
          </a:stretch>
        </p:blipFill>
        <p:spPr>
          <a:xfrm>
            <a:off x="3599750" y="3642425"/>
            <a:ext cx="1546125" cy="1159574"/>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261a4b8040_0_172"/>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Hardware Analysis</a:t>
            </a:r>
            <a:endParaRPr/>
          </a:p>
        </p:txBody>
      </p:sp>
      <p:sp>
        <p:nvSpPr>
          <p:cNvPr id="257" name="Google Shape;257;g1261a4b8040_0_172"/>
          <p:cNvSpPr txBox="1"/>
          <p:nvPr>
            <p:ph idx="1" type="body"/>
          </p:nvPr>
        </p:nvSpPr>
        <p:spPr>
          <a:xfrm>
            <a:off x="200983" y="92068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spcBef>
                <a:spcPts val="0"/>
              </a:spcBef>
              <a:spcAft>
                <a:spcPts val="0"/>
              </a:spcAft>
              <a:buSzPts val="1800"/>
              <a:buChar char="•"/>
            </a:pPr>
            <a:r>
              <a:rPr lang="en-US"/>
              <a:t>The proposed system shall use I2C 16x2 Arduino LCD Screen since  it only needs 4 pins for the LCD display: VCC, GND, SDA, SCL. It will save at least 4 digital/analog pins on Arduino. All connectors are standard XH2.54 (Breadboard type).It connects with the jumper wire directly.</a:t>
            </a:r>
            <a:endParaRPr/>
          </a:p>
          <a:p>
            <a:pPr indent="-342900" lvl="0" marL="457200" rtl="0" algn="just">
              <a:spcBef>
                <a:spcPts val="0"/>
              </a:spcBef>
              <a:spcAft>
                <a:spcPts val="0"/>
              </a:spcAft>
              <a:buSzPts val="1800"/>
              <a:buChar char="•"/>
            </a:pPr>
            <a:r>
              <a:rPr lang="en-US"/>
              <a:t>ESP 8066 -  low-cost Wifi microchip, with built-in TCP/IP networking software, and microcontroller capability.</a:t>
            </a:r>
            <a:endParaRPr/>
          </a:p>
          <a:p>
            <a:pPr indent="-57150" lvl="0" marL="171450" rtl="0" algn="just">
              <a:lnSpc>
                <a:spcPct val="100000"/>
              </a:lnSpc>
              <a:spcBef>
                <a:spcPts val="750"/>
              </a:spcBef>
              <a:spcAft>
                <a:spcPts val="0"/>
              </a:spcAft>
              <a:buClr>
                <a:schemeClr val="dk1"/>
              </a:buClr>
              <a:buSzPts val="1800"/>
              <a:buNone/>
            </a:pPr>
            <a:r>
              <a:t/>
            </a:r>
            <a:endParaRPr/>
          </a:p>
        </p:txBody>
      </p:sp>
      <p:pic>
        <p:nvPicPr>
          <p:cNvPr id="258" name="Google Shape;258;g1261a4b8040_0_172"/>
          <p:cNvPicPr preferRelativeResize="0"/>
          <p:nvPr/>
        </p:nvPicPr>
        <p:blipFill>
          <a:blip r:embed="rId3">
            <a:alphaModFix/>
          </a:blip>
          <a:stretch>
            <a:fillRect/>
          </a:stretch>
        </p:blipFill>
        <p:spPr>
          <a:xfrm>
            <a:off x="1522425" y="2753175"/>
            <a:ext cx="2603750" cy="1952800"/>
          </a:xfrm>
          <a:prstGeom prst="rect">
            <a:avLst/>
          </a:prstGeom>
          <a:noFill/>
          <a:ln>
            <a:noFill/>
          </a:ln>
        </p:spPr>
      </p:pic>
      <p:pic>
        <p:nvPicPr>
          <p:cNvPr id="259" name="Google Shape;259;g1261a4b8040_0_172"/>
          <p:cNvPicPr preferRelativeResize="0"/>
          <p:nvPr/>
        </p:nvPicPr>
        <p:blipFill>
          <a:blip r:embed="rId4">
            <a:alphaModFix/>
          </a:blip>
          <a:stretch>
            <a:fillRect/>
          </a:stretch>
        </p:blipFill>
        <p:spPr>
          <a:xfrm>
            <a:off x="4677500" y="2454375"/>
            <a:ext cx="2550399" cy="2550399"/>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261a4b8040_0_250"/>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Hardware Analysis</a:t>
            </a:r>
            <a:endParaRPr/>
          </a:p>
        </p:txBody>
      </p:sp>
      <p:sp>
        <p:nvSpPr>
          <p:cNvPr id="265" name="Google Shape;265;g1261a4b8040_0_250"/>
          <p:cNvSpPr txBox="1"/>
          <p:nvPr>
            <p:ph idx="1" type="body"/>
          </p:nvPr>
        </p:nvSpPr>
        <p:spPr>
          <a:xfrm>
            <a:off x="200983" y="920688"/>
            <a:ext cx="8628300" cy="3950700"/>
          </a:xfrm>
          <a:prstGeom prst="rect">
            <a:avLst/>
          </a:prstGeom>
          <a:noFill/>
          <a:ln>
            <a:noFill/>
          </a:ln>
        </p:spPr>
        <p:txBody>
          <a:bodyPr anchorCtr="0" anchor="t" bIns="45700" lIns="91425" spcFirstLastPara="1" rIns="91425" wrap="square" tIns="45700">
            <a:normAutofit/>
          </a:bodyPr>
          <a:lstStyle/>
          <a:p>
            <a:pPr indent="-342900" lvl="0" marL="457200" rtl="0" algn="just">
              <a:spcBef>
                <a:spcPts val="0"/>
              </a:spcBef>
              <a:spcAft>
                <a:spcPts val="0"/>
              </a:spcAft>
              <a:buSzPts val="1800"/>
              <a:buChar char="•"/>
            </a:pPr>
            <a:r>
              <a:rPr lang="en-US"/>
              <a:t>According to the components that are listed above, all are using only the same level of voltage. 5V DC voltage power supply for control unit, switching unit, sensing unit and display unit.</a:t>
            </a:r>
            <a:endParaRPr/>
          </a:p>
          <a:p>
            <a:pPr indent="-342900" lvl="0" marL="457200" rtl="0" algn="just">
              <a:spcBef>
                <a:spcPts val="0"/>
              </a:spcBef>
              <a:spcAft>
                <a:spcPts val="0"/>
              </a:spcAft>
              <a:buSzPts val="1800"/>
              <a:buChar char="•"/>
            </a:pPr>
            <a:r>
              <a:rPr b="1" lang="en-US"/>
              <a:t>Selection of power supply</a:t>
            </a:r>
            <a:endParaRPr b="1"/>
          </a:p>
          <a:p>
            <a:pPr indent="-342900" lvl="0" marL="457200" rtl="0" algn="just">
              <a:spcBef>
                <a:spcPts val="0"/>
              </a:spcBef>
              <a:spcAft>
                <a:spcPts val="0"/>
              </a:spcAft>
              <a:buSzPts val="1800"/>
              <a:buChar char="•"/>
            </a:pPr>
            <a:r>
              <a:rPr lang="en-US"/>
              <a:t>The selected power source is battery which is 12VDC. The aim of power supply is to convert 12V DC into 5V DC. The voltage regulator (L7805CV Positive Voltage Regulator) will take 12VDC from Battery and give Output of 5VDC.</a:t>
            </a:r>
            <a:endParaRPr/>
          </a:p>
          <a:p>
            <a:pPr indent="0" lvl="0" marL="457200" rtl="0" algn="just">
              <a:spcBef>
                <a:spcPts val="0"/>
              </a:spcBef>
              <a:spcAft>
                <a:spcPts val="0"/>
              </a:spcAft>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720000" y="598306"/>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500"/>
              <a:buFont typeface="Times New Roman"/>
              <a:buNone/>
            </a:pPr>
            <a:r>
              <a:rPr lang="en-US"/>
              <a:t>PRESENTATION CONTENTS</a:t>
            </a:r>
            <a:endParaRPr/>
          </a:p>
        </p:txBody>
      </p:sp>
      <p:sp>
        <p:nvSpPr>
          <p:cNvPr id="124" name="Google Shape;124;p2"/>
          <p:cNvSpPr txBox="1"/>
          <p:nvPr>
            <p:ph idx="2" type="title"/>
          </p:nvPr>
        </p:nvSpPr>
        <p:spPr>
          <a:xfrm>
            <a:off x="354058"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01</a:t>
            </a:r>
            <a:endParaRPr/>
          </a:p>
        </p:txBody>
      </p:sp>
      <p:sp>
        <p:nvSpPr>
          <p:cNvPr id="125" name="Google Shape;125;p2"/>
          <p:cNvSpPr txBox="1"/>
          <p:nvPr>
            <p:ph idx="1" type="subTitle"/>
          </p:nvPr>
        </p:nvSpPr>
        <p:spPr>
          <a:xfrm>
            <a:off x="354058" y="2196025"/>
            <a:ext cx="198600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Introduction</a:t>
            </a:r>
            <a:endParaRPr/>
          </a:p>
        </p:txBody>
      </p:sp>
      <p:sp>
        <p:nvSpPr>
          <p:cNvPr id="126" name="Google Shape;126;p2"/>
          <p:cNvSpPr txBox="1"/>
          <p:nvPr>
            <p:ph idx="3" type="title"/>
          </p:nvPr>
        </p:nvSpPr>
        <p:spPr>
          <a:xfrm>
            <a:off x="2590347"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02</a:t>
            </a:r>
            <a:endParaRPr/>
          </a:p>
        </p:txBody>
      </p:sp>
      <p:sp>
        <p:nvSpPr>
          <p:cNvPr id="127" name="Google Shape;127;p2"/>
          <p:cNvSpPr txBox="1"/>
          <p:nvPr>
            <p:ph idx="4" type="subTitle"/>
          </p:nvPr>
        </p:nvSpPr>
        <p:spPr>
          <a:xfrm>
            <a:off x="2436943" y="2213684"/>
            <a:ext cx="2292807" cy="492443"/>
          </a:xfrm>
          <a:prstGeom prst="rect">
            <a:avLst/>
          </a:prstGeom>
          <a:noFill/>
          <a:ln>
            <a:noFill/>
          </a:ln>
        </p:spPr>
        <p:txBody>
          <a:bodyPr anchorCtr="0" anchor="ctr" bIns="91425" lIns="91425" spcFirstLastPara="1" rIns="91425" wrap="square" tIns="91425">
            <a:sp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Problem Statement</a:t>
            </a:r>
            <a:endParaRPr/>
          </a:p>
        </p:txBody>
      </p:sp>
      <p:sp>
        <p:nvSpPr>
          <p:cNvPr id="128" name="Google Shape;128;p2"/>
          <p:cNvSpPr txBox="1"/>
          <p:nvPr>
            <p:ph idx="5" type="title"/>
          </p:nvPr>
        </p:nvSpPr>
        <p:spPr>
          <a:xfrm>
            <a:off x="6918055"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04</a:t>
            </a:r>
            <a:endParaRPr/>
          </a:p>
        </p:txBody>
      </p:sp>
      <p:sp>
        <p:nvSpPr>
          <p:cNvPr id="129" name="Google Shape;129;p2"/>
          <p:cNvSpPr txBox="1"/>
          <p:nvPr>
            <p:ph idx="6" type="subTitle"/>
          </p:nvPr>
        </p:nvSpPr>
        <p:spPr>
          <a:xfrm>
            <a:off x="6918055" y="2217475"/>
            <a:ext cx="1986000" cy="4848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Significance</a:t>
            </a:r>
            <a:endParaRPr/>
          </a:p>
        </p:txBody>
      </p:sp>
      <p:sp>
        <p:nvSpPr>
          <p:cNvPr id="130" name="Google Shape;130;p2"/>
          <p:cNvSpPr txBox="1"/>
          <p:nvPr>
            <p:ph idx="9" type="title"/>
          </p:nvPr>
        </p:nvSpPr>
        <p:spPr>
          <a:xfrm>
            <a:off x="4830455" y="17865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03</a:t>
            </a:r>
            <a:endParaRPr/>
          </a:p>
        </p:txBody>
      </p:sp>
      <p:sp>
        <p:nvSpPr>
          <p:cNvPr id="131" name="Google Shape;131;p2"/>
          <p:cNvSpPr txBox="1"/>
          <p:nvPr>
            <p:ph idx="13" type="subTitle"/>
          </p:nvPr>
        </p:nvSpPr>
        <p:spPr>
          <a:xfrm>
            <a:off x="4830455" y="2196025"/>
            <a:ext cx="198600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Objectives</a:t>
            </a:r>
            <a:endParaRPr/>
          </a:p>
        </p:txBody>
      </p:sp>
      <p:sp>
        <p:nvSpPr>
          <p:cNvPr id="132" name="Google Shape;132;p2"/>
          <p:cNvSpPr txBox="1"/>
          <p:nvPr>
            <p:ph idx="2" type="title"/>
          </p:nvPr>
        </p:nvSpPr>
        <p:spPr>
          <a:xfrm>
            <a:off x="354058"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05</a:t>
            </a:r>
            <a:endParaRPr/>
          </a:p>
        </p:txBody>
      </p:sp>
      <p:sp>
        <p:nvSpPr>
          <p:cNvPr id="133" name="Google Shape;133;p2"/>
          <p:cNvSpPr txBox="1"/>
          <p:nvPr>
            <p:ph idx="1" type="subTitle"/>
          </p:nvPr>
        </p:nvSpPr>
        <p:spPr>
          <a:xfrm>
            <a:off x="183788" y="3673425"/>
            <a:ext cx="2326540"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System Analysis</a:t>
            </a:r>
            <a:endParaRPr/>
          </a:p>
        </p:txBody>
      </p:sp>
      <p:sp>
        <p:nvSpPr>
          <p:cNvPr id="134" name="Google Shape;134;p2"/>
          <p:cNvSpPr txBox="1"/>
          <p:nvPr>
            <p:ph idx="3" type="title"/>
          </p:nvPr>
        </p:nvSpPr>
        <p:spPr>
          <a:xfrm>
            <a:off x="2590347"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06</a:t>
            </a:r>
            <a:endParaRPr/>
          </a:p>
        </p:txBody>
      </p:sp>
      <p:sp>
        <p:nvSpPr>
          <p:cNvPr id="135" name="Google Shape;135;p2"/>
          <p:cNvSpPr txBox="1"/>
          <p:nvPr>
            <p:ph idx="4" type="subTitle"/>
          </p:nvPr>
        </p:nvSpPr>
        <p:spPr>
          <a:xfrm>
            <a:off x="2772068" y="3691084"/>
            <a:ext cx="1622700" cy="492600"/>
          </a:xfrm>
          <a:prstGeom prst="rect">
            <a:avLst/>
          </a:prstGeom>
          <a:noFill/>
          <a:ln>
            <a:noFill/>
          </a:ln>
        </p:spPr>
        <p:txBody>
          <a:bodyPr anchorCtr="0" anchor="ctr" bIns="91425" lIns="91425" spcFirstLastPara="1" rIns="91425" wrap="square" tIns="91425">
            <a:sp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Design</a:t>
            </a:r>
            <a:endParaRPr/>
          </a:p>
        </p:txBody>
      </p:sp>
      <p:sp>
        <p:nvSpPr>
          <p:cNvPr id="136" name="Google Shape;136;p2"/>
          <p:cNvSpPr txBox="1"/>
          <p:nvPr>
            <p:ph idx="9" type="title"/>
          </p:nvPr>
        </p:nvSpPr>
        <p:spPr>
          <a:xfrm>
            <a:off x="4830455" y="3263987"/>
            <a:ext cx="1986000" cy="409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FF0000"/>
              </a:buClr>
              <a:buSzPts val="2500"/>
              <a:buFont typeface="Times New Roman"/>
              <a:buNone/>
            </a:pPr>
            <a:r>
              <a:rPr b="1" lang="en-US" sz="2800">
                <a:solidFill>
                  <a:srgbClr val="FF0000"/>
                </a:solidFill>
              </a:rPr>
              <a:t>07</a:t>
            </a:r>
            <a:endParaRPr/>
          </a:p>
        </p:txBody>
      </p:sp>
      <p:sp>
        <p:nvSpPr>
          <p:cNvPr id="137" name="Google Shape;137;p2"/>
          <p:cNvSpPr txBox="1"/>
          <p:nvPr>
            <p:ph idx="13" type="subTitle"/>
          </p:nvPr>
        </p:nvSpPr>
        <p:spPr>
          <a:xfrm>
            <a:off x="4750436" y="3673425"/>
            <a:ext cx="2146038" cy="527700"/>
          </a:xfrm>
          <a:prstGeom prst="rect">
            <a:avLst/>
          </a:prstGeom>
          <a:noFill/>
          <a:ln>
            <a:noFill/>
          </a:ln>
        </p:spPr>
        <p:txBody>
          <a:bodyPr anchorCtr="0" anchor="ctr" bIns="91425" lIns="91425" spcFirstLastPara="1" rIns="91425" wrap="square" tIns="91425">
            <a:noAutofit/>
          </a:bodyPr>
          <a:lstStyle/>
          <a:p>
            <a:pPr indent="-171450" lvl="0" marL="171450" rtl="0" algn="ctr">
              <a:lnSpc>
                <a:spcPct val="100000"/>
              </a:lnSpc>
              <a:spcBef>
                <a:spcPts val="0"/>
              </a:spcBef>
              <a:spcAft>
                <a:spcPts val="0"/>
              </a:spcAft>
              <a:buClr>
                <a:schemeClr val="dk1"/>
              </a:buClr>
              <a:buSzPts val="1400"/>
              <a:buNone/>
            </a:pPr>
            <a:r>
              <a:rPr b="1" lang="en-US" sz="2000">
                <a:latin typeface="Times New Roman"/>
                <a:ea typeface="Times New Roman"/>
                <a:cs typeface="Times New Roman"/>
                <a:sym typeface="Times New Roman"/>
              </a:rPr>
              <a:t>Development</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type="title"/>
          </p:nvPr>
        </p:nvSpPr>
        <p:spPr>
          <a:xfrm>
            <a:off x="1587500" y="2551350"/>
            <a:ext cx="59690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SYSTEM DESIGN</a:t>
            </a:r>
            <a:endParaRPr/>
          </a:p>
        </p:txBody>
      </p:sp>
      <p:sp>
        <p:nvSpPr>
          <p:cNvPr id="271" name="Google Shape;271;p21"/>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06</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261a4b8040_0_200"/>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Web portal Designs</a:t>
            </a:r>
            <a:endParaRPr/>
          </a:p>
        </p:txBody>
      </p:sp>
      <p:sp>
        <p:nvSpPr>
          <p:cNvPr id="277" name="Google Shape;277;g1261a4b8040_0_200"/>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Home Page of the portal shall consist of form to add patient to the system to subject them to a monitoring action and the is a way to see patient list as well.</a:t>
            </a:r>
            <a:endParaRPr/>
          </a:p>
        </p:txBody>
      </p:sp>
      <p:pic>
        <p:nvPicPr>
          <p:cNvPr id="278" name="Google Shape;278;g1261a4b8040_0_200"/>
          <p:cNvPicPr preferRelativeResize="0"/>
          <p:nvPr/>
        </p:nvPicPr>
        <p:blipFill rotWithShape="1">
          <a:blip r:embed="rId3">
            <a:alphaModFix/>
          </a:blip>
          <a:srcRect b="4533" l="0" r="0" t="5868"/>
          <a:stretch/>
        </p:blipFill>
        <p:spPr>
          <a:xfrm>
            <a:off x="1394102" y="1816323"/>
            <a:ext cx="5628902" cy="2836974"/>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261a4b8040_0_209"/>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Web portal Designs</a:t>
            </a:r>
            <a:endParaRPr/>
          </a:p>
        </p:txBody>
      </p:sp>
      <p:sp>
        <p:nvSpPr>
          <p:cNvPr id="284" name="Google Shape;284;g1261a4b8040_0_209"/>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T</a:t>
            </a:r>
            <a:r>
              <a:rPr lang="en-US"/>
              <a:t>he web portal shall consist of form to add patient to the system to subject them to a monitoring action and the is a way to retrieve patient list and their details as well.</a:t>
            </a:r>
            <a:endParaRPr/>
          </a:p>
        </p:txBody>
      </p:sp>
      <p:pic>
        <p:nvPicPr>
          <p:cNvPr id="285" name="Google Shape;285;g1261a4b8040_0_209"/>
          <p:cNvPicPr preferRelativeResize="0"/>
          <p:nvPr/>
        </p:nvPicPr>
        <p:blipFill>
          <a:blip r:embed="rId3">
            <a:alphaModFix/>
          </a:blip>
          <a:stretch>
            <a:fillRect/>
          </a:stretch>
        </p:blipFill>
        <p:spPr>
          <a:xfrm>
            <a:off x="4631975" y="2028513"/>
            <a:ext cx="4165876" cy="2182225"/>
          </a:xfrm>
          <a:prstGeom prst="rect">
            <a:avLst/>
          </a:prstGeom>
          <a:noFill/>
          <a:ln>
            <a:noFill/>
          </a:ln>
        </p:spPr>
      </p:pic>
      <p:pic>
        <p:nvPicPr>
          <p:cNvPr id="286" name="Google Shape;286;g1261a4b8040_0_209"/>
          <p:cNvPicPr preferRelativeResize="0"/>
          <p:nvPr/>
        </p:nvPicPr>
        <p:blipFill>
          <a:blip r:embed="rId4">
            <a:alphaModFix/>
          </a:blip>
          <a:stretch>
            <a:fillRect/>
          </a:stretch>
        </p:blipFill>
        <p:spPr>
          <a:xfrm>
            <a:off x="180800" y="2028525"/>
            <a:ext cx="4391202" cy="1552666"/>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1261a4b8040_0_217"/>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Web portal Designs</a:t>
            </a:r>
            <a:endParaRPr/>
          </a:p>
        </p:txBody>
      </p:sp>
      <p:sp>
        <p:nvSpPr>
          <p:cNvPr id="292" name="Google Shape;292;g1261a4b8040_0_217"/>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The web portal shall have the list of data of temperature and heart rate for  each patient under monitoring process. As shown in the table below.</a:t>
            </a:r>
            <a:endParaRPr/>
          </a:p>
        </p:txBody>
      </p:sp>
      <p:pic>
        <p:nvPicPr>
          <p:cNvPr id="293" name="Google Shape;293;g1261a4b8040_0_217"/>
          <p:cNvPicPr preferRelativeResize="0"/>
          <p:nvPr/>
        </p:nvPicPr>
        <p:blipFill>
          <a:blip r:embed="rId3">
            <a:alphaModFix/>
          </a:blip>
          <a:stretch>
            <a:fillRect/>
          </a:stretch>
        </p:blipFill>
        <p:spPr>
          <a:xfrm>
            <a:off x="756975" y="1832900"/>
            <a:ext cx="7181451" cy="260037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5"/>
          <p:cNvSpPr txBox="1"/>
          <p:nvPr>
            <p:ph type="title"/>
          </p:nvPr>
        </p:nvSpPr>
        <p:spPr>
          <a:xfrm>
            <a:off x="952500" y="2551350"/>
            <a:ext cx="72390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DEVELOPMENT</a:t>
            </a:r>
            <a:endParaRPr/>
          </a:p>
        </p:txBody>
      </p:sp>
      <p:sp>
        <p:nvSpPr>
          <p:cNvPr id="299" name="Google Shape;299;p35"/>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08</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261a4b8040_0_226"/>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Temperature and Heart rate simulations</a:t>
            </a:r>
            <a:endParaRPr/>
          </a:p>
        </p:txBody>
      </p:sp>
      <p:sp>
        <p:nvSpPr>
          <p:cNvPr id="305" name="Google Shape;305;g1261a4b8040_0_226"/>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Tools used to  simulate how the circuit for  sensor will mine data from </a:t>
            </a:r>
            <a:r>
              <a:rPr lang="en-US"/>
              <a:t>patient are :</a:t>
            </a:r>
            <a:endParaRPr/>
          </a:p>
          <a:p>
            <a:pPr indent="457200" lvl="0" marL="457200" rtl="0" algn="just">
              <a:lnSpc>
                <a:spcPct val="100000"/>
              </a:lnSpc>
              <a:spcBef>
                <a:spcPts val="0"/>
              </a:spcBef>
              <a:spcAft>
                <a:spcPts val="0"/>
              </a:spcAft>
              <a:buNone/>
            </a:pPr>
            <a:r>
              <a:rPr lang="en-US"/>
              <a:t>Proteus 8 Professional  where libraries  for devices such as arduino UNO and heart rate had to be include in a program Library. Here is the circuit Design</a:t>
            </a:r>
            <a:endParaRPr/>
          </a:p>
        </p:txBody>
      </p:sp>
      <p:pic>
        <p:nvPicPr>
          <p:cNvPr id="306" name="Google Shape;306;g1261a4b8040_0_226"/>
          <p:cNvPicPr preferRelativeResize="0"/>
          <p:nvPr/>
        </p:nvPicPr>
        <p:blipFill rotWithShape="1">
          <a:blip r:embed="rId3">
            <a:alphaModFix/>
          </a:blip>
          <a:srcRect b="8128" l="0" r="0" t="11232"/>
          <a:stretch/>
        </p:blipFill>
        <p:spPr>
          <a:xfrm>
            <a:off x="1325563" y="1841150"/>
            <a:ext cx="6492874" cy="2945101"/>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1261a4b8040_0_233"/>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Temperature and Heart rate simulations</a:t>
            </a:r>
            <a:endParaRPr/>
          </a:p>
        </p:txBody>
      </p:sp>
      <p:sp>
        <p:nvSpPr>
          <p:cNvPr id="312" name="Google Shape;312;g1261a4b8040_0_233"/>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Using Proteus 8 professional simulation results here is the initial program plus the arduino code that allow the microcontroller  to do its function.</a:t>
            </a:r>
            <a:endParaRPr/>
          </a:p>
        </p:txBody>
      </p:sp>
      <p:pic>
        <p:nvPicPr>
          <p:cNvPr id="313" name="Google Shape;313;g1261a4b8040_0_233"/>
          <p:cNvPicPr preferRelativeResize="0"/>
          <p:nvPr/>
        </p:nvPicPr>
        <p:blipFill>
          <a:blip r:embed="rId3">
            <a:alphaModFix/>
          </a:blip>
          <a:stretch>
            <a:fillRect/>
          </a:stretch>
        </p:blipFill>
        <p:spPr>
          <a:xfrm>
            <a:off x="436525" y="1804500"/>
            <a:ext cx="4938274" cy="2777776"/>
          </a:xfrm>
          <a:prstGeom prst="rect">
            <a:avLst/>
          </a:prstGeom>
          <a:noFill/>
          <a:ln>
            <a:noFill/>
          </a:ln>
        </p:spPr>
      </p:pic>
      <p:pic>
        <p:nvPicPr>
          <p:cNvPr id="314" name="Google Shape;314;g1261a4b8040_0_233"/>
          <p:cNvPicPr preferRelativeResize="0"/>
          <p:nvPr/>
        </p:nvPicPr>
        <p:blipFill rotWithShape="1">
          <a:blip r:embed="rId4">
            <a:alphaModFix/>
          </a:blip>
          <a:srcRect b="6293" l="0" r="58419" t="7372"/>
          <a:stretch/>
        </p:blipFill>
        <p:spPr>
          <a:xfrm>
            <a:off x="5647925" y="1400850"/>
            <a:ext cx="2976677" cy="3476574"/>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1261a4b8040_0_241"/>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Database Schemas</a:t>
            </a:r>
            <a:endParaRPr/>
          </a:p>
        </p:txBody>
      </p:sp>
      <p:sp>
        <p:nvSpPr>
          <p:cNvPr id="320" name="Google Shape;320;g1261a4b8040_0_241"/>
          <p:cNvSpPr txBox="1"/>
          <p:nvPr>
            <p:ph idx="1" type="body"/>
          </p:nvPr>
        </p:nvSpPr>
        <p:spPr>
          <a:xfrm>
            <a:off x="257858" y="984738"/>
            <a:ext cx="8628300" cy="3950700"/>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SzPts val="1800"/>
              <a:buChar char="•"/>
            </a:pPr>
            <a:r>
              <a:rPr lang="en-US"/>
              <a:t>Using Vs code to code the python for the flask to make an application that would run successful for the </a:t>
            </a:r>
            <a:r>
              <a:rPr lang="en-US"/>
              <a:t>system</a:t>
            </a:r>
            <a:r>
              <a:rPr lang="en-US"/>
              <a:t>. For the flask application here is the app file which is python file </a:t>
            </a:r>
            <a:r>
              <a:rPr lang="en-US"/>
              <a:t>with all the app routes and logic - sqlAlchemy package to implement database schemas. </a:t>
            </a:r>
            <a:endParaRPr/>
          </a:p>
        </p:txBody>
      </p:sp>
      <p:pic>
        <p:nvPicPr>
          <p:cNvPr id="321" name="Google Shape;321;g1261a4b8040_0_241"/>
          <p:cNvPicPr preferRelativeResize="0"/>
          <p:nvPr/>
        </p:nvPicPr>
        <p:blipFill rotWithShape="1">
          <a:blip r:embed="rId3">
            <a:alphaModFix/>
          </a:blip>
          <a:srcRect b="8006" l="1692" r="10147" t="13953"/>
          <a:stretch/>
        </p:blipFill>
        <p:spPr>
          <a:xfrm>
            <a:off x="1896850" y="1873425"/>
            <a:ext cx="5853950" cy="2914825"/>
          </a:xfrm>
          <a:prstGeom prst="rect">
            <a:avLst/>
          </a:prstGeom>
          <a:noFill/>
          <a:ln>
            <a:noFill/>
          </a:ln>
        </p:spPr>
      </p:pic>
    </p:spTree>
  </p:cSld>
  <p:clrMapOvr>
    <a:masterClrMapping/>
  </p:clrMapOvr>
  <mc:AlternateContent>
    <mc:Choice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nvSpPr>
        <p:spPr>
          <a:xfrm>
            <a:off x="1637724" y="2110085"/>
            <a:ext cx="586855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Times New Roman"/>
                <a:ea typeface="Times New Roman"/>
                <a:cs typeface="Times New Roman"/>
                <a:sym typeface="Times New Roman"/>
              </a:rPr>
              <a:t>THANK YOU</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INTRODUCTION</a:t>
            </a:r>
            <a:endParaRPr/>
          </a:p>
        </p:txBody>
      </p:sp>
      <p:sp>
        <p:nvSpPr>
          <p:cNvPr id="143" name="Google Shape;143;p3"/>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01</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a:t>Background Information</a:t>
            </a:r>
            <a:endParaRPr/>
          </a:p>
        </p:txBody>
      </p:sp>
      <p:sp>
        <p:nvSpPr>
          <p:cNvPr id="149" name="Google Shape;149;p4"/>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a:t> According to World Health(WHO), the </a:t>
            </a:r>
            <a:r>
              <a:rPr lang="en-US" sz="1800">
                <a:latin typeface="Times New Roman"/>
                <a:ea typeface="Times New Roman"/>
                <a:cs typeface="Times New Roman"/>
                <a:sym typeface="Times New Roman"/>
              </a:rPr>
              <a:t>Doctor to patient ratio </a:t>
            </a:r>
            <a:r>
              <a:rPr lang="en-US"/>
              <a:t>in Tanzania </a:t>
            </a:r>
            <a:r>
              <a:rPr lang="en-US" sz="1800">
                <a:latin typeface="Times New Roman"/>
                <a:ea typeface="Times New Roman"/>
                <a:cs typeface="Times New Roman"/>
                <a:sym typeface="Times New Roman"/>
              </a:rPr>
              <a:t> is around 1:20000 where the average ratio is 1:300 that is one doctor has to attend a around 98% more than the average. To this date there are highly technological systems that are used for </a:t>
            </a:r>
            <a:r>
              <a:rPr lang="en-US"/>
              <a:t>monitor</a:t>
            </a:r>
            <a:r>
              <a:rPr lang="en-US" sz="1800">
                <a:latin typeface="Times New Roman"/>
                <a:ea typeface="Times New Roman"/>
                <a:cs typeface="Times New Roman"/>
                <a:sym typeface="Times New Roman"/>
              </a:rPr>
              <a:t> patients in Hospitals. Systems such as ECG for heart rate monitoring, EEG for monitoring brain activities etc. these system are quite expensive. Thus, this proposed study comes with minimal designed and cost-effective system for the doctors to be able to effectively and instantly trace multiple patient healthy status that is their temperature and pressure within the hospital ward during his work session.</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685800" y="2551350"/>
            <a:ext cx="77724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PROBLEM STATEMENT</a:t>
            </a:r>
            <a:endParaRPr/>
          </a:p>
        </p:txBody>
      </p:sp>
      <p:sp>
        <p:nvSpPr>
          <p:cNvPr id="155" name="Google Shape;155;p5"/>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02</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257908" y="273844"/>
            <a:ext cx="8628300" cy="558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Problem Statement</a:t>
            </a:r>
            <a:endParaRPr/>
          </a:p>
        </p:txBody>
      </p:sp>
      <p:sp>
        <p:nvSpPr>
          <p:cNvPr id="161" name="Google Shape;161;p6"/>
          <p:cNvSpPr txBox="1"/>
          <p:nvPr>
            <p:ph idx="1" type="body"/>
          </p:nvPr>
        </p:nvSpPr>
        <p:spPr>
          <a:xfrm>
            <a:off x="257908" y="984738"/>
            <a:ext cx="8628300" cy="3950700"/>
          </a:xfrm>
          <a:prstGeom prst="rect">
            <a:avLst/>
          </a:prstGeom>
          <a:noFill/>
          <a:ln>
            <a:noFill/>
          </a:ln>
        </p:spPr>
        <p:txBody>
          <a:bodyPr anchorCtr="0" anchor="t" bIns="45700" lIns="91425" spcFirstLastPara="1" rIns="91425" wrap="square" tIns="45700">
            <a:normAutofit/>
          </a:bodyPr>
          <a:lstStyle/>
          <a:p>
            <a:pPr indent="-228600" lvl="0" marL="342900" marR="0" rtl="0" algn="just">
              <a:lnSpc>
                <a:spcPct val="107000"/>
              </a:lnSpc>
              <a:spcBef>
                <a:spcPts val="0"/>
              </a:spcBef>
              <a:spcAft>
                <a:spcPts val="0"/>
              </a:spcAft>
              <a:buClr>
                <a:schemeClr val="dk1"/>
              </a:buClr>
              <a:buSzPts val="1800"/>
              <a:buFont typeface="Noto Sans Symbols"/>
              <a:buNone/>
            </a:pPr>
            <a:r>
              <a:t/>
            </a:r>
            <a:endParaRPr sz="1800">
              <a:latin typeface="Times New Roman"/>
              <a:ea typeface="Times New Roman"/>
              <a:cs typeface="Times New Roman"/>
              <a:sym typeface="Times New Roman"/>
            </a:endParaRPr>
          </a:p>
          <a:p>
            <a:pPr indent="-228600" lvl="0" marL="342900" marR="0" rtl="0" algn="just">
              <a:lnSpc>
                <a:spcPct val="107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342900" lvl="0" marL="342900" marR="0" rtl="0" algn="just">
              <a:lnSpc>
                <a:spcPct val="107000"/>
              </a:lnSpc>
              <a:spcBef>
                <a:spcPts val="0"/>
              </a:spcBef>
              <a:spcAft>
                <a:spcPts val="0"/>
              </a:spcAft>
              <a:buClr>
                <a:schemeClr val="dk1"/>
              </a:buClr>
              <a:buSzPts val="1800"/>
              <a:buFont typeface="Noto Sans Symbols"/>
              <a:buChar char="✔"/>
            </a:pPr>
            <a:r>
              <a:rPr lang="en-US"/>
              <a:t>Due to smaller </a:t>
            </a:r>
            <a:r>
              <a:rPr lang="en-US" sz="1800">
                <a:latin typeface="Times New Roman"/>
                <a:ea typeface="Times New Roman"/>
                <a:cs typeface="Times New Roman"/>
                <a:sym typeface="Times New Roman"/>
              </a:rPr>
              <a:t>Doctor to Patient ratio  ther</a:t>
            </a:r>
            <a:r>
              <a:rPr lang="en-US"/>
              <a:t>e is a </a:t>
            </a:r>
            <a:r>
              <a:rPr lang="en-US" sz="1800">
                <a:latin typeface="Times New Roman"/>
                <a:ea typeface="Times New Roman"/>
                <a:cs typeface="Times New Roman"/>
                <a:sym typeface="Times New Roman"/>
              </a:rPr>
              <a:t>heavy burden on the doctors and </a:t>
            </a:r>
            <a:r>
              <a:rPr lang="en-US"/>
              <a:t>healthcare giver </a:t>
            </a:r>
            <a:r>
              <a:rPr lang="en-US" sz="1800">
                <a:latin typeface="Times New Roman"/>
                <a:ea typeface="Times New Roman"/>
                <a:cs typeface="Times New Roman"/>
                <a:sym typeface="Times New Roman"/>
              </a:rPr>
              <a:t>to follow up the Healthy status of each individual patient admitted in ward.</a:t>
            </a:r>
            <a:r>
              <a:rPr lang="en-US"/>
              <a:t> </a:t>
            </a:r>
            <a:r>
              <a:rPr lang="en-US" sz="1800">
                <a:latin typeface="Times New Roman"/>
                <a:ea typeface="Times New Roman"/>
                <a:cs typeface="Times New Roman"/>
                <a:sym typeface="Times New Roman"/>
              </a:rPr>
              <a:t>Large Distance between patient and physicians </a:t>
            </a:r>
            <a:r>
              <a:rPr lang="en-US"/>
              <a:t>lower the quality of healthy services :</a:t>
            </a:r>
            <a:r>
              <a:rPr lang="en-US" sz="1800">
                <a:latin typeface="Times New Roman"/>
                <a:ea typeface="Times New Roman"/>
                <a:cs typeface="Times New Roman"/>
                <a:sym typeface="Times New Roman"/>
              </a:rPr>
              <a:t>- Since this is the matter of death and life</a:t>
            </a:r>
            <a:endParaRPr sz="1800">
              <a:latin typeface="Times New Roman"/>
              <a:ea typeface="Times New Roman"/>
              <a:cs typeface="Times New Roman"/>
              <a:sym typeface="Times New Roman"/>
            </a:endParaRPr>
          </a:p>
          <a:p>
            <a:pPr indent="-57150" lvl="0" marL="171450" rtl="0" algn="just">
              <a:lnSpc>
                <a:spcPct val="100000"/>
              </a:lnSpc>
              <a:spcBef>
                <a:spcPts val="750"/>
              </a:spcBef>
              <a:spcAft>
                <a:spcPts val="0"/>
              </a:spcAft>
              <a:buClr>
                <a:schemeClr val="dk1"/>
              </a:buClr>
              <a:buSzPts val="1800"/>
              <a:buNone/>
            </a:pPr>
            <a:r>
              <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1981200" y="2551350"/>
            <a:ext cx="5181600" cy="1641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3600"/>
              <a:buFont typeface="Times New Roman"/>
              <a:buNone/>
            </a:pPr>
            <a:r>
              <a:rPr b="1" lang="en-US" sz="4800"/>
              <a:t>OBJECTIVES</a:t>
            </a:r>
            <a:endParaRPr/>
          </a:p>
        </p:txBody>
      </p:sp>
      <p:sp>
        <p:nvSpPr>
          <p:cNvPr id="167" name="Google Shape;167;p7"/>
          <p:cNvSpPr/>
          <p:nvPr/>
        </p:nvSpPr>
        <p:spPr>
          <a:xfrm>
            <a:off x="3562350" y="709850"/>
            <a:ext cx="2019300" cy="2019300"/>
          </a:xfrm>
          <a:prstGeom prst="ellipse">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Times New Roman"/>
                <a:ea typeface="Times New Roman"/>
                <a:cs typeface="Times New Roman"/>
                <a:sym typeface="Times New Roman"/>
              </a:rPr>
              <a:t>03</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p14:dur="25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Main Objective</a:t>
            </a:r>
            <a:endParaRPr/>
          </a:p>
        </p:txBody>
      </p:sp>
      <p:sp>
        <p:nvSpPr>
          <p:cNvPr id="173" name="Google Shape;173;p8"/>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57150" lvl="0" marL="171450" rtl="0" algn="just">
              <a:lnSpc>
                <a:spcPct val="100000"/>
              </a:lnSpc>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57150" lvl="0" marL="171450" rtl="0" algn="just">
              <a:lnSpc>
                <a:spcPct val="100000"/>
              </a:lnSpc>
              <a:spcBef>
                <a:spcPts val="750"/>
              </a:spcBef>
              <a:spcAft>
                <a:spcPts val="0"/>
              </a:spcAft>
              <a:buClr>
                <a:schemeClr val="dk1"/>
              </a:buClr>
              <a:buSzPts val="1800"/>
              <a:buNone/>
            </a:pPr>
            <a:r>
              <a:t/>
            </a:r>
            <a:endParaRPr>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a low cost effective and flexible patient status health monitoring system using </a:t>
            </a:r>
            <a:r>
              <a:rPr lang="en-US"/>
              <a:t>using Internet of thing and artificial intelligence. The system shall help the healthcare giver to get the time to time temperature and Heart rate of patients admitted in the wards.</a:t>
            </a:r>
            <a:endParaRPr/>
          </a:p>
        </p:txBody>
      </p:sp>
    </p:spTree>
  </p:cSld>
  <p:clrMapOvr>
    <a:masterClrMapping/>
  </p:clrMapOvr>
  <mc:AlternateContent>
    <mc:Choice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257908" y="273844"/>
            <a:ext cx="8628184" cy="5584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lang="en-US"/>
              <a:t>Specific Objectives</a:t>
            </a:r>
            <a:endParaRPr/>
          </a:p>
        </p:txBody>
      </p:sp>
      <p:sp>
        <p:nvSpPr>
          <p:cNvPr id="179" name="Google Shape;179;p9"/>
          <p:cNvSpPr txBox="1"/>
          <p:nvPr>
            <p:ph idx="1" type="body"/>
          </p:nvPr>
        </p:nvSpPr>
        <p:spPr>
          <a:xfrm>
            <a:off x="257908" y="984738"/>
            <a:ext cx="8628184" cy="3950677"/>
          </a:xfrm>
          <a:prstGeom prst="rect">
            <a:avLst/>
          </a:prstGeom>
          <a:noFill/>
          <a:ln>
            <a:noFill/>
          </a:ln>
        </p:spPr>
        <p:txBody>
          <a:bodyPr anchorCtr="0" anchor="t" bIns="45700" lIns="91425" spcFirstLastPara="1" rIns="91425" wrap="square" tIns="45700">
            <a:normAutofit/>
          </a:bodyPr>
          <a:lstStyle/>
          <a:p>
            <a:pPr indent="-171450" lvl="0" marL="171450" rtl="0" algn="just">
              <a:lnSpc>
                <a:spcPct val="10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To</a:t>
            </a:r>
            <a:r>
              <a:rPr lang="en-US"/>
              <a:t> develop</a:t>
            </a:r>
            <a:r>
              <a:rPr lang="en-US" sz="1800">
                <a:latin typeface="Times New Roman"/>
                <a:ea typeface="Times New Roman"/>
                <a:cs typeface="Times New Roman"/>
                <a:sym typeface="Times New Roman"/>
              </a:rPr>
              <a:t> gadget of temperature and </a:t>
            </a:r>
            <a:r>
              <a:rPr lang="en-US"/>
              <a:t>Heart rate </a:t>
            </a:r>
            <a:r>
              <a:rPr lang="en-US" sz="1800">
                <a:latin typeface="Times New Roman"/>
                <a:ea typeface="Times New Roman"/>
                <a:cs typeface="Times New Roman"/>
                <a:sym typeface="Times New Roman"/>
              </a:rPr>
              <a:t>sensors  which will be as close as possible to the patient to mi</a:t>
            </a:r>
            <a:r>
              <a:rPr lang="en-US"/>
              <a:t>ne the require patient datas</a:t>
            </a:r>
            <a:r>
              <a:rPr lang="en-US" sz="1800">
                <a:latin typeface="Times New Roman"/>
                <a:ea typeface="Times New Roman"/>
                <a:cs typeface="Times New Roman"/>
                <a:sym typeface="Times New Roman"/>
              </a:rPr>
              <a:t>.</a:t>
            </a:r>
            <a:endParaRPr/>
          </a:p>
          <a:p>
            <a:pPr indent="-57150" lvl="0" marL="17145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a:t>
            </a:r>
            <a:r>
              <a:rPr lang="en-US"/>
              <a:t>develop</a:t>
            </a:r>
            <a:r>
              <a:rPr lang="en-US" sz="1800">
                <a:latin typeface="Times New Roman"/>
                <a:ea typeface="Times New Roman"/>
                <a:cs typeface="Times New Roman"/>
                <a:sym typeface="Times New Roman"/>
              </a:rPr>
              <a:t> physician terminal</a:t>
            </a:r>
            <a:r>
              <a:rPr lang="en-US"/>
              <a:t> and attending healthcare giver terminals </a:t>
            </a:r>
            <a:r>
              <a:rPr lang="en-US" sz="1800">
                <a:latin typeface="Times New Roman"/>
                <a:ea typeface="Times New Roman"/>
                <a:cs typeface="Times New Roman"/>
                <a:sym typeface="Times New Roman"/>
              </a:rPr>
              <a:t> where patients data shall be </a:t>
            </a:r>
            <a:r>
              <a:rPr lang="en-US"/>
              <a:t>processed  to be sent to the Hospital data pool</a:t>
            </a:r>
            <a:r>
              <a:rPr lang="en-US" sz="1800">
                <a:latin typeface="Times New Roman"/>
                <a:ea typeface="Times New Roman"/>
                <a:cs typeface="Times New Roman"/>
                <a:sym typeface="Times New Roman"/>
              </a:rPr>
              <a:t>.</a:t>
            </a:r>
            <a:endParaRPr/>
          </a:p>
          <a:p>
            <a:pPr indent="-57150" lvl="0" marL="171450" rtl="0" algn="just">
              <a:lnSpc>
                <a:spcPct val="100000"/>
              </a:lnSpc>
              <a:spcBef>
                <a:spcPts val="750"/>
              </a:spcBef>
              <a:spcAft>
                <a:spcPts val="0"/>
              </a:spcAft>
              <a:buClr>
                <a:schemeClr val="dk1"/>
              </a:buClr>
              <a:buSzPts val="1800"/>
              <a:buNone/>
            </a:pPr>
            <a:r>
              <a:t/>
            </a:r>
            <a:endParaRPr sz="1800">
              <a:latin typeface="Times New Roman"/>
              <a:ea typeface="Times New Roman"/>
              <a:cs typeface="Times New Roman"/>
              <a:sym typeface="Times New Roman"/>
            </a:endParaRPr>
          </a:p>
          <a:p>
            <a:pPr indent="-171450" lvl="0" marL="171450" rtl="0" algn="just">
              <a:lnSpc>
                <a:spcPct val="10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To build a web artificial inte</a:t>
            </a:r>
            <a:r>
              <a:rPr lang="en-US"/>
              <a:t>lligent</a:t>
            </a:r>
            <a:r>
              <a:rPr lang="en-US" sz="1800">
                <a:latin typeface="Times New Roman"/>
                <a:ea typeface="Times New Roman"/>
                <a:cs typeface="Times New Roman"/>
                <a:sym typeface="Times New Roman"/>
              </a:rPr>
              <a:t> portal we</a:t>
            </a:r>
            <a:r>
              <a:rPr lang="en-US"/>
              <a:t>re patients data shall be analysed and evaluated </a:t>
            </a:r>
            <a:endParaRPr/>
          </a:p>
          <a:p>
            <a:pPr indent="-171450" lvl="0" marL="171450" rtl="0" algn="just">
              <a:lnSpc>
                <a:spcPct val="100000"/>
              </a:lnSpc>
              <a:spcBef>
                <a:spcPts val="750"/>
              </a:spcBef>
              <a:spcAft>
                <a:spcPts val="0"/>
              </a:spcAft>
              <a:buClr>
                <a:schemeClr val="dk1"/>
              </a:buClr>
              <a:buSzPts val="1800"/>
              <a:buChar char="•"/>
            </a:pPr>
            <a:r>
              <a:rPr lang="en-US"/>
              <a:t>To build</a:t>
            </a:r>
            <a:r>
              <a:rPr lang="en-US" sz="1800">
                <a:latin typeface="Times New Roman"/>
                <a:ea typeface="Times New Roman"/>
                <a:cs typeface="Times New Roman"/>
                <a:sym typeface="Times New Roman"/>
              </a:rPr>
              <a:t> an alerting subsystem via SMS </a:t>
            </a:r>
            <a:r>
              <a:rPr lang="en-US"/>
              <a:t>where there is a critical condition alert </a:t>
            </a:r>
            <a:r>
              <a:rPr lang="en-US" sz="1800">
                <a:latin typeface="Times New Roman"/>
                <a:ea typeface="Times New Roman"/>
                <a:cs typeface="Times New Roman"/>
                <a:sym typeface="Times New Roman"/>
              </a:rPr>
              <a:t>for critical conditions sh</a:t>
            </a:r>
            <a:r>
              <a:rPr lang="en-US"/>
              <a:t>all be </a:t>
            </a:r>
            <a:r>
              <a:rPr lang="en-US" sz="1800">
                <a:latin typeface="Times New Roman"/>
                <a:ea typeface="Times New Roman"/>
                <a:cs typeface="Times New Roman"/>
                <a:sym typeface="Times New Roman"/>
              </a:rPr>
              <a:t>defined.</a:t>
            </a: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stanl adim</dc:creator>
</cp:coreProperties>
</file>