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82" r:id="rId13"/>
    <p:sldId id="283" r:id="rId14"/>
    <p:sldId id="284" r:id="rId15"/>
    <p:sldId id="285" r:id="rId16"/>
    <p:sldId id="286" r:id="rId17"/>
    <p:sldId id="287" r:id="rId18"/>
    <p:sldId id="288" r:id="rId19"/>
    <p:sldId id="289" r:id="rId20"/>
    <p:sldId id="290" r:id="rId21"/>
    <p:sldId id="281"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rF5h3QEmf5tTPL292+9s/FS5Rd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18B511-FA6C-4FB2-B5FE-BFAB1DA269EE}">
  <a:tblStyle styleId="{7818B511-FA6C-4FB2-B5FE-BFAB1DA269E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02" y="11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26855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6924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3899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7567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870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25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7468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059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7534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6567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f9b193d0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g12f9b193d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f9b193d06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12f9b193d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f9b193d0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g12f9b193d0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f9b193d06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g12f9b193d0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2f9b193d06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g12f9b193d0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f9b193d06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g12f9b193d0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2f9b193d0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2f9b193d0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2f9b193d06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2f9b193d06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f9b193d06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12f9b193d0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0"/>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40"/>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5" name="Google Shape;15;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4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5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Times New Roman"/>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0"/>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75" name="Google Shape;75;p50"/>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6" name="Google Shape;76;p5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5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Times New Roman"/>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1"/>
          <p:cNvSpPr>
            <a:spLocks noGrp="1"/>
          </p:cNvSpPr>
          <p:nvPr>
            <p:ph type="pic" idx="2"/>
          </p:nvPr>
        </p:nvSpPr>
        <p:spPr>
          <a:xfrm>
            <a:off x="3887391" y="740569"/>
            <a:ext cx="4629150" cy="3655219"/>
          </a:xfrm>
          <a:prstGeom prst="rect">
            <a:avLst/>
          </a:prstGeom>
          <a:noFill/>
          <a:ln>
            <a:noFill/>
          </a:ln>
        </p:spPr>
      </p:sp>
      <p:sp>
        <p:nvSpPr>
          <p:cNvPr id="82" name="Google Shape;82;p51"/>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3" name="Google Shape;83;p5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5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52"/>
          <p:cNvSpPr txBox="1">
            <a:spLocks noGrp="1"/>
          </p:cNvSpPr>
          <p:nvPr>
            <p:ph type="title"/>
          </p:nvPr>
        </p:nvSpPr>
        <p:spPr>
          <a:xfrm>
            <a:off x="257908" y="273844"/>
            <a:ext cx="8628184"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52"/>
          <p:cNvSpPr txBox="1">
            <a:spLocks noGrp="1"/>
          </p:cNvSpPr>
          <p:nvPr>
            <p:ph type="body" idx="1"/>
          </p:nvPr>
        </p:nvSpPr>
        <p:spPr>
          <a:xfrm rot="5400000">
            <a:off x="2940248" y="-1313121"/>
            <a:ext cx="3263504" cy="862818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9" name="Google Shape;89;p5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53"/>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3"/>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5" name="Google Shape;95;p5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5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5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8"/>
        <p:cNvGrpSpPr/>
        <p:nvPr/>
      </p:nvGrpSpPr>
      <p:grpSpPr>
        <a:xfrm>
          <a:off x="0" y="0"/>
          <a:ext cx="0" cy="0"/>
          <a:chOff x="0" y="0"/>
          <a:chExt cx="0" cy="0"/>
        </a:xfrm>
      </p:grpSpPr>
      <p:sp>
        <p:nvSpPr>
          <p:cNvPr id="99" name="Google Shape;99;p54"/>
          <p:cNvSpPr txBox="1">
            <a:spLocks noGrp="1"/>
          </p:cNvSpPr>
          <p:nvPr>
            <p:ph type="title"/>
          </p:nvPr>
        </p:nvSpPr>
        <p:spPr>
          <a:xfrm>
            <a:off x="2061900" y="1742775"/>
            <a:ext cx="2336400" cy="527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00" name="Google Shape;100;p54"/>
          <p:cNvSpPr txBox="1">
            <a:spLocks noGrp="1"/>
          </p:cNvSpPr>
          <p:nvPr>
            <p:ph type="title" idx="2"/>
          </p:nvPr>
        </p:nvSpPr>
        <p:spPr>
          <a:xfrm>
            <a:off x="2592450" y="1149600"/>
            <a:ext cx="1275300" cy="5934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accent1"/>
              </a:buClr>
              <a:buSzPts val="3000"/>
              <a:buFont typeface="Times New Roman"/>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1" name="Google Shape;101;p54"/>
          <p:cNvSpPr txBox="1">
            <a:spLocks noGrp="1"/>
          </p:cNvSpPr>
          <p:nvPr>
            <p:ph type="subTitle" idx="1"/>
          </p:nvPr>
        </p:nvSpPr>
        <p:spPr>
          <a:xfrm>
            <a:off x="2061900" y="2270475"/>
            <a:ext cx="23364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a:endParaRPr/>
          </a:p>
        </p:txBody>
      </p:sp>
      <p:sp>
        <p:nvSpPr>
          <p:cNvPr id="102" name="Google Shape;102;p54"/>
          <p:cNvSpPr txBox="1">
            <a:spLocks noGrp="1"/>
          </p:cNvSpPr>
          <p:nvPr>
            <p:ph type="title" idx="3"/>
          </p:nvPr>
        </p:nvSpPr>
        <p:spPr>
          <a:xfrm>
            <a:off x="4745700" y="1742775"/>
            <a:ext cx="2336400" cy="527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03" name="Google Shape;103;p54"/>
          <p:cNvSpPr txBox="1">
            <a:spLocks noGrp="1"/>
          </p:cNvSpPr>
          <p:nvPr>
            <p:ph type="title" idx="4"/>
          </p:nvPr>
        </p:nvSpPr>
        <p:spPr>
          <a:xfrm>
            <a:off x="5276250" y="1149600"/>
            <a:ext cx="1275300" cy="5934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accent1"/>
              </a:buClr>
              <a:buSzPts val="3000"/>
              <a:buFont typeface="Times New Roman"/>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4" name="Google Shape;104;p54"/>
          <p:cNvSpPr txBox="1">
            <a:spLocks noGrp="1"/>
          </p:cNvSpPr>
          <p:nvPr>
            <p:ph type="subTitle" idx="5"/>
          </p:nvPr>
        </p:nvSpPr>
        <p:spPr>
          <a:xfrm>
            <a:off x="4745700" y="2270475"/>
            <a:ext cx="23364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a:endParaRPr/>
          </a:p>
        </p:txBody>
      </p:sp>
      <p:sp>
        <p:nvSpPr>
          <p:cNvPr id="105" name="Google Shape;105;p54"/>
          <p:cNvSpPr txBox="1">
            <a:spLocks noGrp="1"/>
          </p:cNvSpPr>
          <p:nvPr>
            <p:ph type="title" idx="6"/>
          </p:nvPr>
        </p:nvSpPr>
        <p:spPr>
          <a:xfrm>
            <a:off x="2061900" y="3532175"/>
            <a:ext cx="2336400" cy="527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06" name="Google Shape;106;p54"/>
          <p:cNvSpPr txBox="1">
            <a:spLocks noGrp="1"/>
          </p:cNvSpPr>
          <p:nvPr>
            <p:ph type="title" idx="7"/>
          </p:nvPr>
        </p:nvSpPr>
        <p:spPr>
          <a:xfrm>
            <a:off x="2592450" y="2939000"/>
            <a:ext cx="1275300" cy="5934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accent1"/>
              </a:buClr>
              <a:buSzPts val="2500"/>
              <a:buFont typeface="Times New Roman"/>
              <a:buNone/>
              <a:defRPr sz="3000">
                <a:solidFill>
                  <a:schemeClr val="accent1"/>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07" name="Google Shape;107;p54"/>
          <p:cNvSpPr txBox="1">
            <a:spLocks noGrp="1"/>
          </p:cNvSpPr>
          <p:nvPr>
            <p:ph type="subTitle" idx="8"/>
          </p:nvPr>
        </p:nvSpPr>
        <p:spPr>
          <a:xfrm>
            <a:off x="2061900" y="4059900"/>
            <a:ext cx="23364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a:endParaRPr/>
          </a:p>
        </p:txBody>
      </p:sp>
      <p:sp>
        <p:nvSpPr>
          <p:cNvPr id="108" name="Google Shape;108;p54"/>
          <p:cNvSpPr txBox="1">
            <a:spLocks noGrp="1"/>
          </p:cNvSpPr>
          <p:nvPr>
            <p:ph type="title" idx="9"/>
          </p:nvPr>
        </p:nvSpPr>
        <p:spPr>
          <a:xfrm>
            <a:off x="4745700" y="3532175"/>
            <a:ext cx="2336400" cy="527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09" name="Google Shape;109;p54"/>
          <p:cNvSpPr txBox="1">
            <a:spLocks noGrp="1"/>
          </p:cNvSpPr>
          <p:nvPr>
            <p:ph type="title" idx="13"/>
          </p:nvPr>
        </p:nvSpPr>
        <p:spPr>
          <a:xfrm>
            <a:off x="5276250" y="2939000"/>
            <a:ext cx="1275300" cy="5934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accent1"/>
              </a:buClr>
              <a:buSzPts val="2500"/>
              <a:buFont typeface="Times New Roman"/>
              <a:buNone/>
              <a:defRPr sz="3000">
                <a:solidFill>
                  <a:schemeClr val="accent1"/>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110" name="Google Shape;110;p54"/>
          <p:cNvSpPr txBox="1">
            <a:spLocks noGrp="1"/>
          </p:cNvSpPr>
          <p:nvPr>
            <p:ph type="subTitle" idx="14"/>
          </p:nvPr>
        </p:nvSpPr>
        <p:spPr>
          <a:xfrm>
            <a:off x="4745700" y="4059900"/>
            <a:ext cx="2336400" cy="54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a:endParaRPr/>
          </a:p>
        </p:txBody>
      </p:sp>
      <p:sp>
        <p:nvSpPr>
          <p:cNvPr id="111" name="Google Shape;111;p54"/>
          <p:cNvSpPr txBox="1">
            <a:spLocks noGrp="1"/>
          </p:cNvSpPr>
          <p:nvPr>
            <p:ph type="title" idx="15"/>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3500"/>
              <a:buFont typeface="Times New Roman"/>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8"/>
        <p:cNvGrpSpPr/>
        <p:nvPr/>
      </p:nvGrpSpPr>
      <p:grpSpPr>
        <a:xfrm>
          <a:off x="0" y="0"/>
          <a:ext cx="0" cy="0"/>
          <a:chOff x="0" y="0"/>
          <a:chExt cx="0" cy="0"/>
        </a:xfrm>
      </p:grpSpPr>
      <p:sp>
        <p:nvSpPr>
          <p:cNvPr id="19" name="Google Shape;19;p4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3500"/>
              <a:buFont typeface="Times New Roman"/>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0" name="Google Shape;20;p41"/>
          <p:cNvSpPr txBox="1">
            <a:spLocks noGrp="1"/>
          </p:cNvSpPr>
          <p:nvPr>
            <p:ph type="title" idx="2"/>
          </p:nvPr>
        </p:nvSpPr>
        <p:spPr>
          <a:xfrm>
            <a:off x="1101175" y="195967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1" name="Google Shape;21;p41"/>
          <p:cNvSpPr txBox="1">
            <a:spLocks noGrp="1"/>
          </p:cNvSpPr>
          <p:nvPr>
            <p:ph type="subTitle" idx="1"/>
          </p:nvPr>
        </p:nvSpPr>
        <p:spPr>
          <a:xfrm>
            <a:off x="1101175" y="23691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
        <p:nvSpPr>
          <p:cNvPr id="22" name="Google Shape;22;p41"/>
          <p:cNvSpPr txBox="1">
            <a:spLocks noGrp="1"/>
          </p:cNvSpPr>
          <p:nvPr>
            <p:ph type="title" idx="3"/>
          </p:nvPr>
        </p:nvSpPr>
        <p:spPr>
          <a:xfrm>
            <a:off x="3578947" y="195967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3" name="Google Shape;23;p41"/>
          <p:cNvSpPr txBox="1">
            <a:spLocks noGrp="1"/>
          </p:cNvSpPr>
          <p:nvPr>
            <p:ph type="subTitle" idx="4"/>
          </p:nvPr>
        </p:nvSpPr>
        <p:spPr>
          <a:xfrm>
            <a:off x="3579000" y="23691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
        <p:nvSpPr>
          <p:cNvPr id="24" name="Google Shape;24;p41"/>
          <p:cNvSpPr txBox="1">
            <a:spLocks noGrp="1"/>
          </p:cNvSpPr>
          <p:nvPr>
            <p:ph type="title" idx="5"/>
          </p:nvPr>
        </p:nvSpPr>
        <p:spPr>
          <a:xfrm>
            <a:off x="1101175" y="378612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5" name="Google Shape;25;p41"/>
          <p:cNvSpPr txBox="1">
            <a:spLocks noGrp="1"/>
          </p:cNvSpPr>
          <p:nvPr>
            <p:ph type="subTitle" idx="6"/>
          </p:nvPr>
        </p:nvSpPr>
        <p:spPr>
          <a:xfrm>
            <a:off x="1101175" y="4195500"/>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
        <p:nvSpPr>
          <p:cNvPr id="26" name="Google Shape;26;p41"/>
          <p:cNvSpPr txBox="1">
            <a:spLocks noGrp="1"/>
          </p:cNvSpPr>
          <p:nvPr>
            <p:ph type="title" idx="7"/>
          </p:nvPr>
        </p:nvSpPr>
        <p:spPr>
          <a:xfrm>
            <a:off x="3578947" y="378612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7" name="Google Shape;27;p41"/>
          <p:cNvSpPr txBox="1">
            <a:spLocks noGrp="1"/>
          </p:cNvSpPr>
          <p:nvPr>
            <p:ph type="subTitle" idx="8"/>
          </p:nvPr>
        </p:nvSpPr>
        <p:spPr>
          <a:xfrm>
            <a:off x="3578948" y="4195500"/>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
        <p:nvSpPr>
          <p:cNvPr id="28" name="Google Shape;28;p41"/>
          <p:cNvSpPr txBox="1">
            <a:spLocks noGrp="1"/>
          </p:cNvSpPr>
          <p:nvPr>
            <p:ph type="title" idx="9"/>
          </p:nvPr>
        </p:nvSpPr>
        <p:spPr>
          <a:xfrm>
            <a:off x="6056725" y="195967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9" name="Google Shape;29;p41"/>
          <p:cNvSpPr txBox="1">
            <a:spLocks noGrp="1"/>
          </p:cNvSpPr>
          <p:nvPr>
            <p:ph type="subTitle" idx="13"/>
          </p:nvPr>
        </p:nvSpPr>
        <p:spPr>
          <a:xfrm>
            <a:off x="6056725" y="2369175"/>
            <a:ext cx="19860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
        <p:nvSpPr>
          <p:cNvPr id="30" name="Google Shape;30;p41"/>
          <p:cNvSpPr txBox="1">
            <a:spLocks noGrp="1"/>
          </p:cNvSpPr>
          <p:nvPr>
            <p:ph type="title" idx="14"/>
          </p:nvPr>
        </p:nvSpPr>
        <p:spPr>
          <a:xfrm>
            <a:off x="6056725" y="3786125"/>
            <a:ext cx="1986000" cy="4095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31" name="Google Shape;31;p41"/>
          <p:cNvSpPr txBox="1">
            <a:spLocks noGrp="1"/>
          </p:cNvSpPr>
          <p:nvPr>
            <p:ph type="subTitle" idx="15"/>
          </p:nvPr>
        </p:nvSpPr>
        <p:spPr>
          <a:xfrm>
            <a:off x="6056727" y="4195500"/>
            <a:ext cx="1986000" cy="484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2"/>
          <p:cNvSpPr txBox="1">
            <a:spLocks noGrp="1"/>
          </p:cNvSpPr>
          <p:nvPr>
            <p:ph type="title"/>
          </p:nvPr>
        </p:nvSpPr>
        <p:spPr>
          <a:xfrm>
            <a:off x="540150" y="1381200"/>
            <a:ext cx="3957900" cy="16410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3600"/>
              <a:buFont typeface="Times New Roman"/>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4" name="Google Shape;34;p42"/>
          <p:cNvSpPr txBox="1">
            <a:spLocks noGrp="1"/>
          </p:cNvSpPr>
          <p:nvPr>
            <p:ph type="title" idx="2"/>
          </p:nvPr>
        </p:nvSpPr>
        <p:spPr>
          <a:xfrm>
            <a:off x="1832100" y="539400"/>
            <a:ext cx="1374000" cy="8418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accent1"/>
              </a:buClr>
              <a:buSzPts val="6000"/>
              <a:buFont typeface="Times New Roman"/>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35" name="Google Shape;35;p42"/>
          <p:cNvSpPr txBox="1">
            <a:spLocks noGrp="1"/>
          </p:cNvSpPr>
          <p:nvPr>
            <p:ph type="subTitle" idx="1"/>
          </p:nvPr>
        </p:nvSpPr>
        <p:spPr>
          <a:xfrm>
            <a:off x="1014900" y="3022300"/>
            <a:ext cx="3008400" cy="615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3"/>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2800"/>
              <a:buFont typeface="Times New Roman"/>
              <a:buNone/>
              <a:defRPr sz="2800" b="1"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3"/>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lvl1pPr marL="457200" lvl="0" indent="-342900" algn="just">
              <a:lnSpc>
                <a:spcPct val="100000"/>
              </a:lnSpc>
              <a:spcBef>
                <a:spcPts val="750"/>
              </a:spcBef>
              <a:spcAft>
                <a:spcPts val="0"/>
              </a:spcAft>
              <a:buClr>
                <a:schemeClr val="dk1"/>
              </a:buClr>
              <a:buSzPts val="1800"/>
              <a:buChar char="•"/>
              <a:defRPr>
                <a:latin typeface="Times New Roman"/>
                <a:ea typeface="Times New Roman"/>
                <a:cs typeface="Times New Roman"/>
                <a:sym typeface="Times New Roman"/>
              </a:defRPr>
            </a:lvl1pPr>
            <a:lvl2pPr marL="914400" lvl="1" indent="-3429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2pPr>
            <a:lvl3pPr marL="1371600" lvl="2" indent="-3429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3pPr>
            <a:lvl4pPr marL="1828800" lvl="3" indent="-3429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4pPr>
            <a:lvl5pPr marL="2286000" lvl="4" indent="-3429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44"/>
          <p:cNvSpPr txBox="1">
            <a:spLocks noGrp="1"/>
          </p:cNvSpPr>
          <p:nvPr>
            <p:ph type="title"/>
          </p:nvPr>
        </p:nvSpPr>
        <p:spPr>
          <a:xfrm>
            <a:off x="713100" y="1307100"/>
            <a:ext cx="4927500" cy="25293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Clr>
                <a:schemeClr val="dk1"/>
              </a:buClr>
              <a:buSzPts val="4800"/>
              <a:buFont typeface="Times New Roman"/>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1"/>
        <p:cNvGrpSpPr/>
        <p:nvPr/>
      </p:nvGrpSpPr>
      <p:grpSpPr>
        <a:xfrm>
          <a:off x="0" y="0"/>
          <a:ext cx="0" cy="0"/>
          <a:chOff x="0" y="0"/>
          <a:chExt cx="0" cy="0"/>
        </a:xfrm>
      </p:grpSpPr>
      <p:sp>
        <p:nvSpPr>
          <p:cNvPr id="42" name="Google Shape;42;p45"/>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5"/>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4" name="Google Shape;44;p4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46"/>
          <p:cNvSpPr txBox="1">
            <a:spLocks noGrp="1"/>
          </p:cNvSpPr>
          <p:nvPr>
            <p:ph type="title"/>
          </p:nvPr>
        </p:nvSpPr>
        <p:spPr>
          <a:xfrm>
            <a:off x="257908" y="273844"/>
            <a:ext cx="8628184"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6"/>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46"/>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1" name="Google Shape;51;p4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47"/>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7"/>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7" name="Google Shape;57;p47"/>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8" name="Google Shape;58;p47"/>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47"/>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4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48"/>
          <p:cNvSpPr txBox="1">
            <a:spLocks noGrp="1"/>
          </p:cNvSpPr>
          <p:nvPr>
            <p:ph type="title"/>
          </p:nvPr>
        </p:nvSpPr>
        <p:spPr>
          <a:xfrm>
            <a:off x="257908" y="273844"/>
            <a:ext cx="8628184"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257908" y="273844"/>
            <a:ext cx="8628184"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Times New Roman"/>
              <a:buNone/>
              <a:defRPr sz="3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9"/>
          <p:cNvSpPr txBox="1">
            <a:spLocks noGrp="1"/>
          </p:cNvSpPr>
          <p:nvPr>
            <p:ph type="body" idx="1"/>
          </p:nvPr>
        </p:nvSpPr>
        <p:spPr>
          <a:xfrm>
            <a:off x="257908" y="1369219"/>
            <a:ext cx="8628184" cy="3263504"/>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75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 name="Google Shape;8;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39"/>
          <p:cNvSpPr/>
          <p:nvPr/>
        </p:nvSpPr>
        <p:spPr>
          <a:xfrm>
            <a:off x="135082" y="138694"/>
            <a:ext cx="8873836" cy="4866112"/>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
          <p:cNvSpPr/>
          <p:nvPr/>
        </p:nvSpPr>
        <p:spPr>
          <a:xfrm>
            <a:off x="192643" y="236672"/>
            <a:ext cx="8758714" cy="123110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DAR ES SALAAM INSTITUTE OF TECHNOLOGY (DIT)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120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DEPARTMENT OF COMPUTER STUDIES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120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BACHELOR OF ENGINEERING IN COMPUTER ENGINEERING</a:t>
            </a:r>
            <a:endParaRPr sz="1400" b="0" i="0" u="none" strike="noStrike" cap="none">
              <a:solidFill>
                <a:srgbClr val="000000"/>
              </a:solidFill>
              <a:latin typeface="Arial"/>
              <a:ea typeface="Arial"/>
              <a:cs typeface="Arial"/>
              <a:sym typeface="Arial"/>
            </a:endParaRPr>
          </a:p>
        </p:txBody>
      </p:sp>
      <p:pic>
        <p:nvPicPr>
          <p:cNvPr id="117" name="Google Shape;117;p1"/>
          <p:cNvPicPr preferRelativeResize="0"/>
          <p:nvPr/>
        </p:nvPicPr>
        <p:blipFill rotWithShape="1">
          <a:blip r:embed="rId3">
            <a:alphaModFix/>
          </a:blip>
          <a:srcRect/>
          <a:stretch/>
        </p:blipFill>
        <p:spPr>
          <a:xfrm>
            <a:off x="3821751" y="1585579"/>
            <a:ext cx="1500498" cy="1463040"/>
          </a:xfrm>
          <a:prstGeom prst="rect">
            <a:avLst/>
          </a:prstGeom>
          <a:noFill/>
          <a:ln>
            <a:noFill/>
          </a:ln>
          <a:effectLst>
            <a:outerShdw blurRad="50800" dist="38100" dir="5400000" algn="t" rotWithShape="0">
              <a:srgbClr val="000000">
                <a:alpha val="40000"/>
              </a:srgbClr>
            </a:outerShdw>
          </a:effectLst>
        </p:spPr>
      </p:pic>
      <p:graphicFrame>
        <p:nvGraphicFramePr>
          <p:cNvPr id="118" name="Google Shape;118;p1"/>
          <p:cNvGraphicFramePr/>
          <p:nvPr/>
        </p:nvGraphicFramePr>
        <p:xfrm>
          <a:off x="228600" y="3166421"/>
          <a:ext cx="8686800" cy="1934730"/>
        </p:xfrm>
        <a:graphic>
          <a:graphicData uri="http://schemas.openxmlformats.org/drawingml/2006/table">
            <a:tbl>
              <a:tblPr>
                <a:noFill/>
                <a:tableStyleId>{7818B511-FA6C-4FB2-B5FE-BFAB1DA269EE}</a:tableStyleId>
              </a:tblPr>
              <a:tblGrid>
                <a:gridCol w="24511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5803900">
                  <a:extLst>
                    <a:ext uri="{9D8B030D-6E8A-4147-A177-3AD203B41FA5}">
                      <a16:colId xmlns:a16="http://schemas.microsoft.com/office/drawing/2014/main" val="20002"/>
                    </a:ext>
                  </a:extLst>
                </a:gridCol>
              </a:tblGrid>
              <a:tr h="45720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PROJECT TITLE</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a:t>
                      </a:r>
                      <a:endParaRPr sz="1600" b="1" u="none" strike="noStrike" cap="none">
                        <a:latin typeface="Times New Roman"/>
                        <a:ea typeface="Times New Roman"/>
                        <a:cs typeface="Times New Roman"/>
                        <a:sym typeface="Times New Roman"/>
                      </a:endParaRPr>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solidFill>
                            <a:srgbClr val="0D0D0D"/>
                          </a:solidFill>
                          <a:latin typeface="Times New Roman"/>
                          <a:ea typeface="Times New Roman"/>
                          <a:cs typeface="Times New Roman"/>
                          <a:sym typeface="Times New Roman"/>
                        </a:rPr>
                        <a:t>PATIENT’S HEALTH  STATUS MONITORING SYSTEM USING IoT</a:t>
                      </a:r>
                      <a:endParaRPr sz="1600" b="1" u="none" strike="noStrike" cap="none">
                        <a:latin typeface="Times New Roman"/>
                        <a:ea typeface="Times New Roman"/>
                        <a:cs typeface="Times New Roman"/>
                        <a:sym typeface="Times New Roman"/>
                      </a:endParaRPr>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PROJECT TYPE</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PROBLEM SOLVING </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5720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NAME OF CANDIDATE</a:t>
                      </a:r>
                      <a:endParaRPr sz="1600" b="1" u="none" strike="noStrike" cap="none">
                        <a:latin typeface="Times New Roman"/>
                        <a:ea typeface="Times New Roman"/>
                        <a:cs typeface="Times New Roman"/>
                        <a:sym typeface="Times New Roman"/>
                      </a:endParaRPr>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a:t>
                      </a:r>
                      <a:endParaRPr sz="1600" b="1" u="none" strike="noStrike" cap="none">
                        <a:latin typeface="Times New Roman"/>
                        <a:ea typeface="Times New Roman"/>
                        <a:cs typeface="Times New Roman"/>
                        <a:sym typeface="Times New Roman"/>
                      </a:endParaRPr>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STANLEY JUSTINE MAHENGE</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5720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ADMISSION NO.</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Times New Roman"/>
                          <a:ea typeface="Times New Roman"/>
                          <a:cs typeface="Times New Roman"/>
                          <a:sym typeface="Times New Roman"/>
                        </a:rPr>
                        <a:t>:</a:t>
                      </a:r>
                      <a:endParaRPr sz="1600" b="1" u="none" strike="noStrike" cap="none">
                        <a:latin typeface="Times New Roman"/>
                        <a:ea typeface="Times New Roman"/>
                        <a:cs typeface="Times New Roman"/>
                        <a:sym typeface="Times New Roman"/>
                      </a:endParaRPr>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180230220303</a:t>
                      </a:r>
                      <a:endParaRPr sz="1400" u="none" strike="noStrike" cap="none"/>
                    </a:p>
                  </a:txBody>
                  <a:tcPr marL="75425" marR="75425" marT="37725" marB="37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1981200" y="2551350"/>
            <a:ext cx="51816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SIGNIFICANCE</a:t>
            </a:r>
            <a:endParaRPr/>
          </a:p>
        </p:txBody>
      </p:sp>
      <p:sp>
        <p:nvSpPr>
          <p:cNvPr id="185" name="Google Shape;185;p10"/>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Times New Roman"/>
                <a:ea typeface="Times New Roman"/>
                <a:cs typeface="Times New Roman"/>
                <a:sym typeface="Times New Roman"/>
              </a:rPr>
              <a:t>04</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Significance of the Study</a:t>
            </a:r>
            <a:endParaRPr/>
          </a:p>
        </p:txBody>
      </p:sp>
      <p:sp>
        <p:nvSpPr>
          <p:cNvPr id="191" name="Google Shape;191;p11"/>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proposed system shall be able to provide the real time remote monitoring of the heartbeat and temperature with the integration of a way to notify the nurse about patient’s condition </a:t>
            </a:r>
            <a:r>
              <a:rPr lang="en-US"/>
              <a:t>likewise to</a:t>
            </a:r>
            <a:r>
              <a:rPr lang="en-US" sz="1800">
                <a:latin typeface="Times New Roman"/>
                <a:ea typeface="Times New Roman"/>
                <a:cs typeface="Times New Roman"/>
                <a:sym typeface="Times New Roman"/>
              </a:rPr>
              <a:t> notify </a:t>
            </a:r>
            <a:r>
              <a:rPr lang="en-US"/>
              <a:t>doctor incharge</a:t>
            </a:r>
            <a:r>
              <a:rPr lang="en-US" sz="1800">
                <a:latin typeface="Times New Roman"/>
                <a:ea typeface="Times New Roman"/>
                <a:cs typeface="Times New Roman"/>
                <a:sym typeface="Times New Roman"/>
              </a:rPr>
              <a:t> about abnormal condition of the patient.</a:t>
            </a:r>
            <a:endParaRPr/>
          </a:p>
          <a:p>
            <a:pPr marL="0" lvl="0" indent="0" algn="just" rtl="0">
              <a:lnSpc>
                <a:spcPct val="100000"/>
              </a:lnSpc>
              <a:spcBef>
                <a:spcPts val="750"/>
              </a:spcBef>
              <a:spcAft>
                <a:spcPts val="0"/>
              </a:spcAft>
              <a:buClr>
                <a:schemeClr val="dk1"/>
              </a:buClr>
              <a:buSzPts val="1800"/>
              <a:buNone/>
            </a:pPr>
            <a:endParaRPr sz="1800">
              <a:latin typeface="Times New Roman"/>
              <a:ea typeface="Times New Roman"/>
              <a:cs typeface="Times New Roman"/>
              <a:sym typeface="Times New Roman"/>
            </a:endParaRPr>
          </a:p>
          <a:p>
            <a:pPr marL="171450" lvl="0" indent="-171450" algn="just" rtl="0">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The appropriately proposed system shall be useful to </a:t>
            </a:r>
            <a:r>
              <a:rPr lang="en-US"/>
              <a:t>regional</a:t>
            </a:r>
            <a:r>
              <a:rPr lang="en-US" sz="1800">
                <a:latin typeface="Times New Roman"/>
                <a:ea typeface="Times New Roman"/>
                <a:cs typeface="Times New Roman"/>
                <a:sym typeface="Times New Roman"/>
              </a:rPr>
              <a:t> hospitals (or any other medical service center) where a lot of patients are admitted.</a:t>
            </a:r>
            <a:endParaRPr/>
          </a:p>
          <a:p>
            <a:pPr marL="171450" lvl="0" indent="-57150" algn="just" rtl="0">
              <a:lnSpc>
                <a:spcPct val="100000"/>
              </a:lnSpc>
              <a:spcBef>
                <a:spcPts val="750"/>
              </a:spcBef>
              <a:spcAft>
                <a:spcPts val="0"/>
              </a:spcAft>
              <a:buClr>
                <a:schemeClr val="dk1"/>
              </a:buClr>
              <a:buSzPts val="1800"/>
              <a:buNone/>
            </a:pPr>
            <a:endParaRPr/>
          </a:p>
          <a:p>
            <a:pPr marL="171450" lvl="0" indent="-171450" algn="just" rtl="0">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 The system shall aim at reducing the distance between the patient and his attending physician </a:t>
            </a:r>
            <a:r>
              <a:rPr lang="en-US"/>
              <a:t>by allowing the healthcare giver to have the analysed temperature and pressure of patient at their fingertips.</a:t>
            </a:r>
            <a:endParaRPr/>
          </a:p>
          <a:p>
            <a:pPr marL="171450" lvl="0" indent="-57150" algn="just" rtl="0">
              <a:lnSpc>
                <a:spcPct val="100000"/>
              </a:lnSpc>
              <a:spcBef>
                <a:spcPts val="750"/>
              </a:spcBef>
              <a:spcAft>
                <a:spcPts val="0"/>
              </a:spcAft>
              <a:buClr>
                <a:schemeClr val="dk1"/>
              </a:buClr>
              <a:buSzPts val="1800"/>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2"/>
          <p:cNvSpPr txBox="1">
            <a:spLocks noGrp="1"/>
          </p:cNvSpPr>
          <p:nvPr>
            <p:ph type="title"/>
          </p:nvPr>
        </p:nvSpPr>
        <p:spPr>
          <a:xfrm>
            <a:off x="965200" y="2551350"/>
            <a:ext cx="72136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LITERATURE REVIEW</a:t>
            </a:r>
            <a:endParaRPr/>
          </a:p>
        </p:txBody>
      </p:sp>
      <p:sp>
        <p:nvSpPr>
          <p:cNvPr id="244" name="Google Shape;244;p12"/>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smtClean="0">
                <a:solidFill>
                  <a:schemeClr val="dk1"/>
                </a:solidFill>
                <a:latin typeface="Times New Roman"/>
                <a:ea typeface="Times New Roman"/>
                <a:cs typeface="Times New Roman"/>
                <a:sym typeface="Times New Roman"/>
              </a:rPr>
              <a:t>05</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12914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3"/>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2800"/>
              <a:buNone/>
            </a:pPr>
            <a:r>
              <a:rPr lang="en-US"/>
              <a:t>Reviews</a:t>
            </a:r>
            <a:endParaRPr/>
          </a:p>
        </p:txBody>
      </p:sp>
      <p:sp>
        <p:nvSpPr>
          <p:cNvPr id="250" name="Google Shape;250;p13"/>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750"/>
              </a:spcBef>
              <a:spcAft>
                <a:spcPts val="0"/>
              </a:spcAft>
              <a:buSzPts val="1800"/>
              <a:buChar char="•"/>
            </a:pPr>
            <a:r>
              <a:rPr lang="en-US"/>
              <a:t>The Internet of Things (IoT) is a newly emerging term for the new generation of the Internet which allows understanding between interconnected devices. IoT acts as an assistant in healthcare and plays an extremely important role in wide scopes of medicinal services observing applications. [1]</a:t>
            </a:r>
            <a:endParaRPr/>
          </a:p>
          <a:p>
            <a:pPr marL="457200" lvl="0" indent="-342900" algn="just" rtl="0">
              <a:lnSpc>
                <a:spcPct val="100000"/>
              </a:lnSpc>
              <a:spcBef>
                <a:spcPts val="0"/>
              </a:spcBef>
              <a:spcAft>
                <a:spcPts val="0"/>
              </a:spcAft>
              <a:buSzPts val="1800"/>
              <a:buChar char="•"/>
            </a:pPr>
            <a:r>
              <a:rPr lang="en-US"/>
              <a:t>The exponentially growing healthcare costs coupled with the increasing interest of patients in receiving care in the comfort of their own homes have prompted a serious need to revolutionize healthcare systems. This has prompted active research in the development of solutions that enable healthcare providers to remotely monitor and evaluate the health of patients in the comfort of their residences. [2]</a:t>
            </a:r>
            <a:endParaRPr/>
          </a:p>
          <a:p>
            <a:pPr marL="457200" lvl="0" indent="-342900" algn="just" rtl="0">
              <a:lnSpc>
                <a:spcPct val="100000"/>
              </a:lnSpc>
              <a:spcBef>
                <a:spcPts val="0"/>
              </a:spcBef>
              <a:spcAft>
                <a:spcPts val="0"/>
              </a:spcAft>
              <a:buSzPts val="1800"/>
              <a:buChar char="•"/>
            </a:pPr>
            <a:r>
              <a:rPr lang="en-US"/>
              <a:t>Clinical usefulness of existing measures might be demonstrated as clinical experience is broadened. At this time, however, it seems that new instruments, or adaptation of existing measures and scaling methods, are needed for individual-patient assessment and monitoring.[3]</a:t>
            </a:r>
            <a:endParaRPr/>
          </a:p>
        </p:txBody>
      </p:sp>
    </p:spTree>
    <p:extLst>
      <p:ext uri="{BB962C8B-B14F-4D97-AF65-F5344CB8AC3E}">
        <p14:creationId xmlns:p14="http://schemas.microsoft.com/office/powerpoint/2010/main" val="253786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4"/>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2800"/>
              <a:buNone/>
            </a:pPr>
            <a:r>
              <a:rPr lang="en-US"/>
              <a:t>Reviews</a:t>
            </a:r>
            <a:endParaRPr/>
          </a:p>
        </p:txBody>
      </p:sp>
      <p:sp>
        <p:nvSpPr>
          <p:cNvPr id="256" name="Google Shape;256;p14"/>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750"/>
              </a:spcBef>
              <a:spcAft>
                <a:spcPts val="0"/>
              </a:spcAft>
              <a:buSzPts val="1800"/>
              <a:buChar char="•"/>
            </a:pPr>
            <a:r>
              <a:rPr lang="en-US"/>
              <a:t>The significant challenges in the implementation of Internet of Things for healthcare applications is monitoring all patient's from various places. Thus Internet o Things in the medical field brings out the solution for effective patient monitoring at reduced cost and also reduces the trade-off between patient outcome and disease management.[4]</a:t>
            </a:r>
            <a:endParaRPr/>
          </a:p>
          <a:p>
            <a:pPr marL="457200" lvl="0" indent="-342900" algn="just" rtl="0">
              <a:lnSpc>
                <a:spcPct val="100000"/>
              </a:lnSpc>
              <a:spcBef>
                <a:spcPts val="0"/>
              </a:spcBef>
              <a:spcAft>
                <a:spcPts val="0"/>
              </a:spcAft>
              <a:buSzPts val="1800"/>
              <a:buChar char="•"/>
            </a:pPr>
            <a:r>
              <a:rPr lang="en-US"/>
              <a:t>An elderly person should be monitored constantly, specifically if he or she is diagnosed for health-related problems before. In the proposed system, a patient's condition is monitored by using multimodal inputs, specifically, speech and video. Video cameras and microphones are installed in the smart homes; these sensors constantly capture video and speech of the patient, and transmit them to a dedicated cloud.[5]</a:t>
            </a:r>
            <a:endParaRPr/>
          </a:p>
        </p:txBody>
      </p:sp>
    </p:spTree>
    <p:extLst>
      <p:ext uri="{BB962C8B-B14F-4D97-AF65-F5344CB8AC3E}">
        <p14:creationId xmlns:p14="http://schemas.microsoft.com/office/powerpoint/2010/main" val="92121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Existing System</a:t>
            </a:r>
            <a:endParaRPr/>
          </a:p>
        </p:txBody>
      </p:sp>
      <p:sp>
        <p:nvSpPr>
          <p:cNvPr id="262" name="Google Shape;262;p15"/>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endParaRPr/>
          </a:p>
          <a:p>
            <a:pPr marL="171450" lvl="0" indent="-171450" algn="just" rtl="0">
              <a:lnSpc>
                <a:spcPct val="100000"/>
              </a:lnSpc>
              <a:spcBef>
                <a:spcPts val="0"/>
              </a:spcBef>
              <a:spcAft>
                <a:spcPts val="0"/>
              </a:spcAft>
              <a:buSzPts val="1800"/>
              <a:buChar char="•"/>
            </a:pPr>
            <a:r>
              <a:rPr lang="en-US"/>
              <a:t>In general there are existing subsystem that are wearable things such as bracelets, caps, t-shirts (t-shirts), bands, glasses Wearable processes can be tailored to the "real body." These equipment has been used to contact the person who is to be monitored, personal health and the information gathered which has been sent to the central and internal research centre. Most of these involves monitoring the patient healthy by attending physician.</a:t>
            </a:r>
            <a:endParaRPr/>
          </a:p>
          <a:p>
            <a:pPr marL="171450" lvl="0" indent="0" algn="just" rtl="0">
              <a:lnSpc>
                <a:spcPct val="100000"/>
              </a:lnSpc>
              <a:spcBef>
                <a:spcPts val="0"/>
              </a:spcBef>
              <a:spcAft>
                <a:spcPts val="0"/>
              </a:spcAft>
              <a:buSzPts val="1800"/>
              <a:buNone/>
            </a:pPr>
            <a:endParaRPr/>
          </a:p>
          <a:p>
            <a:pPr marL="171450" lvl="0" indent="-171450" algn="just" rtl="0">
              <a:lnSpc>
                <a:spcPct val="100000"/>
              </a:lnSpc>
              <a:spcBef>
                <a:spcPts val="750"/>
              </a:spcBef>
              <a:spcAft>
                <a:spcPts val="0"/>
              </a:spcAft>
              <a:buSzPts val="1800"/>
              <a:buChar char="•"/>
            </a:pPr>
            <a:r>
              <a:rPr lang="en-US"/>
              <a:t>Wearable devices may provide natural statistics, including calories, steps, heart rate, blood pressure; time spent exercising, and so on. The effect on these devices is enormous and of course very strong, which has a good focus on monitoring the physical health of users.</a:t>
            </a:r>
            <a:endParaRPr/>
          </a:p>
          <a:p>
            <a:pPr marL="171450" lvl="0" indent="0" algn="just" rtl="0">
              <a:lnSpc>
                <a:spcPct val="100000"/>
              </a:lnSpc>
              <a:spcBef>
                <a:spcPts val="0"/>
              </a:spcBef>
              <a:spcAft>
                <a:spcPts val="0"/>
              </a:spcAft>
              <a:buSzPts val="1800"/>
              <a:buNone/>
            </a:pPr>
            <a:endParaRPr/>
          </a:p>
          <a:p>
            <a:pPr marL="171450" lvl="0" indent="0" algn="just" rtl="0">
              <a:lnSpc>
                <a:spcPct val="100000"/>
              </a:lnSpc>
              <a:spcBef>
                <a:spcPts val="0"/>
              </a:spcBef>
              <a:spcAft>
                <a:spcPts val="0"/>
              </a:spcAft>
              <a:buSzPts val="1800"/>
              <a:buNone/>
            </a:pPr>
            <a:endParaRPr/>
          </a:p>
          <a:p>
            <a:pPr marL="171450" lvl="0" indent="0" algn="just" rtl="0">
              <a:lnSpc>
                <a:spcPct val="100000"/>
              </a:lnSpc>
              <a:spcBef>
                <a:spcPts val="0"/>
              </a:spcBef>
              <a:spcAft>
                <a:spcPts val="0"/>
              </a:spcAft>
              <a:buSzPts val="1800"/>
              <a:buNone/>
            </a:pPr>
            <a:endParaRPr/>
          </a:p>
        </p:txBody>
      </p:sp>
    </p:spTree>
    <p:extLst>
      <p:ext uri="{BB962C8B-B14F-4D97-AF65-F5344CB8AC3E}">
        <p14:creationId xmlns:p14="http://schemas.microsoft.com/office/powerpoint/2010/main" val="36001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6"/>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Existing System</a:t>
            </a:r>
            <a:endParaRPr/>
          </a:p>
        </p:txBody>
      </p:sp>
      <p:sp>
        <p:nvSpPr>
          <p:cNvPr id="268" name="Google Shape;268;p16"/>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0"/>
              </a:spcBef>
              <a:spcAft>
                <a:spcPts val="0"/>
              </a:spcAft>
              <a:buSzPts val="1800"/>
              <a:buChar char="●"/>
            </a:pPr>
            <a:r>
              <a:rPr lang="en-US"/>
              <a:t>Considering various wearable devices such as </a:t>
            </a:r>
            <a:r>
              <a:rPr lang="en-US" b="1"/>
              <a:t>Pulse Oximetry:-</a:t>
            </a:r>
            <a:r>
              <a:rPr lang="en-US"/>
              <a:t>tests the oxygen saturation level of the human body and monitors the difference in the skin blood flow associated with the cardiac cycle. </a:t>
            </a:r>
            <a:r>
              <a:rPr lang="en-US" b="1"/>
              <a:t>Electrocardiography (ECG):-</a:t>
            </a:r>
            <a:r>
              <a:rPr lang="en-US"/>
              <a:t>waveform that monitors the heart continues to function and provides time information. </a:t>
            </a:r>
            <a:r>
              <a:rPr lang="en-US" b="1"/>
              <a:t>Blood Pressure:-</a:t>
            </a:r>
            <a:r>
              <a:rPr lang="en-US"/>
              <a:t>energy used by blood pumping into the blood vessels helps to quantify it. </a:t>
            </a:r>
            <a:r>
              <a:rPr lang="en-US" b="1"/>
              <a:t>Glucose Monitoring:- </a:t>
            </a:r>
            <a:r>
              <a:rPr lang="en-US"/>
              <a:t>transplant device for body sugar levels tracking. </a:t>
            </a:r>
            <a:r>
              <a:rPr lang="en-US" b="1"/>
              <a:t>Implantable Neural Stimulators:- </a:t>
            </a:r>
            <a:r>
              <a:rPr lang="en-US"/>
              <a:t>device for electrical stimulation trigger electric impulses to relieve chronic pain in the human spinal cord or brain.</a:t>
            </a:r>
            <a:endParaRPr/>
          </a:p>
          <a:p>
            <a:pPr marL="457200" lvl="0" indent="-342900" algn="just" rtl="0">
              <a:lnSpc>
                <a:spcPct val="100000"/>
              </a:lnSpc>
              <a:spcBef>
                <a:spcPts val="0"/>
              </a:spcBef>
              <a:spcAft>
                <a:spcPts val="0"/>
              </a:spcAft>
              <a:buSzPts val="1800"/>
              <a:buChar char="●"/>
            </a:pPr>
            <a:r>
              <a:rPr lang="en-US"/>
              <a:t>All of these subsystems work at level that is not in a case where the physician has to attend  and  do a follow up on multiple patients. Far from that the efficiency of these subsystem are not guaranteed. Theres is no data evaluation and analysis.</a:t>
            </a:r>
            <a:endParaRPr/>
          </a:p>
          <a:p>
            <a:pPr marL="171450" lvl="0" indent="0" algn="just" rtl="0">
              <a:lnSpc>
                <a:spcPct val="100000"/>
              </a:lnSpc>
              <a:spcBef>
                <a:spcPts val="0"/>
              </a:spcBef>
              <a:spcAft>
                <a:spcPts val="0"/>
              </a:spcAft>
              <a:buSzPts val="1800"/>
              <a:buNone/>
            </a:pPr>
            <a:endParaRPr/>
          </a:p>
          <a:p>
            <a:pPr marL="457200" lvl="0" indent="0" algn="just" rtl="0">
              <a:lnSpc>
                <a:spcPct val="100000"/>
              </a:lnSpc>
              <a:spcBef>
                <a:spcPts val="750"/>
              </a:spcBef>
              <a:spcAft>
                <a:spcPts val="0"/>
              </a:spcAft>
              <a:buSzPts val="1800"/>
              <a:buNone/>
            </a:pPr>
            <a:endParaRPr/>
          </a:p>
        </p:txBody>
      </p:sp>
    </p:spTree>
    <p:extLst>
      <p:ext uri="{BB962C8B-B14F-4D97-AF65-F5344CB8AC3E}">
        <p14:creationId xmlns:p14="http://schemas.microsoft.com/office/powerpoint/2010/main" val="148268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7"/>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Existing System</a:t>
            </a:r>
            <a:endParaRPr/>
          </a:p>
        </p:txBody>
      </p:sp>
      <p:sp>
        <p:nvSpPr>
          <p:cNvPr id="274" name="Google Shape;274;p17"/>
          <p:cNvSpPr txBox="1">
            <a:spLocks noGrp="1"/>
          </p:cNvSpPr>
          <p:nvPr>
            <p:ph type="body" idx="1"/>
          </p:nvPr>
        </p:nvSpPr>
        <p:spPr>
          <a:xfrm>
            <a:off x="367600" y="832450"/>
            <a:ext cx="82734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750"/>
              </a:spcBef>
              <a:spcAft>
                <a:spcPts val="0"/>
              </a:spcAft>
              <a:buSzPts val="1800"/>
              <a:buChar char="●"/>
            </a:pPr>
            <a:r>
              <a:rPr lang="en-US"/>
              <a:t>Data flow chart</a:t>
            </a:r>
            <a:endParaRPr/>
          </a:p>
          <a:p>
            <a:pPr marL="457200" lvl="0" indent="0" algn="just" rtl="0">
              <a:lnSpc>
                <a:spcPct val="100000"/>
              </a:lnSpc>
              <a:spcBef>
                <a:spcPts val="750"/>
              </a:spcBef>
              <a:spcAft>
                <a:spcPts val="0"/>
              </a:spcAft>
              <a:buSzPts val="1800"/>
              <a:buNone/>
            </a:pPr>
            <a:endParaRPr/>
          </a:p>
          <a:p>
            <a:pPr marL="457200" lvl="0" indent="0" algn="just" rtl="0">
              <a:lnSpc>
                <a:spcPct val="100000"/>
              </a:lnSpc>
              <a:spcBef>
                <a:spcPts val="750"/>
              </a:spcBef>
              <a:spcAft>
                <a:spcPts val="0"/>
              </a:spcAft>
              <a:buSzPts val="1800"/>
              <a:buNone/>
            </a:pPr>
            <a:endParaRPr/>
          </a:p>
          <a:p>
            <a:pPr marL="457200" lvl="0" indent="0" algn="just" rtl="0">
              <a:lnSpc>
                <a:spcPct val="100000"/>
              </a:lnSpc>
              <a:spcBef>
                <a:spcPts val="750"/>
              </a:spcBef>
              <a:spcAft>
                <a:spcPts val="0"/>
              </a:spcAft>
              <a:buSzPts val="1800"/>
              <a:buNone/>
            </a:pPr>
            <a:endParaRPr/>
          </a:p>
          <a:p>
            <a:pPr marL="457200" lvl="0" indent="0" algn="just" rtl="0">
              <a:lnSpc>
                <a:spcPct val="100000"/>
              </a:lnSpc>
              <a:spcBef>
                <a:spcPts val="750"/>
              </a:spcBef>
              <a:spcAft>
                <a:spcPts val="0"/>
              </a:spcAft>
              <a:buSzPts val="1800"/>
              <a:buNone/>
            </a:pPr>
            <a:endParaRPr/>
          </a:p>
          <a:p>
            <a:pPr marL="457200" lvl="0" indent="0" algn="just" rtl="0">
              <a:lnSpc>
                <a:spcPct val="100000"/>
              </a:lnSpc>
              <a:spcBef>
                <a:spcPts val="750"/>
              </a:spcBef>
              <a:spcAft>
                <a:spcPts val="0"/>
              </a:spcAft>
              <a:buSzPts val="1800"/>
              <a:buNone/>
            </a:pPr>
            <a:endParaRPr/>
          </a:p>
          <a:p>
            <a:pPr marL="457200" lvl="0" indent="-342900" algn="just" rtl="0">
              <a:lnSpc>
                <a:spcPct val="100000"/>
              </a:lnSpc>
              <a:spcBef>
                <a:spcPts val="750"/>
              </a:spcBef>
              <a:spcAft>
                <a:spcPts val="0"/>
              </a:spcAft>
              <a:buSzPts val="1800"/>
              <a:buChar char="●"/>
            </a:pPr>
            <a:r>
              <a:rPr lang="en-US"/>
              <a:t>Mode of patient health status management that is current used in regional hospitals is that</a:t>
            </a:r>
            <a:endParaRPr/>
          </a:p>
          <a:p>
            <a:pPr marL="0" lvl="0" indent="0" algn="just" rtl="0">
              <a:lnSpc>
                <a:spcPct val="100000"/>
              </a:lnSpc>
              <a:spcBef>
                <a:spcPts val="750"/>
              </a:spcBef>
              <a:spcAft>
                <a:spcPts val="0"/>
              </a:spcAft>
              <a:buSzPts val="1800"/>
              <a:buNone/>
            </a:pPr>
            <a:endParaRPr/>
          </a:p>
        </p:txBody>
      </p:sp>
      <p:sp>
        <p:nvSpPr>
          <p:cNvPr id="275" name="Google Shape;275;p17"/>
          <p:cNvSpPr/>
          <p:nvPr/>
        </p:nvSpPr>
        <p:spPr>
          <a:xfrm>
            <a:off x="1508750" y="2112275"/>
            <a:ext cx="1824305" cy="459507"/>
          </a:xfrm>
          <a:custGeom>
            <a:avLst/>
            <a:gdLst/>
            <a:ahLst/>
            <a:cxnLst/>
            <a:rect l="l" t="t" r="r" b="b"/>
            <a:pathLst>
              <a:path w="75713" h="25786" extrusionOk="0">
                <a:moveTo>
                  <a:pt x="0" y="1097"/>
                </a:moveTo>
                <a:lnTo>
                  <a:pt x="0" y="25786"/>
                </a:lnTo>
                <a:lnTo>
                  <a:pt x="75713" y="25786"/>
                </a:lnTo>
                <a:lnTo>
                  <a:pt x="75713" y="0"/>
                </a:lnTo>
                <a:close/>
              </a:path>
            </a:pathLst>
          </a:custGeom>
          <a:solidFill>
            <a:schemeClr val="lt2"/>
          </a:solidFill>
          <a:ln w="9525" cap="flat" cmpd="sng">
            <a:solidFill>
              <a:schemeClr val="dk2"/>
            </a:solidFill>
            <a:prstDash val="solid"/>
            <a:round/>
            <a:headEnd type="none" w="sm" len="sm"/>
            <a:tailEnd type="none" w="sm" len="sm"/>
          </a:ln>
        </p:spPr>
      </p:sp>
      <p:cxnSp>
        <p:nvCxnSpPr>
          <p:cNvPr id="276" name="Google Shape;276;p17"/>
          <p:cNvCxnSpPr/>
          <p:nvPr/>
        </p:nvCxnSpPr>
        <p:spPr>
          <a:xfrm>
            <a:off x="3387875" y="2342025"/>
            <a:ext cx="441000" cy="0"/>
          </a:xfrm>
          <a:prstGeom prst="straightConnector1">
            <a:avLst/>
          </a:prstGeom>
          <a:noFill/>
          <a:ln w="9525" cap="flat" cmpd="sng">
            <a:solidFill>
              <a:schemeClr val="dk2"/>
            </a:solidFill>
            <a:prstDash val="solid"/>
            <a:round/>
            <a:headEnd type="none" w="sm" len="sm"/>
            <a:tailEnd type="triangle" w="med" len="med"/>
          </a:ln>
        </p:spPr>
      </p:cxnSp>
      <p:sp>
        <p:nvSpPr>
          <p:cNvPr id="277" name="Google Shape;277;p17"/>
          <p:cNvSpPr/>
          <p:nvPr/>
        </p:nvSpPr>
        <p:spPr>
          <a:xfrm>
            <a:off x="3883700" y="2112275"/>
            <a:ext cx="1824305" cy="459507"/>
          </a:xfrm>
          <a:custGeom>
            <a:avLst/>
            <a:gdLst/>
            <a:ahLst/>
            <a:cxnLst/>
            <a:rect l="l" t="t" r="r" b="b"/>
            <a:pathLst>
              <a:path w="75713" h="25786" extrusionOk="0">
                <a:moveTo>
                  <a:pt x="0" y="1097"/>
                </a:moveTo>
                <a:lnTo>
                  <a:pt x="0" y="25786"/>
                </a:lnTo>
                <a:lnTo>
                  <a:pt x="75713" y="25786"/>
                </a:lnTo>
                <a:lnTo>
                  <a:pt x="75713" y="0"/>
                </a:lnTo>
                <a:close/>
              </a:path>
            </a:pathLst>
          </a:custGeom>
          <a:solidFill>
            <a:schemeClr val="lt2"/>
          </a:solidFill>
          <a:ln w="9525" cap="flat" cmpd="sng">
            <a:solidFill>
              <a:schemeClr val="dk2"/>
            </a:solidFill>
            <a:prstDash val="solid"/>
            <a:round/>
            <a:headEnd type="none" w="sm" len="sm"/>
            <a:tailEnd type="none" w="sm" len="sm"/>
          </a:ln>
        </p:spPr>
      </p:sp>
      <p:sp>
        <p:nvSpPr>
          <p:cNvPr id="278" name="Google Shape;278;p17"/>
          <p:cNvSpPr/>
          <p:nvPr/>
        </p:nvSpPr>
        <p:spPr>
          <a:xfrm>
            <a:off x="6368300" y="2141926"/>
            <a:ext cx="1824305" cy="366548"/>
          </a:xfrm>
          <a:custGeom>
            <a:avLst/>
            <a:gdLst/>
            <a:ahLst/>
            <a:cxnLst/>
            <a:rect l="l" t="t" r="r" b="b"/>
            <a:pathLst>
              <a:path w="75713" h="25786" extrusionOk="0">
                <a:moveTo>
                  <a:pt x="0" y="1097"/>
                </a:moveTo>
                <a:lnTo>
                  <a:pt x="0" y="25786"/>
                </a:lnTo>
                <a:lnTo>
                  <a:pt x="75713" y="25786"/>
                </a:lnTo>
                <a:lnTo>
                  <a:pt x="75713" y="0"/>
                </a:lnTo>
                <a:close/>
              </a:path>
            </a:pathLst>
          </a:custGeom>
          <a:solidFill>
            <a:schemeClr val="lt2"/>
          </a:solidFill>
          <a:ln w="9525" cap="flat" cmpd="sng">
            <a:solidFill>
              <a:schemeClr val="dk2"/>
            </a:solidFill>
            <a:prstDash val="solid"/>
            <a:round/>
            <a:headEnd type="none" w="sm" len="sm"/>
            <a:tailEnd type="none" w="sm" len="sm"/>
          </a:ln>
        </p:spPr>
      </p:sp>
      <p:sp>
        <p:nvSpPr>
          <p:cNvPr id="279" name="Google Shape;279;p17"/>
          <p:cNvSpPr txBox="1"/>
          <p:nvPr/>
        </p:nvSpPr>
        <p:spPr>
          <a:xfrm>
            <a:off x="1769325" y="2141925"/>
            <a:ext cx="182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SENSORS</a:t>
            </a:r>
            <a:endParaRPr sz="1400" b="0" i="0" u="none" strike="noStrike" cap="none">
              <a:solidFill>
                <a:srgbClr val="000000"/>
              </a:solidFill>
              <a:latin typeface="Arial"/>
              <a:ea typeface="Arial"/>
              <a:cs typeface="Arial"/>
              <a:sym typeface="Arial"/>
            </a:endParaRPr>
          </a:p>
        </p:txBody>
      </p:sp>
      <p:sp>
        <p:nvSpPr>
          <p:cNvPr id="280" name="Google Shape;280;p17"/>
          <p:cNvSpPr txBox="1"/>
          <p:nvPr/>
        </p:nvSpPr>
        <p:spPr>
          <a:xfrm>
            <a:off x="3993350" y="2141925"/>
            <a:ext cx="182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PROCESSOR CHIP</a:t>
            </a:r>
            <a:endParaRPr sz="1400" b="0" i="0" u="none" strike="noStrike" cap="none">
              <a:solidFill>
                <a:srgbClr val="000000"/>
              </a:solidFill>
              <a:latin typeface="Arial"/>
              <a:ea typeface="Arial"/>
              <a:cs typeface="Arial"/>
              <a:sym typeface="Arial"/>
            </a:endParaRPr>
          </a:p>
        </p:txBody>
      </p:sp>
      <p:sp>
        <p:nvSpPr>
          <p:cNvPr id="281" name="Google Shape;281;p17"/>
          <p:cNvSpPr txBox="1"/>
          <p:nvPr/>
        </p:nvSpPr>
        <p:spPr>
          <a:xfrm>
            <a:off x="6793500" y="2141925"/>
            <a:ext cx="182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DISPLAY </a:t>
            </a:r>
            <a:endParaRPr sz="1400" b="0" i="0" u="none" strike="noStrike" cap="none">
              <a:solidFill>
                <a:srgbClr val="000000"/>
              </a:solidFill>
              <a:latin typeface="Arial"/>
              <a:ea typeface="Arial"/>
              <a:cs typeface="Arial"/>
              <a:sym typeface="Arial"/>
            </a:endParaRPr>
          </a:p>
        </p:txBody>
      </p:sp>
      <p:cxnSp>
        <p:nvCxnSpPr>
          <p:cNvPr id="282" name="Google Shape;282;p17"/>
          <p:cNvCxnSpPr/>
          <p:nvPr/>
        </p:nvCxnSpPr>
        <p:spPr>
          <a:xfrm>
            <a:off x="5817638" y="2295550"/>
            <a:ext cx="441000" cy="0"/>
          </a:xfrm>
          <a:prstGeom prst="straightConnector1">
            <a:avLst/>
          </a:prstGeom>
          <a:noFill/>
          <a:ln w="9525" cap="flat" cmpd="sng">
            <a:solidFill>
              <a:schemeClr val="dk2"/>
            </a:solidFill>
            <a:prstDash val="solid"/>
            <a:round/>
            <a:headEnd type="none" w="sm" len="sm"/>
            <a:tailEnd type="triangle" w="med" len="med"/>
          </a:ln>
        </p:spPr>
      </p:cxnSp>
    </p:spTree>
    <p:extLst>
      <p:ext uri="{BB962C8B-B14F-4D97-AF65-F5344CB8AC3E}">
        <p14:creationId xmlns:p14="http://schemas.microsoft.com/office/powerpoint/2010/main" val="271234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1000"/>
                                        <p:tgtEl>
                                          <p:spTgt spid="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8"/>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Proposed System</a:t>
            </a:r>
            <a:endParaRPr/>
          </a:p>
        </p:txBody>
      </p:sp>
      <p:sp>
        <p:nvSpPr>
          <p:cNvPr id="288" name="Google Shape;288;p18"/>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SzPts val="1800"/>
              <a:buChar char="•"/>
            </a:pPr>
            <a:r>
              <a:rPr lang="en-US"/>
              <a:t>IoT refer to the  network of physical object-linked devices that allow remote devices to hear, analyze, and monitor. The computational mechanism for linking computer hardware to allow communication between sensors and smart sewing equipment. IoT implementations in IoT data processing rely heavily on the five layer which are perception layer-sensors as data minors, broadcasting layer -transportations and networking, middle layer - processing of data and application layer- analysis.</a:t>
            </a:r>
            <a:endParaRPr/>
          </a:p>
          <a:p>
            <a:pPr marL="171450" lvl="0" indent="0" algn="just" rtl="0">
              <a:lnSpc>
                <a:spcPct val="100000"/>
              </a:lnSpc>
              <a:spcBef>
                <a:spcPts val="0"/>
              </a:spcBef>
              <a:spcAft>
                <a:spcPts val="0"/>
              </a:spcAft>
              <a:buSzPts val="1800"/>
              <a:buNone/>
            </a:pPr>
            <a:endParaRPr/>
          </a:p>
          <a:p>
            <a:pPr marL="171450" lvl="0" indent="-171450" algn="just" rtl="0">
              <a:lnSpc>
                <a:spcPct val="100000"/>
              </a:lnSpc>
              <a:spcBef>
                <a:spcPts val="0"/>
              </a:spcBef>
              <a:spcAft>
                <a:spcPts val="0"/>
              </a:spcAft>
              <a:buSzPts val="1800"/>
              <a:buChar char="•"/>
            </a:pPr>
            <a:r>
              <a:rPr lang="en-US"/>
              <a:t>The role of  'IoT in healthcare' is to reduce maintenance burden, followed by an increase in the chance of healthcare. The addition individual and online health care network was great learning experience and anticipated that mobile information and general technology killing applications would lead to the development of cloud health services..</a:t>
            </a:r>
            <a:endParaRPr/>
          </a:p>
        </p:txBody>
      </p:sp>
    </p:spTree>
    <p:extLst>
      <p:ext uri="{BB962C8B-B14F-4D97-AF65-F5344CB8AC3E}">
        <p14:creationId xmlns:p14="http://schemas.microsoft.com/office/powerpoint/2010/main" val="1064864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9"/>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Proposed System</a:t>
            </a:r>
            <a:endParaRPr/>
          </a:p>
        </p:txBody>
      </p:sp>
      <p:sp>
        <p:nvSpPr>
          <p:cNvPr id="294" name="Google Shape;294;p19"/>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750"/>
              </a:spcBef>
              <a:spcAft>
                <a:spcPts val="0"/>
              </a:spcAft>
              <a:buSzPts val="1800"/>
              <a:buChar char="●"/>
            </a:pPr>
            <a:r>
              <a:rPr lang="en-US"/>
              <a:t>The proposed system sensors shall be used to mine patient details that is temperature and pressure. The physician can provide adequate guidance on health care. Increased monitoring is required for IoT devices commonly used for disabled patients. Monitoring strategies, through the assistance of the sensors, have been collected to maintain a constant material movement by the patients referred to there for physicians. In turn, this enhances care quality. In the end, this leads to care costs. </a:t>
            </a:r>
            <a:endParaRPr/>
          </a:p>
          <a:p>
            <a:pPr marL="457200" lvl="0" indent="-342900" algn="just" rtl="0">
              <a:lnSpc>
                <a:spcPct val="100000"/>
              </a:lnSpc>
              <a:spcBef>
                <a:spcPts val="0"/>
              </a:spcBef>
              <a:spcAft>
                <a:spcPts val="0"/>
              </a:spcAft>
              <a:buSzPts val="1800"/>
              <a:buChar char="●"/>
            </a:pPr>
            <a:r>
              <a:rPr lang="en-US"/>
              <a:t>The proposed system shall have the wearable sensor to mining the patient's temperature and blood pressure. With help of wireless network the individual patient’s data shall be move to the Terminal such as attending Physician and nurse terminal in real time.</a:t>
            </a:r>
            <a:endParaRPr/>
          </a:p>
          <a:p>
            <a:pPr marL="457200" lvl="0" indent="-342900" algn="just" rtl="0">
              <a:lnSpc>
                <a:spcPct val="100000"/>
              </a:lnSpc>
              <a:spcBef>
                <a:spcPts val="0"/>
              </a:spcBef>
              <a:spcAft>
                <a:spcPts val="0"/>
              </a:spcAft>
              <a:buSzPts val="1800"/>
              <a:buChar char="●"/>
            </a:pPr>
            <a:r>
              <a:rPr lang="en-US"/>
              <a:t>A hospital web portal shall be able to gather and store all admitted patient in all wards, any flacturation from normal human blood pressure and temperature will automatically results into alert system as shown in next flowchart.</a:t>
            </a:r>
            <a:endParaRPr/>
          </a:p>
        </p:txBody>
      </p:sp>
    </p:spTree>
    <p:extLst>
      <p:ext uri="{BB962C8B-B14F-4D97-AF65-F5344CB8AC3E}">
        <p14:creationId xmlns:p14="http://schemas.microsoft.com/office/powerpoint/2010/main" val="351363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720000" y="598306"/>
            <a:ext cx="7704000" cy="5727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500"/>
              <a:buFont typeface="Times New Roman"/>
              <a:buNone/>
            </a:pPr>
            <a:r>
              <a:rPr lang="en-US"/>
              <a:t>PRESENTATION CONTENTS</a:t>
            </a:r>
            <a:endParaRPr/>
          </a:p>
        </p:txBody>
      </p:sp>
      <p:sp>
        <p:nvSpPr>
          <p:cNvPr id="124" name="Google Shape;124;p2"/>
          <p:cNvSpPr txBox="1">
            <a:spLocks noGrp="1"/>
          </p:cNvSpPr>
          <p:nvPr>
            <p:ph type="title" idx="2"/>
          </p:nvPr>
        </p:nvSpPr>
        <p:spPr>
          <a:xfrm>
            <a:off x="354058" y="1786587"/>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a:solidFill>
                  <a:srgbClr val="FF0000"/>
                </a:solidFill>
              </a:rPr>
              <a:t>01</a:t>
            </a:r>
            <a:endParaRPr/>
          </a:p>
        </p:txBody>
      </p:sp>
      <p:sp>
        <p:nvSpPr>
          <p:cNvPr id="125" name="Google Shape;125;p2"/>
          <p:cNvSpPr txBox="1">
            <a:spLocks noGrp="1"/>
          </p:cNvSpPr>
          <p:nvPr>
            <p:ph type="subTitle" idx="1"/>
          </p:nvPr>
        </p:nvSpPr>
        <p:spPr>
          <a:xfrm>
            <a:off x="354058" y="2196025"/>
            <a:ext cx="1986000" cy="5277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1400"/>
              <a:buNone/>
            </a:pPr>
            <a:r>
              <a:rPr lang="en-US" sz="2000" b="1">
                <a:latin typeface="Times New Roman"/>
                <a:ea typeface="Times New Roman"/>
                <a:cs typeface="Times New Roman"/>
                <a:sym typeface="Times New Roman"/>
              </a:rPr>
              <a:t>Introduction</a:t>
            </a:r>
            <a:endParaRPr/>
          </a:p>
        </p:txBody>
      </p:sp>
      <p:sp>
        <p:nvSpPr>
          <p:cNvPr id="126" name="Google Shape;126;p2"/>
          <p:cNvSpPr txBox="1">
            <a:spLocks noGrp="1"/>
          </p:cNvSpPr>
          <p:nvPr>
            <p:ph type="title" idx="3"/>
          </p:nvPr>
        </p:nvSpPr>
        <p:spPr>
          <a:xfrm>
            <a:off x="2590347" y="1786587"/>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a:solidFill>
                  <a:srgbClr val="FF0000"/>
                </a:solidFill>
              </a:rPr>
              <a:t>02</a:t>
            </a:r>
            <a:endParaRPr/>
          </a:p>
        </p:txBody>
      </p:sp>
      <p:sp>
        <p:nvSpPr>
          <p:cNvPr id="127" name="Google Shape;127;p2"/>
          <p:cNvSpPr txBox="1">
            <a:spLocks noGrp="1"/>
          </p:cNvSpPr>
          <p:nvPr>
            <p:ph type="subTitle" idx="4"/>
          </p:nvPr>
        </p:nvSpPr>
        <p:spPr>
          <a:xfrm>
            <a:off x="2436943" y="2213684"/>
            <a:ext cx="2292807" cy="492443"/>
          </a:xfrm>
          <a:prstGeom prst="rect">
            <a:avLst/>
          </a:prstGeom>
          <a:noFill/>
          <a:ln>
            <a:noFill/>
          </a:ln>
        </p:spPr>
        <p:txBody>
          <a:bodyPr spcFirstLastPara="1" wrap="square" lIns="91425" tIns="91425" rIns="91425" bIns="91425" anchor="ctr" anchorCtr="0">
            <a:spAutoFit/>
          </a:bodyPr>
          <a:lstStyle/>
          <a:p>
            <a:pPr marL="171450" lvl="0" indent="-171450" algn="ctr" rtl="0">
              <a:lnSpc>
                <a:spcPct val="100000"/>
              </a:lnSpc>
              <a:spcBef>
                <a:spcPts val="0"/>
              </a:spcBef>
              <a:spcAft>
                <a:spcPts val="0"/>
              </a:spcAft>
              <a:buClr>
                <a:schemeClr val="dk1"/>
              </a:buClr>
              <a:buSzPts val="1400"/>
              <a:buNone/>
            </a:pPr>
            <a:r>
              <a:rPr lang="en-US" sz="2000" b="1" dirty="0">
                <a:latin typeface="Times New Roman"/>
                <a:ea typeface="Times New Roman"/>
                <a:cs typeface="Times New Roman"/>
                <a:sym typeface="Times New Roman"/>
              </a:rPr>
              <a:t>Problem Statement</a:t>
            </a:r>
            <a:endParaRPr dirty="0"/>
          </a:p>
        </p:txBody>
      </p:sp>
      <p:sp>
        <p:nvSpPr>
          <p:cNvPr id="128" name="Google Shape;128;p2"/>
          <p:cNvSpPr txBox="1">
            <a:spLocks noGrp="1"/>
          </p:cNvSpPr>
          <p:nvPr>
            <p:ph type="title" idx="5"/>
          </p:nvPr>
        </p:nvSpPr>
        <p:spPr>
          <a:xfrm>
            <a:off x="6918055" y="1786587"/>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a:solidFill>
                  <a:srgbClr val="FF0000"/>
                </a:solidFill>
              </a:rPr>
              <a:t>04</a:t>
            </a:r>
            <a:endParaRPr/>
          </a:p>
        </p:txBody>
      </p:sp>
      <p:sp>
        <p:nvSpPr>
          <p:cNvPr id="129" name="Google Shape;129;p2"/>
          <p:cNvSpPr txBox="1">
            <a:spLocks noGrp="1"/>
          </p:cNvSpPr>
          <p:nvPr>
            <p:ph type="subTitle" idx="6"/>
          </p:nvPr>
        </p:nvSpPr>
        <p:spPr>
          <a:xfrm>
            <a:off x="6918055" y="2217475"/>
            <a:ext cx="1986000" cy="4848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1400"/>
              <a:buNone/>
            </a:pPr>
            <a:r>
              <a:rPr lang="en-US" sz="2000" b="1">
                <a:latin typeface="Times New Roman"/>
                <a:ea typeface="Times New Roman"/>
                <a:cs typeface="Times New Roman"/>
                <a:sym typeface="Times New Roman"/>
              </a:rPr>
              <a:t>Significance</a:t>
            </a:r>
            <a:endParaRPr/>
          </a:p>
        </p:txBody>
      </p:sp>
      <p:sp>
        <p:nvSpPr>
          <p:cNvPr id="130" name="Google Shape;130;p2"/>
          <p:cNvSpPr txBox="1">
            <a:spLocks noGrp="1"/>
          </p:cNvSpPr>
          <p:nvPr>
            <p:ph type="title" idx="9"/>
          </p:nvPr>
        </p:nvSpPr>
        <p:spPr>
          <a:xfrm>
            <a:off x="4830455" y="1786587"/>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a:solidFill>
                  <a:srgbClr val="FF0000"/>
                </a:solidFill>
              </a:rPr>
              <a:t>03</a:t>
            </a:r>
            <a:endParaRPr/>
          </a:p>
        </p:txBody>
      </p:sp>
      <p:sp>
        <p:nvSpPr>
          <p:cNvPr id="131" name="Google Shape;131;p2"/>
          <p:cNvSpPr txBox="1">
            <a:spLocks noGrp="1"/>
          </p:cNvSpPr>
          <p:nvPr>
            <p:ph type="subTitle" idx="13"/>
          </p:nvPr>
        </p:nvSpPr>
        <p:spPr>
          <a:xfrm>
            <a:off x="4830455" y="2196025"/>
            <a:ext cx="1986000" cy="5277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1400"/>
              <a:buNone/>
            </a:pPr>
            <a:r>
              <a:rPr lang="en-US" sz="2000" b="1" dirty="0">
                <a:latin typeface="Times New Roman"/>
                <a:ea typeface="Times New Roman"/>
                <a:cs typeface="Times New Roman"/>
                <a:sym typeface="Times New Roman"/>
              </a:rPr>
              <a:t>Objectives</a:t>
            </a:r>
            <a:endParaRPr dirty="0"/>
          </a:p>
        </p:txBody>
      </p:sp>
      <p:sp>
        <p:nvSpPr>
          <p:cNvPr id="132" name="Google Shape;132;p2"/>
          <p:cNvSpPr txBox="1">
            <a:spLocks noGrp="1"/>
          </p:cNvSpPr>
          <p:nvPr>
            <p:ph type="title" idx="2"/>
          </p:nvPr>
        </p:nvSpPr>
        <p:spPr>
          <a:xfrm>
            <a:off x="354058" y="3325806"/>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dirty="0" smtClean="0">
                <a:solidFill>
                  <a:srgbClr val="FF0000"/>
                </a:solidFill>
              </a:rPr>
              <a:t>05</a:t>
            </a:r>
            <a:endParaRPr dirty="0"/>
          </a:p>
        </p:txBody>
      </p:sp>
      <p:sp>
        <p:nvSpPr>
          <p:cNvPr id="133" name="Google Shape;133;p2"/>
          <p:cNvSpPr txBox="1">
            <a:spLocks noGrp="1"/>
          </p:cNvSpPr>
          <p:nvPr>
            <p:ph type="subTitle" idx="1"/>
          </p:nvPr>
        </p:nvSpPr>
        <p:spPr>
          <a:xfrm>
            <a:off x="2162954" y="3622869"/>
            <a:ext cx="2326540" cy="5277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1400"/>
              <a:buNone/>
            </a:pPr>
            <a:r>
              <a:rPr lang="en-US" sz="2000" b="1" dirty="0">
                <a:latin typeface="Times New Roman"/>
                <a:ea typeface="Times New Roman"/>
                <a:cs typeface="Times New Roman"/>
                <a:sym typeface="Times New Roman"/>
              </a:rPr>
              <a:t>Data </a:t>
            </a:r>
            <a:r>
              <a:rPr lang="en-US" sz="2000" b="1" dirty="0" smtClean="0">
                <a:latin typeface="Times New Roman"/>
                <a:ea typeface="Times New Roman"/>
                <a:cs typeface="Times New Roman"/>
                <a:sym typeface="Times New Roman"/>
              </a:rPr>
              <a:t>Analysis</a:t>
            </a:r>
            <a:endParaRPr dirty="0"/>
          </a:p>
        </p:txBody>
      </p:sp>
      <p:sp>
        <p:nvSpPr>
          <p:cNvPr id="134" name="Google Shape;134;p2"/>
          <p:cNvSpPr txBox="1">
            <a:spLocks noGrp="1"/>
          </p:cNvSpPr>
          <p:nvPr>
            <p:ph type="title" idx="3"/>
          </p:nvPr>
        </p:nvSpPr>
        <p:spPr>
          <a:xfrm>
            <a:off x="4932055" y="3215581"/>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dirty="0" smtClean="0">
                <a:solidFill>
                  <a:srgbClr val="FF0000"/>
                </a:solidFill>
              </a:rPr>
              <a:t>07</a:t>
            </a:r>
            <a:endParaRPr dirty="0"/>
          </a:p>
        </p:txBody>
      </p:sp>
      <p:sp>
        <p:nvSpPr>
          <p:cNvPr id="135" name="Google Shape;135;p2"/>
          <p:cNvSpPr txBox="1">
            <a:spLocks noGrp="1"/>
          </p:cNvSpPr>
          <p:nvPr>
            <p:ph type="subTitle" idx="4"/>
          </p:nvPr>
        </p:nvSpPr>
        <p:spPr>
          <a:xfrm>
            <a:off x="4489494" y="3665697"/>
            <a:ext cx="3123000" cy="492600"/>
          </a:xfrm>
          <a:prstGeom prst="rect">
            <a:avLst/>
          </a:prstGeom>
          <a:noFill/>
          <a:ln>
            <a:noFill/>
          </a:ln>
        </p:spPr>
        <p:txBody>
          <a:bodyPr spcFirstLastPara="1" wrap="square" lIns="91425" tIns="91425" rIns="91425" bIns="91425" anchor="ctr" anchorCtr="0">
            <a:spAutoFit/>
          </a:bodyPr>
          <a:lstStyle/>
          <a:p>
            <a:pPr marL="171450" lvl="0" indent="-171450" algn="l" rtl="0">
              <a:lnSpc>
                <a:spcPct val="100000"/>
              </a:lnSpc>
              <a:spcBef>
                <a:spcPts val="0"/>
              </a:spcBef>
              <a:spcAft>
                <a:spcPts val="0"/>
              </a:spcAft>
              <a:buClr>
                <a:schemeClr val="dk1"/>
              </a:buClr>
              <a:buSzPts val="1400"/>
              <a:buNone/>
            </a:pPr>
            <a:r>
              <a:rPr lang="en-US" sz="2000" b="1" dirty="0">
                <a:latin typeface="Times New Roman"/>
                <a:ea typeface="Times New Roman"/>
                <a:cs typeface="Times New Roman"/>
                <a:sym typeface="Times New Roman"/>
              </a:rPr>
              <a:t>Design Implementation</a:t>
            </a:r>
            <a:endParaRPr dirty="0"/>
          </a:p>
        </p:txBody>
      </p:sp>
      <p:sp>
        <p:nvSpPr>
          <p:cNvPr id="136" name="Google Shape;136;p2"/>
          <p:cNvSpPr txBox="1">
            <a:spLocks noGrp="1"/>
          </p:cNvSpPr>
          <p:nvPr>
            <p:ph type="title" idx="9"/>
          </p:nvPr>
        </p:nvSpPr>
        <p:spPr>
          <a:xfrm>
            <a:off x="6962765" y="3213369"/>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dirty="0" smtClean="0">
                <a:solidFill>
                  <a:srgbClr val="FF0000"/>
                </a:solidFill>
              </a:rPr>
              <a:t>08</a:t>
            </a:r>
            <a:endParaRPr dirty="0"/>
          </a:p>
        </p:txBody>
      </p:sp>
      <p:sp>
        <p:nvSpPr>
          <p:cNvPr id="137" name="Google Shape;137;p2"/>
          <p:cNvSpPr txBox="1">
            <a:spLocks noGrp="1"/>
          </p:cNvSpPr>
          <p:nvPr>
            <p:ph type="subTitle" idx="13"/>
          </p:nvPr>
        </p:nvSpPr>
        <p:spPr>
          <a:xfrm>
            <a:off x="7165846" y="3662254"/>
            <a:ext cx="2145900" cy="527700"/>
          </a:xfrm>
          <a:prstGeom prst="rect">
            <a:avLst/>
          </a:prstGeom>
          <a:noFill/>
          <a:ln>
            <a:noFill/>
          </a:ln>
        </p:spPr>
        <p:txBody>
          <a:bodyPr spcFirstLastPara="1" wrap="square" lIns="91425" tIns="91425" rIns="91425" bIns="91425" anchor="ctr" anchorCtr="0">
            <a:noAutofit/>
          </a:bodyPr>
          <a:lstStyle/>
          <a:p>
            <a:pPr marL="171450" lvl="0" indent="-171450" rtl="0">
              <a:lnSpc>
                <a:spcPct val="100000"/>
              </a:lnSpc>
              <a:spcBef>
                <a:spcPts val="0"/>
              </a:spcBef>
              <a:spcAft>
                <a:spcPts val="0"/>
              </a:spcAft>
              <a:buClr>
                <a:schemeClr val="dk1"/>
              </a:buClr>
              <a:buSzPts val="1400"/>
              <a:buNone/>
            </a:pPr>
            <a:r>
              <a:rPr lang="en-US" b="1" dirty="0"/>
              <a:t>Testing </a:t>
            </a:r>
            <a:endParaRPr b="1" dirty="0"/>
          </a:p>
        </p:txBody>
      </p:sp>
      <p:sp>
        <p:nvSpPr>
          <p:cNvPr id="17" name="Google Shape;132;p2"/>
          <p:cNvSpPr txBox="1">
            <a:spLocks noGrp="1"/>
          </p:cNvSpPr>
          <p:nvPr>
            <p:ph type="title" idx="2"/>
          </p:nvPr>
        </p:nvSpPr>
        <p:spPr>
          <a:xfrm>
            <a:off x="2667429" y="3252754"/>
            <a:ext cx="1986000" cy="409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FF0000"/>
              </a:buClr>
              <a:buSzPts val="2500"/>
              <a:buFont typeface="Times New Roman"/>
              <a:buNone/>
            </a:pPr>
            <a:r>
              <a:rPr lang="en-US" sz="2800" b="1" dirty="0" smtClean="0">
                <a:solidFill>
                  <a:srgbClr val="FF0000"/>
                </a:solidFill>
              </a:rPr>
              <a:t>06</a:t>
            </a:r>
            <a:endParaRPr dirty="0"/>
          </a:p>
        </p:txBody>
      </p:sp>
      <p:sp>
        <p:nvSpPr>
          <p:cNvPr id="18" name="Google Shape;133;p2"/>
          <p:cNvSpPr txBox="1">
            <a:spLocks noGrp="1"/>
          </p:cNvSpPr>
          <p:nvPr>
            <p:ph type="subTitle" idx="1"/>
          </p:nvPr>
        </p:nvSpPr>
        <p:spPr>
          <a:xfrm>
            <a:off x="166120" y="3663767"/>
            <a:ext cx="2326540" cy="527700"/>
          </a:xfrm>
          <a:prstGeom prst="rect">
            <a:avLst/>
          </a:prstGeom>
          <a:noFill/>
          <a:ln>
            <a:noFill/>
          </a:ln>
        </p:spPr>
        <p:txBody>
          <a:bodyPr spcFirstLastPara="1" wrap="square" lIns="91425" tIns="91425" rIns="91425" bIns="91425" anchor="ctr" anchorCtr="0">
            <a:noAutofit/>
          </a:bodyPr>
          <a:lstStyle/>
          <a:p>
            <a:pPr marL="171450" lvl="0" indent="-171450" algn="ctr" rtl="0">
              <a:lnSpc>
                <a:spcPct val="100000"/>
              </a:lnSpc>
              <a:spcBef>
                <a:spcPts val="0"/>
              </a:spcBef>
              <a:spcAft>
                <a:spcPts val="0"/>
              </a:spcAft>
              <a:buClr>
                <a:schemeClr val="dk1"/>
              </a:buClr>
              <a:buSzPts val="1400"/>
              <a:buNone/>
            </a:pPr>
            <a:r>
              <a:rPr lang="en-US" sz="2000" b="1" dirty="0" smtClean="0">
                <a:latin typeface="Times New Roman"/>
                <a:cs typeface="Times New Roman"/>
                <a:sym typeface="Times New Roman"/>
              </a:rPr>
              <a:t>Literature Review</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2800"/>
              <a:buNone/>
            </a:pPr>
            <a:r>
              <a:rPr lang="en-US"/>
              <a:t>Proposed System</a:t>
            </a:r>
            <a:endParaRPr/>
          </a:p>
        </p:txBody>
      </p:sp>
      <p:sp>
        <p:nvSpPr>
          <p:cNvPr id="300" name="Google Shape;300;p20"/>
          <p:cNvSpPr txBox="1">
            <a:spLocks noGrp="1"/>
          </p:cNvSpPr>
          <p:nvPr>
            <p:ph type="body" idx="1"/>
          </p:nvPr>
        </p:nvSpPr>
        <p:spPr>
          <a:xfrm>
            <a:off x="257908" y="756238"/>
            <a:ext cx="8628300" cy="39507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750"/>
              </a:spcBef>
              <a:spcAft>
                <a:spcPts val="0"/>
              </a:spcAft>
              <a:buSzPts val="1800"/>
              <a:buChar char="●"/>
            </a:pPr>
            <a:r>
              <a:rPr lang="en-US"/>
              <a:t>Data flow and system model:</a:t>
            </a:r>
            <a:endParaRPr/>
          </a:p>
          <a:p>
            <a:pPr marL="457200" lvl="0" indent="0" algn="just" rtl="0">
              <a:lnSpc>
                <a:spcPct val="100000"/>
              </a:lnSpc>
              <a:spcBef>
                <a:spcPts val="750"/>
              </a:spcBef>
              <a:spcAft>
                <a:spcPts val="0"/>
              </a:spcAft>
              <a:buSzPts val="1800"/>
              <a:buNone/>
            </a:pPr>
            <a:endParaRPr/>
          </a:p>
        </p:txBody>
      </p:sp>
      <p:sp>
        <p:nvSpPr>
          <p:cNvPr id="301" name="Google Shape;301;p20"/>
          <p:cNvSpPr/>
          <p:nvPr/>
        </p:nvSpPr>
        <p:spPr>
          <a:xfrm>
            <a:off x="672100" y="1289200"/>
            <a:ext cx="1920300" cy="41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Wearable sensors</a:t>
            </a:r>
            <a:endParaRPr sz="1400" b="0" i="0" u="none" strike="noStrike" cap="none">
              <a:solidFill>
                <a:srgbClr val="000000"/>
              </a:solidFill>
              <a:latin typeface="Arial"/>
              <a:ea typeface="Arial"/>
              <a:cs typeface="Arial"/>
              <a:sym typeface="Arial"/>
            </a:endParaRPr>
          </a:p>
        </p:txBody>
      </p:sp>
      <p:sp>
        <p:nvSpPr>
          <p:cNvPr id="302" name="Google Shape;302;p20"/>
          <p:cNvSpPr/>
          <p:nvPr/>
        </p:nvSpPr>
        <p:spPr>
          <a:xfrm>
            <a:off x="3282750" y="1289200"/>
            <a:ext cx="1920300" cy="41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Sensor gateway</a:t>
            </a:r>
            <a:endParaRPr sz="1400" b="0" i="0" u="none" strike="noStrike" cap="none">
              <a:solidFill>
                <a:srgbClr val="000000"/>
              </a:solidFill>
              <a:latin typeface="Arial"/>
              <a:ea typeface="Arial"/>
              <a:cs typeface="Arial"/>
              <a:sym typeface="Arial"/>
            </a:endParaRPr>
          </a:p>
        </p:txBody>
      </p:sp>
      <p:sp>
        <p:nvSpPr>
          <p:cNvPr id="303" name="Google Shape;303;p20"/>
          <p:cNvSpPr/>
          <p:nvPr/>
        </p:nvSpPr>
        <p:spPr>
          <a:xfrm>
            <a:off x="5852250" y="1769375"/>
            <a:ext cx="2235600" cy="623100"/>
          </a:xfrm>
          <a:prstGeom prst="roundRect">
            <a:avLst>
              <a:gd name="adj" fmla="val 4034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Processing Terminals</a:t>
            </a:r>
            <a:endParaRPr sz="1400" b="0" i="0" u="none" strike="noStrike" cap="none">
              <a:solidFill>
                <a:srgbClr val="000000"/>
              </a:solidFill>
              <a:latin typeface="Arial"/>
              <a:ea typeface="Arial"/>
              <a:cs typeface="Arial"/>
              <a:sym typeface="Arial"/>
            </a:endParaRPr>
          </a:p>
        </p:txBody>
      </p:sp>
      <p:sp>
        <p:nvSpPr>
          <p:cNvPr id="304" name="Google Shape;304;p20"/>
          <p:cNvSpPr/>
          <p:nvPr/>
        </p:nvSpPr>
        <p:spPr>
          <a:xfrm>
            <a:off x="2592400" y="2235700"/>
            <a:ext cx="2610600" cy="1061100"/>
          </a:xfrm>
          <a:prstGeom prst="roundRect">
            <a:avLst>
              <a:gd name="adj" fmla="val 4034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Hospitals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Patient data pools</a:t>
            </a:r>
            <a:endParaRPr sz="1400" b="0" i="0" u="none" strike="noStrike" cap="none">
              <a:solidFill>
                <a:srgbClr val="000000"/>
              </a:solidFill>
              <a:latin typeface="Arial"/>
              <a:ea typeface="Arial"/>
              <a:cs typeface="Arial"/>
              <a:sym typeface="Arial"/>
            </a:endParaRPr>
          </a:p>
        </p:txBody>
      </p:sp>
      <p:sp>
        <p:nvSpPr>
          <p:cNvPr id="305" name="Google Shape;305;p20"/>
          <p:cNvSpPr/>
          <p:nvPr/>
        </p:nvSpPr>
        <p:spPr>
          <a:xfrm>
            <a:off x="755900" y="4113175"/>
            <a:ext cx="1920300" cy="41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Mobile services</a:t>
            </a:r>
            <a:endParaRPr sz="1400" b="0" i="0" u="none" strike="noStrike" cap="none">
              <a:solidFill>
                <a:srgbClr val="000000"/>
              </a:solidFill>
              <a:latin typeface="Arial"/>
              <a:ea typeface="Arial"/>
              <a:cs typeface="Arial"/>
              <a:sym typeface="Arial"/>
            </a:endParaRPr>
          </a:p>
        </p:txBody>
      </p:sp>
      <p:sp>
        <p:nvSpPr>
          <p:cNvPr id="306" name="Google Shape;306;p20"/>
          <p:cNvSpPr/>
          <p:nvPr/>
        </p:nvSpPr>
        <p:spPr>
          <a:xfrm>
            <a:off x="3366550" y="4113175"/>
            <a:ext cx="1920300" cy="41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Web interfaces</a:t>
            </a:r>
            <a:endParaRPr sz="1400" b="0" i="0" u="none" strike="noStrike" cap="none">
              <a:solidFill>
                <a:srgbClr val="000000"/>
              </a:solidFill>
              <a:latin typeface="Arial"/>
              <a:ea typeface="Arial"/>
              <a:cs typeface="Arial"/>
              <a:sym typeface="Arial"/>
            </a:endParaRPr>
          </a:p>
        </p:txBody>
      </p:sp>
      <p:sp>
        <p:nvSpPr>
          <p:cNvPr id="307" name="Google Shape;307;p20"/>
          <p:cNvSpPr/>
          <p:nvPr/>
        </p:nvSpPr>
        <p:spPr>
          <a:xfrm>
            <a:off x="5977200" y="4113175"/>
            <a:ext cx="1920300" cy="711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Emergency response management</a:t>
            </a:r>
            <a:endParaRPr sz="1400" b="0" i="0" u="none" strike="noStrike" cap="none">
              <a:solidFill>
                <a:srgbClr val="000000"/>
              </a:solidFill>
              <a:latin typeface="Arial"/>
              <a:ea typeface="Arial"/>
              <a:cs typeface="Arial"/>
              <a:sym typeface="Arial"/>
            </a:endParaRPr>
          </a:p>
        </p:txBody>
      </p:sp>
      <p:sp>
        <p:nvSpPr>
          <p:cNvPr id="308" name="Google Shape;308;p20"/>
          <p:cNvSpPr/>
          <p:nvPr/>
        </p:nvSpPr>
        <p:spPr>
          <a:xfrm>
            <a:off x="2674625" y="1398900"/>
            <a:ext cx="562500" cy="150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0"/>
          <p:cNvSpPr/>
          <p:nvPr/>
        </p:nvSpPr>
        <p:spPr>
          <a:xfrm rot="5400000">
            <a:off x="1652825" y="3792525"/>
            <a:ext cx="310200" cy="18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0"/>
          <p:cNvSpPr/>
          <p:nvPr/>
        </p:nvSpPr>
        <p:spPr>
          <a:xfrm rot="5400000">
            <a:off x="4171600" y="3792525"/>
            <a:ext cx="310200" cy="18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0"/>
          <p:cNvSpPr/>
          <p:nvPr/>
        </p:nvSpPr>
        <p:spPr>
          <a:xfrm rot="5400000">
            <a:off x="6782250" y="3792525"/>
            <a:ext cx="310200" cy="18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0"/>
          <p:cNvSpPr/>
          <p:nvPr/>
        </p:nvSpPr>
        <p:spPr>
          <a:xfrm rot="10800000" flipH="1">
            <a:off x="5376675" y="1398900"/>
            <a:ext cx="1659600" cy="3315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0"/>
          <p:cNvSpPr/>
          <p:nvPr/>
        </p:nvSpPr>
        <p:spPr>
          <a:xfrm>
            <a:off x="1536200" y="3697225"/>
            <a:ext cx="5568600" cy="8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0"/>
          <p:cNvSpPr/>
          <p:nvPr/>
        </p:nvSpPr>
        <p:spPr>
          <a:xfrm rot="5400000">
            <a:off x="3831700" y="3410077"/>
            <a:ext cx="380400" cy="18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0"/>
          <p:cNvSpPr/>
          <p:nvPr/>
        </p:nvSpPr>
        <p:spPr>
          <a:xfrm rot="-5400000" flipH="1">
            <a:off x="6028125" y="1917150"/>
            <a:ext cx="342900" cy="16458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29329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965200" y="2551350"/>
            <a:ext cx="72136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DATA ANALYSIS</a:t>
            </a:r>
            <a:endParaRPr/>
          </a:p>
        </p:txBody>
      </p:sp>
      <p:sp>
        <p:nvSpPr>
          <p:cNvPr id="197" name="Google Shape;197;p12"/>
          <p:cNvSpPr/>
          <p:nvPr/>
        </p:nvSpPr>
        <p:spPr>
          <a:xfrm>
            <a:off x="3412038" y="747428"/>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smtClean="0">
                <a:solidFill>
                  <a:schemeClr val="dk1"/>
                </a:solidFill>
                <a:latin typeface="Times New Roman"/>
                <a:ea typeface="Times New Roman"/>
                <a:cs typeface="Times New Roman"/>
                <a:sym typeface="Times New Roman"/>
              </a:rPr>
              <a:t>06</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92729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Data Analysis</a:t>
            </a:r>
            <a:endParaRPr/>
          </a:p>
        </p:txBody>
      </p:sp>
      <p:sp>
        <p:nvSpPr>
          <p:cNvPr id="203" name="Google Shape;203;p23"/>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a:t>Since the case study of the proposed system center itself within Jakaya Cardiac Institute with the following  data:</a:t>
            </a:r>
            <a:endParaRPr/>
          </a:p>
          <a:p>
            <a:pPr marL="171450" lvl="0" indent="-171450" algn="just" rtl="0">
              <a:lnSpc>
                <a:spcPct val="100000"/>
              </a:lnSpc>
              <a:spcBef>
                <a:spcPts val="0"/>
              </a:spcBef>
              <a:spcAft>
                <a:spcPts val="0"/>
              </a:spcAft>
              <a:buClr>
                <a:schemeClr val="dk1"/>
              </a:buClr>
              <a:buSzPts val="1800"/>
              <a:buChar char="•"/>
            </a:pPr>
            <a:r>
              <a:rPr lang="en-US"/>
              <a:t>General wards can be occupied by  33 patients while the rest of the wards has maximum capacity of 10 patients.</a:t>
            </a:r>
            <a:endParaRPr/>
          </a:p>
          <a:p>
            <a:pPr marL="171450" lvl="0" indent="-171450" algn="just" rtl="0">
              <a:lnSpc>
                <a:spcPct val="100000"/>
              </a:lnSpc>
              <a:spcBef>
                <a:spcPts val="0"/>
              </a:spcBef>
              <a:spcAft>
                <a:spcPts val="0"/>
              </a:spcAft>
              <a:buClr>
                <a:schemeClr val="dk1"/>
              </a:buClr>
              <a:buSzPts val="1800"/>
              <a:buChar char="•"/>
            </a:pPr>
            <a:r>
              <a:rPr lang="en-US"/>
              <a:t>The average number of health care giver per shift per ward is 3 to 5 nurses and 2 doctors.</a:t>
            </a:r>
            <a:endParaRPr/>
          </a:p>
        </p:txBody>
      </p:sp>
      <p:sp>
        <p:nvSpPr>
          <p:cNvPr id="204" name="Google Shape;204;p23"/>
          <p:cNvSpPr/>
          <p:nvPr/>
        </p:nvSpPr>
        <p:spPr>
          <a:xfrm>
            <a:off x="2876000" y="2519914"/>
            <a:ext cx="2353039" cy="381000"/>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Hospital</a:t>
            </a:r>
            <a:endParaRPr sz="1400" b="0" i="0" u="none" strike="noStrike" cap="none">
              <a:solidFill>
                <a:srgbClr val="000000"/>
              </a:solidFill>
              <a:latin typeface="Arial"/>
              <a:ea typeface="Arial"/>
              <a:cs typeface="Arial"/>
              <a:sym typeface="Arial"/>
            </a:endParaRPr>
          </a:p>
        </p:txBody>
      </p:sp>
      <p:sp>
        <p:nvSpPr>
          <p:cNvPr id="205" name="Google Shape;205;p23"/>
          <p:cNvSpPr/>
          <p:nvPr/>
        </p:nvSpPr>
        <p:spPr>
          <a:xfrm>
            <a:off x="790577" y="3820257"/>
            <a:ext cx="1571623" cy="381000"/>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General purpose</a:t>
            </a:r>
            <a:endParaRPr sz="1400" b="0" i="0" u="none" strike="noStrike" cap="none">
              <a:solidFill>
                <a:srgbClr val="000000"/>
              </a:solidFill>
              <a:latin typeface="Arial"/>
              <a:ea typeface="Arial"/>
              <a:cs typeface="Arial"/>
              <a:sym typeface="Arial"/>
            </a:endParaRPr>
          </a:p>
        </p:txBody>
      </p:sp>
      <p:sp>
        <p:nvSpPr>
          <p:cNvPr id="206" name="Google Shape;206;p23"/>
          <p:cNvSpPr/>
          <p:nvPr/>
        </p:nvSpPr>
        <p:spPr>
          <a:xfrm>
            <a:off x="3390169" y="3133175"/>
            <a:ext cx="1438275" cy="381000"/>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Patient wards</a:t>
            </a:r>
            <a:endParaRPr sz="1400" b="0" i="0" u="none" strike="noStrike" cap="none">
              <a:solidFill>
                <a:srgbClr val="000000"/>
              </a:solidFill>
              <a:latin typeface="Arial"/>
              <a:ea typeface="Arial"/>
              <a:cs typeface="Arial"/>
              <a:sym typeface="Arial"/>
            </a:endParaRPr>
          </a:p>
        </p:txBody>
      </p:sp>
      <p:sp>
        <p:nvSpPr>
          <p:cNvPr id="207" name="Google Shape;207;p23"/>
          <p:cNvSpPr/>
          <p:nvPr/>
        </p:nvSpPr>
        <p:spPr>
          <a:xfrm>
            <a:off x="3266711" y="3820257"/>
            <a:ext cx="1571623" cy="381000"/>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Intensive care</a:t>
            </a:r>
            <a:endParaRPr sz="1400" b="0" i="0" u="none" strike="noStrike" cap="none">
              <a:solidFill>
                <a:srgbClr val="000000"/>
              </a:solidFill>
              <a:latin typeface="Arial"/>
              <a:ea typeface="Arial"/>
              <a:cs typeface="Arial"/>
              <a:sym typeface="Arial"/>
            </a:endParaRPr>
          </a:p>
        </p:txBody>
      </p:sp>
      <p:sp>
        <p:nvSpPr>
          <p:cNvPr id="208" name="Google Shape;208;p23"/>
          <p:cNvSpPr/>
          <p:nvPr/>
        </p:nvSpPr>
        <p:spPr>
          <a:xfrm>
            <a:off x="5742845" y="3820257"/>
            <a:ext cx="1571623" cy="381000"/>
          </a:xfrm>
          <a:prstGeom prst="roundRect">
            <a:avLst>
              <a:gd name="adj" fmla="val 16667"/>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VIP</a:t>
            </a:r>
            <a:endParaRPr sz="1400" b="0" i="0" u="none" strike="noStrike" cap="none">
              <a:solidFill>
                <a:srgbClr val="000000"/>
              </a:solidFill>
              <a:latin typeface="Arial"/>
              <a:ea typeface="Arial"/>
              <a:cs typeface="Arial"/>
              <a:sym typeface="Arial"/>
            </a:endParaRPr>
          </a:p>
        </p:txBody>
      </p:sp>
      <p:sp>
        <p:nvSpPr>
          <p:cNvPr id="209" name="Google Shape;209;p23"/>
          <p:cNvSpPr/>
          <p:nvPr/>
        </p:nvSpPr>
        <p:spPr>
          <a:xfrm>
            <a:off x="514352" y="3867516"/>
            <a:ext cx="276225" cy="286482"/>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10" name="Google Shape;210;p23"/>
          <p:cNvSpPr/>
          <p:nvPr/>
        </p:nvSpPr>
        <p:spPr>
          <a:xfrm>
            <a:off x="2990486" y="3867516"/>
            <a:ext cx="276225" cy="286482"/>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11" name="Google Shape;211;p23"/>
          <p:cNvSpPr/>
          <p:nvPr/>
        </p:nvSpPr>
        <p:spPr>
          <a:xfrm>
            <a:off x="5466620" y="3867516"/>
            <a:ext cx="276225" cy="286482"/>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12" name="Google Shape;212;p23"/>
          <p:cNvSpPr/>
          <p:nvPr/>
        </p:nvSpPr>
        <p:spPr>
          <a:xfrm>
            <a:off x="2990486" y="3156621"/>
            <a:ext cx="404447" cy="376237"/>
          </a:xfrm>
          <a:prstGeom prst="ellipse">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cxnSp>
        <p:nvCxnSpPr>
          <p:cNvPr id="213" name="Google Shape;213;p23"/>
          <p:cNvCxnSpPr/>
          <p:nvPr/>
        </p:nvCxnSpPr>
        <p:spPr>
          <a:xfrm>
            <a:off x="1447433" y="3685258"/>
            <a:ext cx="5210175" cy="0"/>
          </a:xfrm>
          <a:prstGeom prst="straightConnector1">
            <a:avLst/>
          </a:prstGeom>
          <a:noFill/>
          <a:ln w="9525" cap="flat" cmpd="sng">
            <a:solidFill>
              <a:srgbClr val="3E6EC2"/>
            </a:solidFill>
            <a:prstDash val="solid"/>
            <a:round/>
            <a:headEnd type="none" w="sm" len="sm"/>
            <a:tailEnd type="none" w="sm" len="sm"/>
          </a:ln>
        </p:spPr>
      </p:cxnSp>
      <p:cxnSp>
        <p:nvCxnSpPr>
          <p:cNvPr id="214" name="Google Shape;214;p23"/>
          <p:cNvCxnSpPr/>
          <p:nvPr/>
        </p:nvCxnSpPr>
        <p:spPr>
          <a:xfrm flipH="1">
            <a:off x="4103811" y="2912637"/>
            <a:ext cx="1" cy="211564"/>
          </a:xfrm>
          <a:prstGeom prst="straightConnector1">
            <a:avLst/>
          </a:prstGeom>
          <a:noFill/>
          <a:ln w="9525" cap="flat" cmpd="sng">
            <a:solidFill>
              <a:srgbClr val="3E6EC2"/>
            </a:solidFill>
            <a:prstDash val="solid"/>
            <a:round/>
            <a:headEnd type="none" w="sm" len="sm"/>
            <a:tailEnd type="triangle" w="med" len="med"/>
          </a:ln>
        </p:spPr>
      </p:cxnSp>
      <p:cxnSp>
        <p:nvCxnSpPr>
          <p:cNvPr id="215" name="Google Shape;215;p23"/>
          <p:cNvCxnSpPr/>
          <p:nvPr/>
        </p:nvCxnSpPr>
        <p:spPr>
          <a:xfrm>
            <a:off x="4052520" y="3532858"/>
            <a:ext cx="1" cy="161375"/>
          </a:xfrm>
          <a:prstGeom prst="straightConnector1">
            <a:avLst/>
          </a:prstGeom>
          <a:noFill/>
          <a:ln w="9525" cap="flat" cmpd="sng">
            <a:solidFill>
              <a:srgbClr val="3E6EC2"/>
            </a:solidFill>
            <a:prstDash val="solid"/>
            <a:round/>
            <a:headEnd type="none" w="sm" len="sm"/>
            <a:tailEnd type="triangle" w="med" len="med"/>
          </a:ln>
        </p:spPr>
      </p:cxnSp>
      <p:cxnSp>
        <p:nvCxnSpPr>
          <p:cNvPr id="216" name="Google Shape;216;p23"/>
          <p:cNvCxnSpPr/>
          <p:nvPr/>
        </p:nvCxnSpPr>
        <p:spPr>
          <a:xfrm flipH="1">
            <a:off x="1447433" y="3684708"/>
            <a:ext cx="2" cy="135549"/>
          </a:xfrm>
          <a:prstGeom prst="straightConnector1">
            <a:avLst/>
          </a:prstGeom>
          <a:noFill/>
          <a:ln w="9525" cap="flat" cmpd="sng">
            <a:solidFill>
              <a:srgbClr val="3E6EC2"/>
            </a:solidFill>
            <a:prstDash val="solid"/>
            <a:round/>
            <a:headEnd type="none" w="sm" len="sm"/>
            <a:tailEnd type="triangle" w="med" len="med"/>
          </a:ln>
        </p:spPr>
      </p:cxnSp>
      <p:cxnSp>
        <p:nvCxnSpPr>
          <p:cNvPr id="217" name="Google Shape;217;p23"/>
          <p:cNvCxnSpPr/>
          <p:nvPr/>
        </p:nvCxnSpPr>
        <p:spPr>
          <a:xfrm flipH="1">
            <a:off x="4103811" y="3684708"/>
            <a:ext cx="2" cy="135549"/>
          </a:xfrm>
          <a:prstGeom prst="straightConnector1">
            <a:avLst/>
          </a:prstGeom>
          <a:noFill/>
          <a:ln w="9525" cap="flat" cmpd="sng">
            <a:solidFill>
              <a:srgbClr val="3E6EC2"/>
            </a:solidFill>
            <a:prstDash val="solid"/>
            <a:round/>
            <a:headEnd type="none" w="sm" len="sm"/>
            <a:tailEnd type="triangle" w="med" len="med"/>
          </a:ln>
        </p:spPr>
      </p:cxnSp>
      <p:cxnSp>
        <p:nvCxnSpPr>
          <p:cNvPr id="218" name="Google Shape;218;p23"/>
          <p:cNvCxnSpPr/>
          <p:nvPr/>
        </p:nvCxnSpPr>
        <p:spPr>
          <a:xfrm flipH="1">
            <a:off x="6657604" y="3684708"/>
            <a:ext cx="2" cy="135549"/>
          </a:xfrm>
          <a:prstGeom prst="straightConnector1">
            <a:avLst/>
          </a:prstGeom>
          <a:noFill/>
          <a:ln w="9525" cap="flat" cmpd="sng">
            <a:solidFill>
              <a:srgbClr val="3E6EC2"/>
            </a:solidFill>
            <a:prstDash val="solid"/>
            <a:round/>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12f9b193d06_0_0"/>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System Data Flow</a:t>
            </a:r>
            <a:endParaRPr/>
          </a:p>
        </p:txBody>
      </p:sp>
      <p:sp>
        <p:nvSpPr>
          <p:cNvPr id="224" name="Google Shape;224;g12f9b193d06_0_0"/>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a:t>
            </a:r>
            <a:r>
              <a:rPr lang="en-US"/>
              <a:t>data starts from the time a patient is admitted in the ward. The nurse incharge is obliged to record the necessary information of a patient as he or she is admitted in the given ward. </a:t>
            </a:r>
            <a:endParaRPr/>
          </a:p>
          <a:p>
            <a:pPr marL="171450" lvl="0" indent="-171450" algn="just" rtl="0">
              <a:lnSpc>
                <a:spcPct val="100000"/>
              </a:lnSpc>
              <a:spcBef>
                <a:spcPts val="0"/>
              </a:spcBef>
              <a:spcAft>
                <a:spcPts val="0"/>
              </a:spcAft>
              <a:buSzPts val="1800"/>
              <a:buChar char="•"/>
            </a:pPr>
            <a:r>
              <a:rPr lang="en-US"/>
              <a:t>Patients records</a:t>
            </a:r>
            <a:endParaRPr/>
          </a:p>
          <a:p>
            <a:pPr marL="0" lvl="0" indent="0" algn="just" rtl="0">
              <a:lnSpc>
                <a:spcPct val="100000"/>
              </a:lnSpc>
              <a:spcBef>
                <a:spcPts val="750"/>
              </a:spcBef>
              <a:spcAft>
                <a:spcPts val="0"/>
              </a:spcAft>
              <a:buClr>
                <a:schemeClr val="dk1"/>
              </a:buClr>
              <a:buSzPts val="1800"/>
              <a:buNone/>
            </a:pPr>
            <a:endParaRPr sz="1800">
              <a:latin typeface="Times New Roman"/>
              <a:ea typeface="Times New Roman"/>
              <a:cs typeface="Times New Roman"/>
              <a:sym typeface="Times New Roman"/>
            </a:endParaRPr>
          </a:p>
          <a:p>
            <a:pPr marL="171450" lvl="0" indent="-57150" algn="just" rtl="0">
              <a:lnSpc>
                <a:spcPct val="100000"/>
              </a:lnSpc>
              <a:spcBef>
                <a:spcPts val="750"/>
              </a:spcBef>
              <a:spcAft>
                <a:spcPts val="0"/>
              </a:spcAft>
              <a:buClr>
                <a:schemeClr val="dk1"/>
              </a:buClr>
              <a:buSzPts val="1800"/>
              <a:buNone/>
            </a:pPr>
            <a:endParaRPr/>
          </a:p>
        </p:txBody>
      </p:sp>
      <p:sp>
        <p:nvSpPr>
          <p:cNvPr id="225" name="Google Shape;225;g12f9b193d06_0_0"/>
          <p:cNvSpPr/>
          <p:nvPr/>
        </p:nvSpPr>
        <p:spPr>
          <a:xfrm>
            <a:off x="1607800" y="2832000"/>
            <a:ext cx="1572300" cy="33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Patient Record</a:t>
            </a:r>
            <a:endParaRPr/>
          </a:p>
        </p:txBody>
      </p:sp>
      <p:sp>
        <p:nvSpPr>
          <p:cNvPr id="226" name="Google Shape;226;g12f9b193d06_0_0"/>
          <p:cNvSpPr/>
          <p:nvPr/>
        </p:nvSpPr>
        <p:spPr>
          <a:xfrm>
            <a:off x="4840600" y="2251075"/>
            <a:ext cx="1529400" cy="25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Name and ID</a:t>
            </a:r>
            <a:endParaRPr/>
          </a:p>
        </p:txBody>
      </p:sp>
      <p:sp>
        <p:nvSpPr>
          <p:cNvPr id="227" name="Google Shape;227;g12f9b193d06_0_0"/>
          <p:cNvSpPr/>
          <p:nvPr/>
        </p:nvSpPr>
        <p:spPr>
          <a:xfrm>
            <a:off x="4840600" y="2729225"/>
            <a:ext cx="1529400" cy="25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Ward + Bed No.</a:t>
            </a:r>
            <a:endParaRPr/>
          </a:p>
        </p:txBody>
      </p:sp>
      <p:sp>
        <p:nvSpPr>
          <p:cNvPr id="228" name="Google Shape;228;g12f9b193d06_0_0"/>
          <p:cNvSpPr/>
          <p:nvPr/>
        </p:nvSpPr>
        <p:spPr>
          <a:xfrm>
            <a:off x="4840600" y="3207375"/>
            <a:ext cx="1529400" cy="25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Doctor in charge</a:t>
            </a:r>
            <a:endParaRPr/>
          </a:p>
        </p:txBody>
      </p:sp>
      <p:sp>
        <p:nvSpPr>
          <p:cNvPr id="229" name="Google Shape;229;g12f9b193d06_0_0"/>
          <p:cNvSpPr/>
          <p:nvPr/>
        </p:nvSpPr>
        <p:spPr>
          <a:xfrm>
            <a:off x="4840600" y="3644325"/>
            <a:ext cx="1529400" cy="256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Status Condition</a:t>
            </a:r>
            <a:endParaRPr/>
          </a:p>
        </p:txBody>
      </p:sp>
      <p:sp>
        <p:nvSpPr>
          <p:cNvPr id="230" name="Google Shape;230;g12f9b193d06_0_0"/>
          <p:cNvSpPr/>
          <p:nvPr/>
        </p:nvSpPr>
        <p:spPr>
          <a:xfrm rot="-1058082">
            <a:off x="3377673" y="2521976"/>
            <a:ext cx="1399255" cy="9952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g12f9b193d06_0_0"/>
          <p:cNvSpPr/>
          <p:nvPr/>
        </p:nvSpPr>
        <p:spPr>
          <a:xfrm rot="8845">
            <a:off x="3395400" y="2867710"/>
            <a:ext cx="1399205" cy="99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g12f9b193d06_0_0"/>
          <p:cNvSpPr/>
          <p:nvPr/>
        </p:nvSpPr>
        <p:spPr>
          <a:xfrm rot="592580">
            <a:off x="3377693" y="3122883"/>
            <a:ext cx="1399236" cy="9923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12f9b193d06_0_0"/>
          <p:cNvSpPr/>
          <p:nvPr/>
        </p:nvSpPr>
        <p:spPr>
          <a:xfrm rot="1421434">
            <a:off x="3289292" y="3396730"/>
            <a:ext cx="1399214" cy="9915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12f9b193d06_0_24"/>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System Data Flow</a:t>
            </a:r>
            <a:endParaRPr/>
          </a:p>
        </p:txBody>
      </p:sp>
      <p:sp>
        <p:nvSpPr>
          <p:cNvPr id="239" name="Google Shape;239;g12f9b193d06_0_24"/>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shall be able to provide the </a:t>
            </a:r>
            <a:r>
              <a:rPr lang="en-US"/>
              <a:t>a mechanism for a nurse to register the sensors available in the given hospital wards. These sensor shall be identified by their special ID provided by the system which shall based on which ward the sensor is register and for which bed number.</a:t>
            </a:r>
            <a:endParaRPr/>
          </a:p>
          <a:p>
            <a:pPr marL="171450" lvl="0" indent="-171450" algn="just" rtl="0">
              <a:lnSpc>
                <a:spcPct val="100000"/>
              </a:lnSpc>
              <a:spcBef>
                <a:spcPts val="0"/>
              </a:spcBef>
              <a:spcAft>
                <a:spcPts val="0"/>
              </a:spcAft>
              <a:buSzPts val="1800"/>
              <a:buChar char="•"/>
            </a:pPr>
            <a:r>
              <a:rPr lang="en-US"/>
              <a:t>Sensor registering</a:t>
            </a:r>
            <a:endParaRPr/>
          </a:p>
        </p:txBody>
      </p:sp>
      <p:sp>
        <p:nvSpPr>
          <p:cNvPr id="240" name="Google Shape;240;g12f9b193d06_0_24"/>
          <p:cNvSpPr/>
          <p:nvPr/>
        </p:nvSpPr>
        <p:spPr>
          <a:xfrm>
            <a:off x="2817175" y="2814300"/>
            <a:ext cx="1572300" cy="33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 Node</a:t>
            </a:r>
            <a:endParaRPr/>
          </a:p>
        </p:txBody>
      </p:sp>
      <p:sp>
        <p:nvSpPr>
          <p:cNvPr id="241" name="Google Shape;241;g12f9b193d06_0_24"/>
          <p:cNvSpPr/>
          <p:nvPr/>
        </p:nvSpPr>
        <p:spPr>
          <a:xfrm>
            <a:off x="5441175" y="2233950"/>
            <a:ext cx="1426800" cy="29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UniqueID</a:t>
            </a:r>
            <a:endParaRPr/>
          </a:p>
        </p:txBody>
      </p:sp>
      <p:sp>
        <p:nvSpPr>
          <p:cNvPr id="242" name="Google Shape;242;g12f9b193d06_0_24"/>
          <p:cNvSpPr/>
          <p:nvPr/>
        </p:nvSpPr>
        <p:spPr>
          <a:xfrm>
            <a:off x="5441175" y="2814300"/>
            <a:ext cx="1426800" cy="29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Bed Number</a:t>
            </a:r>
            <a:endParaRPr/>
          </a:p>
        </p:txBody>
      </p:sp>
      <p:sp>
        <p:nvSpPr>
          <p:cNvPr id="243" name="Google Shape;243;g12f9b193d06_0_24"/>
          <p:cNvSpPr/>
          <p:nvPr/>
        </p:nvSpPr>
        <p:spPr>
          <a:xfrm>
            <a:off x="5441175" y="3394650"/>
            <a:ext cx="1426800" cy="29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Ward Name</a:t>
            </a:r>
            <a:endParaRPr/>
          </a:p>
        </p:txBody>
      </p:sp>
      <p:sp>
        <p:nvSpPr>
          <p:cNvPr id="244" name="Google Shape;244;g12f9b193d06_0_24"/>
          <p:cNvSpPr/>
          <p:nvPr/>
        </p:nvSpPr>
        <p:spPr>
          <a:xfrm rot="-1715990">
            <a:off x="4463790" y="2550323"/>
            <a:ext cx="903091" cy="11451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g12f9b193d06_0_24"/>
          <p:cNvSpPr/>
          <p:nvPr/>
        </p:nvSpPr>
        <p:spPr>
          <a:xfrm>
            <a:off x="4516800" y="2902800"/>
            <a:ext cx="903000" cy="114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g12f9b193d06_0_24"/>
          <p:cNvSpPr/>
          <p:nvPr/>
        </p:nvSpPr>
        <p:spPr>
          <a:xfrm rot="1417109">
            <a:off x="4463800" y="3222320"/>
            <a:ext cx="903045" cy="114594"/>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2f9b193d06_0_5"/>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Times New Roman"/>
              <a:buNone/>
            </a:pPr>
            <a:r>
              <a:rPr lang="en-US"/>
              <a:t>System Data Flow</a:t>
            </a:r>
            <a:endParaRPr/>
          </a:p>
        </p:txBody>
      </p:sp>
      <p:sp>
        <p:nvSpPr>
          <p:cNvPr id="252" name="Google Shape;252;g12f9b193d06_0_5"/>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shall be able to provide the real time remote monitoring of the heartbeat and temperature with the </a:t>
            </a:r>
            <a:r>
              <a:rPr lang="en-US"/>
              <a:t>help of sensors. Each sensors will have the records on the database / Hospital data pools.</a:t>
            </a:r>
            <a:endParaRPr/>
          </a:p>
          <a:p>
            <a:pPr marL="171450" lvl="0" indent="-171450" algn="just" rtl="0">
              <a:lnSpc>
                <a:spcPct val="100000"/>
              </a:lnSpc>
              <a:spcBef>
                <a:spcPts val="0"/>
              </a:spcBef>
              <a:spcAft>
                <a:spcPts val="0"/>
              </a:spcAft>
              <a:buSzPts val="1800"/>
              <a:buChar char="•"/>
            </a:pPr>
            <a:r>
              <a:rPr lang="en-US"/>
              <a:t>Sensor Data - </a:t>
            </a:r>
            <a:endParaRPr/>
          </a:p>
          <a:p>
            <a:pPr marL="457200" lvl="0" indent="0" algn="just" rtl="0">
              <a:lnSpc>
                <a:spcPct val="100000"/>
              </a:lnSpc>
              <a:spcBef>
                <a:spcPts val="0"/>
              </a:spcBef>
              <a:spcAft>
                <a:spcPts val="0"/>
              </a:spcAft>
              <a:buNone/>
            </a:pPr>
            <a:endParaRPr/>
          </a:p>
          <a:p>
            <a:pPr marL="0" lvl="0" indent="0" algn="just" rtl="0">
              <a:lnSpc>
                <a:spcPct val="100000"/>
              </a:lnSpc>
              <a:spcBef>
                <a:spcPts val="0"/>
              </a:spcBef>
              <a:spcAft>
                <a:spcPts val="0"/>
              </a:spcAft>
              <a:buNone/>
            </a:pPr>
            <a:endParaRPr/>
          </a:p>
        </p:txBody>
      </p:sp>
      <p:sp>
        <p:nvSpPr>
          <p:cNvPr id="253" name="Google Shape;253;g12f9b193d06_0_5"/>
          <p:cNvSpPr/>
          <p:nvPr/>
        </p:nvSpPr>
        <p:spPr>
          <a:xfrm>
            <a:off x="2711475" y="2713700"/>
            <a:ext cx="1572300" cy="33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 Record</a:t>
            </a:r>
            <a:endParaRPr/>
          </a:p>
        </p:txBody>
      </p:sp>
      <p:sp>
        <p:nvSpPr>
          <p:cNvPr id="254" name="Google Shape;254;g12f9b193d06_0_5"/>
          <p:cNvSpPr/>
          <p:nvPr/>
        </p:nvSpPr>
        <p:spPr>
          <a:xfrm>
            <a:off x="5725725" y="2269550"/>
            <a:ext cx="1498200" cy="2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Temperature</a:t>
            </a:r>
            <a:endParaRPr/>
          </a:p>
        </p:txBody>
      </p:sp>
      <p:sp>
        <p:nvSpPr>
          <p:cNvPr id="255" name="Google Shape;255;g12f9b193d06_0_5"/>
          <p:cNvSpPr/>
          <p:nvPr/>
        </p:nvSpPr>
        <p:spPr>
          <a:xfrm>
            <a:off x="5725725" y="2781188"/>
            <a:ext cx="1498200" cy="2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Heart Rate</a:t>
            </a:r>
            <a:endParaRPr/>
          </a:p>
        </p:txBody>
      </p:sp>
      <p:sp>
        <p:nvSpPr>
          <p:cNvPr id="256" name="Google Shape;256;g12f9b193d06_0_5"/>
          <p:cNvSpPr/>
          <p:nvPr/>
        </p:nvSpPr>
        <p:spPr>
          <a:xfrm>
            <a:off x="5725725" y="3435125"/>
            <a:ext cx="1498200" cy="2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SensorID</a:t>
            </a:r>
            <a:endParaRPr/>
          </a:p>
        </p:txBody>
      </p:sp>
      <p:sp>
        <p:nvSpPr>
          <p:cNvPr id="257" name="Google Shape;257;g12f9b193d06_0_5"/>
          <p:cNvSpPr/>
          <p:nvPr/>
        </p:nvSpPr>
        <p:spPr>
          <a:xfrm rot="-1120779">
            <a:off x="4560289" y="2503620"/>
            <a:ext cx="1088434" cy="106063"/>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g12f9b193d06_0_5"/>
          <p:cNvSpPr/>
          <p:nvPr/>
        </p:nvSpPr>
        <p:spPr>
          <a:xfrm>
            <a:off x="4572000" y="2863250"/>
            <a:ext cx="1088400" cy="106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g12f9b193d06_0_5"/>
          <p:cNvSpPr/>
          <p:nvPr/>
        </p:nvSpPr>
        <p:spPr>
          <a:xfrm rot="1573140">
            <a:off x="4560260" y="3286531"/>
            <a:ext cx="1088493" cy="10626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2f9b193d06_0_37"/>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Data Relationship</a:t>
            </a:r>
            <a:endParaRPr/>
          </a:p>
        </p:txBody>
      </p:sp>
      <p:sp>
        <p:nvSpPr>
          <p:cNvPr id="265" name="Google Shape;265;g12f9b193d06_0_37"/>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a:t>
            </a:r>
            <a:r>
              <a:rPr lang="en-US"/>
              <a:t>data relationships involve the integration of all data to ensure the full functionality of the system.</a:t>
            </a:r>
            <a:endParaRPr/>
          </a:p>
          <a:p>
            <a:pPr marL="171450" lvl="0" indent="-171450" algn="just" rtl="0">
              <a:lnSpc>
                <a:spcPct val="100000"/>
              </a:lnSpc>
              <a:spcBef>
                <a:spcPts val="0"/>
              </a:spcBef>
              <a:spcAft>
                <a:spcPts val="0"/>
              </a:spcAft>
              <a:buSzPts val="1800"/>
              <a:buChar char="•"/>
            </a:pPr>
            <a:r>
              <a:rPr lang="en-US"/>
              <a:t>Any patient at a critical condition is assigned a given sensor. That sensor mined the data records of the given patient and stores in the database.</a:t>
            </a:r>
            <a:endParaRPr/>
          </a:p>
          <a:p>
            <a:pPr marL="171450" lvl="0" indent="-171450" algn="just" rtl="0">
              <a:lnSpc>
                <a:spcPct val="100000"/>
              </a:lnSpc>
              <a:spcBef>
                <a:spcPts val="0"/>
              </a:spcBef>
              <a:spcAft>
                <a:spcPts val="0"/>
              </a:spcAft>
              <a:buSzPts val="1800"/>
              <a:buChar char="•"/>
            </a:pPr>
            <a:r>
              <a:rPr lang="en-US"/>
              <a:t>Relationship</a:t>
            </a:r>
            <a:endParaRPr/>
          </a:p>
          <a:p>
            <a:pPr marL="457200" lvl="0" indent="0" algn="just" rtl="0">
              <a:lnSpc>
                <a:spcPct val="100000"/>
              </a:lnSpc>
              <a:spcBef>
                <a:spcPts val="0"/>
              </a:spcBef>
              <a:spcAft>
                <a:spcPts val="0"/>
              </a:spcAft>
              <a:buNone/>
            </a:pPr>
            <a:endParaRPr/>
          </a:p>
        </p:txBody>
      </p:sp>
      <p:sp>
        <p:nvSpPr>
          <p:cNvPr id="266" name="Google Shape;266;g12f9b193d06_0_37"/>
          <p:cNvSpPr/>
          <p:nvPr/>
        </p:nvSpPr>
        <p:spPr>
          <a:xfrm>
            <a:off x="761225" y="3236925"/>
            <a:ext cx="1835400" cy="36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Patient</a:t>
            </a:r>
            <a:endParaRPr/>
          </a:p>
        </p:txBody>
      </p:sp>
      <p:sp>
        <p:nvSpPr>
          <p:cNvPr id="267" name="Google Shape;267;g12f9b193d06_0_37"/>
          <p:cNvSpPr/>
          <p:nvPr/>
        </p:nvSpPr>
        <p:spPr>
          <a:xfrm>
            <a:off x="3247050" y="3236925"/>
            <a:ext cx="1835400" cy="36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a:t>
            </a:r>
            <a:endParaRPr/>
          </a:p>
        </p:txBody>
      </p:sp>
      <p:sp>
        <p:nvSpPr>
          <p:cNvPr id="268" name="Google Shape;268;g12f9b193d06_0_37"/>
          <p:cNvSpPr/>
          <p:nvPr/>
        </p:nvSpPr>
        <p:spPr>
          <a:xfrm>
            <a:off x="5910725" y="3236925"/>
            <a:ext cx="1835400" cy="36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Sensor data</a:t>
            </a:r>
            <a:endParaRPr/>
          </a:p>
        </p:txBody>
      </p:sp>
      <p:cxnSp>
        <p:nvCxnSpPr>
          <p:cNvPr id="269" name="Google Shape;269;g12f9b193d06_0_37"/>
          <p:cNvCxnSpPr>
            <a:stCxn id="266" idx="3"/>
            <a:endCxn id="267" idx="1"/>
          </p:cNvCxnSpPr>
          <p:nvPr/>
        </p:nvCxnSpPr>
        <p:spPr>
          <a:xfrm>
            <a:off x="2596625" y="3421875"/>
            <a:ext cx="650400" cy="0"/>
          </a:xfrm>
          <a:prstGeom prst="straightConnector1">
            <a:avLst/>
          </a:prstGeom>
          <a:noFill/>
          <a:ln w="9525" cap="flat" cmpd="sng">
            <a:solidFill>
              <a:schemeClr val="dk2"/>
            </a:solidFill>
            <a:prstDash val="solid"/>
            <a:round/>
            <a:headEnd type="none" w="med" len="med"/>
            <a:tailEnd type="triangle" w="med" len="med"/>
          </a:ln>
        </p:spPr>
      </p:cxnSp>
      <p:cxnSp>
        <p:nvCxnSpPr>
          <p:cNvPr id="270" name="Google Shape;270;g12f9b193d06_0_37"/>
          <p:cNvCxnSpPr>
            <a:stCxn id="267" idx="3"/>
            <a:endCxn id="268" idx="1"/>
          </p:cNvCxnSpPr>
          <p:nvPr/>
        </p:nvCxnSpPr>
        <p:spPr>
          <a:xfrm>
            <a:off x="5082450" y="3421875"/>
            <a:ext cx="828300" cy="0"/>
          </a:xfrm>
          <a:prstGeom prst="straightConnector1">
            <a:avLst/>
          </a:prstGeom>
          <a:noFill/>
          <a:ln w="9525" cap="flat" cmpd="sng">
            <a:solidFill>
              <a:schemeClr val="dk2"/>
            </a:solidFill>
            <a:prstDash val="solid"/>
            <a:round/>
            <a:headEnd type="none" w="med" len="med"/>
            <a:tailEnd type="triangle" w="med" len="med"/>
          </a:ln>
        </p:spPr>
      </p:cxnSp>
      <p:sp>
        <p:nvSpPr>
          <p:cNvPr id="271" name="Google Shape;271;g12f9b193d06_0_37"/>
          <p:cNvSpPr/>
          <p:nvPr/>
        </p:nvSpPr>
        <p:spPr>
          <a:xfrm>
            <a:off x="1131125" y="2753025"/>
            <a:ext cx="1095600" cy="483900"/>
          </a:xfrm>
          <a:prstGeom prst="trapezoid">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critical condition</a:t>
            </a:r>
            <a:endParaRPr/>
          </a:p>
        </p:txBody>
      </p:sp>
      <p:sp>
        <p:nvSpPr>
          <p:cNvPr id="272" name="Google Shape;272;g12f9b193d06_0_37"/>
          <p:cNvSpPr/>
          <p:nvPr/>
        </p:nvSpPr>
        <p:spPr>
          <a:xfrm>
            <a:off x="3616950" y="2753025"/>
            <a:ext cx="1095600" cy="483900"/>
          </a:xfrm>
          <a:prstGeom prst="trapezoid">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Assigned</a:t>
            </a:r>
            <a:endParaRPr/>
          </a:p>
        </p:txBody>
      </p:sp>
      <p:sp>
        <p:nvSpPr>
          <p:cNvPr id="273" name="Google Shape;273;g12f9b193d06_0_37"/>
          <p:cNvSpPr/>
          <p:nvPr/>
        </p:nvSpPr>
        <p:spPr>
          <a:xfrm>
            <a:off x="6199325" y="2680800"/>
            <a:ext cx="1258200" cy="558600"/>
          </a:xfrm>
          <a:prstGeom prst="trapezoid">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Recorded</a:t>
            </a:r>
            <a:endParaRPr/>
          </a:p>
        </p:txBody>
      </p:sp>
      <p:cxnSp>
        <p:nvCxnSpPr>
          <p:cNvPr id="274" name="Google Shape;274;g12f9b193d06_0_37"/>
          <p:cNvCxnSpPr>
            <a:stCxn id="268" idx="2"/>
          </p:cNvCxnSpPr>
          <p:nvPr/>
        </p:nvCxnSpPr>
        <p:spPr>
          <a:xfrm>
            <a:off x="6828425" y="3606825"/>
            <a:ext cx="8100" cy="533700"/>
          </a:xfrm>
          <a:prstGeom prst="straightConnector1">
            <a:avLst/>
          </a:prstGeom>
          <a:noFill/>
          <a:ln w="9525" cap="flat" cmpd="sng">
            <a:solidFill>
              <a:schemeClr val="dk2"/>
            </a:solidFill>
            <a:prstDash val="solid"/>
            <a:round/>
            <a:headEnd type="none" w="med" len="med"/>
            <a:tailEnd type="triangle" w="med" len="med"/>
          </a:ln>
        </p:spPr>
      </p:cxnSp>
      <p:sp>
        <p:nvSpPr>
          <p:cNvPr id="275" name="Google Shape;275;g12f9b193d06_0_37"/>
          <p:cNvSpPr/>
          <p:nvPr/>
        </p:nvSpPr>
        <p:spPr>
          <a:xfrm>
            <a:off x="6936975" y="4366975"/>
            <a:ext cx="1835400" cy="36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Heart Rate</a:t>
            </a:r>
            <a:endParaRPr/>
          </a:p>
        </p:txBody>
      </p:sp>
      <p:sp>
        <p:nvSpPr>
          <p:cNvPr id="276" name="Google Shape;276;g12f9b193d06_0_37"/>
          <p:cNvSpPr/>
          <p:nvPr/>
        </p:nvSpPr>
        <p:spPr>
          <a:xfrm>
            <a:off x="4742900" y="4366975"/>
            <a:ext cx="1835400" cy="36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Temperature</a:t>
            </a:r>
            <a:endParaRPr/>
          </a:p>
        </p:txBody>
      </p:sp>
      <p:cxnSp>
        <p:nvCxnSpPr>
          <p:cNvPr id="277" name="Google Shape;277;g12f9b193d06_0_37"/>
          <p:cNvCxnSpPr>
            <a:endCxn id="276" idx="0"/>
          </p:cNvCxnSpPr>
          <p:nvPr/>
        </p:nvCxnSpPr>
        <p:spPr>
          <a:xfrm flipH="1">
            <a:off x="5660600" y="4140475"/>
            <a:ext cx="2100" cy="226500"/>
          </a:xfrm>
          <a:prstGeom prst="straightConnector1">
            <a:avLst/>
          </a:prstGeom>
          <a:noFill/>
          <a:ln w="9525" cap="flat" cmpd="sng">
            <a:solidFill>
              <a:schemeClr val="dk2"/>
            </a:solidFill>
            <a:prstDash val="solid"/>
            <a:round/>
            <a:headEnd type="none" w="med" len="med"/>
            <a:tailEnd type="triangle" w="med" len="med"/>
          </a:ln>
        </p:spPr>
      </p:cxnSp>
      <p:cxnSp>
        <p:nvCxnSpPr>
          <p:cNvPr id="278" name="Google Shape;278;g12f9b193d06_0_37"/>
          <p:cNvCxnSpPr/>
          <p:nvPr/>
        </p:nvCxnSpPr>
        <p:spPr>
          <a:xfrm flipH="1">
            <a:off x="7746125" y="4140475"/>
            <a:ext cx="2100" cy="226500"/>
          </a:xfrm>
          <a:prstGeom prst="straightConnector1">
            <a:avLst/>
          </a:prstGeom>
          <a:noFill/>
          <a:ln w="9525" cap="flat" cmpd="sng">
            <a:solidFill>
              <a:schemeClr val="dk2"/>
            </a:solidFill>
            <a:prstDash val="solid"/>
            <a:round/>
            <a:headEnd type="none" w="med" len="med"/>
            <a:tailEnd type="triangle" w="med" len="med"/>
          </a:ln>
        </p:spPr>
      </p:cxnSp>
      <p:cxnSp>
        <p:nvCxnSpPr>
          <p:cNvPr id="279" name="Google Shape;279;g12f9b193d06_0_37"/>
          <p:cNvCxnSpPr/>
          <p:nvPr/>
        </p:nvCxnSpPr>
        <p:spPr>
          <a:xfrm>
            <a:off x="5669950" y="4147525"/>
            <a:ext cx="20916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txBox="1">
            <a:spLocks noGrp="1"/>
          </p:cNvSpPr>
          <p:nvPr>
            <p:ph type="title"/>
          </p:nvPr>
        </p:nvSpPr>
        <p:spPr>
          <a:xfrm>
            <a:off x="952500" y="2551350"/>
            <a:ext cx="72390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IMPLEMENTATION</a:t>
            </a:r>
            <a:endParaRPr/>
          </a:p>
        </p:txBody>
      </p:sp>
      <p:sp>
        <p:nvSpPr>
          <p:cNvPr id="285" name="Google Shape;285;p33"/>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smtClean="0">
                <a:solidFill>
                  <a:schemeClr val="dk1"/>
                </a:solidFill>
                <a:latin typeface="Times New Roman"/>
                <a:ea typeface="Times New Roman"/>
                <a:cs typeface="Times New Roman"/>
                <a:sym typeface="Times New Roman"/>
              </a:rPr>
              <a:t>07</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12f9b193d06_0_49"/>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Development and Design</a:t>
            </a:r>
            <a:endParaRPr/>
          </a:p>
        </p:txBody>
      </p:sp>
      <p:sp>
        <p:nvSpPr>
          <p:cNvPr id="291" name="Google Shape;291;g12f9b193d06_0_49"/>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a:t>
            </a:r>
            <a:r>
              <a:rPr lang="en-US"/>
              <a:t>consist of Web portal that shall be used by health care giver to check the patient status and progress.</a:t>
            </a:r>
            <a:endParaRPr/>
          </a:p>
          <a:p>
            <a:pPr marL="171450" lvl="0" indent="-171450" algn="just" rtl="0">
              <a:lnSpc>
                <a:spcPct val="100000"/>
              </a:lnSpc>
              <a:spcBef>
                <a:spcPts val="0"/>
              </a:spcBef>
              <a:spcAft>
                <a:spcPts val="0"/>
              </a:spcAft>
              <a:buClr>
                <a:schemeClr val="dk1"/>
              </a:buClr>
              <a:buSzPts val="1800"/>
              <a:buChar char="•"/>
            </a:pPr>
            <a:r>
              <a:rPr lang="en-US"/>
              <a:t>Web system Development and python Coding file using Flask Framework.</a:t>
            </a:r>
            <a:endParaRPr/>
          </a:p>
          <a:p>
            <a:pPr marL="0" lvl="0" indent="0" algn="just" rtl="0">
              <a:lnSpc>
                <a:spcPct val="100000"/>
              </a:lnSpc>
              <a:spcBef>
                <a:spcPts val="0"/>
              </a:spcBef>
              <a:spcAft>
                <a:spcPts val="0"/>
              </a:spcAft>
              <a:buNone/>
            </a:pPr>
            <a:endParaRPr/>
          </a:p>
        </p:txBody>
      </p:sp>
      <p:pic>
        <p:nvPicPr>
          <p:cNvPr id="292" name="Google Shape;292;g12f9b193d06_0_49"/>
          <p:cNvPicPr preferRelativeResize="0"/>
          <p:nvPr/>
        </p:nvPicPr>
        <p:blipFill>
          <a:blip r:embed="rId3">
            <a:alphaModFix/>
          </a:blip>
          <a:stretch>
            <a:fillRect/>
          </a:stretch>
        </p:blipFill>
        <p:spPr>
          <a:xfrm>
            <a:off x="2105775" y="1872900"/>
            <a:ext cx="5727498" cy="2898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12f9b193d06_1_1"/>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Development and Design</a:t>
            </a:r>
            <a:endParaRPr/>
          </a:p>
        </p:txBody>
      </p:sp>
      <p:sp>
        <p:nvSpPr>
          <p:cNvPr id="298" name="Google Shape;298;g12f9b193d06_1_1"/>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a:t>UI -User interface using HTML and bootstrap CSS to develop a robust and cleaner user experience where the healthy caregiver will be able  to interact with system.</a:t>
            </a:r>
            <a:endParaRPr/>
          </a:p>
          <a:p>
            <a:pPr marL="0" lvl="0" indent="0" algn="just" rtl="0">
              <a:lnSpc>
                <a:spcPct val="100000"/>
              </a:lnSpc>
              <a:spcBef>
                <a:spcPts val="0"/>
              </a:spcBef>
              <a:spcAft>
                <a:spcPts val="0"/>
              </a:spcAft>
              <a:buNone/>
            </a:pPr>
            <a:endParaRPr/>
          </a:p>
        </p:txBody>
      </p:sp>
      <p:pic>
        <p:nvPicPr>
          <p:cNvPr id="299" name="Google Shape;299;g12f9b193d06_1_1"/>
          <p:cNvPicPr preferRelativeResize="0"/>
          <p:nvPr/>
        </p:nvPicPr>
        <p:blipFill>
          <a:blip r:embed="rId3">
            <a:alphaModFix/>
          </a:blip>
          <a:stretch>
            <a:fillRect/>
          </a:stretch>
        </p:blipFill>
        <p:spPr>
          <a:xfrm>
            <a:off x="1688150" y="1664725"/>
            <a:ext cx="5618724" cy="30217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1981200" y="2551350"/>
            <a:ext cx="51816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INTRODUCTION</a:t>
            </a:r>
            <a:endParaRPr/>
          </a:p>
        </p:txBody>
      </p:sp>
      <p:sp>
        <p:nvSpPr>
          <p:cNvPr id="143" name="Google Shape;143;p3"/>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Times New Roman"/>
                <a:ea typeface="Times New Roman"/>
                <a:cs typeface="Times New Roman"/>
                <a:sym typeface="Times New Roman"/>
              </a:rPr>
              <a:t>01</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12f9b193d06_1_8"/>
          <p:cNvSpPr txBox="1">
            <a:spLocks noGrp="1"/>
          </p:cNvSpPr>
          <p:nvPr>
            <p:ph type="title"/>
          </p:nvPr>
        </p:nvSpPr>
        <p:spPr>
          <a:xfrm>
            <a:off x="257908" y="273844"/>
            <a:ext cx="8628300" cy="558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Hardware Design</a:t>
            </a:r>
            <a:endParaRPr/>
          </a:p>
        </p:txBody>
      </p:sp>
      <p:sp>
        <p:nvSpPr>
          <p:cNvPr id="305" name="Google Shape;305;g12f9b193d06_1_8"/>
          <p:cNvSpPr txBox="1">
            <a:spLocks noGrp="1"/>
          </p:cNvSpPr>
          <p:nvPr>
            <p:ph type="body" idx="1"/>
          </p:nvPr>
        </p:nvSpPr>
        <p:spPr>
          <a:xfrm>
            <a:off x="257908" y="984738"/>
            <a:ext cx="8628300" cy="3950700"/>
          </a:xfrm>
          <a:prstGeom prst="rect">
            <a:avLst/>
          </a:prstGeom>
        </p:spPr>
        <p:txBody>
          <a:bodyPr spcFirstLastPara="1" wrap="square" lIns="91425" tIns="45700" rIns="91425" bIns="45700" anchor="t" anchorCtr="0">
            <a:normAutofit/>
          </a:bodyPr>
          <a:lstStyle/>
          <a:p>
            <a:pPr marL="457200" lvl="0" indent="-342900" algn="just" rtl="0">
              <a:spcBef>
                <a:spcPts val="750"/>
              </a:spcBef>
              <a:spcAft>
                <a:spcPts val="0"/>
              </a:spcAft>
              <a:buSzPts val="1800"/>
              <a:buChar char="•"/>
            </a:pPr>
            <a:r>
              <a:rPr lang="en-US"/>
              <a:t>Hardware design involves the process of gathering the required component for embedded system to work.</a:t>
            </a:r>
            <a:endParaRPr/>
          </a:p>
          <a:p>
            <a:pPr marL="457200" lvl="0" indent="-342900" algn="just" rtl="0">
              <a:spcBef>
                <a:spcPts val="0"/>
              </a:spcBef>
              <a:spcAft>
                <a:spcPts val="0"/>
              </a:spcAft>
              <a:buSzPts val="1800"/>
              <a:buChar char="•"/>
            </a:pPr>
            <a:r>
              <a:rPr lang="en-US"/>
              <a:t>Design a enclosure case for microcontroller as first terminal for the health caregiver</a:t>
            </a:r>
            <a:endParaRPr/>
          </a:p>
        </p:txBody>
      </p:sp>
      <p:pic>
        <p:nvPicPr>
          <p:cNvPr id="306" name="Google Shape;306;g12f9b193d06_1_8"/>
          <p:cNvPicPr preferRelativeResize="0"/>
          <p:nvPr/>
        </p:nvPicPr>
        <p:blipFill>
          <a:blip r:embed="rId3">
            <a:alphaModFix/>
          </a:blip>
          <a:stretch>
            <a:fillRect/>
          </a:stretch>
        </p:blipFill>
        <p:spPr>
          <a:xfrm>
            <a:off x="573950" y="2015130"/>
            <a:ext cx="3893750" cy="2920324"/>
          </a:xfrm>
          <a:prstGeom prst="rect">
            <a:avLst/>
          </a:prstGeom>
          <a:noFill/>
          <a:ln>
            <a:noFill/>
          </a:ln>
        </p:spPr>
      </p:pic>
      <p:pic>
        <p:nvPicPr>
          <p:cNvPr id="307" name="Google Shape;307;g12f9b193d06_1_8"/>
          <p:cNvPicPr preferRelativeResize="0"/>
          <p:nvPr/>
        </p:nvPicPr>
        <p:blipFill>
          <a:blip r:embed="rId4">
            <a:alphaModFix/>
          </a:blip>
          <a:stretch>
            <a:fillRect/>
          </a:stretch>
        </p:blipFill>
        <p:spPr>
          <a:xfrm>
            <a:off x="4602850" y="2015130"/>
            <a:ext cx="3893750" cy="292030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2f9b193d06_1_14"/>
          <p:cNvSpPr txBox="1">
            <a:spLocks noGrp="1"/>
          </p:cNvSpPr>
          <p:nvPr>
            <p:ph type="title"/>
          </p:nvPr>
        </p:nvSpPr>
        <p:spPr>
          <a:xfrm>
            <a:off x="257908" y="273844"/>
            <a:ext cx="8628300" cy="558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Hardware Design</a:t>
            </a:r>
            <a:endParaRPr/>
          </a:p>
        </p:txBody>
      </p:sp>
      <p:sp>
        <p:nvSpPr>
          <p:cNvPr id="313" name="Google Shape;313;g12f9b193d06_1_14"/>
          <p:cNvSpPr txBox="1">
            <a:spLocks noGrp="1"/>
          </p:cNvSpPr>
          <p:nvPr>
            <p:ph type="body" idx="1"/>
          </p:nvPr>
        </p:nvSpPr>
        <p:spPr>
          <a:xfrm>
            <a:off x="257908" y="984738"/>
            <a:ext cx="8628300" cy="3950700"/>
          </a:xfrm>
          <a:prstGeom prst="rect">
            <a:avLst/>
          </a:prstGeom>
        </p:spPr>
        <p:txBody>
          <a:bodyPr spcFirstLastPara="1" wrap="square" lIns="91425" tIns="45700" rIns="91425" bIns="45700" anchor="t" anchorCtr="0">
            <a:normAutofit/>
          </a:bodyPr>
          <a:lstStyle/>
          <a:p>
            <a:pPr marL="457200" lvl="0" indent="-342900" algn="just" rtl="0">
              <a:spcBef>
                <a:spcPts val="750"/>
              </a:spcBef>
              <a:spcAft>
                <a:spcPts val="0"/>
              </a:spcAft>
              <a:buSzPts val="1800"/>
              <a:buChar char="•"/>
            </a:pPr>
            <a:r>
              <a:rPr lang="en-US"/>
              <a:t>Hardware design furthermore include configuring the hardware component to be able to communicate to  one another. This involved arduino to Lcd Display and arduino to sensors</a:t>
            </a:r>
            <a:endParaRPr/>
          </a:p>
        </p:txBody>
      </p:sp>
      <p:pic>
        <p:nvPicPr>
          <p:cNvPr id="314" name="Google Shape;314;g12f9b193d06_1_14"/>
          <p:cNvPicPr preferRelativeResize="0"/>
          <p:nvPr/>
        </p:nvPicPr>
        <p:blipFill>
          <a:blip r:embed="rId3">
            <a:alphaModFix/>
          </a:blip>
          <a:stretch>
            <a:fillRect/>
          </a:stretch>
        </p:blipFill>
        <p:spPr>
          <a:xfrm>
            <a:off x="5477850" y="1855497"/>
            <a:ext cx="2459101" cy="3015929"/>
          </a:xfrm>
          <a:prstGeom prst="rect">
            <a:avLst/>
          </a:prstGeom>
          <a:noFill/>
          <a:ln>
            <a:noFill/>
          </a:ln>
        </p:spPr>
      </p:pic>
      <p:pic>
        <p:nvPicPr>
          <p:cNvPr id="315" name="Google Shape;315;g12f9b193d06_1_14"/>
          <p:cNvPicPr preferRelativeResize="0"/>
          <p:nvPr/>
        </p:nvPicPr>
        <p:blipFill>
          <a:blip r:embed="rId4">
            <a:alphaModFix/>
          </a:blip>
          <a:stretch>
            <a:fillRect/>
          </a:stretch>
        </p:blipFill>
        <p:spPr>
          <a:xfrm>
            <a:off x="1952521" y="1855497"/>
            <a:ext cx="2459101" cy="301592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a:spLocks noGrp="1"/>
          </p:cNvSpPr>
          <p:nvPr>
            <p:ph type="title"/>
          </p:nvPr>
        </p:nvSpPr>
        <p:spPr>
          <a:xfrm>
            <a:off x="952500" y="2551350"/>
            <a:ext cx="72390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dirty="0"/>
              <a:t>TESTING</a:t>
            </a:r>
            <a:endParaRPr dirty="0"/>
          </a:p>
        </p:txBody>
      </p:sp>
      <p:sp>
        <p:nvSpPr>
          <p:cNvPr id="321" name="Google Shape;321;p35"/>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dirty="0" smtClean="0">
                <a:solidFill>
                  <a:schemeClr val="dk1"/>
                </a:solidFill>
                <a:latin typeface="Times New Roman"/>
                <a:ea typeface="Times New Roman"/>
                <a:cs typeface="Times New Roman"/>
                <a:sym typeface="Times New Roman"/>
              </a:rPr>
              <a:t>08</a:t>
            </a: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12f9b193d06_0_10"/>
          <p:cNvSpPr txBox="1">
            <a:spLocks noGrp="1"/>
          </p:cNvSpPr>
          <p:nvPr>
            <p:ph type="title"/>
          </p:nvPr>
        </p:nvSpPr>
        <p:spPr>
          <a:xfrm>
            <a:off x="257908" y="273844"/>
            <a:ext cx="8628300" cy="558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System Testing</a:t>
            </a:r>
            <a:endParaRPr/>
          </a:p>
        </p:txBody>
      </p:sp>
      <p:sp>
        <p:nvSpPr>
          <p:cNvPr id="327" name="Google Shape;327;g12f9b193d06_0_10"/>
          <p:cNvSpPr txBox="1">
            <a:spLocks noGrp="1"/>
          </p:cNvSpPr>
          <p:nvPr>
            <p:ph type="body" idx="1"/>
          </p:nvPr>
        </p:nvSpPr>
        <p:spPr>
          <a:xfrm>
            <a:off x="257908" y="984738"/>
            <a:ext cx="8628300" cy="3950700"/>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system sh</a:t>
            </a:r>
            <a:r>
              <a:rPr lang="en-US"/>
              <a:t>ould be able to mine the patient temperature and heart rate and send them to a web port database of a corresponding patient assigned to that given patient.</a:t>
            </a:r>
            <a:endParaRPr/>
          </a:p>
          <a:p>
            <a:pPr marL="171450" lvl="0" indent="-171450" algn="just" rtl="0">
              <a:lnSpc>
                <a:spcPct val="100000"/>
              </a:lnSpc>
              <a:spcBef>
                <a:spcPts val="0"/>
              </a:spcBef>
              <a:spcAft>
                <a:spcPts val="0"/>
              </a:spcAft>
              <a:buSzPts val="1800"/>
              <a:buChar char="•"/>
            </a:pPr>
            <a:r>
              <a:rPr lang="en-US"/>
              <a:t>Unit testing and General testing of the system.</a:t>
            </a:r>
            <a:endParaRPr/>
          </a:p>
        </p:txBody>
      </p:sp>
      <p:pic>
        <p:nvPicPr>
          <p:cNvPr id="328" name="Google Shape;328;g12f9b193d06_0_10"/>
          <p:cNvPicPr preferRelativeResize="0"/>
          <p:nvPr/>
        </p:nvPicPr>
        <p:blipFill rotWithShape="1">
          <a:blip r:embed="rId3">
            <a:alphaModFix/>
          </a:blip>
          <a:srcRect t="13718"/>
          <a:stretch/>
        </p:blipFill>
        <p:spPr>
          <a:xfrm>
            <a:off x="2296050" y="1899475"/>
            <a:ext cx="2371676" cy="2728274"/>
          </a:xfrm>
          <a:prstGeom prst="rect">
            <a:avLst/>
          </a:prstGeom>
          <a:noFill/>
          <a:ln>
            <a:noFill/>
          </a:ln>
        </p:spPr>
      </p:pic>
      <p:pic>
        <p:nvPicPr>
          <p:cNvPr id="329" name="Google Shape;329;g12f9b193d06_0_10"/>
          <p:cNvPicPr preferRelativeResize="0"/>
          <p:nvPr/>
        </p:nvPicPr>
        <p:blipFill>
          <a:blip r:embed="rId4">
            <a:alphaModFix/>
          </a:blip>
          <a:stretch>
            <a:fillRect/>
          </a:stretch>
        </p:blipFill>
        <p:spPr>
          <a:xfrm>
            <a:off x="5335575" y="1664700"/>
            <a:ext cx="2272950" cy="3030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8"/>
          <p:cNvSpPr txBox="1"/>
          <p:nvPr/>
        </p:nvSpPr>
        <p:spPr>
          <a:xfrm>
            <a:off x="1637724" y="2110085"/>
            <a:ext cx="586855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dk1"/>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b="1"/>
              <a:t>Background Information</a:t>
            </a:r>
            <a:endParaRPr/>
          </a:p>
        </p:txBody>
      </p:sp>
      <p:sp>
        <p:nvSpPr>
          <p:cNvPr id="149" name="Google Shape;149;p4"/>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a:t> According to World Health(WHO), the </a:t>
            </a:r>
            <a:r>
              <a:rPr lang="en-US" sz="1800">
                <a:latin typeface="Times New Roman"/>
                <a:ea typeface="Times New Roman"/>
                <a:cs typeface="Times New Roman"/>
                <a:sym typeface="Times New Roman"/>
              </a:rPr>
              <a:t>Doctor to patient ratio </a:t>
            </a:r>
            <a:r>
              <a:rPr lang="en-US"/>
              <a:t>in Tanzania </a:t>
            </a:r>
            <a:r>
              <a:rPr lang="en-US" sz="1800">
                <a:latin typeface="Times New Roman"/>
                <a:ea typeface="Times New Roman"/>
                <a:cs typeface="Times New Roman"/>
                <a:sym typeface="Times New Roman"/>
              </a:rPr>
              <a:t> is around 1:20000 where the average ratio is 1:300 that is one doctor has to attend a around 98% more than the average. To this date there are highly technological systems that are used for </a:t>
            </a:r>
            <a:r>
              <a:rPr lang="en-US"/>
              <a:t>monitor</a:t>
            </a:r>
            <a:r>
              <a:rPr lang="en-US" sz="1800">
                <a:latin typeface="Times New Roman"/>
                <a:ea typeface="Times New Roman"/>
                <a:cs typeface="Times New Roman"/>
                <a:sym typeface="Times New Roman"/>
              </a:rPr>
              <a:t> patients in Hospitals. Systems such as ECG for heart rate monitoring, EEG for monitoring brain activities etc. these system are quite expensive. Thus, this proposed study comes with minimal designed and cost-effective system for the doctors to be able to effectively and instantly trace multiple patient healthy status that is their temperature and pressure within the hospital ward during his work session.</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685800" y="2551350"/>
            <a:ext cx="77724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PROBLEM STATEMENT</a:t>
            </a:r>
            <a:endParaRPr/>
          </a:p>
        </p:txBody>
      </p:sp>
      <p:sp>
        <p:nvSpPr>
          <p:cNvPr id="155" name="Google Shape;155;p5"/>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Times New Roman"/>
                <a:ea typeface="Times New Roman"/>
                <a:cs typeface="Times New Roman"/>
                <a:sym typeface="Times New Roman"/>
              </a:rPr>
              <a:t>02</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Problem Statement</a:t>
            </a:r>
            <a:endParaRPr/>
          </a:p>
        </p:txBody>
      </p:sp>
      <p:sp>
        <p:nvSpPr>
          <p:cNvPr id="161" name="Google Shape;161;p6"/>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342900" marR="0" lvl="0" indent="-228600" algn="just" rtl="0">
              <a:lnSpc>
                <a:spcPct val="107000"/>
              </a:lnSpc>
              <a:spcBef>
                <a:spcPts val="0"/>
              </a:spcBef>
              <a:spcAft>
                <a:spcPts val="0"/>
              </a:spcAft>
              <a:buClr>
                <a:schemeClr val="dk1"/>
              </a:buClr>
              <a:buSzPts val="1800"/>
              <a:buFont typeface="Noto Sans Symbols"/>
              <a:buNone/>
            </a:pPr>
            <a:endParaRPr sz="1800">
              <a:latin typeface="Times New Roman"/>
              <a:ea typeface="Times New Roman"/>
              <a:cs typeface="Times New Roman"/>
              <a:sym typeface="Times New Roman"/>
            </a:endParaRPr>
          </a:p>
          <a:p>
            <a:pPr marL="342900" marR="0" lvl="0" indent="-228600" algn="just" rtl="0">
              <a:lnSpc>
                <a:spcPct val="107000"/>
              </a:lnSpc>
              <a:spcBef>
                <a:spcPts val="0"/>
              </a:spcBef>
              <a:spcAft>
                <a:spcPts val="0"/>
              </a:spcAft>
              <a:buClr>
                <a:schemeClr val="dk1"/>
              </a:buClr>
              <a:buSzPts val="1800"/>
              <a:buFont typeface="Noto Sans Symbols"/>
              <a:buNone/>
            </a:pPr>
            <a:endParaRPr>
              <a:latin typeface="Times New Roman"/>
              <a:ea typeface="Times New Roman"/>
              <a:cs typeface="Times New Roman"/>
              <a:sym typeface="Times New Roman"/>
            </a:endParaRPr>
          </a:p>
          <a:p>
            <a:pPr marL="342900" marR="0" lvl="0" indent="-342900" algn="just" rtl="0">
              <a:lnSpc>
                <a:spcPct val="107000"/>
              </a:lnSpc>
              <a:spcBef>
                <a:spcPts val="0"/>
              </a:spcBef>
              <a:spcAft>
                <a:spcPts val="0"/>
              </a:spcAft>
              <a:buClr>
                <a:schemeClr val="dk1"/>
              </a:buClr>
              <a:buSzPts val="1800"/>
              <a:buFont typeface="Noto Sans Symbols"/>
              <a:buChar char="✔"/>
            </a:pPr>
            <a:r>
              <a:rPr lang="en-US"/>
              <a:t>Due to smaller </a:t>
            </a:r>
            <a:r>
              <a:rPr lang="en-US" sz="1800">
                <a:latin typeface="Times New Roman"/>
                <a:ea typeface="Times New Roman"/>
                <a:cs typeface="Times New Roman"/>
                <a:sym typeface="Times New Roman"/>
              </a:rPr>
              <a:t>Doctor to Patient ratio  ther</a:t>
            </a:r>
            <a:r>
              <a:rPr lang="en-US"/>
              <a:t>e is a </a:t>
            </a:r>
            <a:r>
              <a:rPr lang="en-US" sz="1800">
                <a:latin typeface="Times New Roman"/>
                <a:ea typeface="Times New Roman"/>
                <a:cs typeface="Times New Roman"/>
                <a:sym typeface="Times New Roman"/>
              </a:rPr>
              <a:t>heavy burden on the doctors and </a:t>
            </a:r>
            <a:r>
              <a:rPr lang="en-US"/>
              <a:t>healthcare giver </a:t>
            </a:r>
            <a:r>
              <a:rPr lang="en-US" sz="1800">
                <a:latin typeface="Times New Roman"/>
                <a:ea typeface="Times New Roman"/>
                <a:cs typeface="Times New Roman"/>
                <a:sym typeface="Times New Roman"/>
              </a:rPr>
              <a:t>to follow up the Healthy status of each individual patient admitted in ward.</a:t>
            </a:r>
            <a:r>
              <a:rPr lang="en-US"/>
              <a:t> </a:t>
            </a:r>
            <a:r>
              <a:rPr lang="en-US" sz="1800">
                <a:latin typeface="Times New Roman"/>
                <a:ea typeface="Times New Roman"/>
                <a:cs typeface="Times New Roman"/>
                <a:sym typeface="Times New Roman"/>
              </a:rPr>
              <a:t>Large Distance between patient and physicians </a:t>
            </a:r>
            <a:r>
              <a:rPr lang="en-US"/>
              <a:t>lower the quality of healthy services :</a:t>
            </a:r>
            <a:r>
              <a:rPr lang="en-US" sz="1800">
                <a:latin typeface="Times New Roman"/>
                <a:ea typeface="Times New Roman"/>
                <a:cs typeface="Times New Roman"/>
                <a:sym typeface="Times New Roman"/>
              </a:rPr>
              <a:t>- Since this is the matter of death and life</a:t>
            </a:r>
            <a:endParaRPr sz="1800">
              <a:latin typeface="Times New Roman"/>
              <a:ea typeface="Times New Roman"/>
              <a:cs typeface="Times New Roman"/>
              <a:sym typeface="Times New Roman"/>
            </a:endParaRPr>
          </a:p>
          <a:p>
            <a:pPr marL="171450" lvl="0" indent="-57150" algn="just" rtl="0">
              <a:lnSpc>
                <a:spcPct val="100000"/>
              </a:lnSpc>
              <a:spcBef>
                <a:spcPts val="750"/>
              </a:spcBef>
              <a:spcAft>
                <a:spcPts val="0"/>
              </a:spcAft>
              <a:buClr>
                <a:schemeClr val="dk1"/>
              </a:buClr>
              <a:buSzPts val="1800"/>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1981200" y="2551350"/>
            <a:ext cx="5181600" cy="1641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Times New Roman"/>
              <a:buNone/>
            </a:pPr>
            <a:r>
              <a:rPr lang="en-US" sz="4800" b="1"/>
              <a:t>OBJECTIVES</a:t>
            </a:r>
            <a:endParaRPr/>
          </a:p>
        </p:txBody>
      </p:sp>
      <p:sp>
        <p:nvSpPr>
          <p:cNvPr id="167" name="Google Shape;167;p7"/>
          <p:cNvSpPr/>
          <p:nvPr/>
        </p:nvSpPr>
        <p:spPr>
          <a:xfrm>
            <a:off x="3562350" y="709850"/>
            <a:ext cx="2019300" cy="2019300"/>
          </a:xfrm>
          <a:prstGeom prst="ellipse">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chemeClr val="dk1"/>
                </a:solidFill>
                <a:latin typeface="Times New Roman"/>
                <a:ea typeface="Times New Roman"/>
                <a:cs typeface="Times New Roman"/>
                <a:sym typeface="Times New Roman"/>
              </a:rPr>
              <a:t>03</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title"/>
          </p:nvPr>
        </p:nvSpPr>
        <p:spPr>
          <a:xfrm>
            <a:off x="257908" y="854521"/>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dirty="0"/>
              <a:t>Main Objective</a:t>
            </a:r>
            <a:endParaRPr dirty="0"/>
          </a:p>
        </p:txBody>
      </p:sp>
      <p:sp>
        <p:nvSpPr>
          <p:cNvPr id="173" name="Google Shape;173;p8"/>
          <p:cNvSpPr txBox="1">
            <a:spLocks noGrp="1"/>
          </p:cNvSpPr>
          <p:nvPr>
            <p:ph type="body" idx="1"/>
          </p:nvPr>
        </p:nvSpPr>
        <p:spPr>
          <a:xfrm>
            <a:off x="257908" y="1274819"/>
            <a:ext cx="8628300" cy="2999847"/>
          </a:xfrm>
          <a:prstGeom prst="rect">
            <a:avLst/>
          </a:prstGeom>
          <a:noFill/>
          <a:ln>
            <a:noFill/>
          </a:ln>
        </p:spPr>
        <p:txBody>
          <a:bodyPr spcFirstLastPara="1" wrap="square" lIns="91425" tIns="45700" rIns="91425" bIns="45700" anchor="t" anchorCtr="0">
            <a:normAutofit/>
          </a:bodyPr>
          <a:lstStyle/>
          <a:p>
            <a:pPr marL="171450" lvl="0" indent="-57150" algn="just" rtl="0">
              <a:lnSpc>
                <a:spcPct val="100000"/>
              </a:lnSpc>
              <a:spcBef>
                <a:spcPts val="750"/>
              </a:spcBef>
              <a:spcAft>
                <a:spcPts val="0"/>
              </a:spcAft>
              <a:buClr>
                <a:schemeClr val="dk1"/>
              </a:buClr>
              <a:buSzPts val="1800"/>
              <a:buNone/>
            </a:pPr>
            <a:endParaRPr dirty="0">
              <a:latin typeface="Times New Roman"/>
              <a:ea typeface="Times New Roman"/>
              <a:cs typeface="Times New Roman"/>
              <a:sym typeface="Times New Roman"/>
            </a:endParaRPr>
          </a:p>
          <a:p>
            <a:pPr marL="171450" lvl="0" indent="-171450" algn="just" rtl="0">
              <a:lnSpc>
                <a:spcPct val="100000"/>
              </a:lnSpc>
              <a:spcBef>
                <a:spcPts val="750"/>
              </a:spcBef>
              <a:spcAft>
                <a:spcPts val="0"/>
              </a:spcAft>
              <a:buClr>
                <a:schemeClr val="dk1"/>
              </a:buClr>
              <a:buSzPts val="1800"/>
              <a:buChar char="•"/>
            </a:pPr>
            <a:r>
              <a:rPr lang="en-US" sz="1800" dirty="0">
                <a:latin typeface="Times New Roman"/>
                <a:ea typeface="Times New Roman"/>
                <a:cs typeface="Times New Roman"/>
                <a:sym typeface="Times New Roman"/>
              </a:rPr>
              <a:t>To </a:t>
            </a:r>
            <a:r>
              <a:rPr lang="en-US" dirty="0"/>
              <a:t>develop</a:t>
            </a:r>
            <a:r>
              <a:rPr lang="en-US" sz="1800" dirty="0">
                <a:latin typeface="Times New Roman"/>
                <a:ea typeface="Times New Roman"/>
                <a:cs typeface="Times New Roman"/>
                <a:sym typeface="Times New Roman"/>
              </a:rPr>
              <a:t> a low cost effective and flexible patient status health monitoring system using </a:t>
            </a:r>
            <a:r>
              <a:rPr lang="en-US" dirty="0"/>
              <a:t>using Internet of thing. The system shall help the healthcare giver to get the time to time temperature and pressure of patients admitted in the wards.</a:t>
            </a:r>
            <a:endParaRPr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257908" y="273844"/>
            <a:ext cx="8628184" cy="5584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US"/>
              <a:t>Specific Objectives</a:t>
            </a:r>
            <a:endParaRPr/>
          </a:p>
        </p:txBody>
      </p:sp>
      <p:sp>
        <p:nvSpPr>
          <p:cNvPr id="179" name="Google Shape;179;p9"/>
          <p:cNvSpPr txBox="1">
            <a:spLocks noGrp="1"/>
          </p:cNvSpPr>
          <p:nvPr>
            <p:ph type="body" idx="1"/>
          </p:nvPr>
        </p:nvSpPr>
        <p:spPr>
          <a:xfrm>
            <a:off x="257908" y="984738"/>
            <a:ext cx="8628184" cy="3950677"/>
          </a:xfrm>
          <a:prstGeom prst="rect">
            <a:avLst/>
          </a:prstGeom>
          <a:noFill/>
          <a:ln>
            <a:noFill/>
          </a:ln>
        </p:spPr>
        <p:txBody>
          <a:bodyPr spcFirstLastPara="1" wrap="square" lIns="91425" tIns="45700" rIns="91425" bIns="45700" anchor="t" anchorCtr="0">
            <a:normAutofit/>
          </a:bodyPr>
          <a:lstStyle/>
          <a:p>
            <a:pPr marL="171450" lvl="0" indent="-171450" algn="just" rtl="0">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To</a:t>
            </a:r>
            <a:r>
              <a:rPr lang="en-US"/>
              <a:t> develop</a:t>
            </a:r>
            <a:r>
              <a:rPr lang="en-US" sz="1800">
                <a:latin typeface="Times New Roman"/>
                <a:ea typeface="Times New Roman"/>
                <a:cs typeface="Times New Roman"/>
                <a:sym typeface="Times New Roman"/>
              </a:rPr>
              <a:t> gadget of temperature and pressure sensors  which will be as close as possible to the patient to mi</a:t>
            </a:r>
            <a:r>
              <a:rPr lang="en-US"/>
              <a:t>ne the require patient datas</a:t>
            </a:r>
            <a:r>
              <a:rPr lang="en-US" sz="1800">
                <a:latin typeface="Times New Roman"/>
                <a:ea typeface="Times New Roman"/>
                <a:cs typeface="Times New Roman"/>
                <a:sym typeface="Times New Roman"/>
              </a:rPr>
              <a:t>.</a:t>
            </a:r>
            <a:endParaRPr/>
          </a:p>
          <a:p>
            <a:pPr marL="171450" lvl="0" indent="-57150" algn="just" rtl="0">
              <a:lnSpc>
                <a:spcPct val="100000"/>
              </a:lnSpc>
              <a:spcBef>
                <a:spcPts val="750"/>
              </a:spcBef>
              <a:spcAft>
                <a:spcPts val="0"/>
              </a:spcAft>
              <a:buClr>
                <a:schemeClr val="dk1"/>
              </a:buClr>
              <a:buSzPts val="1800"/>
              <a:buNone/>
            </a:pPr>
            <a:endParaRPr sz="1800">
              <a:latin typeface="Times New Roman"/>
              <a:ea typeface="Times New Roman"/>
              <a:cs typeface="Times New Roman"/>
              <a:sym typeface="Times New Roman"/>
            </a:endParaRPr>
          </a:p>
          <a:p>
            <a:pPr marL="171450" lvl="0" indent="-171450" algn="just" rtl="0">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To </a:t>
            </a:r>
            <a:r>
              <a:rPr lang="en-US"/>
              <a:t>develop</a:t>
            </a:r>
            <a:r>
              <a:rPr lang="en-US" sz="1800">
                <a:latin typeface="Times New Roman"/>
                <a:ea typeface="Times New Roman"/>
                <a:cs typeface="Times New Roman"/>
                <a:sym typeface="Times New Roman"/>
              </a:rPr>
              <a:t> physician terminal</a:t>
            </a:r>
            <a:r>
              <a:rPr lang="en-US"/>
              <a:t> and attending healthcare giver terminals </a:t>
            </a:r>
            <a:r>
              <a:rPr lang="en-US" sz="1800">
                <a:latin typeface="Times New Roman"/>
                <a:ea typeface="Times New Roman"/>
                <a:cs typeface="Times New Roman"/>
                <a:sym typeface="Times New Roman"/>
              </a:rPr>
              <a:t> where patients data shall be </a:t>
            </a:r>
            <a:r>
              <a:rPr lang="en-US"/>
              <a:t>processed  to be sent to the Hospital data pool</a:t>
            </a:r>
            <a:r>
              <a:rPr lang="en-US" sz="1800">
                <a:latin typeface="Times New Roman"/>
                <a:ea typeface="Times New Roman"/>
                <a:cs typeface="Times New Roman"/>
                <a:sym typeface="Times New Roman"/>
              </a:rPr>
              <a:t>.</a:t>
            </a:r>
            <a:endParaRPr/>
          </a:p>
          <a:p>
            <a:pPr marL="171450" lvl="0" indent="-57150" algn="just" rtl="0">
              <a:lnSpc>
                <a:spcPct val="100000"/>
              </a:lnSpc>
              <a:spcBef>
                <a:spcPts val="750"/>
              </a:spcBef>
              <a:spcAft>
                <a:spcPts val="0"/>
              </a:spcAft>
              <a:buClr>
                <a:schemeClr val="dk1"/>
              </a:buClr>
              <a:buSzPts val="1800"/>
              <a:buNone/>
            </a:pPr>
            <a:endParaRPr sz="1800">
              <a:latin typeface="Times New Roman"/>
              <a:ea typeface="Times New Roman"/>
              <a:cs typeface="Times New Roman"/>
              <a:sym typeface="Times New Roman"/>
            </a:endParaRPr>
          </a:p>
          <a:p>
            <a:pPr marL="171450" lvl="0" indent="-171450" algn="just" rtl="0">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To build a</a:t>
            </a:r>
            <a:r>
              <a:rPr lang="en-US"/>
              <a:t> database driven web</a:t>
            </a:r>
            <a:r>
              <a:rPr lang="en-US" sz="1800">
                <a:latin typeface="Times New Roman"/>
                <a:ea typeface="Times New Roman"/>
                <a:cs typeface="Times New Roman"/>
                <a:sym typeface="Times New Roman"/>
              </a:rPr>
              <a:t> portal we</a:t>
            </a:r>
            <a:r>
              <a:rPr lang="en-US"/>
              <a:t>re patients data shall be stored, analysed and evaluated by healthcare giver for the effective follow up.</a:t>
            </a:r>
            <a:endParaRPr/>
          </a:p>
          <a:p>
            <a:pPr marL="457200" lvl="0" indent="0" algn="just" rtl="0">
              <a:lnSpc>
                <a:spcPct val="100000"/>
              </a:lnSpc>
              <a:spcBef>
                <a:spcPts val="750"/>
              </a:spcBef>
              <a:spcAft>
                <a:spcPts val="0"/>
              </a:spcAft>
              <a:buSzPts val="1800"/>
              <a:buNone/>
            </a:pP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1898</Words>
  <Application>Microsoft Office PowerPoint</Application>
  <PresentationFormat>On-screen Show (16:9)</PresentationFormat>
  <Paragraphs>175</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Noto Sans Symbols</vt:lpstr>
      <vt:lpstr>Times New Roman</vt:lpstr>
      <vt:lpstr>Office Theme</vt:lpstr>
      <vt:lpstr>PowerPoint Presentation</vt:lpstr>
      <vt:lpstr>PRESENTATION CONTENTS</vt:lpstr>
      <vt:lpstr>INTRODUCTION</vt:lpstr>
      <vt:lpstr>Background Information</vt:lpstr>
      <vt:lpstr>PROBLEM STATEMENT</vt:lpstr>
      <vt:lpstr>Problem Statement</vt:lpstr>
      <vt:lpstr>OBJECTIVES</vt:lpstr>
      <vt:lpstr>Main Objective</vt:lpstr>
      <vt:lpstr>Specific Objectives</vt:lpstr>
      <vt:lpstr>SIGNIFICANCE</vt:lpstr>
      <vt:lpstr>Significance of the Study</vt:lpstr>
      <vt:lpstr>LITERATURE REVIEW</vt:lpstr>
      <vt:lpstr>Reviews</vt:lpstr>
      <vt:lpstr>Reviews</vt:lpstr>
      <vt:lpstr>Existing System</vt:lpstr>
      <vt:lpstr>Existing System</vt:lpstr>
      <vt:lpstr>Existing System</vt:lpstr>
      <vt:lpstr>Proposed System</vt:lpstr>
      <vt:lpstr>Proposed System</vt:lpstr>
      <vt:lpstr>Proposed System</vt:lpstr>
      <vt:lpstr>DATA ANALYSIS</vt:lpstr>
      <vt:lpstr>Data Analysis</vt:lpstr>
      <vt:lpstr>System Data Flow</vt:lpstr>
      <vt:lpstr>System Data Flow</vt:lpstr>
      <vt:lpstr>System Data Flow</vt:lpstr>
      <vt:lpstr>Data Relationship</vt:lpstr>
      <vt:lpstr>IMPLEMENTATION</vt:lpstr>
      <vt:lpstr>Development and Design</vt:lpstr>
      <vt:lpstr>Development and Design</vt:lpstr>
      <vt:lpstr>Hardware Design</vt:lpstr>
      <vt:lpstr>Hardware Design</vt:lpstr>
      <vt:lpstr>TESTING</vt:lpstr>
      <vt:lpstr>System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stanl adim</dc:creator>
  <cp:lastModifiedBy>adim stan</cp:lastModifiedBy>
  <cp:revision>2</cp:revision>
  <dcterms:modified xsi:type="dcterms:W3CDTF">2022-07-03T23:53:38Z</dcterms:modified>
</cp:coreProperties>
</file>