
<file path=[Content_Types].xml><?xml version="1.0" encoding="utf-8"?>
<Types xmlns="http://schemas.openxmlformats.org/package/2006/content-types">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5.xml"/>
  <Override ContentType="application/vnd.ms-office.chartcolorstyle+xml" PartName="/ppt/charts/colors6.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4.xml"/>
  <Override ContentType="application/vnd.ms-office.chartstyle+xml" PartName="/ppt/charts/style5.xml"/>
  <Override ContentType="application/vnd.ms-office.chartstyle+xml" PartName="/ppt/charts/style1.xml"/>
  <Override ContentType="application/vnd.ms-office.chartstyle+xml" PartName="/ppt/charts/style6.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6" roundtripDataSignature="AMtx7mjLGDipy5UZWqO9qtonEv6v/Zh1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26CA96-C52F-49DC-81F8-0565F2E5B66F}">
  <a:tblStyle styleId="{8226CA96-C52F-49DC-81F8-0565F2E5B66F}"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33A4E82E-8853-4FAB-A9F0-4D5CBA77DE0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46" Type="http://customschemas.google.com/relationships/presentationmetadata" Target="metadata"/><Relationship Id="rId23" Type="http://schemas.openxmlformats.org/officeDocument/2006/relationships/slide" Target="slides/slide16.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a:t>Satisfaction Rating</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Satisfaction Rating</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1500-4622-899C-A33F96D3B1FD}"/>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C713-4783-8CDC-F0E95A22DE30}"/>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C713-4783-8CDC-F0E95A22DE30}"/>
              </c:ext>
            </c:extLst>
          </c:dPt>
          <c:dLbls>
            <c:dLbl>
              <c:idx val="0"/>
              <c:layout>
                <c:manualLayout>
                  <c:x val="-0.12771242026869012"/>
                  <c:y val="0.15346579686038042"/>
                </c:manualLayout>
              </c:layout>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7.6367012440844512E-2"/>
                      <c:h val="5.9761108770470715E-2"/>
                    </c:manualLayout>
                  </c15:layout>
                </c:ext>
                <c:ext xmlns:c16="http://schemas.microsoft.com/office/drawing/2014/chart" uri="{C3380CC4-5D6E-409C-BE32-E72D297353CC}">
                  <c16:uniqueId val="{00000001-1500-4622-899C-A33F96D3B1FD}"/>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Satisfied</c:v>
                </c:pt>
                <c:pt idx="1">
                  <c:v>Moderate</c:v>
                </c:pt>
                <c:pt idx="2">
                  <c:v>Unsatisfied</c:v>
                </c:pt>
              </c:strCache>
            </c:strRef>
          </c:cat>
          <c:val>
            <c:numRef>
              <c:f>Sheet1!$B$2:$B$4</c:f>
              <c:numCache>
                <c:formatCode>General</c:formatCode>
                <c:ptCount val="3"/>
                <c:pt idx="0">
                  <c:v>30</c:v>
                </c:pt>
                <c:pt idx="1">
                  <c:v>50</c:v>
                </c:pt>
                <c:pt idx="2">
                  <c:v>20</c:v>
                </c:pt>
              </c:numCache>
            </c:numRef>
          </c:val>
          <c:extLst>
            <c:ext xmlns:c16="http://schemas.microsoft.com/office/drawing/2014/chart" uri="{C3380CC4-5D6E-409C-BE32-E72D297353CC}">
              <c16:uniqueId val="{00000000-1500-4622-899C-A33F96D3B1FD}"/>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a:t>Satisfaction Rating</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Satisfaction Rating</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1500-4622-899C-A33F96D3B1FD}"/>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C713-4783-8CDC-F0E95A22DE30}"/>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C713-4783-8CDC-F0E95A22DE30}"/>
              </c:ext>
            </c:extLst>
          </c:dPt>
          <c:dLbls>
            <c:dLbl>
              <c:idx val="0"/>
              <c:layout>
                <c:manualLayout>
                  <c:x val="-0.12771242026869012"/>
                  <c:y val="0.15346579686038042"/>
                </c:manualLayout>
              </c:layout>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7.6367012440844512E-2"/>
                      <c:h val="5.9761108770470715E-2"/>
                    </c:manualLayout>
                  </c15:layout>
                </c:ext>
                <c:ext xmlns:c16="http://schemas.microsoft.com/office/drawing/2014/chart" uri="{C3380CC4-5D6E-409C-BE32-E72D297353CC}">
                  <c16:uniqueId val="{00000001-1500-4622-899C-A33F96D3B1FD}"/>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Satisfied</c:v>
                </c:pt>
                <c:pt idx="1">
                  <c:v>Moderate</c:v>
                </c:pt>
                <c:pt idx="2">
                  <c:v>Unsatisfied</c:v>
                </c:pt>
              </c:strCache>
            </c:strRef>
          </c:cat>
          <c:val>
            <c:numRef>
              <c:f>Sheet1!$B$2:$B$4</c:f>
              <c:numCache>
                <c:formatCode>General</c:formatCode>
                <c:ptCount val="3"/>
                <c:pt idx="0">
                  <c:v>30</c:v>
                </c:pt>
                <c:pt idx="1">
                  <c:v>40</c:v>
                </c:pt>
                <c:pt idx="2">
                  <c:v>30</c:v>
                </c:pt>
              </c:numCache>
            </c:numRef>
          </c:val>
          <c:extLst>
            <c:ext xmlns:c16="http://schemas.microsoft.com/office/drawing/2014/chart" uri="{C3380CC4-5D6E-409C-BE32-E72D297353CC}">
              <c16:uniqueId val="{00000000-1500-4622-899C-A33F96D3B1FD}"/>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a:t>Satisfaction Rating</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Satisfaction Rating</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1500-4622-899C-A33F96D3B1FD}"/>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151E-46EB-87F5-EBC7516D1B0C}"/>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151E-46EB-87F5-EBC7516D1B0C}"/>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Satisfied</c:v>
                </c:pt>
                <c:pt idx="1">
                  <c:v>Moderate</c:v>
                </c:pt>
                <c:pt idx="2">
                  <c:v>Unsatisfied</c:v>
                </c:pt>
              </c:strCache>
            </c:strRef>
          </c:cat>
          <c:val>
            <c:numRef>
              <c:f>Sheet1!$B$2:$B$4</c:f>
              <c:numCache>
                <c:formatCode>General</c:formatCode>
                <c:ptCount val="3"/>
                <c:pt idx="0">
                  <c:v>60</c:v>
                </c:pt>
                <c:pt idx="1">
                  <c:v>30</c:v>
                </c:pt>
                <c:pt idx="2">
                  <c:v>10</c:v>
                </c:pt>
              </c:numCache>
            </c:numRef>
          </c:val>
          <c:extLst>
            <c:ext xmlns:c16="http://schemas.microsoft.com/office/drawing/2014/chart" uri="{C3380CC4-5D6E-409C-BE32-E72D297353CC}">
              <c16:uniqueId val="{00000000-1500-4622-899C-A33F96D3B1F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a:t>Satisfaction Rating</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Satisfaction Rating</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1500-4622-899C-A33F96D3B1FD}"/>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F6C8-4F50-8DF5-B8A20D6C66DD}"/>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F6C8-4F50-8DF5-B8A20D6C66DD}"/>
              </c:ext>
            </c:extLst>
          </c:dPt>
          <c:dLbls>
            <c:dLbl>
              <c:idx val="0"/>
              <c:layout>
                <c:manualLayout>
                  <c:x val="-0.12375987052321114"/>
                  <c:y val="0.16319823187568938"/>
                </c:manualLayout>
              </c:layout>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4272111931802493E-2"/>
                      <c:h val="7.9225978801088642E-2"/>
                    </c:manualLayout>
                  </c15:layout>
                </c:ext>
                <c:ext xmlns:c16="http://schemas.microsoft.com/office/drawing/2014/chart" uri="{C3380CC4-5D6E-409C-BE32-E72D297353CC}">
                  <c16:uniqueId val="{00000001-1500-4622-899C-A33F96D3B1FD}"/>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Satisfied</c:v>
                </c:pt>
                <c:pt idx="1">
                  <c:v>Moderate</c:v>
                </c:pt>
                <c:pt idx="2">
                  <c:v>Unsatisfied</c:v>
                </c:pt>
              </c:strCache>
            </c:strRef>
          </c:cat>
          <c:val>
            <c:numRef>
              <c:f>Sheet1!$B$2:$B$4</c:f>
              <c:numCache>
                <c:formatCode>General</c:formatCode>
                <c:ptCount val="3"/>
                <c:pt idx="0">
                  <c:v>30</c:v>
                </c:pt>
                <c:pt idx="1">
                  <c:v>30</c:v>
                </c:pt>
                <c:pt idx="2">
                  <c:v>40</c:v>
                </c:pt>
              </c:numCache>
            </c:numRef>
          </c:val>
          <c:extLst>
            <c:ext xmlns:c16="http://schemas.microsoft.com/office/drawing/2014/chart" uri="{C3380CC4-5D6E-409C-BE32-E72D297353CC}">
              <c16:uniqueId val="{00000000-1500-4622-899C-A33F96D3B1FD}"/>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a:t>Satisfaction Rating</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Satisfaction Rating</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1500-4622-899C-A33F96D3B1FD}"/>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0A55-417B-9CB4-C166D84CEA43}"/>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0A55-417B-9CB4-C166D84CEA43}"/>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Satisfied</c:v>
                </c:pt>
                <c:pt idx="1">
                  <c:v>Moderate</c:v>
                </c:pt>
                <c:pt idx="2">
                  <c:v>Unsatisfied</c:v>
                </c:pt>
              </c:strCache>
            </c:strRef>
          </c:cat>
          <c:val>
            <c:numRef>
              <c:f>Sheet1!$B$2:$B$4</c:f>
              <c:numCache>
                <c:formatCode>General</c:formatCode>
                <c:ptCount val="3"/>
                <c:pt idx="0">
                  <c:v>70</c:v>
                </c:pt>
                <c:pt idx="1">
                  <c:v>20</c:v>
                </c:pt>
                <c:pt idx="2">
                  <c:v>10</c:v>
                </c:pt>
              </c:numCache>
            </c:numRef>
          </c:val>
          <c:extLst>
            <c:ext xmlns:c16="http://schemas.microsoft.com/office/drawing/2014/chart" uri="{C3380CC4-5D6E-409C-BE32-E72D297353CC}">
              <c16:uniqueId val="{00000000-1500-4622-899C-A33F96D3B1FD}"/>
            </c:ext>
          </c:extLst>
        </c:ser>
        <c:dLbls>
          <c:dLblPos val="bestFit"/>
          <c:showLegendKey val="0"/>
          <c:showVal val="0"/>
          <c:showCatName val="0"/>
          <c:showSerName val="0"/>
          <c:showPercent val="1"/>
          <c:showBubbleSize val="0"/>
          <c:showLeaderLines val="1"/>
        </c:dLbls>
        <c:firstSliceAng val="0"/>
      </c:pie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a:t>Satisfaction Rating</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Satisfaction Rating</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1500-4622-899C-A33F96D3B1FD}"/>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7DFD-47F7-A7CA-559B8345E14A}"/>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7DFD-47F7-A7CA-559B8345E14A}"/>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Satisfied</c:v>
                </c:pt>
                <c:pt idx="1">
                  <c:v>Moderate</c:v>
                </c:pt>
                <c:pt idx="2">
                  <c:v>Unsatisfied</c:v>
                </c:pt>
              </c:strCache>
            </c:strRef>
          </c:cat>
          <c:val>
            <c:numRef>
              <c:f>Sheet1!$B$2:$B$4</c:f>
              <c:numCache>
                <c:formatCode>General</c:formatCode>
                <c:ptCount val="3"/>
                <c:pt idx="0">
                  <c:v>50</c:v>
                </c:pt>
                <c:pt idx="1">
                  <c:v>30</c:v>
                </c:pt>
                <c:pt idx="2">
                  <c:v>20</c:v>
                </c:pt>
              </c:numCache>
            </c:numRef>
          </c:val>
          <c:extLst>
            <c:ext xmlns:c16="http://schemas.microsoft.com/office/drawing/2014/chart" uri="{C3380CC4-5D6E-409C-BE32-E72D297353CC}">
              <c16:uniqueId val="{00000000-1500-4622-899C-A33F96D3B1F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3" name="Google Shape;39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1" name="Google Shape;431;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3" name="Google Shape;44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40"/>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Times New Roman"/>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40"/>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5" name="Google Shape;15;p4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4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50"/>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Times New Roman"/>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0"/>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75" name="Google Shape;75;p50"/>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6" name="Google Shape;76;p5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5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Times New Roman"/>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1"/>
          <p:cNvSpPr/>
          <p:nvPr>
            <p:ph idx="2" type="pic"/>
          </p:nvPr>
        </p:nvSpPr>
        <p:spPr>
          <a:xfrm>
            <a:off x="3887391" y="740569"/>
            <a:ext cx="4629150" cy="3655219"/>
          </a:xfrm>
          <a:prstGeom prst="rect">
            <a:avLst/>
          </a:prstGeom>
          <a:noFill/>
          <a:ln>
            <a:noFill/>
          </a:ln>
        </p:spPr>
      </p:sp>
      <p:sp>
        <p:nvSpPr>
          <p:cNvPr id="82" name="Google Shape;82;p51"/>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83" name="Google Shape;83;p5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52"/>
          <p:cNvSpPr txBox="1"/>
          <p:nvPr>
            <p:ph type="title"/>
          </p:nvPr>
        </p:nvSpPr>
        <p:spPr>
          <a:xfrm>
            <a:off x="257908" y="273844"/>
            <a:ext cx="8628184"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52"/>
          <p:cNvSpPr txBox="1"/>
          <p:nvPr>
            <p:ph idx="1" type="body"/>
          </p:nvPr>
        </p:nvSpPr>
        <p:spPr>
          <a:xfrm rot="5400000">
            <a:off x="2940248" y="-1313121"/>
            <a:ext cx="3263504" cy="86281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9" name="Google Shape;89;p5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53"/>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53"/>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5" name="Google Shape;95;p5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5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5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spTree>
      <p:nvGrpSpPr>
        <p:cNvPr id="98" name="Shape 98"/>
        <p:cNvGrpSpPr/>
        <p:nvPr/>
      </p:nvGrpSpPr>
      <p:grpSpPr>
        <a:xfrm>
          <a:off x="0" y="0"/>
          <a:ext cx="0" cy="0"/>
          <a:chOff x="0" y="0"/>
          <a:chExt cx="0" cy="0"/>
        </a:xfrm>
      </p:grpSpPr>
      <p:sp>
        <p:nvSpPr>
          <p:cNvPr id="99" name="Google Shape;99;p54"/>
          <p:cNvSpPr txBox="1"/>
          <p:nvPr>
            <p:ph type="title"/>
          </p:nvPr>
        </p:nvSpPr>
        <p:spPr>
          <a:xfrm>
            <a:off x="2061900" y="1742775"/>
            <a:ext cx="2336400" cy="5277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2500"/>
              <a:buFont typeface="Times New Roman"/>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100" name="Google Shape;100;p54"/>
          <p:cNvSpPr txBox="1"/>
          <p:nvPr>
            <p:ph idx="2" type="title"/>
          </p:nvPr>
        </p:nvSpPr>
        <p:spPr>
          <a:xfrm>
            <a:off x="2592450" y="1149600"/>
            <a:ext cx="1275300" cy="5934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accent1"/>
              </a:buClr>
              <a:buSzPts val="3000"/>
              <a:buFont typeface="Times New Roman"/>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54"/>
          <p:cNvSpPr txBox="1"/>
          <p:nvPr>
            <p:ph idx="1" type="subTitle"/>
          </p:nvPr>
        </p:nvSpPr>
        <p:spPr>
          <a:xfrm>
            <a:off x="2061900" y="2270475"/>
            <a:ext cx="23364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None/>
              <a:defRPr/>
            </a:lvl1pPr>
            <a:lvl2pPr lvl="1" algn="l">
              <a:lnSpc>
                <a:spcPct val="100000"/>
              </a:lnSpc>
              <a:spcBef>
                <a:spcPts val="0"/>
              </a:spcBef>
              <a:spcAft>
                <a:spcPts val="0"/>
              </a:spcAft>
              <a:buClr>
                <a:schemeClr val="dk1"/>
              </a:buClr>
              <a:buSzPts val="1600"/>
              <a:buNone/>
              <a:defRPr sz="1600"/>
            </a:lvl2pPr>
            <a:lvl3pPr lvl="2" algn="l">
              <a:lnSpc>
                <a:spcPct val="100000"/>
              </a:lnSpc>
              <a:spcBef>
                <a:spcPts val="0"/>
              </a:spcBef>
              <a:spcAft>
                <a:spcPts val="0"/>
              </a:spcAft>
              <a:buClr>
                <a:schemeClr val="dk1"/>
              </a:buClr>
              <a:buSzPts val="1600"/>
              <a:buNone/>
              <a:defRPr sz="1600"/>
            </a:lvl3pPr>
            <a:lvl4pPr lvl="3" algn="l">
              <a:lnSpc>
                <a:spcPct val="100000"/>
              </a:lnSpc>
              <a:spcBef>
                <a:spcPts val="0"/>
              </a:spcBef>
              <a:spcAft>
                <a:spcPts val="0"/>
              </a:spcAft>
              <a:buClr>
                <a:schemeClr val="dk1"/>
              </a:buClr>
              <a:buSzPts val="1600"/>
              <a:buNone/>
              <a:defRPr sz="1600"/>
            </a:lvl4pPr>
            <a:lvl5pPr lvl="4" algn="l">
              <a:lnSpc>
                <a:spcPct val="100000"/>
              </a:lnSpc>
              <a:spcBef>
                <a:spcPts val="0"/>
              </a:spcBef>
              <a:spcAft>
                <a:spcPts val="0"/>
              </a:spcAft>
              <a:buClr>
                <a:schemeClr val="dk1"/>
              </a:buClr>
              <a:buSzPts val="1600"/>
              <a:buNone/>
              <a:defRPr sz="1600"/>
            </a:lvl5pPr>
            <a:lvl6pPr lvl="5" algn="l">
              <a:lnSpc>
                <a:spcPct val="100000"/>
              </a:lnSpc>
              <a:spcBef>
                <a:spcPts val="0"/>
              </a:spcBef>
              <a:spcAft>
                <a:spcPts val="0"/>
              </a:spcAft>
              <a:buClr>
                <a:schemeClr val="dk1"/>
              </a:buClr>
              <a:buSzPts val="1600"/>
              <a:buNone/>
              <a:defRPr sz="1600"/>
            </a:lvl6pPr>
            <a:lvl7pPr lvl="6" algn="l">
              <a:lnSpc>
                <a:spcPct val="100000"/>
              </a:lnSpc>
              <a:spcBef>
                <a:spcPts val="0"/>
              </a:spcBef>
              <a:spcAft>
                <a:spcPts val="0"/>
              </a:spcAft>
              <a:buClr>
                <a:schemeClr val="dk1"/>
              </a:buClr>
              <a:buSzPts val="1600"/>
              <a:buNone/>
              <a:defRPr sz="1600"/>
            </a:lvl7pPr>
            <a:lvl8pPr lvl="7" algn="l">
              <a:lnSpc>
                <a:spcPct val="100000"/>
              </a:lnSpc>
              <a:spcBef>
                <a:spcPts val="0"/>
              </a:spcBef>
              <a:spcAft>
                <a:spcPts val="0"/>
              </a:spcAft>
              <a:buClr>
                <a:schemeClr val="dk1"/>
              </a:buClr>
              <a:buSzPts val="1600"/>
              <a:buNone/>
              <a:defRPr sz="1600"/>
            </a:lvl8pPr>
            <a:lvl9pPr lvl="8" algn="l">
              <a:lnSpc>
                <a:spcPct val="100000"/>
              </a:lnSpc>
              <a:spcBef>
                <a:spcPts val="0"/>
              </a:spcBef>
              <a:spcAft>
                <a:spcPts val="0"/>
              </a:spcAft>
              <a:buClr>
                <a:schemeClr val="dk1"/>
              </a:buClr>
              <a:buSzPts val="1600"/>
              <a:buNone/>
              <a:defRPr sz="1600"/>
            </a:lvl9pPr>
          </a:lstStyle>
          <a:p/>
        </p:txBody>
      </p:sp>
      <p:sp>
        <p:nvSpPr>
          <p:cNvPr id="102" name="Google Shape;102;p54"/>
          <p:cNvSpPr txBox="1"/>
          <p:nvPr>
            <p:ph idx="3" type="title"/>
          </p:nvPr>
        </p:nvSpPr>
        <p:spPr>
          <a:xfrm>
            <a:off x="4745700" y="1742775"/>
            <a:ext cx="2336400" cy="5277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2500"/>
              <a:buFont typeface="Times New Roman"/>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103" name="Google Shape;103;p54"/>
          <p:cNvSpPr txBox="1"/>
          <p:nvPr>
            <p:ph idx="4" type="title"/>
          </p:nvPr>
        </p:nvSpPr>
        <p:spPr>
          <a:xfrm>
            <a:off x="5276250" y="1149600"/>
            <a:ext cx="1275300" cy="5934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accent1"/>
              </a:buClr>
              <a:buSzPts val="3000"/>
              <a:buFont typeface="Times New Roman"/>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4" name="Google Shape;104;p54"/>
          <p:cNvSpPr txBox="1"/>
          <p:nvPr>
            <p:ph idx="5" type="subTitle"/>
          </p:nvPr>
        </p:nvSpPr>
        <p:spPr>
          <a:xfrm>
            <a:off x="4745700" y="2270475"/>
            <a:ext cx="23364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None/>
              <a:defRPr/>
            </a:lvl1pPr>
            <a:lvl2pPr lvl="1" algn="l">
              <a:lnSpc>
                <a:spcPct val="100000"/>
              </a:lnSpc>
              <a:spcBef>
                <a:spcPts val="0"/>
              </a:spcBef>
              <a:spcAft>
                <a:spcPts val="0"/>
              </a:spcAft>
              <a:buClr>
                <a:schemeClr val="dk1"/>
              </a:buClr>
              <a:buSzPts val="1600"/>
              <a:buNone/>
              <a:defRPr sz="1600"/>
            </a:lvl2pPr>
            <a:lvl3pPr lvl="2" algn="l">
              <a:lnSpc>
                <a:spcPct val="100000"/>
              </a:lnSpc>
              <a:spcBef>
                <a:spcPts val="0"/>
              </a:spcBef>
              <a:spcAft>
                <a:spcPts val="0"/>
              </a:spcAft>
              <a:buClr>
                <a:schemeClr val="dk1"/>
              </a:buClr>
              <a:buSzPts val="1600"/>
              <a:buNone/>
              <a:defRPr sz="1600"/>
            </a:lvl3pPr>
            <a:lvl4pPr lvl="3" algn="l">
              <a:lnSpc>
                <a:spcPct val="100000"/>
              </a:lnSpc>
              <a:spcBef>
                <a:spcPts val="0"/>
              </a:spcBef>
              <a:spcAft>
                <a:spcPts val="0"/>
              </a:spcAft>
              <a:buClr>
                <a:schemeClr val="dk1"/>
              </a:buClr>
              <a:buSzPts val="1600"/>
              <a:buNone/>
              <a:defRPr sz="1600"/>
            </a:lvl4pPr>
            <a:lvl5pPr lvl="4" algn="l">
              <a:lnSpc>
                <a:spcPct val="100000"/>
              </a:lnSpc>
              <a:spcBef>
                <a:spcPts val="0"/>
              </a:spcBef>
              <a:spcAft>
                <a:spcPts val="0"/>
              </a:spcAft>
              <a:buClr>
                <a:schemeClr val="dk1"/>
              </a:buClr>
              <a:buSzPts val="1600"/>
              <a:buNone/>
              <a:defRPr sz="1600"/>
            </a:lvl5pPr>
            <a:lvl6pPr lvl="5" algn="l">
              <a:lnSpc>
                <a:spcPct val="100000"/>
              </a:lnSpc>
              <a:spcBef>
                <a:spcPts val="0"/>
              </a:spcBef>
              <a:spcAft>
                <a:spcPts val="0"/>
              </a:spcAft>
              <a:buClr>
                <a:schemeClr val="dk1"/>
              </a:buClr>
              <a:buSzPts val="1600"/>
              <a:buNone/>
              <a:defRPr sz="1600"/>
            </a:lvl6pPr>
            <a:lvl7pPr lvl="6" algn="l">
              <a:lnSpc>
                <a:spcPct val="100000"/>
              </a:lnSpc>
              <a:spcBef>
                <a:spcPts val="0"/>
              </a:spcBef>
              <a:spcAft>
                <a:spcPts val="0"/>
              </a:spcAft>
              <a:buClr>
                <a:schemeClr val="dk1"/>
              </a:buClr>
              <a:buSzPts val="1600"/>
              <a:buNone/>
              <a:defRPr sz="1600"/>
            </a:lvl7pPr>
            <a:lvl8pPr lvl="7" algn="l">
              <a:lnSpc>
                <a:spcPct val="100000"/>
              </a:lnSpc>
              <a:spcBef>
                <a:spcPts val="0"/>
              </a:spcBef>
              <a:spcAft>
                <a:spcPts val="0"/>
              </a:spcAft>
              <a:buClr>
                <a:schemeClr val="dk1"/>
              </a:buClr>
              <a:buSzPts val="1600"/>
              <a:buNone/>
              <a:defRPr sz="1600"/>
            </a:lvl8pPr>
            <a:lvl9pPr lvl="8" algn="l">
              <a:lnSpc>
                <a:spcPct val="100000"/>
              </a:lnSpc>
              <a:spcBef>
                <a:spcPts val="0"/>
              </a:spcBef>
              <a:spcAft>
                <a:spcPts val="0"/>
              </a:spcAft>
              <a:buClr>
                <a:schemeClr val="dk1"/>
              </a:buClr>
              <a:buSzPts val="1600"/>
              <a:buNone/>
              <a:defRPr sz="1600"/>
            </a:lvl9pPr>
          </a:lstStyle>
          <a:p/>
        </p:txBody>
      </p:sp>
      <p:sp>
        <p:nvSpPr>
          <p:cNvPr id="105" name="Google Shape;105;p54"/>
          <p:cNvSpPr txBox="1"/>
          <p:nvPr>
            <p:ph idx="6" type="title"/>
          </p:nvPr>
        </p:nvSpPr>
        <p:spPr>
          <a:xfrm>
            <a:off x="2061900" y="3532175"/>
            <a:ext cx="2336400" cy="5277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2500"/>
              <a:buFont typeface="Times New Roman"/>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106" name="Google Shape;106;p54"/>
          <p:cNvSpPr txBox="1"/>
          <p:nvPr>
            <p:ph idx="7" type="title"/>
          </p:nvPr>
        </p:nvSpPr>
        <p:spPr>
          <a:xfrm>
            <a:off x="2592450" y="2939000"/>
            <a:ext cx="1275300" cy="5934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accent1"/>
              </a:buClr>
              <a:buSzPts val="2500"/>
              <a:buFont typeface="Times New Roman"/>
              <a:buNone/>
              <a:defRPr sz="3000">
                <a:solidFill>
                  <a:schemeClr val="accent1"/>
                </a:solidFill>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107" name="Google Shape;107;p54"/>
          <p:cNvSpPr txBox="1"/>
          <p:nvPr>
            <p:ph idx="8" type="subTitle"/>
          </p:nvPr>
        </p:nvSpPr>
        <p:spPr>
          <a:xfrm>
            <a:off x="2061900" y="4059900"/>
            <a:ext cx="23364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None/>
              <a:defRPr/>
            </a:lvl1pPr>
            <a:lvl2pPr lvl="1" algn="l">
              <a:lnSpc>
                <a:spcPct val="100000"/>
              </a:lnSpc>
              <a:spcBef>
                <a:spcPts val="0"/>
              </a:spcBef>
              <a:spcAft>
                <a:spcPts val="0"/>
              </a:spcAft>
              <a:buClr>
                <a:schemeClr val="dk1"/>
              </a:buClr>
              <a:buSzPts val="1600"/>
              <a:buNone/>
              <a:defRPr sz="1600"/>
            </a:lvl2pPr>
            <a:lvl3pPr lvl="2" algn="l">
              <a:lnSpc>
                <a:spcPct val="100000"/>
              </a:lnSpc>
              <a:spcBef>
                <a:spcPts val="0"/>
              </a:spcBef>
              <a:spcAft>
                <a:spcPts val="0"/>
              </a:spcAft>
              <a:buClr>
                <a:schemeClr val="dk1"/>
              </a:buClr>
              <a:buSzPts val="1600"/>
              <a:buNone/>
              <a:defRPr sz="1600"/>
            </a:lvl3pPr>
            <a:lvl4pPr lvl="3" algn="l">
              <a:lnSpc>
                <a:spcPct val="100000"/>
              </a:lnSpc>
              <a:spcBef>
                <a:spcPts val="0"/>
              </a:spcBef>
              <a:spcAft>
                <a:spcPts val="0"/>
              </a:spcAft>
              <a:buClr>
                <a:schemeClr val="dk1"/>
              </a:buClr>
              <a:buSzPts val="1600"/>
              <a:buNone/>
              <a:defRPr sz="1600"/>
            </a:lvl4pPr>
            <a:lvl5pPr lvl="4" algn="l">
              <a:lnSpc>
                <a:spcPct val="100000"/>
              </a:lnSpc>
              <a:spcBef>
                <a:spcPts val="0"/>
              </a:spcBef>
              <a:spcAft>
                <a:spcPts val="0"/>
              </a:spcAft>
              <a:buClr>
                <a:schemeClr val="dk1"/>
              </a:buClr>
              <a:buSzPts val="1600"/>
              <a:buNone/>
              <a:defRPr sz="1600"/>
            </a:lvl5pPr>
            <a:lvl6pPr lvl="5" algn="l">
              <a:lnSpc>
                <a:spcPct val="100000"/>
              </a:lnSpc>
              <a:spcBef>
                <a:spcPts val="0"/>
              </a:spcBef>
              <a:spcAft>
                <a:spcPts val="0"/>
              </a:spcAft>
              <a:buClr>
                <a:schemeClr val="dk1"/>
              </a:buClr>
              <a:buSzPts val="1600"/>
              <a:buNone/>
              <a:defRPr sz="1600"/>
            </a:lvl6pPr>
            <a:lvl7pPr lvl="6" algn="l">
              <a:lnSpc>
                <a:spcPct val="100000"/>
              </a:lnSpc>
              <a:spcBef>
                <a:spcPts val="0"/>
              </a:spcBef>
              <a:spcAft>
                <a:spcPts val="0"/>
              </a:spcAft>
              <a:buClr>
                <a:schemeClr val="dk1"/>
              </a:buClr>
              <a:buSzPts val="1600"/>
              <a:buNone/>
              <a:defRPr sz="1600"/>
            </a:lvl7pPr>
            <a:lvl8pPr lvl="7" algn="l">
              <a:lnSpc>
                <a:spcPct val="100000"/>
              </a:lnSpc>
              <a:spcBef>
                <a:spcPts val="0"/>
              </a:spcBef>
              <a:spcAft>
                <a:spcPts val="0"/>
              </a:spcAft>
              <a:buClr>
                <a:schemeClr val="dk1"/>
              </a:buClr>
              <a:buSzPts val="1600"/>
              <a:buNone/>
              <a:defRPr sz="1600"/>
            </a:lvl8pPr>
            <a:lvl9pPr lvl="8" algn="l">
              <a:lnSpc>
                <a:spcPct val="100000"/>
              </a:lnSpc>
              <a:spcBef>
                <a:spcPts val="0"/>
              </a:spcBef>
              <a:spcAft>
                <a:spcPts val="0"/>
              </a:spcAft>
              <a:buClr>
                <a:schemeClr val="dk1"/>
              </a:buClr>
              <a:buSzPts val="1600"/>
              <a:buNone/>
              <a:defRPr sz="1600"/>
            </a:lvl9pPr>
          </a:lstStyle>
          <a:p/>
        </p:txBody>
      </p:sp>
      <p:sp>
        <p:nvSpPr>
          <p:cNvPr id="108" name="Google Shape;108;p54"/>
          <p:cNvSpPr txBox="1"/>
          <p:nvPr>
            <p:ph idx="9" type="title"/>
          </p:nvPr>
        </p:nvSpPr>
        <p:spPr>
          <a:xfrm>
            <a:off x="4745700" y="3532175"/>
            <a:ext cx="2336400" cy="5277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2500"/>
              <a:buFont typeface="Times New Roman"/>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109" name="Google Shape;109;p54"/>
          <p:cNvSpPr txBox="1"/>
          <p:nvPr>
            <p:ph idx="13" type="title"/>
          </p:nvPr>
        </p:nvSpPr>
        <p:spPr>
          <a:xfrm>
            <a:off x="5276250" y="2939000"/>
            <a:ext cx="1275300" cy="5934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accent1"/>
              </a:buClr>
              <a:buSzPts val="2500"/>
              <a:buFont typeface="Times New Roman"/>
              <a:buNone/>
              <a:defRPr sz="3000">
                <a:solidFill>
                  <a:schemeClr val="accent1"/>
                </a:solidFill>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110" name="Google Shape;110;p54"/>
          <p:cNvSpPr txBox="1"/>
          <p:nvPr>
            <p:ph idx="14" type="subTitle"/>
          </p:nvPr>
        </p:nvSpPr>
        <p:spPr>
          <a:xfrm>
            <a:off x="4745700" y="4059900"/>
            <a:ext cx="23364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None/>
              <a:defRPr/>
            </a:lvl1pPr>
            <a:lvl2pPr lvl="1" algn="l">
              <a:lnSpc>
                <a:spcPct val="100000"/>
              </a:lnSpc>
              <a:spcBef>
                <a:spcPts val="0"/>
              </a:spcBef>
              <a:spcAft>
                <a:spcPts val="0"/>
              </a:spcAft>
              <a:buClr>
                <a:schemeClr val="dk1"/>
              </a:buClr>
              <a:buSzPts val="1600"/>
              <a:buNone/>
              <a:defRPr sz="1600"/>
            </a:lvl2pPr>
            <a:lvl3pPr lvl="2" algn="l">
              <a:lnSpc>
                <a:spcPct val="100000"/>
              </a:lnSpc>
              <a:spcBef>
                <a:spcPts val="0"/>
              </a:spcBef>
              <a:spcAft>
                <a:spcPts val="0"/>
              </a:spcAft>
              <a:buClr>
                <a:schemeClr val="dk1"/>
              </a:buClr>
              <a:buSzPts val="1600"/>
              <a:buNone/>
              <a:defRPr sz="1600"/>
            </a:lvl3pPr>
            <a:lvl4pPr lvl="3" algn="l">
              <a:lnSpc>
                <a:spcPct val="100000"/>
              </a:lnSpc>
              <a:spcBef>
                <a:spcPts val="0"/>
              </a:spcBef>
              <a:spcAft>
                <a:spcPts val="0"/>
              </a:spcAft>
              <a:buClr>
                <a:schemeClr val="dk1"/>
              </a:buClr>
              <a:buSzPts val="1600"/>
              <a:buNone/>
              <a:defRPr sz="1600"/>
            </a:lvl4pPr>
            <a:lvl5pPr lvl="4" algn="l">
              <a:lnSpc>
                <a:spcPct val="100000"/>
              </a:lnSpc>
              <a:spcBef>
                <a:spcPts val="0"/>
              </a:spcBef>
              <a:spcAft>
                <a:spcPts val="0"/>
              </a:spcAft>
              <a:buClr>
                <a:schemeClr val="dk1"/>
              </a:buClr>
              <a:buSzPts val="1600"/>
              <a:buNone/>
              <a:defRPr sz="1600"/>
            </a:lvl5pPr>
            <a:lvl6pPr lvl="5" algn="l">
              <a:lnSpc>
                <a:spcPct val="100000"/>
              </a:lnSpc>
              <a:spcBef>
                <a:spcPts val="0"/>
              </a:spcBef>
              <a:spcAft>
                <a:spcPts val="0"/>
              </a:spcAft>
              <a:buClr>
                <a:schemeClr val="dk1"/>
              </a:buClr>
              <a:buSzPts val="1600"/>
              <a:buNone/>
              <a:defRPr sz="1600"/>
            </a:lvl6pPr>
            <a:lvl7pPr lvl="6" algn="l">
              <a:lnSpc>
                <a:spcPct val="100000"/>
              </a:lnSpc>
              <a:spcBef>
                <a:spcPts val="0"/>
              </a:spcBef>
              <a:spcAft>
                <a:spcPts val="0"/>
              </a:spcAft>
              <a:buClr>
                <a:schemeClr val="dk1"/>
              </a:buClr>
              <a:buSzPts val="1600"/>
              <a:buNone/>
              <a:defRPr sz="1600"/>
            </a:lvl7pPr>
            <a:lvl8pPr lvl="7" algn="l">
              <a:lnSpc>
                <a:spcPct val="100000"/>
              </a:lnSpc>
              <a:spcBef>
                <a:spcPts val="0"/>
              </a:spcBef>
              <a:spcAft>
                <a:spcPts val="0"/>
              </a:spcAft>
              <a:buClr>
                <a:schemeClr val="dk1"/>
              </a:buClr>
              <a:buSzPts val="1600"/>
              <a:buNone/>
              <a:defRPr sz="1600"/>
            </a:lvl8pPr>
            <a:lvl9pPr lvl="8" algn="l">
              <a:lnSpc>
                <a:spcPct val="100000"/>
              </a:lnSpc>
              <a:spcBef>
                <a:spcPts val="0"/>
              </a:spcBef>
              <a:spcAft>
                <a:spcPts val="0"/>
              </a:spcAft>
              <a:buClr>
                <a:schemeClr val="dk1"/>
              </a:buClr>
              <a:buSzPts val="1600"/>
              <a:buNone/>
              <a:defRPr sz="1600"/>
            </a:lvl9pPr>
          </a:lstStyle>
          <a:p/>
        </p:txBody>
      </p:sp>
      <p:sp>
        <p:nvSpPr>
          <p:cNvPr id="111" name="Google Shape;111;p54"/>
          <p:cNvSpPr txBox="1"/>
          <p:nvPr>
            <p:ph idx="15"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3500"/>
              <a:buFont typeface="Times New Roman"/>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6" name="Shape 116"/>
        <p:cNvGrpSpPr/>
        <p:nvPr/>
      </p:nvGrpSpPr>
      <p:grpSpPr>
        <a:xfrm>
          <a:off x="0" y="0"/>
          <a:ext cx="0" cy="0"/>
          <a:chOff x="0" y="0"/>
          <a:chExt cx="0" cy="0"/>
        </a:xfrm>
      </p:grpSpPr>
      <p:sp>
        <p:nvSpPr>
          <p:cNvPr id="117" name="Google Shape;117;p5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8" name="Google Shape;118;p5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9" name="Google Shape;119;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0" name="Shape 120"/>
        <p:cNvGrpSpPr/>
        <p:nvPr/>
      </p:nvGrpSpPr>
      <p:grpSpPr>
        <a:xfrm>
          <a:off x="0" y="0"/>
          <a:ext cx="0" cy="0"/>
          <a:chOff x="0" y="0"/>
          <a:chExt cx="0" cy="0"/>
        </a:xfrm>
      </p:grpSpPr>
      <p:sp>
        <p:nvSpPr>
          <p:cNvPr id="121" name="Google Shape;121;p5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2" name="Google Shape;122;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3" name="Shape 123"/>
        <p:cNvGrpSpPr/>
        <p:nvPr/>
      </p:nvGrpSpPr>
      <p:grpSpPr>
        <a:xfrm>
          <a:off x="0" y="0"/>
          <a:ext cx="0" cy="0"/>
          <a:chOff x="0" y="0"/>
          <a:chExt cx="0" cy="0"/>
        </a:xfrm>
      </p:grpSpPr>
      <p:sp>
        <p:nvSpPr>
          <p:cNvPr id="124" name="Google Shape;124;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5" name="Google Shape;125;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6" name="Google Shape;126;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7" name="Shape 127"/>
        <p:cNvGrpSpPr/>
        <p:nvPr/>
      </p:nvGrpSpPr>
      <p:grpSpPr>
        <a:xfrm>
          <a:off x="0" y="0"/>
          <a:ext cx="0" cy="0"/>
          <a:chOff x="0" y="0"/>
          <a:chExt cx="0" cy="0"/>
        </a:xfrm>
      </p:grpSpPr>
      <p:sp>
        <p:nvSpPr>
          <p:cNvPr id="128" name="Google Shape;128;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5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30" name="Google Shape;130;p5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31" name="Google Shape;131;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 and Six Columns">
    <p:spTree>
      <p:nvGrpSpPr>
        <p:cNvPr id="18" name="Shape 18"/>
        <p:cNvGrpSpPr/>
        <p:nvPr/>
      </p:nvGrpSpPr>
      <p:grpSpPr>
        <a:xfrm>
          <a:off x="0" y="0"/>
          <a:ext cx="0" cy="0"/>
          <a:chOff x="0" y="0"/>
          <a:chExt cx="0" cy="0"/>
        </a:xfrm>
      </p:grpSpPr>
      <p:sp>
        <p:nvSpPr>
          <p:cNvPr id="19" name="Google Shape;19;p41"/>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dk1"/>
              </a:buClr>
              <a:buSzPts val="3500"/>
              <a:buFont typeface="Times New Roman"/>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0" name="Google Shape;20;p41"/>
          <p:cNvSpPr txBox="1"/>
          <p:nvPr>
            <p:ph idx="2" type="title"/>
          </p:nvPr>
        </p:nvSpPr>
        <p:spPr>
          <a:xfrm>
            <a:off x="1101175" y="1959675"/>
            <a:ext cx="1986000" cy="4095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1" name="Google Shape;21;p41"/>
          <p:cNvSpPr txBox="1"/>
          <p:nvPr>
            <p:ph idx="1" type="subTitle"/>
          </p:nvPr>
        </p:nvSpPr>
        <p:spPr>
          <a:xfrm>
            <a:off x="1101175" y="2369175"/>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p:txBody>
      </p:sp>
      <p:sp>
        <p:nvSpPr>
          <p:cNvPr id="22" name="Google Shape;22;p41"/>
          <p:cNvSpPr txBox="1"/>
          <p:nvPr>
            <p:ph idx="3" type="title"/>
          </p:nvPr>
        </p:nvSpPr>
        <p:spPr>
          <a:xfrm>
            <a:off x="3578947" y="1959675"/>
            <a:ext cx="1986000" cy="4095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 name="Google Shape;23;p41"/>
          <p:cNvSpPr txBox="1"/>
          <p:nvPr>
            <p:ph idx="4" type="subTitle"/>
          </p:nvPr>
        </p:nvSpPr>
        <p:spPr>
          <a:xfrm>
            <a:off x="3579000" y="2369175"/>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p:txBody>
      </p:sp>
      <p:sp>
        <p:nvSpPr>
          <p:cNvPr id="24" name="Google Shape;24;p41"/>
          <p:cNvSpPr txBox="1"/>
          <p:nvPr>
            <p:ph idx="5" type="title"/>
          </p:nvPr>
        </p:nvSpPr>
        <p:spPr>
          <a:xfrm>
            <a:off x="1101175" y="3786125"/>
            <a:ext cx="1986000" cy="4095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5" name="Google Shape;25;p41"/>
          <p:cNvSpPr txBox="1"/>
          <p:nvPr>
            <p:ph idx="6" type="subTitle"/>
          </p:nvPr>
        </p:nvSpPr>
        <p:spPr>
          <a:xfrm>
            <a:off x="1101175" y="4195500"/>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p:txBody>
      </p:sp>
      <p:sp>
        <p:nvSpPr>
          <p:cNvPr id="26" name="Google Shape;26;p41"/>
          <p:cNvSpPr txBox="1"/>
          <p:nvPr>
            <p:ph idx="7" type="title"/>
          </p:nvPr>
        </p:nvSpPr>
        <p:spPr>
          <a:xfrm>
            <a:off x="3578947" y="3786125"/>
            <a:ext cx="1986000" cy="4095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7" name="Google Shape;27;p41"/>
          <p:cNvSpPr txBox="1"/>
          <p:nvPr>
            <p:ph idx="8" type="subTitle"/>
          </p:nvPr>
        </p:nvSpPr>
        <p:spPr>
          <a:xfrm>
            <a:off x="3578948" y="4195500"/>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p:txBody>
      </p:sp>
      <p:sp>
        <p:nvSpPr>
          <p:cNvPr id="28" name="Google Shape;28;p41"/>
          <p:cNvSpPr txBox="1"/>
          <p:nvPr>
            <p:ph idx="9" type="title"/>
          </p:nvPr>
        </p:nvSpPr>
        <p:spPr>
          <a:xfrm>
            <a:off x="6056725" y="1959675"/>
            <a:ext cx="1986000" cy="4095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9" name="Google Shape;29;p41"/>
          <p:cNvSpPr txBox="1"/>
          <p:nvPr>
            <p:ph idx="13" type="subTitle"/>
          </p:nvPr>
        </p:nvSpPr>
        <p:spPr>
          <a:xfrm>
            <a:off x="6056725" y="2369175"/>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p:txBody>
      </p:sp>
      <p:sp>
        <p:nvSpPr>
          <p:cNvPr id="30" name="Google Shape;30;p41"/>
          <p:cNvSpPr txBox="1"/>
          <p:nvPr>
            <p:ph idx="14" type="title"/>
          </p:nvPr>
        </p:nvSpPr>
        <p:spPr>
          <a:xfrm>
            <a:off x="6056725" y="3786125"/>
            <a:ext cx="1986000" cy="4095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1" name="Google Shape;31;p41"/>
          <p:cNvSpPr txBox="1"/>
          <p:nvPr>
            <p:ph idx="15" type="subTitle"/>
          </p:nvPr>
        </p:nvSpPr>
        <p:spPr>
          <a:xfrm>
            <a:off x="6056727" y="4195500"/>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2" name="Shape 132"/>
        <p:cNvGrpSpPr/>
        <p:nvPr/>
      </p:nvGrpSpPr>
      <p:grpSpPr>
        <a:xfrm>
          <a:off x="0" y="0"/>
          <a:ext cx="0" cy="0"/>
          <a:chOff x="0" y="0"/>
          <a:chExt cx="0" cy="0"/>
        </a:xfrm>
      </p:grpSpPr>
      <p:sp>
        <p:nvSpPr>
          <p:cNvPr id="133" name="Google Shape;133;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4" name="Google Shape;134;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5" name="Shape 135"/>
        <p:cNvGrpSpPr/>
        <p:nvPr/>
      </p:nvGrpSpPr>
      <p:grpSpPr>
        <a:xfrm>
          <a:off x="0" y="0"/>
          <a:ext cx="0" cy="0"/>
          <a:chOff x="0" y="0"/>
          <a:chExt cx="0" cy="0"/>
        </a:xfrm>
      </p:grpSpPr>
      <p:sp>
        <p:nvSpPr>
          <p:cNvPr id="136" name="Google Shape;136;p6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7" name="Google Shape;137;p6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38" name="Google Shape;138;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9" name="Shape 139"/>
        <p:cNvGrpSpPr/>
        <p:nvPr/>
      </p:nvGrpSpPr>
      <p:grpSpPr>
        <a:xfrm>
          <a:off x="0" y="0"/>
          <a:ext cx="0" cy="0"/>
          <a:chOff x="0" y="0"/>
          <a:chExt cx="0" cy="0"/>
        </a:xfrm>
      </p:grpSpPr>
      <p:sp>
        <p:nvSpPr>
          <p:cNvPr id="140" name="Google Shape;140;p6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41" name="Google Shape;141;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2" name="Shape 142"/>
        <p:cNvGrpSpPr/>
        <p:nvPr/>
      </p:nvGrpSpPr>
      <p:grpSpPr>
        <a:xfrm>
          <a:off x="0" y="0"/>
          <a:ext cx="0" cy="0"/>
          <a:chOff x="0" y="0"/>
          <a:chExt cx="0" cy="0"/>
        </a:xfrm>
      </p:grpSpPr>
      <p:sp>
        <p:nvSpPr>
          <p:cNvPr id="143" name="Google Shape;143;p6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6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5" name="Google Shape;145;p6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6" name="Google Shape;146;p6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7" name="Google Shape;147;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8" name="Shape 148"/>
        <p:cNvGrpSpPr/>
        <p:nvPr/>
      </p:nvGrpSpPr>
      <p:grpSpPr>
        <a:xfrm>
          <a:off x="0" y="0"/>
          <a:ext cx="0" cy="0"/>
          <a:chOff x="0" y="0"/>
          <a:chExt cx="0" cy="0"/>
        </a:xfrm>
      </p:grpSpPr>
      <p:sp>
        <p:nvSpPr>
          <p:cNvPr id="149" name="Google Shape;149;p6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50" name="Google Shape;150;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1" name="Shape 151"/>
        <p:cNvGrpSpPr/>
        <p:nvPr/>
      </p:nvGrpSpPr>
      <p:grpSpPr>
        <a:xfrm>
          <a:off x="0" y="0"/>
          <a:ext cx="0" cy="0"/>
          <a:chOff x="0" y="0"/>
          <a:chExt cx="0" cy="0"/>
        </a:xfrm>
      </p:grpSpPr>
      <p:sp>
        <p:nvSpPr>
          <p:cNvPr id="152" name="Google Shape;152;p6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53" name="Google Shape;153;p6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54" name="Google Shape;154;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5" name="Shape 155"/>
        <p:cNvGrpSpPr/>
        <p:nvPr/>
      </p:nvGrpSpPr>
      <p:grpSpPr>
        <a:xfrm>
          <a:off x="0" y="0"/>
          <a:ext cx="0" cy="0"/>
          <a:chOff x="0" y="0"/>
          <a:chExt cx="0" cy="0"/>
        </a:xfrm>
      </p:grpSpPr>
      <p:sp>
        <p:nvSpPr>
          <p:cNvPr id="156" name="Google Shape;156;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42"/>
          <p:cNvSpPr txBox="1"/>
          <p:nvPr>
            <p:ph type="title"/>
          </p:nvPr>
        </p:nvSpPr>
        <p:spPr>
          <a:xfrm>
            <a:off x="540150" y="1381200"/>
            <a:ext cx="3957900" cy="16410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3600"/>
              <a:buFont typeface="Times New Roman"/>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 name="Google Shape;34;p42"/>
          <p:cNvSpPr txBox="1"/>
          <p:nvPr>
            <p:ph idx="2" type="title"/>
          </p:nvPr>
        </p:nvSpPr>
        <p:spPr>
          <a:xfrm>
            <a:off x="1832100" y="539400"/>
            <a:ext cx="1374000" cy="8418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accent1"/>
              </a:buClr>
              <a:buSzPts val="6000"/>
              <a:buFont typeface="Times New Roman"/>
              <a:buNone/>
              <a:defRPr sz="6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5" name="Google Shape;35;p42"/>
          <p:cNvSpPr txBox="1"/>
          <p:nvPr>
            <p:ph idx="1" type="subTitle"/>
          </p:nvPr>
        </p:nvSpPr>
        <p:spPr>
          <a:xfrm>
            <a:off x="1014900" y="3022300"/>
            <a:ext cx="30084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43"/>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Times New Roman"/>
              <a:buNone/>
              <a:defRPr b="1" sz="2800"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3"/>
          <p:cNvSpPr txBox="1"/>
          <p:nvPr>
            <p:ph idx="1" type="body"/>
          </p:nvPr>
        </p:nvSpPr>
        <p:spPr>
          <a:xfrm>
            <a:off x="257908" y="984738"/>
            <a:ext cx="8628184" cy="3950677"/>
          </a:xfrm>
          <a:prstGeom prst="rect">
            <a:avLst/>
          </a:prstGeom>
          <a:noFill/>
          <a:ln>
            <a:noFill/>
          </a:ln>
        </p:spPr>
        <p:txBody>
          <a:bodyPr anchorCtr="0" anchor="t" bIns="45700" lIns="91425" spcFirstLastPara="1" rIns="91425" wrap="square" tIns="45700">
            <a:normAutofit/>
          </a:bodyPr>
          <a:lstStyle>
            <a:lvl1pPr indent="-342900" lvl="0" marL="457200" algn="just">
              <a:lnSpc>
                <a:spcPct val="100000"/>
              </a:lnSpc>
              <a:spcBef>
                <a:spcPts val="750"/>
              </a:spcBef>
              <a:spcAft>
                <a:spcPts val="0"/>
              </a:spcAft>
              <a:buClr>
                <a:schemeClr val="dk1"/>
              </a:buClr>
              <a:buSzPts val="1800"/>
              <a:buChar char="•"/>
              <a:defRPr>
                <a:latin typeface="Times New Roman"/>
                <a:ea typeface="Times New Roman"/>
                <a:cs typeface="Times New Roman"/>
                <a:sym typeface="Times New Roman"/>
              </a:defRPr>
            </a:lvl1pPr>
            <a:lvl2pPr indent="-342900" lvl="1" marL="914400" algn="just">
              <a:lnSpc>
                <a:spcPct val="100000"/>
              </a:lnSpc>
              <a:spcBef>
                <a:spcPts val="375"/>
              </a:spcBef>
              <a:spcAft>
                <a:spcPts val="0"/>
              </a:spcAft>
              <a:buClr>
                <a:schemeClr val="dk1"/>
              </a:buClr>
              <a:buSzPts val="1800"/>
              <a:buChar char="•"/>
              <a:defRPr>
                <a:latin typeface="Times New Roman"/>
                <a:ea typeface="Times New Roman"/>
                <a:cs typeface="Times New Roman"/>
                <a:sym typeface="Times New Roman"/>
              </a:defRPr>
            </a:lvl2pPr>
            <a:lvl3pPr indent="-342900" lvl="2" marL="1371600" algn="just">
              <a:lnSpc>
                <a:spcPct val="100000"/>
              </a:lnSpc>
              <a:spcBef>
                <a:spcPts val="375"/>
              </a:spcBef>
              <a:spcAft>
                <a:spcPts val="0"/>
              </a:spcAft>
              <a:buClr>
                <a:schemeClr val="dk1"/>
              </a:buClr>
              <a:buSzPts val="1800"/>
              <a:buChar char="•"/>
              <a:defRPr>
                <a:latin typeface="Times New Roman"/>
                <a:ea typeface="Times New Roman"/>
                <a:cs typeface="Times New Roman"/>
                <a:sym typeface="Times New Roman"/>
              </a:defRPr>
            </a:lvl3pPr>
            <a:lvl4pPr indent="-342900" lvl="3" marL="1828800" algn="just">
              <a:lnSpc>
                <a:spcPct val="100000"/>
              </a:lnSpc>
              <a:spcBef>
                <a:spcPts val="375"/>
              </a:spcBef>
              <a:spcAft>
                <a:spcPts val="0"/>
              </a:spcAft>
              <a:buClr>
                <a:schemeClr val="dk1"/>
              </a:buClr>
              <a:buSzPts val="1800"/>
              <a:buChar char="•"/>
              <a:defRPr>
                <a:latin typeface="Times New Roman"/>
                <a:ea typeface="Times New Roman"/>
                <a:cs typeface="Times New Roman"/>
                <a:sym typeface="Times New Roman"/>
              </a:defRPr>
            </a:lvl4pPr>
            <a:lvl5pPr indent="-342900" lvl="4" marL="2286000" algn="just">
              <a:lnSpc>
                <a:spcPct val="100000"/>
              </a:lnSpc>
              <a:spcBef>
                <a:spcPts val="375"/>
              </a:spcBef>
              <a:spcAft>
                <a:spcPts val="0"/>
              </a:spcAft>
              <a:buClr>
                <a:schemeClr val="dk1"/>
              </a:buClr>
              <a:buSzPts val="1800"/>
              <a:buChar char="•"/>
              <a:defRPr>
                <a:latin typeface="Times New Roman"/>
                <a:ea typeface="Times New Roman"/>
                <a:cs typeface="Times New Roman"/>
                <a:sym typeface="Times New Roman"/>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9" name="Shape 39"/>
        <p:cNvGrpSpPr/>
        <p:nvPr/>
      </p:nvGrpSpPr>
      <p:grpSpPr>
        <a:xfrm>
          <a:off x="0" y="0"/>
          <a:ext cx="0" cy="0"/>
          <a:chOff x="0" y="0"/>
          <a:chExt cx="0" cy="0"/>
        </a:xfrm>
      </p:grpSpPr>
      <p:sp>
        <p:nvSpPr>
          <p:cNvPr id="40" name="Google Shape;40;p44"/>
          <p:cNvSpPr txBox="1"/>
          <p:nvPr>
            <p:ph type="title"/>
          </p:nvPr>
        </p:nvSpPr>
        <p:spPr>
          <a:xfrm>
            <a:off x="713100" y="1307100"/>
            <a:ext cx="4927500" cy="25293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dk1"/>
              </a:buClr>
              <a:buSzPts val="4800"/>
              <a:buFont typeface="Times New Roman"/>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1" name="Shape 41"/>
        <p:cNvGrpSpPr/>
        <p:nvPr/>
      </p:nvGrpSpPr>
      <p:grpSpPr>
        <a:xfrm>
          <a:off x="0" y="0"/>
          <a:ext cx="0" cy="0"/>
          <a:chOff x="0" y="0"/>
          <a:chExt cx="0" cy="0"/>
        </a:xfrm>
      </p:grpSpPr>
      <p:sp>
        <p:nvSpPr>
          <p:cNvPr id="42" name="Google Shape;42;p45"/>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Times New Roman"/>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5"/>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44" name="Google Shape;44;p4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46"/>
          <p:cNvSpPr txBox="1"/>
          <p:nvPr>
            <p:ph type="title"/>
          </p:nvPr>
        </p:nvSpPr>
        <p:spPr>
          <a:xfrm>
            <a:off x="257908" y="273844"/>
            <a:ext cx="8628184"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6"/>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46"/>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1" name="Google Shape;51;p4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47"/>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7"/>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7" name="Google Shape;57;p47"/>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8" name="Google Shape;58;p47"/>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9" name="Google Shape;59;p47"/>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0" name="Google Shape;60;p4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48"/>
          <p:cNvSpPr txBox="1"/>
          <p:nvPr>
            <p:ph type="title"/>
          </p:nvPr>
        </p:nvSpPr>
        <p:spPr>
          <a:xfrm>
            <a:off x="257908" y="273844"/>
            <a:ext cx="8628184"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2" Type="http://schemas.openxmlformats.org/officeDocument/2006/relationships/theme" Target="../theme/theme2.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257908" y="273844"/>
            <a:ext cx="8628184"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9"/>
          <p:cNvSpPr txBox="1"/>
          <p:nvPr>
            <p:ph idx="1" type="body"/>
          </p:nvPr>
        </p:nvSpPr>
        <p:spPr>
          <a:xfrm>
            <a:off x="257908" y="1369219"/>
            <a:ext cx="8628184" cy="3263504"/>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90000"/>
              </a:lnSpc>
              <a:spcBef>
                <a:spcPts val="7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8" name="Google Shape;8;p3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3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3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39"/>
          <p:cNvSpPr/>
          <p:nvPr/>
        </p:nvSpPr>
        <p:spPr>
          <a:xfrm>
            <a:off x="135082" y="138694"/>
            <a:ext cx="8873836" cy="4866112"/>
          </a:xfrm>
          <a:prstGeom prst="rect">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mc:Choice Requires="p14">
      <p:transition p14:dur="25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12" name="Shape 112"/>
        <p:cNvGrpSpPr/>
        <p:nvPr/>
      </p:nvGrpSpPr>
      <p:grpSpPr>
        <a:xfrm>
          <a:off x="0" y="0"/>
          <a:ext cx="0" cy="0"/>
          <a:chOff x="0" y="0"/>
          <a:chExt cx="0" cy="0"/>
        </a:xfrm>
      </p:grpSpPr>
      <p:sp>
        <p:nvSpPr>
          <p:cNvPr id="113" name="Google Shape;113;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4" name="Google Shape;114;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15" name="Google Shape;115;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chart" Target="../charts/char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chart" Target="../charts/char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chart" Target="../charts/char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chart" Target="../charts/char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chart" Target="../charts/char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chart" Target="../charts/char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
          <p:cNvSpPr/>
          <p:nvPr/>
        </p:nvSpPr>
        <p:spPr>
          <a:xfrm>
            <a:off x="192643" y="236672"/>
            <a:ext cx="8758714" cy="1231106"/>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DAR ES SALAAM INSTITUTE OF TECHNOLOGY (DIT)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20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DEPARTMENT OF COMPUTER STUDIES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20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BACHELOR OF ENGINEERING IN COMPUTER ENGINEERING</a:t>
            </a:r>
            <a:endParaRPr b="0" i="0" sz="1400" u="none" cap="none" strike="noStrike">
              <a:solidFill>
                <a:srgbClr val="000000"/>
              </a:solidFill>
              <a:latin typeface="Arial"/>
              <a:ea typeface="Arial"/>
              <a:cs typeface="Arial"/>
              <a:sym typeface="Arial"/>
            </a:endParaRPr>
          </a:p>
        </p:txBody>
      </p:sp>
      <p:pic>
        <p:nvPicPr>
          <p:cNvPr id="162" name="Google Shape;162;p1"/>
          <p:cNvPicPr preferRelativeResize="0"/>
          <p:nvPr/>
        </p:nvPicPr>
        <p:blipFill rotWithShape="1">
          <a:blip r:embed="rId3">
            <a:alphaModFix/>
          </a:blip>
          <a:srcRect b="0" l="0" r="0" t="0"/>
          <a:stretch/>
        </p:blipFill>
        <p:spPr>
          <a:xfrm>
            <a:off x="3821751" y="1585579"/>
            <a:ext cx="1500498" cy="1463040"/>
          </a:xfrm>
          <a:prstGeom prst="rect">
            <a:avLst/>
          </a:prstGeom>
          <a:noFill/>
          <a:ln>
            <a:noFill/>
          </a:ln>
          <a:effectLst>
            <a:outerShdw blurRad="50800" rotWithShape="0" algn="t" dir="5400000" dist="38100">
              <a:srgbClr val="000000">
                <a:alpha val="40000"/>
              </a:srgbClr>
            </a:outerShdw>
          </a:effectLst>
        </p:spPr>
      </p:pic>
      <p:graphicFrame>
        <p:nvGraphicFramePr>
          <p:cNvPr id="163" name="Google Shape;163;p1"/>
          <p:cNvGraphicFramePr/>
          <p:nvPr/>
        </p:nvGraphicFramePr>
        <p:xfrm>
          <a:off x="228600" y="3166421"/>
          <a:ext cx="3000000" cy="3000000"/>
        </p:xfrm>
        <a:graphic>
          <a:graphicData uri="http://schemas.openxmlformats.org/drawingml/2006/table">
            <a:tbl>
              <a:tblPr>
                <a:noFill/>
                <a:tableStyleId>{8226CA96-C52F-49DC-81F8-0565F2E5B66F}</a:tableStyleId>
              </a:tblPr>
              <a:tblGrid>
                <a:gridCol w="2451100"/>
                <a:gridCol w="431800"/>
                <a:gridCol w="5803900"/>
              </a:tblGrid>
              <a:tr h="4572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PROJECT TITLE</a:t>
                      </a:r>
                      <a:endParaRPr sz="1400" u="none" cap="none" strike="noStrike"/>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a:t>
                      </a:r>
                      <a:endParaRPr b="1" sz="1600" u="none" cap="none" strike="noStrike">
                        <a:latin typeface="Times New Roman"/>
                        <a:ea typeface="Times New Roman"/>
                        <a:cs typeface="Times New Roman"/>
                        <a:sym typeface="Times New Roman"/>
                      </a:endParaRPr>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rgbClr val="0D0D0D"/>
                          </a:solidFill>
                          <a:latin typeface="Times New Roman"/>
                          <a:ea typeface="Times New Roman"/>
                          <a:cs typeface="Times New Roman"/>
                          <a:sym typeface="Times New Roman"/>
                        </a:rPr>
                        <a:t>PATIENT’S HEALTH  STATUS MONITORING SYSTEM USING IoT</a:t>
                      </a:r>
                      <a:endParaRPr b="1" sz="1600" u="none" cap="none" strike="noStrike">
                        <a:latin typeface="Times New Roman"/>
                        <a:ea typeface="Times New Roman"/>
                        <a:cs typeface="Times New Roman"/>
                        <a:sym typeface="Times New Roman"/>
                      </a:endParaRPr>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PROJECT TYPE</a:t>
                      </a:r>
                      <a:endParaRPr sz="1400" u="none" cap="none" strike="noStrike"/>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a:t>
                      </a:r>
                      <a:endParaRPr sz="1400" u="none" cap="none" strike="noStrike"/>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PROBLEM SOLVING </a:t>
                      </a:r>
                      <a:endParaRPr sz="1400" u="none" cap="none" strike="noStrike"/>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NAME OF CANDIDATE</a:t>
                      </a:r>
                      <a:endParaRPr b="1" sz="1600" u="none" cap="none" strike="noStrike">
                        <a:latin typeface="Times New Roman"/>
                        <a:ea typeface="Times New Roman"/>
                        <a:cs typeface="Times New Roman"/>
                        <a:sym typeface="Times New Roman"/>
                      </a:endParaRPr>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a:t>
                      </a:r>
                      <a:endParaRPr b="1" sz="1600" u="none" cap="none" strike="noStrike">
                        <a:latin typeface="Times New Roman"/>
                        <a:ea typeface="Times New Roman"/>
                        <a:cs typeface="Times New Roman"/>
                        <a:sym typeface="Times New Roman"/>
                      </a:endParaRPr>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STANLEY JUSTINE MAHENGE</a:t>
                      </a:r>
                      <a:endParaRPr sz="1400" u="none" cap="none" strike="noStrike"/>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ADMISSION NO.</a:t>
                      </a:r>
                      <a:endParaRPr sz="1400" u="none" cap="none" strike="noStrike"/>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a:t>
                      </a:r>
                      <a:endParaRPr b="1" sz="1600" u="none" cap="none" strike="noStrike">
                        <a:latin typeface="Times New Roman"/>
                        <a:ea typeface="Times New Roman"/>
                        <a:cs typeface="Times New Roman"/>
                        <a:sym typeface="Times New Roman"/>
                      </a:endParaRPr>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180230220303</a:t>
                      </a:r>
                      <a:endParaRPr sz="1400" u="none" cap="none" strike="noStrike"/>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mc:AlternateContent>
    <mc:Choice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0"/>
          <p:cNvSpPr txBox="1"/>
          <p:nvPr>
            <p:ph type="title"/>
          </p:nvPr>
        </p:nvSpPr>
        <p:spPr>
          <a:xfrm>
            <a:off x="1981200" y="2551350"/>
            <a:ext cx="5181600" cy="1641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Times New Roman"/>
              <a:buNone/>
            </a:pPr>
            <a:r>
              <a:rPr b="1" lang="en-US" sz="4800"/>
              <a:t>SIGNIFICANCE</a:t>
            </a:r>
            <a:endParaRPr/>
          </a:p>
        </p:txBody>
      </p:sp>
      <p:sp>
        <p:nvSpPr>
          <p:cNvPr id="232" name="Google Shape;232;p10"/>
          <p:cNvSpPr/>
          <p:nvPr/>
        </p:nvSpPr>
        <p:spPr>
          <a:xfrm>
            <a:off x="3562350" y="709850"/>
            <a:ext cx="2019300" cy="2019300"/>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Times New Roman"/>
                <a:ea typeface="Times New Roman"/>
                <a:cs typeface="Times New Roman"/>
                <a:sym typeface="Times New Roman"/>
              </a:rPr>
              <a:t>04</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1"/>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Significance of the Study</a:t>
            </a:r>
            <a:endParaRPr/>
          </a:p>
        </p:txBody>
      </p:sp>
      <p:sp>
        <p:nvSpPr>
          <p:cNvPr id="238" name="Google Shape;238;p11"/>
          <p:cNvSpPr txBox="1"/>
          <p:nvPr>
            <p:ph idx="1" type="body"/>
          </p:nvPr>
        </p:nvSpPr>
        <p:spPr>
          <a:xfrm>
            <a:off x="257908" y="984738"/>
            <a:ext cx="8628184" cy="3950677"/>
          </a:xfrm>
          <a:prstGeom prst="rect">
            <a:avLst/>
          </a:prstGeom>
          <a:noFill/>
          <a:ln>
            <a:noFill/>
          </a:ln>
        </p:spPr>
        <p:txBody>
          <a:bodyPr anchorCtr="0" anchor="t" bIns="45700" lIns="91425" spcFirstLastPara="1" rIns="91425" wrap="square" tIns="45700">
            <a:normAutofit/>
          </a:bodyPr>
          <a:lstStyle/>
          <a:p>
            <a:pPr indent="-171450" lvl="0" marL="171450" rtl="0" algn="just">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The proposed system shall be able to provide the real time remote monitoring of the heartbeat and temperature with the integration of a way to notify the nurse about patient’s condition </a:t>
            </a:r>
            <a:r>
              <a:rPr lang="en-US"/>
              <a:t>likewise to</a:t>
            </a:r>
            <a:r>
              <a:rPr lang="en-US" sz="1800">
                <a:latin typeface="Times New Roman"/>
                <a:ea typeface="Times New Roman"/>
                <a:cs typeface="Times New Roman"/>
                <a:sym typeface="Times New Roman"/>
              </a:rPr>
              <a:t> notify </a:t>
            </a:r>
            <a:r>
              <a:rPr lang="en-US"/>
              <a:t>doctor incharge</a:t>
            </a:r>
            <a:r>
              <a:rPr lang="en-US" sz="1800">
                <a:latin typeface="Times New Roman"/>
                <a:ea typeface="Times New Roman"/>
                <a:cs typeface="Times New Roman"/>
                <a:sym typeface="Times New Roman"/>
              </a:rPr>
              <a:t> about abnormal condition of the patient.</a:t>
            </a:r>
            <a:endParaRPr/>
          </a:p>
          <a:p>
            <a:pPr indent="0" lvl="0" marL="0" rtl="0" algn="just">
              <a:lnSpc>
                <a:spcPct val="100000"/>
              </a:lnSpc>
              <a:spcBef>
                <a:spcPts val="75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just">
              <a:lnSpc>
                <a:spcPct val="100000"/>
              </a:lnSpc>
              <a:spcBef>
                <a:spcPts val="750"/>
              </a:spcBef>
              <a:spcAft>
                <a:spcPts val="0"/>
              </a:spcAft>
              <a:buClr>
                <a:schemeClr val="dk1"/>
              </a:buClr>
              <a:buSzPts val="1800"/>
              <a:buChar char="•"/>
            </a:pPr>
            <a:r>
              <a:rPr lang="en-US" sz="1800">
                <a:latin typeface="Times New Roman"/>
                <a:ea typeface="Times New Roman"/>
                <a:cs typeface="Times New Roman"/>
                <a:sym typeface="Times New Roman"/>
              </a:rPr>
              <a:t>The appropriately proposed system shall be useful to </a:t>
            </a:r>
            <a:r>
              <a:rPr lang="en-US"/>
              <a:t>regional</a:t>
            </a:r>
            <a:r>
              <a:rPr lang="en-US" sz="1800">
                <a:latin typeface="Times New Roman"/>
                <a:ea typeface="Times New Roman"/>
                <a:cs typeface="Times New Roman"/>
                <a:sym typeface="Times New Roman"/>
              </a:rPr>
              <a:t> hospitals (or any other medical service center) where a lot of patients are admitted.</a:t>
            </a:r>
            <a:endParaRPr/>
          </a:p>
          <a:p>
            <a:pPr indent="-57150" lvl="0" marL="171450" rtl="0" algn="just">
              <a:lnSpc>
                <a:spcPct val="100000"/>
              </a:lnSpc>
              <a:spcBef>
                <a:spcPts val="750"/>
              </a:spcBef>
              <a:spcAft>
                <a:spcPts val="0"/>
              </a:spcAft>
              <a:buClr>
                <a:schemeClr val="dk1"/>
              </a:buClr>
              <a:buSzPts val="1800"/>
              <a:buNone/>
            </a:pPr>
            <a:r>
              <a:t/>
            </a:r>
            <a:endParaRPr/>
          </a:p>
          <a:p>
            <a:pPr indent="-171450" lvl="0" marL="171450" rtl="0" algn="just">
              <a:lnSpc>
                <a:spcPct val="100000"/>
              </a:lnSpc>
              <a:spcBef>
                <a:spcPts val="750"/>
              </a:spcBef>
              <a:spcAft>
                <a:spcPts val="0"/>
              </a:spcAft>
              <a:buClr>
                <a:schemeClr val="dk1"/>
              </a:buClr>
              <a:buSzPts val="1800"/>
              <a:buChar char="•"/>
            </a:pPr>
            <a:r>
              <a:rPr lang="en-US" sz="1800">
                <a:latin typeface="Times New Roman"/>
                <a:ea typeface="Times New Roman"/>
                <a:cs typeface="Times New Roman"/>
                <a:sym typeface="Times New Roman"/>
              </a:rPr>
              <a:t> The system shall aim at reducing the distance between the patient and his attending physician </a:t>
            </a:r>
            <a:r>
              <a:rPr lang="en-US"/>
              <a:t>by allowing the healthcare giver to have the analysed temperature and pressure of patient at their fingertips.</a:t>
            </a:r>
            <a:endParaRPr/>
          </a:p>
          <a:p>
            <a:pPr indent="-57150" lvl="0" marL="171450" rtl="0" algn="just">
              <a:lnSpc>
                <a:spcPct val="100000"/>
              </a:lnSpc>
              <a:spcBef>
                <a:spcPts val="750"/>
              </a:spcBef>
              <a:spcAft>
                <a:spcPts val="0"/>
              </a:spcAft>
              <a:buClr>
                <a:schemeClr val="dk1"/>
              </a:buClr>
              <a:buSzPts val="1800"/>
              <a:buNone/>
            </a:pPr>
            <a:r>
              <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2"/>
          <p:cNvSpPr txBox="1"/>
          <p:nvPr>
            <p:ph type="title"/>
          </p:nvPr>
        </p:nvSpPr>
        <p:spPr>
          <a:xfrm>
            <a:off x="965200" y="2551350"/>
            <a:ext cx="7213600" cy="1641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Times New Roman"/>
              <a:buNone/>
            </a:pPr>
            <a:r>
              <a:rPr b="1" lang="en-US" sz="4800"/>
              <a:t>LITERATURE REVIEW</a:t>
            </a:r>
            <a:endParaRPr/>
          </a:p>
        </p:txBody>
      </p:sp>
      <p:sp>
        <p:nvSpPr>
          <p:cNvPr id="244" name="Google Shape;244;p12"/>
          <p:cNvSpPr/>
          <p:nvPr/>
        </p:nvSpPr>
        <p:spPr>
          <a:xfrm>
            <a:off x="3562350" y="709850"/>
            <a:ext cx="2019300" cy="2019300"/>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Times New Roman"/>
                <a:ea typeface="Times New Roman"/>
                <a:cs typeface="Times New Roman"/>
                <a:sym typeface="Times New Roman"/>
              </a:rPr>
              <a:t>05</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3"/>
          <p:cNvSpPr txBox="1"/>
          <p:nvPr>
            <p:ph type="title"/>
          </p:nvPr>
        </p:nvSpPr>
        <p:spPr>
          <a:xfrm>
            <a:off x="257908" y="273844"/>
            <a:ext cx="8628300" cy="5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2800"/>
              <a:buNone/>
            </a:pPr>
            <a:r>
              <a:rPr lang="en-US"/>
              <a:t>Reviews</a:t>
            </a:r>
            <a:endParaRPr/>
          </a:p>
        </p:txBody>
      </p:sp>
      <p:sp>
        <p:nvSpPr>
          <p:cNvPr id="250" name="Google Shape;250;p13"/>
          <p:cNvSpPr txBox="1"/>
          <p:nvPr>
            <p:ph idx="1" type="body"/>
          </p:nvPr>
        </p:nvSpPr>
        <p:spPr>
          <a:xfrm>
            <a:off x="257908" y="984738"/>
            <a:ext cx="8628300" cy="3950700"/>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750"/>
              </a:spcBef>
              <a:spcAft>
                <a:spcPts val="0"/>
              </a:spcAft>
              <a:buSzPts val="1800"/>
              <a:buChar char="•"/>
            </a:pPr>
            <a:r>
              <a:rPr lang="en-US"/>
              <a:t>The Internet of Things (IoT) is a newly emerging term for the new generation of the Internet which allows understanding between interconnected devices. IoT acts as an assistant in healthcare and plays an extremely important role in wide scopes of medicinal services observing applications. [1]</a:t>
            </a:r>
            <a:endParaRPr/>
          </a:p>
          <a:p>
            <a:pPr indent="-342900" lvl="0" marL="457200" rtl="0" algn="just">
              <a:lnSpc>
                <a:spcPct val="100000"/>
              </a:lnSpc>
              <a:spcBef>
                <a:spcPts val="0"/>
              </a:spcBef>
              <a:spcAft>
                <a:spcPts val="0"/>
              </a:spcAft>
              <a:buSzPts val="1800"/>
              <a:buChar char="•"/>
            </a:pPr>
            <a:r>
              <a:rPr lang="en-US"/>
              <a:t>The exponentially growing healthcare costs coupled with the increasing interest of patients in receiving care in the comfort of their own homes have prompted a serious need to revolutionize healthcare systems. This has prompted active research in the development of solutions that enable healthcare providers to remotely monitor and evaluate the health of patients in the comfort of their residences. [2]</a:t>
            </a:r>
            <a:endParaRPr/>
          </a:p>
          <a:p>
            <a:pPr indent="-342900" lvl="0" marL="457200" rtl="0" algn="just">
              <a:lnSpc>
                <a:spcPct val="100000"/>
              </a:lnSpc>
              <a:spcBef>
                <a:spcPts val="0"/>
              </a:spcBef>
              <a:spcAft>
                <a:spcPts val="0"/>
              </a:spcAft>
              <a:buSzPts val="1800"/>
              <a:buChar char="•"/>
            </a:pPr>
            <a:r>
              <a:rPr lang="en-US"/>
              <a:t>Clinical usefulness of existing measures might be demonstrated as clinical experience is broadened. At this time, however, it seems that new instruments, or adaptation of existing measures and scaling methods, are needed for individual-patient assessment and monitoring.[3]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4"/>
          <p:cNvSpPr txBox="1"/>
          <p:nvPr>
            <p:ph type="title"/>
          </p:nvPr>
        </p:nvSpPr>
        <p:spPr>
          <a:xfrm>
            <a:off x="257908" y="273844"/>
            <a:ext cx="8628300" cy="5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2800"/>
              <a:buNone/>
            </a:pPr>
            <a:r>
              <a:rPr lang="en-US"/>
              <a:t>Reviews</a:t>
            </a:r>
            <a:endParaRPr/>
          </a:p>
        </p:txBody>
      </p:sp>
      <p:sp>
        <p:nvSpPr>
          <p:cNvPr id="256" name="Google Shape;256;p14"/>
          <p:cNvSpPr txBox="1"/>
          <p:nvPr>
            <p:ph idx="1" type="body"/>
          </p:nvPr>
        </p:nvSpPr>
        <p:spPr>
          <a:xfrm>
            <a:off x="257908" y="984738"/>
            <a:ext cx="8628300" cy="3950700"/>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750"/>
              </a:spcBef>
              <a:spcAft>
                <a:spcPts val="0"/>
              </a:spcAft>
              <a:buSzPts val="1800"/>
              <a:buChar char="•"/>
            </a:pPr>
            <a:r>
              <a:rPr lang="en-US"/>
              <a:t>The significant challenges in the implementation of Internet of Things for healthcare applications is monitoring all patient's from various places. Thus Internet o Things in the medical field brings out the solution for effective patient monitoring at reduced cost and also reduces the trade-off between patient outcome and disease management.[4]</a:t>
            </a:r>
            <a:endParaRPr/>
          </a:p>
          <a:p>
            <a:pPr indent="-342900" lvl="0" marL="457200" rtl="0" algn="just">
              <a:lnSpc>
                <a:spcPct val="100000"/>
              </a:lnSpc>
              <a:spcBef>
                <a:spcPts val="0"/>
              </a:spcBef>
              <a:spcAft>
                <a:spcPts val="0"/>
              </a:spcAft>
              <a:buSzPts val="1800"/>
              <a:buChar char="•"/>
            </a:pPr>
            <a:r>
              <a:rPr lang="en-US"/>
              <a:t>An elderly person should be monitored constantly, specifically if he or she is diagnosed for health-related problems before. In the proposed system, a patient's condition is monitored by using multimodal inputs, specifically, speech and video. Video cameras and microphones are installed in the smart homes; these sensors constantly capture video and speech of the patient, and transmit them to a dedicated cloud.[5]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5"/>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Existing System</a:t>
            </a:r>
            <a:endParaRPr/>
          </a:p>
        </p:txBody>
      </p:sp>
      <p:sp>
        <p:nvSpPr>
          <p:cNvPr id="262" name="Google Shape;262;p15"/>
          <p:cNvSpPr txBox="1"/>
          <p:nvPr>
            <p:ph idx="1" type="body"/>
          </p:nvPr>
        </p:nvSpPr>
        <p:spPr>
          <a:xfrm>
            <a:off x="257908" y="984738"/>
            <a:ext cx="8628184" cy="3950677"/>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1800"/>
              <a:buNone/>
            </a:pPr>
            <a:r>
              <a:t/>
            </a:r>
            <a:endParaRPr/>
          </a:p>
          <a:p>
            <a:pPr indent="-171450" lvl="0" marL="171450" rtl="0" algn="just">
              <a:lnSpc>
                <a:spcPct val="100000"/>
              </a:lnSpc>
              <a:spcBef>
                <a:spcPts val="0"/>
              </a:spcBef>
              <a:spcAft>
                <a:spcPts val="0"/>
              </a:spcAft>
              <a:buSzPts val="1800"/>
              <a:buChar char="•"/>
            </a:pPr>
            <a:r>
              <a:rPr lang="en-US"/>
              <a:t>In general there are existing subsystem that are wearable things such as bracelets, caps, t-shirts (t-shirts), bands, glasses Wearable processes can be tailored to the "real body." These equipment has been used to contact the person who is to be monitored, personal health and the information gathered which has been sent to the central and internal research centre. Most of these involves monitoring the patient healthy by attending physician.</a:t>
            </a:r>
            <a:endParaRPr/>
          </a:p>
          <a:p>
            <a:pPr indent="0" lvl="0" marL="171450" rtl="0" algn="just">
              <a:lnSpc>
                <a:spcPct val="100000"/>
              </a:lnSpc>
              <a:spcBef>
                <a:spcPts val="0"/>
              </a:spcBef>
              <a:spcAft>
                <a:spcPts val="0"/>
              </a:spcAft>
              <a:buSzPts val="1800"/>
              <a:buNone/>
            </a:pPr>
            <a:r>
              <a:t/>
            </a:r>
            <a:endParaRPr/>
          </a:p>
          <a:p>
            <a:pPr indent="-171450" lvl="0" marL="171450" rtl="0" algn="just">
              <a:lnSpc>
                <a:spcPct val="100000"/>
              </a:lnSpc>
              <a:spcBef>
                <a:spcPts val="750"/>
              </a:spcBef>
              <a:spcAft>
                <a:spcPts val="0"/>
              </a:spcAft>
              <a:buSzPts val="1800"/>
              <a:buChar char="•"/>
            </a:pPr>
            <a:r>
              <a:rPr lang="en-US"/>
              <a:t>Wearable devices may provide natural statistics, including calories, steps, heart rate, blood pressure; time spent exercising, and so on. The effect on these devices is enormous and of course very strong, which has a good focus on monitoring the physical health of users.</a:t>
            </a:r>
            <a:endParaRPr/>
          </a:p>
          <a:p>
            <a:pPr indent="0" lvl="0" marL="171450" rtl="0" algn="just">
              <a:lnSpc>
                <a:spcPct val="100000"/>
              </a:lnSpc>
              <a:spcBef>
                <a:spcPts val="0"/>
              </a:spcBef>
              <a:spcAft>
                <a:spcPts val="0"/>
              </a:spcAft>
              <a:buSzPts val="1800"/>
              <a:buNone/>
            </a:pPr>
            <a:r>
              <a:t/>
            </a:r>
            <a:endParaRPr/>
          </a:p>
          <a:p>
            <a:pPr indent="0" lvl="0" marL="171450" rtl="0" algn="just">
              <a:lnSpc>
                <a:spcPct val="100000"/>
              </a:lnSpc>
              <a:spcBef>
                <a:spcPts val="0"/>
              </a:spcBef>
              <a:spcAft>
                <a:spcPts val="0"/>
              </a:spcAft>
              <a:buSzPts val="1800"/>
              <a:buNone/>
            </a:pPr>
            <a:r>
              <a:t/>
            </a:r>
            <a:endParaRPr/>
          </a:p>
          <a:p>
            <a:pPr indent="0" lvl="0" marL="171450" rtl="0" algn="just">
              <a:lnSpc>
                <a:spcPct val="100000"/>
              </a:lnSpc>
              <a:spcBef>
                <a:spcPts val="0"/>
              </a:spcBef>
              <a:spcAft>
                <a:spcPts val="0"/>
              </a:spcAft>
              <a:buSzPts val="1800"/>
              <a:buNone/>
            </a:pPr>
            <a:r>
              <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6"/>
          <p:cNvSpPr txBox="1"/>
          <p:nvPr>
            <p:ph type="title"/>
          </p:nvPr>
        </p:nvSpPr>
        <p:spPr>
          <a:xfrm>
            <a:off x="257908" y="273844"/>
            <a:ext cx="8628300" cy="5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Existing System</a:t>
            </a:r>
            <a:endParaRPr/>
          </a:p>
        </p:txBody>
      </p:sp>
      <p:sp>
        <p:nvSpPr>
          <p:cNvPr id="268" name="Google Shape;268;p16"/>
          <p:cNvSpPr txBox="1"/>
          <p:nvPr>
            <p:ph idx="1" type="body"/>
          </p:nvPr>
        </p:nvSpPr>
        <p:spPr>
          <a:xfrm>
            <a:off x="257908" y="984738"/>
            <a:ext cx="8628300" cy="3950700"/>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0"/>
              </a:spcBef>
              <a:spcAft>
                <a:spcPts val="0"/>
              </a:spcAft>
              <a:buSzPts val="1800"/>
              <a:buChar char="●"/>
            </a:pPr>
            <a:r>
              <a:rPr lang="en-US"/>
              <a:t>Considering various wearable devices such as </a:t>
            </a:r>
            <a:r>
              <a:rPr b="1" lang="en-US"/>
              <a:t>Pulse Oximetry:-</a:t>
            </a:r>
            <a:r>
              <a:rPr lang="en-US"/>
              <a:t>tests the oxygen saturation level of the human body and monitors the difference in the skin blood flow associated with the cardiac cycle. </a:t>
            </a:r>
            <a:r>
              <a:rPr b="1" lang="en-US"/>
              <a:t>Electrocardiography (ECG):-</a:t>
            </a:r>
            <a:r>
              <a:rPr lang="en-US"/>
              <a:t>waveform that monitors the heart continues to function and provides time information. </a:t>
            </a:r>
            <a:r>
              <a:rPr b="1" lang="en-US"/>
              <a:t>Blood Pressure:-</a:t>
            </a:r>
            <a:r>
              <a:rPr lang="en-US"/>
              <a:t>energy used by blood pumping into the blood vessels helps to quantify it. </a:t>
            </a:r>
            <a:r>
              <a:rPr b="1" lang="en-US"/>
              <a:t>Glucose Monitoring:- </a:t>
            </a:r>
            <a:r>
              <a:rPr lang="en-US"/>
              <a:t>transplant device for body sugar levels tracking. </a:t>
            </a:r>
            <a:r>
              <a:rPr b="1" lang="en-US"/>
              <a:t>Implantable Neural Stimulators:- </a:t>
            </a:r>
            <a:r>
              <a:rPr lang="en-US"/>
              <a:t>device for electrical stimulation trigger electric impulses to relieve chronic pain in the human spinal cord or brain.</a:t>
            </a:r>
            <a:endParaRPr/>
          </a:p>
          <a:p>
            <a:pPr indent="-342900" lvl="0" marL="457200" rtl="0" algn="just">
              <a:lnSpc>
                <a:spcPct val="100000"/>
              </a:lnSpc>
              <a:spcBef>
                <a:spcPts val="0"/>
              </a:spcBef>
              <a:spcAft>
                <a:spcPts val="0"/>
              </a:spcAft>
              <a:buSzPts val="1800"/>
              <a:buChar char="●"/>
            </a:pPr>
            <a:r>
              <a:rPr lang="en-US"/>
              <a:t>All of these subsystems work at level that is not in a case where the physician has to attend  and  do a follow up on multiple patients. Far from that the efficiency of these subsystem are not guaranteed. Theres is no data evaluation and analysis.</a:t>
            </a:r>
            <a:endParaRPr/>
          </a:p>
          <a:p>
            <a:pPr indent="0" lvl="0" marL="171450" rtl="0" algn="just">
              <a:lnSpc>
                <a:spcPct val="100000"/>
              </a:lnSpc>
              <a:spcBef>
                <a:spcPts val="0"/>
              </a:spcBef>
              <a:spcAft>
                <a:spcPts val="0"/>
              </a:spcAft>
              <a:buSzPts val="1800"/>
              <a:buNone/>
            </a:pPr>
            <a:r>
              <a:t/>
            </a:r>
            <a:endParaRPr/>
          </a:p>
          <a:p>
            <a:pPr indent="0" lvl="0" marL="457200" rtl="0" algn="just">
              <a:lnSpc>
                <a:spcPct val="100000"/>
              </a:lnSpc>
              <a:spcBef>
                <a:spcPts val="750"/>
              </a:spcBef>
              <a:spcAft>
                <a:spcPts val="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7"/>
          <p:cNvSpPr txBox="1"/>
          <p:nvPr>
            <p:ph type="title"/>
          </p:nvPr>
        </p:nvSpPr>
        <p:spPr>
          <a:xfrm>
            <a:off x="257908" y="273844"/>
            <a:ext cx="8628300" cy="5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Existing System</a:t>
            </a:r>
            <a:endParaRPr/>
          </a:p>
        </p:txBody>
      </p:sp>
      <p:sp>
        <p:nvSpPr>
          <p:cNvPr id="274" name="Google Shape;274;p17"/>
          <p:cNvSpPr txBox="1"/>
          <p:nvPr>
            <p:ph idx="1" type="body"/>
          </p:nvPr>
        </p:nvSpPr>
        <p:spPr>
          <a:xfrm>
            <a:off x="367600" y="832450"/>
            <a:ext cx="8273400" cy="3950700"/>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750"/>
              </a:spcBef>
              <a:spcAft>
                <a:spcPts val="0"/>
              </a:spcAft>
              <a:buSzPts val="1800"/>
              <a:buChar char="●"/>
            </a:pPr>
            <a:r>
              <a:rPr lang="en-US"/>
              <a:t>Data flow chart</a:t>
            </a:r>
            <a:endParaRPr/>
          </a:p>
          <a:p>
            <a:pPr indent="0" lvl="0" marL="457200" rtl="0" algn="just">
              <a:lnSpc>
                <a:spcPct val="100000"/>
              </a:lnSpc>
              <a:spcBef>
                <a:spcPts val="750"/>
              </a:spcBef>
              <a:spcAft>
                <a:spcPts val="0"/>
              </a:spcAft>
              <a:buSzPts val="1800"/>
              <a:buNone/>
            </a:pPr>
            <a:r>
              <a:t/>
            </a:r>
            <a:endParaRPr/>
          </a:p>
          <a:p>
            <a:pPr indent="0" lvl="0" marL="457200" rtl="0" algn="just">
              <a:lnSpc>
                <a:spcPct val="100000"/>
              </a:lnSpc>
              <a:spcBef>
                <a:spcPts val="750"/>
              </a:spcBef>
              <a:spcAft>
                <a:spcPts val="0"/>
              </a:spcAft>
              <a:buSzPts val="1800"/>
              <a:buNone/>
            </a:pPr>
            <a:r>
              <a:t/>
            </a:r>
            <a:endParaRPr/>
          </a:p>
          <a:p>
            <a:pPr indent="0" lvl="0" marL="457200" rtl="0" algn="just">
              <a:lnSpc>
                <a:spcPct val="100000"/>
              </a:lnSpc>
              <a:spcBef>
                <a:spcPts val="750"/>
              </a:spcBef>
              <a:spcAft>
                <a:spcPts val="0"/>
              </a:spcAft>
              <a:buSzPts val="1800"/>
              <a:buNone/>
            </a:pPr>
            <a:r>
              <a:t/>
            </a:r>
            <a:endParaRPr/>
          </a:p>
          <a:p>
            <a:pPr indent="0" lvl="0" marL="457200" rtl="0" algn="just">
              <a:lnSpc>
                <a:spcPct val="100000"/>
              </a:lnSpc>
              <a:spcBef>
                <a:spcPts val="750"/>
              </a:spcBef>
              <a:spcAft>
                <a:spcPts val="0"/>
              </a:spcAft>
              <a:buSzPts val="1800"/>
              <a:buNone/>
            </a:pPr>
            <a:r>
              <a:t/>
            </a:r>
            <a:endParaRPr/>
          </a:p>
          <a:p>
            <a:pPr indent="0" lvl="0" marL="457200" rtl="0" algn="just">
              <a:lnSpc>
                <a:spcPct val="100000"/>
              </a:lnSpc>
              <a:spcBef>
                <a:spcPts val="750"/>
              </a:spcBef>
              <a:spcAft>
                <a:spcPts val="0"/>
              </a:spcAft>
              <a:buSzPts val="1800"/>
              <a:buNone/>
            </a:pPr>
            <a:r>
              <a:t/>
            </a:r>
            <a:endParaRPr/>
          </a:p>
          <a:p>
            <a:pPr indent="-342900" lvl="0" marL="457200" rtl="0" algn="just">
              <a:lnSpc>
                <a:spcPct val="100000"/>
              </a:lnSpc>
              <a:spcBef>
                <a:spcPts val="750"/>
              </a:spcBef>
              <a:spcAft>
                <a:spcPts val="0"/>
              </a:spcAft>
              <a:buSzPts val="1800"/>
              <a:buChar char="●"/>
            </a:pPr>
            <a:r>
              <a:rPr lang="en-US"/>
              <a:t>Mode of patient health status management that is current used in regional hospitals is that</a:t>
            </a:r>
            <a:endParaRPr/>
          </a:p>
          <a:p>
            <a:pPr indent="0" lvl="0" marL="0" rtl="0" algn="just">
              <a:lnSpc>
                <a:spcPct val="100000"/>
              </a:lnSpc>
              <a:spcBef>
                <a:spcPts val="750"/>
              </a:spcBef>
              <a:spcAft>
                <a:spcPts val="0"/>
              </a:spcAft>
              <a:buSzPts val="1800"/>
              <a:buNone/>
            </a:pPr>
            <a:r>
              <a:t/>
            </a:r>
            <a:endParaRPr/>
          </a:p>
        </p:txBody>
      </p:sp>
      <p:sp>
        <p:nvSpPr>
          <p:cNvPr id="275" name="Google Shape;275;p17"/>
          <p:cNvSpPr/>
          <p:nvPr/>
        </p:nvSpPr>
        <p:spPr>
          <a:xfrm>
            <a:off x="1508750" y="2112275"/>
            <a:ext cx="1824305" cy="459507"/>
          </a:xfrm>
          <a:custGeom>
            <a:rect b="b" l="l" r="r" t="t"/>
            <a:pathLst>
              <a:path extrusionOk="0" h="25786" w="75713">
                <a:moveTo>
                  <a:pt x="0" y="1097"/>
                </a:moveTo>
                <a:lnTo>
                  <a:pt x="0" y="25786"/>
                </a:lnTo>
                <a:lnTo>
                  <a:pt x="75713" y="25786"/>
                </a:lnTo>
                <a:lnTo>
                  <a:pt x="75713" y="0"/>
                </a:lnTo>
                <a:close/>
              </a:path>
            </a:pathLst>
          </a:custGeom>
          <a:solidFill>
            <a:schemeClr val="lt2"/>
          </a:solidFill>
          <a:ln cap="flat" cmpd="sng" w="9525">
            <a:solidFill>
              <a:schemeClr val="dk2"/>
            </a:solidFill>
            <a:prstDash val="solid"/>
            <a:round/>
            <a:headEnd len="sm" w="sm" type="none"/>
            <a:tailEnd len="sm" w="sm" type="none"/>
          </a:ln>
        </p:spPr>
      </p:sp>
      <p:cxnSp>
        <p:nvCxnSpPr>
          <p:cNvPr id="276" name="Google Shape;276;p17"/>
          <p:cNvCxnSpPr/>
          <p:nvPr/>
        </p:nvCxnSpPr>
        <p:spPr>
          <a:xfrm>
            <a:off x="3387875" y="2342025"/>
            <a:ext cx="441000" cy="0"/>
          </a:xfrm>
          <a:prstGeom prst="straightConnector1">
            <a:avLst/>
          </a:prstGeom>
          <a:noFill/>
          <a:ln cap="flat" cmpd="sng" w="9525">
            <a:solidFill>
              <a:schemeClr val="dk2"/>
            </a:solidFill>
            <a:prstDash val="solid"/>
            <a:round/>
            <a:headEnd len="sm" w="sm" type="none"/>
            <a:tailEnd len="med" w="med" type="triangle"/>
          </a:ln>
        </p:spPr>
      </p:cxnSp>
      <p:sp>
        <p:nvSpPr>
          <p:cNvPr id="277" name="Google Shape;277;p17"/>
          <p:cNvSpPr/>
          <p:nvPr/>
        </p:nvSpPr>
        <p:spPr>
          <a:xfrm>
            <a:off x="3883700" y="2112275"/>
            <a:ext cx="1824305" cy="459507"/>
          </a:xfrm>
          <a:custGeom>
            <a:rect b="b" l="l" r="r" t="t"/>
            <a:pathLst>
              <a:path extrusionOk="0" h="25786" w="75713">
                <a:moveTo>
                  <a:pt x="0" y="1097"/>
                </a:moveTo>
                <a:lnTo>
                  <a:pt x="0" y="25786"/>
                </a:lnTo>
                <a:lnTo>
                  <a:pt x="75713" y="25786"/>
                </a:lnTo>
                <a:lnTo>
                  <a:pt x="75713" y="0"/>
                </a:lnTo>
                <a:close/>
              </a:path>
            </a:pathLst>
          </a:custGeom>
          <a:solidFill>
            <a:schemeClr val="lt2"/>
          </a:solidFill>
          <a:ln cap="flat" cmpd="sng" w="9525">
            <a:solidFill>
              <a:schemeClr val="dk2"/>
            </a:solidFill>
            <a:prstDash val="solid"/>
            <a:round/>
            <a:headEnd len="sm" w="sm" type="none"/>
            <a:tailEnd len="sm" w="sm" type="none"/>
          </a:ln>
        </p:spPr>
      </p:sp>
      <p:sp>
        <p:nvSpPr>
          <p:cNvPr id="278" name="Google Shape;278;p17"/>
          <p:cNvSpPr/>
          <p:nvPr/>
        </p:nvSpPr>
        <p:spPr>
          <a:xfrm>
            <a:off x="6368300" y="2141926"/>
            <a:ext cx="1824305" cy="366548"/>
          </a:xfrm>
          <a:custGeom>
            <a:rect b="b" l="l" r="r" t="t"/>
            <a:pathLst>
              <a:path extrusionOk="0" h="25786" w="75713">
                <a:moveTo>
                  <a:pt x="0" y="1097"/>
                </a:moveTo>
                <a:lnTo>
                  <a:pt x="0" y="25786"/>
                </a:lnTo>
                <a:lnTo>
                  <a:pt x="75713" y="25786"/>
                </a:lnTo>
                <a:lnTo>
                  <a:pt x="75713" y="0"/>
                </a:lnTo>
                <a:close/>
              </a:path>
            </a:pathLst>
          </a:custGeom>
          <a:solidFill>
            <a:schemeClr val="lt2"/>
          </a:solidFill>
          <a:ln cap="flat" cmpd="sng" w="9525">
            <a:solidFill>
              <a:schemeClr val="dk2"/>
            </a:solidFill>
            <a:prstDash val="solid"/>
            <a:round/>
            <a:headEnd len="sm" w="sm" type="none"/>
            <a:tailEnd len="sm" w="sm" type="none"/>
          </a:ln>
        </p:spPr>
      </p:sp>
      <p:sp>
        <p:nvSpPr>
          <p:cNvPr id="279" name="Google Shape;279;p17"/>
          <p:cNvSpPr txBox="1"/>
          <p:nvPr/>
        </p:nvSpPr>
        <p:spPr>
          <a:xfrm>
            <a:off x="1769325" y="2141925"/>
            <a:ext cx="1824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SENSORS</a:t>
            </a:r>
            <a:endParaRPr b="0" i="0" sz="1400" u="none" cap="none" strike="noStrike">
              <a:solidFill>
                <a:srgbClr val="000000"/>
              </a:solidFill>
              <a:latin typeface="Arial"/>
              <a:ea typeface="Arial"/>
              <a:cs typeface="Arial"/>
              <a:sym typeface="Arial"/>
            </a:endParaRPr>
          </a:p>
        </p:txBody>
      </p:sp>
      <p:sp>
        <p:nvSpPr>
          <p:cNvPr id="280" name="Google Shape;280;p17"/>
          <p:cNvSpPr txBox="1"/>
          <p:nvPr/>
        </p:nvSpPr>
        <p:spPr>
          <a:xfrm>
            <a:off x="3993350" y="2141925"/>
            <a:ext cx="1824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PROCESSOR CHIP</a:t>
            </a:r>
            <a:endParaRPr b="0" i="0" sz="1400" u="none" cap="none" strike="noStrike">
              <a:solidFill>
                <a:srgbClr val="000000"/>
              </a:solidFill>
              <a:latin typeface="Arial"/>
              <a:ea typeface="Arial"/>
              <a:cs typeface="Arial"/>
              <a:sym typeface="Arial"/>
            </a:endParaRPr>
          </a:p>
        </p:txBody>
      </p:sp>
      <p:sp>
        <p:nvSpPr>
          <p:cNvPr id="281" name="Google Shape;281;p17"/>
          <p:cNvSpPr txBox="1"/>
          <p:nvPr/>
        </p:nvSpPr>
        <p:spPr>
          <a:xfrm>
            <a:off x="6793500" y="2141925"/>
            <a:ext cx="1824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DISPLAY </a:t>
            </a:r>
            <a:endParaRPr b="0" i="0" sz="1400" u="none" cap="none" strike="noStrike">
              <a:solidFill>
                <a:srgbClr val="000000"/>
              </a:solidFill>
              <a:latin typeface="Arial"/>
              <a:ea typeface="Arial"/>
              <a:cs typeface="Arial"/>
              <a:sym typeface="Arial"/>
            </a:endParaRPr>
          </a:p>
        </p:txBody>
      </p:sp>
      <p:cxnSp>
        <p:nvCxnSpPr>
          <p:cNvPr id="282" name="Google Shape;282;p17"/>
          <p:cNvCxnSpPr/>
          <p:nvPr/>
        </p:nvCxnSpPr>
        <p:spPr>
          <a:xfrm>
            <a:off x="5817638" y="2295550"/>
            <a:ext cx="4410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8"/>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Proposed System</a:t>
            </a:r>
            <a:endParaRPr/>
          </a:p>
        </p:txBody>
      </p:sp>
      <p:sp>
        <p:nvSpPr>
          <p:cNvPr id="288" name="Google Shape;288;p18"/>
          <p:cNvSpPr txBox="1"/>
          <p:nvPr>
            <p:ph idx="1" type="body"/>
          </p:nvPr>
        </p:nvSpPr>
        <p:spPr>
          <a:xfrm>
            <a:off x="257908" y="984738"/>
            <a:ext cx="8628184" cy="3950677"/>
          </a:xfrm>
          <a:prstGeom prst="rect">
            <a:avLst/>
          </a:prstGeom>
          <a:noFill/>
          <a:ln>
            <a:noFill/>
          </a:ln>
        </p:spPr>
        <p:txBody>
          <a:bodyPr anchorCtr="0" anchor="t" bIns="45700" lIns="91425" spcFirstLastPara="1" rIns="91425" wrap="square" tIns="45700">
            <a:normAutofit/>
          </a:bodyPr>
          <a:lstStyle/>
          <a:p>
            <a:pPr indent="-171450" lvl="0" marL="171450" rtl="0" algn="just">
              <a:lnSpc>
                <a:spcPct val="100000"/>
              </a:lnSpc>
              <a:spcBef>
                <a:spcPts val="0"/>
              </a:spcBef>
              <a:spcAft>
                <a:spcPts val="0"/>
              </a:spcAft>
              <a:buSzPts val="1800"/>
              <a:buChar char="•"/>
            </a:pPr>
            <a:r>
              <a:rPr lang="en-US"/>
              <a:t>IoT refer to the  network of physical object-linked devices that allow remote devices to hear, analyze, and monitor. The computational mechanism for linking computer hardware to allow communication between sensors and smart sewing equipment. IoT implementations in IoT data processing rely heavily on the five layer which are perception layer-sensors as data minors, broadcasting layer -transportations and networking, middle layer - processing of data and application layer- analysis.</a:t>
            </a:r>
            <a:endParaRPr/>
          </a:p>
          <a:p>
            <a:pPr indent="0" lvl="0" marL="171450" rtl="0" algn="just">
              <a:lnSpc>
                <a:spcPct val="100000"/>
              </a:lnSpc>
              <a:spcBef>
                <a:spcPts val="0"/>
              </a:spcBef>
              <a:spcAft>
                <a:spcPts val="0"/>
              </a:spcAft>
              <a:buSzPts val="1800"/>
              <a:buNone/>
            </a:pPr>
            <a:r>
              <a:t/>
            </a:r>
            <a:endParaRPr/>
          </a:p>
          <a:p>
            <a:pPr indent="-171450" lvl="0" marL="171450" rtl="0" algn="just">
              <a:lnSpc>
                <a:spcPct val="100000"/>
              </a:lnSpc>
              <a:spcBef>
                <a:spcPts val="0"/>
              </a:spcBef>
              <a:spcAft>
                <a:spcPts val="0"/>
              </a:spcAft>
              <a:buSzPts val="1800"/>
              <a:buChar char="•"/>
            </a:pPr>
            <a:r>
              <a:rPr lang="en-US"/>
              <a:t>The role of  'IoT in healthcare' is to reduce maintenance burden, followed by an increase in the chance of healthcare. The addition individual and online health care network was great learning experience and anticipated that mobile information and general technology killing applications would lead to the development of cloud health services..</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9"/>
          <p:cNvSpPr txBox="1"/>
          <p:nvPr>
            <p:ph type="title"/>
          </p:nvPr>
        </p:nvSpPr>
        <p:spPr>
          <a:xfrm>
            <a:off x="257908" y="273844"/>
            <a:ext cx="8628300" cy="5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Proposed System</a:t>
            </a:r>
            <a:endParaRPr/>
          </a:p>
        </p:txBody>
      </p:sp>
      <p:sp>
        <p:nvSpPr>
          <p:cNvPr id="294" name="Google Shape;294;p19"/>
          <p:cNvSpPr txBox="1"/>
          <p:nvPr>
            <p:ph idx="1" type="body"/>
          </p:nvPr>
        </p:nvSpPr>
        <p:spPr>
          <a:xfrm>
            <a:off x="257908" y="984738"/>
            <a:ext cx="8628300" cy="3950700"/>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750"/>
              </a:spcBef>
              <a:spcAft>
                <a:spcPts val="0"/>
              </a:spcAft>
              <a:buSzPts val="1800"/>
              <a:buChar char="●"/>
            </a:pPr>
            <a:r>
              <a:rPr lang="en-US"/>
              <a:t>The proposed system sensors shall be used to mine patient details that is temperature and pressure. The physician can provide adequate guidance on health care. Increased monitoring is required for IoT devices commonly used for disabled patients. Monitoring strategies, through the assistance of the sensors, have been collected to maintain a constant material movement by the patients referred to there for physicians. In turn, this enhances care quality. In the end, this leads to care costs. </a:t>
            </a:r>
            <a:endParaRPr/>
          </a:p>
          <a:p>
            <a:pPr indent="-342900" lvl="0" marL="457200" rtl="0" algn="just">
              <a:lnSpc>
                <a:spcPct val="100000"/>
              </a:lnSpc>
              <a:spcBef>
                <a:spcPts val="0"/>
              </a:spcBef>
              <a:spcAft>
                <a:spcPts val="0"/>
              </a:spcAft>
              <a:buSzPts val="1800"/>
              <a:buChar char="●"/>
            </a:pPr>
            <a:r>
              <a:rPr lang="en-US"/>
              <a:t>The proposed system shall have the wearable sensor to mining the patient's temperature and blood pressure. With help of wireless network the individual patient’s data shall be move to the Terminal such as attending Physician and nurse terminal in real time.</a:t>
            </a:r>
            <a:endParaRPr/>
          </a:p>
          <a:p>
            <a:pPr indent="-342900" lvl="0" marL="457200" rtl="0" algn="just">
              <a:lnSpc>
                <a:spcPct val="100000"/>
              </a:lnSpc>
              <a:spcBef>
                <a:spcPts val="0"/>
              </a:spcBef>
              <a:spcAft>
                <a:spcPts val="0"/>
              </a:spcAft>
              <a:buSzPts val="1800"/>
              <a:buChar char="●"/>
            </a:pPr>
            <a:r>
              <a:rPr lang="en-US"/>
              <a:t>A hospital web portal shall be able to gather and store all admitted patient in all wards, any flacturation from normal human blood pressure and temperature will automatically results into alert system as shown in next flowchart.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
          <p:cNvSpPr txBox="1"/>
          <p:nvPr>
            <p:ph type="title"/>
          </p:nvPr>
        </p:nvSpPr>
        <p:spPr>
          <a:xfrm>
            <a:off x="720000" y="598306"/>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500"/>
              <a:buFont typeface="Times New Roman"/>
              <a:buNone/>
            </a:pPr>
            <a:r>
              <a:rPr lang="en-US"/>
              <a:t>PRESENTATION CONTENTS</a:t>
            </a:r>
            <a:endParaRPr/>
          </a:p>
        </p:txBody>
      </p:sp>
      <p:sp>
        <p:nvSpPr>
          <p:cNvPr id="169" name="Google Shape;169;p2"/>
          <p:cNvSpPr txBox="1"/>
          <p:nvPr>
            <p:ph idx="2" type="title"/>
          </p:nvPr>
        </p:nvSpPr>
        <p:spPr>
          <a:xfrm>
            <a:off x="354058" y="1786587"/>
            <a:ext cx="1986000" cy="409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FF0000"/>
              </a:buClr>
              <a:buSzPts val="2500"/>
              <a:buFont typeface="Times New Roman"/>
              <a:buNone/>
            </a:pPr>
            <a:r>
              <a:rPr b="1" lang="en-US" sz="2800">
                <a:solidFill>
                  <a:srgbClr val="FF0000"/>
                </a:solidFill>
              </a:rPr>
              <a:t>01</a:t>
            </a:r>
            <a:endParaRPr/>
          </a:p>
        </p:txBody>
      </p:sp>
      <p:sp>
        <p:nvSpPr>
          <p:cNvPr id="170" name="Google Shape;170;p2"/>
          <p:cNvSpPr txBox="1"/>
          <p:nvPr>
            <p:ph idx="1" type="subTitle"/>
          </p:nvPr>
        </p:nvSpPr>
        <p:spPr>
          <a:xfrm>
            <a:off x="354058" y="2196025"/>
            <a:ext cx="1986000" cy="527700"/>
          </a:xfrm>
          <a:prstGeom prst="rect">
            <a:avLst/>
          </a:prstGeom>
          <a:noFill/>
          <a:ln>
            <a:noFill/>
          </a:ln>
        </p:spPr>
        <p:txBody>
          <a:bodyPr anchorCtr="0" anchor="ctr" bIns="91425" lIns="91425" spcFirstLastPara="1" rIns="91425" wrap="square" tIns="91425">
            <a:noAutofit/>
          </a:bodyPr>
          <a:lstStyle/>
          <a:p>
            <a:pPr indent="-171450" lvl="0" marL="171450" rtl="0" algn="ctr">
              <a:lnSpc>
                <a:spcPct val="100000"/>
              </a:lnSpc>
              <a:spcBef>
                <a:spcPts val="0"/>
              </a:spcBef>
              <a:spcAft>
                <a:spcPts val="0"/>
              </a:spcAft>
              <a:buClr>
                <a:schemeClr val="dk1"/>
              </a:buClr>
              <a:buSzPts val="1400"/>
              <a:buNone/>
            </a:pPr>
            <a:r>
              <a:rPr b="1" lang="en-US" sz="2000">
                <a:latin typeface="Times New Roman"/>
                <a:ea typeface="Times New Roman"/>
                <a:cs typeface="Times New Roman"/>
                <a:sym typeface="Times New Roman"/>
              </a:rPr>
              <a:t>Introduction</a:t>
            </a:r>
            <a:endParaRPr/>
          </a:p>
        </p:txBody>
      </p:sp>
      <p:sp>
        <p:nvSpPr>
          <p:cNvPr id="171" name="Google Shape;171;p2"/>
          <p:cNvSpPr txBox="1"/>
          <p:nvPr>
            <p:ph idx="3" type="title"/>
          </p:nvPr>
        </p:nvSpPr>
        <p:spPr>
          <a:xfrm>
            <a:off x="2590347" y="1786587"/>
            <a:ext cx="1986000" cy="409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FF0000"/>
              </a:buClr>
              <a:buSzPts val="2500"/>
              <a:buFont typeface="Times New Roman"/>
              <a:buNone/>
            </a:pPr>
            <a:r>
              <a:rPr b="1" lang="en-US" sz="2800">
                <a:solidFill>
                  <a:srgbClr val="FF0000"/>
                </a:solidFill>
              </a:rPr>
              <a:t>02</a:t>
            </a:r>
            <a:endParaRPr/>
          </a:p>
        </p:txBody>
      </p:sp>
      <p:sp>
        <p:nvSpPr>
          <p:cNvPr id="172" name="Google Shape;172;p2"/>
          <p:cNvSpPr txBox="1"/>
          <p:nvPr>
            <p:ph idx="4" type="subTitle"/>
          </p:nvPr>
        </p:nvSpPr>
        <p:spPr>
          <a:xfrm>
            <a:off x="2436943" y="2213684"/>
            <a:ext cx="2292807" cy="492443"/>
          </a:xfrm>
          <a:prstGeom prst="rect">
            <a:avLst/>
          </a:prstGeom>
          <a:noFill/>
          <a:ln>
            <a:noFill/>
          </a:ln>
        </p:spPr>
        <p:txBody>
          <a:bodyPr anchorCtr="0" anchor="ctr" bIns="91425" lIns="91425" spcFirstLastPara="1" rIns="91425" wrap="square" tIns="91425">
            <a:spAutoFit/>
          </a:bodyPr>
          <a:lstStyle/>
          <a:p>
            <a:pPr indent="-171450" lvl="0" marL="171450" rtl="0" algn="ctr">
              <a:lnSpc>
                <a:spcPct val="100000"/>
              </a:lnSpc>
              <a:spcBef>
                <a:spcPts val="0"/>
              </a:spcBef>
              <a:spcAft>
                <a:spcPts val="0"/>
              </a:spcAft>
              <a:buClr>
                <a:schemeClr val="dk1"/>
              </a:buClr>
              <a:buSzPts val="1400"/>
              <a:buNone/>
            </a:pPr>
            <a:r>
              <a:rPr b="1" lang="en-US" sz="2000">
                <a:latin typeface="Times New Roman"/>
                <a:ea typeface="Times New Roman"/>
                <a:cs typeface="Times New Roman"/>
                <a:sym typeface="Times New Roman"/>
              </a:rPr>
              <a:t>Problem Statement</a:t>
            </a:r>
            <a:endParaRPr/>
          </a:p>
        </p:txBody>
      </p:sp>
      <p:sp>
        <p:nvSpPr>
          <p:cNvPr id="173" name="Google Shape;173;p2"/>
          <p:cNvSpPr txBox="1"/>
          <p:nvPr>
            <p:ph idx="5" type="title"/>
          </p:nvPr>
        </p:nvSpPr>
        <p:spPr>
          <a:xfrm>
            <a:off x="6918055" y="1786587"/>
            <a:ext cx="1986000" cy="409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FF0000"/>
              </a:buClr>
              <a:buSzPts val="2500"/>
              <a:buFont typeface="Times New Roman"/>
              <a:buNone/>
            </a:pPr>
            <a:r>
              <a:rPr b="1" lang="en-US" sz="2800">
                <a:solidFill>
                  <a:srgbClr val="FF0000"/>
                </a:solidFill>
              </a:rPr>
              <a:t>04</a:t>
            </a:r>
            <a:endParaRPr/>
          </a:p>
        </p:txBody>
      </p:sp>
      <p:sp>
        <p:nvSpPr>
          <p:cNvPr id="174" name="Google Shape;174;p2"/>
          <p:cNvSpPr txBox="1"/>
          <p:nvPr>
            <p:ph idx="6" type="subTitle"/>
          </p:nvPr>
        </p:nvSpPr>
        <p:spPr>
          <a:xfrm>
            <a:off x="6918055" y="2217475"/>
            <a:ext cx="1986000" cy="484800"/>
          </a:xfrm>
          <a:prstGeom prst="rect">
            <a:avLst/>
          </a:prstGeom>
          <a:noFill/>
          <a:ln>
            <a:noFill/>
          </a:ln>
        </p:spPr>
        <p:txBody>
          <a:bodyPr anchorCtr="0" anchor="ctr" bIns="91425" lIns="91425" spcFirstLastPara="1" rIns="91425" wrap="square" tIns="91425">
            <a:noAutofit/>
          </a:bodyPr>
          <a:lstStyle/>
          <a:p>
            <a:pPr indent="-171450" lvl="0" marL="171450" rtl="0" algn="ctr">
              <a:lnSpc>
                <a:spcPct val="100000"/>
              </a:lnSpc>
              <a:spcBef>
                <a:spcPts val="0"/>
              </a:spcBef>
              <a:spcAft>
                <a:spcPts val="0"/>
              </a:spcAft>
              <a:buClr>
                <a:schemeClr val="dk1"/>
              </a:buClr>
              <a:buSzPts val="1400"/>
              <a:buNone/>
            </a:pPr>
            <a:r>
              <a:rPr b="1" lang="en-US" sz="2000">
                <a:latin typeface="Times New Roman"/>
                <a:ea typeface="Times New Roman"/>
                <a:cs typeface="Times New Roman"/>
                <a:sym typeface="Times New Roman"/>
              </a:rPr>
              <a:t>Significance</a:t>
            </a:r>
            <a:endParaRPr/>
          </a:p>
        </p:txBody>
      </p:sp>
      <p:sp>
        <p:nvSpPr>
          <p:cNvPr id="175" name="Google Shape;175;p2"/>
          <p:cNvSpPr txBox="1"/>
          <p:nvPr>
            <p:ph idx="9" type="title"/>
          </p:nvPr>
        </p:nvSpPr>
        <p:spPr>
          <a:xfrm>
            <a:off x="4830455" y="1786587"/>
            <a:ext cx="1986000" cy="409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FF0000"/>
              </a:buClr>
              <a:buSzPts val="2500"/>
              <a:buFont typeface="Times New Roman"/>
              <a:buNone/>
            </a:pPr>
            <a:r>
              <a:rPr b="1" lang="en-US" sz="2800">
                <a:solidFill>
                  <a:srgbClr val="FF0000"/>
                </a:solidFill>
              </a:rPr>
              <a:t>03</a:t>
            </a:r>
            <a:endParaRPr/>
          </a:p>
        </p:txBody>
      </p:sp>
      <p:sp>
        <p:nvSpPr>
          <p:cNvPr id="176" name="Google Shape;176;p2"/>
          <p:cNvSpPr txBox="1"/>
          <p:nvPr>
            <p:ph idx="13" type="subTitle"/>
          </p:nvPr>
        </p:nvSpPr>
        <p:spPr>
          <a:xfrm>
            <a:off x="4830455" y="2196025"/>
            <a:ext cx="1986000" cy="527700"/>
          </a:xfrm>
          <a:prstGeom prst="rect">
            <a:avLst/>
          </a:prstGeom>
          <a:noFill/>
          <a:ln>
            <a:noFill/>
          </a:ln>
        </p:spPr>
        <p:txBody>
          <a:bodyPr anchorCtr="0" anchor="ctr" bIns="91425" lIns="91425" spcFirstLastPara="1" rIns="91425" wrap="square" tIns="91425">
            <a:noAutofit/>
          </a:bodyPr>
          <a:lstStyle/>
          <a:p>
            <a:pPr indent="-171450" lvl="0" marL="171450" rtl="0" algn="ctr">
              <a:lnSpc>
                <a:spcPct val="100000"/>
              </a:lnSpc>
              <a:spcBef>
                <a:spcPts val="0"/>
              </a:spcBef>
              <a:spcAft>
                <a:spcPts val="0"/>
              </a:spcAft>
              <a:buClr>
                <a:schemeClr val="dk1"/>
              </a:buClr>
              <a:buSzPts val="1400"/>
              <a:buNone/>
            </a:pPr>
            <a:r>
              <a:rPr b="1" lang="en-US" sz="2000">
                <a:latin typeface="Times New Roman"/>
                <a:ea typeface="Times New Roman"/>
                <a:cs typeface="Times New Roman"/>
                <a:sym typeface="Times New Roman"/>
              </a:rPr>
              <a:t>Objectives</a:t>
            </a:r>
            <a:endParaRPr/>
          </a:p>
        </p:txBody>
      </p:sp>
      <p:sp>
        <p:nvSpPr>
          <p:cNvPr id="177" name="Google Shape;177;p2"/>
          <p:cNvSpPr txBox="1"/>
          <p:nvPr>
            <p:ph idx="2" type="title"/>
          </p:nvPr>
        </p:nvSpPr>
        <p:spPr>
          <a:xfrm>
            <a:off x="354058" y="3263987"/>
            <a:ext cx="1986000" cy="409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FF0000"/>
              </a:buClr>
              <a:buSzPts val="2500"/>
              <a:buFont typeface="Times New Roman"/>
              <a:buNone/>
            </a:pPr>
            <a:r>
              <a:rPr b="1" lang="en-US" sz="2800">
                <a:solidFill>
                  <a:srgbClr val="FF0000"/>
                </a:solidFill>
              </a:rPr>
              <a:t>05</a:t>
            </a:r>
            <a:endParaRPr/>
          </a:p>
        </p:txBody>
      </p:sp>
      <p:sp>
        <p:nvSpPr>
          <p:cNvPr id="178" name="Google Shape;178;p2"/>
          <p:cNvSpPr txBox="1"/>
          <p:nvPr>
            <p:ph idx="1" type="subTitle"/>
          </p:nvPr>
        </p:nvSpPr>
        <p:spPr>
          <a:xfrm>
            <a:off x="183788" y="3673425"/>
            <a:ext cx="2326540" cy="527700"/>
          </a:xfrm>
          <a:prstGeom prst="rect">
            <a:avLst/>
          </a:prstGeom>
          <a:noFill/>
          <a:ln>
            <a:noFill/>
          </a:ln>
        </p:spPr>
        <p:txBody>
          <a:bodyPr anchorCtr="0" anchor="ctr" bIns="91425" lIns="91425" spcFirstLastPara="1" rIns="91425" wrap="square" tIns="91425">
            <a:noAutofit/>
          </a:bodyPr>
          <a:lstStyle/>
          <a:p>
            <a:pPr indent="-171450" lvl="0" marL="171450" rtl="0" algn="ctr">
              <a:lnSpc>
                <a:spcPct val="100000"/>
              </a:lnSpc>
              <a:spcBef>
                <a:spcPts val="0"/>
              </a:spcBef>
              <a:spcAft>
                <a:spcPts val="0"/>
              </a:spcAft>
              <a:buClr>
                <a:schemeClr val="dk1"/>
              </a:buClr>
              <a:buSzPts val="1400"/>
              <a:buNone/>
            </a:pPr>
            <a:r>
              <a:rPr b="1" lang="en-US" sz="2000">
                <a:latin typeface="Times New Roman"/>
                <a:ea typeface="Times New Roman"/>
                <a:cs typeface="Times New Roman"/>
                <a:sym typeface="Times New Roman"/>
              </a:rPr>
              <a:t>Literature Review</a:t>
            </a:r>
            <a:endParaRPr/>
          </a:p>
        </p:txBody>
      </p:sp>
      <p:sp>
        <p:nvSpPr>
          <p:cNvPr id="179" name="Google Shape;179;p2"/>
          <p:cNvSpPr txBox="1"/>
          <p:nvPr>
            <p:ph idx="3" type="title"/>
          </p:nvPr>
        </p:nvSpPr>
        <p:spPr>
          <a:xfrm>
            <a:off x="2590347" y="3263987"/>
            <a:ext cx="1986000" cy="409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FF0000"/>
              </a:buClr>
              <a:buSzPts val="2500"/>
              <a:buFont typeface="Times New Roman"/>
              <a:buNone/>
            </a:pPr>
            <a:r>
              <a:rPr b="1" lang="en-US" sz="2800">
                <a:solidFill>
                  <a:srgbClr val="FF0000"/>
                </a:solidFill>
              </a:rPr>
              <a:t>06</a:t>
            </a:r>
            <a:endParaRPr/>
          </a:p>
        </p:txBody>
      </p:sp>
      <p:sp>
        <p:nvSpPr>
          <p:cNvPr id="180" name="Google Shape;180;p2"/>
          <p:cNvSpPr txBox="1"/>
          <p:nvPr>
            <p:ph idx="4" type="subTitle"/>
          </p:nvPr>
        </p:nvSpPr>
        <p:spPr>
          <a:xfrm>
            <a:off x="2772068" y="3691084"/>
            <a:ext cx="1622560" cy="492443"/>
          </a:xfrm>
          <a:prstGeom prst="rect">
            <a:avLst/>
          </a:prstGeom>
          <a:noFill/>
          <a:ln>
            <a:noFill/>
          </a:ln>
        </p:spPr>
        <p:txBody>
          <a:bodyPr anchorCtr="0" anchor="ctr" bIns="91425" lIns="91425" spcFirstLastPara="1" rIns="91425" wrap="square" tIns="91425">
            <a:spAutoFit/>
          </a:bodyPr>
          <a:lstStyle/>
          <a:p>
            <a:pPr indent="-171450" lvl="0" marL="171450" rtl="0" algn="ctr">
              <a:lnSpc>
                <a:spcPct val="100000"/>
              </a:lnSpc>
              <a:spcBef>
                <a:spcPts val="0"/>
              </a:spcBef>
              <a:spcAft>
                <a:spcPts val="0"/>
              </a:spcAft>
              <a:buClr>
                <a:schemeClr val="dk1"/>
              </a:buClr>
              <a:buSzPts val="1400"/>
              <a:buNone/>
            </a:pPr>
            <a:r>
              <a:rPr b="1" lang="en-US" sz="2000">
                <a:latin typeface="Times New Roman"/>
                <a:ea typeface="Times New Roman"/>
                <a:cs typeface="Times New Roman"/>
                <a:sym typeface="Times New Roman"/>
              </a:rPr>
              <a:t>Methodology</a:t>
            </a:r>
            <a:endParaRPr/>
          </a:p>
        </p:txBody>
      </p:sp>
      <p:sp>
        <p:nvSpPr>
          <p:cNvPr id="181" name="Google Shape;181;p2"/>
          <p:cNvSpPr txBox="1"/>
          <p:nvPr>
            <p:ph idx="5" type="title"/>
          </p:nvPr>
        </p:nvSpPr>
        <p:spPr>
          <a:xfrm>
            <a:off x="6918055" y="3263987"/>
            <a:ext cx="1986000" cy="409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FF0000"/>
              </a:buClr>
              <a:buSzPts val="2500"/>
              <a:buFont typeface="Times New Roman"/>
              <a:buNone/>
            </a:pPr>
            <a:r>
              <a:rPr b="1" lang="en-US" sz="2800">
                <a:solidFill>
                  <a:srgbClr val="FF0000"/>
                </a:solidFill>
              </a:rPr>
              <a:t>08</a:t>
            </a:r>
            <a:endParaRPr/>
          </a:p>
        </p:txBody>
      </p:sp>
      <p:sp>
        <p:nvSpPr>
          <p:cNvPr id="182" name="Google Shape;182;p2"/>
          <p:cNvSpPr txBox="1"/>
          <p:nvPr>
            <p:ph idx="6" type="subTitle"/>
          </p:nvPr>
        </p:nvSpPr>
        <p:spPr>
          <a:xfrm>
            <a:off x="6918055" y="3694875"/>
            <a:ext cx="1986000" cy="484800"/>
          </a:xfrm>
          <a:prstGeom prst="rect">
            <a:avLst/>
          </a:prstGeom>
          <a:noFill/>
          <a:ln>
            <a:noFill/>
          </a:ln>
        </p:spPr>
        <p:txBody>
          <a:bodyPr anchorCtr="0" anchor="ctr" bIns="91425" lIns="91425" spcFirstLastPara="1" rIns="91425" wrap="square" tIns="91425">
            <a:noAutofit/>
          </a:bodyPr>
          <a:lstStyle/>
          <a:p>
            <a:pPr indent="-171450" lvl="0" marL="171450" rtl="0" algn="ctr">
              <a:lnSpc>
                <a:spcPct val="100000"/>
              </a:lnSpc>
              <a:spcBef>
                <a:spcPts val="0"/>
              </a:spcBef>
              <a:spcAft>
                <a:spcPts val="0"/>
              </a:spcAft>
              <a:buClr>
                <a:schemeClr val="dk1"/>
              </a:buClr>
              <a:buSzPts val="1400"/>
              <a:buNone/>
            </a:pPr>
            <a:r>
              <a:rPr b="1" lang="en-US" sz="2000">
                <a:latin typeface="Times New Roman"/>
                <a:ea typeface="Times New Roman"/>
                <a:cs typeface="Times New Roman"/>
                <a:sym typeface="Times New Roman"/>
              </a:rPr>
              <a:t>Proposed Time</a:t>
            </a:r>
            <a:endParaRPr/>
          </a:p>
        </p:txBody>
      </p:sp>
      <p:sp>
        <p:nvSpPr>
          <p:cNvPr id="183" name="Google Shape;183;p2"/>
          <p:cNvSpPr txBox="1"/>
          <p:nvPr>
            <p:ph idx="9" type="title"/>
          </p:nvPr>
        </p:nvSpPr>
        <p:spPr>
          <a:xfrm>
            <a:off x="4830455" y="3263987"/>
            <a:ext cx="1986000" cy="409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FF0000"/>
              </a:buClr>
              <a:buSzPts val="2500"/>
              <a:buFont typeface="Times New Roman"/>
              <a:buNone/>
            </a:pPr>
            <a:r>
              <a:rPr b="1" lang="en-US" sz="2800">
                <a:solidFill>
                  <a:srgbClr val="FF0000"/>
                </a:solidFill>
              </a:rPr>
              <a:t>07</a:t>
            </a:r>
            <a:endParaRPr/>
          </a:p>
        </p:txBody>
      </p:sp>
      <p:sp>
        <p:nvSpPr>
          <p:cNvPr id="184" name="Google Shape;184;p2"/>
          <p:cNvSpPr txBox="1"/>
          <p:nvPr>
            <p:ph idx="13" type="subTitle"/>
          </p:nvPr>
        </p:nvSpPr>
        <p:spPr>
          <a:xfrm>
            <a:off x="4750436" y="3673425"/>
            <a:ext cx="2146038" cy="527700"/>
          </a:xfrm>
          <a:prstGeom prst="rect">
            <a:avLst/>
          </a:prstGeom>
          <a:noFill/>
          <a:ln>
            <a:noFill/>
          </a:ln>
        </p:spPr>
        <p:txBody>
          <a:bodyPr anchorCtr="0" anchor="ctr" bIns="91425" lIns="91425" spcFirstLastPara="1" rIns="91425" wrap="square" tIns="91425">
            <a:noAutofit/>
          </a:bodyPr>
          <a:lstStyle/>
          <a:p>
            <a:pPr indent="-171450" lvl="0" marL="171450" rtl="0" algn="ctr">
              <a:lnSpc>
                <a:spcPct val="100000"/>
              </a:lnSpc>
              <a:spcBef>
                <a:spcPts val="0"/>
              </a:spcBef>
              <a:spcAft>
                <a:spcPts val="0"/>
              </a:spcAft>
              <a:buClr>
                <a:schemeClr val="dk1"/>
              </a:buClr>
              <a:buSzPts val="1400"/>
              <a:buNone/>
            </a:pPr>
            <a:r>
              <a:rPr b="1" lang="en-US" sz="2000">
                <a:latin typeface="Times New Roman"/>
                <a:ea typeface="Times New Roman"/>
                <a:cs typeface="Times New Roman"/>
                <a:sym typeface="Times New Roman"/>
              </a:rPr>
              <a:t>Cost Estimation</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0"/>
          <p:cNvSpPr txBox="1"/>
          <p:nvPr>
            <p:ph type="title"/>
          </p:nvPr>
        </p:nvSpPr>
        <p:spPr>
          <a:xfrm>
            <a:off x="257908" y="273844"/>
            <a:ext cx="8628300" cy="5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2800"/>
              <a:buNone/>
            </a:pPr>
            <a:r>
              <a:rPr lang="en-US"/>
              <a:t>Proposed System</a:t>
            </a:r>
            <a:endParaRPr/>
          </a:p>
        </p:txBody>
      </p:sp>
      <p:sp>
        <p:nvSpPr>
          <p:cNvPr id="300" name="Google Shape;300;p20"/>
          <p:cNvSpPr txBox="1"/>
          <p:nvPr>
            <p:ph idx="1" type="body"/>
          </p:nvPr>
        </p:nvSpPr>
        <p:spPr>
          <a:xfrm>
            <a:off x="257908" y="756238"/>
            <a:ext cx="8628300" cy="3950700"/>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750"/>
              </a:spcBef>
              <a:spcAft>
                <a:spcPts val="0"/>
              </a:spcAft>
              <a:buSzPts val="1800"/>
              <a:buChar char="●"/>
            </a:pPr>
            <a:r>
              <a:rPr lang="en-US"/>
              <a:t>Data flow and system model:</a:t>
            </a:r>
            <a:endParaRPr/>
          </a:p>
          <a:p>
            <a:pPr indent="0" lvl="0" marL="457200" rtl="0" algn="just">
              <a:lnSpc>
                <a:spcPct val="100000"/>
              </a:lnSpc>
              <a:spcBef>
                <a:spcPts val="750"/>
              </a:spcBef>
              <a:spcAft>
                <a:spcPts val="0"/>
              </a:spcAft>
              <a:buSzPts val="1800"/>
              <a:buNone/>
            </a:pPr>
            <a:r>
              <a:t/>
            </a:r>
            <a:endParaRPr/>
          </a:p>
        </p:txBody>
      </p:sp>
      <p:sp>
        <p:nvSpPr>
          <p:cNvPr id="301" name="Google Shape;301;p20"/>
          <p:cNvSpPr/>
          <p:nvPr/>
        </p:nvSpPr>
        <p:spPr>
          <a:xfrm>
            <a:off x="672100" y="1289200"/>
            <a:ext cx="1920300" cy="41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Wearable sensors</a:t>
            </a:r>
            <a:endParaRPr b="0" i="0" sz="1400" u="none" cap="none" strike="noStrike">
              <a:solidFill>
                <a:srgbClr val="000000"/>
              </a:solidFill>
              <a:latin typeface="Arial"/>
              <a:ea typeface="Arial"/>
              <a:cs typeface="Arial"/>
              <a:sym typeface="Arial"/>
            </a:endParaRPr>
          </a:p>
        </p:txBody>
      </p:sp>
      <p:sp>
        <p:nvSpPr>
          <p:cNvPr id="302" name="Google Shape;302;p20"/>
          <p:cNvSpPr/>
          <p:nvPr/>
        </p:nvSpPr>
        <p:spPr>
          <a:xfrm>
            <a:off x="3282750" y="1289200"/>
            <a:ext cx="1920300" cy="41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Sensor gateway</a:t>
            </a:r>
            <a:endParaRPr b="0" i="0" sz="1400" u="none" cap="none" strike="noStrike">
              <a:solidFill>
                <a:srgbClr val="000000"/>
              </a:solidFill>
              <a:latin typeface="Arial"/>
              <a:ea typeface="Arial"/>
              <a:cs typeface="Arial"/>
              <a:sym typeface="Arial"/>
            </a:endParaRPr>
          </a:p>
        </p:txBody>
      </p:sp>
      <p:sp>
        <p:nvSpPr>
          <p:cNvPr id="303" name="Google Shape;303;p20"/>
          <p:cNvSpPr/>
          <p:nvPr/>
        </p:nvSpPr>
        <p:spPr>
          <a:xfrm>
            <a:off x="5852250" y="1769375"/>
            <a:ext cx="2235600" cy="623100"/>
          </a:xfrm>
          <a:prstGeom prst="roundRect">
            <a:avLst>
              <a:gd fmla="val 4034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Processing Terminals</a:t>
            </a:r>
            <a:endParaRPr b="0" i="0" sz="1400" u="none" cap="none" strike="noStrike">
              <a:solidFill>
                <a:srgbClr val="000000"/>
              </a:solidFill>
              <a:latin typeface="Arial"/>
              <a:ea typeface="Arial"/>
              <a:cs typeface="Arial"/>
              <a:sym typeface="Arial"/>
            </a:endParaRPr>
          </a:p>
        </p:txBody>
      </p:sp>
      <p:sp>
        <p:nvSpPr>
          <p:cNvPr id="304" name="Google Shape;304;p20"/>
          <p:cNvSpPr/>
          <p:nvPr/>
        </p:nvSpPr>
        <p:spPr>
          <a:xfrm>
            <a:off x="2592400" y="2235700"/>
            <a:ext cx="2610600" cy="1061100"/>
          </a:xfrm>
          <a:prstGeom prst="roundRect">
            <a:avLst>
              <a:gd fmla="val 4034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Hospitals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Patient data pools</a:t>
            </a:r>
            <a:endParaRPr b="0" i="0" sz="1400" u="none" cap="none" strike="noStrike">
              <a:solidFill>
                <a:srgbClr val="000000"/>
              </a:solidFill>
              <a:latin typeface="Arial"/>
              <a:ea typeface="Arial"/>
              <a:cs typeface="Arial"/>
              <a:sym typeface="Arial"/>
            </a:endParaRPr>
          </a:p>
        </p:txBody>
      </p:sp>
      <p:sp>
        <p:nvSpPr>
          <p:cNvPr id="305" name="Google Shape;305;p20"/>
          <p:cNvSpPr/>
          <p:nvPr/>
        </p:nvSpPr>
        <p:spPr>
          <a:xfrm>
            <a:off x="755900" y="4113175"/>
            <a:ext cx="1920300" cy="41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Mobile services</a:t>
            </a:r>
            <a:endParaRPr b="0" i="0" sz="1400" u="none" cap="none" strike="noStrike">
              <a:solidFill>
                <a:srgbClr val="000000"/>
              </a:solidFill>
              <a:latin typeface="Arial"/>
              <a:ea typeface="Arial"/>
              <a:cs typeface="Arial"/>
              <a:sym typeface="Arial"/>
            </a:endParaRPr>
          </a:p>
        </p:txBody>
      </p:sp>
      <p:sp>
        <p:nvSpPr>
          <p:cNvPr id="306" name="Google Shape;306;p20"/>
          <p:cNvSpPr/>
          <p:nvPr/>
        </p:nvSpPr>
        <p:spPr>
          <a:xfrm>
            <a:off x="3366550" y="4113175"/>
            <a:ext cx="1920300" cy="41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Web interfaces</a:t>
            </a:r>
            <a:endParaRPr b="0" i="0" sz="1400" u="none" cap="none" strike="noStrike">
              <a:solidFill>
                <a:srgbClr val="000000"/>
              </a:solidFill>
              <a:latin typeface="Arial"/>
              <a:ea typeface="Arial"/>
              <a:cs typeface="Arial"/>
              <a:sym typeface="Arial"/>
            </a:endParaRPr>
          </a:p>
        </p:txBody>
      </p:sp>
      <p:sp>
        <p:nvSpPr>
          <p:cNvPr id="307" name="Google Shape;307;p20"/>
          <p:cNvSpPr/>
          <p:nvPr/>
        </p:nvSpPr>
        <p:spPr>
          <a:xfrm>
            <a:off x="5977200" y="4113175"/>
            <a:ext cx="1920300" cy="7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Emergency response management</a:t>
            </a:r>
            <a:endParaRPr b="0" i="0" sz="1400" u="none" cap="none" strike="noStrike">
              <a:solidFill>
                <a:srgbClr val="000000"/>
              </a:solidFill>
              <a:latin typeface="Arial"/>
              <a:ea typeface="Arial"/>
              <a:cs typeface="Arial"/>
              <a:sym typeface="Arial"/>
            </a:endParaRPr>
          </a:p>
        </p:txBody>
      </p:sp>
      <p:sp>
        <p:nvSpPr>
          <p:cNvPr id="308" name="Google Shape;308;p20"/>
          <p:cNvSpPr/>
          <p:nvPr/>
        </p:nvSpPr>
        <p:spPr>
          <a:xfrm>
            <a:off x="2674625" y="1398900"/>
            <a:ext cx="562500" cy="15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0"/>
          <p:cNvSpPr/>
          <p:nvPr/>
        </p:nvSpPr>
        <p:spPr>
          <a:xfrm rot="5400000">
            <a:off x="1652825" y="3792525"/>
            <a:ext cx="310200" cy="18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0"/>
          <p:cNvSpPr/>
          <p:nvPr/>
        </p:nvSpPr>
        <p:spPr>
          <a:xfrm rot="5400000">
            <a:off x="4171600" y="3792525"/>
            <a:ext cx="310200" cy="18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0"/>
          <p:cNvSpPr/>
          <p:nvPr/>
        </p:nvSpPr>
        <p:spPr>
          <a:xfrm rot="5400000">
            <a:off x="6782250" y="3792525"/>
            <a:ext cx="310200" cy="18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0"/>
          <p:cNvSpPr/>
          <p:nvPr/>
        </p:nvSpPr>
        <p:spPr>
          <a:xfrm flipH="1" rot="10800000">
            <a:off x="5376675" y="1398900"/>
            <a:ext cx="1659600" cy="3315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0"/>
          <p:cNvSpPr/>
          <p:nvPr/>
        </p:nvSpPr>
        <p:spPr>
          <a:xfrm>
            <a:off x="1536200" y="3697225"/>
            <a:ext cx="5568600" cy="8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0"/>
          <p:cNvSpPr/>
          <p:nvPr/>
        </p:nvSpPr>
        <p:spPr>
          <a:xfrm rot="5400000">
            <a:off x="3831700" y="3410077"/>
            <a:ext cx="380400" cy="18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0"/>
          <p:cNvSpPr/>
          <p:nvPr/>
        </p:nvSpPr>
        <p:spPr>
          <a:xfrm flipH="1" rot="-5400000">
            <a:off x="6028125" y="1917150"/>
            <a:ext cx="342900" cy="16458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1"/>
          <p:cNvSpPr txBox="1"/>
          <p:nvPr>
            <p:ph type="title"/>
          </p:nvPr>
        </p:nvSpPr>
        <p:spPr>
          <a:xfrm>
            <a:off x="1587500" y="2551350"/>
            <a:ext cx="5969000" cy="1641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Times New Roman"/>
              <a:buNone/>
            </a:pPr>
            <a:r>
              <a:rPr b="1" lang="en-US" sz="4800"/>
              <a:t>METHODOLOGY</a:t>
            </a:r>
            <a:endParaRPr/>
          </a:p>
        </p:txBody>
      </p:sp>
      <p:sp>
        <p:nvSpPr>
          <p:cNvPr id="321" name="Google Shape;321;p21"/>
          <p:cNvSpPr/>
          <p:nvPr/>
        </p:nvSpPr>
        <p:spPr>
          <a:xfrm>
            <a:off x="3562350" y="709850"/>
            <a:ext cx="2019300" cy="2019300"/>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Times New Roman"/>
                <a:ea typeface="Times New Roman"/>
                <a:cs typeface="Times New Roman"/>
                <a:sym typeface="Times New Roman"/>
              </a:rPr>
              <a:t>06</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2"/>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Data Collection</a:t>
            </a:r>
            <a:endParaRPr/>
          </a:p>
        </p:txBody>
      </p:sp>
      <p:sp>
        <p:nvSpPr>
          <p:cNvPr id="327" name="Google Shape;327;p22"/>
          <p:cNvSpPr txBox="1"/>
          <p:nvPr>
            <p:ph idx="1" type="body"/>
          </p:nvPr>
        </p:nvSpPr>
        <p:spPr>
          <a:xfrm>
            <a:off x="257908" y="984738"/>
            <a:ext cx="8628184" cy="3950677"/>
          </a:xfrm>
          <a:prstGeom prst="rect">
            <a:avLst/>
          </a:prstGeom>
          <a:noFill/>
          <a:ln>
            <a:noFill/>
          </a:ln>
        </p:spPr>
        <p:txBody>
          <a:bodyPr anchorCtr="0" anchor="t" bIns="45700" lIns="91425" spcFirstLastPara="1" rIns="91425" wrap="square" tIns="45700">
            <a:normAutofit lnSpcReduction="10000"/>
          </a:bodyPr>
          <a:lstStyle/>
          <a:p>
            <a:pPr indent="-171450" lvl="0" marL="171450" rtl="0" algn="just">
              <a:lnSpc>
                <a:spcPct val="100000"/>
              </a:lnSpc>
              <a:spcBef>
                <a:spcPts val="0"/>
              </a:spcBef>
              <a:spcAft>
                <a:spcPts val="0"/>
              </a:spcAft>
              <a:buSzPts val="1800"/>
              <a:buChar char="•"/>
            </a:pPr>
            <a:r>
              <a:rPr lang="en-US"/>
              <a:t>Data collection is the process of gathering and measuring information on targeted variables in an established system, which then enables one to answer relevant questions and evaluate outcomes. Data collection is a research component in all study fields, including physical and social sciences, humanities and business. The goal for all data collection is to capture quality evidence that allows analysis to lead to the formulation of convincing and credible answers to the questions that have been posed. </a:t>
            </a:r>
            <a:endParaRPr/>
          </a:p>
          <a:p>
            <a:pPr indent="-171450" lvl="0" marL="171450" rtl="0" algn="just">
              <a:lnSpc>
                <a:spcPct val="100000"/>
              </a:lnSpc>
              <a:spcBef>
                <a:spcPts val="0"/>
              </a:spcBef>
              <a:spcAft>
                <a:spcPts val="0"/>
              </a:spcAft>
              <a:buSzPts val="1800"/>
              <a:buChar char="•"/>
            </a:pPr>
            <a:r>
              <a:rPr lang="en-US"/>
              <a:t>For the proposed system  whose case study is at Jakaya Kikwete Cardiac Institute two methods were used to collect  the data that shall be analyzed and briefly give us the whole picture of the problem addressed above.</a:t>
            </a:r>
            <a:endParaRPr/>
          </a:p>
          <a:p>
            <a:pPr indent="-171450" lvl="0" marL="171450" rtl="0" algn="just">
              <a:lnSpc>
                <a:spcPct val="100000"/>
              </a:lnSpc>
              <a:spcBef>
                <a:spcPts val="0"/>
              </a:spcBef>
              <a:spcAft>
                <a:spcPts val="0"/>
              </a:spcAft>
              <a:buSzPts val="1800"/>
              <a:buChar char="•"/>
            </a:pPr>
            <a:r>
              <a:rPr lang="en-US"/>
              <a:t>The data collection method applied are :</a:t>
            </a:r>
            <a:endParaRPr/>
          </a:p>
          <a:p>
            <a:pPr indent="-285750" lvl="2" marL="1200150" rtl="0" algn="just">
              <a:lnSpc>
                <a:spcPct val="100000"/>
              </a:lnSpc>
              <a:spcBef>
                <a:spcPts val="0"/>
              </a:spcBef>
              <a:spcAft>
                <a:spcPts val="0"/>
              </a:spcAft>
              <a:buSzPts val="1800"/>
              <a:buFont typeface="Courier New"/>
              <a:buChar char="o"/>
            </a:pPr>
            <a:r>
              <a:rPr lang="en-US"/>
              <a:t>Questionnaires - research instrument consisting of a series of questions for the purpose of gathering information from respondents through survey or statistical study.</a:t>
            </a:r>
            <a:endParaRPr/>
          </a:p>
          <a:p>
            <a:pPr indent="-285750" lvl="2" marL="1200150" rtl="0" algn="just">
              <a:lnSpc>
                <a:spcPct val="100000"/>
              </a:lnSpc>
              <a:spcBef>
                <a:spcPts val="0"/>
              </a:spcBef>
              <a:spcAft>
                <a:spcPts val="0"/>
              </a:spcAft>
              <a:buSzPts val="1800"/>
              <a:buFont typeface="Courier New"/>
              <a:buChar char="o"/>
            </a:pPr>
            <a:r>
              <a:rPr lang="en-US"/>
              <a:t>Interview - Its a structured conversation where one participant asks questions, and the other provides answers</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3"/>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Data Analysis</a:t>
            </a:r>
            <a:endParaRPr/>
          </a:p>
        </p:txBody>
      </p:sp>
      <p:sp>
        <p:nvSpPr>
          <p:cNvPr id="333" name="Google Shape;333;p23"/>
          <p:cNvSpPr txBox="1"/>
          <p:nvPr>
            <p:ph idx="1" type="body"/>
          </p:nvPr>
        </p:nvSpPr>
        <p:spPr>
          <a:xfrm>
            <a:off x="257908" y="984738"/>
            <a:ext cx="8628184" cy="3950677"/>
          </a:xfrm>
          <a:prstGeom prst="rect">
            <a:avLst/>
          </a:prstGeom>
          <a:noFill/>
          <a:ln>
            <a:noFill/>
          </a:ln>
        </p:spPr>
        <p:txBody>
          <a:bodyPr anchorCtr="0" anchor="t" bIns="45700" lIns="91425" spcFirstLastPara="1" rIns="91425" wrap="square" tIns="45700">
            <a:normAutofit/>
          </a:bodyPr>
          <a:lstStyle/>
          <a:p>
            <a:pPr indent="-171450" lvl="0" marL="171450" rtl="0" algn="just">
              <a:lnSpc>
                <a:spcPct val="100000"/>
              </a:lnSpc>
              <a:spcBef>
                <a:spcPts val="0"/>
              </a:spcBef>
              <a:spcAft>
                <a:spcPts val="0"/>
              </a:spcAft>
              <a:buClr>
                <a:schemeClr val="dk1"/>
              </a:buClr>
              <a:buSzPts val="1800"/>
              <a:buChar char="•"/>
            </a:pPr>
            <a:r>
              <a:rPr lang="en-US"/>
              <a:t>Since the case study of the proposed system center itself within Jakaya Cardiac Institute with the following  data:</a:t>
            </a:r>
            <a:endParaRPr/>
          </a:p>
          <a:p>
            <a:pPr indent="-171450" lvl="0" marL="171450" rtl="0" algn="just">
              <a:lnSpc>
                <a:spcPct val="100000"/>
              </a:lnSpc>
              <a:spcBef>
                <a:spcPts val="0"/>
              </a:spcBef>
              <a:spcAft>
                <a:spcPts val="0"/>
              </a:spcAft>
              <a:buClr>
                <a:schemeClr val="dk1"/>
              </a:buClr>
              <a:buSzPts val="1800"/>
              <a:buChar char="•"/>
            </a:pPr>
            <a:r>
              <a:rPr lang="en-US"/>
              <a:t>General wards can be occupied by  33 patients while the rest of the wards has maximum capacity of 10 patients.</a:t>
            </a:r>
            <a:endParaRPr/>
          </a:p>
          <a:p>
            <a:pPr indent="-171450" lvl="0" marL="171450" rtl="0" algn="just">
              <a:lnSpc>
                <a:spcPct val="100000"/>
              </a:lnSpc>
              <a:spcBef>
                <a:spcPts val="0"/>
              </a:spcBef>
              <a:spcAft>
                <a:spcPts val="0"/>
              </a:spcAft>
              <a:buClr>
                <a:schemeClr val="dk1"/>
              </a:buClr>
              <a:buSzPts val="1800"/>
              <a:buChar char="•"/>
            </a:pPr>
            <a:r>
              <a:rPr lang="en-US"/>
              <a:t>The average number of health care giver per shift per ward is 3 to 5 nurses and 2 doctors.</a:t>
            </a:r>
            <a:endParaRPr/>
          </a:p>
        </p:txBody>
      </p:sp>
      <p:sp>
        <p:nvSpPr>
          <p:cNvPr id="334" name="Google Shape;334;p23"/>
          <p:cNvSpPr/>
          <p:nvPr/>
        </p:nvSpPr>
        <p:spPr>
          <a:xfrm>
            <a:off x="2876000" y="2519914"/>
            <a:ext cx="2353039" cy="381000"/>
          </a:xfrm>
          <a:prstGeom prst="roundRect">
            <a:avLst>
              <a:gd fmla="val 16667"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Hospital</a:t>
            </a:r>
            <a:endParaRPr/>
          </a:p>
        </p:txBody>
      </p:sp>
      <p:sp>
        <p:nvSpPr>
          <p:cNvPr id="335" name="Google Shape;335;p23"/>
          <p:cNvSpPr/>
          <p:nvPr/>
        </p:nvSpPr>
        <p:spPr>
          <a:xfrm>
            <a:off x="790577" y="3820257"/>
            <a:ext cx="1571623" cy="381000"/>
          </a:xfrm>
          <a:prstGeom prst="roundRect">
            <a:avLst>
              <a:gd fmla="val 16667"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General purpose</a:t>
            </a:r>
            <a:endParaRPr/>
          </a:p>
        </p:txBody>
      </p:sp>
      <p:sp>
        <p:nvSpPr>
          <p:cNvPr id="336" name="Google Shape;336;p23"/>
          <p:cNvSpPr/>
          <p:nvPr/>
        </p:nvSpPr>
        <p:spPr>
          <a:xfrm>
            <a:off x="3390169" y="3133175"/>
            <a:ext cx="1438275" cy="381000"/>
          </a:xfrm>
          <a:prstGeom prst="roundRect">
            <a:avLst>
              <a:gd fmla="val 16667"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Patient wards</a:t>
            </a:r>
            <a:endParaRPr/>
          </a:p>
        </p:txBody>
      </p:sp>
      <p:sp>
        <p:nvSpPr>
          <p:cNvPr id="337" name="Google Shape;337;p23"/>
          <p:cNvSpPr/>
          <p:nvPr/>
        </p:nvSpPr>
        <p:spPr>
          <a:xfrm>
            <a:off x="3266711" y="3820257"/>
            <a:ext cx="1571623" cy="381000"/>
          </a:xfrm>
          <a:prstGeom prst="roundRect">
            <a:avLst>
              <a:gd fmla="val 16667"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Intensive care</a:t>
            </a:r>
            <a:endParaRPr/>
          </a:p>
        </p:txBody>
      </p:sp>
      <p:sp>
        <p:nvSpPr>
          <p:cNvPr id="338" name="Google Shape;338;p23"/>
          <p:cNvSpPr/>
          <p:nvPr/>
        </p:nvSpPr>
        <p:spPr>
          <a:xfrm>
            <a:off x="5742845" y="3820257"/>
            <a:ext cx="1571623" cy="381000"/>
          </a:xfrm>
          <a:prstGeom prst="roundRect">
            <a:avLst>
              <a:gd fmla="val 16667"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VIP</a:t>
            </a:r>
            <a:endParaRPr/>
          </a:p>
        </p:txBody>
      </p:sp>
      <p:sp>
        <p:nvSpPr>
          <p:cNvPr id="339" name="Google Shape;339;p23"/>
          <p:cNvSpPr/>
          <p:nvPr/>
        </p:nvSpPr>
        <p:spPr>
          <a:xfrm>
            <a:off x="514352" y="3867516"/>
            <a:ext cx="276225" cy="286482"/>
          </a:xfrm>
          <a:prstGeom prst="ellipse">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4</a:t>
            </a:r>
            <a:endParaRPr/>
          </a:p>
        </p:txBody>
      </p:sp>
      <p:sp>
        <p:nvSpPr>
          <p:cNvPr id="340" name="Google Shape;340;p23"/>
          <p:cNvSpPr/>
          <p:nvPr/>
        </p:nvSpPr>
        <p:spPr>
          <a:xfrm>
            <a:off x="2990486" y="3867516"/>
            <a:ext cx="276225" cy="286482"/>
          </a:xfrm>
          <a:prstGeom prst="ellipse">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2</a:t>
            </a:r>
            <a:endParaRPr/>
          </a:p>
        </p:txBody>
      </p:sp>
      <p:sp>
        <p:nvSpPr>
          <p:cNvPr id="341" name="Google Shape;341;p23"/>
          <p:cNvSpPr/>
          <p:nvPr/>
        </p:nvSpPr>
        <p:spPr>
          <a:xfrm>
            <a:off x="5466620" y="3867516"/>
            <a:ext cx="276225" cy="286482"/>
          </a:xfrm>
          <a:prstGeom prst="ellipse">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1</a:t>
            </a:r>
            <a:endParaRPr/>
          </a:p>
        </p:txBody>
      </p:sp>
      <p:sp>
        <p:nvSpPr>
          <p:cNvPr id="342" name="Google Shape;342;p23"/>
          <p:cNvSpPr/>
          <p:nvPr/>
        </p:nvSpPr>
        <p:spPr>
          <a:xfrm>
            <a:off x="2990486" y="3156621"/>
            <a:ext cx="404447" cy="376237"/>
          </a:xfrm>
          <a:prstGeom prst="ellipse">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7</a:t>
            </a:r>
            <a:endParaRPr/>
          </a:p>
        </p:txBody>
      </p:sp>
      <p:cxnSp>
        <p:nvCxnSpPr>
          <p:cNvPr id="343" name="Google Shape;343;p23"/>
          <p:cNvCxnSpPr/>
          <p:nvPr/>
        </p:nvCxnSpPr>
        <p:spPr>
          <a:xfrm>
            <a:off x="1447433" y="3685258"/>
            <a:ext cx="5210175" cy="0"/>
          </a:xfrm>
          <a:prstGeom prst="straightConnector1">
            <a:avLst/>
          </a:prstGeom>
          <a:noFill/>
          <a:ln cap="flat" cmpd="sng" w="9525">
            <a:solidFill>
              <a:srgbClr val="3E6EC2"/>
            </a:solidFill>
            <a:prstDash val="solid"/>
            <a:round/>
            <a:headEnd len="sm" w="sm" type="none"/>
            <a:tailEnd len="sm" w="sm" type="none"/>
          </a:ln>
        </p:spPr>
      </p:cxnSp>
      <p:cxnSp>
        <p:nvCxnSpPr>
          <p:cNvPr id="344" name="Google Shape;344;p23"/>
          <p:cNvCxnSpPr/>
          <p:nvPr/>
        </p:nvCxnSpPr>
        <p:spPr>
          <a:xfrm flipH="1">
            <a:off x="4103811" y="2912637"/>
            <a:ext cx="1" cy="211564"/>
          </a:xfrm>
          <a:prstGeom prst="straightConnector1">
            <a:avLst/>
          </a:prstGeom>
          <a:noFill/>
          <a:ln cap="flat" cmpd="sng" w="9525">
            <a:solidFill>
              <a:srgbClr val="3E6EC2"/>
            </a:solidFill>
            <a:prstDash val="solid"/>
            <a:round/>
            <a:headEnd len="sm" w="sm" type="none"/>
            <a:tailEnd len="med" w="med" type="triangle"/>
          </a:ln>
        </p:spPr>
      </p:cxnSp>
      <p:cxnSp>
        <p:nvCxnSpPr>
          <p:cNvPr id="345" name="Google Shape;345;p23"/>
          <p:cNvCxnSpPr/>
          <p:nvPr/>
        </p:nvCxnSpPr>
        <p:spPr>
          <a:xfrm>
            <a:off x="4052520" y="3532858"/>
            <a:ext cx="1" cy="161375"/>
          </a:xfrm>
          <a:prstGeom prst="straightConnector1">
            <a:avLst/>
          </a:prstGeom>
          <a:noFill/>
          <a:ln cap="flat" cmpd="sng" w="9525">
            <a:solidFill>
              <a:srgbClr val="3E6EC2"/>
            </a:solidFill>
            <a:prstDash val="solid"/>
            <a:round/>
            <a:headEnd len="sm" w="sm" type="none"/>
            <a:tailEnd len="med" w="med" type="triangle"/>
          </a:ln>
        </p:spPr>
      </p:cxnSp>
      <p:cxnSp>
        <p:nvCxnSpPr>
          <p:cNvPr id="346" name="Google Shape;346;p23"/>
          <p:cNvCxnSpPr/>
          <p:nvPr/>
        </p:nvCxnSpPr>
        <p:spPr>
          <a:xfrm flipH="1">
            <a:off x="1447433" y="3684708"/>
            <a:ext cx="2" cy="135549"/>
          </a:xfrm>
          <a:prstGeom prst="straightConnector1">
            <a:avLst/>
          </a:prstGeom>
          <a:noFill/>
          <a:ln cap="flat" cmpd="sng" w="9525">
            <a:solidFill>
              <a:srgbClr val="3E6EC2"/>
            </a:solidFill>
            <a:prstDash val="solid"/>
            <a:round/>
            <a:headEnd len="sm" w="sm" type="none"/>
            <a:tailEnd len="med" w="med" type="triangle"/>
          </a:ln>
        </p:spPr>
      </p:cxnSp>
      <p:cxnSp>
        <p:nvCxnSpPr>
          <p:cNvPr id="347" name="Google Shape;347;p23"/>
          <p:cNvCxnSpPr/>
          <p:nvPr/>
        </p:nvCxnSpPr>
        <p:spPr>
          <a:xfrm flipH="1">
            <a:off x="4103811" y="3684708"/>
            <a:ext cx="2" cy="135549"/>
          </a:xfrm>
          <a:prstGeom prst="straightConnector1">
            <a:avLst/>
          </a:prstGeom>
          <a:noFill/>
          <a:ln cap="flat" cmpd="sng" w="9525">
            <a:solidFill>
              <a:srgbClr val="3E6EC2"/>
            </a:solidFill>
            <a:prstDash val="solid"/>
            <a:round/>
            <a:headEnd len="sm" w="sm" type="none"/>
            <a:tailEnd len="med" w="med" type="triangle"/>
          </a:ln>
        </p:spPr>
      </p:cxnSp>
      <p:cxnSp>
        <p:nvCxnSpPr>
          <p:cNvPr id="348" name="Google Shape;348;p23"/>
          <p:cNvCxnSpPr/>
          <p:nvPr/>
        </p:nvCxnSpPr>
        <p:spPr>
          <a:xfrm flipH="1">
            <a:off x="6657604" y="3684708"/>
            <a:ext cx="2" cy="135549"/>
          </a:xfrm>
          <a:prstGeom prst="straightConnector1">
            <a:avLst/>
          </a:prstGeom>
          <a:noFill/>
          <a:ln cap="flat" cmpd="sng" w="9525">
            <a:solidFill>
              <a:srgbClr val="3E6EC2"/>
            </a:solidFill>
            <a:prstDash val="solid"/>
            <a:round/>
            <a:headEnd len="sm" w="sm" type="none"/>
            <a:tailEnd len="med" w="med" type="triangle"/>
          </a:ln>
        </p:spPr>
      </p:cxnSp>
    </p:spTree>
  </p:cSld>
  <p:clrMapOvr>
    <a:masterClrMapping/>
  </p:clrMapOvr>
  <mc:AlternateContent>
    <mc:Choice Requires="p14">
      <p:transition p14:dur="25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Data Analysis</a:t>
            </a:r>
            <a:endParaRPr/>
          </a:p>
        </p:txBody>
      </p:sp>
      <p:sp>
        <p:nvSpPr>
          <p:cNvPr id="354" name="Google Shape;354;p24"/>
          <p:cNvSpPr txBox="1"/>
          <p:nvPr>
            <p:ph idx="1" type="body"/>
          </p:nvPr>
        </p:nvSpPr>
        <p:spPr>
          <a:xfrm>
            <a:off x="438150" y="1047750"/>
            <a:ext cx="8447942" cy="3659065"/>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750"/>
              </a:spcBef>
              <a:spcAft>
                <a:spcPts val="0"/>
              </a:spcAft>
              <a:buSzPts val="1800"/>
              <a:buFont typeface="Noto Sans Symbols"/>
              <a:buChar char="❖"/>
            </a:pPr>
            <a:r>
              <a:rPr lang="en-US"/>
              <a:t>The rating of  satisfaction of the number of patients he/she serve in a shift</a:t>
            </a:r>
            <a:endParaRPr/>
          </a:p>
          <a:p>
            <a:pPr indent="-228600" lvl="0" marL="457200" rtl="0" algn="just">
              <a:lnSpc>
                <a:spcPct val="100000"/>
              </a:lnSpc>
              <a:spcBef>
                <a:spcPts val="750"/>
              </a:spcBef>
              <a:spcAft>
                <a:spcPts val="0"/>
              </a:spcAft>
              <a:buClr>
                <a:schemeClr val="dk1"/>
              </a:buClr>
              <a:buSzPts val="1800"/>
              <a:buNone/>
            </a:pPr>
            <a:r>
              <a:t/>
            </a:r>
            <a:endParaRPr/>
          </a:p>
        </p:txBody>
      </p:sp>
      <p:graphicFrame>
        <p:nvGraphicFramePr>
          <p:cNvPr id="355" name="Google Shape;355;p24"/>
          <p:cNvGraphicFramePr/>
          <p:nvPr/>
        </p:nvGraphicFramePr>
        <p:xfrm>
          <a:off x="1724024" y="1647825"/>
          <a:ext cx="4981575" cy="2924176"/>
        </p:xfrm>
        <a:graphic>
          <a:graphicData uri="http://schemas.openxmlformats.org/drawingml/2006/chart">
            <c:chart r:id="rId3"/>
          </a:graphicData>
        </a:graphic>
      </p:graphicFrame>
    </p:spTree>
  </p:cSld>
  <p:clrMapOvr>
    <a:masterClrMapping/>
  </p:clrMapOvr>
  <mc:AlternateContent>
    <mc:Choice Requires="p14">
      <p:transition p14:dur="25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5"/>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Data Analysis</a:t>
            </a:r>
            <a:endParaRPr/>
          </a:p>
        </p:txBody>
      </p:sp>
      <p:sp>
        <p:nvSpPr>
          <p:cNvPr id="361" name="Google Shape;361;p25"/>
          <p:cNvSpPr txBox="1"/>
          <p:nvPr>
            <p:ph idx="1" type="body"/>
          </p:nvPr>
        </p:nvSpPr>
        <p:spPr>
          <a:xfrm>
            <a:off x="438150" y="1047750"/>
            <a:ext cx="8447942" cy="3659065"/>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750"/>
              </a:spcBef>
              <a:spcAft>
                <a:spcPts val="0"/>
              </a:spcAft>
              <a:buSzPts val="1800"/>
              <a:buFont typeface="Noto Sans Symbols"/>
              <a:buChar char="❖"/>
            </a:pPr>
            <a:r>
              <a:rPr lang="en-US"/>
              <a:t>The rating of  satisfaction of the ways you use to assess patient temperature and pressure </a:t>
            </a:r>
            <a:endParaRPr/>
          </a:p>
        </p:txBody>
      </p:sp>
      <p:graphicFrame>
        <p:nvGraphicFramePr>
          <p:cNvPr id="362" name="Google Shape;362;p25"/>
          <p:cNvGraphicFramePr/>
          <p:nvPr/>
        </p:nvGraphicFramePr>
        <p:xfrm>
          <a:off x="1724024" y="1735281"/>
          <a:ext cx="4981575" cy="2836719"/>
        </p:xfrm>
        <a:graphic>
          <a:graphicData uri="http://schemas.openxmlformats.org/drawingml/2006/chart">
            <c:chart r:id="rId3"/>
          </a:graphicData>
        </a:graphic>
      </p:graphicFrame>
    </p:spTree>
  </p:cSld>
  <p:clrMapOvr>
    <a:masterClrMapping/>
  </p:clrMapOvr>
  <mc:AlternateContent>
    <mc:Choice Requires="p14">
      <p:transition p14:dur="25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6"/>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Data Analysis</a:t>
            </a:r>
            <a:endParaRPr/>
          </a:p>
        </p:txBody>
      </p:sp>
      <p:sp>
        <p:nvSpPr>
          <p:cNvPr id="368" name="Google Shape;368;p26"/>
          <p:cNvSpPr txBox="1"/>
          <p:nvPr>
            <p:ph idx="1" type="body"/>
          </p:nvPr>
        </p:nvSpPr>
        <p:spPr>
          <a:xfrm>
            <a:off x="438150" y="1047750"/>
            <a:ext cx="8447942" cy="3659065"/>
          </a:xfrm>
          <a:prstGeom prst="rect">
            <a:avLst/>
          </a:prstGeom>
          <a:noFill/>
          <a:ln>
            <a:noFill/>
          </a:ln>
        </p:spPr>
        <p:txBody>
          <a:bodyPr anchorCtr="0" anchor="t" bIns="45700" lIns="91425" spcFirstLastPara="1" rIns="91425" wrap="square" tIns="45700">
            <a:normAutofit/>
          </a:bodyPr>
          <a:lstStyle/>
          <a:p>
            <a:pPr indent="-342900" lvl="1" marL="914400" rtl="0" algn="just">
              <a:lnSpc>
                <a:spcPct val="100000"/>
              </a:lnSpc>
              <a:spcBef>
                <a:spcPts val="375"/>
              </a:spcBef>
              <a:spcAft>
                <a:spcPts val="0"/>
              </a:spcAft>
              <a:buSzPts val="1800"/>
              <a:buFont typeface="Noto Sans Symbols"/>
              <a:buChar char="❖"/>
            </a:pPr>
            <a:r>
              <a:rPr lang="en-US"/>
              <a:t>The rating of  satisfaction of the system under which the patient records are recorded 	</a:t>
            </a:r>
            <a:endParaRPr/>
          </a:p>
        </p:txBody>
      </p:sp>
      <p:graphicFrame>
        <p:nvGraphicFramePr>
          <p:cNvPr id="369" name="Google Shape;369;p26"/>
          <p:cNvGraphicFramePr/>
          <p:nvPr/>
        </p:nvGraphicFramePr>
        <p:xfrm>
          <a:off x="1885950" y="1962149"/>
          <a:ext cx="4819649" cy="2609851"/>
        </p:xfrm>
        <a:graphic>
          <a:graphicData uri="http://schemas.openxmlformats.org/drawingml/2006/chart">
            <c:chart r:id="rId3"/>
          </a:graphicData>
        </a:graphic>
      </p:graphicFrame>
    </p:spTree>
  </p:cSld>
  <p:clrMapOvr>
    <a:masterClrMapping/>
  </p:clrMapOvr>
  <mc:AlternateContent>
    <mc:Choice Requires="p14">
      <p:transition p14:dur="25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Data Analysis</a:t>
            </a:r>
            <a:endParaRPr/>
          </a:p>
        </p:txBody>
      </p:sp>
      <p:sp>
        <p:nvSpPr>
          <p:cNvPr id="375" name="Google Shape;375;p27"/>
          <p:cNvSpPr txBox="1"/>
          <p:nvPr>
            <p:ph idx="1" type="body"/>
          </p:nvPr>
        </p:nvSpPr>
        <p:spPr>
          <a:xfrm>
            <a:off x="438150" y="1047750"/>
            <a:ext cx="8447942" cy="3659065"/>
          </a:xfrm>
          <a:prstGeom prst="rect">
            <a:avLst/>
          </a:prstGeom>
          <a:noFill/>
          <a:ln>
            <a:noFill/>
          </a:ln>
        </p:spPr>
        <p:txBody>
          <a:bodyPr anchorCtr="0" anchor="t" bIns="45700" lIns="91425" spcFirstLastPara="1" rIns="91425" wrap="square" tIns="45700">
            <a:normAutofit/>
          </a:bodyPr>
          <a:lstStyle/>
          <a:p>
            <a:pPr indent="-342900" lvl="1" marL="914400" rtl="0" algn="just">
              <a:lnSpc>
                <a:spcPct val="100000"/>
              </a:lnSpc>
              <a:spcBef>
                <a:spcPts val="375"/>
              </a:spcBef>
              <a:spcAft>
                <a:spcPts val="0"/>
              </a:spcAft>
              <a:buSzPts val="1800"/>
              <a:buFont typeface="Noto Sans Symbols"/>
              <a:buChar char="❖"/>
            </a:pPr>
            <a:r>
              <a:rPr lang="en-US"/>
              <a:t>The rating of  satisfaction of Technics used to respond to a patient critical condition	</a:t>
            </a:r>
            <a:endParaRPr/>
          </a:p>
          <a:p>
            <a:pPr indent="0" lvl="1" marL="571500" rtl="0" algn="just">
              <a:lnSpc>
                <a:spcPct val="100000"/>
              </a:lnSpc>
              <a:spcBef>
                <a:spcPts val="375"/>
              </a:spcBef>
              <a:spcAft>
                <a:spcPts val="0"/>
              </a:spcAft>
              <a:buSzPts val="1800"/>
              <a:buNone/>
            </a:pPr>
            <a:r>
              <a:rPr lang="en-US"/>
              <a:t>	</a:t>
            </a:r>
            <a:endParaRPr/>
          </a:p>
        </p:txBody>
      </p:sp>
      <p:graphicFrame>
        <p:nvGraphicFramePr>
          <p:cNvPr id="376" name="Google Shape;376;p27"/>
          <p:cNvGraphicFramePr/>
          <p:nvPr/>
        </p:nvGraphicFramePr>
        <p:xfrm>
          <a:off x="2389225" y="1813293"/>
          <a:ext cx="4819649" cy="2609851"/>
        </p:xfrm>
        <a:graphic>
          <a:graphicData uri="http://schemas.openxmlformats.org/drawingml/2006/chart">
            <c:chart r:id="rId3"/>
          </a:graphicData>
        </a:graphic>
      </p:graphicFrame>
    </p:spTree>
  </p:cSld>
  <p:clrMapOvr>
    <a:masterClrMapping/>
  </p:clrMapOvr>
  <mc:AlternateContent>
    <mc:Choice Requires="p14">
      <p:transition p14:dur="25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8"/>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Data Analysis</a:t>
            </a:r>
            <a:endParaRPr/>
          </a:p>
        </p:txBody>
      </p:sp>
      <p:sp>
        <p:nvSpPr>
          <p:cNvPr id="382" name="Google Shape;382;p28"/>
          <p:cNvSpPr txBox="1"/>
          <p:nvPr>
            <p:ph idx="1" type="body"/>
          </p:nvPr>
        </p:nvSpPr>
        <p:spPr>
          <a:xfrm>
            <a:off x="438150" y="1047750"/>
            <a:ext cx="8447942" cy="3659065"/>
          </a:xfrm>
          <a:prstGeom prst="rect">
            <a:avLst/>
          </a:prstGeom>
          <a:noFill/>
          <a:ln>
            <a:noFill/>
          </a:ln>
        </p:spPr>
        <p:txBody>
          <a:bodyPr anchorCtr="0" anchor="t" bIns="45700" lIns="91425" spcFirstLastPara="1" rIns="91425" wrap="square" tIns="45700">
            <a:normAutofit/>
          </a:bodyPr>
          <a:lstStyle/>
          <a:p>
            <a:pPr indent="-342900" lvl="1" marL="914400" rtl="0" algn="just">
              <a:lnSpc>
                <a:spcPct val="100000"/>
              </a:lnSpc>
              <a:spcBef>
                <a:spcPts val="375"/>
              </a:spcBef>
              <a:spcAft>
                <a:spcPts val="0"/>
              </a:spcAft>
              <a:buSzPts val="1800"/>
              <a:buChar char="•"/>
            </a:pPr>
            <a:r>
              <a:rPr lang="en-US"/>
              <a:t>The rating of  satisfaction of the idea under which the proposed system is going to handle the patient temperature and pressure for you. 	</a:t>
            </a:r>
            <a:endParaRPr/>
          </a:p>
          <a:p>
            <a:pPr indent="0" lvl="1" marL="571500" rtl="0" algn="just">
              <a:lnSpc>
                <a:spcPct val="100000"/>
              </a:lnSpc>
              <a:spcBef>
                <a:spcPts val="375"/>
              </a:spcBef>
              <a:spcAft>
                <a:spcPts val="0"/>
              </a:spcAft>
              <a:buSzPts val="1800"/>
              <a:buNone/>
            </a:pPr>
            <a:r>
              <a:rPr lang="en-US"/>
              <a:t>	</a:t>
            </a:r>
            <a:endParaRPr/>
          </a:p>
        </p:txBody>
      </p:sp>
      <p:graphicFrame>
        <p:nvGraphicFramePr>
          <p:cNvPr id="383" name="Google Shape;383;p28"/>
          <p:cNvGraphicFramePr/>
          <p:nvPr/>
        </p:nvGraphicFramePr>
        <p:xfrm>
          <a:off x="1885950" y="1962149"/>
          <a:ext cx="4940152" cy="2744666"/>
        </p:xfrm>
        <a:graphic>
          <a:graphicData uri="http://schemas.openxmlformats.org/drawingml/2006/chart">
            <c:chart r:id="rId3"/>
          </a:graphicData>
        </a:graphic>
      </p:graphicFrame>
    </p:spTree>
  </p:cSld>
  <p:clrMapOvr>
    <a:masterClrMapping/>
  </p:clrMapOvr>
  <mc:AlternateContent>
    <mc:Choice Requires="p14">
      <p:transition p14:dur="25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9"/>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Data Analysis</a:t>
            </a:r>
            <a:endParaRPr/>
          </a:p>
        </p:txBody>
      </p:sp>
      <p:sp>
        <p:nvSpPr>
          <p:cNvPr id="389" name="Google Shape;389;p29"/>
          <p:cNvSpPr txBox="1"/>
          <p:nvPr>
            <p:ph idx="1" type="body"/>
          </p:nvPr>
        </p:nvSpPr>
        <p:spPr>
          <a:xfrm>
            <a:off x="438150" y="1047750"/>
            <a:ext cx="8447942" cy="3659065"/>
          </a:xfrm>
          <a:prstGeom prst="rect">
            <a:avLst/>
          </a:prstGeom>
          <a:noFill/>
          <a:ln>
            <a:noFill/>
          </a:ln>
        </p:spPr>
        <p:txBody>
          <a:bodyPr anchorCtr="0" anchor="t" bIns="45700" lIns="91425" spcFirstLastPara="1" rIns="91425" wrap="square" tIns="45700">
            <a:normAutofit/>
          </a:bodyPr>
          <a:lstStyle/>
          <a:p>
            <a:pPr indent="-342900" lvl="1" marL="914400" rtl="0" algn="just">
              <a:lnSpc>
                <a:spcPct val="100000"/>
              </a:lnSpc>
              <a:spcBef>
                <a:spcPts val="375"/>
              </a:spcBef>
              <a:spcAft>
                <a:spcPts val="0"/>
              </a:spcAft>
              <a:buSzPts val="1800"/>
              <a:buChar char="•"/>
            </a:pPr>
            <a:r>
              <a:rPr lang="en-US"/>
              <a:t>The rating of  satisfaction of the idea under which the patient records are going to be analyzed using artificial intelligence 	</a:t>
            </a:r>
            <a:endParaRPr/>
          </a:p>
          <a:p>
            <a:pPr indent="0" lvl="1" marL="571500" rtl="0" algn="just">
              <a:lnSpc>
                <a:spcPct val="100000"/>
              </a:lnSpc>
              <a:spcBef>
                <a:spcPts val="375"/>
              </a:spcBef>
              <a:spcAft>
                <a:spcPts val="0"/>
              </a:spcAft>
              <a:buSzPts val="1800"/>
              <a:buNone/>
            </a:pPr>
            <a:r>
              <a:rPr lang="en-US"/>
              <a:t>	</a:t>
            </a:r>
            <a:endParaRPr/>
          </a:p>
        </p:txBody>
      </p:sp>
      <p:graphicFrame>
        <p:nvGraphicFramePr>
          <p:cNvPr id="390" name="Google Shape;390;p29"/>
          <p:cNvGraphicFramePr/>
          <p:nvPr/>
        </p:nvGraphicFramePr>
        <p:xfrm>
          <a:off x="2311253" y="1990502"/>
          <a:ext cx="4819649" cy="2609851"/>
        </p:xfrm>
        <a:graphic>
          <a:graphicData uri="http://schemas.openxmlformats.org/drawingml/2006/chart">
            <c:chart r:id="rId3"/>
          </a:graphicData>
        </a:graphic>
      </p:graphicFrame>
    </p:spTree>
  </p:cSld>
  <p:clrMapOvr>
    <a:masterClrMapping/>
  </p:clrMapOvr>
  <mc:AlternateContent>
    <mc:Choice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
          <p:cNvSpPr txBox="1"/>
          <p:nvPr>
            <p:ph type="title"/>
          </p:nvPr>
        </p:nvSpPr>
        <p:spPr>
          <a:xfrm>
            <a:off x="1981200" y="2551350"/>
            <a:ext cx="5181600" cy="1641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Times New Roman"/>
              <a:buNone/>
            </a:pPr>
            <a:r>
              <a:rPr b="1" lang="en-US" sz="4800"/>
              <a:t>INTRODUCTION</a:t>
            </a:r>
            <a:endParaRPr/>
          </a:p>
        </p:txBody>
      </p:sp>
      <p:sp>
        <p:nvSpPr>
          <p:cNvPr id="190" name="Google Shape;190;p3"/>
          <p:cNvSpPr/>
          <p:nvPr/>
        </p:nvSpPr>
        <p:spPr>
          <a:xfrm>
            <a:off x="3562350" y="709850"/>
            <a:ext cx="2019300" cy="2019300"/>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Times New Roman"/>
                <a:ea typeface="Times New Roman"/>
                <a:cs typeface="Times New Roman"/>
                <a:sym typeface="Times New Roman"/>
              </a:rPr>
              <a:t>01</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0"/>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SDLC Methodology</a:t>
            </a:r>
            <a:endParaRPr/>
          </a:p>
        </p:txBody>
      </p:sp>
      <p:sp>
        <p:nvSpPr>
          <p:cNvPr id="396" name="Google Shape;396;p30"/>
          <p:cNvSpPr txBox="1"/>
          <p:nvPr>
            <p:ph idx="1" type="body"/>
          </p:nvPr>
        </p:nvSpPr>
        <p:spPr>
          <a:xfrm>
            <a:off x="257908" y="984738"/>
            <a:ext cx="8628184" cy="3950677"/>
          </a:xfrm>
          <a:prstGeom prst="rect">
            <a:avLst/>
          </a:prstGeom>
          <a:noFill/>
          <a:ln>
            <a:noFill/>
          </a:ln>
        </p:spPr>
        <p:txBody>
          <a:bodyPr anchorCtr="0" anchor="t" bIns="45700" lIns="91425" spcFirstLastPara="1" rIns="91425" wrap="square" tIns="45700">
            <a:normAutofit/>
          </a:bodyPr>
          <a:lstStyle/>
          <a:p>
            <a:pPr indent="-171450" lvl="0" marL="171450" rtl="0" algn="just">
              <a:lnSpc>
                <a:spcPct val="100000"/>
              </a:lnSpc>
              <a:spcBef>
                <a:spcPts val="0"/>
              </a:spcBef>
              <a:spcAft>
                <a:spcPts val="0"/>
              </a:spcAft>
              <a:buSzPts val="1800"/>
              <a:buChar char="•"/>
            </a:pPr>
            <a:r>
              <a:rPr lang="en-US"/>
              <a:t>The proposed system shall be developed using Prototyping Development Life Cycle, since with prototyping help to develop a better product effectively in a short amount of time. Creating a prototype can be a tough hurdle to jump because it converts an idea to something that has value and requires some dedication.</a:t>
            </a:r>
            <a:endParaRPr/>
          </a:p>
          <a:p>
            <a:pPr indent="-171450" lvl="0" marL="171450" rtl="0" algn="just">
              <a:lnSpc>
                <a:spcPct val="100000"/>
              </a:lnSpc>
              <a:spcBef>
                <a:spcPts val="0"/>
              </a:spcBef>
              <a:spcAft>
                <a:spcPts val="0"/>
              </a:spcAft>
              <a:buSzPts val="1800"/>
              <a:buChar char="•"/>
            </a:pPr>
            <a:r>
              <a:rPr lang="en-US"/>
              <a:t>The technical reason for using prototyping for  the this propose system is as follows</a:t>
            </a:r>
            <a:endParaRPr/>
          </a:p>
          <a:p>
            <a:pPr indent="-285750" lvl="1" marL="742950" rtl="0" algn="just">
              <a:lnSpc>
                <a:spcPct val="100000"/>
              </a:lnSpc>
              <a:spcBef>
                <a:spcPts val="0"/>
              </a:spcBef>
              <a:spcAft>
                <a:spcPts val="0"/>
              </a:spcAft>
              <a:buSzPts val="1800"/>
              <a:buFont typeface="Courier New"/>
              <a:buChar char="o"/>
            </a:pPr>
            <a:r>
              <a:rPr lang="en-US"/>
              <a:t>Help Determining the design flaws earlier -  Fixing design flaws will always be a part of bringing an idea to product form.</a:t>
            </a:r>
            <a:endParaRPr/>
          </a:p>
          <a:p>
            <a:pPr indent="-285750" lvl="1" marL="742950" rtl="0" algn="just">
              <a:lnSpc>
                <a:spcPct val="100000"/>
              </a:lnSpc>
              <a:spcBef>
                <a:spcPts val="0"/>
              </a:spcBef>
              <a:spcAft>
                <a:spcPts val="0"/>
              </a:spcAft>
              <a:buSzPts val="1800"/>
              <a:buFont typeface="Courier New"/>
              <a:buChar char="o"/>
            </a:pPr>
            <a:r>
              <a:rPr lang="en-US"/>
              <a:t>Provides the possibility of testing Idea as development proceeds.</a:t>
            </a:r>
            <a:endParaRPr/>
          </a:p>
          <a:p>
            <a:pPr indent="-285750" lvl="1" marL="742950" rtl="0" algn="just">
              <a:lnSpc>
                <a:spcPct val="100000"/>
              </a:lnSpc>
              <a:spcBef>
                <a:spcPts val="0"/>
              </a:spcBef>
              <a:spcAft>
                <a:spcPts val="0"/>
              </a:spcAft>
              <a:buSzPts val="1800"/>
              <a:buFont typeface="Courier New"/>
              <a:buChar char="o"/>
            </a:pPr>
            <a:r>
              <a:rPr lang="en-US"/>
              <a:t>Understanding product feasibility -  narrow down the idea to a potential solution for a product and make sure the idea is viable in the first place.</a:t>
            </a:r>
            <a:endParaRPr/>
          </a:p>
          <a:p>
            <a:pPr indent="-285750" lvl="1" marL="742950" rtl="0" algn="just">
              <a:lnSpc>
                <a:spcPct val="100000"/>
              </a:lnSpc>
              <a:spcBef>
                <a:spcPts val="0"/>
              </a:spcBef>
              <a:spcAft>
                <a:spcPts val="0"/>
              </a:spcAft>
              <a:buSzPts val="1800"/>
              <a:buFont typeface="Courier New"/>
              <a:buChar char="o"/>
            </a:pPr>
            <a:r>
              <a:rPr lang="en-US"/>
              <a:t>Streamlining the design -help determine ideal materials by making it possible to perform initial hardware testing, and it will help develop an efficient manufacturing process by streamlining the design for specific material types.</a:t>
            </a:r>
            <a:endParaRPr/>
          </a:p>
          <a:p>
            <a:pPr indent="-171450" lvl="1" marL="742950" rtl="0" algn="just">
              <a:lnSpc>
                <a:spcPct val="100000"/>
              </a:lnSpc>
              <a:spcBef>
                <a:spcPts val="0"/>
              </a:spcBef>
              <a:spcAft>
                <a:spcPts val="0"/>
              </a:spcAft>
              <a:buSzPts val="1800"/>
              <a:buFont typeface="Courier New"/>
              <a:buNone/>
            </a:pPr>
            <a:r>
              <a:t/>
            </a:r>
            <a:endParaRPr/>
          </a:p>
          <a:p>
            <a:pPr indent="0" lvl="0" marL="0" rtl="0" algn="just">
              <a:lnSpc>
                <a:spcPct val="100000"/>
              </a:lnSpc>
              <a:spcBef>
                <a:spcPts val="0"/>
              </a:spcBef>
              <a:spcAft>
                <a:spcPts val="0"/>
              </a:spcAft>
              <a:buSzPts val="1800"/>
              <a:buNone/>
            </a:pPr>
            <a:r>
              <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1"/>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SDLC Methodology</a:t>
            </a:r>
            <a:endParaRPr/>
          </a:p>
        </p:txBody>
      </p:sp>
      <p:sp>
        <p:nvSpPr>
          <p:cNvPr id="402" name="Google Shape;402;p31"/>
          <p:cNvSpPr txBox="1"/>
          <p:nvPr>
            <p:ph idx="1" type="body"/>
          </p:nvPr>
        </p:nvSpPr>
        <p:spPr>
          <a:xfrm>
            <a:off x="257908" y="984738"/>
            <a:ext cx="8628184" cy="3950677"/>
          </a:xfrm>
          <a:prstGeom prst="rect">
            <a:avLst/>
          </a:prstGeom>
          <a:noFill/>
          <a:ln>
            <a:noFill/>
          </a:ln>
        </p:spPr>
        <p:txBody>
          <a:bodyPr anchorCtr="0" anchor="t" bIns="45700" lIns="91425" spcFirstLastPara="1" rIns="91425" wrap="square" tIns="45700">
            <a:normAutofit lnSpcReduction="10000"/>
          </a:bodyPr>
          <a:lstStyle/>
          <a:p>
            <a:pPr indent="-342900" lvl="0" marL="457200" rtl="0" algn="just">
              <a:lnSpc>
                <a:spcPct val="100000"/>
              </a:lnSpc>
              <a:spcBef>
                <a:spcPts val="750"/>
              </a:spcBef>
              <a:spcAft>
                <a:spcPts val="0"/>
              </a:spcAft>
              <a:buClr>
                <a:schemeClr val="dk1"/>
              </a:buClr>
              <a:buSzPts val="1800"/>
              <a:buChar char="•"/>
            </a:pPr>
            <a:r>
              <a:rPr b="1" lang="en-US"/>
              <a:t>Tools for prototyping- </a:t>
            </a:r>
            <a:endParaRPr/>
          </a:p>
          <a:p>
            <a:pPr indent="0" lvl="0" marL="114300" rtl="0" algn="just">
              <a:lnSpc>
                <a:spcPct val="100000"/>
              </a:lnSpc>
              <a:spcBef>
                <a:spcPts val="750"/>
              </a:spcBef>
              <a:spcAft>
                <a:spcPts val="0"/>
              </a:spcAft>
              <a:buSzPts val="1800"/>
              <a:buNone/>
            </a:pPr>
            <a:r>
              <a:rPr b="1" i="1" lang="en-US"/>
              <a:t>Off-the-shelf hardware</a:t>
            </a:r>
            <a:r>
              <a:rPr b="1" lang="en-US"/>
              <a:t> </a:t>
            </a:r>
            <a:r>
              <a:rPr lang="en-US"/>
              <a:t>.It is always useful to make use of off-the-shelf hardware with some sort of programmable DSP, FPGA or microprocessor for reconfiguration during the prototyping stages. It is important to make use of a system that has appropriate I/O implemented with flexibility and documentation as a guide for the proposed system seamlessly.</a:t>
            </a:r>
            <a:endParaRPr/>
          </a:p>
          <a:p>
            <a:pPr indent="-342900" lvl="0" marL="457200" rtl="0" algn="just">
              <a:lnSpc>
                <a:spcPct val="100000"/>
              </a:lnSpc>
              <a:spcBef>
                <a:spcPts val="750"/>
              </a:spcBef>
              <a:spcAft>
                <a:spcPts val="0"/>
              </a:spcAft>
              <a:buClr>
                <a:schemeClr val="dk1"/>
              </a:buClr>
              <a:buSzPts val="1800"/>
              <a:buChar char="•"/>
            </a:pPr>
            <a:r>
              <a:rPr lang="en-US"/>
              <a:t>Hardware functionality shall  include:</a:t>
            </a:r>
            <a:endParaRPr/>
          </a:p>
          <a:p>
            <a:pPr indent="0" lvl="0" marL="114300" rtl="0" algn="just">
              <a:lnSpc>
                <a:spcPct val="100000"/>
              </a:lnSpc>
              <a:spcBef>
                <a:spcPts val="750"/>
              </a:spcBef>
              <a:spcAft>
                <a:spcPts val="0"/>
              </a:spcAft>
              <a:buSzPts val="1800"/>
              <a:buNone/>
            </a:pPr>
            <a:r>
              <a:rPr i="1" lang="en-US"/>
              <a:t>* Modular I/O:</a:t>
            </a:r>
            <a:r>
              <a:rPr lang="en-US"/>
              <a:t> Make use of the ability to exchange or add I/O to proposed prototype as it develops. </a:t>
            </a:r>
            <a:endParaRPr/>
          </a:p>
          <a:p>
            <a:pPr indent="0" lvl="0" marL="114300" rtl="0" algn="just">
              <a:lnSpc>
                <a:spcPct val="100000"/>
              </a:lnSpc>
              <a:spcBef>
                <a:spcPts val="750"/>
              </a:spcBef>
              <a:spcAft>
                <a:spcPts val="0"/>
              </a:spcAft>
              <a:buSzPts val="1800"/>
              <a:buNone/>
            </a:pPr>
            <a:r>
              <a:rPr i="1" lang="en-US"/>
              <a:t>* Integrated Signal Conditioning:</a:t>
            </a:r>
            <a:r>
              <a:rPr lang="en-US"/>
              <a:t> Provides the functionality of connecting directly to sensors for accurate measurements out-of-the-box.</a:t>
            </a:r>
            <a:endParaRPr/>
          </a:p>
          <a:p>
            <a:pPr indent="0" lvl="0" marL="114300" rtl="0" algn="just">
              <a:lnSpc>
                <a:spcPct val="100000"/>
              </a:lnSpc>
              <a:spcBef>
                <a:spcPts val="750"/>
              </a:spcBef>
              <a:spcAft>
                <a:spcPts val="0"/>
              </a:spcAft>
              <a:buSzPts val="1800"/>
              <a:buNone/>
            </a:pPr>
            <a:r>
              <a:rPr i="1" lang="en-US"/>
              <a:t>* Integrated FPGA:</a:t>
            </a:r>
            <a:r>
              <a:rPr lang="en-US"/>
              <a:t> Make use of the ability of accessing onboard FPGA to provide the flexibility for code development.</a:t>
            </a:r>
            <a:endParaRPr/>
          </a:p>
          <a:p>
            <a:pPr indent="0" lvl="0" marL="114300" rtl="0" algn="just">
              <a:lnSpc>
                <a:spcPct val="100000"/>
              </a:lnSpc>
              <a:spcBef>
                <a:spcPts val="750"/>
              </a:spcBef>
              <a:spcAft>
                <a:spcPts val="0"/>
              </a:spcAft>
              <a:buSzPts val="1800"/>
              <a:buNone/>
            </a:pPr>
            <a:r>
              <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2"/>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SDLC Methodology</a:t>
            </a:r>
            <a:endParaRPr/>
          </a:p>
        </p:txBody>
      </p:sp>
      <p:sp>
        <p:nvSpPr>
          <p:cNvPr id="408" name="Google Shape;408;p32"/>
          <p:cNvSpPr txBox="1"/>
          <p:nvPr>
            <p:ph idx="1" type="body"/>
          </p:nvPr>
        </p:nvSpPr>
        <p:spPr>
          <a:xfrm>
            <a:off x="257908" y="984738"/>
            <a:ext cx="8628184" cy="3950677"/>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750"/>
              </a:spcBef>
              <a:spcAft>
                <a:spcPts val="0"/>
              </a:spcAft>
              <a:buClr>
                <a:schemeClr val="dk1"/>
              </a:buClr>
              <a:buSzPts val="1800"/>
              <a:buChar char="•"/>
            </a:pPr>
            <a:r>
              <a:rPr lang="en-US"/>
              <a:t>Prototyping process model</a:t>
            </a:r>
            <a:endParaRPr/>
          </a:p>
        </p:txBody>
      </p:sp>
      <p:sp>
        <p:nvSpPr>
          <p:cNvPr id="409" name="Google Shape;409;p32"/>
          <p:cNvSpPr/>
          <p:nvPr/>
        </p:nvSpPr>
        <p:spPr>
          <a:xfrm>
            <a:off x="1892595" y="1435394"/>
            <a:ext cx="1541720" cy="467833"/>
          </a:xfrm>
          <a:prstGeom prst="roundRect">
            <a:avLst>
              <a:gd fmla="val 16667"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Planning</a:t>
            </a:r>
            <a:endParaRPr/>
          </a:p>
        </p:txBody>
      </p:sp>
      <p:cxnSp>
        <p:nvCxnSpPr>
          <p:cNvPr id="410" name="Google Shape;410;p32"/>
          <p:cNvCxnSpPr>
            <a:stCxn id="411" idx="2"/>
          </p:cNvCxnSpPr>
          <p:nvPr/>
        </p:nvCxnSpPr>
        <p:spPr>
          <a:xfrm>
            <a:off x="8032899" y="3236250"/>
            <a:ext cx="0" cy="562200"/>
          </a:xfrm>
          <a:prstGeom prst="straightConnector1">
            <a:avLst/>
          </a:prstGeom>
          <a:noFill/>
          <a:ln cap="flat" cmpd="sng" w="9525">
            <a:solidFill>
              <a:srgbClr val="3E6EC2"/>
            </a:solidFill>
            <a:prstDash val="solid"/>
            <a:round/>
            <a:headEnd len="sm" w="sm" type="none"/>
            <a:tailEnd len="med" w="med" type="triangle"/>
          </a:ln>
        </p:spPr>
      </p:cxnSp>
      <p:sp>
        <p:nvSpPr>
          <p:cNvPr id="412" name="Google Shape;412;p32"/>
          <p:cNvSpPr/>
          <p:nvPr/>
        </p:nvSpPr>
        <p:spPr>
          <a:xfrm>
            <a:off x="1881961" y="2300584"/>
            <a:ext cx="1541720" cy="467833"/>
          </a:xfrm>
          <a:prstGeom prst="roundRect">
            <a:avLst>
              <a:gd fmla="val 16667"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Analysis</a:t>
            </a:r>
            <a:endParaRPr/>
          </a:p>
        </p:txBody>
      </p:sp>
      <p:sp>
        <p:nvSpPr>
          <p:cNvPr id="413" name="Google Shape;413;p32"/>
          <p:cNvSpPr/>
          <p:nvPr/>
        </p:nvSpPr>
        <p:spPr>
          <a:xfrm>
            <a:off x="1881961" y="3268830"/>
            <a:ext cx="1541720" cy="467833"/>
          </a:xfrm>
          <a:prstGeom prst="roundRect">
            <a:avLst>
              <a:gd fmla="val 16667"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Implementation</a:t>
            </a:r>
            <a:endParaRPr/>
          </a:p>
        </p:txBody>
      </p:sp>
      <p:sp>
        <p:nvSpPr>
          <p:cNvPr id="414" name="Google Shape;414;p32"/>
          <p:cNvSpPr/>
          <p:nvPr/>
        </p:nvSpPr>
        <p:spPr>
          <a:xfrm>
            <a:off x="1881961" y="2784707"/>
            <a:ext cx="1541720" cy="467833"/>
          </a:xfrm>
          <a:prstGeom prst="roundRect">
            <a:avLst>
              <a:gd fmla="val 16667"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Design</a:t>
            </a:r>
            <a:endParaRPr/>
          </a:p>
        </p:txBody>
      </p:sp>
      <p:cxnSp>
        <p:nvCxnSpPr>
          <p:cNvPr id="415" name="Google Shape;415;p32"/>
          <p:cNvCxnSpPr/>
          <p:nvPr/>
        </p:nvCxnSpPr>
        <p:spPr>
          <a:xfrm flipH="1" rot="10800000">
            <a:off x="3572538" y="2987749"/>
            <a:ext cx="917129" cy="6537"/>
          </a:xfrm>
          <a:prstGeom prst="straightConnector1">
            <a:avLst/>
          </a:prstGeom>
          <a:noFill/>
          <a:ln cap="flat" cmpd="sng" w="9525">
            <a:solidFill>
              <a:srgbClr val="3E6EC2"/>
            </a:solidFill>
            <a:prstDash val="solid"/>
            <a:round/>
            <a:headEnd len="sm" w="sm" type="none"/>
            <a:tailEnd len="med" w="med" type="triangle"/>
          </a:ln>
        </p:spPr>
      </p:cxnSp>
      <p:sp>
        <p:nvSpPr>
          <p:cNvPr id="416" name="Google Shape;416;p32"/>
          <p:cNvSpPr/>
          <p:nvPr/>
        </p:nvSpPr>
        <p:spPr>
          <a:xfrm>
            <a:off x="4572000" y="2534500"/>
            <a:ext cx="1541720" cy="914400"/>
          </a:xfrm>
          <a:prstGeom prst="roundRect">
            <a:avLst>
              <a:gd fmla="val 16667"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System Prototype</a:t>
            </a:r>
            <a:endParaRPr/>
          </a:p>
        </p:txBody>
      </p:sp>
      <p:sp>
        <p:nvSpPr>
          <p:cNvPr id="411" name="Google Shape;411;p32"/>
          <p:cNvSpPr/>
          <p:nvPr/>
        </p:nvSpPr>
        <p:spPr>
          <a:xfrm>
            <a:off x="7262039" y="2768417"/>
            <a:ext cx="1541720" cy="467833"/>
          </a:xfrm>
          <a:prstGeom prst="roundRect">
            <a:avLst>
              <a:gd fmla="val 16667"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Implementation</a:t>
            </a:r>
            <a:endParaRPr/>
          </a:p>
        </p:txBody>
      </p:sp>
      <p:sp>
        <p:nvSpPr>
          <p:cNvPr id="417" name="Google Shape;417;p32"/>
          <p:cNvSpPr/>
          <p:nvPr/>
        </p:nvSpPr>
        <p:spPr>
          <a:xfrm>
            <a:off x="7262039" y="3851916"/>
            <a:ext cx="1541720" cy="467833"/>
          </a:xfrm>
          <a:prstGeom prst="roundRect">
            <a:avLst>
              <a:gd fmla="val 16667"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Full System</a:t>
            </a:r>
            <a:endParaRPr/>
          </a:p>
        </p:txBody>
      </p:sp>
      <p:cxnSp>
        <p:nvCxnSpPr>
          <p:cNvPr id="418" name="Google Shape;418;p32"/>
          <p:cNvCxnSpPr/>
          <p:nvPr/>
        </p:nvCxnSpPr>
        <p:spPr>
          <a:xfrm>
            <a:off x="6113720" y="3018623"/>
            <a:ext cx="1032724" cy="1"/>
          </a:xfrm>
          <a:prstGeom prst="straightConnector1">
            <a:avLst/>
          </a:prstGeom>
          <a:noFill/>
          <a:ln cap="flat" cmpd="sng" w="9525">
            <a:solidFill>
              <a:srgbClr val="3E6EC2"/>
            </a:solidFill>
            <a:prstDash val="solid"/>
            <a:round/>
            <a:headEnd len="sm" w="sm" type="none"/>
            <a:tailEnd len="med" w="med" type="triangle"/>
          </a:ln>
        </p:spPr>
      </p:cxnSp>
      <p:cxnSp>
        <p:nvCxnSpPr>
          <p:cNvPr id="419" name="Google Shape;419;p32"/>
          <p:cNvCxnSpPr/>
          <p:nvPr/>
        </p:nvCxnSpPr>
        <p:spPr>
          <a:xfrm>
            <a:off x="2652821" y="1907179"/>
            <a:ext cx="10633" cy="393405"/>
          </a:xfrm>
          <a:prstGeom prst="straightConnector1">
            <a:avLst/>
          </a:prstGeom>
          <a:noFill/>
          <a:ln cap="flat" cmpd="sng" w="9525">
            <a:solidFill>
              <a:srgbClr val="3E6EC2"/>
            </a:solidFill>
            <a:prstDash val="solid"/>
            <a:round/>
            <a:headEnd len="sm" w="sm" type="none"/>
            <a:tailEnd len="med" w="med" type="triangle"/>
          </a:ln>
        </p:spPr>
      </p:cxnSp>
      <p:cxnSp>
        <p:nvCxnSpPr>
          <p:cNvPr id="420" name="Google Shape;420;p32"/>
          <p:cNvCxnSpPr/>
          <p:nvPr/>
        </p:nvCxnSpPr>
        <p:spPr>
          <a:xfrm>
            <a:off x="3572538" y="2234969"/>
            <a:ext cx="0" cy="1571176"/>
          </a:xfrm>
          <a:prstGeom prst="straightConnector1">
            <a:avLst/>
          </a:prstGeom>
          <a:noFill/>
          <a:ln cap="flat" cmpd="sng" w="9525">
            <a:solidFill>
              <a:srgbClr val="3E6EC2"/>
            </a:solidFill>
            <a:prstDash val="solid"/>
            <a:round/>
            <a:headEnd len="sm" w="sm" type="none"/>
            <a:tailEnd len="sm" w="sm" type="none"/>
          </a:ln>
        </p:spPr>
      </p:cxnSp>
      <p:cxnSp>
        <p:nvCxnSpPr>
          <p:cNvPr id="421" name="Google Shape;421;p32"/>
          <p:cNvCxnSpPr/>
          <p:nvPr/>
        </p:nvCxnSpPr>
        <p:spPr>
          <a:xfrm flipH="1" rot="10800000">
            <a:off x="3048000" y="3798341"/>
            <a:ext cx="524538" cy="7804"/>
          </a:xfrm>
          <a:prstGeom prst="straightConnector1">
            <a:avLst/>
          </a:prstGeom>
          <a:noFill/>
          <a:ln cap="flat" cmpd="sng" w="9525">
            <a:solidFill>
              <a:srgbClr val="3E6EC2"/>
            </a:solidFill>
            <a:prstDash val="solid"/>
            <a:round/>
            <a:headEnd len="sm" w="sm" type="none"/>
            <a:tailEnd len="sm" w="sm" type="none"/>
          </a:ln>
        </p:spPr>
      </p:cxnSp>
      <p:cxnSp>
        <p:nvCxnSpPr>
          <p:cNvPr id="422" name="Google Shape;422;p32"/>
          <p:cNvCxnSpPr/>
          <p:nvPr/>
        </p:nvCxnSpPr>
        <p:spPr>
          <a:xfrm flipH="1" rot="10800000">
            <a:off x="3048000" y="2234969"/>
            <a:ext cx="524538" cy="7804"/>
          </a:xfrm>
          <a:prstGeom prst="straightConnector1">
            <a:avLst/>
          </a:prstGeom>
          <a:noFill/>
          <a:ln cap="flat" cmpd="sng" w="9525">
            <a:solidFill>
              <a:srgbClr val="3E6EC2"/>
            </a:solidFill>
            <a:prstDash val="solid"/>
            <a:round/>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3"/>
          <p:cNvSpPr txBox="1"/>
          <p:nvPr>
            <p:ph type="title"/>
          </p:nvPr>
        </p:nvSpPr>
        <p:spPr>
          <a:xfrm>
            <a:off x="952500" y="2551350"/>
            <a:ext cx="7239000" cy="1641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Times New Roman"/>
              <a:buNone/>
            </a:pPr>
            <a:r>
              <a:rPr b="1" lang="en-US" sz="4800"/>
              <a:t>COST ESTIMATION</a:t>
            </a:r>
            <a:endParaRPr/>
          </a:p>
        </p:txBody>
      </p:sp>
      <p:sp>
        <p:nvSpPr>
          <p:cNvPr id="428" name="Google Shape;428;p33"/>
          <p:cNvSpPr/>
          <p:nvPr/>
        </p:nvSpPr>
        <p:spPr>
          <a:xfrm>
            <a:off x="3562350" y="709850"/>
            <a:ext cx="2019300" cy="2019300"/>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Times New Roman"/>
                <a:ea typeface="Times New Roman"/>
                <a:cs typeface="Times New Roman"/>
                <a:sym typeface="Times New Roman"/>
              </a:rPr>
              <a:t>07</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4"/>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Budget</a:t>
            </a:r>
            <a:endParaRPr/>
          </a:p>
        </p:txBody>
      </p:sp>
      <p:graphicFrame>
        <p:nvGraphicFramePr>
          <p:cNvPr id="434" name="Google Shape;434;p34"/>
          <p:cNvGraphicFramePr/>
          <p:nvPr/>
        </p:nvGraphicFramePr>
        <p:xfrm>
          <a:off x="381838" y="832338"/>
          <a:ext cx="3000000" cy="3000000"/>
        </p:xfrm>
        <a:graphic>
          <a:graphicData uri="http://schemas.openxmlformats.org/drawingml/2006/table">
            <a:tbl>
              <a:tblPr>
                <a:noFill/>
                <a:tableStyleId>{33A4E82E-8853-4FAB-A9F0-4D5CBA77DE0A}</a:tableStyleId>
              </a:tblPr>
              <a:tblGrid>
                <a:gridCol w="2371325"/>
                <a:gridCol w="1534525"/>
                <a:gridCol w="3746125"/>
                <a:gridCol w="698200"/>
              </a:tblGrid>
              <a:tr h="440525">
                <a:tc>
                  <a:txBody>
                    <a:bodyPr/>
                    <a:lstStyle/>
                    <a:p>
                      <a:pPr indent="0" lvl="0" marL="71120"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S/N</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Cost for</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0485"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ACTIVITY</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0485"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Cost</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5550">
                <a:tc>
                  <a:txBody>
                    <a:bodyPr/>
                    <a:lstStyle/>
                    <a:p>
                      <a:pPr indent="0" lvl="0" marL="71120" marR="0" rtl="0" algn="l">
                        <a:lnSpc>
                          <a:spcPct val="108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1</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Internet</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0485" marR="51435" rtl="0" algn="l">
                        <a:lnSpc>
                          <a:spcPct val="146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Literature	review,	research,	online	tutorial computation.</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0485" marR="0" rtl="0" algn="l">
                        <a:lnSpc>
                          <a:spcPct val="108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30,000</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4500">
                <a:tc>
                  <a:txBody>
                    <a:bodyPr/>
                    <a:lstStyle/>
                    <a:p>
                      <a:pPr indent="0" lvl="0" marL="71120" marR="0" rtl="0" algn="l">
                        <a:lnSpc>
                          <a:spcPct val="108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2</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AI-based Web portal design</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51435" rtl="0" algn="l">
                        <a:lnSpc>
                          <a:spcPct val="146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For storing and displaying the patient records</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0485" marR="0" rtl="0" algn="l">
                        <a:lnSpc>
                          <a:spcPct val="108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120,000</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5550">
                <a:tc>
                  <a:txBody>
                    <a:bodyPr/>
                    <a:lstStyle/>
                    <a:p>
                      <a:pPr indent="0" lvl="0" marL="71120"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3</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Transport</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0485" marR="0" rtl="0" algn="l">
                        <a:lnSpc>
                          <a:spcPct val="146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Moving to and </a:t>
                      </a:r>
                      <a:r>
                        <a:rPr lang="en-US" sz="900" u="none" cap="none" strike="noStrike">
                          <a:latin typeface="Times New Roman"/>
                          <a:ea typeface="Times New Roman"/>
                          <a:cs typeface="Times New Roman"/>
                          <a:sym typeface="Times New Roman"/>
                        </a:rPr>
                        <a:t>from the site</a:t>
                      </a:r>
                      <a:r>
                        <a:rPr lang="en-US" sz="900" u="none" cap="none" strike="noStrike">
                          <a:solidFill>
                            <a:srgbClr val="000000"/>
                          </a:solidFill>
                          <a:latin typeface="Times New Roman"/>
                          <a:ea typeface="Times New Roman"/>
                          <a:cs typeface="Times New Roman"/>
                          <a:sym typeface="Times New Roman"/>
                        </a:rPr>
                        <a:t> of research and data collection.</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0485"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20,000</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875">
                <a:tc>
                  <a:txBody>
                    <a:bodyPr/>
                    <a:lstStyle/>
                    <a:p>
                      <a:pPr indent="0" lvl="0" marL="71120" marR="0" rtl="0" algn="l">
                        <a:lnSpc>
                          <a:spcPct val="108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4</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08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Stationery</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0485" marR="0" rtl="0" algn="l">
                        <a:lnSpc>
                          <a:spcPct val="108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Printing and binding the report</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0485" marR="0" rtl="0" algn="l">
                        <a:lnSpc>
                          <a:spcPct val="108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15000</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4550">
                <a:tc>
                  <a:txBody>
                    <a:bodyPr/>
                    <a:lstStyle/>
                    <a:p>
                      <a:pPr indent="0" lvl="0" marL="71120"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5</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Arduino (2)</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0485"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1 for encoding data and 1 for decoding data</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0485"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70,000</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4550">
                <a:tc>
                  <a:txBody>
                    <a:bodyPr/>
                    <a:lstStyle/>
                    <a:p>
                      <a:pPr indent="0" lvl="0" marL="71120"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6</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GSM Module (1)</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0485"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For sending SMS and notification to the user</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0485"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50,000</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9100">
                <a:tc>
                  <a:txBody>
                    <a:bodyPr/>
                    <a:lstStyle/>
                    <a:p>
                      <a:pPr indent="0" lvl="0" marL="71120"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7</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Temperature and Pressure Sensor</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0485"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For mining that patients data</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0485"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90,000</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4550">
                <a:tc>
                  <a:txBody>
                    <a:bodyPr/>
                    <a:lstStyle/>
                    <a:p>
                      <a:pPr indent="0" lvl="0" marL="71120"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9</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Miscellaneous</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0485"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Extra tools and </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0485"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5000</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4550">
                <a:tc>
                  <a:txBody>
                    <a:bodyPr/>
                    <a:lstStyle/>
                    <a:p>
                      <a:pPr indent="0" lvl="0" marL="71120"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8</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0"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NRF24 (2)</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0485"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For communication facility</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0485" marR="0" rtl="0" algn="l">
                        <a:lnSpc>
                          <a:spcPct val="150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50,000</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2200">
                <a:tc gridSpan="3">
                  <a:txBody>
                    <a:bodyPr/>
                    <a:lstStyle/>
                    <a:p>
                      <a:pPr indent="0" lvl="0" marL="71120" marR="0" rtl="0" algn="l">
                        <a:lnSpc>
                          <a:spcPct val="108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Total</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a:txBody>
                    <a:bodyPr/>
                    <a:lstStyle/>
                    <a:p>
                      <a:pPr indent="0" lvl="0" marL="70485" marR="0" rtl="0" algn="l">
                        <a:lnSpc>
                          <a:spcPct val="108000"/>
                        </a:lnSpc>
                        <a:spcBef>
                          <a:spcPts val="0"/>
                        </a:spcBef>
                        <a:spcAft>
                          <a:spcPts val="0"/>
                        </a:spcAft>
                        <a:buNone/>
                      </a:pPr>
                      <a:r>
                        <a:rPr lang="en-US" sz="900" u="none" cap="none" strike="noStrike">
                          <a:solidFill>
                            <a:srgbClr val="000000"/>
                          </a:solidFill>
                          <a:latin typeface="Times New Roman"/>
                          <a:ea typeface="Times New Roman"/>
                          <a:cs typeface="Times New Roman"/>
                          <a:sym typeface="Times New Roman"/>
                        </a:rPr>
                        <a:t>450,000</a:t>
                      </a:r>
                      <a:endParaRPr sz="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mc:AlternateContent>
    <mc:Choice Requires="p14">
      <p:transition p14:dur="25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5"/>
          <p:cNvSpPr txBox="1"/>
          <p:nvPr>
            <p:ph type="title"/>
          </p:nvPr>
        </p:nvSpPr>
        <p:spPr>
          <a:xfrm>
            <a:off x="952500" y="2551350"/>
            <a:ext cx="7239000" cy="1641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Times New Roman"/>
              <a:buNone/>
            </a:pPr>
            <a:r>
              <a:rPr b="1" lang="en-US" sz="4800"/>
              <a:t>PROPOSED TIME</a:t>
            </a:r>
            <a:endParaRPr/>
          </a:p>
        </p:txBody>
      </p:sp>
      <p:sp>
        <p:nvSpPr>
          <p:cNvPr id="440" name="Google Shape;440;p35"/>
          <p:cNvSpPr/>
          <p:nvPr/>
        </p:nvSpPr>
        <p:spPr>
          <a:xfrm>
            <a:off x="3562350" y="709850"/>
            <a:ext cx="2019300" cy="2019300"/>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Times New Roman"/>
                <a:ea typeface="Times New Roman"/>
                <a:cs typeface="Times New Roman"/>
                <a:sym typeface="Times New Roman"/>
              </a:rPr>
              <a:t>08</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6"/>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Proposed Time</a:t>
            </a:r>
            <a:endParaRPr/>
          </a:p>
        </p:txBody>
      </p:sp>
      <p:graphicFrame>
        <p:nvGraphicFramePr>
          <p:cNvPr id="446" name="Google Shape;446;p36"/>
          <p:cNvGraphicFramePr/>
          <p:nvPr/>
        </p:nvGraphicFramePr>
        <p:xfrm>
          <a:off x="924443" y="832338"/>
          <a:ext cx="3000000" cy="3000000"/>
        </p:xfrm>
        <a:graphic>
          <a:graphicData uri="http://schemas.openxmlformats.org/drawingml/2006/table">
            <a:tbl>
              <a:tblPr>
                <a:noFill/>
                <a:tableStyleId>{33A4E82E-8853-4FAB-A9F0-4D5CBA77DE0A}</a:tableStyleId>
              </a:tblPr>
              <a:tblGrid>
                <a:gridCol w="1531525"/>
                <a:gridCol w="385675"/>
                <a:gridCol w="385675"/>
                <a:gridCol w="308525"/>
                <a:gridCol w="385675"/>
                <a:gridCol w="385675"/>
                <a:gridCol w="385675"/>
                <a:gridCol w="385675"/>
                <a:gridCol w="385675"/>
                <a:gridCol w="308525"/>
                <a:gridCol w="398525"/>
                <a:gridCol w="385675"/>
                <a:gridCol w="398525"/>
                <a:gridCol w="385675"/>
                <a:gridCol w="385675"/>
                <a:gridCol w="398525"/>
                <a:gridCol w="385675"/>
              </a:tblGrid>
              <a:tr h="246050">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16">
                  <a:txBody>
                    <a:bodyPr/>
                    <a:lstStyle/>
                    <a:p>
                      <a:pPr indent="0" lvl="0" marL="1052195" marR="0" rtl="0" algn="l">
                        <a:lnSpc>
                          <a:spcPct val="150000"/>
                        </a:lnSpc>
                        <a:spcBef>
                          <a:spcPts val="0"/>
                        </a:spcBef>
                        <a:spcAft>
                          <a:spcPts val="0"/>
                        </a:spcAft>
                        <a:buNone/>
                      </a:pPr>
                      <a:r>
                        <a:rPr b="1" lang="en-US" sz="1000" u="none" cap="none" strike="noStrike">
                          <a:solidFill>
                            <a:srgbClr val="000000"/>
                          </a:solidFill>
                          <a:latin typeface="Times New Roman"/>
                          <a:ea typeface="Times New Roman"/>
                          <a:cs typeface="Times New Roman"/>
                          <a:sym typeface="Times New Roman"/>
                        </a:rPr>
                        <a:t>PROJECT DURATION IN WEEKS</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c hMerge="1"/>
                <a:tc hMerge="1"/>
                <a:tc hMerge="1"/>
                <a:tc hMerge="1"/>
                <a:tc hMerge="1"/>
                <a:tc hMerge="1"/>
                <a:tc hMerge="1"/>
                <a:tc hMerge="1"/>
                <a:tc hMerge="1"/>
                <a:tc hMerge="1"/>
                <a:tc hMerge="1"/>
              </a:tr>
              <a:tr h="246050">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9375"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1</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128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2</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128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3</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1915"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4</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255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5</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255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6</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3185"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7</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3185"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8</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3185"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9</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382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10</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4295"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11</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493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12</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493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13</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620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14</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5725"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15</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493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16</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6050">
                <a:tc>
                  <a:txBody>
                    <a:bodyPr/>
                    <a:lstStyle/>
                    <a:p>
                      <a:pPr indent="0" lvl="0" marL="7112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Data collection</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solidFill>
                  </a:tcPr>
                </a:tc>
                <a:tc hMerge="1"/>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6050">
                <a:tc>
                  <a:txBody>
                    <a:bodyPr/>
                    <a:lstStyle/>
                    <a:p>
                      <a:pPr indent="0" lvl="0" marL="7112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implementation</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15">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hMerge="1"/>
                <a:tc hMerge="1"/>
                <a:tc hMerge="1"/>
                <a:tc hMerge="1"/>
                <a:tc hMerge="1"/>
                <a:tc hMerge="1"/>
                <a:tc hMerge="1"/>
                <a:tc hMerge="1"/>
                <a:tc hMerge="1"/>
                <a:tc hMerge="1"/>
                <a:tc hMerge="1"/>
                <a:tc hMerge="1"/>
                <a:tc hMerge="1"/>
                <a:tc hMerge="1"/>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6050">
                <a:tc>
                  <a:txBody>
                    <a:bodyPr/>
                    <a:lstStyle/>
                    <a:p>
                      <a:pPr indent="0" lvl="0" marL="71120" marR="0" rtl="0" algn="l">
                        <a:lnSpc>
                          <a:spcPct val="114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Data analysis</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gridSpan="5">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hMerge="1"/>
                <a:tc hMerge="1"/>
                <a:tc hMerge="1"/>
                <a:tc hMerge="1"/>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64650">
                <a:tc>
                  <a:txBody>
                    <a:bodyPr/>
                    <a:lstStyle/>
                    <a:p>
                      <a:pPr indent="0" lvl="0" marL="7112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Defending	the</a:t>
                      </a:r>
                      <a:endParaRPr sz="1000" u="none" cap="none" strike="noStrike">
                        <a:latin typeface="Times New Roman"/>
                        <a:ea typeface="Times New Roman"/>
                        <a:cs typeface="Times New Roman"/>
                        <a:sym typeface="Times New Roman"/>
                      </a:endParaRPr>
                    </a:p>
                    <a:p>
                      <a:pPr indent="0" lvl="0" marL="71120" marR="0" rtl="0" algn="l">
                        <a:lnSpc>
                          <a:spcPct val="150000"/>
                        </a:lnSpc>
                        <a:spcBef>
                          <a:spcPts val="645"/>
                        </a:spcBef>
                        <a:spcAft>
                          <a:spcPts val="0"/>
                        </a:spcAft>
                        <a:buNone/>
                      </a:pPr>
                      <a:r>
                        <a:rPr lang="en-US" sz="1000" u="none" cap="none" strike="noStrike">
                          <a:solidFill>
                            <a:srgbClr val="000000"/>
                          </a:solidFill>
                          <a:latin typeface="Times New Roman"/>
                          <a:ea typeface="Times New Roman"/>
                          <a:cs typeface="Times New Roman"/>
                          <a:sym typeface="Times New Roman"/>
                        </a:rPr>
                        <a:t>project</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solidFill>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6925">
                <a:tc>
                  <a:txBody>
                    <a:bodyPr/>
                    <a:lstStyle/>
                    <a:p>
                      <a:pPr indent="0" lvl="0" marL="7112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System analysis</a:t>
                      </a:r>
                      <a:endParaRPr sz="1000" u="none" cap="none" strike="noStrike">
                        <a:latin typeface="Times New Roman"/>
                        <a:ea typeface="Times New Roman"/>
                        <a:cs typeface="Times New Roman"/>
                        <a:sym typeface="Times New Roman"/>
                      </a:endParaRPr>
                    </a:p>
                    <a:p>
                      <a:pPr indent="0" lvl="0" marL="71120" marR="0" rtl="0" algn="l">
                        <a:lnSpc>
                          <a:spcPct val="150000"/>
                        </a:lnSpc>
                        <a:spcBef>
                          <a:spcPts val="720"/>
                        </a:spcBef>
                        <a:spcAft>
                          <a:spcPts val="0"/>
                        </a:spcAft>
                        <a:buNone/>
                      </a:pPr>
                      <a:r>
                        <a:rPr lang="en-US" sz="1000" u="none" cap="none" strike="noStrike">
                          <a:solidFill>
                            <a:srgbClr val="000000"/>
                          </a:solidFill>
                          <a:latin typeface="Times New Roman"/>
                          <a:ea typeface="Times New Roman"/>
                          <a:cs typeface="Times New Roman"/>
                          <a:sym typeface="Times New Roman"/>
                        </a:rPr>
                        <a:t>and design</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gridSpan="5">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hMerge="1"/>
                <a:tc hMerge="1"/>
                <a:tc hMerge="1"/>
                <a:tc hMerge="1"/>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6925">
                <a:tc>
                  <a:txBody>
                    <a:bodyPr/>
                    <a:lstStyle/>
                    <a:p>
                      <a:pPr indent="0" lvl="0" marL="7112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Presentation</a:t>
                      </a:r>
                      <a:endParaRPr sz="1000" u="none" cap="none" strike="noStrike">
                        <a:latin typeface="Times New Roman"/>
                        <a:ea typeface="Times New Roman"/>
                        <a:cs typeface="Times New Roman"/>
                        <a:sym typeface="Times New Roman"/>
                      </a:endParaRPr>
                    </a:p>
                    <a:p>
                      <a:pPr indent="0" lvl="0" marL="71120" marR="0" rtl="0" algn="l">
                        <a:lnSpc>
                          <a:spcPct val="150000"/>
                        </a:lnSpc>
                        <a:spcBef>
                          <a:spcPts val="720"/>
                        </a:spcBef>
                        <a:spcAft>
                          <a:spcPts val="0"/>
                        </a:spcAft>
                        <a:buNone/>
                      </a:pPr>
                      <a:r>
                        <a:rPr lang="en-US" sz="1000" u="none" cap="none" strike="noStrike">
                          <a:solidFill>
                            <a:srgbClr val="000000"/>
                          </a:solidFill>
                          <a:latin typeface="Times New Roman"/>
                          <a:ea typeface="Times New Roman"/>
                          <a:cs typeface="Times New Roman"/>
                          <a:sym typeface="Times New Roman"/>
                        </a:rPr>
                        <a:t>min two</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solidFill>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86925">
                <a:tc>
                  <a:txBody>
                    <a:bodyPr/>
                    <a:lstStyle/>
                    <a:p>
                      <a:pPr indent="0" lvl="0" marL="7112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Report writing,</a:t>
                      </a:r>
                      <a:endParaRPr sz="1000" u="none" cap="none" strike="noStrike">
                        <a:latin typeface="Times New Roman"/>
                        <a:ea typeface="Times New Roman"/>
                        <a:cs typeface="Times New Roman"/>
                        <a:sym typeface="Times New Roman"/>
                      </a:endParaRPr>
                    </a:p>
                    <a:p>
                      <a:pPr indent="0" lvl="0" marL="71120" marR="0" rtl="0" algn="l">
                        <a:lnSpc>
                          <a:spcPct val="150000"/>
                        </a:lnSpc>
                        <a:spcBef>
                          <a:spcPts val="720"/>
                        </a:spcBef>
                        <a:spcAft>
                          <a:spcPts val="0"/>
                        </a:spcAft>
                        <a:buNone/>
                      </a:pPr>
                      <a:r>
                        <a:rPr lang="en-US" sz="1000" u="none" cap="none" strike="noStrike">
                          <a:solidFill>
                            <a:srgbClr val="000000"/>
                          </a:solidFill>
                          <a:latin typeface="Times New Roman"/>
                          <a:ea typeface="Times New Roman"/>
                          <a:cs typeface="Times New Roman"/>
                          <a:sym typeface="Times New Roman"/>
                        </a:rPr>
                        <a:t>submission and</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l">
                        <a:lnSpc>
                          <a:spcPct val="150000"/>
                        </a:lnSpc>
                        <a:spcBef>
                          <a:spcPts val="0"/>
                        </a:spcBef>
                        <a:spcAft>
                          <a:spcPts val="0"/>
                        </a:spcAft>
                        <a:buNone/>
                      </a:pPr>
                      <a:r>
                        <a:rPr lang="en-US" sz="1000" u="none" cap="none" strike="noStrike">
                          <a:solidFill>
                            <a:srgbClr val="000000"/>
                          </a:solidFill>
                          <a:latin typeface="Times New Roman"/>
                          <a:ea typeface="Times New Roman"/>
                          <a:cs typeface="Times New Roman"/>
                          <a:sym typeface="Times New Roman"/>
                        </a:rPr>
                        <a:t> </a:t>
                      </a:r>
                      <a:endParaRPr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solidFill>
                  </a:tcPr>
                </a:tc>
                <a:tc hMerge="1"/>
              </a:tr>
            </a:tbl>
          </a:graphicData>
        </a:graphic>
      </p:graphicFrame>
    </p:spTree>
  </p:cSld>
  <p:clrMapOvr>
    <a:masterClrMapping/>
  </p:clrMapOvr>
  <mc:AlternateContent>
    <mc:Choice Requires="p14">
      <p:transition p14:dur="25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7"/>
          <p:cNvSpPr txBox="1"/>
          <p:nvPr>
            <p:ph type="title"/>
          </p:nvPr>
        </p:nvSpPr>
        <p:spPr>
          <a:xfrm>
            <a:off x="257908" y="273844"/>
            <a:ext cx="8628300" cy="5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2800"/>
              <a:buNone/>
            </a:pPr>
            <a:r>
              <a:rPr lang="en-US"/>
              <a:t>References</a:t>
            </a:r>
            <a:endParaRPr/>
          </a:p>
        </p:txBody>
      </p:sp>
      <p:sp>
        <p:nvSpPr>
          <p:cNvPr id="452" name="Google Shape;452;p37"/>
          <p:cNvSpPr txBox="1"/>
          <p:nvPr>
            <p:ph idx="1" type="body"/>
          </p:nvPr>
        </p:nvSpPr>
        <p:spPr>
          <a:xfrm>
            <a:off x="257908" y="984738"/>
            <a:ext cx="8628300" cy="39507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750"/>
              </a:spcBef>
              <a:spcAft>
                <a:spcPts val="0"/>
              </a:spcAft>
              <a:buSzPts val="1800"/>
              <a:buNone/>
            </a:pPr>
            <a:r>
              <a:rPr lang="en-US" sz="1700"/>
              <a:t>[1] Kadhim, Kadhim Takleef; Alsahlany, An Overview of Patient's Health Status Monitoring System Based on Internet of Things (IoT).Wireless Personal Communications . Oct2020, Vol. 114 </a:t>
            </a:r>
            <a:endParaRPr sz="1700"/>
          </a:p>
          <a:p>
            <a:pPr indent="0" lvl="0" marL="0" rtl="0" algn="just">
              <a:lnSpc>
                <a:spcPct val="100000"/>
              </a:lnSpc>
              <a:spcBef>
                <a:spcPts val="750"/>
              </a:spcBef>
              <a:spcAft>
                <a:spcPts val="0"/>
              </a:spcAft>
              <a:buSzPts val="1800"/>
              <a:buNone/>
            </a:pPr>
            <a:r>
              <a:rPr lang="en-US" sz="1700"/>
              <a:t>[2] Jemal H. Abawajy; Mohammad Mehedi Hassan, Federated Internet of Things and Cloud Computing Pervasive Patient Health Monitoring System, IEEE,January 2017.</a:t>
            </a:r>
            <a:endParaRPr sz="1700"/>
          </a:p>
          <a:p>
            <a:pPr indent="0" lvl="0" marL="0" rtl="0" algn="just">
              <a:lnSpc>
                <a:spcPct val="100000"/>
              </a:lnSpc>
              <a:spcBef>
                <a:spcPts val="750"/>
              </a:spcBef>
              <a:spcAft>
                <a:spcPts val="0"/>
              </a:spcAft>
              <a:buSzPts val="1800"/>
              <a:buNone/>
            </a:pPr>
            <a:r>
              <a:rPr lang="en-US" sz="1700"/>
              <a:t>[3] C. A. McHorney &amp; A. R. Tarlov, Individual-patient monitoring in clinical practice: are available health status surveys adequate ,Published: August 1995</a:t>
            </a:r>
            <a:endParaRPr sz="1700"/>
          </a:p>
          <a:p>
            <a:pPr indent="0" lvl="0" marL="0" rtl="0" algn="just">
              <a:lnSpc>
                <a:spcPct val="100000"/>
              </a:lnSpc>
              <a:spcBef>
                <a:spcPts val="750"/>
              </a:spcBef>
              <a:spcAft>
                <a:spcPts val="0"/>
              </a:spcAft>
              <a:buSzPts val="1800"/>
              <a:buNone/>
            </a:pPr>
            <a:r>
              <a:rPr lang="en-US" sz="1700"/>
              <a:t>[4] R. Kumar; M. Pallikonda Rajasekaran ,An IoT based patient monitoring system using raspberry Pi, IEEE,October 2016.</a:t>
            </a:r>
            <a:endParaRPr sz="1700"/>
          </a:p>
          <a:p>
            <a:pPr indent="0" lvl="0" marL="0" rtl="0" algn="just">
              <a:lnSpc>
                <a:spcPct val="100000"/>
              </a:lnSpc>
              <a:spcBef>
                <a:spcPts val="750"/>
              </a:spcBef>
              <a:spcAft>
                <a:spcPts val="0"/>
              </a:spcAft>
              <a:buSzPts val="1800"/>
              <a:buNone/>
            </a:pPr>
            <a:r>
              <a:rPr lang="en-US" sz="1700"/>
              <a:t>[5]  M. Shamim Hossain, Patient status monitoring for smart home healthcare, 2016 IEEE International Conference on Multimedia &amp; Expo Workshops (ICMEW).</a:t>
            </a:r>
            <a:endParaRPr sz="17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8"/>
          <p:cNvSpPr txBox="1"/>
          <p:nvPr/>
        </p:nvSpPr>
        <p:spPr>
          <a:xfrm>
            <a:off x="1637724" y="2110085"/>
            <a:ext cx="5868552"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Times New Roman"/>
                <a:ea typeface="Times New Roman"/>
                <a:cs typeface="Times New Roman"/>
                <a:sym typeface="Times New Roman"/>
              </a:rPr>
              <a:t>THANK YOU</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a:t>Background Information</a:t>
            </a:r>
            <a:endParaRPr/>
          </a:p>
        </p:txBody>
      </p:sp>
      <p:sp>
        <p:nvSpPr>
          <p:cNvPr id="196" name="Google Shape;196;p4"/>
          <p:cNvSpPr txBox="1"/>
          <p:nvPr>
            <p:ph idx="1" type="body"/>
          </p:nvPr>
        </p:nvSpPr>
        <p:spPr>
          <a:xfrm>
            <a:off x="257908" y="984738"/>
            <a:ext cx="8628184" cy="3950677"/>
          </a:xfrm>
          <a:prstGeom prst="rect">
            <a:avLst/>
          </a:prstGeom>
          <a:noFill/>
          <a:ln>
            <a:noFill/>
          </a:ln>
        </p:spPr>
        <p:txBody>
          <a:bodyPr anchorCtr="0" anchor="t" bIns="45700" lIns="91425" spcFirstLastPara="1" rIns="91425" wrap="square" tIns="45700">
            <a:normAutofit/>
          </a:bodyPr>
          <a:lstStyle/>
          <a:p>
            <a:pPr indent="-171450" lvl="0" marL="171450" rtl="0" algn="just">
              <a:lnSpc>
                <a:spcPct val="100000"/>
              </a:lnSpc>
              <a:spcBef>
                <a:spcPts val="0"/>
              </a:spcBef>
              <a:spcAft>
                <a:spcPts val="0"/>
              </a:spcAft>
              <a:buClr>
                <a:schemeClr val="dk1"/>
              </a:buClr>
              <a:buSzPts val="1800"/>
              <a:buChar char="•"/>
            </a:pPr>
            <a:r>
              <a:rPr lang="en-US"/>
              <a:t> According to World Health(WHO), the </a:t>
            </a:r>
            <a:r>
              <a:rPr lang="en-US" sz="1800">
                <a:latin typeface="Times New Roman"/>
                <a:ea typeface="Times New Roman"/>
                <a:cs typeface="Times New Roman"/>
                <a:sym typeface="Times New Roman"/>
              </a:rPr>
              <a:t>Doctor to patient ratio </a:t>
            </a:r>
            <a:r>
              <a:rPr lang="en-US"/>
              <a:t>in Tanzania </a:t>
            </a:r>
            <a:r>
              <a:rPr lang="en-US" sz="1800">
                <a:latin typeface="Times New Roman"/>
                <a:ea typeface="Times New Roman"/>
                <a:cs typeface="Times New Roman"/>
                <a:sym typeface="Times New Roman"/>
              </a:rPr>
              <a:t> is around 1:20000 where the average ratio is 1:300 that is one doctor has to attend a around 98% more than the average. To this date there are highly technological systems that are used for </a:t>
            </a:r>
            <a:r>
              <a:rPr lang="en-US"/>
              <a:t>monitor</a:t>
            </a:r>
            <a:r>
              <a:rPr lang="en-US" sz="1800">
                <a:latin typeface="Times New Roman"/>
                <a:ea typeface="Times New Roman"/>
                <a:cs typeface="Times New Roman"/>
                <a:sym typeface="Times New Roman"/>
              </a:rPr>
              <a:t> patients in Hospitals. Systems such as ECG for heart rate monitoring, EEG for monitoring brain activities etc. these system are quite expensive. Thus, this proposed study comes with minimal designed and cost-effective system for the doctors to be able to effectively and instantly trace multiple patient healthy status that is their temperature and pressure within the hospital ward during his work session.</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5"/>
          <p:cNvSpPr txBox="1"/>
          <p:nvPr>
            <p:ph type="title"/>
          </p:nvPr>
        </p:nvSpPr>
        <p:spPr>
          <a:xfrm>
            <a:off x="685800" y="2551350"/>
            <a:ext cx="7772400" cy="1641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Times New Roman"/>
              <a:buNone/>
            </a:pPr>
            <a:r>
              <a:rPr b="1" lang="en-US" sz="4800"/>
              <a:t>PROBLEM STATEMENT</a:t>
            </a:r>
            <a:endParaRPr/>
          </a:p>
        </p:txBody>
      </p:sp>
      <p:sp>
        <p:nvSpPr>
          <p:cNvPr id="202" name="Google Shape;202;p5"/>
          <p:cNvSpPr/>
          <p:nvPr/>
        </p:nvSpPr>
        <p:spPr>
          <a:xfrm>
            <a:off x="3562350" y="709850"/>
            <a:ext cx="2019300" cy="2019300"/>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Times New Roman"/>
                <a:ea typeface="Times New Roman"/>
                <a:cs typeface="Times New Roman"/>
                <a:sym typeface="Times New Roman"/>
              </a:rPr>
              <a:t>02</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6"/>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Problem Statement</a:t>
            </a:r>
            <a:endParaRPr/>
          </a:p>
        </p:txBody>
      </p:sp>
      <p:sp>
        <p:nvSpPr>
          <p:cNvPr id="208" name="Google Shape;208;p6"/>
          <p:cNvSpPr txBox="1"/>
          <p:nvPr>
            <p:ph idx="1" type="body"/>
          </p:nvPr>
        </p:nvSpPr>
        <p:spPr>
          <a:xfrm>
            <a:off x="257908" y="984738"/>
            <a:ext cx="8628184" cy="3950677"/>
          </a:xfrm>
          <a:prstGeom prst="rect">
            <a:avLst/>
          </a:prstGeom>
          <a:noFill/>
          <a:ln>
            <a:noFill/>
          </a:ln>
        </p:spPr>
        <p:txBody>
          <a:bodyPr anchorCtr="0" anchor="t" bIns="45700" lIns="91425" spcFirstLastPara="1" rIns="91425" wrap="square" tIns="45700">
            <a:normAutofit/>
          </a:bodyPr>
          <a:lstStyle/>
          <a:p>
            <a:pPr indent="-228600" lvl="0" marL="342900" marR="0" rtl="0" algn="just">
              <a:lnSpc>
                <a:spcPct val="107000"/>
              </a:lnSpc>
              <a:spcBef>
                <a:spcPts val="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228600" lvl="0" marL="342900" marR="0" rtl="0" algn="just">
              <a:lnSpc>
                <a:spcPct val="107000"/>
              </a:lnSpc>
              <a:spcBef>
                <a:spcPts val="0"/>
              </a:spcBef>
              <a:spcAft>
                <a:spcPts val="0"/>
              </a:spcAft>
              <a:buClr>
                <a:schemeClr val="dk1"/>
              </a:buClr>
              <a:buSzPts val="1800"/>
              <a:buFont typeface="Noto Sans Symbols"/>
              <a:buNone/>
            </a:pPr>
            <a:r>
              <a:t/>
            </a:r>
            <a:endParaRPr>
              <a:latin typeface="Times New Roman"/>
              <a:ea typeface="Times New Roman"/>
              <a:cs typeface="Times New Roman"/>
              <a:sym typeface="Times New Roman"/>
            </a:endParaRPr>
          </a:p>
          <a:p>
            <a:pPr indent="-342900" lvl="0" marL="342900" marR="0" rtl="0" algn="just">
              <a:lnSpc>
                <a:spcPct val="107000"/>
              </a:lnSpc>
              <a:spcBef>
                <a:spcPts val="0"/>
              </a:spcBef>
              <a:spcAft>
                <a:spcPts val="0"/>
              </a:spcAft>
              <a:buClr>
                <a:schemeClr val="dk1"/>
              </a:buClr>
              <a:buSzPts val="1800"/>
              <a:buFont typeface="Noto Sans Symbols"/>
              <a:buChar char="✔"/>
            </a:pPr>
            <a:r>
              <a:rPr lang="en-US"/>
              <a:t>Due to smaller </a:t>
            </a:r>
            <a:r>
              <a:rPr lang="en-US" sz="1800">
                <a:latin typeface="Times New Roman"/>
                <a:ea typeface="Times New Roman"/>
                <a:cs typeface="Times New Roman"/>
                <a:sym typeface="Times New Roman"/>
              </a:rPr>
              <a:t>Doctor to Patient ratio  ther</a:t>
            </a:r>
            <a:r>
              <a:rPr lang="en-US"/>
              <a:t>e is a </a:t>
            </a:r>
            <a:r>
              <a:rPr lang="en-US" sz="1800">
                <a:latin typeface="Times New Roman"/>
                <a:ea typeface="Times New Roman"/>
                <a:cs typeface="Times New Roman"/>
                <a:sym typeface="Times New Roman"/>
              </a:rPr>
              <a:t>heavy burden on the doctors and </a:t>
            </a:r>
            <a:r>
              <a:rPr lang="en-US"/>
              <a:t>healthcare giver </a:t>
            </a:r>
            <a:r>
              <a:rPr lang="en-US" sz="1800">
                <a:latin typeface="Times New Roman"/>
                <a:ea typeface="Times New Roman"/>
                <a:cs typeface="Times New Roman"/>
                <a:sym typeface="Times New Roman"/>
              </a:rPr>
              <a:t>to follow up the Healthy status of each individual patient admitted in ward.</a:t>
            </a:r>
            <a:r>
              <a:rPr lang="en-US"/>
              <a:t> </a:t>
            </a:r>
            <a:r>
              <a:rPr lang="en-US" sz="1800">
                <a:latin typeface="Times New Roman"/>
                <a:ea typeface="Times New Roman"/>
                <a:cs typeface="Times New Roman"/>
                <a:sym typeface="Times New Roman"/>
              </a:rPr>
              <a:t>Large Distance between patient and physicians </a:t>
            </a:r>
            <a:r>
              <a:rPr lang="en-US"/>
              <a:t>lower the quality of healthy services :</a:t>
            </a:r>
            <a:r>
              <a:rPr lang="en-US" sz="1800">
                <a:latin typeface="Times New Roman"/>
                <a:ea typeface="Times New Roman"/>
                <a:cs typeface="Times New Roman"/>
                <a:sym typeface="Times New Roman"/>
              </a:rPr>
              <a:t>- Since this is the matter of death and life</a:t>
            </a:r>
            <a:endParaRPr sz="1800">
              <a:latin typeface="Times New Roman"/>
              <a:ea typeface="Times New Roman"/>
              <a:cs typeface="Times New Roman"/>
              <a:sym typeface="Times New Roman"/>
            </a:endParaRPr>
          </a:p>
          <a:p>
            <a:pPr indent="-57150" lvl="0" marL="171450" rtl="0" algn="just">
              <a:lnSpc>
                <a:spcPct val="100000"/>
              </a:lnSpc>
              <a:spcBef>
                <a:spcPts val="750"/>
              </a:spcBef>
              <a:spcAft>
                <a:spcPts val="0"/>
              </a:spcAft>
              <a:buClr>
                <a:schemeClr val="dk1"/>
              </a:buClr>
              <a:buSzPts val="1800"/>
              <a:buNone/>
            </a:pPr>
            <a:r>
              <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7"/>
          <p:cNvSpPr txBox="1"/>
          <p:nvPr>
            <p:ph type="title"/>
          </p:nvPr>
        </p:nvSpPr>
        <p:spPr>
          <a:xfrm>
            <a:off x="1981200" y="2551350"/>
            <a:ext cx="5181600" cy="1641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Times New Roman"/>
              <a:buNone/>
            </a:pPr>
            <a:r>
              <a:rPr b="1" lang="en-US" sz="4800"/>
              <a:t>OBJECTIVES</a:t>
            </a:r>
            <a:endParaRPr/>
          </a:p>
        </p:txBody>
      </p:sp>
      <p:sp>
        <p:nvSpPr>
          <p:cNvPr id="214" name="Google Shape;214;p7"/>
          <p:cNvSpPr/>
          <p:nvPr/>
        </p:nvSpPr>
        <p:spPr>
          <a:xfrm>
            <a:off x="3562350" y="709850"/>
            <a:ext cx="2019300" cy="2019300"/>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Times New Roman"/>
                <a:ea typeface="Times New Roman"/>
                <a:cs typeface="Times New Roman"/>
                <a:sym typeface="Times New Roman"/>
              </a:rPr>
              <a:t>03</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8"/>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Main Objective</a:t>
            </a:r>
            <a:endParaRPr/>
          </a:p>
        </p:txBody>
      </p:sp>
      <p:sp>
        <p:nvSpPr>
          <p:cNvPr id="220" name="Google Shape;220;p8"/>
          <p:cNvSpPr txBox="1"/>
          <p:nvPr>
            <p:ph idx="1" type="body"/>
          </p:nvPr>
        </p:nvSpPr>
        <p:spPr>
          <a:xfrm>
            <a:off x="257908" y="984738"/>
            <a:ext cx="8628300" cy="3950700"/>
          </a:xfrm>
          <a:prstGeom prst="rect">
            <a:avLst/>
          </a:prstGeom>
          <a:noFill/>
          <a:ln>
            <a:noFill/>
          </a:ln>
        </p:spPr>
        <p:txBody>
          <a:bodyPr anchorCtr="0" anchor="t" bIns="45700" lIns="91425" spcFirstLastPara="1" rIns="91425" wrap="square" tIns="45700">
            <a:normAutofit/>
          </a:bodyPr>
          <a:lstStyle/>
          <a:p>
            <a:pPr indent="-57150" lvl="0" marL="171450" rtl="0" algn="just">
              <a:lnSpc>
                <a:spcPct val="10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57150" lvl="0" marL="171450" rtl="0" algn="just">
              <a:lnSpc>
                <a:spcPct val="100000"/>
              </a:lnSpc>
              <a:spcBef>
                <a:spcPts val="750"/>
              </a:spcBef>
              <a:spcAft>
                <a:spcPts val="0"/>
              </a:spcAft>
              <a:buClr>
                <a:schemeClr val="dk1"/>
              </a:buClr>
              <a:buSzPts val="1800"/>
              <a:buNone/>
            </a:pPr>
            <a:r>
              <a:t/>
            </a:r>
            <a:endParaRPr>
              <a:latin typeface="Times New Roman"/>
              <a:ea typeface="Times New Roman"/>
              <a:cs typeface="Times New Roman"/>
              <a:sym typeface="Times New Roman"/>
            </a:endParaRPr>
          </a:p>
          <a:p>
            <a:pPr indent="-171450" lvl="0" marL="171450" rtl="0" algn="just">
              <a:lnSpc>
                <a:spcPct val="100000"/>
              </a:lnSpc>
              <a:spcBef>
                <a:spcPts val="750"/>
              </a:spcBef>
              <a:spcAft>
                <a:spcPts val="0"/>
              </a:spcAft>
              <a:buClr>
                <a:schemeClr val="dk1"/>
              </a:buClr>
              <a:buSzPts val="1800"/>
              <a:buChar char="•"/>
            </a:pPr>
            <a:r>
              <a:rPr lang="en-US" sz="1800">
                <a:latin typeface="Times New Roman"/>
                <a:ea typeface="Times New Roman"/>
                <a:cs typeface="Times New Roman"/>
                <a:sym typeface="Times New Roman"/>
              </a:rPr>
              <a:t>To </a:t>
            </a:r>
            <a:r>
              <a:rPr lang="en-US"/>
              <a:t>develop</a:t>
            </a:r>
            <a:r>
              <a:rPr lang="en-US" sz="1800">
                <a:latin typeface="Times New Roman"/>
                <a:ea typeface="Times New Roman"/>
                <a:cs typeface="Times New Roman"/>
                <a:sym typeface="Times New Roman"/>
              </a:rPr>
              <a:t> a low cost effective and flexible patient status health monitoring system using </a:t>
            </a:r>
            <a:r>
              <a:rPr lang="en-US"/>
              <a:t>using Internet of thing. The system shall help the healthcare giver to get the time to time temperature and pressure of patients admitted in the wards.</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9"/>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Specific Objectives</a:t>
            </a:r>
            <a:endParaRPr/>
          </a:p>
        </p:txBody>
      </p:sp>
      <p:sp>
        <p:nvSpPr>
          <p:cNvPr id="226" name="Google Shape;226;p9"/>
          <p:cNvSpPr txBox="1"/>
          <p:nvPr>
            <p:ph idx="1" type="body"/>
          </p:nvPr>
        </p:nvSpPr>
        <p:spPr>
          <a:xfrm>
            <a:off x="257908" y="984738"/>
            <a:ext cx="8628184" cy="3950677"/>
          </a:xfrm>
          <a:prstGeom prst="rect">
            <a:avLst/>
          </a:prstGeom>
          <a:noFill/>
          <a:ln>
            <a:noFill/>
          </a:ln>
        </p:spPr>
        <p:txBody>
          <a:bodyPr anchorCtr="0" anchor="t" bIns="45700" lIns="91425" spcFirstLastPara="1" rIns="91425" wrap="square" tIns="45700">
            <a:normAutofit/>
          </a:bodyPr>
          <a:lstStyle/>
          <a:p>
            <a:pPr indent="-171450" lvl="0" marL="171450" rtl="0" algn="just">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To</a:t>
            </a:r>
            <a:r>
              <a:rPr lang="en-US"/>
              <a:t> develop</a:t>
            </a:r>
            <a:r>
              <a:rPr lang="en-US" sz="1800">
                <a:latin typeface="Times New Roman"/>
                <a:ea typeface="Times New Roman"/>
                <a:cs typeface="Times New Roman"/>
                <a:sym typeface="Times New Roman"/>
              </a:rPr>
              <a:t> gadget of temperature and pressure sensors  which will be as close as possible to the patient to mi</a:t>
            </a:r>
            <a:r>
              <a:rPr lang="en-US"/>
              <a:t>ne the require patient datas</a:t>
            </a:r>
            <a:r>
              <a:rPr lang="en-US" sz="1800">
                <a:latin typeface="Times New Roman"/>
                <a:ea typeface="Times New Roman"/>
                <a:cs typeface="Times New Roman"/>
                <a:sym typeface="Times New Roman"/>
              </a:rPr>
              <a:t>.</a:t>
            </a:r>
            <a:endParaRPr/>
          </a:p>
          <a:p>
            <a:pPr indent="-57150" lvl="0" marL="171450" rtl="0" algn="just">
              <a:lnSpc>
                <a:spcPct val="100000"/>
              </a:lnSpc>
              <a:spcBef>
                <a:spcPts val="75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just">
              <a:lnSpc>
                <a:spcPct val="100000"/>
              </a:lnSpc>
              <a:spcBef>
                <a:spcPts val="750"/>
              </a:spcBef>
              <a:spcAft>
                <a:spcPts val="0"/>
              </a:spcAft>
              <a:buClr>
                <a:schemeClr val="dk1"/>
              </a:buClr>
              <a:buSzPts val="1800"/>
              <a:buChar char="•"/>
            </a:pPr>
            <a:r>
              <a:rPr lang="en-US" sz="1800">
                <a:latin typeface="Times New Roman"/>
                <a:ea typeface="Times New Roman"/>
                <a:cs typeface="Times New Roman"/>
                <a:sym typeface="Times New Roman"/>
              </a:rPr>
              <a:t>To </a:t>
            </a:r>
            <a:r>
              <a:rPr lang="en-US"/>
              <a:t>develop</a:t>
            </a:r>
            <a:r>
              <a:rPr lang="en-US" sz="1800">
                <a:latin typeface="Times New Roman"/>
                <a:ea typeface="Times New Roman"/>
                <a:cs typeface="Times New Roman"/>
                <a:sym typeface="Times New Roman"/>
              </a:rPr>
              <a:t> physician terminal</a:t>
            </a:r>
            <a:r>
              <a:rPr lang="en-US"/>
              <a:t> and attending healthcare giver terminals </a:t>
            </a:r>
            <a:r>
              <a:rPr lang="en-US" sz="1800">
                <a:latin typeface="Times New Roman"/>
                <a:ea typeface="Times New Roman"/>
                <a:cs typeface="Times New Roman"/>
                <a:sym typeface="Times New Roman"/>
              </a:rPr>
              <a:t> where patients data shall be </a:t>
            </a:r>
            <a:r>
              <a:rPr lang="en-US"/>
              <a:t>processed  to be sent to the Hospital data pool</a:t>
            </a:r>
            <a:r>
              <a:rPr lang="en-US" sz="1800">
                <a:latin typeface="Times New Roman"/>
                <a:ea typeface="Times New Roman"/>
                <a:cs typeface="Times New Roman"/>
                <a:sym typeface="Times New Roman"/>
              </a:rPr>
              <a:t>.</a:t>
            </a:r>
            <a:endParaRPr/>
          </a:p>
          <a:p>
            <a:pPr indent="-57150" lvl="0" marL="171450" rtl="0" algn="just">
              <a:lnSpc>
                <a:spcPct val="100000"/>
              </a:lnSpc>
              <a:spcBef>
                <a:spcPts val="75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just">
              <a:lnSpc>
                <a:spcPct val="100000"/>
              </a:lnSpc>
              <a:spcBef>
                <a:spcPts val="750"/>
              </a:spcBef>
              <a:spcAft>
                <a:spcPts val="0"/>
              </a:spcAft>
              <a:buClr>
                <a:schemeClr val="dk1"/>
              </a:buClr>
              <a:buSzPts val="1800"/>
              <a:buChar char="•"/>
            </a:pPr>
            <a:r>
              <a:rPr lang="en-US" sz="1800">
                <a:latin typeface="Times New Roman"/>
                <a:ea typeface="Times New Roman"/>
                <a:cs typeface="Times New Roman"/>
                <a:sym typeface="Times New Roman"/>
              </a:rPr>
              <a:t>To build a</a:t>
            </a:r>
            <a:r>
              <a:rPr lang="en-US"/>
              <a:t> database driven web</a:t>
            </a:r>
            <a:r>
              <a:rPr lang="en-US" sz="1800">
                <a:latin typeface="Times New Roman"/>
                <a:ea typeface="Times New Roman"/>
                <a:cs typeface="Times New Roman"/>
                <a:sym typeface="Times New Roman"/>
              </a:rPr>
              <a:t> portal we</a:t>
            </a:r>
            <a:r>
              <a:rPr lang="en-US"/>
              <a:t>re patients data shall be stored, analysed and evaluated by healthcare giver for the effective </a:t>
            </a:r>
            <a:r>
              <a:rPr lang="en-US"/>
              <a:t>follow up</a:t>
            </a:r>
            <a:r>
              <a:rPr lang="en-US"/>
              <a:t>.</a:t>
            </a:r>
            <a:endParaRPr/>
          </a:p>
          <a:p>
            <a:pPr indent="0" lvl="0" marL="457200" rtl="0" algn="just">
              <a:lnSpc>
                <a:spcPct val="100000"/>
              </a:lnSpc>
              <a:spcBef>
                <a:spcPts val="750"/>
              </a:spcBef>
              <a:spcAft>
                <a:spcPts val="0"/>
              </a:spcAft>
              <a:buNone/>
            </a:pPr>
            <a:r>
              <a:t/>
            </a:r>
            <a:endParaRPr/>
          </a:p>
        </p:txBody>
      </p:sp>
    </p:spTree>
  </p:cSld>
  <p:clrMapOvr>
    <a:masterClrMapping/>
  </p:clrMapOvr>
  <mc:AlternateContent>
    <mc:Choice Requires="p14">
      <p:transition p14:dur="250">
        <p:fade/>
      </p:transition>
    </mc:Choice>
    <mc:Fallback>
      <p:transition>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stanl adim</dc:creator>
</cp:coreProperties>
</file>