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63" r:id="rId4"/>
    <p:sldId id="266" r:id="rId5"/>
    <p:sldId id="267" r:id="rId6"/>
    <p:sldId id="268" r:id="rId7"/>
    <p:sldId id="257" r:id="rId8"/>
    <p:sldId id="258" r:id="rId9"/>
    <p:sldId id="262" r:id="rId10"/>
    <p:sldId id="269" r:id="rId11"/>
    <p:sldId id="272" r:id="rId12"/>
    <p:sldId id="273" r:id="rId13"/>
    <p:sldId id="276" r:id="rId14"/>
    <p:sldId id="274" r:id="rId15"/>
    <p:sldId id="282" r:id="rId16"/>
    <p:sldId id="277" r:id="rId17"/>
    <p:sldId id="280" r:id="rId18"/>
    <p:sldId id="281" r:id="rId19"/>
    <p:sldId id="284" r:id="rId20"/>
    <p:sldId id="26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/>
    <p:restoredTop sz="74168"/>
  </p:normalViewPr>
  <p:slideViewPr>
    <p:cSldViewPr snapToGrid="0" snapToObjects="1">
      <p:cViewPr varScale="1">
        <p:scale>
          <a:sx n="95" d="100"/>
          <a:sy n="95" d="100"/>
        </p:scale>
        <p:origin x="1984" y="184"/>
      </p:cViewPr>
      <p:guideLst/>
    </p:cSldViewPr>
  </p:slideViewPr>
  <p:outlineViewPr>
    <p:cViewPr>
      <p:scale>
        <a:sx n="33" d="100"/>
        <a:sy n="33" d="100"/>
      </p:scale>
      <p:origin x="0" y="-4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EBFFA-4FA6-634F-8133-55A2E8B58BB8}" type="datetimeFigureOut">
              <a:rPr lang="en-CN" smtClean="0"/>
              <a:t>2021/6/25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1A8CE-CA33-5A45-A853-82EA058B0F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612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t-bio/rust-bio" TargetMode="External"/><Relationship Id="rId7" Type="http://schemas.openxmlformats.org/officeDocument/2006/relationships/hyperlink" Target="https://github.com/onecodex/needletai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markschl/seq_io" TargetMode="External"/><Relationship Id="rId5" Type="http://schemas.openxmlformats.org/officeDocument/2006/relationships/hyperlink" Target="https://github.com/lskatz/fasten" TargetMode="External"/><Relationship Id="rId4" Type="http://schemas.openxmlformats.org/officeDocument/2006/relationships/hyperlink" Target="https://github.com/aseyboldt/fastq-rs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www.reddit.com</a:t>
            </a:r>
            <a:r>
              <a:rPr lang="en-US" dirty="0"/>
              <a:t>/r/rust/comments/27jvdt/</a:t>
            </a:r>
            <a:r>
              <a:rPr lang="en-US" dirty="0" err="1"/>
              <a:t>internet_archaeology_the_definitive_endall_source</a:t>
            </a:r>
            <a:r>
              <a:rPr lang="en-US" dirty="0"/>
              <a:t>/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188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585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261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645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9844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892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github.com/rust-bio/rust-bio"/>
              </a:rPr>
              <a:t>https://github.com/rust-bio/rust-bio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tps://github.com/aseyboldt/fastq-rs"/>
              </a:rPr>
              <a:t>https://github.com/aseyboldt/fastq-rs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ttps://github.com/lskatz/fasten"/>
              </a:rPr>
              <a:t>https://github.com/lskatz/fasten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ttps://github.com/markschl/seq_io"/>
              </a:rPr>
              <a:t>https://github.com/markschl/seq_io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tps://github.com/onecodex/needletail"/>
              </a:rPr>
              <a:t>https://github.com/onecodex/needletail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0072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https://</a:t>
            </a:r>
            <a:r>
              <a:rPr lang="en-US" i="1" dirty="0" err="1">
                <a:effectLst/>
              </a:rPr>
              <a:t>tokio.rs</a:t>
            </a:r>
            <a:r>
              <a:rPr lang="en-US" i="1" dirty="0">
                <a:effectLst/>
              </a:rPr>
              <a:t>/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7274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3300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twistedfall</a:t>
            </a:r>
            <a:r>
              <a:rPr lang="en-US" dirty="0"/>
              <a:t>/</a:t>
            </a:r>
            <a:r>
              <a:rPr lang="en-US" dirty="0" err="1"/>
              <a:t>opencv</a:t>
            </a:r>
            <a:r>
              <a:rPr lang="en-US" dirty="0"/>
              <a:t>-rust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nebgnahz</a:t>
            </a:r>
            <a:r>
              <a:rPr lang="en-US" dirty="0"/>
              <a:t>/cv-</a:t>
            </a:r>
            <a:r>
              <a:rPr lang="en-US" dirty="0" err="1"/>
              <a:t>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/rust-cv/cv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/rust-</a:t>
            </a:r>
            <a:r>
              <a:rPr lang="en-US" dirty="0" err="1"/>
              <a:t>ndarray</a:t>
            </a:r>
            <a:r>
              <a:rPr lang="en-US" dirty="0"/>
              <a:t>/</a:t>
            </a:r>
            <a:r>
              <a:rPr lang="en-US" dirty="0" err="1"/>
              <a:t>ndarray-linalg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7073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287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7266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我本想在这里分享一些有历史意义的自举时间，但在经历了数小时，以及试图从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年开始构建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修订版的障碍之后，我终于放弃了，决定在没有它们的情况下发布这篇文章。作为补充，这里作一个类比：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兔子飞奔几米（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rustboot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的时间；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仓鼠狂奔一公里（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rustboot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退役后使用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的时间；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树獭移动一万米（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188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年构建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所需的时间。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反正，几个月前我构建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的时候，花了五个小时。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语言开发者们已经适应了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糟糕的自举时间，并且在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的关键早期设计阶段未能识别或处理糟糕编译时间问题的严重性。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zh-CN" altLang="en-US" dirty="0"/>
            </a:br>
            <a:r>
              <a:rPr lang="en-US" altLang="zh-CN" dirty="0"/>
              <a:t>---Brain Anderson &lt;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Rust Compilation Model Calamity</a:t>
            </a:r>
            <a:r>
              <a:rPr lang="en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055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045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347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750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编程语言设计在两个看似不可调和的愿望之间长期存在着矛盾对立。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)。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我们想要强类型系统来静态地消除大量错误。我们要自动内存管理。我们想要数据封装， 这样我们就可以对私有变量执行不变的对象的表示形式，并确保它们将不会被不受信任的代码破坏。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)。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至少对于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浏览器，操作系统，或游戏引擎这样的 系统编程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programming)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程序，约束它们性能或资源是一个重要的问题，我们想了解数据的字节级表示。我们想要用底层语言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programming)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的编程技术优化我们程序的时间和空间的使用。我们希望在需要时使用 裸机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然而，按照传统的看法，鱼和熊掌不能兼得。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之类的语言使我们极大的安全保证，但代价是牺牲对底层的控制。结果，对于许多系统编程应用程序，唯一现实的选择是使用一种像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提供细粒度的语言控制资源管理。但是，获得这种控制需要很高的成本。例如，微软最近报告说，他们修复的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 安全漏洞都归因于内存安全违规行为，并且都是能被强类型系统排除的问题。同样，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报告指出，绝大多数关键 他们在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中发现的错误是内存有关的。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如果可以以某种方式两全其美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安全系统编程的同时对底层有控制权，岂不美哉。因此，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语言应运而生。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官方网如此介绍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 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一门赋予每个人构建可靠且高效软件能力的语言。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语言有三大优势值得大家关注：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高性能。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速度惊人且内存利用率极高。由于没有运行时和垃圾回收，它能够胜任对性能要求特别高的服务，可以在嵌入式设备上运行，还能轻松和其他语言集成。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可靠性。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丰富的类型系统和所有权模型保证了内存安全和线程安全，让您在编译期就能够消除各种各样的错误。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生产力。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拥有出色的文档、友好的编译器和清晰的错误提示信息， 还集成了一流的工具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包管理器和构建工具， 智能地自动补全和类型检验的多编辑器支持， 以及自动格式化代码等等。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足够底层，如果有必要，它可以像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一样进行优化，以实现最高性能。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抽象层次越高，内存管理越方便，可用库越丰富，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程序代码就越多，做的事情越多，但如果不进行控制，可能导致程序膨胀。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程序的优化也很不错，有时候比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语言更好，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语言适合在逐个字节逐个指针的级别上编写最小的代码，而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具有强大的功能，能够有效地将多个函数甚至整个库组合在一起。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但是，最大的潜力是可以无畏（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fearless）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地并行化大多数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代码，即使等价的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代码并行化的风险非常高。在这方面，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语言是比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语言更为成熟的语言。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语言也支持高并发零成本的异步编程，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语言应该是首个支持异步编程的系统级语言。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412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en.wikipedia.org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/wiki/Rust_(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programming_language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346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N" dirty="0"/>
              <a:t>//</a:t>
            </a:r>
            <a:r>
              <a:rPr lang="en-US" dirty="0"/>
              <a:t> Rust</a:t>
            </a:r>
            <a:r>
              <a:rPr lang="zh-CN" altLang="en-US" dirty="0"/>
              <a:t>是一门静态编译型语言，</a:t>
            </a:r>
            <a:r>
              <a:rPr lang="en-US" dirty="0"/>
              <a:t>Rust</a:t>
            </a:r>
            <a:r>
              <a:rPr lang="zh-CN" altLang="en-US" dirty="0"/>
              <a:t>官方的编译器叫</a:t>
            </a:r>
            <a:r>
              <a:rPr lang="en-US" dirty="0" err="1"/>
              <a:t>rustc，rustc</a:t>
            </a:r>
            <a:r>
              <a:rPr lang="zh-CN" altLang="en-US" dirty="0"/>
              <a:t>使用</a:t>
            </a:r>
            <a:r>
              <a:rPr lang="en-US" dirty="0"/>
              <a:t>LLVM</a:t>
            </a:r>
            <a:r>
              <a:rPr lang="zh-CN" altLang="en-US" dirty="0"/>
              <a:t>作为编译器后端。</a:t>
            </a:r>
            <a:r>
              <a:rPr lang="en-US" dirty="0" err="1"/>
              <a:t>rustc</a:t>
            </a:r>
            <a:r>
              <a:rPr lang="zh-CN" altLang="en-US" dirty="0"/>
              <a:t>对</a:t>
            </a:r>
            <a:r>
              <a:rPr lang="en-US" dirty="0"/>
              <a:t>Rust</a:t>
            </a:r>
            <a:r>
              <a:rPr lang="zh-CN" altLang="en-US" dirty="0"/>
              <a:t>源码进行词法分析、静态类型检查，最终将代码编译为 </a:t>
            </a:r>
            <a:r>
              <a:rPr lang="en-US" dirty="0"/>
              <a:t>LLVM IR。</a:t>
            </a:r>
            <a:r>
              <a:rPr lang="zh-CN" altLang="en-US" dirty="0"/>
              <a:t>一般 </a:t>
            </a:r>
            <a:r>
              <a:rPr lang="en-US" dirty="0"/>
              <a:t>LLVM IR </a:t>
            </a:r>
            <a:r>
              <a:rPr lang="zh-CN" altLang="en-US" dirty="0"/>
              <a:t>的文件后缀是 </a:t>
            </a:r>
            <a:r>
              <a:rPr lang="en-US" altLang="zh-CN" dirty="0"/>
              <a:t>.</a:t>
            </a:r>
            <a:r>
              <a:rPr lang="en-US" dirty="0" err="1"/>
              <a:t>ll</a:t>
            </a:r>
            <a:r>
              <a:rPr lang="en-US" dirty="0"/>
              <a:t>, Bytecode </a:t>
            </a:r>
            <a:r>
              <a:rPr lang="zh-CN" altLang="en-US" dirty="0"/>
              <a:t>文件后缀是 </a:t>
            </a:r>
            <a:r>
              <a:rPr lang="en-US" altLang="zh-CN" dirty="0"/>
              <a:t>.</a:t>
            </a:r>
            <a:r>
              <a:rPr lang="en-US" dirty="0" err="1"/>
              <a:t>bc</a:t>
            </a:r>
            <a:r>
              <a:rPr lang="en-US" dirty="0"/>
              <a:t>，</a:t>
            </a:r>
            <a:r>
              <a:rPr lang="zh-CN" altLang="en-US" dirty="0"/>
              <a:t>其中 </a:t>
            </a:r>
            <a:r>
              <a:rPr lang="en-US" dirty="0"/>
              <a:t>IR </a:t>
            </a:r>
            <a:r>
              <a:rPr lang="zh-CN" altLang="en-US" dirty="0"/>
              <a:t>是可读的。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源码 </a:t>
            </a:r>
            <a:r>
              <a:rPr lang="en-US" altLang="zh-CN" dirty="0"/>
              <a:t>-&gt; </a:t>
            </a:r>
            <a:r>
              <a:rPr lang="en-US" dirty="0"/>
              <a:t>AST -&gt; LLVM IR -&gt; LLVM Bytecode -&gt; ASM -&gt; Native</a:t>
            </a:r>
          </a:p>
          <a:p>
            <a:pPr marL="0" indent="0">
              <a:buNone/>
            </a:pPr>
            <a:endParaRPr lang="en-CN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设计的初衷不是要取代谁，而是想在系统级编程语言中多一种更安全的选择而已。</a:t>
            </a:r>
            <a:endParaRPr lang="zh-CN" alt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设计目标是内存安全、线程安全、零成本抽象等。但不管什么目标，都是站在让开发者使用的视角之下。</a:t>
            </a:r>
            <a:endParaRPr lang="zh-CN" alt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以全新的视角来看待整个计算机世界，它提供给开发者一个安全的上层抽象，但别忘记，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只是一门语言，不是操作系统。</a:t>
            </a:r>
            <a:endParaRPr lang="zh-CN" alt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包装了和各种操作系统打交道的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系统等，可以说，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的安全是建立在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unsafe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基础之上。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其实哪门语言不是建立在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unsafe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基础之上？你使用哪门语言开发应用不需要和操作系统打交道？只不过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Unsafe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的概念明确到语言层面而已。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所以，当你用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会看到依赖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C++，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会看到依赖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用不着奇怪。因为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要对各个平台的编译链接交互等提供支持。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举个很简单的例子：你去餐厅吃饭，摆在你面前的是一盘色香味俱全干净的尖椒炒大肠，但你要追溯到完成这道菜的过程，你会奇怪大肠的来源吗？不敢多想。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>
              <a:effectLst/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78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44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rust-lang.org/?version=stable&amp;mode=debug&amp;edition=2018&amp;gist=1e60fb476843fb130db9034e8ead210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lengeorge.com/2017/05/07/thrift-and-rust/" TargetMode="External"/><Relationship Id="rId3" Type="http://schemas.openxmlformats.org/officeDocument/2006/relationships/hyperlink" Target="https://github.com/capnproto/capnproto-rust" TargetMode="External"/><Relationship Id="rId7" Type="http://schemas.openxmlformats.org/officeDocument/2006/relationships/hyperlink" Target="https://hoverbear.org/blog/capn-proto-in-rus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s/thrift/0.13.0/thrift/protocol/struct.TBinaryOutputProtocol.html" TargetMode="External"/><Relationship Id="rId5" Type="http://schemas.openxmlformats.org/officeDocument/2006/relationships/hyperlink" Target="https://docs.rs/capnp/0.14.2/capnp/" TargetMode="External"/><Relationship Id="rId4" Type="http://schemas.openxmlformats.org/officeDocument/2006/relationships/hyperlink" Target="https://github.com/apache/thrift/tree/master/lib/rs/sr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iorit.com/dev-blog/520-rust-vs-c-comparis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st_%28fungus%2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.rust-lang.org/zh-CN/friend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stmagazine.github.io/rust_magazine_2021/rss.xm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://www.upenn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s198-2016s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s://www.reddit.com/r/rust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doc.rust-lang.org/stable/book/" TargetMode="Externa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B70F-54FE-3C46-B2A7-C4AF20D38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Rust 初探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81A3-03DE-5045-B39D-333199739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Rust Current Version: </a:t>
            </a:r>
            <a:r>
              <a:rPr lang="en-US" dirty="0"/>
              <a:t>1.53.0 (53cb7b09b 2021-06-17)</a:t>
            </a:r>
            <a:endParaRPr lang="en-CN" dirty="0"/>
          </a:p>
          <a:p>
            <a:r>
              <a:rPr lang="en-CN" dirty="0"/>
              <a:t>冯濒啸</a:t>
            </a:r>
          </a:p>
        </p:txBody>
      </p:sp>
      <p:pic>
        <p:nvPicPr>
          <p:cNvPr id="1026" name="Picture 2" descr="Media guide - Rust Programming Language">
            <a:extLst>
              <a:ext uri="{FF2B5EF4-FFF2-40B4-BE49-F238E27FC236}">
                <a16:creationId xmlns:a16="http://schemas.microsoft.com/office/drawing/2014/main" id="{EDCE7BB6-91F7-2E44-B718-14A8209A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36852" cy="181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stacean.net: Home of Ferris the Crab">
            <a:extLst>
              <a:ext uri="{FF2B5EF4-FFF2-40B4-BE49-F238E27FC236}">
                <a16:creationId xmlns:a16="http://schemas.microsoft.com/office/drawing/2014/main" id="{F5ECDC35-7A9C-8740-A0AB-EB2A6927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78" y="2733709"/>
            <a:ext cx="2254970" cy="15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078D3-397D-5C44-AFA6-9762556D2D2C}"/>
              </a:ext>
            </a:extLst>
          </p:cNvPr>
          <p:cNvSpPr txBox="1"/>
          <p:nvPr/>
        </p:nvSpPr>
        <p:spPr>
          <a:xfrm>
            <a:off x="9213410" y="6596390"/>
            <a:ext cx="2978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/rust-lang/rust</a:t>
            </a:r>
            <a:endParaRPr lang="en-CN" sz="11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7B16-91AF-4E43-98AF-FD02B207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Ownership and Borrowing?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19C6-6AD6-F044-893A-A30BB68A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 s1 = String::from("hello");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 s2 = s1;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!("s1 = {}, s2 = {}", s1, s2);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DB2B9-3408-404A-8920-9F8BDFFDFD21}"/>
              </a:ext>
            </a:extLst>
          </p:cNvPr>
          <p:cNvSpPr txBox="1"/>
          <p:nvPr/>
        </p:nvSpPr>
        <p:spPr>
          <a:xfrm>
            <a:off x="3076687" y="322729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E3980-9FA0-134C-BF9A-29E9AEE0614A}"/>
              </a:ext>
            </a:extLst>
          </p:cNvPr>
          <p:cNvSpPr txBox="1"/>
          <p:nvPr/>
        </p:nvSpPr>
        <p:spPr>
          <a:xfrm>
            <a:off x="6884008" y="5615578"/>
            <a:ext cx="341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= hello, s2 = hello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1908C-D252-B141-9EA8-A6DAC608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85" y="4490684"/>
            <a:ext cx="6954634" cy="2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7C6E-8B05-9145-85BF-F41A4DB1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and Borrowing I</a:t>
            </a:r>
            <a:endParaRPr lang="en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8A1D3-8FD1-E94B-B711-1858F9D0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50402"/>
            <a:ext cx="9613861" cy="3599316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 mut s1 = String::from("hello");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 s2 = &amp;mut s1;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s2.push(</a:t>
            </a:r>
            <a:r>
              <a:rPr lang="en-CN" dirty="0"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B5867-2852-3949-B93B-8F4B43BA9220}"/>
              </a:ext>
            </a:extLst>
          </p:cNvPr>
          <p:cNvSpPr txBox="1"/>
          <p:nvPr/>
        </p:nvSpPr>
        <p:spPr>
          <a:xfrm>
            <a:off x="7395587" y="5026388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 = hello!</a:t>
            </a:r>
          </a:p>
          <a:p>
            <a:r>
              <a:rPr lang="en-US" dirty="0"/>
              <a:t>s1 = hello!</a:t>
            </a:r>
          </a:p>
          <a:p>
            <a:endParaRPr lang="en-C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CD6BA-3D47-194F-AC6D-9B01C18B492B}"/>
              </a:ext>
            </a:extLst>
          </p:cNvPr>
          <p:cNvGrpSpPr/>
          <p:nvPr/>
        </p:nvGrpSpPr>
        <p:grpSpPr>
          <a:xfrm>
            <a:off x="1608448" y="3568159"/>
            <a:ext cx="10269448" cy="2008598"/>
            <a:chOff x="1578307" y="3568850"/>
            <a:chExt cx="10269448" cy="20085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DF2646-0647-B342-A727-11AB5BA3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5190" y="3568850"/>
              <a:ext cx="5952565" cy="20085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ACBDC9-17BE-694D-814B-EB3B53D5E6B4}"/>
                </a:ext>
              </a:extLst>
            </p:cNvPr>
            <p:cNvSpPr txBox="1"/>
            <p:nvPr/>
          </p:nvSpPr>
          <p:spPr>
            <a:xfrm>
              <a:off x="1578307" y="3674866"/>
              <a:ext cx="2581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s2.push("!");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693F6C-F5EB-3F46-BB68-7C31A6CB5708}"/>
              </a:ext>
            </a:extLst>
          </p:cNvPr>
          <p:cNvGrpSpPr/>
          <p:nvPr/>
        </p:nvGrpSpPr>
        <p:grpSpPr>
          <a:xfrm>
            <a:off x="1598400" y="3568159"/>
            <a:ext cx="10269445" cy="2008598"/>
            <a:chOff x="1578309" y="3568851"/>
            <a:chExt cx="10269445" cy="20085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C17824-8B2D-F943-9933-40F497178702}"/>
                </a:ext>
              </a:extLst>
            </p:cNvPr>
            <p:cNvSpPr txBox="1"/>
            <p:nvPr/>
          </p:nvSpPr>
          <p:spPr>
            <a:xfrm>
              <a:off x="1578309" y="3674867"/>
              <a:ext cx="2581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s2.push(</a:t>
              </a:r>
              <a:r>
                <a:rPr lang="en-CN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'!'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CN" sz="2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566C33-F2AD-BC48-B09F-BDA32A58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5189" y="3568851"/>
              <a:ext cx="5952565" cy="200859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D94D80-9DF5-964A-BC1D-9671081C7DB5}"/>
              </a:ext>
            </a:extLst>
          </p:cNvPr>
          <p:cNvSpPr txBox="1"/>
          <p:nvPr/>
        </p:nvSpPr>
        <p:spPr>
          <a:xfrm>
            <a:off x="1578304" y="4468782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!("s2 = {}", s2);</a:t>
            </a:r>
            <a:endParaRPr lang="en-C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BC4F1-93EA-814E-9D0A-F52EA22A766B}"/>
              </a:ext>
            </a:extLst>
          </p:cNvPr>
          <p:cNvSpPr txBox="1"/>
          <p:nvPr/>
        </p:nvSpPr>
        <p:spPr>
          <a:xfrm>
            <a:off x="1578304" y="4073002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!("s1 = {}", s1);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5923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12 0.01527 C -0.21992 0.00347 -0.25872 -0.00834 -0.22878 -0.02084 C -0.1987 -0.03334 -0.00104 -0.05996 -0.00104 -0.05973 L -0.00104 -0.05996 " pathEditMode="relative" rAng="0" ptsTypes="AAAA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-377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68 -0.08982 C -0.20326 -0.08866 -0.24583 -0.08727 -0.21888 -0.0632 C -0.19193 -0.03912 0.00091 0.05463 0.00091 0.05486 L 0.00091 0.05463 " pathEditMode="relative" rAng="0" ptsTypes="AAAA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7B16-91AF-4E43-98AF-FD02B207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and Borrowing II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19C6-6AD6-F044-893A-A30BB68A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  <a:solidFill>
            <a:schemeClr val="bg1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This won’t compile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 mut s1 = String::from("hello");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 s2 = &amp;mut s1; // mutable borrow occurs 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s2.push('!’);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!("s2 = {}", s2);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!("s1 = {}", s1);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s2.push('?');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BAA8D-BCF0-3845-90D1-635458D1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50" y="4120963"/>
            <a:ext cx="6477168" cy="260733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770A0F-9809-6F4B-AD7E-B75B4A60C57C}"/>
              </a:ext>
            </a:extLst>
          </p:cNvPr>
          <p:cNvSpPr txBox="1">
            <a:spLocks/>
          </p:cNvSpPr>
          <p:nvPr/>
        </p:nvSpPr>
        <p:spPr>
          <a:xfrm>
            <a:off x="680320" y="2320848"/>
            <a:ext cx="9613861" cy="4063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mutable borrow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s1 = String::from("hello");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mut s2 = s1.clone(); // mutable borrow occurs here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s2.push('!');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!("s2 = {}", s2);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!("s1 = {}", s1);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s2.push('?');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3F74-41E9-0D4C-B2E4-76F01EEA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and Borrowing III</a:t>
            </a:r>
            <a:endParaRPr lang="en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552645-8F05-8549-86D3-15D2F43D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4462"/>
          </a:xfrm>
          <a:solidFill>
            <a:schemeClr val="bg1"/>
          </a:solidFill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the build-in swap function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mut words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![String::from("Hello"),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String::from("Yellow"),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String::from("Tree"),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String::from("Rust"),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String::from("Compiler")];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!("{:?}", words);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To avoid "cannot borrow 'words' as mutable more than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once at a time" use the built-in swap function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(1,2);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!("{:?}", words);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0ECD7-1266-D24D-AB1B-92CFD173D573}"/>
              </a:ext>
            </a:extLst>
          </p:cNvPr>
          <p:cNvSpPr txBox="1"/>
          <p:nvPr/>
        </p:nvSpPr>
        <p:spPr>
          <a:xfrm>
            <a:off x="5549165" y="5643107"/>
            <a:ext cx="4745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["Hello", "Yellow", "Tree", "Rust", "Compiler"]</a:t>
            </a:r>
          </a:p>
          <a:p>
            <a:r>
              <a:rPr lang="en-US" dirty="0"/>
              <a:t>["Hello", "Tree", "Yellow", "Rust", "Compiler"]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5949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3F74-41E9-0D4C-B2E4-76F01EEA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and Borrowing IV</a:t>
            </a:r>
            <a:endParaRPr lang="en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552645-8F05-8549-86D3-15D2F43D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0676"/>
          </a:xfrm>
          <a:solidFill>
            <a:schemeClr val="bg1"/>
          </a:solidFill>
          <a:ln>
            <a:noFill/>
          </a:ln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swap function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swap(&amp;mut self, 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unsafe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//Can’t take two mutable loans from one vector,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//so instead just cast them to their raw pointers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//to do the swap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let pa: *mut T = &amp;mut self[a];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let pb: *mut T = &amp;mut self[b];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::swap(pa, pb);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9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3F3F-3014-244A-AB45-2CB905E1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Fasta</a:t>
            </a:r>
            <a:r>
              <a:rPr lang="en-US" dirty="0"/>
              <a:t>/</a:t>
            </a:r>
            <a:r>
              <a:rPr lang="en-US" dirty="0" err="1"/>
              <a:t>Fastq</a:t>
            </a:r>
            <a:endParaRPr lang="en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CC0B4F-44E1-3F41-A93A-674960C20A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7283" y="2003551"/>
            <a:ext cx="6129195" cy="4854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::prelude::*; // needed to import necessary traits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::Reader;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 std::fs::File;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 std::io::Read;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 std::io;</a:t>
            </a:r>
          </a:p>
          <a:p>
            <a:pPr marL="0" indent="0">
              <a:buNone/>
            </a:pP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read_fasta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(filename: String) -&gt; io::Result&lt;()&gt;{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let mut file = File::open(filename)?;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let mut seq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::new();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file.read_to_end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 seq)?;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let mut reader = Reader::new(&amp;seq[..]);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let mut output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![];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let Some(result)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reader.next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let rec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result.unwrap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let id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rec.id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().unwrap();</a:t>
            </a:r>
          </a:p>
          <a:p>
            <a:pPr marL="914400" lvl="2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let desc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rec.desc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().transpose().unwrap();</a:t>
            </a:r>
          </a:p>
          <a:p>
            <a:pPr marL="1828800" lvl="4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!("ID: '{}', description: {:?}", id, desc);</a:t>
            </a:r>
          </a:p>
          <a:p>
            <a:pPr marL="1828800" lvl="4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!("{}", std::str::from_utf8(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rec.seq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()).unwrap());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rec.write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 output).unwrap();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!("\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nWritten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:\n{}", std::str::from_utf8(&amp;output).unwrap());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Ok(())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BB6E2-6538-B443-881F-E40057E1C5C9}"/>
              </a:ext>
            </a:extLst>
          </p:cNvPr>
          <p:cNvSpPr txBox="1">
            <a:spLocks/>
          </p:cNvSpPr>
          <p:nvPr/>
        </p:nvSpPr>
        <p:spPr>
          <a:xfrm>
            <a:off x="6743322" y="2639556"/>
            <a:ext cx="4709311" cy="3872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 std::env;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file_parser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 std::result::Result;</a:t>
            </a:r>
          </a:p>
          <a:p>
            <a:pPr marL="0" indent="0">
              <a:buNone/>
            </a:pP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let seq = b"&gt;id1 some description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SEQUENCE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ANOTHER.LINE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&gt;id2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SEQUENCE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";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= env::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().collect();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let filename = &amp;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file_parser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read_fasta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::run(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filename.to_string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31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63B3-8BFA-C240-9344-CA60F797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with </a:t>
            </a:r>
            <a:r>
              <a:rPr lang="en-US" dirty="0" err="1"/>
              <a:t>Tokio</a:t>
            </a:r>
            <a:br>
              <a:rPr lang="en-US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258D-C1E8-1D4C-B168-3D5D6A65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8108"/>
            <a:ext cx="9613861" cy="949535"/>
          </a:xfrm>
        </p:spPr>
        <p:txBody>
          <a:bodyPr>
            <a:normAutofit/>
          </a:bodyPr>
          <a:lstStyle/>
          <a:p>
            <a:r>
              <a:rPr lang="en-US" dirty="0">
                <a:latin typeface="ACADEMY ENGRAVED LET PLAIN:1.0" panose="02000000000000000000" pitchFamily="2" charset="0"/>
                <a:hlinkClick r:id="rId3"/>
              </a:rPr>
              <a:t>Full Example</a:t>
            </a:r>
            <a:endParaRPr lang="en-CN" dirty="0">
              <a:latin typeface="ACADEMY ENGRAVED LET PLAIN:1.0" panose="0200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E8253-4BF0-B648-92C4-6C7EA5153E6A}"/>
              </a:ext>
            </a:extLst>
          </p:cNvPr>
          <p:cNvSpPr txBox="1">
            <a:spLocks/>
          </p:cNvSpPr>
          <p:nvPr/>
        </p:nvSpPr>
        <p:spPr>
          <a:xfrm>
            <a:off x="887041" y="2605133"/>
            <a:ext cx="9613861" cy="3985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::sync::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::main]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::channel();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::spawn(async move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let Err(_)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!("the receiver dropped");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match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rx.await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Ok(v)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!("got = {:?}", v),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Err(_)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!("the sender dropped"),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617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0F2-200A-B34A-B17B-0092F38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9B59-6C00-394C-BACE-83A5B5A4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948447" cy="38556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codes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3"/>
              </a:rPr>
              <a:t>https://github.com/capnproto/capnproto-rust</a:t>
            </a:r>
            <a:endParaRPr lang="en-US" dirty="0"/>
          </a:p>
          <a:p>
            <a:r>
              <a:rPr lang="en-US" dirty="0">
                <a:hlinkClick r:id="rId4"/>
              </a:rPr>
              <a:t>https://github.com/apache/thrift/tree/master/lib/rs/src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docs</a:t>
            </a:r>
          </a:p>
          <a:p>
            <a:r>
              <a:rPr lang="en-US" dirty="0">
                <a:hlinkClick r:id="rId5"/>
              </a:rPr>
              <a:t>https://docs.rs/capnp/0.14.2/capnp/</a:t>
            </a:r>
            <a:endParaRPr lang="en-US" dirty="0"/>
          </a:p>
          <a:p>
            <a:r>
              <a:rPr lang="en-US" dirty="0">
                <a:hlinkClick r:id="rId6"/>
              </a:rPr>
              <a:t>https://docs.rs/thrift/0.13.0/thrift/protocol/struct.TBinaryOutputProtocol.html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>
                <a:hlinkClick r:id="rId7"/>
              </a:rPr>
              <a:t>https://hoverbear.org/blog/capn-proto-in-rust/</a:t>
            </a:r>
            <a:endParaRPr lang="en-US" dirty="0"/>
          </a:p>
          <a:p>
            <a:r>
              <a:rPr lang="en-US" dirty="0">
                <a:hlinkClick r:id="rId8"/>
              </a:rPr>
              <a:t>https://www.allengeorge.com/2017/05/07/thrift-and-rust/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6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3DD9-7D7A-E24B-9452-CFD1BCEB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D4BB-3B3B-BF4B-A54F-5786ADB9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iwilsonq</a:t>
            </a:r>
            <a:r>
              <a:rPr lang="en-US" dirty="0"/>
              <a:t>/rust-</a:t>
            </a:r>
            <a:r>
              <a:rPr lang="en-US" dirty="0" err="1"/>
              <a:t>graphql</a:t>
            </a:r>
            <a:r>
              <a:rPr lang="en-US" dirty="0"/>
              <a:t>-example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3981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0871-408A-FF49-A444-FC79D729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OpenCV </a:t>
            </a:r>
            <a:r>
              <a:rPr lang="en-US" dirty="0"/>
              <a:t>binding</a:t>
            </a:r>
            <a:endParaRPr lang="en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CEE447-028D-734F-B4D8-3CA7885CE5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2037031"/>
            <a:ext cx="10002768" cy="482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core,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highgui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prelude::*,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imgcodecs,imgproc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videoio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imgcodecs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IMREAD_COLOR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cv_demo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window = "video capture1";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highgui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named_window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(window, 1);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mat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imgcodecs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example.jpg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IMREAD_COLOR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mat.map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(|m| 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highgui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("rust", &amp;m);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highgui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highgui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destroy_window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("name");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cv_demo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41658-4DCB-9A4C-9C6E-6B2B730863B0}"/>
              </a:ext>
            </a:extLst>
          </p:cNvPr>
          <p:cNvSpPr/>
          <p:nvPr/>
        </p:nvSpPr>
        <p:spPr>
          <a:xfrm>
            <a:off x="4310357" y="6012276"/>
            <a:ext cx="7788998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[dependencies]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{version = "0.41", default-features = false, features = ["opencv-4","buildtime-bindgen"]}</a:t>
            </a:r>
            <a:endParaRPr lang="en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414A3-EDFF-4C47-8DA4-96AB8007AFCD}"/>
              </a:ext>
            </a:extLst>
          </p:cNvPr>
          <p:cNvSpPr txBox="1"/>
          <p:nvPr/>
        </p:nvSpPr>
        <p:spPr>
          <a:xfrm>
            <a:off x="4310357" y="5541512"/>
            <a:ext cx="133241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Cargo.toml</a:t>
            </a:r>
          </a:p>
        </p:txBody>
      </p:sp>
    </p:spTree>
    <p:extLst>
      <p:ext uri="{BB962C8B-B14F-4D97-AF65-F5344CB8AC3E}">
        <p14:creationId xmlns:p14="http://schemas.microsoft.com/office/powerpoint/2010/main" val="287565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266F-08E0-D64C-968F-C6825985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Outline内容概述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7CC7-F1D8-8D49-ADA0-B9381041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CN" dirty="0">
                <a:hlinkClick r:id="rId3" action="ppaction://hlinksldjump"/>
              </a:rPr>
              <a:t>Background八卦</a:t>
            </a:r>
            <a:endParaRPr lang="en-CN" dirty="0"/>
          </a:p>
          <a:p>
            <a:pPr>
              <a:buFont typeface="Wingdings" pitchFamily="2" charset="2"/>
              <a:buChar char="v"/>
            </a:pPr>
            <a:r>
              <a:rPr lang="en-CN" dirty="0">
                <a:hlinkClick r:id="rId4" action="ppaction://hlinksldjump"/>
              </a:rPr>
              <a:t>Rust Community &amp; Application社区与应用</a:t>
            </a:r>
            <a:endParaRPr lang="en-CN" dirty="0"/>
          </a:p>
          <a:p>
            <a:pPr>
              <a:buFont typeface="Wingdings" pitchFamily="2" charset="2"/>
              <a:buChar char="v"/>
            </a:pPr>
            <a:r>
              <a:rPr lang="en-CN" altLang="zh-CN" dirty="0">
                <a:hlinkClick r:id="rId5" action="ppaction://hlinksldjump"/>
              </a:rPr>
              <a:t>How</a:t>
            </a:r>
            <a:r>
              <a:rPr lang="zh-CN" altLang="en-US" dirty="0">
                <a:hlinkClick r:id="rId5" action="ppaction://hlinksldjump"/>
              </a:rPr>
              <a:t> </a:t>
            </a:r>
            <a:r>
              <a:rPr lang="en-US" altLang="zh-CN" dirty="0">
                <a:hlinkClick r:id="rId5" action="ppaction://hlinksldjump"/>
              </a:rPr>
              <a:t>to study Rust lang?</a:t>
            </a:r>
            <a:r>
              <a:rPr lang="zh-CN" altLang="en-US" dirty="0">
                <a:hlinkClick r:id="rId5" action="ppaction://hlinksldjump"/>
              </a:rPr>
              <a:t>学习</a:t>
            </a:r>
            <a:r>
              <a:rPr lang="en-US" altLang="zh-CN" dirty="0">
                <a:hlinkClick r:id="rId5" action="ppaction://hlinksldjump"/>
              </a:rPr>
              <a:t>Rust</a:t>
            </a:r>
            <a:r>
              <a:rPr lang="zh-CN" altLang="en-US" dirty="0">
                <a:hlinkClick r:id="rId5" action="ppaction://hlinksldjump"/>
              </a:rPr>
              <a:t>的路径</a:t>
            </a:r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hlinkClick r:id="rId6" action="ppaction://hlinksldjump"/>
              </a:rPr>
              <a:t>Core Design Principles</a:t>
            </a:r>
            <a:r>
              <a:rPr lang="zh-CN" altLang="en-US" dirty="0">
                <a:hlinkClick r:id="rId6" action="ppaction://hlinksldjump"/>
              </a:rPr>
              <a:t>核心设计原则</a:t>
            </a:r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en-CN" dirty="0">
                <a:hlinkClick r:id="rId7" action="ppaction://hlinksldjump"/>
              </a:rPr>
              <a:t>Rust Features特性</a:t>
            </a:r>
            <a:endParaRPr lang="en-CN" dirty="0"/>
          </a:p>
          <a:p>
            <a:pPr>
              <a:buFont typeface="Wingdings" pitchFamily="2" charset="2"/>
              <a:buChar char="v"/>
            </a:pPr>
            <a:r>
              <a:rPr lang="en-CN" dirty="0">
                <a:hlinkClick r:id="rId8" action="ppaction://hlinksldjump"/>
              </a:rPr>
              <a:t>Install</a:t>
            </a:r>
            <a:r>
              <a:rPr lang="zh-CN" altLang="en-US" dirty="0">
                <a:hlinkClick r:id="rId8" action="ppaction://hlinksldjump"/>
              </a:rPr>
              <a:t> </a:t>
            </a:r>
            <a:r>
              <a:rPr lang="en-US" altLang="zh-CN" dirty="0">
                <a:hlinkClick r:id="rId8" action="ppaction://hlinksldjump"/>
              </a:rPr>
              <a:t>&amp;</a:t>
            </a:r>
            <a:r>
              <a:rPr lang="zh-CN" altLang="en-US" dirty="0">
                <a:hlinkClick r:id="rId8" action="ppaction://hlinksldjump"/>
              </a:rPr>
              <a:t> </a:t>
            </a:r>
            <a:r>
              <a:rPr lang="en-US" altLang="zh-CN" dirty="0">
                <a:hlinkClick r:id="rId8" action="ppaction://hlinksldjump"/>
              </a:rPr>
              <a:t>Compile</a:t>
            </a:r>
            <a:r>
              <a:rPr lang="en-CN" dirty="0">
                <a:hlinkClick r:id="rId8" action="ppaction://hlinksldjump"/>
              </a:rPr>
              <a:t>安装与编译</a:t>
            </a:r>
            <a:endParaRPr lang="en-CN" dirty="0"/>
          </a:p>
          <a:p>
            <a:pPr>
              <a:buFont typeface="Wingdings" pitchFamily="2" charset="2"/>
              <a:buChar char="v"/>
            </a:pPr>
            <a:r>
              <a:rPr lang="en-CN" dirty="0">
                <a:hlinkClick r:id="rId9" action="ppaction://hlinksldjump"/>
              </a:rPr>
              <a:t>Examples例子</a:t>
            </a:r>
            <a:endParaRPr lang="en-CN" dirty="0"/>
          </a:p>
          <a:p>
            <a:pPr>
              <a:buFont typeface="Wingdings" pitchFamily="2" charset="2"/>
              <a:buChar char="v"/>
            </a:pPr>
            <a:r>
              <a:rPr lang="en-CN" dirty="0">
                <a:hlinkClick r:id="rId10" action="ppaction://hlinksldjump"/>
              </a:rPr>
              <a:t>The</a:t>
            </a:r>
            <a:r>
              <a:rPr lang="zh-CN" altLang="en-US" dirty="0">
                <a:hlinkClick r:id="rId10" action="ppaction://hlinksldjump"/>
              </a:rPr>
              <a:t> </a:t>
            </a:r>
            <a:r>
              <a:rPr lang="en-US" altLang="zh-CN" dirty="0">
                <a:hlinkClick r:id="rId10" action="ppaction://hlinksldjump"/>
              </a:rPr>
              <a:t>only/other</a:t>
            </a:r>
            <a:r>
              <a:rPr lang="zh-CN" altLang="en-US" dirty="0">
                <a:hlinkClick r:id="rId10" action="ppaction://hlinksldjump"/>
              </a:rPr>
              <a:t> </a:t>
            </a:r>
            <a:r>
              <a:rPr lang="en-US" altLang="zh-CN" dirty="0">
                <a:hlinkClick r:id="rId10" action="ppaction://hlinksldjump"/>
              </a:rPr>
              <a:t>options?</a:t>
            </a:r>
            <a:r>
              <a:rPr lang="zh-CN" altLang="en-US" dirty="0">
                <a:hlinkClick r:id="rId10" action="ppaction://hlinksldjump"/>
              </a:rPr>
              <a:t> </a:t>
            </a:r>
            <a:r>
              <a:rPr lang="en-US" altLang="zh-CN" dirty="0">
                <a:hlinkClick r:id="rId10" action="ppaction://hlinksldjump"/>
              </a:rPr>
              <a:t>Rust</a:t>
            </a:r>
            <a:r>
              <a:rPr lang="zh-CN" altLang="en-US" dirty="0">
                <a:hlinkClick r:id="rId10" action="ppaction://hlinksldjump"/>
              </a:rPr>
              <a:t>是最好的选择吗？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3095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D449-4F2B-474C-8C11-BE54D84B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only/other</a:t>
            </a:r>
            <a:r>
              <a:rPr lang="zh-CN" altLang="en-US" dirty="0"/>
              <a:t> </a:t>
            </a:r>
            <a:r>
              <a:rPr lang="en-US" altLang="zh-CN" dirty="0"/>
              <a:t>options?</a:t>
            </a:r>
            <a:r>
              <a:rPr lang="zh-CN" altLang="en-US" dirty="0"/>
              <a:t> </a:t>
            </a:r>
            <a:r>
              <a:rPr lang="en-US" altLang="zh-CN" dirty="0"/>
              <a:t>Rust</a:t>
            </a:r>
            <a:r>
              <a:rPr lang="zh-CN" altLang="en-US" dirty="0"/>
              <a:t>是最好的选择吗？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E79A-A930-6B41-8DC1-3274845B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082297"/>
            <a:ext cx="9424378" cy="4399526"/>
          </a:xfrm>
        </p:spPr>
        <p:txBody>
          <a:bodyPr>
            <a:normAutofit fontScale="70000" lnSpcReduction="20000"/>
          </a:bodyPr>
          <a:lstStyle/>
          <a:p>
            <a:r>
              <a:rPr lang="en-CN" dirty="0"/>
              <a:t>Go</a:t>
            </a:r>
          </a:p>
          <a:p>
            <a:r>
              <a:rPr lang="en-CN" dirty="0"/>
              <a:t>Pony</a:t>
            </a:r>
          </a:p>
          <a:p>
            <a:r>
              <a:rPr lang="en-CN" dirty="0"/>
              <a:t>V</a:t>
            </a:r>
          </a:p>
          <a:p>
            <a:r>
              <a:rPr lang="en-CN" dirty="0"/>
              <a:t>NIM</a:t>
            </a:r>
          </a:p>
          <a:p>
            <a:r>
              <a:rPr lang="en-CN" dirty="0"/>
              <a:t>D</a:t>
            </a:r>
          </a:p>
          <a:p>
            <a:r>
              <a:rPr lang="en-CN" dirty="0"/>
              <a:t>Ocaml</a:t>
            </a:r>
          </a:p>
          <a:p>
            <a:r>
              <a:rPr lang="en-CN" dirty="0"/>
              <a:t>Haskell</a:t>
            </a:r>
          </a:p>
          <a:p>
            <a:endParaRPr lang="en-CN" dirty="0"/>
          </a:p>
          <a:p>
            <a:r>
              <a:rPr lang="en-CN" dirty="0"/>
              <a:t>Scala</a:t>
            </a:r>
          </a:p>
          <a:p>
            <a:r>
              <a:rPr lang="en-CN" dirty="0"/>
              <a:t>Erlang</a:t>
            </a:r>
          </a:p>
          <a:p>
            <a:endParaRPr lang="en-CN" dirty="0"/>
          </a:p>
          <a:p>
            <a:r>
              <a:rPr lang="en-CN" dirty="0"/>
              <a:t>Hamler (Haskell &amp; Erlang VM)</a:t>
            </a:r>
          </a:p>
          <a:p>
            <a:r>
              <a:rPr lang="en-CN" dirty="0"/>
              <a:t>Caramel (OCaml &amp; Erlang VM)</a:t>
            </a:r>
          </a:p>
          <a:p>
            <a:r>
              <a:rPr lang="en-CN" dirty="0"/>
              <a:t>Cython (C &amp; Python)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F5EA1-90A7-6646-9FEC-F2301C2E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97" y="1825290"/>
            <a:ext cx="4215934" cy="5032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CAE3D-FF51-9B43-B25A-A5D4CB7A2388}"/>
              </a:ext>
            </a:extLst>
          </p:cNvPr>
          <p:cNvSpPr txBox="1"/>
          <p:nvPr/>
        </p:nvSpPr>
        <p:spPr>
          <a:xfrm>
            <a:off x="8553817" y="6516023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https://</a:t>
            </a:r>
            <a:r>
              <a:rPr lang="en-US" sz="1400" dirty="0" err="1">
                <a:highlight>
                  <a:srgbClr val="C0C0C0"/>
                </a:highlight>
              </a:rPr>
              <a:t>github.com</a:t>
            </a:r>
            <a:r>
              <a:rPr lang="en-US" sz="1400" dirty="0">
                <a:highlight>
                  <a:srgbClr val="C0C0C0"/>
                </a:highlight>
              </a:rPr>
              <a:t>/</a:t>
            </a:r>
            <a:r>
              <a:rPr lang="en-US" sz="1400" dirty="0" err="1">
                <a:highlight>
                  <a:srgbClr val="C0C0C0"/>
                </a:highlight>
              </a:rPr>
              <a:t>drujensen</a:t>
            </a:r>
            <a:r>
              <a:rPr lang="en-US" sz="1400" dirty="0">
                <a:highlight>
                  <a:srgbClr val="C0C0C0"/>
                </a:highlight>
              </a:rPr>
              <a:t>/fib</a:t>
            </a:r>
            <a:endParaRPr lang="en-CN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848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E007-0325-2847-841F-F66FA3A5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Rust vs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0B70-FDD7-8249-B693-748FB792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https://www.apriorit.com/dev-blog/520-rust-vs-c-comparison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与 </a:t>
            </a:r>
            <a:r>
              <a:rPr lang="en-US" dirty="0"/>
              <a:t>C++ </a:t>
            </a:r>
            <a:r>
              <a:rPr lang="zh-CN" altLang="en-US" dirty="0"/>
              <a:t>不同，</a:t>
            </a:r>
            <a:r>
              <a:rPr lang="en-US" dirty="0"/>
              <a:t>Rust </a:t>
            </a:r>
            <a:r>
              <a:rPr lang="zh-CN" altLang="en-US" dirty="0"/>
              <a:t>有一个内置的静态分析器，但不能有未初始化的变量。</a:t>
            </a:r>
          </a:p>
          <a:p>
            <a:r>
              <a:rPr lang="en-US" dirty="0"/>
              <a:t>Rust </a:t>
            </a:r>
            <a:r>
              <a:rPr lang="zh-CN" altLang="en-US" dirty="0"/>
              <a:t>避免了可能的数据竞争，报告未定义的行为，并允许在不安全的块中使用 </a:t>
            </a:r>
            <a:r>
              <a:rPr lang="en-US" dirty="0"/>
              <a:t>null </a:t>
            </a:r>
            <a:r>
              <a:rPr lang="zh-CN" altLang="en-US" dirty="0"/>
              <a:t>原始指针。</a:t>
            </a:r>
            <a:r>
              <a:rPr lang="en-US" dirty="0"/>
              <a:t>Rust </a:t>
            </a:r>
            <a:r>
              <a:rPr lang="zh-CN" altLang="en-US" dirty="0"/>
              <a:t>语言还具有其他独特的功能，允许程序员实现更好的软件安全性和性能。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Rust </a:t>
            </a:r>
            <a:r>
              <a:rPr lang="zh-CN" altLang="en-US" dirty="0"/>
              <a:t>虽然有很多优势，但肯定也存在一些缺点。</a:t>
            </a:r>
          </a:p>
          <a:p>
            <a:r>
              <a:rPr lang="en-US" dirty="0"/>
              <a:t>Rust </a:t>
            </a:r>
            <a:r>
              <a:rPr lang="zh-CN" altLang="en-US" dirty="0"/>
              <a:t>编译速度很慢。虽然 </a:t>
            </a:r>
            <a:r>
              <a:rPr lang="en-US" dirty="0"/>
              <a:t>Rust </a:t>
            </a:r>
            <a:r>
              <a:rPr lang="zh-CN" altLang="en-US" dirty="0"/>
              <a:t>官方也一直在改进 </a:t>
            </a:r>
            <a:r>
              <a:rPr lang="en-US" dirty="0"/>
              <a:t>Rust </a:t>
            </a:r>
            <a:r>
              <a:rPr lang="zh-CN" altLang="en-US" dirty="0"/>
              <a:t>编译速度，包括增量编译支持，引入新的编译后端（ </a:t>
            </a:r>
            <a:r>
              <a:rPr lang="en-US" dirty="0" err="1"/>
              <a:t>cranelift</a:t>
            </a:r>
            <a:r>
              <a:rPr lang="en-US" dirty="0"/>
              <a:t> ），</a:t>
            </a:r>
            <a:r>
              <a:rPr lang="zh-CN" altLang="en-US" dirty="0"/>
              <a:t>并行编译等措施，但还是慢。而且 增量编译目前也有 </a:t>
            </a:r>
            <a:r>
              <a:rPr lang="en-US" dirty="0"/>
              <a:t>Bug。</a:t>
            </a:r>
          </a:p>
          <a:p>
            <a:r>
              <a:rPr lang="zh-CN" altLang="en-US" dirty="0"/>
              <a:t>学习曲线陡峭。</a:t>
            </a:r>
          </a:p>
          <a:p>
            <a:r>
              <a:rPr lang="en-US" dirty="0"/>
              <a:t>IDE </a:t>
            </a:r>
            <a:r>
              <a:rPr lang="zh-CN" altLang="en-US" dirty="0"/>
              <a:t>支持不够完善。比如，对宏代码的支持不是很好。</a:t>
            </a:r>
          </a:p>
          <a:p>
            <a:r>
              <a:rPr lang="zh-CN" altLang="en-US" dirty="0"/>
              <a:t>缺乏针对 </a:t>
            </a:r>
            <a:r>
              <a:rPr lang="en-US" dirty="0"/>
              <a:t>Rust </a:t>
            </a:r>
            <a:r>
              <a:rPr lang="zh-CN" altLang="en-US" dirty="0"/>
              <a:t>语言特有内存不安全问题的各种检测工具。</a:t>
            </a:r>
          </a:p>
          <a:p>
            <a:pPr marL="0" indent="0">
              <a:buNone/>
            </a:pP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7229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EE9E-7F18-4043-9394-74F1D70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Background八卦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09B4-F3E8-0C48-AEF3-28B6A64A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197010" cy="4208782"/>
          </a:xfrm>
        </p:spPr>
        <p:txBody>
          <a:bodyPr>
            <a:normAutofit fontScale="77500" lnSpcReduction="20000"/>
          </a:bodyPr>
          <a:lstStyle/>
          <a:p>
            <a:endParaRPr lang="en-CN" dirty="0"/>
          </a:p>
          <a:p>
            <a:endParaRPr lang="en-US" dirty="0"/>
          </a:p>
          <a:p>
            <a:r>
              <a:rPr lang="en-US" dirty="0"/>
              <a:t>Graydon Hoare (2008</a:t>
            </a:r>
            <a:r>
              <a:rPr lang="zh-CN" altLang="en-US" dirty="0"/>
              <a:t>用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zh-CN" altLang="en-US" dirty="0"/>
              <a:t>编写，那个用于写大名顶顶的</a:t>
            </a:r>
            <a:r>
              <a:rPr lang="en-US" altLang="zh-CN" dirty="0"/>
              <a:t>Coq</a:t>
            </a:r>
            <a:r>
              <a:rPr lang="zh-CN" altLang="en-US" dirty="0"/>
              <a:t>的语言</a:t>
            </a:r>
            <a:r>
              <a:rPr lang="en-US" altLang="zh-CN" dirty="0"/>
              <a:t>)</a:t>
            </a:r>
          </a:p>
          <a:p>
            <a:pPr marL="0" indent="0" fontAlgn="base">
              <a:buNone/>
            </a:pPr>
            <a:r>
              <a:rPr lang="en-US" dirty="0"/>
              <a:t>//Rust is named after </a:t>
            </a:r>
            <a:r>
              <a:rPr lang="en-US" u="sng" dirty="0">
                <a:hlinkClick r:id="rId3"/>
              </a:rPr>
              <a:t>a fungus</a:t>
            </a:r>
            <a:r>
              <a:rPr lang="en-US" dirty="0"/>
              <a:t> that is robust, distributed, and parallel. And, Graydon is a biology nerd.</a:t>
            </a:r>
          </a:p>
          <a:p>
            <a:pPr marL="0" indent="0" fontAlgn="base">
              <a:buNone/>
            </a:pPr>
            <a:r>
              <a:rPr lang="en-US" dirty="0"/>
              <a:t>2015.5.15 v1.0, 自2016年起至今连续</a:t>
            </a:r>
            <a:r>
              <a:rPr lang="en-US" altLang="zh-CN" dirty="0"/>
              <a:t>5</a:t>
            </a:r>
            <a:r>
              <a:rPr lang="zh-CN" altLang="en-US" dirty="0"/>
              <a:t>年“</a:t>
            </a:r>
            <a:r>
              <a:rPr lang="en-US" b="1" dirty="0" err="1"/>
              <a:t>StackOverflow</a:t>
            </a:r>
            <a:r>
              <a:rPr lang="en-US" b="1" dirty="0"/>
              <a:t> </a:t>
            </a:r>
            <a:r>
              <a:rPr lang="zh-CN" altLang="en-US" b="1" dirty="0"/>
              <a:t>语言榜上最受欢迎的语言”</a:t>
            </a:r>
            <a:br>
              <a:rPr lang="en-US" dirty="0"/>
            </a:br>
            <a:endParaRPr lang="en-US" altLang="zh-CN" dirty="0"/>
          </a:p>
          <a:p>
            <a:r>
              <a:rPr lang="en-US" dirty="0"/>
              <a:t>Dave Herman(</a:t>
            </a:r>
            <a:r>
              <a:rPr lang="en-US" dirty="0" err="1"/>
              <a:t>与Graydon</a:t>
            </a:r>
            <a:r>
              <a:rPr lang="zh-CN" altLang="en-US" dirty="0"/>
              <a:t> 曾经在 </a:t>
            </a:r>
            <a:r>
              <a:rPr lang="en-US" dirty="0"/>
              <a:t>ECMAScript 4 </a:t>
            </a:r>
            <a:r>
              <a:rPr lang="zh-CN" altLang="en-US" dirty="0"/>
              <a:t>标准上合作过）</a:t>
            </a:r>
            <a:endParaRPr lang="en-US" altLang="zh-CN" dirty="0"/>
          </a:p>
          <a:p>
            <a:r>
              <a:rPr lang="en-US" dirty="0"/>
              <a:t>Brendan </a:t>
            </a:r>
            <a:r>
              <a:rPr lang="en-US" dirty="0" err="1"/>
              <a:t>Eich</a:t>
            </a:r>
            <a:r>
              <a:rPr lang="en-US" dirty="0"/>
              <a:t>(</a:t>
            </a:r>
            <a:r>
              <a:rPr lang="en-US" dirty="0" err="1"/>
              <a:t>JavaScript作者</a:t>
            </a:r>
            <a:r>
              <a:rPr lang="zh-CN" altLang="en-US" dirty="0"/>
              <a:t>，在</a:t>
            </a:r>
            <a:r>
              <a:rPr lang="en-US" altLang="zh-CN" dirty="0"/>
              <a:t>Mozilla</a:t>
            </a:r>
            <a:r>
              <a:rPr lang="zh-CN" altLang="en-US" dirty="0"/>
              <a:t>出任十天</a:t>
            </a:r>
            <a:r>
              <a:rPr lang="en-US" altLang="zh-CN" dirty="0"/>
              <a:t>CEO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Brian Anderson (Co-founder(Servo) and Maintainer, </a:t>
            </a:r>
            <a:r>
              <a:rPr lang="en-US" dirty="0" err="1"/>
              <a:t>PingCAP</a:t>
            </a:r>
            <a:r>
              <a:rPr lang="en-US" dirty="0"/>
              <a:t> Software Engineer)</a:t>
            </a:r>
          </a:p>
          <a:p>
            <a:endParaRPr lang="en-US" dirty="0"/>
          </a:p>
          <a:p>
            <a:r>
              <a:rPr lang="en-US" dirty="0"/>
              <a:t>Nikolay Kim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Actix</a:t>
            </a:r>
            <a:r>
              <a:rPr lang="zh-CN" altLang="en-US" dirty="0"/>
              <a:t>作者， 经历“不安全代码暴风雨”之后离开了开源界，因为</a:t>
            </a:r>
            <a:r>
              <a:rPr lang="en-US" altLang="zh-CN" dirty="0"/>
              <a:t>Unsafe</a:t>
            </a:r>
            <a:r>
              <a:rPr lang="zh-CN" altLang="en-US" dirty="0"/>
              <a:t>的讨论，</a:t>
            </a:r>
            <a:r>
              <a:rPr lang="en-US" altLang="zh-CN" dirty="0"/>
              <a:t>PTSD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7527A-CFAD-6741-AAEE-4EBED334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804" y="2736007"/>
            <a:ext cx="1912398" cy="25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378C-0912-C042-A82C-85D792AA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Rust Community &amp; Application社区与应用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1864-D245-404A-9D81-E2BA0E7C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3672"/>
            <a:ext cx="9613861" cy="45820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N" dirty="0"/>
              <a:t>Rust core</a:t>
            </a:r>
            <a:r>
              <a:rPr lang="zh-CN" altLang="en-US" dirty="0"/>
              <a:t>（白金会员）</a:t>
            </a:r>
            <a:endParaRPr lang="en-US" altLang="zh-CN" dirty="0"/>
          </a:p>
          <a:p>
            <a:pPr marL="0" indent="0">
              <a:buNone/>
            </a:pPr>
            <a:endParaRPr lang="en-CN" dirty="0"/>
          </a:p>
          <a:p>
            <a:r>
              <a:rPr lang="en-CN" dirty="0"/>
              <a:t>Mozilla (Servo/</a:t>
            </a:r>
            <a:r>
              <a:rPr lang="en-US" dirty="0"/>
              <a:t>Quantum Project</a:t>
            </a:r>
            <a:r>
              <a:rPr lang="en-CN" dirty="0"/>
              <a:t>)               //Paul Gramham </a:t>
            </a:r>
            <a:r>
              <a:rPr lang="en-US" altLang="zh-CN" dirty="0"/>
              <a:t>《Hacker &amp; Painters》 </a:t>
            </a:r>
            <a:r>
              <a:rPr lang="en-US" altLang="zh-CN" dirty="0" err="1"/>
              <a:t>Viaweb</a:t>
            </a:r>
            <a:endParaRPr lang="en-CN" dirty="0"/>
          </a:p>
          <a:p>
            <a:r>
              <a:rPr lang="en-CN" dirty="0"/>
              <a:t>Google (Tensorflow, Fuchsia/Zircon)</a:t>
            </a:r>
          </a:p>
          <a:p>
            <a:r>
              <a:rPr lang="en-CN" dirty="0"/>
              <a:t>Microsoft (CVEs)</a:t>
            </a:r>
          </a:p>
          <a:p>
            <a:r>
              <a:rPr lang="en-CN" dirty="0"/>
              <a:t>Amazon (AWS, Lambda, EC2, S3)</a:t>
            </a:r>
          </a:p>
          <a:p>
            <a:r>
              <a:rPr lang="en-CN" dirty="0"/>
              <a:t>Huawei (可信编程)</a:t>
            </a:r>
          </a:p>
          <a:p>
            <a:r>
              <a:rPr lang="en-CN" dirty="0"/>
              <a:t>Facebook (重写替换Python)</a:t>
            </a:r>
          </a:p>
          <a:p>
            <a:endParaRPr lang="en-CN" dirty="0"/>
          </a:p>
          <a:p>
            <a:r>
              <a:rPr lang="en-CN" dirty="0"/>
              <a:t>Twitter</a:t>
            </a:r>
          </a:p>
          <a:p>
            <a:r>
              <a:rPr lang="en-CN" dirty="0"/>
              <a:t>Dropbox </a:t>
            </a:r>
          </a:p>
          <a:p>
            <a:r>
              <a:rPr lang="en-CN" dirty="0"/>
              <a:t>Github</a:t>
            </a:r>
          </a:p>
          <a:p>
            <a:r>
              <a:rPr lang="en-CN" dirty="0"/>
              <a:t>Discord</a:t>
            </a:r>
          </a:p>
          <a:p>
            <a:r>
              <a:rPr lang="en-CN" dirty="0"/>
              <a:t>PingCAP(TiKV)</a:t>
            </a:r>
          </a:p>
          <a:p>
            <a:r>
              <a:rPr lang="en-CN" dirty="0"/>
              <a:t>Linux core (Linus计划用Rust编写内核)</a:t>
            </a:r>
          </a:p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28767-44FA-7B46-A4DB-98C4C68E9057}"/>
              </a:ext>
            </a:extLst>
          </p:cNvPr>
          <p:cNvSpPr txBox="1"/>
          <p:nvPr/>
        </p:nvSpPr>
        <p:spPr>
          <a:xfrm>
            <a:off x="8238653" y="4182702"/>
            <a:ext cx="3001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MaidSafe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Eth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Filecoin</a:t>
            </a:r>
          </a:p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8231-CA9F-CC41-AC49-D3284BC85695}"/>
              </a:ext>
            </a:extLst>
          </p:cNvPr>
          <p:cNvSpPr txBox="1"/>
          <p:nvPr/>
        </p:nvSpPr>
        <p:spPr>
          <a:xfrm>
            <a:off x="8238653" y="5897776"/>
            <a:ext cx="151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hlinkClick r:id="rId3"/>
              </a:rPr>
              <a:t>Rust之友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55215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03D898-BE29-4442-8429-44B6D0BF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902" y="2458794"/>
            <a:ext cx="3202260" cy="2966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664DB-5401-6B45-A2A7-448098D4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 study Rust lang?</a:t>
            </a:r>
            <a:r>
              <a:rPr lang="zh-CN" altLang="en-US" dirty="0"/>
              <a:t>学习</a:t>
            </a:r>
            <a:r>
              <a:rPr lang="en-US" altLang="zh-CN" dirty="0"/>
              <a:t>Rust</a:t>
            </a:r>
            <a:r>
              <a:rPr lang="zh-CN" altLang="en-US" dirty="0"/>
              <a:t>的路径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5595-D727-5D40-BBBD-746A4357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0546"/>
            <a:ext cx="6797841" cy="458185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CN" dirty="0"/>
              <a:t>Reference</a:t>
            </a:r>
          </a:p>
          <a:p>
            <a:r>
              <a:rPr lang="en-CN" dirty="0">
                <a:hlinkClick r:id="rId4"/>
              </a:rPr>
              <a:t>The Book</a:t>
            </a:r>
            <a:endParaRPr lang="en-CN" dirty="0"/>
          </a:p>
          <a:p>
            <a:r>
              <a:rPr lang="en-US" dirty="0" err="1"/>
              <a:t>docs.rs</a:t>
            </a:r>
            <a:endParaRPr lang="en-CN" dirty="0"/>
          </a:p>
          <a:p>
            <a:r>
              <a:rPr lang="en-CN" dirty="0"/>
              <a:t>Discord/Slack</a:t>
            </a:r>
            <a:r>
              <a:rPr lang="en-US" altLang="zh-CN" dirty="0"/>
              <a:t>/</a:t>
            </a:r>
            <a:r>
              <a:rPr lang="zh-CN" altLang="en-US" dirty="0"/>
              <a:t>微信</a:t>
            </a:r>
            <a:r>
              <a:rPr lang="en-US" altLang="zh-CN" dirty="0"/>
              <a:t>(QQ)</a:t>
            </a:r>
            <a:r>
              <a:rPr lang="zh-CN" altLang="en-US" dirty="0"/>
              <a:t>群</a:t>
            </a:r>
            <a:endParaRPr lang="en-CN" dirty="0"/>
          </a:p>
          <a:p>
            <a:r>
              <a:rPr lang="en-CN" dirty="0"/>
              <a:t>Github</a:t>
            </a:r>
          </a:p>
          <a:p>
            <a:r>
              <a:rPr lang="en-CN" dirty="0">
                <a:hlinkClick r:id="rId5"/>
              </a:rPr>
              <a:t>Reddit</a:t>
            </a:r>
            <a:endParaRPr lang="en-CN" dirty="0"/>
          </a:p>
          <a:p>
            <a:r>
              <a:rPr lang="en-CN" dirty="0"/>
              <a:t>Stack Overflow</a:t>
            </a:r>
          </a:p>
          <a:p>
            <a:r>
              <a:rPr lang="en-CN" dirty="0"/>
              <a:t>Youtube/bilibili</a:t>
            </a:r>
          </a:p>
          <a:p>
            <a:r>
              <a:rPr lang="en-CN" dirty="0"/>
              <a:t>Hack.io</a:t>
            </a:r>
          </a:p>
          <a:p>
            <a:r>
              <a:rPr lang="zh-CN" altLang="en-US" dirty="0"/>
              <a:t>知乎</a:t>
            </a:r>
            <a:r>
              <a:rPr lang="en-US" altLang="zh-CN" dirty="0"/>
              <a:t>/CSDN/</a:t>
            </a:r>
            <a:r>
              <a:rPr lang="en-CN" dirty="0"/>
              <a:t>掘金</a:t>
            </a:r>
            <a:r>
              <a:rPr lang="en-US" altLang="zh-CN" dirty="0"/>
              <a:t>/</a:t>
            </a:r>
            <a:r>
              <a:rPr lang="zh-CN" altLang="en-US" dirty="0"/>
              <a:t>简书</a:t>
            </a:r>
            <a:r>
              <a:rPr lang="en-US" altLang="zh-CN" dirty="0"/>
              <a:t>/</a:t>
            </a:r>
            <a:r>
              <a:rPr lang="zh-CN" altLang="en-US" dirty="0"/>
              <a:t>公众号</a:t>
            </a:r>
            <a:endParaRPr lang="en-US" altLang="zh-CN" dirty="0"/>
          </a:p>
          <a:p>
            <a:r>
              <a:rPr lang="zh-CN" altLang="en-US" dirty="0"/>
              <a:t>网易云课程</a:t>
            </a:r>
            <a:endParaRPr lang="en-US" altLang="zh-CN" dirty="0"/>
          </a:p>
          <a:p>
            <a:r>
              <a:rPr lang="en-US" dirty="0"/>
              <a:t>CIS 198 (</a:t>
            </a:r>
            <a:r>
              <a:rPr lang="en-US" dirty="0">
                <a:hlinkClick r:id="rId6"/>
              </a:rPr>
              <a:t>https://github.com/cis198-2016s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University of Pennsylvania</a:t>
            </a:r>
            <a:r>
              <a:rPr lang="en-US" dirty="0"/>
              <a:t>)</a:t>
            </a:r>
          </a:p>
          <a:p>
            <a:r>
              <a:rPr lang="en-US" dirty="0" err="1"/>
              <a:t>清华rCore</a:t>
            </a:r>
            <a:r>
              <a:rPr lang="en-US" dirty="0"/>
              <a:t> (https://</a:t>
            </a:r>
            <a:r>
              <a:rPr lang="en-US" dirty="0" err="1"/>
              <a:t>rcore-os.github.io</a:t>
            </a:r>
            <a:r>
              <a:rPr lang="en-US" dirty="0"/>
              <a:t>/rCore-Tutorial-Book-v3/)</a:t>
            </a:r>
          </a:p>
          <a:p>
            <a:r>
              <a:rPr lang="en-US" dirty="0"/>
              <a:t>RSS: </a:t>
            </a:r>
            <a:r>
              <a:rPr lang="en-US" dirty="0" err="1">
                <a:hlinkClick r:id="rId8"/>
              </a:rPr>
              <a:t>RustMagazine中文月刊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634FA-29F3-5643-AE14-7ACDF47FFC29}"/>
              </a:ext>
            </a:extLst>
          </p:cNvPr>
          <p:cNvSpPr txBox="1"/>
          <p:nvPr/>
        </p:nvSpPr>
        <p:spPr>
          <a:xfrm>
            <a:off x="8004371" y="2546723"/>
            <a:ext cx="29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CN" dirty="0"/>
              <a:t>Build a Rust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D986A-3250-5A4F-B01C-DCFAF30D893C}"/>
              </a:ext>
            </a:extLst>
          </p:cNvPr>
          <p:cNvSpPr txBox="1"/>
          <p:nvPr/>
        </p:nvSpPr>
        <p:spPr>
          <a:xfrm>
            <a:off x="8004370" y="3285386"/>
            <a:ext cx="29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CN" dirty="0"/>
              <a:t>Share and Discuss</a:t>
            </a:r>
          </a:p>
        </p:txBody>
      </p:sp>
      <p:pic>
        <p:nvPicPr>
          <p:cNvPr id="1026" name="Picture 2" descr="费曼学习法（二）">
            <a:extLst>
              <a:ext uri="{FF2B5EF4-FFF2-40B4-BE49-F238E27FC236}">
                <a16:creationId xmlns:a16="http://schemas.microsoft.com/office/drawing/2014/main" id="{D725D7BB-70C3-8946-9A01-A304B60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70" y="3941946"/>
            <a:ext cx="3927913" cy="24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B8DCE-29C3-F145-AA7E-E2531BAE7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3985" y="2000672"/>
            <a:ext cx="2341239" cy="207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C59D1-4A50-354C-A24F-F28DA1A196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6120" y="2016180"/>
            <a:ext cx="1491657" cy="11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0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5A39-716E-1F4F-ACA2-0C47EE74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Design Principles</a:t>
            </a:r>
            <a:r>
              <a:rPr lang="zh-CN" altLang="en-US" dirty="0"/>
              <a:t>核心设计原则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0026-35D0-414C-BF65-6F3CC8AD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/>
              <a:t>实用性（</a:t>
            </a:r>
            <a:r>
              <a:rPr lang="en-US" b="1" dirty="0"/>
              <a:t>Practicality）</a:t>
            </a:r>
            <a:r>
              <a:rPr lang="en-US" dirty="0"/>
              <a:t> ：</a:t>
            </a:r>
            <a:r>
              <a:rPr lang="zh-CN" altLang="en-US" dirty="0"/>
              <a:t>它应该是一种可以在现实世界中使用的语言；</a:t>
            </a:r>
          </a:p>
          <a:p>
            <a:r>
              <a:rPr lang="zh-CN" altLang="en-US" b="1" dirty="0"/>
              <a:t>务实（</a:t>
            </a:r>
            <a:r>
              <a:rPr lang="en-US" b="1" dirty="0"/>
              <a:t>Pragmatism）</a:t>
            </a:r>
            <a:r>
              <a:rPr lang="en-US" dirty="0"/>
              <a:t>：</a:t>
            </a:r>
            <a:r>
              <a:rPr lang="zh-CN" altLang="en-US" dirty="0"/>
              <a:t>它应该是符合人性化体验，并且能与现有系统方便集成的语言；</a:t>
            </a:r>
          </a:p>
          <a:p>
            <a:r>
              <a:rPr lang="zh-CN" altLang="en-US" b="1" dirty="0"/>
              <a:t>内存安全性（</a:t>
            </a:r>
            <a:r>
              <a:rPr lang="en-US" b="1" dirty="0"/>
              <a:t>Memory-safety）</a:t>
            </a:r>
            <a:r>
              <a:rPr lang="en-US" dirty="0"/>
              <a:t> ：</a:t>
            </a:r>
            <a:r>
              <a:rPr lang="zh-CN" altLang="en-US" dirty="0"/>
              <a:t>它必须加强内存安全，不允许出现段错误和其他类似的内存访问违规操作；</a:t>
            </a:r>
          </a:p>
          <a:p>
            <a:r>
              <a:rPr lang="zh-CN" altLang="en-US" b="1" dirty="0"/>
              <a:t>高性能（</a:t>
            </a:r>
            <a:r>
              <a:rPr lang="en-US" b="1" dirty="0"/>
              <a:t>Performance）</a:t>
            </a:r>
            <a:r>
              <a:rPr lang="en-US" dirty="0"/>
              <a:t> ：</a:t>
            </a:r>
            <a:r>
              <a:rPr lang="zh-CN" altLang="en-US" dirty="0"/>
              <a:t>它必须拥有能和 </a:t>
            </a:r>
            <a:r>
              <a:rPr lang="en-US" dirty="0"/>
              <a:t>C++ </a:t>
            </a:r>
            <a:r>
              <a:rPr lang="zh-CN" altLang="en-US" dirty="0"/>
              <a:t>比肩的性能；</a:t>
            </a:r>
          </a:p>
          <a:p>
            <a:r>
              <a:rPr lang="zh-CN" altLang="en-US" b="1" dirty="0"/>
              <a:t>高并发（</a:t>
            </a:r>
            <a:r>
              <a:rPr lang="en-US" b="1" dirty="0"/>
              <a:t>Concurrency）</a:t>
            </a:r>
            <a:r>
              <a:rPr lang="en-US" dirty="0"/>
              <a:t> ：</a:t>
            </a:r>
            <a:r>
              <a:rPr lang="zh-CN" altLang="en-US" dirty="0"/>
              <a:t>它必须为编写并发代码提供现代化的解决方案。</a:t>
            </a:r>
          </a:p>
          <a:p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F48A6-9E4E-B64C-97AD-410C9BB11790}"/>
              </a:ext>
            </a:extLst>
          </p:cNvPr>
          <p:cNvSpPr/>
          <p:nvPr/>
        </p:nvSpPr>
        <p:spPr>
          <a:xfrm>
            <a:off x="2585587" y="1817761"/>
            <a:ext cx="56331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Safe</a:t>
            </a:r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 Control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13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0591-AE4F-7647-AB1D-56A79AD2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Rust Features特性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A193-AC6C-DE4B-A743-3D289A20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safety</a:t>
            </a:r>
          </a:p>
          <a:p>
            <a:r>
              <a:rPr lang="en-US" sz="3600" b="1" dirty="0"/>
              <a:t>Memory management</a:t>
            </a:r>
          </a:p>
          <a:p>
            <a:r>
              <a:rPr lang="en-US" sz="3600" b="1" dirty="0"/>
              <a:t>Ownership</a:t>
            </a:r>
            <a:r>
              <a:rPr lang="zh-CN" altLang="en-US" sz="3600" b="1" dirty="0"/>
              <a:t> </a:t>
            </a:r>
            <a:endParaRPr lang="en-US" sz="3600" b="1" dirty="0"/>
          </a:p>
          <a:p>
            <a:r>
              <a:rPr lang="en-US" sz="3600" b="1" dirty="0"/>
              <a:t>Types and polymorphism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369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EAE6-2A80-2949-B08F-66A92275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en-CN" dirty="0"/>
              <a:t>安装与编译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8485-9C06-854C-AC7C-724B6833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14" y="2151341"/>
            <a:ext cx="7224425" cy="4610405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/>
              <a:t>curl https://</a:t>
            </a:r>
            <a:r>
              <a:rPr lang="en-US" sz="1800" dirty="0" err="1"/>
              <a:t>sh.rustup.rs</a:t>
            </a:r>
            <a:r>
              <a:rPr lang="en-US" sz="1800" dirty="0"/>
              <a:t> -</a:t>
            </a:r>
            <a:r>
              <a:rPr lang="en-US" sz="1800" dirty="0" err="1"/>
              <a:t>sSf</a:t>
            </a:r>
            <a:r>
              <a:rPr lang="en-US" sz="1800" dirty="0"/>
              <a:t> | </a:t>
            </a:r>
            <a:r>
              <a:rPr lang="en-US" sz="1800" dirty="0" err="1"/>
              <a:t>sh</a:t>
            </a:r>
            <a:endParaRPr lang="en-US" sz="1800" dirty="0"/>
          </a:p>
          <a:p>
            <a:endParaRPr lang="en-CN" sz="1800" dirty="0"/>
          </a:p>
          <a:p>
            <a:r>
              <a:rPr lang="en-CN" sz="1800" dirty="0"/>
              <a:t>Cargo: rust package manager (相当于</a:t>
            </a:r>
            <a:r>
              <a:rPr lang="en-US" altLang="zh-CN" sz="1800" dirty="0" err="1"/>
              <a:t>nodejs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npm</a:t>
            </a:r>
            <a:r>
              <a:rPr lang="en-US" altLang="zh-CN" sz="1800" dirty="0"/>
              <a:t>, </a:t>
            </a:r>
            <a:r>
              <a:rPr lang="en-CN" sz="1800" dirty="0"/>
              <a:t>python pip</a:t>
            </a:r>
            <a:r>
              <a:rPr lang="en-US" altLang="zh-CN" sz="1800" dirty="0"/>
              <a:t>)  </a:t>
            </a:r>
            <a:r>
              <a:rPr lang="en-US" altLang="zh-CN" sz="1800" dirty="0" err="1"/>
              <a:t>Cargo.toml</a:t>
            </a:r>
            <a:endParaRPr lang="en-CN" sz="1800" dirty="0"/>
          </a:p>
          <a:p>
            <a:r>
              <a:rPr lang="en-US" sz="1800" dirty="0"/>
              <a:t>r</a:t>
            </a:r>
            <a:r>
              <a:rPr lang="en-CN" sz="1800" dirty="0"/>
              <a:t>ustup: rust toolchain installer</a:t>
            </a:r>
            <a:r>
              <a:rPr lang="zh-CN" altLang="en-US" sz="1800" dirty="0"/>
              <a:t>（</a:t>
            </a:r>
            <a:r>
              <a:rPr lang="en-CN" sz="1800" dirty="0"/>
              <a:t>相当于 </a:t>
            </a:r>
            <a:r>
              <a:rPr lang="en-US" altLang="zh-CN" sz="1800" dirty="0" err="1"/>
              <a:t>nodejs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nvm</a:t>
            </a:r>
            <a:r>
              <a:rPr lang="en-US" altLang="zh-CN" sz="1800" dirty="0"/>
              <a:t>, ruby  </a:t>
            </a:r>
            <a:r>
              <a:rPr lang="en-US" altLang="zh-CN" sz="1800" dirty="0" err="1"/>
              <a:t>rvm</a:t>
            </a:r>
            <a:r>
              <a:rPr lang="en-US" altLang="zh-CN" sz="1800" dirty="0"/>
              <a:t>)</a:t>
            </a:r>
            <a:endParaRPr lang="en-CN" sz="1800" dirty="0"/>
          </a:p>
          <a:p>
            <a:endParaRPr lang="en-CN" sz="1800" dirty="0"/>
          </a:p>
          <a:p>
            <a:r>
              <a:rPr lang="en-US" sz="1800" dirty="0" err="1"/>
              <a:t>Rustboot</a:t>
            </a:r>
            <a:r>
              <a:rPr lang="en-US" sz="1800" dirty="0"/>
              <a:t> (手写x86代码生成器</a:t>
            </a:r>
            <a:r>
              <a:rPr lang="zh-CN" altLang="en-US" sz="1800" dirty="0"/>
              <a:t>）</a:t>
            </a:r>
            <a:endParaRPr lang="en-US" sz="1800" dirty="0"/>
          </a:p>
          <a:p>
            <a:r>
              <a:rPr lang="en-US" sz="1800" dirty="0" err="1"/>
              <a:t>Rustc</a:t>
            </a:r>
            <a:r>
              <a:rPr lang="zh-CN" altLang="en-US" sz="1800" dirty="0"/>
              <a:t> （</a:t>
            </a:r>
            <a:r>
              <a:rPr lang="en-US" sz="1800" dirty="0" err="1"/>
              <a:t>LLVM</a:t>
            </a:r>
            <a:r>
              <a:rPr lang="zh-CN" altLang="en-US" sz="1800" dirty="0"/>
              <a:t> </a:t>
            </a:r>
            <a:r>
              <a:rPr lang="en-US" altLang="zh-CN" sz="1800" dirty="0"/>
              <a:t>Backend, </a:t>
            </a:r>
            <a:r>
              <a:rPr lang="en-US" sz="1800" dirty="0" err="1"/>
              <a:t>ThinLTO</a:t>
            </a:r>
            <a:r>
              <a:rPr lang="zh-CN" altLang="en-US" sz="1800" dirty="0"/>
              <a:t>）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Brian </a:t>
            </a:r>
            <a:r>
              <a:rPr lang="en-US" sz="1800" dirty="0" err="1"/>
              <a:t>Anderson在</a:t>
            </a:r>
            <a:r>
              <a:rPr lang="en-US" altLang="zh-CN" sz="1800" dirty="0"/>
              <a:t>《</a:t>
            </a:r>
            <a:r>
              <a:rPr lang="en-US" sz="1800" dirty="0"/>
              <a:t> Rust </a:t>
            </a:r>
            <a:r>
              <a:rPr lang="zh-CN" altLang="en-US" sz="1800" dirty="0"/>
              <a:t>编译模型之殇</a:t>
            </a:r>
            <a:r>
              <a:rPr lang="en-US" altLang="zh-CN" sz="1800" dirty="0"/>
              <a:t>》</a:t>
            </a:r>
            <a:r>
              <a:rPr lang="zh-CN" altLang="en-US" sz="1800" dirty="0"/>
              <a:t>写道：</a:t>
            </a:r>
            <a:endParaRPr lang="en-US" altLang="zh-CN" sz="1800" dirty="0"/>
          </a:p>
          <a:p>
            <a:pPr marL="0" indent="0">
              <a:buNone/>
            </a:pPr>
            <a:r>
              <a:rPr lang="en-US" sz="1800" dirty="0"/>
              <a:t>Rust </a:t>
            </a:r>
            <a:r>
              <a:rPr lang="zh-CN" altLang="en-US" sz="1800" dirty="0"/>
              <a:t>需要自举（</a:t>
            </a:r>
            <a:r>
              <a:rPr lang="en-US" sz="1800" dirty="0"/>
              <a:t>Self-Hosting）</a:t>
            </a:r>
            <a:r>
              <a:rPr lang="zh-CN" altLang="en-US" sz="1800" dirty="0"/>
              <a:t>， 那样就可以作为一种“自产自销（</a:t>
            </a:r>
            <a:r>
              <a:rPr lang="en-US" sz="1800" dirty="0"/>
              <a:t>Dog-</a:t>
            </a:r>
            <a:r>
              <a:rPr lang="en-US" sz="1800" dirty="0" err="1"/>
              <a:t>Fooding</a:t>
            </a:r>
            <a:r>
              <a:rPr lang="en-US" sz="1800" dirty="0"/>
              <a:t>）”</a:t>
            </a:r>
            <a:r>
              <a:rPr lang="zh-CN" altLang="en-US" sz="1800" dirty="0"/>
              <a:t>的语言：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IDE</a:t>
            </a:r>
          </a:p>
          <a:p>
            <a:r>
              <a:rPr lang="en-US" sz="1800" dirty="0"/>
              <a:t>Vim with </a:t>
            </a:r>
            <a:r>
              <a:rPr lang="en-US" sz="1800" dirty="0" err="1"/>
              <a:t>rust.vim</a:t>
            </a:r>
            <a:r>
              <a:rPr lang="en-US" sz="1800" dirty="0"/>
              <a:t> plugin</a:t>
            </a:r>
          </a:p>
          <a:p>
            <a:r>
              <a:rPr lang="en-US" sz="1800" dirty="0"/>
              <a:t>Visual Code with Rust &amp; Cargo extensions</a:t>
            </a:r>
          </a:p>
          <a:p>
            <a:r>
              <a:rPr lang="en-US" sz="1800" dirty="0"/>
              <a:t>Sublime Text 3</a:t>
            </a:r>
          </a:p>
          <a:p>
            <a:r>
              <a:rPr lang="en-US" sz="1800" dirty="0"/>
              <a:t>IntelliJ IDEA/</a:t>
            </a:r>
            <a:r>
              <a:rPr lang="en-US" sz="1800" dirty="0" err="1"/>
              <a:t>Clion</a:t>
            </a:r>
            <a:r>
              <a:rPr lang="en-US" sz="1800" dirty="0"/>
              <a:t> with IntelliJ Rust plugin</a:t>
            </a:r>
          </a:p>
          <a:p>
            <a:r>
              <a:rPr lang="en-US" sz="1800" dirty="0"/>
              <a:t>Emacs </a:t>
            </a:r>
          </a:p>
          <a:p>
            <a:r>
              <a:rPr lang="en-US" sz="1800" dirty="0"/>
              <a:t>Atom </a:t>
            </a:r>
          </a:p>
          <a:p>
            <a:endParaRPr lang="en-US" sz="1800" dirty="0"/>
          </a:p>
          <a:p>
            <a:pPr marL="457200" lvl="1" indent="0">
              <a:buNone/>
            </a:pPr>
            <a:endParaRPr lang="zh-CN" altLang="en-US" sz="1600" dirty="0"/>
          </a:p>
          <a:p>
            <a:pPr lvl="1"/>
            <a:endParaRPr lang="en-C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A8BED-46F9-0343-936C-7622BEDA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049" y="2426929"/>
            <a:ext cx="4765537" cy="2806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19E7E2-0BD4-6944-B5E6-205FAFB73387}"/>
              </a:ext>
            </a:extLst>
          </p:cNvPr>
          <p:cNvSpPr txBox="1"/>
          <p:nvPr/>
        </p:nvSpPr>
        <p:spPr>
          <a:xfrm>
            <a:off x="7017339" y="5325548"/>
            <a:ext cx="5036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pingcap.com</a:t>
            </a:r>
            <a:r>
              <a:rPr lang="en-US" sz="1400" dirty="0"/>
              <a:t>/blog/rust-compilation-model-calamity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7932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6D39-E53B-7448-849E-8B3DE4FB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Examples例子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3047-BE1E-BE45-8B07-43A09F44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Ownership and Borrowing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Actor with </a:t>
            </a:r>
            <a:r>
              <a:rPr lang="en-US" dirty="0" err="1"/>
              <a:t>Tokio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Read </a:t>
            </a:r>
            <a:r>
              <a:rPr lang="en-US" dirty="0" err="1"/>
              <a:t>Fasta</a:t>
            </a:r>
            <a:r>
              <a:rPr lang="en-US" dirty="0"/>
              <a:t>/</a:t>
            </a:r>
            <a:r>
              <a:rPr lang="en-US" dirty="0" err="1"/>
              <a:t>Fastq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RPC(</a:t>
            </a:r>
            <a:r>
              <a:rPr lang="en-US" dirty="0" err="1"/>
              <a:t>capnproto</a:t>
            </a:r>
            <a:r>
              <a:rPr lang="en-US" dirty="0"/>
              <a:t>, thrift)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GraphQL</a:t>
            </a:r>
            <a:r>
              <a:rPr lang="en-US" dirty="0"/>
              <a:t> in Rust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OpenCV in Rust</a:t>
            </a:r>
          </a:p>
          <a:p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734606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7563</TotalTime>
  <Words>3323</Words>
  <Application>Microsoft Macintosh PowerPoint</Application>
  <PresentationFormat>Widescreen</PresentationFormat>
  <Paragraphs>363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ACADEMY ENGRAVED LET PLAIN:1.0</vt:lpstr>
      <vt:lpstr>Arial</vt:lpstr>
      <vt:lpstr>Calibri</vt:lpstr>
      <vt:lpstr>Courier New</vt:lpstr>
      <vt:lpstr>Trebuchet MS</vt:lpstr>
      <vt:lpstr>Wingdings</vt:lpstr>
      <vt:lpstr>Berlin</vt:lpstr>
      <vt:lpstr>Rust 初探</vt:lpstr>
      <vt:lpstr>Outline内容概述</vt:lpstr>
      <vt:lpstr>Background八卦</vt:lpstr>
      <vt:lpstr>Rust Community &amp; Application社区与应用</vt:lpstr>
      <vt:lpstr>How to study Rust lang?学习Rust的路径</vt:lpstr>
      <vt:lpstr>Core Design Principles核心设计原则</vt:lpstr>
      <vt:lpstr>Rust Features特性</vt:lpstr>
      <vt:lpstr>Install &amp; Compile安装与编译</vt:lpstr>
      <vt:lpstr>Examples例子</vt:lpstr>
      <vt:lpstr>What is Ownership and Borrowing?</vt:lpstr>
      <vt:lpstr>Ownership and Borrowing I</vt:lpstr>
      <vt:lpstr>Ownership and Borrowing II</vt:lpstr>
      <vt:lpstr>Ownership and Borrowing III</vt:lpstr>
      <vt:lpstr>Ownership and Borrowing IV</vt:lpstr>
      <vt:lpstr>Read Fasta/Fastq</vt:lpstr>
      <vt:lpstr>Actor with Tokio </vt:lpstr>
      <vt:lpstr>RPC</vt:lpstr>
      <vt:lpstr>GraphQL</vt:lpstr>
      <vt:lpstr>OpenCV binding</vt:lpstr>
      <vt:lpstr>The only/other options? Rust是最好的选择吗？</vt:lpstr>
      <vt:lpstr>Rust vs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初探</dc:title>
  <dc:creator>FENG BENM</dc:creator>
  <cp:lastModifiedBy>FENG BENM</cp:lastModifiedBy>
  <cp:revision>176</cp:revision>
  <dcterms:created xsi:type="dcterms:W3CDTF">2021-06-06T16:13:33Z</dcterms:created>
  <dcterms:modified xsi:type="dcterms:W3CDTF">2021-06-24T16:54:15Z</dcterms:modified>
</cp:coreProperties>
</file>