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66" r:id="rId16"/>
    <p:sldId id="264" r:id="rId17"/>
    <p:sldId id="265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/>
    <p:restoredTop sz="84421"/>
  </p:normalViewPr>
  <p:slideViewPr>
    <p:cSldViewPr snapToGrid="0" snapToObjects="1">
      <p:cViewPr varScale="1">
        <p:scale>
          <a:sx n="110" d="100"/>
          <a:sy n="110" d="100"/>
        </p:scale>
        <p:origin x="1568" y="168"/>
      </p:cViewPr>
      <p:guideLst/>
    </p:cSldViewPr>
  </p:slideViewPr>
  <p:outlineViewPr>
    <p:cViewPr>
      <p:scale>
        <a:sx n="33" d="100"/>
        <a:sy n="33" d="100"/>
      </p:scale>
      <p:origin x="0" y="-44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EBFFA-4FA6-634F-8133-55A2E8B58BB8}" type="datetimeFigureOut">
              <a:rPr lang="en-CN" smtClean="0"/>
              <a:t>2021/9/15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1A8CE-CA33-5A45-A853-82EA058B0F0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612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8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6432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doc.rust-lang.org</a:t>
            </a:r>
            <a:r>
              <a:rPr lang="en-US" dirty="0"/>
              <a:t>/cargo/</a:t>
            </a:r>
            <a:r>
              <a:rPr lang="en-US" dirty="0" err="1"/>
              <a:t>index.html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9391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1A8CE-CA33-5A45-A853-82EA058B0F0C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682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" TargetMode="External"/><Relationship Id="rId2" Type="http://schemas.openxmlformats.org/officeDocument/2006/relationships/hyperlink" Target="http://cis198-2016s.github.io/schedul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minb.gitbooks.io/rust-for-c" TargetMode="External"/><Relationship Id="rId4" Type="http://schemas.openxmlformats.org/officeDocument/2006/relationships/hyperlink" Target="https://rustmagazine.github.i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st.extension.sh/" TargetMode="External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app.diagrams.net/" TargetMode="External"/><Relationship Id="rId2" Type="http://schemas.openxmlformats.org/officeDocument/2006/relationships/hyperlink" Target="https://rustup.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alidraw.com/" TargetMode="External"/><Relationship Id="rId5" Type="http://schemas.openxmlformats.org/officeDocument/2006/relationships/hyperlink" Target="https://copilot.github.com/" TargetMode="External"/><Relationship Id="rId4" Type="http://schemas.openxmlformats.org/officeDocument/2006/relationships/hyperlink" Target="https://github.com/rust-analyzer/rust-analyz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B70F-54FE-3C46-B2A7-C4AF20D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Rust 初探II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81A3-03DE-5045-B39D-333199739A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Rust Current Version: </a:t>
            </a:r>
            <a:r>
              <a:rPr lang="en-US" dirty="0"/>
              <a:t>1.54.0 (a178d0322 2021-07-26)</a:t>
            </a:r>
            <a:endParaRPr lang="en-CN" dirty="0"/>
          </a:p>
          <a:p>
            <a:r>
              <a:rPr lang="en-CN" dirty="0"/>
              <a:t>冯濒啸</a:t>
            </a:r>
          </a:p>
        </p:txBody>
      </p:sp>
      <p:pic>
        <p:nvPicPr>
          <p:cNvPr id="1026" name="Picture 2" descr="Media guide - Rust Programming Language">
            <a:extLst>
              <a:ext uri="{FF2B5EF4-FFF2-40B4-BE49-F238E27FC236}">
                <a16:creationId xmlns:a16="http://schemas.microsoft.com/office/drawing/2014/main" id="{EDCE7BB6-91F7-2E44-B718-14A8209AD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6852" cy="181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ustacean.net: Home of Ferris the Crab">
            <a:extLst>
              <a:ext uri="{FF2B5EF4-FFF2-40B4-BE49-F238E27FC236}">
                <a16:creationId xmlns:a16="http://schemas.microsoft.com/office/drawing/2014/main" id="{F5ECDC35-7A9C-8740-A0AB-EB2A6927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78" y="2733709"/>
            <a:ext cx="2254970" cy="15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4078D3-397D-5C44-AFA6-9762556D2D2C}"/>
              </a:ext>
            </a:extLst>
          </p:cNvPr>
          <p:cNvSpPr txBox="1"/>
          <p:nvPr/>
        </p:nvSpPr>
        <p:spPr>
          <a:xfrm>
            <a:off x="9213410" y="6596390"/>
            <a:ext cx="2978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1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1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/rust-lang/rust</a:t>
            </a:r>
            <a:endParaRPr lang="en-CN" sz="11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Erlang/Elixir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635262" y="2552531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Resiliency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108830" y="2552532"/>
            <a:ext cx="2570672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Thoroughness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717433" y="2552532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Debuggability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19509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635262" y="2552531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Resiliency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108830" y="2552532"/>
            <a:ext cx="2570672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Thoroughness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717433" y="2552532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Debuggability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863650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Java (in early days)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635262" y="2552531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Resiliency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108830" y="2552532"/>
            <a:ext cx="3191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 (memory)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Thoroughness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717433" y="2552532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Debuggability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857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Rust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635262" y="2552531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Resiliency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108830" y="2552532"/>
            <a:ext cx="2570672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Thoroughness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717433" y="2552532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Debuggability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402053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C0ED-1310-4F49-ADDD-D5488E7B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Programming Languages</a:t>
            </a:r>
            <a:r>
              <a:rPr lang="zh-CN" altLang="en-US" dirty="0"/>
              <a:t> </a:t>
            </a:r>
            <a:r>
              <a:rPr lang="en-US" altLang="zh-CN" dirty="0" err="1"/>
              <a:t>Gloden</a:t>
            </a:r>
            <a:r>
              <a:rPr lang="en-US" altLang="zh-CN" dirty="0"/>
              <a:t> Triangle</a:t>
            </a:r>
            <a:endParaRPr lang="en-CN" dirty="0"/>
          </a:p>
        </p:txBody>
      </p:sp>
      <p:pic>
        <p:nvPicPr>
          <p:cNvPr id="1026" name="Picture 2" descr="bg fit">
            <a:extLst>
              <a:ext uri="{FF2B5EF4-FFF2-40B4-BE49-F238E27FC236}">
                <a16:creationId xmlns:a16="http://schemas.microsoft.com/office/drawing/2014/main" id="{9571CB03-5C00-084D-8F77-8812DC143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078" y="2008995"/>
            <a:ext cx="7042956" cy="474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3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A79C-0F0F-B949-AD98-4BB2758E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/>
              <a:t>内存安全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3BDE-913E-CE43-B3D1-3F15EADE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Heap</a:t>
            </a:r>
          </a:p>
          <a:p>
            <a:r>
              <a:rPr lang="en-CN" dirty="0"/>
              <a:t>Stack</a:t>
            </a:r>
          </a:p>
          <a:p>
            <a:r>
              <a:rPr lang="en-CN" dirty="0"/>
              <a:t>RAII</a:t>
            </a:r>
          </a:p>
        </p:txBody>
      </p:sp>
    </p:spTree>
    <p:extLst>
      <p:ext uri="{BB962C8B-B14F-4D97-AF65-F5344CB8AC3E}">
        <p14:creationId xmlns:p14="http://schemas.microsoft.com/office/powerpoint/2010/main" val="51876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DB38-129C-4547-BED1-2728D73F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UnSafe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01196-1739-8648-8403-1A3EEA0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隐藏着第二个语言</a:t>
            </a:r>
            <a:r>
              <a:rPr lang="zh-CN" altLang="en-US" dirty="0"/>
              <a:t>，没有强制内存安全保证</a:t>
            </a:r>
            <a:r>
              <a:rPr lang="en-US" altLang="zh-CN" dirty="0"/>
              <a:t>: Unsafe Rust</a:t>
            </a:r>
          </a:p>
          <a:p>
            <a:endParaRPr lang="en-US" dirty="0"/>
          </a:p>
          <a:p>
            <a:r>
              <a:rPr lang="en-US" dirty="0"/>
              <a:t>Unsafe </a:t>
            </a:r>
            <a:r>
              <a:rPr lang="en-US" dirty="0" err="1"/>
              <a:t>Rust存在的原因</a:t>
            </a:r>
            <a:endParaRPr lang="en-US" dirty="0"/>
          </a:p>
          <a:p>
            <a:pPr lvl="1"/>
            <a:r>
              <a:rPr lang="en-US" dirty="0" err="1"/>
              <a:t>静态分析是保守的</a:t>
            </a:r>
            <a:endParaRPr lang="en-US" dirty="0"/>
          </a:p>
          <a:p>
            <a:pPr lvl="2"/>
            <a:r>
              <a:rPr lang="en-US" dirty="0" err="1"/>
              <a:t>使用Unsafe</a:t>
            </a:r>
            <a:r>
              <a:rPr lang="en-US" dirty="0"/>
              <a:t> Rust</a:t>
            </a:r>
            <a:r>
              <a:rPr lang="zh-CN" altLang="en-US" dirty="0"/>
              <a:t>：</a:t>
            </a:r>
            <a:r>
              <a:rPr lang="en-US" dirty="0" err="1"/>
              <a:t>我知道自己在做什么</a:t>
            </a:r>
            <a:r>
              <a:rPr lang="zh-CN" altLang="en-US" dirty="0"/>
              <a:t>，并承担相应风险</a:t>
            </a:r>
            <a:endParaRPr lang="en-US" dirty="0"/>
          </a:p>
          <a:p>
            <a:pPr lvl="1"/>
            <a:r>
              <a:rPr lang="en-US" dirty="0" err="1"/>
              <a:t>计算机硬件本身就是不安全的</a:t>
            </a:r>
            <a:r>
              <a:rPr lang="zh-CN" altLang="en-US" dirty="0"/>
              <a:t>，</a:t>
            </a:r>
            <a:r>
              <a:rPr lang="en-US" altLang="zh-CN" dirty="0"/>
              <a:t>Rust</a:t>
            </a:r>
            <a:r>
              <a:rPr lang="zh-CN" altLang="en-US" dirty="0"/>
              <a:t>需要能够进行底层系统编程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4665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64D-84EC-1144-8E68-EC4ADB7E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Unsafe超能力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38B4-396B-7F4F-801E-03D02845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N" dirty="0"/>
              <a:t>使用unsafe关键字来切换到unsafe Rust</a:t>
            </a:r>
            <a:r>
              <a:rPr lang="zh-CN" altLang="en-US" dirty="0"/>
              <a:t>，开启一个块，里面放着</a:t>
            </a:r>
            <a:r>
              <a:rPr lang="en-US" altLang="zh-CN" dirty="0"/>
              <a:t>unsafe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Unsafe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里可执行的四个动作：</a:t>
            </a:r>
            <a:endParaRPr lang="en-US" altLang="zh-CN" dirty="0"/>
          </a:p>
          <a:p>
            <a:pPr lvl="1"/>
            <a:r>
              <a:rPr lang="zh-CN" altLang="en-US" dirty="0"/>
              <a:t>解引用原始指针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unsafe</a:t>
            </a:r>
            <a:r>
              <a:rPr lang="zh-CN" altLang="en-US" dirty="0"/>
              <a:t>函数或方法</a:t>
            </a:r>
            <a:endParaRPr lang="en-US" altLang="zh-CN" dirty="0"/>
          </a:p>
          <a:p>
            <a:pPr lvl="1"/>
            <a:r>
              <a:rPr lang="zh-CN" altLang="en-US" dirty="0"/>
              <a:t>访问或个性可变的静态变量</a:t>
            </a:r>
            <a:endParaRPr lang="en-US" altLang="zh-CN" dirty="0"/>
          </a:p>
          <a:p>
            <a:pPr lvl="1"/>
            <a:r>
              <a:rPr lang="zh-CN" altLang="en-US" dirty="0"/>
              <a:t>实现</a:t>
            </a:r>
            <a:r>
              <a:rPr lang="en-US" altLang="zh-CN" dirty="0"/>
              <a:t>unsafe trait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注意：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- unsafe</a:t>
            </a:r>
            <a:r>
              <a:rPr lang="zh-CN" altLang="en-US" dirty="0"/>
              <a:t>并没有关闭借用检查或停用其它安全检查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- </a:t>
            </a:r>
            <a:r>
              <a:rPr lang="zh-CN" altLang="en-US" dirty="0"/>
              <a:t>任何内存安全相关的错误必须留在</a:t>
            </a:r>
            <a:r>
              <a:rPr lang="en-US" altLang="zh-CN" dirty="0"/>
              <a:t>unsafe</a:t>
            </a:r>
            <a:r>
              <a:rPr lang="zh-CN" altLang="en-US" dirty="0"/>
              <a:t>块里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-</a:t>
            </a:r>
            <a:r>
              <a:rPr lang="zh-CN" altLang="en-US" dirty="0"/>
              <a:t> 尽可能隔离</a:t>
            </a:r>
            <a:r>
              <a:rPr lang="en-US" altLang="zh-CN" dirty="0"/>
              <a:t>unsafe</a:t>
            </a:r>
            <a:r>
              <a:rPr lang="zh-CN" altLang="en-US" dirty="0"/>
              <a:t>代码，最好将其封装在安全的抽象里，提供安全的</a:t>
            </a:r>
            <a:r>
              <a:rPr lang="en-US" altLang="zh-C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02627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39E-BF07-BC4C-AD66-DE1349E0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Rust Thrift RPC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219F-E0F1-0449-8EDD-0CE7DA04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http://10.0.32.42:4480/</a:t>
            </a:r>
            <a:r>
              <a:rPr lang="en-US" dirty="0" err="1"/>
              <a:t>fengbinxiao</a:t>
            </a:r>
            <a:r>
              <a:rPr lang="en-US" dirty="0"/>
              <a:t>/</a:t>
            </a:r>
            <a:r>
              <a:rPr lang="en-US" dirty="0" err="1"/>
              <a:t>rust_learning</a:t>
            </a:r>
            <a:r>
              <a:rPr lang="en-US" dirty="0"/>
              <a:t>/tree/master/</a:t>
            </a:r>
            <a:r>
              <a:rPr lang="en-US" dirty="0" err="1"/>
              <a:t>thrift_rs_example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00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B4B2-B3BE-C840-984D-76D03B1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88EC-A40F-6A43-B2C0-520DF7D0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hlinkClick r:id="rId2"/>
              </a:rPr>
              <a:t>CIS198</a:t>
            </a:r>
            <a:endParaRPr lang="en-CN" dirty="0"/>
          </a:p>
          <a:p>
            <a:r>
              <a:rPr lang="en-CN" dirty="0">
                <a:hlinkClick r:id="rId3"/>
              </a:rPr>
              <a:t>The Book</a:t>
            </a:r>
            <a:endParaRPr lang="en-CN" dirty="0"/>
          </a:p>
          <a:p>
            <a:r>
              <a:rPr lang="en-US" dirty="0">
                <a:hlinkClick r:id="rId4"/>
              </a:rPr>
              <a:t>RustMagazine </a:t>
            </a:r>
            <a:r>
              <a:rPr lang="zh-CN" altLang="en-US" dirty="0">
                <a:hlinkClick r:id="rId4"/>
              </a:rPr>
              <a:t>中文月刊</a:t>
            </a:r>
            <a:endParaRPr lang="en-CN" dirty="0"/>
          </a:p>
          <a:p>
            <a:r>
              <a:rPr lang="en-US" b="1" dirty="0">
                <a:hlinkClick r:id="rId5"/>
              </a:rPr>
              <a:t>Rust for C++ Programmers</a:t>
            </a:r>
            <a:endParaRPr lang="en-US" b="1" dirty="0"/>
          </a:p>
          <a:p>
            <a:r>
              <a:rPr lang="en-US" altLang="zh-CN" b="1" dirty="0"/>
              <a:t>《Rust</a:t>
            </a:r>
            <a:r>
              <a:rPr lang="zh-CN" altLang="en-US" b="1" dirty="0"/>
              <a:t>编程之道</a:t>
            </a:r>
            <a:r>
              <a:rPr lang="en-US" altLang="zh-CN" b="1" dirty="0"/>
              <a:t>》</a:t>
            </a:r>
          </a:p>
          <a:p>
            <a:r>
              <a:rPr lang="en-US" altLang="zh-CN" b="1" dirty="0"/>
              <a:t>《The Rust Programming Language》</a:t>
            </a:r>
          </a:p>
          <a:p>
            <a:r>
              <a:rPr lang="en-US" altLang="zh-CN" b="1" dirty="0"/>
              <a:t>《Hands-on data structures and algorithms with Rust》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98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11A-6D07-744F-B6D7-96AB48CE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750A-F9BE-0B44-90B7-D4E100140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hlinkClick r:id="rId2"/>
              </a:rPr>
              <a:t>Rust&gt;=1.52 </a:t>
            </a:r>
            <a:r>
              <a:rPr lang="en-CN" dirty="0"/>
              <a:t>(Rustc, Rustup, Cargo)</a:t>
            </a:r>
          </a:p>
          <a:p>
            <a:r>
              <a:rPr lang="en-CN" dirty="0">
                <a:hlinkClick r:id="rId3"/>
              </a:rPr>
              <a:t>VSCode</a:t>
            </a:r>
            <a:r>
              <a:rPr lang="en-CN" dirty="0"/>
              <a:t> + </a:t>
            </a:r>
            <a:r>
              <a:rPr lang="en-CN" dirty="0">
                <a:hlinkClick r:id="rId4"/>
              </a:rPr>
              <a:t>rust-analyzer</a:t>
            </a:r>
            <a:r>
              <a:rPr lang="en-CN" dirty="0"/>
              <a:t>  (Python </a:t>
            </a:r>
            <a:r>
              <a:rPr lang="en-CN" dirty="0">
                <a:hlinkClick r:id="rId5"/>
              </a:rPr>
              <a:t>Github Copliot</a:t>
            </a:r>
            <a:r>
              <a:rPr lang="en-CN" dirty="0"/>
              <a:t>)</a:t>
            </a:r>
          </a:p>
          <a:p>
            <a:r>
              <a:rPr lang="en-CN" dirty="0">
                <a:hlinkClick r:id="rId6"/>
              </a:rPr>
              <a:t>Excalidraw</a:t>
            </a:r>
            <a:r>
              <a:rPr lang="en-CN" dirty="0"/>
              <a:t>/</a:t>
            </a:r>
            <a:r>
              <a:rPr lang="en-CN" dirty="0">
                <a:hlinkClick r:id="rId7"/>
              </a:rPr>
              <a:t>draw.io</a:t>
            </a:r>
            <a:endParaRPr lang="en-CN" dirty="0"/>
          </a:p>
          <a:p>
            <a:r>
              <a:rPr lang="en-CN" dirty="0">
                <a:hlinkClick r:id="rId8"/>
              </a:rPr>
              <a:t>Rust search extension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2A6B-62FF-5240-B9CD-376D879D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6092-1F8C-804F-A3DD-DEB3616A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Safe</a:t>
            </a:r>
          </a:p>
          <a:p>
            <a:r>
              <a:rPr lang="en-CN" dirty="0"/>
              <a:t>Fast (C++, Go)</a:t>
            </a:r>
          </a:p>
          <a:p>
            <a:r>
              <a:rPr lang="en-US" dirty="0"/>
              <a:t>W</a:t>
            </a:r>
            <a:r>
              <a:rPr lang="en-CN" dirty="0"/>
              <a:t>asm</a:t>
            </a:r>
          </a:p>
          <a:p>
            <a:r>
              <a:rPr lang="en-CN" dirty="0"/>
              <a:t>足够底层</a:t>
            </a:r>
            <a:r>
              <a:rPr lang="zh-CN" altLang="en-US" dirty="0"/>
              <a:t>，跨平台</a:t>
            </a:r>
            <a:endParaRPr lang="en-US" altLang="zh-CN" dirty="0"/>
          </a:p>
          <a:p>
            <a:r>
              <a:rPr lang="zh-CN" altLang="en-US" dirty="0"/>
              <a:t>社区强大，几乎啥都能干了</a:t>
            </a:r>
            <a:endParaRPr lang="en-CN" dirty="0"/>
          </a:p>
          <a:p>
            <a:r>
              <a:rPr lang="en-CN" dirty="0"/>
              <a:t>装X</a:t>
            </a:r>
            <a:r>
              <a:rPr lang="zh-CN" altLang="en-US" dirty="0"/>
              <a:t>（周围的人不懂）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3890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1537-F805-1D4B-9570-191D3940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Hello World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105CEE-5B71-F449-BFEF-6F2FF6589C46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>
                <a:hlinkClick r:id="rId2"/>
              </a:rPr>
              <a:t>Install</a:t>
            </a:r>
            <a:endParaRPr lang="en-CN" dirty="0"/>
          </a:p>
          <a:p>
            <a:r>
              <a:rPr lang="en-US" dirty="0"/>
              <a:t>main</a:t>
            </a:r>
            <a:r>
              <a:rPr lang="en-CN" dirty="0"/>
              <a:t>.rs</a:t>
            </a:r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endParaRPr lang="en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</a:t>
            </a:r>
            <a:r>
              <a:rPr lang="en-US" dirty="0" err="1"/>
              <a:t>rustc</a:t>
            </a:r>
            <a:r>
              <a:rPr lang="en-US" dirty="0"/>
              <a:t> </a:t>
            </a:r>
            <a:r>
              <a:rPr lang="en-US" dirty="0" err="1"/>
              <a:t>main.rs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$ ./main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Hello, world!</a:t>
            </a: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74530F-BC68-3B42-B948-8E712101D54E}"/>
              </a:ext>
            </a:extLst>
          </p:cNvPr>
          <p:cNvSpPr txBox="1">
            <a:spLocks/>
          </p:cNvSpPr>
          <p:nvPr/>
        </p:nvSpPr>
        <p:spPr>
          <a:xfrm>
            <a:off x="1033610" y="3200400"/>
            <a:ext cx="8588371" cy="13726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07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73ECC9-BD6E-2A4C-B5A1-B18698012FDF}"/>
              </a:ext>
            </a:extLst>
          </p:cNvPr>
          <p:cNvSpPr txBox="1">
            <a:spLocks/>
          </p:cNvSpPr>
          <p:nvPr/>
        </p:nvSpPr>
        <p:spPr>
          <a:xfrm>
            <a:off x="933148" y="3994341"/>
            <a:ext cx="8164095" cy="1131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!("Hello, world!");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F188-15DB-634F-804E-30174A586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Hello, Cargo!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C77062-8491-8148-883D-CBDE1906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18" y="2212657"/>
            <a:ext cx="9613861" cy="2962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cargo new </a:t>
            </a:r>
            <a:r>
              <a:rPr lang="en-US" dirty="0" err="1"/>
              <a:t>hello_cargo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$ cd </a:t>
            </a:r>
            <a:r>
              <a:rPr lang="en-US" dirty="0" err="1"/>
              <a:t>hello_cargo</a:t>
            </a:r>
            <a:endParaRPr lang="en-US" dirty="0"/>
          </a:p>
          <a:p>
            <a:r>
              <a:rPr lang="en-US" dirty="0" err="1"/>
              <a:t>Cargo.toml</a:t>
            </a:r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main.rs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E1AE60-BE57-CF42-A3FE-6BCCD08BB228}"/>
              </a:ext>
            </a:extLst>
          </p:cNvPr>
          <p:cNvGrpSpPr/>
          <p:nvPr/>
        </p:nvGrpSpPr>
        <p:grpSpPr>
          <a:xfrm>
            <a:off x="5487251" y="2038130"/>
            <a:ext cx="6430045" cy="3812023"/>
            <a:chOff x="5487251" y="2038130"/>
            <a:chExt cx="6430045" cy="3812023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6BF2081-331A-7B41-96A3-57EAB0CB5113}"/>
                </a:ext>
              </a:extLst>
            </p:cNvPr>
            <p:cNvSpPr txBox="1">
              <a:spLocks/>
            </p:cNvSpPr>
            <p:nvPr/>
          </p:nvSpPr>
          <p:spPr>
            <a:xfrm>
              <a:off x="5487251" y="2038130"/>
              <a:ext cx="5869372" cy="25363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[package]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 = "</a:t>
              </a:r>
              <a:r>
                <a:rPr lang="en-US" sz="1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hello_cargo</a:t>
              </a: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version = "0.1.0"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authors = ["Your Name &lt;</a:t>
              </a:r>
              <a:r>
                <a:rPr lang="en-US" sz="18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you@example.com</a:t>
              </a: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&gt;"]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edition = ”2021" </a:t>
              </a:r>
            </a:p>
            <a:p>
              <a:pPr marL="0" indent="0">
                <a:buNone/>
              </a:pPr>
              <a:r>
                <a:rPr lang="en-US" sz="18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[dependencies]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61E6C0-55A9-BD4D-AD7D-47BE686A7A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7941" y="3833148"/>
              <a:ext cx="1943770" cy="831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3F2845-E076-3A4D-916C-8788FD7F629A}"/>
                </a:ext>
              </a:extLst>
            </p:cNvPr>
            <p:cNvSpPr txBox="1"/>
            <p:nvPr/>
          </p:nvSpPr>
          <p:spPr>
            <a:xfrm>
              <a:off x="9201873" y="4680602"/>
              <a:ext cx="271542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</a:schemeClr>
                  </a:solidFill>
                </a:rPr>
                <a:t> the edition of Rust to use, Ex.: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</a:schemeClr>
                  </a:solidFill>
                </a:rPr>
                <a:t>2015 -&gt; v1.0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</a:schemeClr>
                  </a:solidFill>
                </a:rPr>
                <a:t>2018 -&gt; v1.31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</a:schemeClr>
                  </a:solidFill>
                </a:rPr>
                <a:t>2021 -&gt; v1.51-1.54</a:t>
              </a:r>
            </a:p>
            <a:p>
              <a:r>
                <a:rPr lang="en-US" sz="1400" dirty="0" err="1">
                  <a:solidFill>
                    <a:schemeClr val="tx1">
                      <a:lumMod val="85000"/>
                    </a:schemeClr>
                  </a:solidFill>
                </a:rPr>
                <a:t>每三年一大版</a:t>
              </a:r>
              <a:r>
                <a:rPr lang="zh-CN" altLang="en-US" sz="1400" dirty="0">
                  <a:solidFill>
                    <a:schemeClr val="tx1">
                      <a:lumMod val="85000"/>
                    </a:schemeClr>
                  </a:solidFill>
                </a:rPr>
                <a:t>，“三年</a:t>
              </a:r>
              <a:r>
                <a:rPr lang="en-US" altLang="zh-CN" sz="1400" dirty="0">
                  <a:solidFill>
                    <a:schemeClr val="tx1">
                      <a:lumMod val="85000"/>
                    </a:schemeClr>
                  </a:solidFill>
                </a:rPr>
                <a:t>Fungi</a:t>
              </a:r>
              <a:r>
                <a:rPr lang="zh-CN" altLang="en-US" sz="1400" dirty="0">
                  <a:solidFill>
                    <a:schemeClr val="tx1">
                      <a:lumMod val="85000"/>
                    </a:schemeClr>
                  </a:solidFill>
                </a:rPr>
                <a:t>”</a:t>
              </a:r>
              <a:endParaRPr lang="en-CN" sz="1400" dirty="0">
                <a:solidFill>
                  <a:schemeClr val="tx1">
                    <a:lumMod val="8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E70EAEC-0BF8-1343-8DF8-1635494E5E8D}"/>
              </a:ext>
            </a:extLst>
          </p:cNvPr>
          <p:cNvSpPr txBox="1"/>
          <p:nvPr/>
        </p:nvSpPr>
        <p:spPr>
          <a:xfrm>
            <a:off x="878978" y="5141699"/>
            <a:ext cx="8373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cargo build </a:t>
            </a:r>
          </a:p>
          <a:p>
            <a:r>
              <a:rPr lang="en-US" dirty="0"/>
              <a:t>Compiling </a:t>
            </a:r>
            <a:r>
              <a:rPr lang="en-US" dirty="0" err="1"/>
              <a:t>hello_cargo</a:t>
            </a:r>
            <a:r>
              <a:rPr lang="en-US" dirty="0"/>
              <a:t> v0.1.0 (file:///projects/</a:t>
            </a:r>
            <a:r>
              <a:rPr lang="en-US" dirty="0" err="1"/>
              <a:t>hello_cargo</a:t>
            </a:r>
            <a:r>
              <a:rPr lang="en-US" dirty="0"/>
              <a:t>) Finished dev [unoptimized + </a:t>
            </a:r>
            <a:r>
              <a:rPr lang="en-US" dirty="0" err="1"/>
              <a:t>debuginfo</a:t>
            </a:r>
            <a:r>
              <a:rPr lang="en-US" dirty="0"/>
              <a:t>] target(s) in 2.85 secs</a:t>
            </a:r>
          </a:p>
          <a:p>
            <a:endParaRPr lang="en-US" dirty="0"/>
          </a:p>
          <a:p>
            <a:r>
              <a:rPr lang="en-US" dirty="0"/>
              <a:t>$ ./target/debug/</a:t>
            </a:r>
            <a:r>
              <a:rPr lang="en-US" dirty="0" err="1"/>
              <a:t>hello_cargo</a:t>
            </a:r>
            <a:r>
              <a:rPr lang="en-US" dirty="0"/>
              <a:t> # or .\target\debug\</a:t>
            </a:r>
            <a:r>
              <a:rPr lang="en-US" dirty="0" err="1"/>
              <a:t>hello_cargo.exe</a:t>
            </a:r>
            <a:r>
              <a:rPr lang="en-US" dirty="0"/>
              <a:t> on Windows Hello, world!</a:t>
            </a:r>
          </a:p>
          <a:p>
            <a:endParaRPr lang="en-C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40EAEC-F2A6-F243-B570-877AEAAE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305" y="1725354"/>
            <a:ext cx="6112196" cy="22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4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F75-B31D-4A41-9F90-D6F6481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Cargo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9B129402-7416-C64C-A93E-8EE981CE0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003" y="1967159"/>
            <a:ext cx="7017993" cy="48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7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Trade-offs in programming languages</a:t>
            </a:r>
            <a:r>
              <a:rPr lang="zh-CN" altLang="en-US" dirty="0"/>
              <a:t> （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Philosophy</a:t>
            </a:r>
            <a:r>
              <a:rPr lang="zh-CN" altLang="en-US" dirty="0"/>
              <a:t>）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414877" y="1905987"/>
            <a:ext cx="25706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Integrity</a:t>
            </a:r>
            <a:r>
              <a:rPr lang="zh-CN" altLang="en-US" sz="2400" dirty="0"/>
              <a:t>      </a:t>
            </a:r>
            <a:r>
              <a:rPr lang="zh-CN" altLang="en-US" sz="1600" dirty="0"/>
              <a:t>（集成力）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Maintainability</a:t>
            </a:r>
            <a:r>
              <a:rPr lang="zh-CN" altLang="en-US" sz="2400" dirty="0"/>
              <a:t>   </a:t>
            </a:r>
            <a:r>
              <a:rPr lang="zh-CN" altLang="en-US" sz="1600" dirty="0"/>
              <a:t>（可维护性）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Measurability</a:t>
            </a:r>
            <a:r>
              <a:rPr lang="zh-CN" altLang="en-US" sz="2400" dirty="0"/>
              <a:t>   </a:t>
            </a:r>
            <a:r>
              <a:rPr lang="zh-CN" altLang="en-US" sz="1600" dirty="0"/>
              <a:t>（可测量性）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Operability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（可操作性）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  <a:r>
              <a:rPr lang="zh-CN" altLang="en-US" sz="2400" dirty="0"/>
              <a:t>   </a:t>
            </a:r>
            <a:r>
              <a:rPr lang="zh-CN" altLang="en-US" sz="1600" dirty="0"/>
              <a:t>（性能）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Portability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（便携性）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Productivity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（生产力）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Resiliency</a:t>
            </a:r>
            <a:r>
              <a:rPr lang="zh-CN" altLang="en-US" sz="2400" dirty="0"/>
              <a:t>     </a:t>
            </a:r>
            <a:r>
              <a:rPr lang="zh-CN" altLang="en-US" sz="1600" dirty="0"/>
              <a:t>（弹性）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071884" y="1905987"/>
            <a:ext cx="249451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Rigor </a:t>
            </a:r>
            <a:r>
              <a:rPr lang="zh-CN" altLang="en-US" sz="2400" dirty="0"/>
              <a:t>          </a:t>
            </a:r>
            <a:r>
              <a:rPr lang="zh-CN" altLang="en-US" sz="1600" dirty="0"/>
              <a:t>（</a:t>
            </a:r>
            <a:r>
              <a:rPr lang="en-US" sz="1400" dirty="0" err="1"/>
              <a:t>严谨性</a:t>
            </a:r>
            <a:r>
              <a:rPr lang="zh-CN" altLang="en-US" sz="1400" dirty="0"/>
              <a:t>）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Safety</a:t>
            </a:r>
            <a:r>
              <a:rPr lang="zh-CN" altLang="en-US" sz="2400" dirty="0"/>
              <a:t>          </a:t>
            </a:r>
            <a:r>
              <a:rPr lang="zh-CN" altLang="en-US" sz="1600" dirty="0"/>
              <a:t>（编译运行安全性）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</a:t>
            </a:r>
            <a:r>
              <a:rPr lang="zh-CN" altLang="en-US" sz="2400" dirty="0"/>
              <a:t>       </a:t>
            </a:r>
            <a:r>
              <a:rPr lang="zh-CN" altLang="en-US" sz="1600" dirty="0"/>
              <a:t>（攻防安全性）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Simplicity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（简单）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Stability</a:t>
            </a:r>
            <a:r>
              <a:rPr lang="zh-CN" altLang="en-US" sz="2400" dirty="0"/>
              <a:t>      </a:t>
            </a:r>
            <a:r>
              <a:rPr lang="zh-CN" altLang="en-US" sz="1600" dirty="0"/>
              <a:t>（稳定性）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Thoroughness</a:t>
            </a:r>
            <a:r>
              <a:rPr lang="zh-CN" altLang="en-US" sz="2400" dirty="0"/>
              <a:t>  </a:t>
            </a:r>
            <a:r>
              <a:rPr lang="zh-CN" altLang="en-US" sz="1600" dirty="0"/>
              <a:t>（彻底性）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Transparent</a:t>
            </a:r>
            <a:r>
              <a:rPr lang="zh-CN" altLang="en-US" sz="2400" dirty="0"/>
              <a:t> </a:t>
            </a:r>
            <a:r>
              <a:rPr lang="zh-CN" altLang="en-US" sz="1600" dirty="0"/>
              <a:t>（透明性）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Velocity</a:t>
            </a:r>
            <a:r>
              <a:rPr lang="zh-CN" altLang="en-US" sz="2400" dirty="0"/>
              <a:t>      </a:t>
            </a:r>
            <a:r>
              <a:rPr lang="zh-CN" altLang="en-US" sz="1600" dirty="0"/>
              <a:t>（速度）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680321" y="1905987"/>
            <a:ext cx="31285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Approachability</a:t>
            </a:r>
            <a:r>
              <a:rPr lang="zh-CN" altLang="en-US" dirty="0"/>
              <a:t>（可实现性）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Availability</a:t>
            </a:r>
            <a:r>
              <a:rPr lang="zh-CN" altLang="en-US" sz="2400" dirty="0"/>
              <a:t>        </a:t>
            </a:r>
            <a:r>
              <a:rPr lang="zh-CN" altLang="en-US" sz="1600" dirty="0"/>
              <a:t>（可用性）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Compatibility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（兼容性）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Composability</a:t>
            </a:r>
            <a:r>
              <a:rPr lang="zh-CN" altLang="en-US" sz="2400" dirty="0"/>
              <a:t>   </a:t>
            </a:r>
            <a:r>
              <a:rPr lang="zh-CN" altLang="en-US" sz="1600" dirty="0"/>
              <a:t>（可组合性）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Debuggability</a:t>
            </a:r>
            <a:r>
              <a:rPr lang="zh-CN" altLang="en-US" sz="2400" dirty="0"/>
              <a:t>    </a:t>
            </a:r>
            <a:r>
              <a:rPr lang="zh-CN" altLang="en-US" sz="1600" dirty="0"/>
              <a:t>（可调试性）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Expressiveness</a:t>
            </a:r>
            <a:r>
              <a:rPr lang="zh-CN" altLang="en-US" sz="2400" dirty="0"/>
              <a:t>   </a:t>
            </a:r>
            <a:r>
              <a:rPr lang="zh-CN" altLang="en-US" sz="1600" dirty="0"/>
              <a:t>（可表达性）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Extensibility</a:t>
            </a:r>
            <a:r>
              <a:rPr lang="zh-CN" altLang="en-US" sz="2400" dirty="0"/>
              <a:t>      </a:t>
            </a:r>
            <a:r>
              <a:rPr lang="zh-CN" altLang="en-US" sz="1600" dirty="0"/>
              <a:t>（可扩展性）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Interoperability</a:t>
            </a:r>
            <a:r>
              <a:rPr lang="zh-CN" altLang="en-US" sz="2400" dirty="0"/>
              <a:t>         </a:t>
            </a:r>
            <a:r>
              <a:rPr lang="zh-CN" altLang="en-US" dirty="0"/>
              <a:t>（互动性）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903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4FC6-BB30-124D-8576-D8625A2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N" dirty="0"/>
              <a:t>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DC55-6E31-A74F-A5E5-238E8ACFE81F}"/>
              </a:ext>
            </a:extLst>
          </p:cNvPr>
          <p:cNvSpPr txBox="1"/>
          <p:nvPr/>
        </p:nvSpPr>
        <p:spPr>
          <a:xfrm>
            <a:off x="4635262" y="2552531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Integrity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Measurability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Portability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Resiliency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2042-2B94-E04C-945E-0D6205B215CE}"/>
              </a:ext>
            </a:extLst>
          </p:cNvPr>
          <p:cNvSpPr txBox="1"/>
          <p:nvPr/>
        </p:nvSpPr>
        <p:spPr>
          <a:xfrm>
            <a:off x="8108830" y="2552532"/>
            <a:ext cx="2570672" cy="304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Rigor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Simplicity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Thoroughness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FC5E2-80BD-2D42-A923-0120ADF6E409}"/>
              </a:ext>
            </a:extLst>
          </p:cNvPr>
          <p:cNvSpPr txBox="1"/>
          <p:nvPr/>
        </p:nvSpPr>
        <p:spPr>
          <a:xfrm>
            <a:off x="717433" y="2552532"/>
            <a:ext cx="31285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Approachability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Debuggability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Expressiveness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Extensibility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31527205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9144</TotalTime>
  <Words>749</Words>
  <Application>Microsoft Macintosh PowerPoint</Application>
  <PresentationFormat>Widescreen</PresentationFormat>
  <Paragraphs>245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Berlin</vt:lpstr>
      <vt:lpstr>Rust 初探II</vt:lpstr>
      <vt:lpstr>Referennce</vt:lpstr>
      <vt:lpstr>ToolChain</vt:lpstr>
      <vt:lpstr>Motivation</vt:lpstr>
      <vt:lpstr>Hello World</vt:lpstr>
      <vt:lpstr>Hello, Cargo!</vt:lpstr>
      <vt:lpstr>Cargo</vt:lpstr>
      <vt:lpstr>Trade-offs in programming languages （Design Philosophy）</vt:lpstr>
      <vt:lpstr>C</vt:lpstr>
      <vt:lpstr>Erlang/Elixir</vt:lpstr>
      <vt:lpstr>Python</vt:lpstr>
      <vt:lpstr>Java (in early days)</vt:lpstr>
      <vt:lpstr>Rust</vt:lpstr>
      <vt:lpstr>Programming Languages Gloden Triangle</vt:lpstr>
      <vt:lpstr>内存安全</vt:lpstr>
      <vt:lpstr>UnSafe Rust</vt:lpstr>
      <vt:lpstr>Unsafe超能力</vt:lpstr>
      <vt:lpstr>Rust Thrift RPC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初探</dc:title>
  <dc:creator>FENG BENM</dc:creator>
  <cp:lastModifiedBy>FENG BENM</cp:lastModifiedBy>
  <cp:revision>214</cp:revision>
  <dcterms:created xsi:type="dcterms:W3CDTF">2021-06-06T16:13:33Z</dcterms:created>
  <dcterms:modified xsi:type="dcterms:W3CDTF">2021-09-15T13:52:42Z</dcterms:modified>
</cp:coreProperties>
</file>