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94660"/>
  </p:normalViewPr>
  <p:slideViewPr>
    <p:cSldViewPr snapToGrid="0">
      <p:cViewPr varScale="1">
        <p:scale>
          <a:sx n="42" d="100"/>
          <a:sy n="42" d="100"/>
        </p:scale>
        <p:origin x="72"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7/29/2024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7/29/2024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32C47-F2EF-0B38-31F4-B33A7D54A824}"/>
              </a:ext>
            </a:extLst>
          </p:cNvPr>
          <p:cNvSpPr>
            <a:spLocks noGrp="1"/>
          </p:cNvSpPr>
          <p:nvPr>
            <p:ph type="ctrTitle"/>
          </p:nvPr>
        </p:nvSpPr>
        <p:spPr/>
        <p:txBody>
          <a:bodyPr/>
          <a:lstStyle/>
          <a:p>
            <a:r>
              <a:rPr lang="en-GH" sz="4800" kern="100" dirty="0">
                <a:effectLst/>
                <a:latin typeface="Calibri" panose="020F0502020204030204" pitchFamily="34" charset="0"/>
                <a:ea typeface="Calibri" panose="020F0502020204030204" pitchFamily="34" charset="0"/>
                <a:cs typeface="Times New Roman" panose="02020603050405020304" pitchFamily="18" charset="0"/>
              </a:rPr>
              <a:t>Ames Housing dataset</a:t>
            </a:r>
            <a:endParaRPr lang="en-GH" dirty="0"/>
          </a:p>
        </p:txBody>
      </p:sp>
      <p:sp>
        <p:nvSpPr>
          <p:cNvPr id="3" name="Subtitle 2">
            <a:extLst>
              <a:ext uri="{FF2B5EF4-FFF2-40B4-BE49-F238E27FC236}">
                <a16:creationId xmlns:a16="http://schemas.microsoft.com/office/drawing/2014/main" id="{C1DB5946-1E4F-A0E4-5DD4-A5E7474A5F7B}"/>
              </a:ext>
            </a:extLst>
          </p:cNvPr>
          <p:cNvSpPr>
            <a:spLocks noGrp="1"/>
          </p:cNvSpPr>
          <p:nvPr>
            <p:ph type="subTitle" idx="1"/>
          </p:nvPr>
        </p:nvSpPr>
        <p:spPr/>
        <p:txBody>
          <a:bodyPr/>
          <a:lstStyle/>
          <a:p>
            <a:r>
              <a:rPr lang="en-US" dirty="0"/>
              <a:t>Ps/</a:t>
            </a:r>
            <a:r>
              <a:rPr lang="en-US" dirty="0" err="1"/>
              <a:t>itc</a:t>
            </a:r>
            <a:r>
              <a:rPr lang="en-US"/>
              <a:t>/20/0147</a:t>
            </a:r>
            <a:endParaRPr lang="en-GH"/>
          </a:p>
        </p:txBody>
      </p:sp>
    </p:spTree>
    <p:extLst>
      <p:ext uri="{BB962C8B-B14F-4D97-AF65-F5344CB8AC3E}">
        <p14:creationId xmlns:p14="http://schemas.microsoft.com/office/powerpoint/2010/main" val="3286554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7E5F6-D741-C43F-B950-5B5A6268FD86}"/>
              </a:ext>
            </a:extLst>
          </p:cNvPr>
          <p:cNvSpPr>
            <a:spLocks noGrp="1"/>
          </p:cNvSpPr>
          <p:nvPr>
            <p:ph type="title"/>
          </p:nvPr>
        </p:nvSpPr>
        <p:spPr/>
        <p:txBody>
          <a:bodyPr/>
          <a:lstStyle/>
          <a:p>
            <a:r>
              <a:rPr lang="en-US" altLang="zh-CN" dirty="0"/>
              <a:t>Introduction</a:t>
            </a:r>
            <a:endParaRPr lang="en-GH" dirty="0"/>
          </a:p>
        </p:txBody>
      </p:sp>
      <p:sp>
        <p:nvSpPr>
          <p:cNvPr id="3" name="Content Placeholder 2">
            <a:extLst>
              <a:ext uri="{FF2B5EF4-FFF2-40B4-BE49-F238E27FC236}">
                <a16:creationId xmlns:a16="http://schemas.microsoft.com/office/drawing/2014/main" id="{6FDDA945-E40F-7E39-ABCC-FB19F7FB534C}"/>
              </a:ext>
            </a:extLst>
          </p:cNvPr>
          <p:cNvSpPr>
            <a:spLocks noGrp="1"/>
          </p:cNvSpPr>
          <p:nvPr>
            <p:ph idx="1"/>
          </p:nvPr>
        </p:nvSpPr>
        <p:spPr/>
        <p:txBody>
          <a:bodyPr/>
          <a:lstStyle/>
          <a:p>
            <a:r>
              <a:rPr lang="en-GH" sz="2400" kern="100" dirty="0">
                <a:effectLst/>
                <a:latin typeface="Calibri" panose="020F0502020204030204" pitchFamily="34" charset="0"/>
                <a:ea typeface="Calibri" panose="020F0502020204030204" pitchFamily="34" charset="0"/>
                <a:cs typeface="Times New Roman" panose="02020603050405020304" pitchFamily="18" charset="0"/>
              </a:rPr>
              <a:t>The goal of this project is to predict house prices using the Ames Housing dataset. This involves several stages: exploring and preprocessing the data, building and evaluating different models, tuning hyperparameters, and interpreting the results to identify the most important factors affecting house prices.</a:t>
            </a:r>
          </a:p>
          <a:p>
            <a:endParaRPr lang="en-GH" dirty="0"/>
          </a:p>
        </p:txBody>
      </p:sp>
    </p:spTree>
    <p:extLst>
      <p:ext uri="{BB962C8B-B14F-4D97-AF65-F5344CB8AC3E}">
        <p14:creationId xmlns:p14="http://schemas.microsoft.com/office/powerpoint/2010/main" val="858566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01B8F-AB80-1D2D-2EB2-47B20D76CBFC}"/>
              </a:ext>
            </a:extLst>
          </p:cNvPr>
          <p:cNvSpPr>
            <a:spLocks noGrp="1"/>
          </p:cNvSpPr>
          <p:nvPr>
            <p:ph type="title"/>
          </p:nvPr>
        </p:nvSpPr>
        <p:spPr/>
        <p:txBody>
          <a:bodyPr/>
          <a:lstStyle/>
          <a:p>
            <a:pPr>
              <a:lnSpc>
                <a:spcPct val="107000"/>
              </a:lnSpc>
              <a:spcAft>
                <a:spcPts val="800"/>
              </a:spcAft>
            </a:pPr>
            <a:r>
              <a:rPr lang="en-GH" sz="3600" b="1" kern="100" dirty="0">
                <a:effectLst/>
                <a:latin typeface="Calibri" panose="020F0502020204030204" pitchFamily="34" charset="0"/>
                <a:ea typeface="Calibri" panose="020F0502020204030204" pitchFamily="34" charset="0"/>
                <a:cs typeface="Times New Roman" panose="02020603050405020304" pitchFamily="18" charset="0"/>
              </a:rPr>
              <a:t>Data Exploration and Preprocessing</a:t>
            </a:r>
            <a:br>
              <a:rPr lang="en-GH"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GH" dirty="0"/>
          </a:p>
        </p:txBody>
      </p:sp>
      <p:sp>
        <p:nvSpPr>
          <p:cNvPr id="3" name="Content Placeholder 2">
            <a:extLst>
              <a:ext uri="{FF2B5EF4-FFF2-40B4-BE49-F238E27FC236}">
                <a16:creationId xmlns:a16="http://schemas.microsoft.com/office/drawing/2014/main" id="{357E2C9B-9C18-329E-5C7E-A013BFCC5703}"/>
              </a:ext>
            </a:extLst>
          </p:cNvPr>
          <p:cNvSpPr>
            <a:spLocks noGrp="1"/>
          </p:cNvSpPr>
          <p:nvPr>
            <p:ph idx="1"/>
          </p:nvPr>
        </p:nvSpPr>
        <p:spPr/>
        <p:txBody>
          <a:bodyPr/>
          <a:lstStyle/>
          <a:p>
            <a:pPr>
              <a:lnSpc>
                <a:spcPct val="107000"/>
              </a:lnSpc>
              <a:spcAft>
                <a:spcPts val="800"/>
              </a:spcAft>
            </a:pPr>
            <a:r>
              <a:rPr lang="en-GH" sz="2400" b="1" kern="100" dirty="0">
                <a:effectLst/>
                <a:latin typeface="Calibri" panose="020F0502020204030204" pitchFamily="34" charset="0"/>
                <a:ea typeface="Calibri" panose="020F0502020204030204" pitchFamily="34" charset="0"/>
                <a:cs typeface="Times New Roman" panose="02020603050405020304" pitchFamily="18" charset="0"/>
              </a:rPr>
              <a:t>Data Loading</a:t>
            </a:r>
            <a:endParaRPr lang="en-GH"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H" sz="2400" kern="100" dirty="0">
                <a:effectLst/>
                <a:latin typeface="Calibri" panose="020F0502020204030204" pitchFamily="34" charset="0"/>
                <a:ea typeface="Calibri" panose="020F0502020204030204" pitchFamily="34" charset="0"/>
                <a:cs typeface="Times New Roman" panose="02020603050405020304" pitchFamily="18" charset="0"/>
              </a:rPr>
              <a:t>The dataset is loaded using a data manipulation library (pandas).</a:t>
            </a:r>
          </a:p>
          <a:p>
            <a:pPr>
              <a:lnSpc>
                <a:spcPct val="107000"/>
              </a:lnSpc>
              <a:spcAft>
                <a:spcPts val="800"/>
              </a:spcAft>
            </a:pPr>
            <a:r>
              <a:rPr lang="en-GH" sz="2400" b="1" kern="100" dirty="0">
                <a:effectLst/>
                <a:latin typeface="Calibri" panose="020F0502020204030204" pitchFamily="34" charset="0"/>
                <a:ea typeface="Calibri" panose="020F0502020204030204" pitchFamily="34" charset="0"/>
                <a:cs typeface="Times New Roman" panose="02020603050405020304" pitchFamily="18" charset="0"/>
              </a:rPr>
              <a:t>Initial Data Inspection</a:t>
            </a:r>
            <a:endParaRPr lang="en-GH"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H" sz="2400" kern="100" dirty="0">
                <a:effectLst/>
                <a:latin typeface="Calibri" panose="020F0502020204030204" pitchFamily="34" charset="0"/>
                <a:ea typeface="Calibri" panose="020F0502020204030204" pitchFamily="34" charset="0"/>
                <a:cs typeface="Times New Roman" panose="02020603050405020304" pitchFamily="18" charset="0"/>
              </a:rPr>
              <a:t>The structure and summary statistics of the dataset are examined to understand the data better.</a:t>
            </a:r>
          </a:p>
          <a:p>
            <a:endParaRPr lang="en-GH" dirty="0"/>
          </a:p>
        </p:txBody>
      </p:sp>
    </p:spTree>
    <p:extLst>
      <p:ext uri="{BB962C8B-B14F-4D97-AF65-F5344CB8AC3E}">
        <p14:creationId xmlns:p14="http://schemas.microsoft.com/office/powerpoint/2010/main" val="3730516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3DC60-2CA0-44FF-D24A-FE0E7277BE90}"/>
              </a:ext>
            </a:extLst>
          </p:cNvPr>
          <p:cNvSpPr>
            <a:spLocks noGrp="1"/>
          </p:cNvSpPr>
          <p:nvPr>
            <p:ph type="title"/>
          </p:nvPr>
        </p:nvSpPr>
        <p:spPr/>
        <p:txBody>
          <a:bodyPr/>
          <a:lstStyle/>
          <a:p>
            <a:pPr>
              <a:lnSpc>
                <a:spcPct val="107000"/>
              </a:lnSpc>
              <a:spcAft>
                <a:spcPts val="800"/>
              </a:spcAft>
            </a:pPr>
            <a:r>
              <a:rPr lang="en-GH" sz="3600" b="1" kern="100" dirty="0">
                <a:effectLst/>
                <a:latin typeface="Calibri" panose="020F0502020204030204" pitchFamily="34" charset="0"/>
                <a:ea typeface="Calibri" panose="020F0502020204030204" pitchFamily="34" charset="0"/>
                <a:cs typeface="Times New Roman" panose="02020603050405020304" pitchFamily="18" charset="0"/>
              </a:rPr>
              <a:t>Handling Missing Values</a:t>
            </a:r>
            <a:br>
              <a:rPr lang="en-GH"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GH" dirty="0"/>
          </a:p>
        </p:txBody>
      </p:sp>
      <p:sp>
        <p:nvSpPr>
          <p:cNvPr id="3" name="Content Placeholder 2">
            <a:extLst>
              <a:ext uri="{FF2B5EF4-FFF2-40B4-BE49-F238E27FC236}">
                <a16:creationId xmlns:a16="http://schemas.microsoft.com/office/drawing/2014/main" id="{71848307-3D8F-01F0-1E24-3B3D45B9F79E}"/>
              </a:ext>
            </a:extLst>
          </p:cNvPr>
          <p:cNvSpPr>
            <a:spLocks noGrp="1"/>
          </p:cNvSpPr>
          <p:nvPr>
            <p:ph idx="1"/>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GH" sz="2400" kern="100" dirty="0">
                <a:effectLst/>
                <a:latin typeface="Calibri" panose="020F0502020204030204" pitchFamily="34" charset="0"/>
                <a:ea typeface="Calibri" panose="020F0502020204030204" pitchFamily="34" charset="0"/>
                <a:cs typeface="Times New Roman" panose="02020603050405020304" pitchFamily="18" charset="0"/>
              </a:rPr>
              <a:t>Missing values are identified and handled by filling them with the median value of each column. This helps in ensuring that the dataset is complete and ready for analysis.</a:t>
            </a:r>
          </a:p>
          <a:p>
            <a:endParaRPr lang="en-GH" dirty="0"/>
          </a:p>
        </p:txBody>
      </p:sp>
    </p:spTree>
    <p:extLst>
      <p:ext uri="{BB962C8B-B14F-4D97-AF65-F5344CB8AC3E}">
        <p14:creationId xmlns:p14="http://schemas.microsoft.com/office/powerpoint/2010/main" val="297226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28BD7-8892-3EAC-A17E-F869BDF2A6EB}"/>
              </a:ext>
            </a:extLst>
          </p:cNvPr>
          <p:cNvSpPr>
            <a:spLocks noGrp="1"/>
          </p:cNvSpPr>
          <p:nvPr>
            <p:ph type="title"/>
          </p:nvPr>
        </p:nvSpPr>
        <p:spPr/>
        <p:txBody>
          <a:bodyPr/>
          <a:lstStyle/>
          <a:p>
            <a:pPr>
              <a:lnSpc>
                <a:spcPct val="107000"/>
              </a:lnSpc>
              <a:spcAft>
                <a:spcPts val="800"/>
              </a:spcAft>
            </a:pPr>
            <a:r>
              <a:rPr lang="en-GH" sz="3600" b="1" kern="100" dirty="0">
                <a:effectLst/>
                <a:latin typeface="Calibri" panose="020F0502020204030204" pitchFamily="34" charset="0"/>
                <a:ea typeface="Calibri" panose="020F0502020204030204" pitchFamily="34" charset="0"/>
                <a:cs typeface="Times New Roman" panose="02020603050405020304" pitchFamily="18" charset="0"/>
              </a:rPr>
              <a:t>Exploratory Data Analysis (EDA)</a:t>
            </a:r>
            <a:br>
              <a:rPr lang="en-GH"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GH" dirty="0"/>
          </a:p>
        </p:txBody>
      </p:sp>
      <p:sp>
        <p:nvSpPr>
          <p:cNvPr id="3" name="Content Placeholder 2">
            <a:extLst>
              <a:ext uri="{FF2B5EF4-FFF2-40B4-BE49-F238E27FC236}">
                <a16:creationId xmlns:a16="http://schemas.microsoft.com/office/drawing/2014/main" id="{FC8E5113-8119-B327-4566-EB0EEDAB1630}"/>
              </a:ext>
            </a:extLst>
          </p:cNvPr>
          <p:cNvSpPr>
            <a:spLocks noGrp="1"/>
          </p:cNvSpPr>
          <p:nvPr>
            <p:ph idx="1"/>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GH" sz="2400" b="1" kern="100" dirty="0">
                <a:effectLst/>
                <a:latin typeface="Calibri" panose="020F0502020204030204" pitchFamily="34" charset="0"/>
                <a:ea typeface="Calibri" panose="020F0502020204030204" pitchFamily="34" charset="0"/>
                <a:cs typeface="Times New Roman" panose="02020603050405020304" pitchFamily="18" charset="0"/>
              </a:rPr>
              <a:t>Correlation Matrix</a:t>
            </a:r>
            <a:r>
              <a:rPr lang="en-GH" sz="2400" kern="100" dirty="0">
                <a:effectLst/>
                <a:latin typeface="Calibri" panose="020F0502020204030204" pitchFamily="34" charset="0"/>
                <a:ea typeface="Calibri" panose="020F0502020204030204" pitchFamily="34" charset="0"/>
                <a:cs typeface="Times New Roman" panose="02020603050405020304" pitchFamily="18" charset="0"/>
              </a:rPr>
              <a:t>: A correlation matrix is plotted to understand the relationships between numerical features. This helps in identifying which features are strongly related to each other.</a:t>
            </a:r>
          </a:p>
          <a:p>
            <a:pPr marL="342900" lvl="0" indent="-342900">
              <a:lnSpc>
                <a:spcPct val="107000"/>
              </a:lnSpc>
              <a:spcAft>
                <a:spcPts val="800"/>
              </a:spcAft>
              <a:buSzPts val="1000"/>
              <a:buFont typeface="Symbol" panose="05050102010706020507" pitchFamily="18" charset="2"/>
              <a:buChar char=""/>
              <a:tabLst>
                <a:tab pos="457200" algn="l"/>
              </a:tabLst>
            </a:pPr>
            <a:r>
              <a:rPr lang="en-GH" sz="2400" b="1" kern="100" dirty="0">
                <a:effectLst/>
                <a:latin typeface="Calibri" panose="020F0502020204030204" pitchFamily="34" charset="0"/>
                <a:ea typeface="Calibri" panose="020F0502020204030204" pitchFamily="34" charset="0"/>
                <a:cs typeface="Times New Roman" panose="02020603050405020304" pitchFamily="18" charset="0"/>
              </a:rPr>
              <a:t>Distribution of Target Variable</a:t>
            </a:r>
            <a:r>
              <a:rPr lang="en-GH" sz="2400" kern="100" dirty="0">
                <a:effectLst/>
                <a:latin typeface="Calibri" panose="020F0502020204030204" pitchFamily="34" charset="0"/>
                <a:ea typeface="Calibri" panose="020F0502020204030204" pitchFamily="34" charset="0"/>
                <a:cs typeface="Times New Roman" panose="02020603050405020304" pitchFamily="18" charset="0"/>
              </a:rPr>
              <a:t>: The distribution of the target variable, </a:t>
            </a:r>
            <a:r>
              <a:rPr lang="en-GH" sz="2400" kern="100" dirty="0" err="1">
                <a:effectLst/>
                <a:latin typeface="Calibri" panose="020F0502020204030204" pitchFamily="34" charset="0"/>
                <a:ea typeface="Calibri" panose="020F0502020204030204" pitchFamily="34" charset="0"/>
                <a:cs typeface="Times New Roman" panose="02020603050405020304" pitchFamily="18" charset="0"/>
              </a:rPr>
              <a:t>SalePrice</a:t>
            </a:r>
            <a:r>
              <a:rPr lang="en-GH" sz="2400" kern="100" dirty="0">
                <a:effectLst/>
                <a:latin typeface="Calibri" panose="020F0502020204030204" pitchFamily="34" charset="0"/>
                <a:ea typeface="Calibri" panose="020F0502020204030204" pitchFamily="34" charset="0"/>
                <a:cs typeface="Times New Roman" panose="02020603050405020304" pitchFamily="18" charset="0"/>
              </a:rPr>
              <a:t>, is examined to understand its range and </a:t>
            </a:r>
            <a:r>
              <a:rPr lang="en-GH" sz="2400" kern="100" dirty="0" err="1">
                <a:effectLst/>
                <a:latin typeface="Calibri" panose="020F0502020204030204" pitchFamily="34" charset="0"/>
                <a:ea typeface="Calibri" panose="020F0502020204030204" pitchFamily="34" charset="0"/>
                <a:cs typeface="Times New Roman" panose="02020603050405020304" pitchFamily="18" charset="0"/>
              </a:rPr>
              <a:t>behavior</a:t>
            </a:r>
            <a:r>
              <a:rPr lang="en-GH" sz="24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GH" dirty="0"/>
          </a:p>
        </p:txBody>
      </p:sp>
    </p:spTree>
    <p:extLst>
      <p:ext uri="{BB962C8B-B14F-4D97-AF65-F5344CB8AC3E}">
        <p14:creationId xmlns:p14="http://schemas.microsoft.com/office/powerpoint/2010/main" val="3845671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EDE8-F595-B8F0-5446-A2C545551CEF}"/>
              </a:ext>
            </a:extLst>
          </p:cNvPr>
          <p:cNvSpPr>
            <a:spLocks noGrp="1"/>
          </p:cNvSpPr>
          <p:nvPr>
            <p:ph type="title"/>
          </p:nvPr>
        </p:nvSpPr>
        <p:spPr/>
        <p:txBody>
          <a:bodyPr/>
          <a:lstStyle/>
          <a:p>
            <a:pPr>
              <a:lnSpc>
                <a:spcPct val="107000"/>
              </a:lnSpc>
              <a:spcAft>
                <a:spcPts val="800"/>
              </a:spcAft>
            </a:pPr>
            <a:r>
              <a:rPr lang="en-GH" sz="3600" b="1" kern="100" dirty="0">
                <a:effectLst/>
                <a:latin typeface="Calibri" panose="020F0502020204030204" pitchFamily="34" charset="0"/>
                <a:ea typeface="Calibri" panose="020F0502020204030204" pitchFamily="34" charset="0"/>
                <a:cs typeface="Times New Roman" panose="02020603050405020304" pitchFamily="18" charset="0"/>
              </a:rPr>
              <a:t>Model Building and Evaluation</a:t>
            </a:r>
            <a:br>
              <a:rPr lang="en-GH"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GH" dirty="0"/>
          </a:p>
        </p:txBody>
      </p:sp>
      <p:sp>
        <p:nvSpPr>
          <p:cNvPr id="4" name="Text Placeholder 3">
            <a:extLst>
              <a:ext uri="{FF2B5EF4-FFF2-40B4-BE49-F238E27FC236}">
                <a16:creationId xmlns:a16="http://schemas.microsoft.com/office/drawing/2014/main" id="{76D11A7F-A354-E23B-129F-7822830152DD}"/>
              </a:ext>
            </a:extLst>
          </p:cNvPr>
          <p:cNvSpPr>
            <a:spLocks noGrp="1"/>
          </p:cNvSpPr>
          <p:nvPr>
            <p:ph type="body" idx="1"/>
          </p:nvPr>
        </p:nvSpPr>
        <p:spPr/>
        <p:txBody>
          <a:bodyPr/>
          <a:lstStyle/>
          <a:p>
            <a:pPr>
              <a:lnSpc>
                <a:spcPct val="107000"/>
              </a:lnSpc>
              <a:spcAft>
                <a:spcPts val="800"/>
              </a:spcAft>
            </a:pPr>
            <a:r>
              <a:rPr lang="en-GH" sz="2400" b="1" kern="100" dirty="0">
                <a:effectLst/>
                <a:latin typeface="Calibri" panose="020F0502020204030204" pitchFamily="34" charset="0"/>
                <a:ea typeface="Calibri" panose="020F0502020204030204" pitchFamily="34" charset="0"/>
                <a:cs typeface="Times New Roman" panose="02020603050405020304" pitchFamily="18" charset="0"/>
              </a:rPr>
              <a:t>Data Splitting</a:t>
            </a:r>
            <a:endParaRPr lang="en-GH"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H" dirty="0"/>
          </a:p>
        </p:txBody>
      </p:sp>
      <p:sp>
        <p:nvSpPr>
          <p:cNvPr id="7" name="Text Placeholder 6">
            <a:extLst>
              <a:ext uri="{FF2B5EF4-FFF2-40B4-BE49-F238E27FC236}">
                <a16:creationId xmlns:a16="http://schemas.microsoft.com/office/drawing/2014/main" id="{9B9FC82B-89BA-B878-3679-9F5903F4C732}"/>
              </a:ext>
            </a:extLst>
          </p:cNvPr>
          <p:cNvSpPr>
            <a:spLocks noGrp="1"/>
          </p:cNvSpPr>
          <p:nvPr>
            <p:ph type="body" sz="half" idx="15"/>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GH" sz="1400" kern="100" dirty="0">
                <a:effectLst/>
                <a:latin typeface="Calibri" panose="020F0502020204030204" pitchFamily="34" charset="0"/>
                <a:ea typeface="Calibri" panose="020F0502020204030204" pitchFamily="34" charset="0"/>
                <a:cs typeface="Times New Roman" panose="02020603050405020304" pitchFamily="18" charset="0"/>
              </a:rPr>
              <a:t>The dataset is divided into training and testing sets. This helps in building models and evaluating their performance on unseen data.</a:t>
            </a:r>
          </a:p>
          <a:p>
            <a:endParaRPr lang="en-GH" dirty="0"/>
          </a:p>
        </p:txBody>
      </p:sp>
      <p:sp>
        <p:nvSpPr>
          <p:cNvPr id="5" name="Text Placeholder 4">
            <a:extLst>
              <a:ext uri="{FF2B5EF4-FFF2-40B4-BE49-F238E27FC236}">
                <a16:creationId xmlns:a16="http://schemas.microsoft.com/office/drawing/2014/main" id="{9AA02F64-0550-49F4-7FE8-E5F78EC43A56}"/>
              </a:ext>
            </a:extLst>
          </p:cNvPr>
          <p:cNvSpPr>
            <a:spLocks noGrp="1"/>
          </p:cNvSpPr>
          <p:nvPr>
            <p:ph type="body" sz="quarter" idx="3"/>
          </p:nvPr>
        </p:nvSpPr>
        <p:spPr/>
        <p:txBody>
          <a:bodyPr/>
          <a:lstStyle/>
          <a:p>
            <a:pPr>
              <a:lnSpc>
                <a:spcPct val="107000"/>
              </a:lnSpc>
              <a:spcAft>
                <a:spcPts val="800"/>
              </a:spcAft>
            </a:pPr>
            <a:r>
              <a:rPr lang="en-GH" sz="2400" b="1" kern="100" dirty="0">
                <a:effectLst/>
                <a:latin typeface="Calibri" panose="020F0502020204030204" pitchFamily="34" charset="0"/>
                <a:ea typeface="Calibri" panose="020F0502020204030204" pitchFamily="34" charset="0"/>
                <a:cs typeface="Times New Roman" panose="02020603050405020304" pitchFamily="18" charset="0"/>
              </a:rPr>
              <a:t>Model Training</a:t>
            </a:r>
            <a:endParaRPr lang="en-GH"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H" dirty="0"/>
          </a:p>
        </p:txBody>
      </p:sp>
      <p:sp>
        <p:nvSpPr>
          <p:cNvPr id="8" name="Text Placeholder 7">
            <a:extLst>
              <a:ext uri="{FF2B5EF4-FFF2-40B4-BE49-F238E27FC236}">
                <a16:creationId xmlns:a16="http://schemas.microsoft.com/office/drawing/2014/main" id="{A0508483-459B-9D6D-3CED-669A7F4765E5}"/>
              </a:ext>
            </a:extLst>
          </p:cNvPr>
          <p:cNvSpPr>
            <a:spLocks noGrp="1"/>
          </p:cNvSpPr>
          <p:nvPr>
            <p:ph type="body" sz="half" idx="16"/>
          </p:nvPr>
        </p:nvSpPr>
        <p:spPr/>
        <p:txBody>
          <a:bodyPr>
            <a:normAutofit fontScale="92500" lnSpcReduction="10000"/>
          </a:bodyPr>
          <a:lstStyle/>
          <a:p>
            <a:r>
              <a:rPr lang="en-GH" sz="1800" kern="100" dirty="0">
                <a:effectLst/>
                <a:latin typeface="Calibri" panose="020F0502020204030204" pitchFamily="34" charset="0"/>
                <a:ea typeface="Calibri" panose="020F0502020204030204" pitchFamily="34" charset="0"/>
                <a:cs typeface="Times New Roman" panose="02020603050405020304" pitchFamily="18" charset="0"/>
              </a:rPr>
              <a:t>Several machine learning models are trained, including Linear Regression, Decision Tree Regression, Random Forest Regression, Gradient Boosting Regression, and </a:t>
            </a:r>
            <a:r>
              <a:rPr lang="en-GH" sz="1800" kern="1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GH" sz="1800" kern="100" dirty="0">
                <a:effectLst/>
                <a:latin typeface="Calibri" panose="020F0502020204030204" pitchFamily="34" charset="0"/>
                <a:ea typeface="Calibri" panose="020F0502020204030204" pitchFamily="34" charset="0"/>
                <a:cs typeface="Times New Roman" panose="02020603050405020304" pitchFamily="18" charset="0"/>
              </a:rPr>
              <a:t> Regression. Each model is trained on the training dataset.</a:t>
            </a:r>
          </a:p>
          <a:p>
            <a:endParaRPr lang="en-GH" dirty="0"/>
          </a:p>
        </p:txBody>
      </p:sp>
      <p:sp>
        <p:nvSpPr>
          <p:cNvPr id="6" name="Text Placeholder 5">
            <a:extLst>
              <a:ext uri="{FF2B5EF4-FFF2-40B4-BE49-F238E27FC236}">
                <a16:creationId xmlns:a16="http://schemas.microsoft.com/office/drawing/2014/main" id="{793C09E9-6AE4-8D1B-DB87-D6237065C808}"/>
              </a:ext>
            </a:extLst>
          </p:cNvPr>
          <p:cNvSpPr>
            <a:spLocks noGrp="1"/>
          </p:cNvSpPr>
          <p:nvPr>
            <p:ph type="body" sz="quarter" idx="13"/>
          </p:nvPr>
        </p:nvSpPr>
        <p:spPr/>
        <p:txBody>
          <a:bodyPr/>
          <a:lstStyle/>
          <a:p>
            <a:pPr>
              <a:lnSpc>
                <a:spcPct val="107000"/>
              </a:lnSpc>
              <a:spcAft>
                <a:spcPts val="800"/>
              </a:spcAft>
            </a:pPr>
            <a:r>
              <a:rPr lang="en-GH" sz="2400" b="1" kern="100" dirty="0">
                <a:effectLst/>
                <a:latin typeface="Calibri" panose="020F0502020204030204" pitchFamily="34" charset="0"/>
                <a:ea typeface="Calibri" panose="020F0502020204030204" pitchFamily="34" charset="0"/>
                <a:cs typeface="Times New Roman" panose="02020603050405020304" pitchFamily="18" charset="0"/>
              </a:rPr>
              <a:t>Model Evaluation</a:t>
            </a:r>
            <a:endParaRPr lang="en-GH"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H" dirty="0"/>
          </a:p>
        </p:txBody>
      </p:sp>
      <p:sp>
        <p:nvSpPr>
          <p:cNvPr id="9" name="Text Placeholder 8">
            <a:extLst>
              <a:ext uri="{FF2B5EF4-FFF2-40B4-BE49-F238E27FC236}">
                <a16:creationId xmlns:a16="http://schemas.microsoft.com/office/drawing/2014/main" id="{866679E9-04FE-9937-AB94-6EDC6A5E99DD}"/>
              </a:ext>
            </a:extLst>
          </p:cNvPr>
          <p:cNvSpPr>
            <a:spLocks noGrp="1"/>
          </p:cNvSpPr>
          <p:nvPr>
            <p:ph type="body" sz="half" idx="17"/>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GH" sz="1400" kern="100" dirty="0">
                <a:effectLst/>
                <a:latin typeface="Calibri" panose="020F0502020204030204" pitchFamily="34" charset="0"/>
                <a:ea typeface="Calibri" panose="020F0502020204030204" pitchFamily="34" charset="0"/>
                <a:cs typeface="Times New Roman" panose="02020603050405020304" pitchFamily="18" charset="0"/>
              </a:rPr>
              <a:t>The models are evaluated based on metrics like Root Mean Squared Error (RMSE), Mean Absolute Error (MAE), and R² score. A custom function is used to calculate these metrics for both training and testing datasets. This helps in understanding how well the models are performing.</a:t>
            </a:r>
          </a:p>
          <a:p>
            <a:endParaRPr lang="en-GH" dirty="0"/>
          </a:p>
        </p:txBody>
      </p:sp>
    </p:spTree>
    <p:extLst>
      <p:ext uri="{BB962C8B-B14F-4D97-AF65-F5344CB8AC3E}">
        <p14:creationId xmlns:p14="http://schemas.microsoft.com/office/powerpoint/2010/main" val="1465426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11764-1AE6-216F-7065-B7DD7FEBF0B5}"/>
              </a:ext>
            </a:extLst>
          </p:cNvPr>
          <p:cNvSpPr>
            <a:spLocks noGrp="1"/>
          </p:cNvSpPr>
          <p:nvPr>
            <p:ph type="title"/>
          </p:nvPr>
        </p:nvSpPr>
        <p:spPr/>
        <p:txBody>
          <a:bodyPr/>
          <a:lstStyle/>
          <a:p>
            <a:r>
              <a:rPr lang="en-GH" sz="3600" b="1" kern="100" dirty="0">
                <a:effectLst/>
                <a:latin typeface="Calibri" panose="020F0502020204030204" pitchFamily="34" charset="0"/>
                <a:ea typeface="Calibri" panose="020F0502020204030204" pitchFamily="34" charset="0"/>
                <a:cs typeface="Times New Roman" panose="02020603050405020304" pitchFamily="18" charset="0"/>
              </a:rPr>
              <a:t>Model Building and Evaluation</a:t>
            </a:r>
            <a:br>
              <a:rPr lang="en-GH"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GH" dirty="0"/>
          </a:p>
        </p:txBody>
      </p:sp>
      <p:sp>
        <p:nvSpPr>
          <p:cNvPr id="3" name="Text Placeholder 2">
            <a:extLst>
              <a:ext uri="{FF2B5EF4-FFF2-40B4-BE49-F238E27FC236}">
                <a16:creationId xmlns:a16="http://schemas.microsoft.com/office/drawing/2014/main" id="{3B59BBD3-D47E-21AC-AABB-A3E99F61CBDB}"/>
              </a:ext>
            </a:extLst>
          </p:cNvPr>
          <p:cNvSpPr>
            <a:spLocks noGrp="1"/>
          </p:cNvSpPr>
          <p:nvPr>
            <p:ph type="body" idx="1"/>
          </p:nvPr>
        </p:nvSpPr>
        <p:spPr>
          <a:xfrm>
            <a:off x="1141410" y="2674463"/>
            <a:ext cx="8391210" cy="685800"/>
          </a:xfrm>
        </p:spPr>
        <p:txBody>
          <a:bodyPr/>
          <a:lstStyle/>
          <a:p>
            <a:pPr>
              <a:lnSpc>
                <a:spcPct val="107000"/>
              </a:lnSpc>
              <a:spcAft>
                <a:spcPts val="800"/>
              </a:spcAft>
            </a:pPr>
            <a:r>
              <a:rPr lang="en-GH" sz="2400" b="1" kern="100" dirty="0">
                <a:effectLst/>
                <a:latin typeface="Calibri" panose="020F0502020204030204" pitchFamily="34" charset="0"/>
                <a:ea typeface="Calibri" panose="020F0502020204030204" pitchFamily="34" charset="0"/>
                <a:cs typeface="Times New Roman" panose="02020603050405020304" pitchFamily="18" charset="0"/>
              </a:rPr>
              <a:t>Hyperparameter Tuning</a:t>
            </a:r>
            <a:endParaRPr lang="en-GH"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H" dirty="0"/>
          </a:p>
        </p:txBody>
      </p:sp>
      <p:sp>
        <p:nvSpPr>
          <p:cNvPr id="4" name="Text Placeholder 3">
            <a:extLst>
              <a:ext uri="{FF2B5EF4-FFF2-40B4-BE49-F238E27FC236}">
                <a16:creationId xmlns:a16="http://schemas.microsoft.com/office/drawing/2014/main" id="{3A541553-6CC0-247E-CC8B-F2BC46184572}"/>
              </a:ext>
            </a:extLst>
          </p:cNvPr>
          <p:cNvSpPr>
            <a:spLocks noGrp="1"/>
          </p:cNvSpPr>
          <p:nvPr>
            <p:ph type="body" idx="15"/>
          </p:nvPr>
        </p:nvSpPr>
        <p:spPr>
          <a:xfrm>
            <a:off x="1127918" y="3360263"/>
            <a:ext cx="8404702" cy="2430936"/>
          </a:xfrm>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GH" sz="1400" kern="100" dirty="0">
                <a:effectLst/>
                <a:latin typeface="Calibri" panose="020F0502020204030204" pitchFamily="34" charset="0"/>
                <a:ea typeface="Calibri" panose="020F0502020204030204" pitchFamily="34" charset="0"/>
                <a:cs typeface="Times New Roman" panose="02020603050405020304" pitchFamily="18" charset="0"/>
              </a:rPr>
              <a:t>Grid Search or Random Search techniques are used to find the best hyperparameters for the models. This involves testing different combinations of parameters to find the optimal ones that improve the model's performance.</a:t>
            </a:r>
          </a:p>
          <a:p>
            <a:endParaRPr lang="en-GH" dirty="0"/>
          </a:p>
        </p:txBody>
      </p:sp>
    </p:spTree>
    <p:extLst>
      <p:ext uri="{BB962C8B-B14F-4D97-AF65-F5344CB8AC3E}">
        <p14:creationId xmlns:p14="http://schemas.microsoft.com/office/powerpoint/2010/main" val="2050580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F8672C8-C2D7-5791-CF08-236C977B513B}"/>
              </a:ext>
            </a:extLst>
          </p:cNvPr>
          <p:cNvSpPr>
            <a:spLocks noGrp="1"/>
          </p:cNvSpPr>
          <p:nvPr>
            <p:ph type="title"/>
          </p:nvPr>
        </p:nvSpPr>
        <p:spPr/>
        <p:txBody>
          <a:bodyPr/>
          <a:lstStyle/>
          <a:p>
            <a:r>
              <a:rPr lang="en-GH" dirty="0"/>
              <a:t>Model Interpretation</a:t>
            </a:r>
            <a:br>
              <a:rPr lang="en-GH" dirty="0"/>
            </a:br>
            <a:endParaRPr lang="en-GH" dirty="0"/>
          </a:p>
        </p:txBody>
      </p:sp>
      <p:sp>
        <p:nvSpPr>
          <p:cNvPr id="16" name="Text Placeholder 15">
            <a:extLst>
              <a:ext uri="{FF2B5EF4-FFF2-40B4-BE49-F238E27FC236}">
                <a16:creationId xmlns:a16="http://schemas.microsoft.com/office/drawing/2014/main" id="{722E9C1B-DB7D-4E0B-BD09-663D32A134E0}"/>
              </a:ext>
            </a:extLst>
          </p:cNvPr>
          <p:cNvSpPr>
            <a:spLocks noGrp="1"/>
          </p:cNvSpPr>
          <p:nvPr>
            <p:ph type="body" idx="1"/>
          </p:nvPr>
        </p:nvSpPr>
        <p:spPr/>
        <p:txBody>
          <a:bodyPr>
            <a:normAutofit fontScale="92500" lnSpcReduction="20000"/>
          </a:bodyPr>
          <a:lstStyle/>
          <a:p>
            <a:pPr>
              <a:lnSpc>
                <a:spcPct val="107000"/>
              </a:lnSpc>
              <a:spcAft>
                <a:spcPts val="800"/>
              </a:spcAft>
            </a:pPr>
            <a:r>
              <a:rPr lang="en-GH" sz="2400" b="1" kern="100" dirty="0">
                <a:effectLst/>
                <a:latin typeface="Calibri" panose="020F0502020204030204" pitchFamily="34" charset="0"/>
                <a:ea typeface="Calibri" panose="020F0502020204030204" pitchFamily="34" charset="0"/>
                <a:cs typeface="Times New Roman" panose="02020603050405020304" pitchFamily="18" charset="0"/>
              </a:rPr>
              <a:t>Feature Importance for </a:t>
            </a:r>
            <a:r>
              <a:rPr lang="en-GH" sz="2400" b="1" kern="100" dirty="0" err="1">
                <a:effectLst/>
                <a:latin typeface="Calibri" panose="020F0502020204030204" pitchFamily="34" charset="0"/>
                <a:ea typeface="Calibri" panose="020F0502020204030204" pitchFamily="34" charset="0"/>
                <a:cs typeface="Times New Roman" panose="02020603050405020304" pitchFamily="18" charset="0"/>
              </a:rPr>
              <a:t>XGBoost</a:t>
            </a:r>
            <a:endParaRPr lang="en-GH"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H" dirty="0"/>
          </a:p>
        </p:txBody>
      </p:sp>
      <p:sp>
        <p:nvSpPr>
          <p:cNvPr id="17" name="Content Placeholder 16">
            <a:extLst>
              <a:ext uri="{FF2B5EF4-FFF2-40B4-BE49-F238E27FC236}">
                <a16:creationId xmlns:a16="http://schemas.microsoft.com/office/drawing/2014/main" id="{064FF649-1A2B-D231-590F-FB1D1B7EF83C}"/>
              </a:ext>
            </a:extLst>
          </p:cNvPr>
          <p:cNvSpPr>
            <a:spLocks noGrp="1"/>
          </p:cNvSpPr>
          <p:nvPr>
            <p:ph sz="half" idx="2"/>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GH" sz="2400" kern="100" dirty="0">
                <a:effectLst/>
                <a:latin typeface="Calibri" panose="020F0502020204030204" pitchFamily="34" charset="0"/>
                <a:ea typeface="Calibri" panose="020F0502020204030204" pitchFamily="34" charset="0"/>
                <a:cs typeface="Times New Roman" panose="02020603050405020304" pitchFamily="18" charset="0"/>
              </a:rPr>
              <a:t>The importance of each feature is extracted and visualized. This helps in identifying which features have the most significant impact on house prices according to the </a:t>
            </a:r>
            <a:r>
              <a:rPr lang="en-GH" sz="2400" kern="1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GH" sz="2400" kern="100" dirty="0">
                <a:effectLst/>
                <a:latin typeface="Calibri" panose="020F0502020204030204" pitchFamily="34" charset="0"/>
                <a:ea typeface="Calibri" panose="020F0502020204030204" pitchFamily="34" charset="0"/>
                <a:cs typeface="Times New Roman" panose="02020603050405020304" pitchFamily="18" charset="0"/>
              </a:rPr>
              <a:t> model.</a:t>
            </a:r>
          </a:p>
          <a:p>
            <a:endParaRPr lang="en-GH" dirty="0"/>
          </a:p>
        </p:txBody>
      </p:sp>
      <p:sp>
        <p:nvSpPr>
          <p:cNvPr id="18" name="Text Placeholder 17">
            <a:extLst>
              <a:ext uri="{FF2B5EF4-FFF2-40B4-BE49-F238E27FC236}">
                <a16:creationId xmlns:a16="http://schemas.microsoft.com/office/drawing/2014/main" id="{3B921D64-2638-21E2-14F2-908C79A8B5A2}"/>
              </a:ext>
            </a:extLst>
          </p:cNvPr>
          <p:cNvSpPr>
            <a:spLocks noGrp="1"/>
          </p:cNvSpPr>
          <p:nvPr>
            <p:ph type="body" sz="quarter" idx="3"/>
          </p:nvPr>
        </p:nvSpPr>
        <p:spPr/>
        <p:txBody>
          <a:bodyPr>
            <a:normAutofit fontScale="92500" lnSpcReduction="20000"/>
          </a:bodyPr>
          <a:lstStyle/>
          <a:p>
            <a:pPr>
              <a:lnSpc>
                <a:spcPct val="107000"/>
              </a:lnSpc>
              <a:spcAft>
                <a:spcPts val="800"/>
              </a:spcAft>
            </a:pPr>
            <a:r>
              <a:rPr lang="en-GH" sz="2400" b="1" kern="100" dirty="0">
                <a:effectLst/>
                <a:latin typeface="Calibri" panose="020F0502020204030204" pitchFamily="34" charset="0"/>
                <a:ea typeface="Calibri" panose="020F0502020204030204" pitchFamily="34" charset="0"/>
                <a:cs typeface="Times New Roman" panose="02020603050405020304" pitchFamily="18" charset="0"/>
              </a:rPr>
              <a:t>Feature Coefficients for Lasso Regression</a:t>
            </a:r>
            <a:endParaRPr lang="en-GH"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H" dirty="0"/>
          </a:p>
        </p:txBody>
      </p:sp>
      <p:sp>
        <p:nvSpPr>
          <p:cNvPr id="19" name="Content Placeholder 18">
            <a:extLst>
              <a:ext uri="{FF2B5EF4-FFF2-40B4-BE49-F238E27FC236}">
                <a16:creationId xmlns:a16="http://schemas.microsoft.com/office/drawing/2014/main" id="{D52852DA-B290-BDB4-BFDF-53D1F0A6FBAB}"/>
              </a:ext>
            </a:extLst>
          </p:cNvPr>
          <p:cNvSpPr>
            <a:spLocks noGrp="1"/>
          </p:cNvSpPr>
          <p:nvPr>
            <p:ph sz="quarter" idx="4"/>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GH" sz="2400" kern="100" dirty="0">
                <a:effectLst/>
                <a:latin typeface="Calibri" panose="020F0502020204030204" pitchFamily="34" charset="0"/>
                <a:ea typeface="Calibri" panose="020F0502020204030204" pitchFamily="34" charset="0"/>
                <a:cs typeface="Times New Roman" panose="02020603050405020304" pitchFamily="18" charset="0"/>
              </a:rPr>
              <a:t>The coefficients of features are </a:t>
            </a:r>
            <a:r>
              <a:rPr lang="en-GH" sz="2400" kern="100" dirty="0" err="1">
                <a:effectLst/>
                <a:latin typeface="Calibri" panose="020F0502020204030204" pitchFamily="34" charset="0"/>
                <a:ea typeface="Calibri" panose="020F0502020204030204" pitchFamily="34" charset="0"/>
                <a:cs typeface="Times New Roman" panose="02020603050405020304" pitchFamily="18" charset="0"/>
              </a:rPr>
              <a:t>analyzed</a:t>
            </a:r>
            <a:r>
              <a:rPr lang="en-GH" sz="2400" kern="100" dirty="0">
                <a:effectLst/>
                <a:latin typeface="Calibri" panose="020F0502020204030204" pitchFamily="34" charset="0"/>
                <a:ea typeface="Calibri" panose="020F0502020204030204" pitchFamily="34" charset="0"/>
                <a:cs typeface="Times New Roman" panose="02020603050405020304" pitchFamily="18" charset="0"/>
              </a:rPr>
              <a:t> for the Lasso Regression model. This provides insights into how each feature affects the target variable, </a:t>
            </a:r>
            <a:r>
              <a:rPr lang="en-GH" sz="2400" kern="100" dirty="0" err="1">
                <a:effectLst/>
                <a:latin typeface="Calibri" panose="020F0502020204030204" pitchFamily="34" charset="0"/>
                <a:ea typeface="Calibri" panose="020F0502020204030204" pitchFamily="34" charset="0"/>
                <a:cs typeface="Times New Roman" panose="02020603050405020304" pitchFamily="18" charset="0"/>
              </a:rPr>
              <a:t>SalePrice</a:t>
            </a:r>
            <a:r>
              <a:rPr lang="en-GH" sz="24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GH" dirty="0"/>
          </a:p>
        </p:txBody>
      </p:sp>
    </p:spTree>
    <p:extLst>
      <p:ext uri="{BB962C8B-B14F-4D97-AF65-F5344CB8AC3E}">
        <p14:creationId xmlns:p14="http://schemas.microsoft.com/office/powerpoint/2010/main" val="1148222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60574-15A6-62C0-9DDF-DA022716BD7E}"/>
              </a:ext>
            </a:extLst>
          </p:cNvPr>
          <p:cNvSpPr>
            <a:spLocks noGrp="1"/>
          </p:cNvSpPr>
          <p:nvPr>
            <p:ph type="title"/>
          </p:nvPr>
        </p:nvSpPr>
        <p:spPr/>
        <p:txBody>
          <a:bodyPr/>
          <a:lstStyle/>
          <a:p>
            <a:pPr>
              <a:lnSpc>
                <a:spcPct val="107000"/>
              </a:lnSpc>
              <a:spcAft>
                <a:spcPts val="800"/>
              </a:spcAft>
            </a:pPr>
            <a:r>
              <a:rPr lang="en-GH" sz="3600" b="1" kern="100" dirty="0">
                <a:effectLst/>
                <a:latin typeface="Calibri" panose="020F0502020204030204" pitchFamily="34" charset="0"/>
                <a:ea typeface="Calibri" panose="020F0502020204030204" pitchFamily="34" charset="0"/>
                <a:cs typeface="Times New Roman" panose="02020603050405020304" pitchFamily="18" charset="0"/>
              </a:rPr>
              <a:t>Conclusion</a:t>
            </a:r>
            <a:br>
              <a:rPr lang="en-GH"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GH" dirty="0"/>
          </a:p>
        </p:txBody>
      </p:sp>
      <p:sp>
        <p:nvSpPr>
          <p:cNvPr id="8" name="Content Placeholder 7">
            <a:extLst>
              <a:ext uri="{FF2B5EF4-FFF2-40B4-BE49-F238E27FC236}">
                <a16:creationId xmlns:a16="http://schemas.microsoft.com/office/drawing/2014/main" id="{AE1A2504-A55B-3A88-69F8-B0EC95F070CE}"/>
              </a:ext>
            </a:extLst>
          </p:cNvPr>
          <p:cNvSpPr>
            <a:spLocks noGrp="1"/>
          </p:cNvSpPr>
          <p:nvPr>
            <p:ph idx="1"/>
          </p:nvPr>
        </p:nvSpPr>
        <p:spPr/>
        <p:txBody>
          <a:bodyPr/>
          <a:lstStyle/>
          <a:p>
            <a:pPr>
              <a:lnSpc>
                <a:spcPct val="107000"/>
              </a:lnSpc>
              <a:spcAft>
                <a:spcPts val="800"/>
              </a:spcAft>
            </a:pPr>
            <a:r>
              <a:rPr lang="en-GH" sz="2400" kern="100" dirty="0">
                <a:effectLst/>
                <a:latin typeface="Calibri" panose="020F0502020204030204" pitchFamily="34" charset="0"/>
                <a:ea typeface="Calibri" panose="020F0502020204030204" pitchFamily="34" charset="0"/>
                <a:cs typeface="Times New Roman" panose="02020603050405020304" pitchFamily="18" charset="0"/>
              </a:rPr>
              <a:t>The project demonstrates the process of predicting house prices using various machine learning models. Data exploration and preprocessing ensure that the dataset is clean and ready for </a:t>
            </a:r>
            <a:r>
              <a:rPr lang="en-GH" sz="2400" kern="100" dirty="0" err="1">
                <a:effectLst/>
                <a:latin typeface="Calibri" panose="020F0502020204030204" pitchFamily="34" charset="0"/>
                <a:ea typeface="Calibri" panose="020F0502020204030204" pitchFamily="34" charset="0"/>
                <a:cs typeface="Times New Roman" panose="02020603050405020304" pitchFamily="18" charset="0"/>
              </a:rPr>
              <a:t>modeling</a:t>
            </a:r>
            <a:r>
              <a:rPr lang="en-GH" sz="2400" kern="100" dirty="0">
                <a:effectLst/>
                <a:latin typeface="Calibri" panose="020F0502020204030204" pitchFamily="34" charset="0"/>
                <a:ea typeface="Calibri" panose="020F0502020204030204" pitchFamily="34" charset="0"/>
                <a:cs typeface="Times New Roman" panose="02020603050405020304" pitchFamily="18" charset="0"/>
              </a:rPr>
              <a:t>. Multiple models are built and evaluated, with hyperparameter tuning optimizing their performance. The </a:t>
            </a:r>
            <a:r>
              <a:rPr lang="en-GH" sz="2400" kern="1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GH" sz="2400" kern="100" dirty="0">
                <a:effectLst/>
                <a:latin typeface="Calibri" panose="020F0502020204030204" pitchFamily="34" charset="0"/>
                <a:ea typeface="Calibri" panose="020F0502020204030204" pitchFamily="34" charset="0"/>
                <a:cs typeface="Times New Roman" panose="02020603050405020304" pitchFamily="18" charset="0"/>
              </a:rPr>
              <a:t> model performed the best, and its feature importances are </a:t>
            </a:r>
            <a:r>
              <a:rPr lang="en-GH" sz="2400" kern="100" dirty="0" err="1">
                <a:effectLst/>
                <a:latin typeface="Calibri" panose="020F0502020204030204" pitchFamily="34" charset="0"/>
                <a:ea typeface="Calibri" panose="020F0502020204030204" pitchFamily="34" charset="0"/>
                <a:cs typeface="Times New Roman" panose="02020603050405020304" pitchFamily="18" charset="0"/>
              </a:rPr>
              <a:t>analyzed</a:t>
            </a:r>
            <a:r>
              <a:rPr lang="en-GH" sz="2400" kern="100" dirty="0">
                <a:effectLst/>
                <a:latin typeface="Calibri" panose="020F0502020204030204" pitchFamily="34" charset="0"/>
                <a:ea typeface="Calibri" panose="020F0502020204030204" pitchFamily="34" charset="0"/>
                <a:cs typeface="Times New Roman" panose="02020603050405020304" pitchFamily="18" charset="0"/>
              </a:rPr>
              <a:t> to identify key factors influencing house prices. Visualizations support the findings, providing insights into the most important features.</a:t>
            </a:r>
          </a:p>
          <a:p>
            <a:endParaRPr lang="en-GH" dirty="0"/>
          </a:p>
        </p:txBody>
      </p:sp>
    </p:spTree>
    <p:extLst>
      <p:ext uri="{BB962C8B-B14F-4D97-AF65-F5344CB8AC3E}">
        <p14:creationId xmlns:p14="http://schemas.microsoft.com/office/powerpoint/2010/main" val="1482398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218</TotalTime>
  <Words>503</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Symbol</vt:lpstr>
      <vt:lpstr>Tw Cen MT</vt:lpstr>
      <vt:lpstr>Circuit</vt:lpstr>
      <vt:lpstr>Ames Housing dataset</vt:lpstr>
      <vt:lpstr>Introduction</vt:lpstr>
      <vt:lpstr>Data Exploration and Preprocessing </vt:lpstr>
      <vt:lpstr>Handling Missing Values </vt:lpstr>
      <vt:lpstr>Exploratory Data Analysis (EDA) </vt:lpstr>
      <vt:lpstr>Model Building and Evaluation </vt:lpstr>
      <vt:lpstr>Model Building and Evaluation </vt:lpstr>
      <vt:lpstr>Model Interpretation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bennet sasu</dc:creator>
  <cp:lastModifiedBy>bennet sasu</cp:lastModifiedBy>
  <cp:revision>1</cp:revision>
  <dcterms:created xsi:type="dcterms:W3CDTF">2024-07-29T20:11:40Z</dcterms:created>
  <dcterms:modified xsi:type="dcterms:W3CDTF">2024-07-29T23:50:39Z</dcterms:modified>
</cp:coreProperties>
</file>