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304" r:id="rId2"/>
    <p:sldId id="306" r:id="rId3"/>
    <p:sldId id="307" r:id="rId4"/>
    <p:sldId id="297" r:id="rId5"/>
    <p:sldId id="309" r:id="rId6"/>
    <p:sldId id="310" r:id="rId7"/>
    <p:sldId id="319" r:id="rId8"/>
    <p:sldId id="311" r:id="rId9"/>
    <p:sldId id="312" r:id="rId10"/>
    <p:sldId id="315" r:id="rId11"/>
    <p:sldId id="314" r:id="rId12"/>
    <p:sldId id="313" r:id="rId13"/>
    <p:sldId id="320" r:id="rId14"/>
    <p:sldId id="321" r:id="rId15"/>
  </p:sldIdLst>
  <p:sldSz cx="9144000" cy="5143500" type="screen16x9"/>
  <p:notesSz cx="6858000" cy="9144000"/>
  <p:embeddedFontLst>
    <p:embeddedFont>
      <p:font typeface="Arial Black" panose="020B0A04020102020204" pitchFamily="34" charset="0"/>
      <p:bold r:id="rId17"/>
    </p:embeddedFont>
    <p:embeddedFont>
      <p:font typeface="Arvo" panose="020B0604020202020204" charset="0"/>
      <p:regular r:id="rId18"/>
      <p:bold r:id="rId19"/>
      <p:italic r:id="rId20"/>
      <p:boldItalic r:id="rId21"/>
    </p:embeddedFont>
    <p:embeddedFont>
      <p:font typeface="Georgia" panose="02040502050405020303" pitchFamily="18" charset="0"/>
      <p:regular r:id="rId22"/>
      <p:bold r:id="rId23"/>
      <p:italic r:id="rId24"/>
      <p:boldItalic r:id="rId25"/>
    </p:embeddedFont>
    <p:embeddedFont>
      <p:font typeface="Roboto Condensed" panose="02000000000000000000" pitchFamily="2" charset="0"/>
      <p:regular r:id="rId26"/>
      <p:bold r:id="rId27"/>
      <p:italic r:id="rId28"/>
      <p:boldItalic r:id="rId29"/>
    </p:embeddedFont>
    <p:embeddedFont>
      <p:font typeface="Roboto Condensed Light"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A3C"/>
    <a:srgbClr val="00C057"/>
    <a:srgbClr val="00F2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7" autoAdjust="0"/>
    <p:restoredTop sz="94660"/>
  </p:normalViewPr>
  <p:slideViewPr>
    <p:cSldViewPr>
      <p:cViewPr varScale="1">
        <p:scale>
          <a:sx n="103" d="100"/>
          <a:sy n="103" d="100"/>
        </p:scale>
        <p:origin x="898"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23684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4317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4350"/>
            <a:ext cx="7010400" cy="502775"/>
          </a:xfrm>
        </p:spPr>
        <p:txBody>
          <a:bodyPr/>
          <a:lstStyle/>
          <a:p>
            <a:r>
              <a:rPr lang="en-US" sz="3000" dirty="0">
                <a:solidFill>
                  <a:schemeClr val="accent3">
                    <a:lumMod val="20000"/>
                    <a:lumOff val="80000"/>
                  </a:schemeClr>
                </a:solidFill>
                <a:latin typeface="Times New Roman" panose="02020603050405020304" pitchFamily="18" charset="0"/>
                <a:cs typeface="Times New Roman" panose="02020603050405020304" pitchFamily="18" charset="0"/>
              </a:rPr>
              <a:t>EXPLORATORY DATA ANALYSIS</a:t>
            </a:r>
          </a:p>
        </p:txBody>
      </p:sp>
      <p:sp>
        <p:nvSpPr>
          <p:cNvPr id="3" name="Text Placeholder 2"/>
          <p:cNvSpPr>
            <a:spLocks noGrp="1"/>
          </p:cNvSpPr>
          <p:nvPr>
            <p:ph type="body" idx="1"/>
          </p:nvPr>
        </p:nvSpPr>
        <p:spPr>
          <a:xfrm>
            <a:off x="152400" y="1657350"/>
            <a:ext cx="8534400" cy="3352800"/>
          </a:xfrm>
        </p:spPr>
        <p:txBody>
          <a:bodyPr/>
          <a:lstStyle/>
          <a:p>
            <a:pPr>
              <a:buNone/>
            </a:pPr>
            <a:r>
              <a:rPr lang="en-US" dirty="0">
                <a:latin typeface="Arial Black" pitchFamily="34"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FACTORS AFFECTING THE ATTRITION                 </a:t>
            </a:r>
          </a:p>
          <a:p>
            <a:pPr algn="ctr">
              <a:buNone/>
            </a:pPr>
            <a:endParaRPr lang="en-US" sz="2800" dirty="0">
              <a:latin typeface="Arial Black" pitchFamily="34" charset="0"/>
            </a:endParaRPr>
          </a:p>
          <a:p>
            <a:pPr algn="ctr">
              <a:buNone/>
            </a:pPr>
            <a:endParaRPr lang="en-US" sz="2800" dirty="0">
              <a:latin typeface="Arial Black" pitchFamily="34" charset="0"/>
            </a:endParaRPr>
          </a:p>
          <a:p>
            <a:pPr algn="ctr">
              <a:buNone/>
            </a:pPr>
            <a:endParaRPr lang="en-US" sz="2800" dirty="0">
              <a:latin typeface="Arial Black" pitchFamily="34" charset="0"/>
            </a:endParaRPr>
          </a:p>
          <a:p>
            <a:pPr algn="ctr">
              <a:buNone/>
            </a:pPr>
            <a:r>
              <a:rPr lang="en-US" sz="1800" b="1" dirty="0">
                <a:latin typeface="Times New Roman" pitchFamily="18" charset="0"/>
                <a:cs typeface="Times New Roman" pitchFamily="18" charset="0"/>
              </a:rPr>
              <a:t>                                          By: </a:t>
            </a:r>
          </a:p>
          <a:p>
            <a:pPr>
              <a:buNone/>
            </a:pPr>
            <a:r>
              <a:rPr lang="en-US" sz="1800" b="1" dirty="0">
                <a:latin typeface="Times New Roman" pitchFamily="18" charset="0"/>
                <a:cs typeface="Times New Roman" pitchFamily="18" charset="0"/>
              </a:rPr>
              <a:t>                                                                                           Benwin Anthony   :D22032</a:t>
            </a:r>
          </a:p>
          <a:p>
            <a:pPr>
              <a:buNone/>
            </a:pPr>
            <a:r>
              <a:rPr lang="en-US" sz="1800" b="1" dirty="0">
                <a:latin typeface="Times New Roman" pitchFamily="18" charset="0"/>
                <a:cs typeface="Times New Roman" pitchFamily="18" charset="0"/>
              </a:rPr>
              <a:t>                                                                                           </a:t>
            </a:r>
            <a:endParaRPr lang="en-US" sz="1800" dirty="0">
              <a:latin typeface="Times New Roman" panose="02020603050405020304" pitchFamily="18" charset="0"/>
              <a:cs typeface="Times New Roman" pitchFamily="18" charset="0"/>
            </a:endParaRPr>
          </a:p>
          <a:p>
            <a:pPr>
              <a:buNone/>
            </a:pPr>
            <a:endParaRPr lang="en-US" sz="1800" dirty="0">
              <a:latin typeface="Times New Roman" panose="02020603050405020304" pitchFamily="18" charset="0"/>
              <a:cs typeface="Times New Roman" pitchFamily="18" charset="0"/>
            </a:endParaRPr>
          </a:p>
          <a:p>
            <a:pPr>
              <a:buNone/>
            </a:pPr>
            <a:r>
              <a:rPr lang="en-US" sz="1800" b="1" dirty="0">
                <a:latin typeface="Times New Roman" pitchFamily="18" charset="0"/>
                <a:cs typeface="Times New Roman" pitchFamily="18" charset="0"/>
              </a:rPr>
              <a:t>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2B020D-5CFD-33C3-53E5-DA05CCCEF538}"/>
              </a:ext>
            </a:extLst>
          </p:cNvPr>
          <p:cNvSpPr/>
          <p:nvPr/>
        </p:nvSpPr>
        <p:spPr>
          <a:xfrm>
            <a:off x="2381716" y="158875"/>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Work Life Balance v Attrition: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CA6CF5FE-2707-E132-237C-793FE3D12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9" name="Picture 8">
            <a:extLst>
              <a:ext uri="{FF2B5EF4-FFF2-40B4-BE49-F238E27FC236}">
                <a16:creationId xmlns:a16="http://schemas.microsoft.com/office/drawing/2014/main" id="{B6850C0C-ECB1-B056-C19B-F99A6EA44F6C}"/>
              </a:ext>
            </a:extLst>
          </p:cNvPr>
          <p:cNvPicPr>
            <a:picLocks noChangeAspect="1"/>
          </p:cNvPicPr>
          <p:nvPr/>
        </p:nvPicPr>
        <p:blipFill>
          <a:blip r:embed="rId3"/>
          <a:stretch>
            <a:fillRect/>
          </a:stretch>
        </p:blipFill>
        <p:spPr>
          <a:xfrm>
            <a:off x="255904" y="1086809"/>
            <a:ext cx="4038600" cy="3451167"/>
          </a:xfrm>
          <a:prstGeom prst="rect">
            <a:avLst/>
          </a:prstGeom>
        </p:spPr>
      </p:pic>
      <p:sp>
        <p:nvSpPr>
          <p:cNvPr id="10" name="Rectangle 9">
            <a:extLst>
              <a:ext uri="{FF2B5EF4-FFF2-40B4-BE49-F238E27FC236}">
                <a16:creationId xmlns:a16="http://schemas.microsoft.com/office/drawing/2014/main" id="{50D5454B-51A0-1003-DBB4-A6F61FAE75A4}"/>
              </a:ext>
            </a:extLst>
          </p:cNvPr>
          <p:cNvSpPr/>
          <p:nvPr/>
        </p:nvSpPr>
        <p:spPr>
          <a:xfrm>
            <a:off x="4754136" y="514350"/>
            <a:ext cx="4107940" cy="327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292929"/>
              </a:solidFill>
              <a:latin typeface="source-serif-pro"/>
            </a:endParaRPr>
          </a:p>
          <a:p>
            <a:endParaRPr lang="en-US" dirty="0">
              <a:solidFill>
                <a:srgbClr val="292929"/>
              </a:solidFill>
              <a:latin typeface="source-serif-pro"/>
            </a:endParaRPr>
          </a:p>
          <a:p>
            <a:r>
              <a:rPr lang="en-US" sz="1600" b="1" dirty="0">
                <a:solidFill>
                  <a:srgbClr val="292929"/>
                </a:solidFill>
                <a:latin typeface="source-serif-pro"/>
              </a:rPr>
              <a:t>Interpretation </a:t>
            </a:r>
            <a:r>
              <a:rPr lang="en-US" dirty="0">
                <a:solidFill>
                  <a:srgbClr val="292929"/>
                </a:solidFill>
                <a:latin typeface="source-serif-pro"/>
              </a:rPr>
              <a:t> :</a:t>
            </a:r>
          </a:p>
          <a:p>
            <a:endParaRPr lang="en-US" dirty="0">
              <a:solidFill>
                <a:srgbClr val="292929"/>
              </a:solidFill>
              <a:latin typeface="source-serif-pro"/>
            </a:endParaRPr>
          </a:p>
          <a:p>
            <a:r>
              <a:rPr lang="en-US" dirty="0">
                <a:solidFill>
                  <a:srgbClr val="202A3C"/>
                </a:solidFill>
                <a:latin typeface="source-serif-pro"/>
              </a:rPr>
              <a:t>As per the observation in this company </a:t>
            </a:r>
          </a:p>
          <a:p>
            <a:r>
              <a:rPr lang="en-US" dirty="0">
                <a:solidFill>
                  <a:srgbClr val="202A3C"/>
                </a:solidFill>
                <a:latin typeface="source-serif-pro"/>
              </a:rPr>
              <a:t>attrition rate is high for the employees whose</a:t>
            </a:r>
            <a:br>
              <a:rPr lang="en-US" dirty="0">
                <a:solidFill>
                  <a:srgbClr val="292929"/>
                </a:solidFill>
                <a:latin typeface="source-serif-pro"/>
              </a:rPr>
            </a:br>
            <a:r>
              <a:rPr lang="en-US" dirty="0">
                <a:solidFill>
                  <a:srgbClr val="292929"/>
                </a:solidFill>
                <a:latin typeface="source-serif-pro"/>
              </a:rPr>
              <a:t>work life balance is  1 are more likely to leave  company</a:t>
            </a:r>
          </a:p>
          <a:p>
            <a:r>
              <a:rPr lang="en-US" sz="1600" b="1" dirty="0">
                <a:solidFill>
                  <a:srgbClr val="292929"/>
                </a:solidFill>
                <a:latin typeface="source-serif-pro"/>
              </a:rPr>
              <a:t>Inference:</a:t>
            </a:r>
          </a:p>
          <a:p>
            <a:r>
              <a:rPr lang="en-US" dirty="0">
                <a:solidFill>
                  <a:srgbClr val="292929"/>
                </a:solidFill>
                <a:latin typeface="source-serif-pro"/>
              </a:rPr>
              <a:t>We might conclude that the employees may prefer </a:t>
            </a:r>
          </a:p>
          <a:p>
            <a:r>
              <a:rPr lang="en-US" dirty="0">
                <a:solidFill>
                  <a:srgbClr val="292929"/>
                </a:solidFill>
                <a:latin typeface="source-serif-pro"/>
              </a:rPr>
              <a:t>Companies with Better work life culture</a:t>
            </a:r>
          </a:p>
        </p:txBody>
      </p:sp>
    </p:spTree>
    <p:extLst>
      <p:ext uri="{BB962C8B-B14F-4D97-AF65-F5344CB8AC3E}">
        <p14:creationId xmlns:p14="http://schemas.microsoft.com/office/powerpoint/2010/main" val="373468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EF83E2-48E3-A885-9E31-E4756D09DB3D}"/>
              </a:ext>
            </a:extLst>
          </p:cNvPr>
          <p:cNvSpPr/>
          <p:nvPr/>
        </p:nvSpPr>
        <p:spPr>
          <a:xfrm>
            <a:off x="18155" y="736800"/>
            <a:ext cx="4343400" cy="3587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itchFamily="18" charset="0"/>
                <a:cs typeface="Times New Roman" pitchFamily="18" charset="0"/>
              </a:rPr>
              <a:t>Age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a:extLst>
              <a:ext uri="{FF2B5EF4-FFF2-40B4-BE49-F238E27FC236}">
                <a16:creationId xmlns:a16="http://schemas.microsoft.com/office/drawing/2014/main" id="{3E61BADE-BF43-79AC-A23B-A8C7CE7D9DBE}"/>
              </a:ext>
            </a:extLst>
          </p:cNvPr>
          <p:cNvSpPr/>
          <p:nvPr/>
        </p:nvSpPr>
        <p:spPr>
          <a:xfrm>
            <a:off x="4361555" y="3863824"/>
            <a:ext cx="4107940" cy="1013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02A3C"/>
                </a:solidFill>
                <a:latin typeface="source-serif-pro"/>
              </a:rPr>
              <a:t>In this company the average income for employees who left the company is lower than the one who stayed. This concludes that people with less monthly income are more likely to leave the company.</a:t>
            </a:r>
          </a:p>
        </p:txBody>
      </p:sp>
      <p:sp>
        <p:nvSpPr>
          <p:cNvPr id="11" name="Rectangle 10">
            <a:extLst>
              <a:ext uri="{FF2B5EF4-FFF2-40B4-BE49-F238E27FC236}">
                <a16:creationId xmlns:a16="http://schemas.microsoft.com/office/drawing/2014/main" id="{0943A4D4-9075-0A7A-40AA-D1DBC995C392}"/>
              </a:ext>
            </a:extLst>
          </p:cNvPr>
          <p:cNvSpPr/>
          <p:nvPr/>
        </p:nvSpPr>
        <p:spPr>
          <a:xfrm>
            <a:off x="4157691" y="64724"/>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itchFamily="18" charset="0"/>
                <a:cs typeface="Times New Roman" pitchFamily="18" charset="0"/>
              </a:rPr>
              <a:t>Monthly Income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FE3C9644-1167-2018-26CA-CBEA4B4E3B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10" name="Picture 9">
            <a:extLst>
              <a:ext uri="{FF2B5EF4-FFF2-40B4-BE49-F238E27FC236}">
                <a16:creationId xmlns:a16="http://schemas.microsoft.com/office/drawing/2014/main" id="{EDB22D90-47D2-0B7E-A443-0754672EFEF8}"/>
              </a:ext>
            </a:extLst>
          </p:cNvPr>
          <p:cNvPicPr>
            <a:picLocks noChangeAspect="1"/>
          </p:cNvPicPr>
          <p:nvPr/>
        </p:nvPicPr>
        <p:blipFill>
          <a:blip r:embed="rId2"/>
          <a:stretch>
            <a:fillRect/>
          </a:stretch>
        </p:blipFill>
        <p:spPr>
          <a:xfrm>
            <a:off x="4372706" y="434788"/>
            <a:ext cx="4511431" cy="3368332"/>
          </a:xfrm>
          <a:prstGeom prst="rect">
            <a:avLst/>
          </a:prstGeom>
        </p:spPr>
      </p:pic>
      <p:sp>
        <p:nvSpPr>
          <p:cNvPr id="5" name="Rectangle 4">
            <a:extLst>
              <a:ext uri="{FF2B5EF4-FFF2-40B4-BE49-F238E27FC236}">
                <a16:creationId xmlns:a16="http://schemas.microsoft.com/office/drawing/2014/main" id="{C61AF877-A3F5-CAA1-F5A2-0B75F3335DE1}"/>
              </a:ext>
            </a:extLst>
          </p:cNvPr>
          <p:cNvSpPr/>
          <p:nvPr/>
        </p:nvSpPr>
        <p:spPr>
          <a:xfrm>
            <a:off x="36741" y="1123950"/>
            <a:ext cx="3791845" cy="738664"/>
          </a:xfrm>
          <a:prstGeom prst="rect">
            <a:avLst/>
          </a:prstGeom>
        </p:spPr>
        <p:txBody>
          <a:bodyPr wrap="square">
            <a:spAutoFit/>
          </a:bodyPr>
          <a:lstStyle/>
          <a:p>
            <a:r>
              <a:rPr lang="en-US" dirty="0">
                <a:solidFill>
                  <a:srgbClr val="202A3C"/>
                </a:solidFill>
                <a:latin typeface="source-serif-pro"/>
                <a:ea typeface="+mn-ea"/>
                <a:cs typeface="+mn-cs"/>
              </a:rPr>
              <a:t>Higher attrition rate is strongly associated with a lower age group employees</a:t>
            </a:r>
          </a:p>
          <a:p>
            <a:endParaRPr lang="en-US" dirty="0"/>
          </a:p>
        </p:txBody>
      </p:sp>
    </p:spTree>
    <p:extLst>
      <p:ext uri="{BB962C8B-B14F-4D97-AF65-F5344CB8AC3E}">
        <p14:creationId xmlns:p14="http://schemas.microsoft.com/office/powerpoint/2010/main" val="367224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Black" pitchFamily="34" charset="0"/>
              </a:rPr>
              <a:t>MULTIVARIATE ANALYSIS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12" name="Rectangle 11">
            <a:extLst>
              <a:ext uri="{FF2B5EF4-FFF2-40B4-BE49-F238E27FC236}">
                <a16:creationId xmlns:a16="http://schemas.microsoft.com/office/drawing/2014/main" id="{62D656B4-E506-F949-C7A3-60FABEC34FA5}"/>
              </a:ext>
            </a:extLst>
          </p:cNvPr>
          <p:cNvSpPr/>
          <p:nvPr/>
        </p:nvSpPr>
        <p:spPr>
          <a:xfrm>
            <a:off x="3352800" y="1720758"/>
            <a:ext cx="4107940" cy="32958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 :</a:t>
            </a:r>
          </a:p>
          <a:p>
            <a:endParaRPr lang="en-US" sz="1600" b="1" dirty="0">
              <a:solidFill>
                <a:srgbClr val="292929"/>
              </a:solidFill>
              <a:latin typeface="source-serif-pro"/>
            </a:endParaRPr>
          </a:p>
          <a:p>
            <a:r>
              <a:rPr lang="en-US" dirty="0">
                <a:solidFill>
                  <a:srgbClr val="202A3C"/>
                </a:solidFill>
                <a:latin typeface="source-serif-pro"/>
              </a:rPr>
              <a:t>Under our analysis in every attribute of marital status, attrition rate for singles is higher while comparing to the divorced and married employees regardless of job involvement .</a:t>
            </a:r>
          </a:p>
          <a:p>
            <a:r>
              <a:rPr lang="en-US" dirty="0">
                <a:solidFill>
                  <a:srgbClr val="202A3C"/>
                </a:solidFill>
                <a:latin typeface="source-serif-pro"/>
              </a:rPr>
              <a:t> Attrition rate for singles is negatively corelated with job involvement</a:t>
            </a:r>
          </a:p>
        </p:txBody>
      </p:sp>
      <p:pic>
        <p:nvPicPr>
          <p:cNvPr id="6" name="Picture 5">
            <a:extLst>
              <a:ext uri="{FF2B5EF4-FFF2-40B4-BE49-F238E27FC236}">
                <a16:creationId xmlns:a16="http://schemas.microsoft.com/office/drawing/2014/main" id="{26F6B3D1-B599-269C-AF41-4B35CC873D55}"/>
              </a:ext>
            </a:extLst>
          </p:cNvPr>
          <p:cNvPicPr>
            <a:picLocks noChangeAspect="1"/>
          </p:cNvPicPr>
          <p:nvPr/>
        </p:nvPicPr>
        <p:blipFill>
          <a:blip r:embed="rId2"/>
          <a:stretch>
            <a:fillRect/>
          </a:stretch>
        </p:blipFill>
        <p:spPr>
          <a:xfrm>
            <a:off x="58998" y="1762109"/>
            <a:ext cx="3145404" cy="3189991"/>
          </a:xfrm>
          <a:prstGeom prst="rect">
            <a:avLst/>
          </a:prstGeom>
        </p:spPr>
      </p:pic>
      <p:sp>
        <p:nvSpPr>
          <p:cNvPr id="14" name="TextBox 13">
            <a:extLst>
              <a:ext uri="{FF2B5EF4-FFF2-40B4-BE49-F238E27FC236}">
                <a16:creationId xmlns:a16="http://schemas.microsoft.com/office/drawing/2014/main" id="{64EEBFE8-382E-68A2-9EC6-991374FE9F04}"/>
              </a:ext>
            </a:extLst>
          </p:cNvPr>
          <p:cNvSpPr txBox="1"/>
          <p:nvPr/>
        </p:nvSpPr>
        <p:spPr>
          <a:xfrm>
            <a:off x="2057400" y="1352550"/>
            <a:ext cx="4575716" cy="4278094"/>
          </a:xfrm>
          <a:prstGeom prst="rect">
            <a:avLst/>
          </a:prstGeom>
          <a:noFill/>
        </p:spPr>
        <p:txBody>
          <a:bodyPr wrap="square">
            <a:spAutoFit/>
          </a:bodyPr>
          <a:lstStyle/>
          <a:p>
            <a:r>
              <a:rPr lang="en-US" sz="1600" b="1" dirty="0">
                <a:solidFill>
                  <a:schemeClr val="tx1"/>
                </a:solidFill>
                <a:latin typeface="Times New Roman" pitchFamily="18" charset="0"/>
                <a:cs typeface="Times New Roman" pitchFamily="18" charset="0"/>
              </a:rPr>
              <a:t>Job involvement vs marital status vs Attrition :</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6CF5FE-2707-E132-237C-793FE3D12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3" name="Picture 2">
            <a:extLst>
              <a:ext uri="{FF2B5EF4-FFF2-40B4-BE49-F238E27FC236}">
                <a16:creationId xmlns:a16="http://schemas.microsoft.com/office/drawing/2014/main" id="{8C4DD758-188A-4E83-6D52-9160F63BD36B}"/>
              </a:ext>
            </a:extLst>
          </p:cNvPr>
          <p:cNvPicPr>
            <a:picLocks noChangeAspect="1"/>
          </p:cNvPicPr>
          <p:nvPr/>
        </p:nvPicPr>
        <p:blipFill>
          <a:blip r:embed="rId3"/>
          <a:stretch>
            <a:fillRect/>
          </a:stretch>
        </p:blipFill>
        <p:spPr>
          <a:xfrm>
            <a:off x="221166" y="796382"/>
            <a:ext cx="3588834" cy="2156367"/>
          </a:xfrm>
          <a:prstGeom prst="rect">
            <a:avLst/>
          </a:prstGeom>
        </p:spPr>
      </p:pic>
      <p:sp>
        <p:nvSpPr>
          <p:cNvPr id="6" name="TextBox 5">
            <a:extLst>
              <a:ext uri="{FF2B5EF4-FFF2-40B4-BE49-F238E27FC236}">
                <a16:creationId xmlns:a16="http://schemas.microsoft.com/office/drawing/2014/main" id="{0EC72242-6609-2E47-844F-61D19F87EE5A}"/>
              </a:ext>
            </a:extLst>
          </p:cNvPr>
          <p:cNvSpPr txBox="1"/>
          <p:nvPr/>
        </p:nvSpPr>
        <p:spPr>
          <a:xfrm>
            <a:off x="2284142" y="209550"/>
            <a:ext cx="5333858" cy="307777"/>
          </a:xfrm>
          <a:prstGeom prst="rect">
            <a:avLst/>
          </a:prstGeom>
          <a:noFill/>
        </p:spPr>
        <p:txBody>
          <a:bodyPr wrap="square">
            <a:spAutoFit/>
          </a:bodyPr>
          <a:lstStyle/>
          <a:p>
            <a:r>
              <a:rPr lang="en-US" b="1" dirty="0">
                <a:solidFill>
                  <a:schemeClr val="tx1"/>
                </a:solidFill>
                <a:latin typeface="Times New Roman" pitchFamily="18" charset="0"/>
                <a:cs typeface="Times New Roman" pitchFamily="18" charset="0"/>
              </a:rPr>
              <a:t>Department vs Education Field v</a:t>
            </a:r>
            <a:r>
              <a:rPr lang="en-US" sz="1400" b="1" dirty="0">
                <a:solidFill>
                  <a:schemeClr val="tx1"/>
                </a:solidFill>
                <a:latin typeface="Times New Roman" pitchFamily="18" charset="0"/>
                <a:cs typeface="Times New Roman" pitchFamily="18" charset="0"/>
              </a:rPr>
              <a:t>s Job involvement vs Attrition :</a:t>
            </a:r>
          </a:p>
        </p:txBody>
      </p:sp>
      <p:sp>
        <p:nvSpPr>
          <p:cNvPr id="11" name="TextBox 10">
            <a:extLst>
              <a:ext uri="{FF2B5EF4-FFF2-40B4-BE49-F238E27FC236}">
                <a16:creationId xmlns:a16="http://schemas.microsoft.com/office/drawing/2014/main" id="{457EDB79-54A8-B196-3BC8-847A9ADE72EF}"/>
              </a:ext>
            </a:extLst>
          </p:cNvPr>
          <p:cNvSpPr txBox="1"/>
          <p:nvPr/>
        </p:nvSpPr>
        <p:spPr>
          <a:xfrm>
            <a:off x="4038600" y="1213459"/>
            <a:ext cx="4575716" cy="3570208"/>
          </a:xfrm>
          <a:prstGeom prst="rect">
            <a:avLst/>
          </a:prstGeom>
          <a:noFill/>
        </p:spPr>
        <p:txBody>
          <a:bodyPr wrap="square">
            <a:spAutoFit/>
          </a:bodyPr>
          <a:lstStyle/>
          <a:p>
            <a:r>
              <a:rPr lang="en-IN" dirty="0"/>
              <a:t>Considering human resources department here</a:t>
            </a:r>
          </a:p>
          <a:p>
            <a:r>
              <a:rPr lang="en-IN" dirty="0"/>
              <a:t>attrition rate is only 20% for employee who are working in the same domain with higher level of job involvement.</a:t>
            </a:r>
          </a:p>
          <a:p>
            <a:endParaRPr lang="en-IN" dirty="0"/>
          </a:p>
          <a:p>
            <a:r>
              <a:rPr lang="en-IN" sz="1600" b="1" dirty="0">
                <a:solidFill>
                  <a:srgbClr val="292929"/>
                </a:solidFill>
                <a:latin typeface="source-serif-pro"/>
                <a:ea typeface="+mn-ea"/>
                <a:cs typeface="+mn-cs"/>
              </a:rPr>
              <a:t>Interpretation</a:t>
            </a:r>
            <a:r>
              <a:rPr lang="en-IN" dirty="0"/>
              <a:t> :</a:t>
            </a:r>
          </a:p>
          <a:p>
            <a:r>
              <a:rPr lang="en-IN" dirty="0"/>
              <a:t>hence , we can conclude that attrition rate is negatively associated with job involvement given  for employee from same domain ,but job involvement 3 shows anomaly here.</a:t>
            </a:r>
          </a:p>
          <a:p>
            <a:endParaRPr lang="en-IN" dirty="0"/>
          </a:p>
          <a:p>
            <a:r>
              <a:rPr lang="en-IN" dirty="0"/>
              <a:t>From this we can conclude that employees who are working in different domain with lack of job involvement causes higher attrition here </a:t>
            </a:r>
          </a:p>
          <a:p>
            <a:endParaRPr lang="en-IN" dirty="0"/>
          </a:p>
          <a:p>
            <a:endParaRPr lang="en-IN" dirty="0"/>
          </a:p>
        </p:txBody>
      </p:sp>
      <p:pic>
        <p:nvPicPr>
          <p:cNvPr id="13" name="Picture 12">
            <a:extLst>
              <a:ext uri="{FF2B5EF4-FFF2-40B4-BE49-F238E27FC236}">
                <a16:creationId xmlns:a16="http://schemas.microsoft.com/office/drawing/2014/main" id="{8CF59B9F-957B-A306-4666-AD27472EEFEF}"/>
              </a:ext>
            </a:extLst>
          </p:cNvPr>
          <p:cNvPicPr>
            <a:picLocks noChangeAspect="1"/>
          </p:cNvPicPr>
          <p:nvPr/>
        </p:nvPicPr>
        <p:blipFill>
          <a:blip r:embed="rId4"/>
          <a:stretch>
            <a:fillRect/>
          </a:stretch>
        </p:blipFill>
        <p:spPr>
          <a:xfrm>
            <a:off x="221166" y="2952749"/>
            <a:ext cx="3579541" cy="1683751"/>
          </a:xfrm>
          <a:prstGeom prst="rect">
            <a:avLst/>
          </a:prstGeom>
        </p:spPr>
      </p:pic>
    </p:spTree>
    <p:extLst>
      <p:ext uri="{BB962C8B-B14F-4D97-AF65-F5344CB8AC3E}">
        <p14:creationId xmlns:p14="http://schemas.microsoft.com/office/powerpoint/2010/main" val="375484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E923DC-EE4C-5DAB-79C3-068BEBDB4A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6" name="TextBox 5">
            <a:extLst>
              <a:ext uri="{FF2B5EF4-FFF2-40B4-BE49-F238E27FC236}">
                <a16:creationId xmlns:a16="http://schemas.microsoft.com/office/drawing/2014/main" id="{5F7A2224-8D81-A215-D474-107B8A56DB88}"/>
              </a:ext>
            </a:extLst>
          </p:cNvPr>
          <p:cNvSpPr txBox="1"/>
          <p:nvPr/>
        </p:nvSpPr>
        <p:spPr>
          <a:xfrm>
            <a:off x="381000" y="1047750"/>
            <a:ext cx="8153400" cy="738664"/>
          </a:xfrm>
          <a:prstGeom prst="rect">
            <a:avLst/>
          </a:prstGeom>
          <a:noFill/>
        </p:spPr>
        <p:txBody>
          <a:bodyPr wrap="square">
            <a:spAutoFit/>
          </a:bodyPr>
          <a:lstStyle/>
          <a:p>
            <a:endParaRPr lang="en-IN" dirty="0"/>
          </a:p>
          <a:p>
            <a:endParaRPr lang="en-IN" dirty="0"/>
          </a:p>
          <a:p>
            <a:r>
              <a:rPr lang="en-IN" dirty="0"/>
              <a:t>https://colab.research.google.com/drive/1zKo-RmhofNWv_hanoTIHs9bXKE1Mm4Q2?usp=sharing</a:t>
            </a:r>
          </a:p>
        </p:txBody>
      </p:sp>
      <p:sp>
        <p:nvSpPr>
          <p:cNvPr id="7" name="TextBox 6">
            <a:extLst>
              <a:ext uri="{FF2B5EF4-FFF2-40B4-BE49-F238E27FC236}">
                <a16:creationId xmlns:a16="http://schemas.microsoft.com/office/drawing/2014/main" id="{2E3A1DF6-DFC3-7891-AB8B-F03F97DD5BA8}"/>
              </a:ext>
            </a:extLst>
          </p:cNvPr>
          <p:cNvSpPr txBox="1"/>
          <p:nvPr/>
        </p:nvSpPr>
        <p:spPr>
          <a:xfrm>
            <a:off x="304800" y="1030559"/>
            <a:ext cx="8153400" cy="307777"/>
          </a:xfrm>
          <a:prstGeom prst="rect">
            <a:avLst/>
          </a:prstGeom>
          <a:noFill/>
        </p:spPr>
        <p:txBody>
          <a:bodyPr wrap="square">
            <a:spAutoFit/>
          </a:bodyPr>
          <a:lstStyle/>
          <a:p>
            <a:r>
              <a:rPr lang="en-IN" dirty="0"/>
              <a:t>LINK FOR </a:t>
            </a:r>
            <a:r>
              <a:rPr lang="en-IN" dirty="0" err="1"/>
              <a:t>ipynb</a:t>
            </a:r>
            <a:r>
              <a:rPr lang="en-IN" dirty="0"/>
              <a:t> file:</a:t>
            </a:r>
          </a:p>
        </p:txBody>
      </p:sp>
    </p:spTree>
    <p:extLst>
      <p:ext uri="{BB962C8B-B14F-4D97-AF65-F5344CB8AC3E}">
        <p14:creationId xmlns:p14="http://schemas.microsoft.com/office/powerpoint/2010/main" val="35992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5492400" cy="578975"/>
          </a:xfrm>
        </p:spPr>
        <p:txBody>
          <a:bodyPr/>
          <a:lstStyle/>
          <a:p>
            <a:r>
              <a:rPr lang="en-US" sz="2400" dirty="0">
                <a:latin typeface="Arial Black" pitchFamily="34" charset="0"/>
              </a:rPr>
              <a:t>INTRODUCTION TO DATASET</a:t>
            </a:r>
          </a:p>
        </p:txBody>
      </p:sp>
      <p:sp>
        <p:nvSpPr>
          <p:cNvPr id="3" name="Text Placeholder 2"/>
          <p:cNvSpPr>
            <a:spLocks noGrp="1"/>
          </p:cNvSpPr>
          <p:nvPr>
            <p:ph type="body" idx="1"/>
          </p:nvPr>
        </p:nvSpPr>
        <p:spPr>
          <a:xfrm>
            <a:off x="814274" y="1200150"/>
            <a:ext cx="7567725" cy="3272700"/>
          </a:xfrm>
        </p:spPr>
        <p:txBody>
          <a:bodyPr/>
          <a:lstStyle/>
          <a:p>
            <a:pPr>
              <a:buClr>
                <a:schemeClr val="accent2"/>
              </a:buClr>
              <a:buFont typeface="Wingdings" pitchFamily="2" charset="2"/>
              <a:buChar char="v"/>
            </a:pPr>
            <a:r>
              <a:rPr lang="en-US" sz="1800" dirty="0">
                <a:latin typeface="Times New Roman" panose="02020603050405020304" pitchFamily="18" charset="0"/>
                <a:cs typeface="Times New Roman" panose="02020603050405020304" pitchFamily="18" charset="0"/>
              </a:rPr>
              <a:t>We are exploring the data of the company and the factors that are causing employee attrition.</a:t>
            </a:r>
          </a:p>
          <a:p>
            <a:pPr>
              <a:buClr>
                <a:schemeClr val="accent2"/>
              </a:buClr>
              <a:buFont typeface="Wingdings" pitchFamily="2" charset="2"/>
              <a:buChar char="v"/>
            </a:pPr>
            <a:r>
              <a:rPr lang="en-US" sz="1800" dirty="0">
                <a:latin typeface="Times New Roman" panose="02020603050405020304" pitchFamily="18" charset="0"/>
                <a:cs typeface="Times New Roman" panose="02020603050405020304" pitchFamily="18" charset="0"/>
              </a:rPr>
              <a:t>Employee attrition dataset has 20 variables describing 1470 employees. Out of those 20 variables we found some variables which are important as per our point of view.</a:t>
            </a:r>
          </a:p>
          <a:p>
            <a:pPr>
              <a:buClr>
                <a:schemeClr val="accent2"/>
              </a:buClr>
              <a:buFont typeface="Wingdings" pitchFamily="2" charset="2"/>
              <a:buChar char="v"/>
            </a:pPr>
            <a:r>
              <a:rPr lang="en-US" sz="1800" dirty="0">
                <a:latin typeface="Times New Roman" panose="02020603050405020304" pitchFamily="18" charset="0"/>
                <a:cs typeface="Times New Roman" panose="02020603050405020304" pitchFamily="18" charset="0"/>
              </a:rPr>
              <a:t>Employee attrition rate in this company is found to be 16%.</a:t>
            </a:r>
          </a:p>
          <a:p>
            <a:pPr>
              <a:buClr>
                <a:schemeClr val="accent2"/>
              </a:buClr>
              <a:buFont typeface="Wingdings" pitchFamily="2" charset="2"/>
              <a:buChar char="v"/>
            </a:pPr>
            <a:r>
              <a:rPr lang="en-US" sz="1800" dirty="0">
                <a:latin typeface="Times New Roman" panose="02020603050405020304" pitchFamily="18" charset="0"/>
                <a:cs typeface="Times New Roman" panose="02020603050405020304" pitchFamily="18" charset="0"/>
              </a:rPr>
              <a:t>With all information we have, we are analyzing the variables that causing the attrition of the employees.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48" y="359850"/>
            <a:ext cx="5891325" cy="766200"/>
          </a:xfrm>
        </p:spPr>
        <p:txBody>
          <a:bodyPr/>
          <a:lstStyle/>
          <a:p>
            <a:r>
              <a:rPr lang="en-US" dirty="0">
                <a:latin typeface="Times New Roman" panose="02020603050405020304" pitchFamily="18" charset="0"/>
                <a:cs typeface="Times New Roman" panose="02020603050405020304" pitchFamily="18" charset="0"/>
              </a:rPr>
              <a:t>TYPES OF FEATURES IN THE DATASET</a:t>
            </a:r>
          </a:p>
        </p:txBody>
      </p:sp>
      <p:sp>
        <p:nvSpPr>
          <p:cNvPr id="3" name="Text Placeholder 2"/>
          <p:cNvSpPr>
            <a:spLocks noGrp="1"/>
          </p:cNvSpPr>
          <p:nvPr>
            <p:ph type="body" idx="1"/>
          </p:nvPr>
        </p:nvSpPr>
        <p:spPr>
          <a:xfrm>
            <a:off x="814275" y="1352550"/>
            <a:ext cx="3071925" cy="3048000"/>
          </a:xfrm>
        </p:spPr>
        <p:txBody>
          <a:bodyPr/>
          <a:lstStyle/>
          <a:p>
            <a:pPr>
              <a:buNone/>
            </a:pPr>
            <a:endParaRPr lang="en-US" dirty="0"/>
          </a:p>
        </p:txBody>
      </p:sp>
      <p:sp>
        <p:nvSpPr>
          <p:cNvPr id="4" name="Text Placeholder 3"/>
          <p:cNvSpPr>
            <a:spLocks noGrp="1"/>
          </p:cNvSpPr>
          <p:nvPr>
            <p:ph type="body" idx="2"/>
          </p:nvPr>
        </p:nvSpPr>
        <p:spPr>
          <a:xfrm>
            <a:off x="4396123" y="1352550"/>
            <a:ext cx="3378300" cy="3505200"/>
          </a:xfrm>
        </p:spPr>
        <p:txBody>
          <a:bodyPr/>
          <a:lstStyle/>
          <a:p>
            <a:pPr>
              <a:buNone/>
            </a:pPr>
            <a:r>
              <a:rPr lang="en-US" b="1" dirty="0" err="1"/>
              <a:t>Continous</a:t>
            </a:r>
            <a:r>
              <a:rPr lang="en-US" b="1" dirty="0"/>
              <a:t> Features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
        <p:nvSpPr>
          <p:cNvPr id="9" name="Rectangle 8"/>
          <p:cNvSpPr/>
          <p:nvPr/>
        </p:nvSpPr>
        <p:spPr>
          <a:xfrm>
            <a:off x="457200" y="1472258"/>
            <a:ext cx="3429000" cy="3124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solidFill>
                  <a:srgbClr val="202A3C"/>
                </a:solidFill>
                <a:latin typeface="Times New Roman" panose="02020603050405020304" pitchFamily="18" charset="0"/>
                <a:cs typeface="Times New Roman" panose="02020603050405020304" pitchFamily="18" charset="0"/>
              </a:rPr>
              <a:t>Categorical Features</a:t>
            </a:r>
          </a:p>
          <a:p>
            <a:pPr algn="ctr"/>
            <a:endParaRPr lang="en-US" dirty="0">
              <a:solidFill>
                <a:srgbClr val="202A3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Business Travel</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Department</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Education Field</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Environment Satisfaction</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Gender</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Job Involvement</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Job Level</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Job Satisfaction</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Marital Status</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Overtime</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Work Life Balance</a:t>
            </a:r>
          </a:p>
        </p:txBody>
      </p:sp>
      <p:sp>
        <p:nvSpPr>
          <p:cNvPr id="12" name="Rectangle 11"/>
          <p:cNvSpPr/>
          <p:nvPr/>
        </p:nvSpPr>
        <p:spPr>
          <a:xfrm>
            <a:off x="4038600" y="1472258"/>
            <a:ext cx="3429000" cy="312420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solidFill>
                  <a:schemeClr val="accent2"/>
                </a:solidFill>
                <a:latin typeface="Times New Roman" panose="02020603050405020304" pitchFamily="18" charset="0"/>
                <a:cs typeface="Times New Roman" panose="02020603050405020304" pitchFamily="18" charset="0"/>
              </a:rPr>
              <a:t>Numerical Features</a:t>
            </a:r>
            <a:endParaRPr lang="en-US"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Age </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Monthly Income</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Total Working Years</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Years At Company</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Years In Current Role</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Years Since Last Promotion</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Years with Current Manager</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Distance From Home</a:t>
            </a:r>
          </a:p>
          <a:p>
            <a:pPr algn="ctr"/>
            <a:endParaRPr lang="en-US" dirty="0">
              <a:solidFill>
                <a:schemeClr val="accent2"/>
              </a:solidFill>
              <a:latin typeface="Georgia" pitchFamily="18" charset="0"/>
            </a:endParaRPr>
          </a:p>
          <a:p>
            <a:pPr algn="ctr"/>
            <a:endParaRPr lang="en-US" dirty="0">
              <a:solidFill>
                <a:schemeClr val="accent2"/>
              </a:solidFill>
              <a:latin typeface="Georgia" pitchFamily="18" charset="0"/>
            </a:endParaRPr>
          </a:p>
          <a:p>
            <a:pPr algn="ctr"/>
            <a:endParaRPr lang="en-US" dirty="0">
              <a:solidFill>
                <a:schemeClr val="accent2"/>
              </a:solidFill>
              <a:latin typeface="Georgia" pitchFamily="18" charset="0"/>
            </a:endParaRPr>
          </a:p>
          <a:p>
            <a:pPr algn="ctr"/>
            <a:endParaRPr lang="en-US" dirty="0">
              <a:solidFill>
                <a:schemeClr val="accent2"/>
              </a:solidFill>
              <a:latin typeface="Georg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2575"/>
            <a:ext cx="5773275" cy="766200"/>
          </a:xfrm>
        </p:spPr>
        <p:txBody>
          <a:bodyPr/>
          <a:lstStyle/>
          <a:p>
            <a:r>
              <a:rPr lang="en-US" sz="2400" dirty="0">
                <a:latin typeface="Arial Black" pitchFamily="34" charset="0"/>
              </a:rPr>
              <a:t>UNIVARIATE ANALYSIS</a:t>
            </a:r>
          </a:p>
        </p:txBody>
      </p:sp>
      <p:sp>
        <p:nvSpPr>
          <p:cNvPr id="3" name="Text Placeholder 2"/>
          <p:cNvSpPr>
            <a:spLocks noGrp="1"/>
          </p:cNvSpPr>
          <p:nvPr>
            <p:ph type="body" idx="1"/>
          </p:nvPr>
        </p:nvSpPr>
        <p:spPr>
          <a:xfrm>
            <a:off x="-76200" y="2038350"/>
            <a:ext cx="8839200" cy="3886200"/>
          </a:xfrm>
        </p:spPr>
        <p:txBody>
          <a:bodyPr/>
          <a:lstStyle/>
          <a:p>
            <a:pPr>
              <a:buNone/>
            </a:pPr>
            <a:endParaRPr lang="en-US" sz="1600" dirty="0"/>
          </a:p>
          <a:p>
            <a:pPr>
              <a:buNone/>
            </a:pPr>
            <a:endParaRPr lang="en-US" sz="1600" dirty="0"/>
          </a:p>
          <a:p>
            <a:pPr>
              <a:buNone/>
            </a:pPr>
            <a:r>
              <a:rPr lang="en-US" sz="1600" dirty="0"/>
              <a:t>     </a:t>
            </a:r>
            <a:endParaRPr lang="en-US" sz="1600" dirty="0">
              <a:latin typeface="Georgia" pitchFamily="18" charset="0"/>
            </a:endParaRPr>
          </a:p>
          <a:p>
            <a:pPr>
              <a:buClr>
                <a:schemeClr val="accent2"/>
              </a:buClr>
              <a:buSzPct val="90000"/>
              <a:buNone/>
            </a:pPr>
            <a:endParaRPr lang="en-US" sz="1500" dirty="0">
              <a:latin typeface="Times New Roman" pitchFamily="18" charset="0"/>
              <a:cs typeface="Times New Roman" pitchFamily="18" charset="0"/>
            </a:endParaRPr>
          </a:p>
          <a:p>
            <a:pPr>
              <a:buClr>
                <a:schemeClr val="accent2"/>
              </a:buClr>
              <a:buSzPct val="90000"/>
              <a:buNone/>
            </a:pPr>
            <a:r>
              <a:rPr lang="en-US" sz="1400" dirty="0">
                <a:latin typeface="Times New Roman" pitchFamily="18" charset="0"/>
                <a:cs typeface="Times New Roman" pitchFamily="18" charset="0"/>
              </a:rPr>
              <a:t>In this company, We have found that</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 in this company out of all employees,150  employees are non-travellers and nearly 277 employees are travelling very frequently and 1043 employees are travelling rarely who are either working or left the company.</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in this company out of all employees 588 employees are male and 882 employees are female who are either working or left the company.</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 in this company out of all employees 470 are singles, 673 are married and 327 are divorced who are either working or left the company.</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in this company out of all employees majority of the employees are getting paid by the salary which is less than 3500.</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in this company out of all employees 416 employees have worked </a:t>
            </a:r>
            <a:br>
              <a:rPr lang="en-IN" sz="1400" dirty="0">
                <a:latin typeface="Times New Roman" pitchFamily="18" charset="0"/>
                <a:cs typeface="Times New Roman" pitchFamily="18" charset="0"/>
              </a:rPr>
            </a:br>
            <a:r>
              <a:rPr lang="en-IN" sz="1400" dirty="0">
                <a:latin typeface="Times New Roman" pitchFamily="18" charset="0"/>
                <a:cs typeface="Times New Roman" pitchFamily="18" charset="0"/>
              </a:rPr>
              <a:t>over time and 1053  employees are working in general timing</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in this company out of all employees majority of the employees has given rating 3 for their work life balance</a:t>
            </a:r>
            <a:endParaRPr lang="en-US" sz="1400" dirty="0">
              <a:solidFill>
                <a:srgbClr val="FF0000"/>
              </a:solidFill>
              <a:latin typeface="Times New Roman" pitchFamily="18" charset="0"/>
              <a:cs typeface="Times New Roman" pitchFamily="18" charset="0"/>
            </a:endParaRPr>
          </a:p>
          <a:p>
            <a:pPr>
              <a:buClr>
                <a:schemeClr val="accent2"/>
              </a:buClr>
              <a:buSzPct val="90000"/>
              <a:buFont typeface="Wingdings" panose="05000000000000000000" pitchFamily="2" charset="2"/>
              <a:buChar char="§"/>
            </a:pPr>
            <a:endParaRPr lang="en-IN" sz="1400" dirty="0">
              <a:latin typeface="Times New Roman" pitchFamily="18" charset="0"/>
              <a:cs typeface="Times New Roman" pitchFamily="18" charset="0"/>
            </a:endParaRPr>
          </a:p>
          <a:p>
            <a:pPr>
              <a:buClr>
                <a:schemeClr val="accent1"/>
              </a:buClr>
            </a:pPr>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94604"/>
            <a:ext cx="5410200" cy="523220"/>
          </a:xfrm>
        </p:spPr>
        <p:txBody>
          <a:bodyPr/>
          <a:lstStyle/>
          <a:p>
            <a:r>
              <a:rPr lang="en-US" sz="2800" dirty="0">
                <a:latin typeface="Times New Roman" panose="02020603050405020304" pitchFamily="18" charset="0"/>
                <a:cs typeface="Times New Roman" panose="02020603050405020304" pitchFamily="18" charset="0"/>
              </a:rPr>
              <a:t>BIVARIATE ANALYSIS</a:t>
            </a:r>
          </a:p>
        </p:txBody>
      </p:sp>
      <p:sp>
        <p:nvSpPr>
          <p:cNvPr id="3" name="Text Placeholder 2"/>
          <p:cNvSpPr>
            <a:spLocks noGrp="1"/>
          </p:cNvSpPr>
          <p:nvPr>
            <p:ph type="body" idx="1"/>
          </p:nvPr>
        </p:nvSpPr>
        <p:spPr>
          <a:xfrm>
            <a:off x="5576" y="1380284"/>
            <a:ext cx="3735375" cy="924952"/>
          </a:xfrm>
        </p:spPr>
        <p:txBody>
          <a:bodyPr/>
          <a:lstStyle/>
          <a:p>
            <a:pPr>
              <a:buNone/>
            </a:pPr>
            <a:r>
              <a:rPr lang="en-US" sz="1600" b="1" u="sng" dirty="0">
                <a:latin typeface="Times New Roman" pitchFamily="18" charset="0"/>
                <a:cs typeface="Times New Roman" pitchFamily="18" charset="0"/>
              </a:rPr>
              <a:t>Major Factors Affecting the Attrition :</a:t>
            </a:r>
          </a:p>
          <a:p>
            <a:pPr>
              <a:buNone/>
            </a:pPr>
            <a:endParaRPr lang="en-US" sz="16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p:txBody>
      </p:sp>
      <p:sp>
        <p:nvSpPr>
          <p:cNvPr id="4" name="Text Placeholder 3"/>
          <p:cNvSpPr>
            <a:spLocks noGrp="1"/>
          </p:cNvSpPr>
          <p:nvPr>
            <p:ph type="body" idx="2"/>
          </p:nvPr>
        </p:nvSpPr>
        <p:spPr>
          <a:xfrm>
            <a:off x="-48322" y="1581150"/>
            <a:ext cx="4366878" cy="523220"/>
          </a:xfrm>
        </p:spPr>
        <p:txBody>
          <a:bodyPr/>
          <a:lstStyle/>
          <a:p>
            <a:pPr>
              <a:buFont typeface="Wingdings" panose="05000000000000000000" pitchFamily="2" charset="2"/>
              <a:buChar char="§"/>
            </a:pPr>
            <a:endParaRPr lang="en-US" sz="1400" b="1" dirty="0">
              <a:latin typeface="Times New Roman" pitchFamily="18" charset="0"/>
              <a:cs typeface="Times New Roman" pitchFamily="18" charset="0"/>
            </a:endParaRPr>
          </a:p>
          <a:p>
            <a:pPr>
              <a:buFont typeface="Wingdings" panose="05000000000000000000" pitchFamily="2" charset="2"/>
              <a:buChar char="§"/>
            </a:pPr>
            <a:r>
              <a:rPr lang="en-US" sz="1400" b="1" dirty="0">
                <a:latin typeface="Times New Roman" pitchFamily="18" charset="0"/>
                <a:cs typeface="Times New Roman" pitchFamily="18" charset="0"/>
              </a:rPr>
              <a:t>Business Travel</a:t>
            </a:r>
          </a:p>
          <a:p>
            <a:pPr>
              <a:buFont typeface="Wingdings" panose="05000000000000000000" pitchFamily="2" charset="2"/>
              <a:buChar char="§"/>
            </a:pPr>
            <a:r>
              <a:rPr lang="en-US" sz="1400" b="1" dirty="0">
                <a:latin typeface="Times New Roman" pitchFamily="18" charset="0"/>
                <a:cs typeface="Times New Roman" pitchFamily="18" charset="0"/>
              </a:rPr>
              <a:t>Marital status</a:t>
            </a:r>
          </a:p>
          <a:p>
            <a:pPr>
              <a:buFont typeface="Wingdings" panose="05000000000000000000" pitchFamily="2" charset="2"/>
              <a:buChar char="§"/>
            </a:pPr>
            <a:r>
              <a:rPr lang="en-US" sz="1400" b="1" dirty="0">
                <a:latin typeface="Times New Roman" pitchFamily="18" charset="0"/>
                <a:cs typeface="Times New Roman" pitchFamily="18" charset="0"/>
              </a:rPr>
              <a:t>Job level</a:t>
            </a:r>
          </a:p>
          <a:p>
            <a:pPr>
              <a:buFont typeface="Wingdings" panose="05000000000000000000" pitchFamily="2" charset="2"/>
              <a:buChar char="§"/>
            </a:pPr>
            <a:r>
              <a:rPr lang="en-US" sz="1400" b="1" dirty="0">
                <a:latin typeface="Times New Roman" pitchFamily="18" charset="0"/>
                <a:cs typeface="Times New Roman" pitchFamily="18" charset="0"/>
              </a:rPr>
              <a:t>Environment satisfaction</a:t>
            </a:r>
          </a:p>
          <a:p>
            <a:pPr>
              <a:buFont typeface="Wingdings" panose="05000000000000000000" pitchFamily="2" charset="2"/>
              <a:buChar char="§"/>
            </a:pPr>
            <a:r>
              <a:rPr lang="en-US" sz="1400" b="1" dirty="0">
                <a:latin typeface="Times New Roman" pitchFamily="18" charset="0"/>
                <a:cs typeface="Times New Roman" pitchFamily="18" charset="0"/>
              </a:rPr>
              <a:t>Job involvement</a:t>
            </a:r>
          </a:p>
          <a:p>
            <a:pPr>
              <a:buFont typeface="Wingdings" panose="05000000000000000000" pitchFamily="2" charset="2"/>
              <a:buChar char="§"/>
            </a:pPr>
            <a:r>
              <a:rPr lang="en-US" sz="1400" b="1" dirty="0">
                <a:latin typeface="Times New Roman" pitchFamily="18" charset="0"/>
                <a:cs typeface="Times New Roman" pitchFamily="18" charset="0"/>
              </a:rPr>
              <a:t>Job satisfaction</a:t>
            </a:r>
          </a:p>
          <a:p>
            <a:pPr>
              <a:buFont typeface="Wingdings" panose="05000000000000000000" pitchFamily="2" charset="2"/>
              <a:buChar char="§"/>
            </a:pPr>
            <a:r>
              <a:rPr lang="en-US" sz="1400" b="1" dirty="0">
                <a:latin typeface="Times New Roman" pitchFamily="18" charset="0"/>
                <a:cs typeface="Times New Roman" pitchFamily="18" charset="0"/>
              </a:rPr>
              <a:t>Over Time </a:t>
            </a:r>
          </a:p>
          <a:p>
            <a:pPr>
              <a:buFont typeface="Wingdings" panose="05000000000000000000" pitchFamily="2" charset="2"/>
              <a:buChar char="§"/>
            </a:pPr>
            <a:r>
              <a:rPr lang="en-US" sz="1400" b="1" dirty="0">
                <a:latin typeface="Times New Roman" pitchFamily="18" charset="0"/>
                <a:cs typeface="Times New Roman" pitchFamily="18" charset="0"/>
              </a:rPr>
              <a:t>Work life balance</a:t>
            </a:r>
          </a:p>
          <a:p>
            <a:pPr>
              <a:buFont typeface="Wingdings" panose="05000000000000000000" pitchFamily="2" charset="2"/>
              <a:buChar char="§"/>
            </a:pPr>
            <a:r>
              <a:rPr lang="en-US" sz="1400" b="1" dirty="0">
                <a:latin typeface="Times New Roman" pitchFamily="18" charset="0"/>
                <a:cs typeface="Times New Roman" pitchFamily="18" charset="0"/>
              </a:rPr>
              <a:t>Monthly income</a:t>
            </a: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 </a:t>
            </a: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9BD1DF0-91D6-CEBD-7D35-DA43B8CB1AAE}"/>
              </a:ext>
            </a:extLst>
          </p:cNvPr>
          <p:cNvSpPr/>
          <p:nvPr/>
        </p:nvSpPr>
        <p:spPr>
          <a:xfrm>
            <a:off x="4427131" y="115042"/>
            <a:ext cx="4267200" cy="396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Job level vs Attrition: </a:t>
            </a: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0B3B9F4E-3D16-9590-621F-1DCFBCDC9BA6}"/>
              </a:ext>
            </a:extLst>
          </p:cNvPr>
          <p:cNvSpPr/>
          <p:nvPr/>
        </p:nvSpPr>
        <p:spPr>
          <a:xfrm>
            <a:off x="1391658" y="819150"/>
            <a:ext cx="4267200" cy="396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Marital status vs Attrition: </a:t>
            </a: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8" name="Picture 7">
            <a:extLst>
              <a:ext uri="{FF2B5EF4-FFF2-40B4-BE49-F238E27FC236}">
                <a16:creationId xmlns:a16="http://schemas.microsoft.com/office/drawing/2014/main" id="{967CDF5C-E73D-D728-BC21-91228000FAF3}"/>
              </a:ext>
            </a:extLst>
          </p:cNvPr>
          <p:cNvPicPr>
            <a:picLocks noChangeAspect="1"/>
          </p:cNvPicPr>
          <p:nvPr/>
        </p:nvPicPr>
        <p:blipFill>
          <a:blip r:embed="rId2"/>
          <a:stretch>
            <a:fillRect/>
          </a:stretch>
        </p:blipFill>
        <p:spPr>
          <a:xfrm>
            <a:off x="106079" y="819150"/>
            <a:ext cx="3761692" cy="2767934"/>
          </a:xfrm>
          <a:prstGeom prst="rect">
            <a:avLst/>
          </a:prstGeom>
        </p:spPr>
      </p:pic>
      <p:sp>
        <p:nvSpPr>
          <p:cNvPr id="9" name="Rectangle 8">
            <a:extLst>
              <a:ext uri="{FF2B5EF4-FFF2-40B4-BE49-F238E27FC236}">
                <a16:creationId xmlns:a16="http://schemas.microsoft.com/office/drawing/2014/main" id="{54FA135D-4779-B8D9-ECC6-7AF346ED7E1D}"/>
              </a:ext>
            </a:extLst>
          </p:cNvPr>
          <p:cNvSpPr/>
          <p:nvPr/>
        </p:nvSpPr>
        <p:spPr>
          <a:xfrm>
            <a:off x="38600" y="3486262"/>
            <a:ext cx="4022448"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92929"/>
                </a:solidFill>
                <a:latin typeface="source-serif-pro"/>
              </a:rPr>
              <a:t>Under our analysis , in this company, employees who are singles having higher possibility to leave the company, comparing divorced and married .</a:t>
            </a:r>
          </a:p>
          <a:p>
            <a:r>
              <a:rPr lang="en-US" sz="1600" b="1" dirty="0">
                <a:solidFill>
                  <a:srgbClr val="292929"/>
                </a:solidFill>
                <a:latin typeface="source-serif-pro"/>
              </a:rPr>
              <a:t>Inference :</a:t>
            </a:r>
            <a:r>
              <a:rPr lang="en-US" dirty="0">
                <a:solidFill>
                  <a:srgbClr val="292929"/>
                </a:solidFill>
                <a:latin typeface="source-serif-pro"/>
              </a:rPr>
              <a:t> </a:t>
            </a:r>
          </a:p>
          <a:p>
            <a:r>
              <a:rPr lang="en-US" dirty="0">
                <a:solidFill>
                  <a:srgbClr val="292929"/>
                </a:solidFill>
                <a:latin typeface="source-serif-pro"/>
              </a:rPr>
              <a:t>This may be due to lack of commitments and responsibilities.</a:t>
            </a:r>
          </a:p>
        </p:txBody>
      </p:sp>
      <p:sp>
        <p:nvSpPr>
          <p:cNvPr id="13" name="Rectangle 12">
            <a:extLst>
              <a:ext uri="{FF2B5EF4-FFF2-40B4-BE49-F238E27FC236}">
                <a16:creationId xmlns:a16="http://schemas.microsoft.com/office/drawing/2014/main" id="{9D0FF27C-918D-0B62-95F9-E958A60C913C}"/>
              </a:ext>
            </a:extLst>
          </p:cNvPr>
          <p:cNvSpPr/>
          <p:nvPr/>
        </p:nvSpPr>
        <p:spPr>
          <a:xfrm>
            <a:off x="4233854" y="3458546"/>
            <a:ext cx="4288219" cy="1146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 :</a:t>
            </a:r>
          </a:p>
          <a:p>
            <a:r>
              <a:rPr lang="en-US" dirty="0">
                <a:solidFill>
                  <a:srgbClr val="292929"/>
                </a:solidFill>
                <a:latin typeface="source-serif-pro"/>
              </a:rPr>
              <a:t>Under our analysis employees who are under the job level 1 are more likely to leave the company, </a:t>
            </a:r>
          </a:p>
          <a:p>
            <a:r>
              <a:rPr lang="en-US" sz="1600" b="1" dirty="0">
                <a:solidFill>
                  <a:srgbClr val="292929"/>
                </a:solidFill>
                <a:latin typeface="source-serif-pro"/>
              </a:rPr>
              <a:t>Inference :</a:t>
            </a:r>
          </a:p>
          <a:p>
            <a:r>
              <a:rPr lang="en-US" dirty="0">
                <a:solidFill>
                  <a:srgbClr val="292929"/>
                </a:solidFill>
                <a:latin typeface="source-serif-pro"/>
              </a:rPr>
              <a:t>this may be due to less responsibility , less experienced employees </a:t>
            </a:r>
          </a:p>
        </p:txBody>
      </p:sp>
      <p:pic>
        <p:nvPicPr>
          <p:cNvPr id="15" name="Picture 14">
            <a:extLst>
              <a:ext uri="{FF2B5EF4-FFF2-40B4-BE49-F238E27FC236}">
                <a16:creationId xmlns:a16="http://schemas.microsoft.com/office/drawing/2014/main" id="{11A7DF17-1C28-BEA8-EF68-1C9935A62DCF}"/>
              </a:ext>
            </a:extLst>
          </p:cNvPr>
          <p:cNvPicPr>
            <a:picLocks noChangeAspect="1"/>
          </p:cNvPicPr>
          <p:nvPr/>
        </p:nvPicPr>
        <p:blipFill>
          <a:blip r:embed="rId3"/>
          <a:stretch>
            <a:fillRect/>
          </a:stretch>
        </p:blipFill>
        <p:spPr>
          <a:xfrm>
            <a:off x="4233854" y="538031"/>
            <a:ext cx="3939881" cy="27281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19AFFF-249A-B620-E278-19194C31C386}"/>
              </a:ext>
            </a:extLst>
          </p:cNvPr>
          <p:cNvSpPr/>
          <p:nvPr/>
        </p:nvSpPr>
        <p:spPr>
          <a:xfrm>
            <a:off x="3180850" y="438150"/>
            <a:ext cx="3124200" cy="3828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Business Travel vs Attrition</a:t>
            </a: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endParaRPr lang="en-US" sz="1500" b="1" dirty="0">
              <a:solidFill>
                <a:schemeClr val="tx1"/>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0363720E-0678-132F-31D5-234025A3B1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3" name="Picture 2">
            <a:extLst>
              <a:ext uri="{FF2B5EF4-FFF2-40B4-BE49-F238E27FC236}">
                <a16:creationId xmlns:a16="http://schemas.microsoft.com/office/drawing/2014/main" id="{E76DA6A8-0526-5E54-4407-D3BBDC06C111}"/>
              </a:ext>
            </a:extLst>
          </p:cNvPr>
          <p:cNvPicPr>
            <a:picLocks noChangeAspect="1"/>
          </p:cNvPicPr>
          <p:nvPr/>
        </p:nvPicPr>
        <p:blipFill>
          <a:blip r:embed="rId2"/>
          <a:stretch>
            <a:fillRect/>
          </a:stretch>
        </p:blipFill>
        <p:spPr>
          <a:xfrm>
            <a:off x="170950" y="1123950"/>
            <a:ext cx="4572000" cy="3741150"/>
          </a:xfrm>
          <a:prstGeom prst="rect">
            <a:avLst/>
          </a:prstGeom>
        </p:spPr>
      </p:pic>
      <p:sp>
        <p:nvSpPr>
          <p:cNvPr id="5" name="Rectangle 4">
            <a:extLst>
              <a:ext uri="{FF2B5EF4-FFF2-40B4-BE49-F238E27FC236}">
                <a16:creationId xmlns:a16="http://schemas.microsoft.com/office/drawing/2014/main" id="{1DC4AD81-A222-87A2-8912-1BB2FF7AAD37}"/>
              </a:ext>
            </a:extLst>
          </p:cNvPr>
          <p:cNvSpPr/>
          <p:nvPr/>
        </p:nvSpPr>
        <p:spPr>
          <a:xfrm>
            <a:off x="5010650" y="2421063"/>
            <a:ext cx="3962400" cy="1146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02A3C"/>
                </a:solidFill>
                <a:latin typeface="source-serif-pro"/>
              </a:rPr>
              <a:t>As per the observation in this company </a:t>
            </a:r>
          </a:p>
          <a:p>
            <a:r>
              <a:rPr lang="en-US" dirty="0">
                <a:solidFill>
                  <a:srgbClr val="202A3C"/>
                </a:solidFill>
                <a:latin typeface="source-serif-pro"/>
              </a:rPr>
              <a:t>attrition rate is high for the employees  who travel frequently .</a:t>
            </a:r>
          </a:p>
          <a:p>
            <a:endParaRPr lang="en-US" dirty="0">
              <a:solidFill>
                <a:srgbClr val="202A3C"/>
              </a:solidFill>
              <a:latin typeface="source-serif-pro"/>
            </a:endParaRPr>
          </a:p>
          <a:p>
            <a:r>
              <a:rPr lang="en-US" sz="1600" b="1" dirty="0">
                <a:solidFill>
                  <a:srgbClr val="292929"/>
                </a:solidFill>
                <a:latin typeface="source-serif-pro"/>
              </a:rPr>
              <a:t>Inference:</a:t>
            </a:r>
          </a:p>
          <a:p>
            <a:pPr marL="285750" indent="-285750">
              <a:buFont typeface="Arial" panose="020B0604020202020204" pitchFamily="34" charset="0"/>
              <a:buChar char="•"/>
            </a:pPr>
            <a:r>
              <a:rPr lang="en-US" dirty="0">
                <a:solidFill>
                  <a:srgbClr val="202A3C"/>
                </a:solidFill>
                <a:latin typeface="source-serif-pro"/>
              </a:rPr>
              <a:t>we might conclude that reason for the attrition might be due to exposures gained by the employee who travel frequently .</a:t>
            </a:r>
          </a:p>
          <a:p>
            <a:pPr marL="285750" indent="-285750">
              <a:buFont typeface="Arial" panose="020B0604020202020204" pitchFamily="34" charset="0"/>
              <a:buChar char="•"/>
            </a:pPr>
            <a:endParaRPr lang="en-US" dirty="0">
              <a:solidFill>
                <a:srgbClr val="202A3C"/>
              </a:solidFill>
              <a:latin typeface="source-serif-pro"/>
            </a:endParaRPr>
          </a:p>
          <a:p>
            <a:pPr marL="285750" indent="-285750">
              <a:buFont typeface="Arial" panose="020B0604020202020204" pitchFamily="34" charset="0"/>
              <a:buChar char="•"/>
            </a:pPr>
            <a:r>
              <a:rPr lang="en-US" dirty="0">
                <a:solidFill>
                  <a:srgbClr val="202A3C"/>
                </a:solidFill>
                <a:latin typeface="source-serif-pro"/>
              </a:rPr>
              <a:t>On other perspective ,the employees leave the company due to long travel and facing health problems , imbalance social life.</a:t>
            </a:r>
            <a:br>
              <a:rPr lang="en-US" dirty="0">
                <a:solidFill>
                  <a:srgbClr val="202A3C"/>
                </a:solidFill>
                <a:latin typeface="source-serif-pro"/>
              </a:rPr>
            </a:br>
            <a:r>
              <a:rPr lang="en-US" dirty="0">
                <a:solidFill>
                  <a:srgbClr val="202A3C"/>
                </a:solidFill>
                <a:latin typeface="source-serif-pro"/>
              </a:rPr>
              <a:t> </a:t>
            </a:r>
          </a:p>
          <a:p>
            <a:pPr marL="285750" indent="-285750">
              <a:buFont typeface="Arial" panose="020B0604020202020204" pitchFamily="34" charset="0"/>
              <a:buChar char="•"/>
            </a:pPr>
            <a:endParaRPr lang="en-US" dirty="0">
              <a:solidFill>
                <a:srgbClr val="202A3C"/>
              </a:solidFill>
              <a:latin typeface="source-serif-pro"/>
            </a:endParaRPr>
          </a:p>
          <a:p>
            <a:endParaRPr lang="en-US" dirty="0">
              <a:solidFill>
                <a:srgbClr val="202A3C"/>
              </a:solidFill>
              <a:latin typeface="source-serif-pro"/>
            </a:endParaRPr>
          </a:p>
          <a:p>
            <a:endParaRPr lang="en-US" dirty="0">
              <a:solidFill>
                <a:srgbClr val="202A3C"/>
              </a:solidFill>
              <a:latin typeface="source-serif-pro"/>
            </a:endParaRPr>
          </a:p>
        </p:txBody>
      </p:sp>
    </p:spTree>
    <p:extLst>
      <p:ext uri="{BB962C8B-B14F-4D97-AF65-F5344CB8AC3E}">
        <p14:creationId xmlns:p14="http://schemas.microsoft.com/office/powerpoint/2010/main" val="134450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2DB5C64-D48A-6411-2661-3795EC27191F}"/>
              </a:ext>
            </a:extLst>
          </p:cNvPr>
          <p:cNvSpPr/>
          <p:nvPr/>
        </p:nvSpPr>
        <p:spPr>
          <a:xfrm>
            <a:off x="4750849" y="0"/>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Job Involvement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5" name="Rectangle 4">
            <a:extLst>
              <a:ext uri="{FF2B5EF4-FFF2-40B4-BE49-F238E27FC236}">
                <a16:creationId xmlns:a16="http://schemas.microsoft.com/office/drawing/2014/main" id="{32212FFE-03EA-10C4-C320-5D37E8E3A177}"/>
              </a:ext>
            </a:extLst>
          </p:cNvPr>
          <p:cNvSpPr/>
          <p:nvPr/>
        </p:nvSpPr>
        <p:spPr>
          <a:xfrm>
            <a:off x="1181319" y="514350"/>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Environment Satisfaction vs Attrition: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pic>
        <p:nvPicPr>
          <p:cNvPr id="7" name="Picture 6">
            <a:extLst>
              <a:ext uri="{FF2B5EF4-FFF2-40B4-BE49-F238E27FC236}">
                <a16:creationId xmlns:a16="http://schemas.microsoft.com/office/drawing/2014/main" id="{A1E5D591-F012-81FC-6A47-2212ABA6BA70}"/>
              </a:ext>
            </a:extLst>
          </p:cNvPr>
          <p:cNvPicPr>
            <a:picLocks noChangeAspect="1"/>
          </p:cNvPicPr>
          <p:nvPr/>
        </p:nvPicPr>
        <p:blipFill>
          <a:blip r:embed="rId2"/>
          <a:stretch>
            <a:fillRect/>
          </a:stretch>
        </p:blipFill>
        <p:spPr>
          <a:xfrm>
            <a:off x="347163" y="895350"/>
            <a:ext cx="3272120" cy="2726768"/>
          </a:xfrm>
          <a:prstGeom prst="rect">
            <a:avLst/>
          </a:prstGeom>
        </p:spPr>
      </p:pic>
      <p:sp>
        <p:nvSpPr>
          <p:cNvPr id="11" name="Rectangle 10">
            <a:extLst>
              <a:ext uri="{FF2B5EF4-FFF2-40B4-BE49-F238E27FC236}">
                <a16:creationId xmlns:a16="http://schemas.microsoft.com/office/drawing/2014/main" id="{F2DC7929-8AFD-8203-5ECB-CEE56D2A7402}"/>
              </a:ext>
            </a:extLst>
          </p:cNvPr>
          <p:cNvSpPr/>
          <p:nvPr/>
        </p:nvSpPr>
        <p:spPr>
          <a:xfrm>
            <a:off x="137599" y="4025771"/>
            <a:ext cx="4648200" cy="500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92929"/>
                </a:solidFill>
                <a:latin typeface="source-serif-pro"/>
              </a:rPr>
              <a:t>It is observable that In this company employees with environment satisfaction category 1 are more likely to leave the company ,attrition rate is negatively associated with the environment satisfaction . </a:t>
            </a:r>
          </a:p>
          <a:p>
            <a:r>
              <a:rPr lang="en-US" sz="1600" b="1" dirty="0">
                <a:solidFill>
                  <a:srgbClr val="292929"/>
                </a:solidFill>
                <a:latin typeface="source-serif-pro"/>
              </a:rPr>
              <a:t>Inference :</a:t>
            </a:r>
          </a:p>
          <a:p>
            <a:r>
              <a:rPr lang="en-US" dirty="0">
                <a:solidFill>
                  <a:srgbClr val="292929"/>
                </a:solidFill>
                <a:latin typeface="source-serif-pro"/>
              </a:rPr>
              <a:t>This might be due to Poor ecosystem , Negative Hospitality.</a:t>
            </a:r>
          </a:p>
        </p:txBody>
      </p:sp>
      <p:sp>
        <p:nvSpPr>
          <p:cNvPr id="14" name="Rectangle 13">
            <a:extLst>
              <a:ext uri="{FF2B5EF4-FFF2-40B4-BE49-F238E27FC236}">
                <a16:creationId xmlns:a16="http://schemas.microsoft.com/office/drawing/2014/main" id="{63275895-1963-14B9-4355-DF6D46BD56FE}"/>
              </a:ext>
            </a:extLst>
          </p:cNvPr>
          <p:cNvSpPr/>
          <p:nvPr/>
        </p:nvSpPr>
        <p:spPr>
          <a:xfrm>
            <a:off x="4688897" y="3521951"/>
            <a:ext cx="4107940" cy="812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02A3C"/>
                </a:solidFill>
                <a:latin typeface="source-serif-pro"/>
              </a:rPr>
              <a:t> In this company the employees with job involvement category 1 has higher possibility to leave the company,</a:t>
            </a:r>
            <a:r>
              <a:rPr lang="en-US" dirty="0">
                <a:solidFill>
                  <a:srgbClr val="292929"/>
                </a:solidFill>
                <a:latin typeface="source-serif-pro"/>
              </a:rPr>
              <a:t> attrition rate is negatively associated with the Job involvement</a:t>
            </a:r>
            <a:endParaRPr lang="en-US" dirty="0">
              <a:solidFill>
                <a:srgbClr val="202A3C"/>
              </a:solidFill>
              <a:latin typeface="source-serif-pro"/>
            </a:endParaRPr>
          </a:p>
          <a:p>
            <a:r>
              <a:rPr lang="en-US" sz="1600" b="1" dirty="0">
                <a:solidFill>
                  <a:srgbClr val="292929"/>
                </a:solidFill>
                <a:latin typeface="source-serif-pro"/>
              </a:rPr>
              <a:t>Inference :</a:t>
            </a:r>
          </a:p>
          <a:p>
            <a:r>
              <a:rPr lang="en-US" dirty="0">
                <a:solidFill>
                  <a:srgbClr val="202A3C"/>
                </a:solidFill>
                <a:latin typeface="source-serif-pro"/>
              </a:rPr>
              <a:t>This may be due to the domain given to the employee is irrespective to his education </a:t>
            </a:r>
          </a:p>
        </p:txBody>
      </p:sp>
      <p:pic>
        <p:nvPicPr>
          <p:cNvPr id="16" name="Picture 15">
            <a:extLst>
              <a:ext uri="{FF2B5EF4-FFF2-40B4-BE49-F238E27FC236}">
                <a16:creationId xmlns:a16="http://schemas.microsoft.com/office/drawing/2014/main" id="{6DC0D19C-A065-0D7D-056F-4F62AC3D0720}"/>
              </a:ext>
            </a:extLst>
          </p:cNvPr>
          <p:cNvPicPr>
            <a:picLocks noChangeAspect="1"/>
          </p:cNvPicPr>
          <p:nvPr/>
        </p:nvPicPr>
        <p:blipFill>
          <a:blip r:embed="rId3"/>
          <a:stretch>
            <a:fillRect/>
          </a:stretch>
        </p:blipFill>
        <p:spPr>
          <a:xfrm>
            <a:off x="4583151" y="427735"/>
            <a:ext cx="3940098" cy="26368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0397CB8-9820-89AB-BB66-0D9790FB84D2}"/>
              </a:ext>
            </a:extLst>
          </p:cNvPr>
          <p:cNvSpPr/>
          <p:nvPr/>
        </p:nvSpPr>
        <p:spPr>
          <a:xfrm>
            <a:off x="22302" y="590550"/>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Over Time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4" name="Rectangle 3"/>
          <p:cNvSpPr/>
          <p:nvPr/>
        </p:nvSpPr>
        <p:spPr>
          <a:xfrm>
            <a:off x="4800600" y="666750"/>
            <a:ext cx="4038600" cy="381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4EAFE1-ED66-BECE-07D0-F5A2502F9C17}"/>
              </a:ext>
            </a:extLst>
          </p:cNvPr>
          <p:cNvSpPr/>
          <p:nvPr/>
        </p:nvSpPr>
        <p:spPr>
          <a:xfrm>
            <a:off x="4495800" y="13475"/>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Job Satisfaction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a:extLst>
              <a:ext uri="{FF2B5EF4-FFF2-40B4-BE49-F238E27FC236}">
                <a16:creationId xmlns:a16="http://schemas.microsoft.com/office/drawing/2014/main" id="{A7A6631E-C42E-727D-E7D7-A78A40B0789A}"/>
              </a:ext>
            </a:extLst>
          </p:cNvPr>
          <p:cNvSpPr/>
          <p:nvPr/>
        </p:nvSpPr>
        <p:spPr>
          <a:xfrm>
            <a:off x="4273001" y="3455809"/>
            <a:ext cx="4038600" cy="906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rgbClr val="292929"/>
              </a:solidFill>
              <a:latin typeface="source-serif-pro"/>
            </a:endParaRPr>
          </a:p>
          <a:p>
            <a:r>
              <a:rPr lang="en-US" sz="1600" b="1" dirty="0">
                <a:solidFill>
                  <a:srgbClr val="292929"/>
                </a:solidFill>
                <a:latin typeface="source-serif-pro"/>
              </a:rPr>
              <a:t>Interpretation</a:t>
            </a:r>
            <a:r>
              <a:rPr lang="en-US" sz="1300" dirty="0">
                <a:solidFill>
                  <a:srgbClr val="292929"/>
                </a:solidFill>
                <a:latin typeface="source-serif-pro"/>
              </a:rPr>
              <a:t> :</a:t>
            </a:r>
          </a:p>
          <a:p>
            <a:r>
              <a:rPr lang="en-US" sz="1300" dirty="0">
                <a:solidFill>
                  <a:srgbClr val="292929"/>
                </a:solidFill>
                <a:latin typeface="source-serif-pro"/>
              </a:rPr>
              <a:t>Under our analysis in this company the employees with job satisfaction category 1 has higher possibility to leave the company</a:t>
            </a:r>
          </a:p>
          <a:p>
            <a:r>
              <a:rPr lang="en-US" sz="1600" b="1" dirty="0">
                <a:solidFill>
                  <a:srgbClr val="292929"/>
                </a:solidFill>
                <a:latin typeface="source-serif-pro"/>
              </a:rPr>
              <a:t>Inference</a:t>
            </a:r>
            <a:r>
              <a:rPr lang="en-US" sz="1300" dirty="0">
                <a:solidFill>
                  <a:srgbClr val="292929"/>
                </a:solidFill>
                <a:latin typeface="source-serif-pro"/>
              </a:rPr>
              <a:t>:</a:t>
            </a:r>
          </a:p>
          <a:p>
            <a:r>
              <a:rPr lang="en-US" sz="1300" dirty="0">
                <a:solidFill>
                  <a:srgbClr val="292929"/>
                </a:solidFill>
                <a:latin typeface="source-serif-pro"/>
              </a:rPr>
              <a:t>This may be due to Responsibility mismatch, less growth opportunity, lack of appreciation. </a:t>
            </a:r>
          </a:p>
        </p:txBody>
      </p:sp>
      <p:pic>
        <p:nvPicPr>
          <p:cNvPr id="14" name="Picture 13">
            <a:extLst>
              <a:ext uri="{FF2B5EF4-FFF2-40B4-BE49-F238E27FC236}">
                <a16:creationId xmlns:a16="http://schemas.microsoft.com/office/drawing/2014/main" id="{E78D40D2-BEEC-FA67-D880-BC7A80DE37EC}"/>
              </a:ext>
            </a:extLst>
          </p:cNvPr>
          <p:cNvPicPr>
            <a:picLocks noChangeAspect="1"/>
          </p:cNvPicPr>
          <p:nvPr/>
        </p:nvPicPr>
        <p:blipFill>
          <a:blip r:embed="rId2"/>
          <a:stretch>
            <a:fillRect/>
          </a:stretch>
        </p:blipFill>
        <p:spPr>
          <a:xfrm>
            <a:off x="142076" y="977576"/>
            <a:ext cx="3696027" cy="3029035"/>
          </a:xfrm>
          <a:prstGeom prst="rect">
            <a:avLst/>
          </a:prstGeom>
        </p:spPr>
      </p:pic>
      <p:sp>
        <p:nvSpPr>
          <p:cNvPr id="15" name="Rectangle 14">
            <a:extLst>
              <a:ext uri="{FF2B5EF4-FFF2-40B4-BE49-F238E27FC236}">
                <a16:creationId xmlns:a16="http://schemas.microsoft.com/office/drawing/2014/main" id="{A59D126A-EFF1-D439-AABF-2CD68BDECB1E}"/>
              </a:ext>
            </a:extLst>
          </p:cNvPr>
          <p:cNvSpPr/>
          <p:nvPr/>
        </p:nvSpPr>
        <p:spPr>
          <a:xfrm>
            <a:off x="77484" y="4009863"/>
            <a:ext cx="4107940" cy="812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92929"/>
                </a:solidFill>
                <a:latin typeface="source-serif-pro"/>
              </a:rPr>
              <a:t>Under our analysis in this company the employees who has worked overtime are more likely to leave</a:t>
            </a:r>
          </a:p>
          <a:p>
            <a:r>
              <a:rPr lang="en-US" sz="1600" b="1" dirty="0">
                <a:solidFill>
                  <a:srgbClr val="292929"/>
                </a:solidFill>
                <a:latin typeface="source-serif-pro"/>
              </a:rPr>
              <a:t>Inference</a:t>
            </a:r>
            <a:r>
              <a:rPr lang="en-US" dirty="0">
                <a:solidFill>
                  <a:srgbClr val="292929"/>
                </a:solidFill>
                <a:latin typeface="source-serif-pro"/>
              </a:rPr>
              <a:t>:</a:t>
            </a:r>
          </a:p>
          <a:p>
            <a:r>
              <a:rPr lang="en-US" dirty="0">
                <a:solidFill>
                  <a:srgbClr val="292929"/>
                </a:solidFill>
                <a:latin typeface="source-serif-pro"/>
              </a:rPr>
              <a:t> this may be due to company work life imbalance , less compensation , poor corporate culture.</a:t>
            </a:r>
          </a:p>
        </p:txBody>
      </p:sp>
      <p:pic>
        <p:nvPicPr>
          <p:cNvPr id="17" name="Picture 16">
            <a:extLst>
              <a:ext uri="{FF2B5EF4-FFF2-40B4-BE49-F238E27FC236}">
                <a16:creationId xmlns:a16="http://schemas.microsoft.com/office/drawing/2014/main" id="{EA127975-0284-CB74-C008-71B23B60F400}"/>
              </a:ext>
            </a:extLst>
          </p:cNvPr>
          <p:cNvPicPr>
            <a:picLocks noChangeAspect="1"/>
          </p:cNvPicPr>
          <p:nvPr/>
        </p:nvPicPr>
        <p:blipFill>
          <a:blip r:embed="rId3"/>
          <a:stretch>
            <a:fillRect/>
          </a:stretch>
        </p:blipFill>
        <p:spPr>
          <a:xfrm>
            <a:off x="4365702" y="600097"/>
            <a:ext cx="3894157" cy="2712955"/>
          </a:xfrm>
          <a:prstGeom prst="rect">
            <a:avLst/>
          </a:prstGeom>
        </p:spPr>
      </p:pic>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1250</TotalTime>
  <Words>1006</Words>
  <Application>Microsoft Office PowerPoint</Application>
  <PresentationFormat>On-screen Show (16:9)</PresentationFormat>
  <Paragraphs>330</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Roboto Condensed</vt:lpstr>
      <vt:lpstr>Roboto Condensed Light</vt:lpstr>
      <vt:lpstr>Wingdings</vt:lpstr>
      <vt:lpstr>Times New Roman</vt:lpstr>
      <vt:lpstr>Georgia</vt:lpstr>
      <vt:lpstr>Arial</vt:lpstr>
      <vt:lpstr>Arial Black</vt:lpstr>
      <vt:lpstr>source-serif-pro</vt:lpstr>
      <vt:lpstr>Arvo</vt:lpstr>
      <vt:lpstr>Salerio template</vt:lpstr>
      <vt:lpstr>EXPLORATORY DATA ANALYSIS</vt:lpstr>
      <vt:lpstr>INTRODUCTION TO DATASET</vt:lpstr>
      <vt:lpstr>TYPES OF FEATURES IN THE DATASET</vt:lpstr>
      <vt:lpstr>UNIVARIATE ANALYSIS</vt:lpstr>
      <vt:lpstr>BIVARIATE ANALYSIS</vt:lpstr>
      <vt:lpstr>PowerPoint Presentation</vt:lpstr>
      <vt:lpstr>PowerPoint Presentation</vt:lpstr>
      <vt:lpstr>PowerPoint Presentation</vt:lpstr>
      <vt:lpstr>PowerPoint Presentation</vt:lpstr>
      <vt:lpstr>PowerPoint Presentation</vt:lpstr>
      <vt:lpstr>PowerPoint Presentation</vt:lpstr>
      <vt:lpstr>MULTIVARIATE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User</dc:creator>
  <cp:lastModifiedBy>benwin anthony</cp:lastModifiedBy>
  <cp:revision>69</cp:revision>
  <dcterms:modified xsi:type="dcterms:W3CDTF">2022-10-24T05:47:22Z</dcterms:modified>
</cp:coreProperties>
</file>