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Roboto Condensed"/>
      <p:regular r:id="rId14"/>
    </p:embeddedFont>
    <p:embeddedFont>
      <p:font typeface="Roboto Condensed"/>
      <p:regular r:id="rId15"/>
    </p:embeddedFont>
    <p:embeddedFont>
      <p:font typeface="Roboto Condensed"/>
      <p:regular r:id="rId16"/>
    </p:embeddedFont>
    <p:embeddedFont>
      <p:font typeface="Roboto Condensed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hyperlink" Target="https://github.com/BEOMBAAM/Cat_Yawj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8" Type="http://schemas.openxmlformats.org/officeDocument/2006/relationships/slideLayout" Target="../slideLayouts/slideLayout8.xml"/><Relationship Id="rId9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08878"/>
            <a:ext cx="64272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고양이 하품 감지 AI 시스템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컴퓨터공학전공 17101371 박용범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56830" y="1067991"/>
            <a:ext cx="77017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반려동물 혼자 있는 시간과 문제점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2256830" y="211693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C8CAC1">
              <a:alpha val="50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00" y="2159437"/>
            <a:ext cx="340162" cy="42529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993946" y="2194798"/>
            <a:ext cx="30174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장시간 혼자 있는 반려동물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993946" y="2685217"/>
            <a:ext cx="1084266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KB금융 '2021 한국반려동물보고서'에 따르면 전체 반려동물 가구의 75.3%가 동물을 혼자 두고 외출하며, 1인 가구는 평균 7시간 20분으로 가장 높은 수치를 기록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2256830" y="386465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C8CAC1">
              <a:alpha val="50000"/>
            </a:srgbClr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900" y="3907155"/>
            <a:ext cx="340162" cy="42529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993946" y="3942517"/>
            <a:ext cx="30174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분리불안과 이상 행동 위험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2993946" y="4432935"/>
            <a:ext cx="108426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혼자 있는 시간이 길어질수록 하울링, 배변 실수, 파괴 행동 등 분리불안과 이상 행동의 위험이 증가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2256830" y="52494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C8CAC1">
              <a:alpha val="50000"/>
            </a:srgbClr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900" y="5291971"/>
            <a:ext cx="340162" cy="4252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2993946" y="53273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관찰의 어려움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2993946" y="5817751"/>
            <a:ext cx="1084266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보호자가 집을 비운 상태에서는 고양이의 미세한 행동 변화(하품, 눈 감기, 입 벌림 등)를 관찰하기 어려워 사전 감지와 케어가 늦어질 수 있음</a:t>
            </a:r>
            <a:endParaRPr lang="en-US" sz="1750" dirty="0"/>
          </a:p>
        </p:txBody>
      </p:sp>
      <p:sp>
        <p:nvSpPr>
          <p:cNvPr id="17" name="Text 11"/>
          <p:cNvSpPr/>
          <p:nvPr/>
        </p:nvSpPr>
        <p:spPr>
          <a:xfrm>
            <a:off x="2256830" y="6798707"/>
            <a:ext cx="115797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6473"/>
            <a:ext cx="85829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OpenCV를 활용한 전처리와 후처리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전처리 과정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1337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실시간 모니터링을 위해 cv2.VideoCapture()를 사용하여 웹캠으로부터 프레임을 수집합니다. 수집된 프레임은 numpy 배열로 변환된 후 딥러닝 모델에 입력됩니다.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4061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후처리 과정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11337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cv2.circle()로 keypoint를 시각화하고, cv2.line()으로 스켈레톤을 연결하며, cv2.putText()로 하품 여부를 실시간으로 화면에 표시합니다.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151" y="2531983"/>
            <a:ext cx="4975979" cy="316563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833914"/>
            <a:ext cx="5103614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개발 과정 및 문제 해결</a:t>
            </a:r>
            <a:endParaRPr lang="en-US" sz="4000" dirty="0"/>
          </a:p>
        </p:txBody>
      </p:sp>
      <p:sp>
        <p:nvSpPr>
          <p:cNvPr id="5" name="Shape 1"/>
          <p:cNvSpPr/>
          <p:nvPr/>
        </p:nvSpPr>
        <p:spPr>
          <a:xfrm>
            <a:off x="1023342" y="1777960"/>
            <a:ext cx="22860" cy="5617726"/>
          </a:xfrm>
          <a:prstGeom prst="roundRect">
            <a:avLst>
              <a:gd name="adj" fmla="val 133954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6" name="Shape 2"/>
          <p:cNvSpPr/>
          <p:nvPr/>
        </p:nvSpPr>
        <p:spPr>
          <a:xfrm>
            <a:off x="1230094" y="1996083"/>
            <a:ext cx="612338" cy="22860"/>
          </a:xfrm>
          <a:prstGeom prst="roundRect">
            <a:avLst>
              <a:gd name="adj" fmla="val 133954"/>
            </a:avLst>
          </a:prstGeom>
          <a:solidFill>
            <a:srgbClr val="AEB0A7"/>
          </a:solidFill>
          <a:ln/>
        </p:spPr>
      </p:sp>
      <p:sp>
        <p:nvSpPr>
          <p:cNvPr id="7" name="Shape 3"/>
          <p:cNvSpPr/>
          <p:nvPr/>
        </p:nvSpPr>
        <p:spPr>
          <a:xfrm>
            <a:off x="793730" y="1777960"/>
            <a:ext cx="459224" cy="459224"/>
          </a:xfrm>
          <a:prstGeom prst="roundRect">
            <a:avLst>
              <a:gd name="adj" fmla="val 6668"/>
            </a:avLst>
          </a:prstGeom>
          <a:solidFill>
            <a:srgbClr val="C8CAC1">
              <a:alpha val="50000"/>
            </a:srgbClr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28" y="1816179"/>
            <a:ext cx="306110" cy="38266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044065" y="1848088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데이터 수집</a:t>
            </a:r>
            <a:endParaRPr lang="en-US" sz="2000" dirty="0"/>
          </a:p>
        </p:txBody>
      </p:sp>
      <p:sp>
        <p:nvSpPr>
          <p:cNvPr id="10" name="Text 5"/>
          <p:cNvSpPr/>
          <p:nvPr/>
        </p:nvSpPr>
        <p:spPr>
          <a:xfrm>
            <a:off x="2044065" y="2289334"/>
            <a:ext cx="6306145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DeepLabCut에 고양이 하품 영상을 가져와 프레임 단위로 나눈 뒤, DeepLabCut Labeling GUI를 사용하여 keypoint를 수작업으로 정의했습니다. 약 60 프레임을 수집하여 train_network() 함수로 모델을 학습시켰습니다.</a:t>
            </a:r>
            <a:endParaRPr lang="en-US" sz="1600" dirty="0"/>
          </a:p>
        </p:txBody>
      </p:sp>
      <p:sp>
        <p:nvSpPr>
          <p:cNvPr id="11" name="Shape 6"/>
          <p:cNvSpPr/>
          <p:nvPr/>
        </p:nvSpPr>
        <p:spPr>
          <a:xfrm>
            <a:off x="1230094" y="3895844"/>
            <a:ext cx="612338" cy="22860"/>
          </a:xfrm>
          <a:prstGeom prst="roundRect">
            <a:avLst>
              <a:gd name="adj" fmla="val 133954"/>
            </a:avLst>
          </a:prstGeom>
          <a:solidFill>
            <a:srgbClr val="AEB0A7"/>
          </a:solidFill>
          <a:ln/>
        </p:spPr>
      </p:sp>
      <p:sp>
        <p:nvSpPr>
          <p:cNvPr id="12" name="Shape 7"/>
          <p:cNvSpPr/>
          <p:nvPr/>
        </p:nvSpPr>
        <p:spPr>
          <a:xfrm>
            <a:off x="793730" y="3677722"/>
            <a:ext cx="459224" cy="459224"/>
          </a:xfrm>
          <a:prstGeom prst="roundRect">
            <a:avLst>
              <a:gd name="adj" fmla="val 6668"/>
            </a:avLst>
          </a:prstGeom>
          <a:solidFill>
            <a:srgbClr val="C8CAC1">
              <a:alpha val="50000"/>
            </a:srgbClr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28" y="3715941"/>
            <a:ext cx="306110" cy="38266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044065" y="3747849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함수 및 알고리즘 적용</a:t>
            </a:r>
            <a:endParaRPr lang="en-US" sz="2000" dirty="0"/>
          </a:p>
        </p:txBody>
      </p:sp>
      <p:sp>
        <p:nvSpPr>
          <p:cNvPr id="15" name="Text 9"/>
          <p:cNvSpPr/>
          <p:nvPr/>
        </p:nvSpPr>
        <p:spPr>
          <a:xfrm>
            <a:off x="2044065" y="4189095"/>
            <a:ext cx="6306145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predict_single_frame() 함수를 통해 실시간 추론을 수행하고, 거리 계산 알고리즘으로 하품 상태를 판별합니다. OpenCV 기반 시각화로 사용자 인터페이스를 구현합니다.</a:t>
            </a:r>
            <a:endParaRPr lang="en-US" sz="1600" dirty="0"/>
          </a:p>
        </p:txBody>
      </p:sp>
      <p:sp>
        <p:nvSpPr>
          <p:cNvPr id="16" name="Shape 10"/>
          <p:cNvSpPr/>
          <p:nvPr/>
        </p:nvSpPr>
        <p:spPr>
          <a:xfrm>
            <a:off x="1230094" y="5795605"/>
            <a:ext cx="612338" cy="22860"/>
          </a:xfrm>
          <a:prstGeom prst="roundRect">
            <a:avLst>
              <a:gd name="adj" fmla="val 133954"/>
            </a:avLst>
          </a:prstGeom>
          <a:solidFill>
            <a:srgbClr val="AEB0A7"/>
          </a:solidFill>
          <a:ln/>
        </p:spPr>
      </p:sp>
      <p:sp>
        <p:nvSpPr>
          <p:cNvPr id="17" name="Shape 11"/>
          <p:cNvSpPr/>
          <p:nvPr/>
        </p:nvSpPr>
        <p:spPr>
          <a:xfrm>
            <a:off x="793730" y="5577483"/>
            <a:ext cx="459224" cy="459224"/>
          </a:xfrm>
          <a:prstGeom prst="roundRect">
            <a:avLst>
              <a:gd name="adj" fmla="val 6668"/>
            </a:avLst>
          </a:prstGeom>
          <a:solidFill>
            <a:srgbClr val="C8CAC1">
              <a:alpha val="50000"/>
            </a:srgbClr>
          </a:solidFill>
          <a:ln/>
        </p:spPr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28" y="5615702"/>
            <a:ext cx="306110" cy="382667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2044065" y="5647611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문제점과 해결 과정</a:t>
            </a:r>
            <a:endParaRPr lang="en-US" sz="2000" dirty="0"/>
          </a:p>
        </p:txBody>
      </p:sp>
      <p:sp>
        <p:nvSpPr>
          <p:cNvPr id="20" name="Text 13"/>
          <p:cNvSpPr/>
          <p:nvPr/>
        </p:nvSpPr>
        <p:spPr>
          <a:xfrm>
            <a:off x="2044065" y="6088856"/>
            <a:ext cx="6306145" cy="1306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TensorFlow 버전 호환 오류, load_predictor() 함수 사용 시 DLC 최신 버전 필요, 일부 keypoint 누락 등의 문제가 발생했습니다. 이를 해결하기 위해 TensorFlow 2.7.0으로 수동 지정, GitHub main 브랜치에서 DLC 재설치, 신뢰도 기반 필터링 추가 등의 조치를 취했습니다.</a:t>
            </a:r>
            <a:pPr algn="l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(해결 못함)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프로젝트 결과 및 성과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본 프로젝트는 실시간으로 고양이의 하품을 성공적으로 감지하며, 눈과 입의 keypoint, 스켈레톤 연결, 하품 여부 표시 등 다양한 시각화 기능을 포함하고 있습니다. 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5082" y="514707"/>
            <a:ext cx="3624739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데모 영상 및 시스템 작동 원리</a:t>
            </a:r>
            <a:endParaRPr lang="en-US" sz="23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082" y="1138118"/>
            <a:ext cx="3041928" cy="187999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18573" y="1138118"/>
            <a:ext cx="10156746" cy="243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실시간 하품 감지</a:t>
            </a:r>
            <a:endParaRPr lang="en-US" sz="1150" dirty="0"/>
          </a:p>
        </p:txBody>
      </p:sp>
      <p:sp>
        <p:nvSpPr>
          <p:cNvPr id="5" name="Text 2"/>
          <p:cNvSpPr/>
          <p:nvPr/>
        </p:nvSpPr>
        <p:spPr>
          <a:xfrm>
            <a:off x="3818573" y="1454348"/>
            <a:ext cx="10156746" cy="243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웹캠을 통해 고양이의 하품이 감지되면 "Yawning </a:t>
            </a:r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😺</a:t>
            </a:r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" 텍스트가 화면에 출력되고, keypoint가 실시간으로 표시됩니다.</a:t>
            </a:r>
            <a:endParaRPr lang="en-US" sz="11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82" y="3322201"/>
            <a:ext cx="3041928" cy="187999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818573" y="3322201"/>
            <a:ext cx="10156746" cy="243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키포인트 시각화</a:t>
            </a:r>
            <a:endParaRPr lang="en-US" sz="1150" dirty="0"/>
          </a:p>
        </p:txBody>
      </p:sp>
      <p:sp>
        <p:nvSpPr>
          <p:cNvPr id="8" name="Text 4"/>
          <p:cNvSpPr/>
          <p:nvPr/>
        </p:nvSpPr>
        <p:spPr>
          <a:xfrm>
            <a:off x="3818573" y="3638431"/>
            <a:ext cx="10156746" cy="243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고양이의 눈, 코, 입 등에 keypoint를 표시하고 이들을 연결하여 스켈레톤을 형성함으로써 하품 상태를 직관적으로 확인할 수 있습니다.</a:t>
            </a:r>
            <a:endParaRPr lang="en-US" sz="11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82" y="5506283"/>
            <a:ext cx="3041928" cy="187999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818573" y="5506283"/>
            <a:ext cx="10156746" cy="243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사용자 알림</a:t>
            </a:r>
            <a:endParaRPr lang="en-US" sz="1150" dirty="0"/>
          </a:p>
        </p:txBody>
      </p:sp>
      <p:sp>
        <p:nvSpPr>
          <p:cNvPr id="11" name="Text 6"/>
          <p:cNvSpPr/>
          <p:nvPr/>
        </p:nvSpPr>
        <p:spPr>
          <a:xfrm>
            <a:off x="3818573" y="5822513"/>
            <a:ext cx="10156746" cy="243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하품이 감지되면 사용자에게 고양이의  상태를 직관적으로 전달하여 적절한 조치를 취할 수 있도록 합니다.</a:t>
            </a:r>
            <a:endParaRPr lang="en-US" sz="1150" dirty="0"/>
          </a:p>
        </p:txBody>
      </p:sp>
      <p:sp>
        <p:nvSpPr>
          <p:cNvPr id="12" name="Text 7"/>
          <p:cNvSpPr/>
          <p:nvPr/>
        </p:nvSpPr>
        <p:spPr>
          <a:xfrm>
            <a:off x="655082" y="7523083"/>
            <a:ext cx="1332023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9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이 시스템은 고양이의 하품을 감지함으로써 반려묘의 피로도와 스트레스 수준을 간접적으로 모니터링할 수 있게 해주며, 반려인이 부재 중일 때도 반려묘의 상태를 확인할 수 있는 혁신적인 솔루션입니다.</a:t>
            </a:r>
            <a:endParaRPr lang="en-US" sz="9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2361" y="622816"/>
            <a:ext cx="6350079" cy="6367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GitHub 저장소 및 향후 계획</a:t>
            </a:r>
            <a:endParaRPr lang="en-US" sz="40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7396" y="1666994"/>
            <a:ext cx="2152531" cy="117371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370" y="2220278"/>
            <a:ext cx="286464" cy="35814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33643" y="1870710"/>
            <a:ext cx="2482810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향후 확장 기능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5333643" y="2311122"/>
            <a:ext cx="2482810" cy="325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하품 빈도 분석 및 통계 리포팅</a:t>
            </a:r>
            <a:endParaRPr lang="en-US" sz="1600" dirty="0"/>
          </a:p>
        </p:txBody>
      </p:sp>
      <p:sp>
        <p:nvSpPr>
          <p:cNvPr id="7" name="Shape 3"/>
          <p:cNvSpPr/>
          <p:nvPr/>
        </p:nvSpPr>
        <p:spPr>
          <a:xfrm>
            <a:off x="5180767" y="2856547"/>
            <a:ext cx="8606433" cy="11430"/>
          </a:xfrm>
          <a:prstGeom prst="roundRect">
            <a:avLst>
              <a:gd name="adj" fmla="val 267412"/>
            </a:avLst>
          </a:prstGeom>
          <a:solidFill>
            <a:srgbClr val="C8CAC1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190" y="2891552"/>
            <a:ext cx="4305062" cy="1173718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370" y="3299341"/>
            <a:ext cx="286464" cy="35814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09968" y="3095268"/>
            <a:ext cx="2248614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오픈소스 협업</a:t>
            </a:r>
            <a:endParaRPr lang="en-US" sz="2000" dirty="0"/>
          </a:p>
        </p:txBody>
      </p:sp>
      <p:sp>
        <p:nvSpPr>
          <p:cNvPr id="11" name="Text 5"/>
          <p:cNvSpPr/>
          <p:nvPr/>
        </p:nvSpPr>
        <p:spPr>
          <a:xfrm>
            <a:off x="6409968" y="3535680"/>
            <a:ext cx="2248614" cy="325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커뮤니티 기여 및 기능 개선</a:t>
            </a:r>
            <a:endParaRPr lang="en-US" sz="1600" dirty="0"/>
          </a:p>
        </p:txBody>
      </p:sp>
      <p:sp>
        <p:nvSpPr>
          <p:cNvPr id="12" name="Shape 6"/>
          <p:cNvSpPr/>
          <p:nvPr/>
        </p:nvSpPr>
        <p:spPr>
          <a:xfrm>
            <a:off x="6257092" y="4081105"/>
            <a:ext cx="7530108" cy="11430"/>
          </a:xfrm>
          <a:prstGeom prst="roundRect">
            <a:avLst>
              <a:gd name="adj" fmla="val 267412"/>
            </a:avLst>
          </a:prstGeom>
          <a:solidFill>
            <a:srgbClr val="C8CAC1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865" y="4116110"/>
            <a:ext cx="6457593" cy="1173718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0370" y="4523899"/>
            <a:ext cx="286464" cy="35814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486174" y="4319826"/>
            <a:ext cx="2546985" cy="318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코드 공유</a:t>
            </a:r>
            <a:endParaRPr lang="en-US" sz="2000" dirty="0"/>
          </a:p>
        </p:txBody>
      </p:sp>
      <p:sp>
        <p:nvSpPr>
          <p:cNvPr id="16" name="Text 8"/>
          <p:cNvSpPr/>
          <p:nvPr/>
        </p:nvSpPr>
        <p:spPr>
          <a:xfrm>
            <a:off x="7486174" y="4760238"/>
            <a:ext cx="2670215" cy="325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전체 프로젝트 코드 및 모델 공개</a:t>
            </a:r>
            <a:endParaRPr lang="en-US" sz="1600" dirty="0"/>
          </a:p>
        </p:txBody>
      </p:sp>
      <p:sp>
        <p:nvSpPr>
          <p:cNvPr id="17" name="Text 9"/>
          <p:cNvSpPr/>
          <p:nvPr/>
        </p:nvSpPr>
        <p:spPr>
          <a:xfrm>
            <a:off x="792361" y="5519023"/>
            <a:ext cx="13045678" cy="651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전체 프로젝트 코드, 학습된 모델, 테스트 영상, 발표자료를 포함한 모든 자료는 GitHub에서 확인하실 수 있습니다. 이 프로젝트는 오픈소스로 공개되어 있어 누구나 자유롭게 활용하고 개선할 수 있습니다.</a:t>
            </a:r>
            <a:endParaRPr lang="en-US" sz="1600" dirty="0"/>
          </a:p>
        </p:txBody>
      </p:sp>
      <p:sp>
        <p:nvSpPr>
          <p:cNvPr id="18" name="Text 10"/>
          <p:cNvSpPr/>
          <p:nvPr/>
        </p:nvSpPr>
        <p:spPr>
          <a:xfrm>
            <a:off x="792361" y="6399967"/>
            <a:ext cx="13045678" cy="325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GitHub 링크: </a:t>
            </a:r>
            <a:pPr algn="l" indent="0" marL="0">
              <a:lnSpc>
                <a:spcPts val="2550"/>
              </a:lnSpc>
              <a:buNone/>
            </a:pPr>
            <a:r>
              <a:rPr lang="en-US" sz="1600" u="sng" dirty="0">
                <a:solidFill>
                  <a:srgbClr val="1E1E1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  <a:hlinkClick r:id="rId7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https://github.com/BEOMBAAM/Cat_Yawj</a:t>
            </a:r>
            <a:endParaRPr lang="en-US" sz="1600" dirty="0"/>
          </a:p>
        </p:txBody>
      </p:sp>
      <p:sp>
        <p:nvSpPr>
          <p:cNvPr id="19" name="Text 11"/>
          <p:cNvSpPr/>
          <p:nvPr/>
        </p:nvSpPr>
        <p:spPr>
          <a:xfrm>
            <a:off x="792361" y="6955036"/>
            <a:ext cx="13045678" cy="651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향후에는 하품 외에도 다양한 고양이 행동 패턴을 감지하고, 장기적인 건강 모니터링 기능을 추가하여 더욱 포괄적인 반려동물 케어 시스템으로 발전시킬 계획입니다.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2025-06-10T21:33:51Z</dcterms:created>
  <dcterms:modified xsi:type="dcterms:W3CDTF">2025-06-10T21:33:51Z</dcterms:modified>
</cp:coreProperties>
</file>