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58" r:id="rId4"/>
    <p:sldId id="263" r:id="rId5"/>
    <p:sldId id="265" r:id="rId6"/>
    <p:sldId id="259"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1" autoAdjust="0"/>
    <p:restoredTop sz="94660"/>
  </p:normalViewPr>
  <p:slideViewPr>
    <p:cSldViewPr snapToGrid="0">
      <p:cViewPr varScale="1">
        <p:scale>
          <a:sx n="67" d="100"/>
          <a:sy n="67" d="100"/>
        </p:scale>
        <p:origin x="78" y="2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ijn Callebaut" userId="fba5d383-b749-4a4c-8654-a36e5749287b" providerId="ADAL" clId="{4FEDC582-7B25-4A93-B325-4940ED97DF40}"/>
    <pc:docChg chg="custSel modSld">
      <pc:chgData name="Stijn Callebaut" userId="fba5d383-b749-4a4c-8654-a36e5749287b" providerId="ADAL" clId="{4FEDC582-7B25-4A93-B325-4940ED97DF40}" dt="2018-06-07T15:43:08.582" v="123" actId="20577"/>
      <pc:docMkLst>
        <pc:docMk/>
      </pc:docMkLst>
      <pc:sldChg chg="modSp">
        <pc:chgData name="Stijn Callebaut" userId="fba5d383-b749-4a4c-8654-a36e5749287b" providerId="ADAL" clId="{4FEDC582-7B25-4A93-B325-4940ED97DF40}" dt="2018-06-07T15:43:08.582" v="123" actId="20577"/>
        <pc:sldMkLst>
          <pc:docMk/>
          <pc:sldMk cId="3740478598" sldId="258"/>
        </pc:sldMkLst>
        <pc:graphicFrameChg chg="mod modGraphic">
          <ac:chgData name="Stijn Callebaut" userId="fba5d383-b749-4a4c-8654-a36e5749287b" providerId="ADAL" clId="{4FEDC582-7B25-4A93-B325-4940ED97DF40}" dt="2018-06-07T15:43:08.582" v="123" actId="20577"/>
          <ac:graphicFrameMkLst>
            <pc:docMk/>
            <pc:sldMk cId="3740478598" sldId="258"/>
            <ac:graphicFrameMk id="4"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en-US"/>
              <a:t>Click to edit Master text styles</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en-US"/>
              <a:t>Click to edit Master title style</a:t>
            </a:r>
            <a:endParaRPr lang="en-US" dirty="0"/>
          </a:p>
        </p:txBody>
      </p:sp>
      <p:sp>
        <p:nvSpPr>
          <p:cNvPr id="15" name="Rectangle 14"/>
          <p:cNvSpPr/>
          <p:nvPr userDrawn="1"/>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209183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5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93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56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1493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715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05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008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51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3993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0422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23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3790949" y="6392236"/>
            <a:ext cx="4645478" cy="307777"/>
          </a:xfrm>
          <a:prstGeom prst="rect">
            <a:avLst/>
          </a:prstGeom>
          <a:noFill/>
        </p:spPr>
        <p:txBody>
          <a:bodyPr wrap="square" rtlCol="0">
            <a:spAutoFit/>
          </a:bodyPr>
          <a:lstStyle/>
          <a:p>
            <a:r>
              <a:rPr lang="fr-BE" sz="1400" b="1" dirty="0" err="1">
                <a:solidFill>
                  <a:schemeClr val="bg1"/>
                </a:solidFill>
                <a:latin typeface="Segoe UI Light" panose="020B0502040204020203" pitchFamily="34" charset="0"/>
              </a:rPr>
              <a:t>Belgian</a:t>
            </a:r>
            <a:r>
              <a:rPr lang="fr-BE" sz="1400" b="1" dirty="0">
                <a:solidFill>
                  <a:schemeClr val="bg1"/>
                </a:solidFill>
                <a:latin typeface="Segoe UI Light" panose="020B0502040204020203" pitchFamily="34" charset="0"/>
              </a:rPr>
              <a:t> PowerShell user group – BEPUG - @</a:t>
            </a:r>
            <a:r>
              <a:rPr lang="fr-BE" sz="1400" b="1" dirty="0" err="1">
                <a:solidFill>
                  <a:schemeClr val="bg1"/>
                </a:solidFill>
                <a:latin typeface="Segoe UI Light" panose="020B0502040204020203" pitchFamily="34" charset="0"/>
              </a:rPr>
              <a:t>BePowerShell</a:t>
            </a:r>
            <a:endParaRPr lang="en-US" sz="1400" b="1" dirty="0">
              <a:solidFill>
                <a:schemeClr val="bg1"/>
              </a:solidFill>
              <a:latin typeface="Segoe UI Light" panose="020B0502040204020203" pitchFamily="34" charset="0"/>
            </a:endParaRPr>
          </a:p>
        </p:txBody>
      </p:sp>
      <p:grpSp>
        <p:nvGrpSpPr>
          <p:cNvPr id="11" name="Group 10"/>
          <p:cNvGrpSpPr/>
          <p:nvPr userDrawn="1"/>
        </p:nvGrpSpPr>
        <p:grpSpPr>
          <a:xfrm>
            <a:off x="11187630" y="5875216"/>
            <a:ext cx="947382" cy="889139"/>
            <a:chOff x="8534547" y="3801990"/>
            <a:chExt cx="1745669" cy="1745669"/>
          </a:xfrm>
        </p:grpSpPr>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4" name="Picture 1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Tree>
    <p:extLst>
      <p:ext uri="{BB962C8B-B14F-4D97-AF65-F5344CB8AC3E}">
        <p14:creationId xmlns:p14="http://schemas.microsoft.com/office/powerpoint/2010/main" val="2138119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generated with very high confidence">
            <a:extLst>
              <a:ext uri="{FF2B5EF4-FFF2-40B4-BE49-F238E27FC236}">
                <a16:creationId xmlns:a16="http://schemas.microsoft.com/office/drawing/2014/main" id="{8B230A27-6D63-475F-8854-E3A492C78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370" y="0"/>
            <a:ext cx="6374860" cy="6374860"/>
          </a:xfrm>
          <a:prstGeom prst="rect">
            <a:avLst/>
          </a:prstGeom>
        </p:spPr>
      </p:pic>
      <p:pic>
        <p:nvPicPr>
          <p:cNvPr id="8" name="Picture 7">
            <a:extLst>
              <a:ext uri="{FF2B5EF4-FFF2-40B4-BE49-F238E27FC236}">
                <a16:creationId xmlns:a16="http://schemas.microsoft.com/office/drawing/2014/main" id="{909AFB5C-95EF-4C5B-9C1B-97B86EA21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433" y="1673159"/>
            <a:ext cx="1768812" cy="1768812"/>
          </a:xfrm>
          <a:prstGeom prst="rect">
            <a:avLst/>
          </a:prstGeom>
        </p:spPr>
      </p:pic>
    </p:spTree>
    <p:extLst>
      <p:ext uri="{BB962C8B-B14F-4D97-AF65-F5344CB8AC3E}">
        <p14:creationId xmlns:p14="http://schemas.microsoft.com/office/powerpoint/2010/main" val="232472777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fr-BE" sz="9600" dirty="0" err="1"/>
              <a:t>Welcome</a:t>
            </a:r>
            <a:endParaRPr lang="en-US" sz="96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8073495"/>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dirty="0"/>
              <a:t>Agenda part I</a:t>
            </a:r>
            <a:br>
              <a:rPr lang="fr-BE"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6824896"/>
              </p:ext>
            </p:extLst>
          </p:nvPr>
        </p:nvGraphicFramePr>
        <p:xfrm>
          <a:off x="588619" y="1619248"/>
          <a:ext cx="11603381" cy="3020816"/>
        </p:xfrm>
        <a:graphic>
          <a:graphicData uri="http://schemas.openxmlformats.org/drawingml/2006/table">
            <a:tbl>
              <a:tblPr firstRow="1" bandRow="1">
                <a:tableStyleId>{2D5ABB26-0587-4C30-8999-92F81FD0307C}</a:tableStyleId>
              </a:tblPr>
              <a:tblGrid>
                <a:gridCol w="2305307">
                  <a:extLst>
                    <a:ext uri="{9D8B030D-6E8A-4147-A177-3AD203B41FA5}">
                      <a16:colId xmlns:a16="http://schemas.microsoft.com/office/drawing/2014/main" val="20000"/>
                    </a:ext>
                  </a:extLst>
                </a:gridCol>
                <a:gridCol w="5254711">
                  <a:extLst>
                    <a:ext uri="{9D8B030D-6E8A-4147-A177-3AD203B41FA5}">
                      <a16:colId xmlns:a16="http://schemas.microsoft.com/office/drawing/2014/main" val="20001"/>
                    </a:ext>
                  </a:extLst>
                </a:gridCol>
                <a:gridCol w="4043363">
                  <a:extLst>
                    <a:ext uri="{9D8B030D-6E8A-4147-A177-3AD203B41FA5}">
                      <a16:colId xmlns:a16="http://schemas.microsoft.com/office/drawing/2014/main" val="20002"/>
                    </a:ext>
                  </a:extLst>
                </a:gridCol>
              </a:tblGrid>
              <a:tr h="518984">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0"/>
                  </a:ext>
                </a:extLst>
              </a:tr>
              <a:tr h="518984">
                <a:tc>
                  <a:txBody>
                    <a:bodyPr/>
                    <a:lstStyle/>
                    <a:p>
                      <a:r>
                        <a:rPr lang="fr-BE" sz="2800" b="1" baseline="0" dirty="0">
                          <a:solidFill>
                            <a:schemeClr val="bg1"/>
                          </a:solidFill>
                          <a:latin typeface="Segoe UI Light" panose="020B0502040204020203" pitchFamily="34" charset="0"/>
                          <a:cs typeface="Segoe UI Light" panose="020B0502040204020203" pitchFamily="34" charset="0"/>
                        </a:rPr>
                        <a:t>…. – 18.30</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fr-BE" sz="2800" b="1" dirty="0" err="1">
                          <a:solidFill>
                            <a:schemeClr val="bg1"/>
                          </a:solidFill>
                          <a:latin typeface="Segoe UI Light" panose="020B0502040204020203" pitchFamily="34" charset="0"/>
                          <a:cs typeface="Segoe UI Light" panose="020B0502040204020203" pitchFamily="34" charset="0"/>
                        </a:rPr>
                        <a:t>Welcome</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r h="518984">
                <a:tc>
                  <a:txBody>
                    <a:bodyPr/>
                    <a:lstStyle/>
                    <a:p>
                      <a:r>
                        <a:rPr lang="fr-BE" sz="2800" b="1" dirty="0">
                          <a:solidFill>
                            <a:schemeClr val="bg1"/>
                          </a:solidFill>
                          <a:latin typeface="Segoe UI Light" panose="020B0502040204020203" pitchFamily="34" charset="0"/>
                          <a:cs typeface="Segoe UI Light" panose="020B0502040204020203" pitchFamily="34" charset="0"/>
                        </a:rPr>
                        <a:t>18.30 </a:t>
                      </a:r>
                      <a:r>
                        <a:rPr lang="fr-BE" sz="2800" b="1" baseline="0" dirty="0">
                          <a:solidFill>
                            <a:schemeClr val="bg1"/>
                          </a:solidFill>
                          <a:latin typeface="Segoe UI Light" panose="020B0502040204020203" pitchFamily="34" charset="0"/>
                          <a:cs typeface="Segoe UI Light" panose="020B0502040204020203" pitchFamily="34" charset="0"/>
                        </a:rPr>
                        <a:t>– </a:t>
                      </a:r>
                      <a:r>
                        <a:rPr lang="fr-BE" sz="2800" b="1" dirty="0">
                          <a:solidFill>
                            <a:schemeClr val="bg1"/>
                          </a:solidFill>
                          <a:latin typeface="Segoe UI Light" panose="020B0502040204020203" pitchFamily="34" charset="0"/>
                          <a:cs typeface="Segoe UI Light" panose="020B0502040204020203" pitchFamily="34" charset="0"/>
                        </a:rPr>
                        <a:t>19.00</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Infrastructure-as-Code: VSTS, Azure and the glue of PowerShell</a:t>
                      </a:r>
                    </a:p>
                  </a:txBody>
                  <a:tcPr/>
                </a:tc>
                <a:tc>
                  <a:txBody>
                    <a:bodyPr/>
                    <a:lstStyle/>
                    <a:p>
                      <a:r>
                        <a:rPr lang="fr-BE" sz="2800" b="1" dirty="0">
                          <a:solidFill>
                            <a:schemeClr val="bg1"/>
                          </a:solidFill>
                          <a:latin typeface="Segoe UI Light" panose="020B0502040204020203" pitchFamily="34" charset="0"/>
                          <a:cs typeface="Segoe UI Light" panose="020B0502040204020203" pitchFamily="34" charset="0"/>
                        </a:rPr>
                        <a:t>By Jeff Wouters</a:t>
                      </a:r>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2"/>
                  </a:ext>
                </a:extLst>
              </a:tr>
              <a:tr h="518984">
                <a:tc>
                  <a:txBody>
                    <a:bodyPr/>
                    <a:lstStyle/>
                    <a:p>
                      <a:r>
                        <a:rPr lang="fr-BE" sz="2800" b="1" dirty="0">
                          <a:solidFill>
                            <a:schemeClr val="bg1"/>
                          </a:solidFill>
                          <a:latin typeface="Segoe UI Light" panose="020B0502040204020203" pitchFamily="34" charset="0"/>
                          <a:cs typeface="Segoe UI Light" panose="020B0502040204020203" pitchFamily="34" charset="0"/>
                        </a:rPr>
                        <a:t>19.00 –</a:t>
                      </a:r>
                      <a:r>
                        <a:rPr lang="fr-BE" sz="2800" b="1" baseline="0" dirty="0">
                          <a:solidFill>
                            <a:schemeClr val="bg1"/>
                          </a:solidFill>
                          <a:latin typeface="Segoe UI Light" panose="020B0502040204020203" pitchFamily="34" charset="0"/>
                          <a:cs typeface="Segoe UI Light" panose="020B0502040204020203" pitchFamily="34" charset="0"/>
                        </a:rPr>
                        <a:t> 19.30</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Azure Cloud Shell and </a:t>
                      </a:r>
                      <a:r>
                        <a:rPr lang="en-US" sz="2800" b="1" dirty="0" err="1">
                          <a:solidFill>
                            <a:schemeClr val="bg1"/>
                          </a:solidFill>
                          <a:latin typeface="Segoe UI Light" panose="020B0502040204020203" pitchFamily="34" charset="0"/>
                          <a:cs typeface="Segoe UI Light" panose="020B0502040204020203" pitchFamily="34" charset="0"/>
                        </a:rPr>
                        <a:t>SHiPS</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2800" b="1" dirty="0">
                          <a:solidFill>
                            <a:schemeClr val="bg1"/>
                          </a:solidFill>
                          <a:latin typeface="Segoe UI Light" panose="020B0502040204020203" pitchFamily="34" charset="0"/>
                          <a:cs typeface="Segoe UI Light" panose="020B0502040204020203" pitchFamily="34" charset="0"/>
                        </a:rPr>
                        <a:t>By Steven Taylor</a:t>
                      </a:r>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3"/>
                  </a:ext>
                </a:extLst>
              </a:tr>
              <a:tr h="518984">
                <a:tc>
                  <a:txBody>
                    <a:bodyPr/>
                    <a:lstStyle/>
                    <a:p>
                      <a:r>
                        <a:rPr lang="fr-BE" sz="2800" b="1" dirty="0">
                          <a:solidFill>
                            <a:schemeClr val="bg1"/>
                          </a:solidFill>
                          <a:latin typeface="Segoe UI Light" panose="020B0502040204020203" pitchFamily="34" charset="0"/>
                          <a:cs typeface="Segoe UI Light" panose="020B0502040204020203" pitchFamily="34" charset="0"/>
                        </a:rPr>
                        <a:t>19.30 – 19.45</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Food and drinks</a:t>
                      </a:r>
                    </a:p>
                  </a:txBody>
                  <a:tcPr/>
                </a:tc>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4"/>
                  </a:ext>
                </a:extLst>
              </a:tr>
            </a:tbl>
          </a:graphicData>
        </a:graphic>
      </p:graphicFrame>
      <p:cxnSp>
        <p:nvCxnSpPr>
          <p:cNvPr id="6" name="Straight Connector 5"/>
          <p:cNvCxnSpPr>
            <a:stCxn id="2" idx="1"/>
            <a:endCxn id="2" idx="3"/>
          </p:cNvCxnSpPr>
          <p:nvPr/>
        </p:nvCxnSpPr>
        <p:spPr>
          <a:xfrm>
            <a:off x="838200" y="1027907"/>
            <a:ext cx="10515600" cy="0"/>
          </a:xfrm>
          <a:prstGeom prst="line">
            <a:avLst/>
          </a:prstGeom>
          <a:ln w="28575">
            <a:solidFill>
              <a:srgbClr val="1623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478598"/>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dirty="0"/>
              <a:t>Agenda part II</a:t>
            </a:r>
            <a:br>
              <a:rPr lang="fr-BE"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2937253"/>
              </p:ext>
            </p:extLst>
          </p:nvPr>
        </p:nvGraphicFramePr>
        <p:xfrm>
          <a:off x="588619" y="1586298"/>
          <a:ext cx="11603381" cy="3446712"/>
        </p:xfrm>
        <a:graphic>
          <a:graphicData uri="http://schemas.openxmlformats.org/drawingml/2006/table">
            <a:tbl>
              <a:tblPr firstRow="1" bandRow="1">
                <a:tableStyleId>{2D5ABB26-0587-4C30-8999-92F81FD0307C}</a:tableStyleId>
              </a:tblPr>
              <a:tblGrid>
                <a:gridCol w="2305307">
                  <a:extLst>
                    <a:ext uri="{9D8B030D-6E8A-4147-A177-3AD203B41FA5}">
                      <a16:colId xmlns:a16="http://schemas.microsoft.com/office/drawing/2014/main" val="20000"/>
                    </a:ext>
                  </a:extLst>
                </a:gridCol>
                <a:gridCol w="4411749">
                  <a:extLst>
                    <a:ext uri="{9D8B030D-6E8A-4147-A177-3AD203B41FA5}">
                      <a16:colId xmlns:a16="http://schemas.microsoft.com/office/drawing/2014/main" val="20001"/>
                    </a:ext>
                  </a:extLst>
                </a:gridCol>
                <a:gridCol w="4886325">
                  <a:extLst>
                    <a:ext uri="{9D8B030D-6E8A-4147-A177-3AD203B41FA5}">
                      <a16:colId xmlns:a16="http://schemas.microsoft.com/office/drawing/2014/main" val="20002"/>
                    </a:ext>
                  </a:extLst>
                </a:gridCol>
              </a:tblGrid>
              <a:tr h="518984">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0"/>
                  </a:ext>
                </a:extLst>
              </a:tr>
              <a:tr h="518984">
                <a:tc>
                  <a:txBody>
                    <a:bodyPr/>
                    <a:lstStyle/>
                    <a:p>
                      <a:r>
                        <a:rPr lang="fr-BE" sz="2800" b="1" dirty="0">
                          <a:solidFill>
                            <a:schemeClr val="bg1"/>
                          </a:solidFill>
                          <a:latin typeface="Segoe UI Light" panose="020B0502040204020203" pitchFamily="34" charset="0"/>
                          <a:cs typeface="Segoe UI Light" panose="020B0502040204020203" pitchFamily="34" charset="0"/>
                        </a:rPr>
                        <a:t>19.45 – 20.15</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Stick to the full potential of PowerShell</a:t>
                      </a:r>
                    </a:p>
                  </a:txBody>
                  <a:tcPr/>
                </a:tc>
                <a:tc>
                  <a:txBody>
                    <a:bodyPr/>
                    <a:lstStyle/>
                    <a:p>
                      <a:r>
                        <a:rPr lang="fr-BE" sz="2800" b="1" dirty="0">
                          <a:solidFill>
                            <a:schemeClr val="bg1"/>
                          </a:solidFill>
                          <a:latin typeface="Segoe UI Light" panose="020B0502040204020203" pitchFamily="34" charset="0"/>
                          <a:cs typeface="Segoe UI Light" panose="020B0502040204020203" pitchFamily="34" charset="0"/>
                        </a:rPr>
                        <a:t>By Christof Van Geendertaelen</a:t>
                      </a:r>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5"/>
                  </a:ext>
                </a:extLst>
              </a:tr>
              <a:tr h="518984">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Function ctrl-c {}</a:t>
                      </a: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By Merlijn Van Waeyenberghe</a:t>
                      </a:r>
                    </a:p>
                  </a:txBody>
                  <a:tcPr/>
                </a:tc>
                <a:extLst>
                  <a:ext uri="{0D108BD9-81ED-4DB2-BD59-A6C34878D82A}">
                    <a16:rowId xmlns:a16="http://schemas.microsoft.com/office/drawing/2014/main" val="4094926155"/>
                  </a:ext>
                </a:extLst>
              </a:tr>
              <a:tr h="518984">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Too late for a complex ARM template</a:t>
                      </a: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Ivo Haagen</a:t>
                      </a:r>
                    </a:p>
                  </a:txBody>
                  <a:tcPr/>
                </a:tc>
                <a:extLst>
                  <a:ext uri="{0D108BD9-81ED-4DB2-BD59-A6C34878D82A}">
                    <a16:rowId xmlns:a16="http://schemas.microsoft.com/office/drawing/2014/main" val="1927503815"/>
                  </a:ext>
                </a:extLst>
              </a:tr>
              <a:tr h="518984">
                <a:tc>
                  <a:txBody>
                    <a:bodyPr/>
                    <a:lstStyle/>
                    <a:p>
                      <a:r>
                        <a:rPr lang="fr-BE" sz="2800" b="1" dirty="0">
                          <a:solidFill>
                            <a:schemeClr val="bg1"/>
                          </a:solidFill>
                          <a:latin typeface="Segoe UI Light" panose="020B0502040204020203" pitchFamily="34" charset="0"/>
                          <a:cs typeface="Segoe UI Light" panose="020B0502040204020203" pitchFamily="34" charset="0"/>
                        </a:rPr>
                        <a:t>20.15 - …</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fr-BE" sz="2800" b="1" dirty="0">
                          <a:solidFill>
                            <a:schemeClr val="bg1"/>
                          </a:solidFill>
                          <a:latin typeface="Segoe UI Light" panose="020B0502040204020203" pitchFamily="34" charset="0"/>
                          <a:cs typeface="Segoe UI Light" panose="020B0502040204020203" pitchFamily="34" charset="0"/>
                        </a:rPr>
                        <a:t>Networking</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6"/>
                  </a:ext>
                </a:extLst>
              </a:tr>
            </a:tbl>
          </a:graphicData>
        </a:graphic>
      </p:graphicFrame>
      <p:cxnSp>
        <p:nvCxnSpPr>
          <p:cNvPr id="6" name="Straight Connector 5"/>
          <p:cNvCxnSpPr>
            <a:stCxn id="2" idx="1"/>
            <a:endCxn id="2" idx="3"/>
          </p:cNvCxnSpPr>
          <p:nvPr/>
        </p:nvCxnSpPr>
        <p:spPr>
          <a:xfrm>
            <a:off x="838200" y="1027907"/>
            <a:ext cx="10515600" cy="0"/>
          </a:xfrm>
          <a:prstGeom prst="line">
            <a:avLst/>
          </a:prstGeom>
          <a:ln w="28575">
            <a:solidFill>
              <a:srgbClr val="1623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56027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Infrastructure-as-Code: VSTS, Azure and the glue of PowerShell</a:t>
            </a:r>
          </a:p>
        </p:txBody>
      </p:sp>
      <p:sp>
        <p:nvSpPr>
          <p:cNvPr id="3" name="Content Placeholder 2"/>
          <p:cNvSpPr>
            <a:spLocks noGrp="1"/>
          </p:cNvSpPr>
          <p:nvPr>
            <p:ph idx="1"/>
          </p:nvPr>
        </p:nvSpPr>
        <p:spPr/>
        <p:txBody>
          <a:bodyPr/>
          <a:lstStyle/>
          <a:p>
            <a:pPr marL="0" indent="0">
              <a:buNone/>
            </a:pPr>
            <a:r>
              <a:rPr lang="fr-BE" dirty="0"/>
              <a:t>Jeff Wouters</a:t>
            </a:r>
          </a:p>
          <a:p>
            <a:pPr marL="0" indent="0">
              <a:buNone/>
            </a:pPr>
            <a:endParaRPr lang="en-US" dirty="0"/>
          </a:p>
          <a:p>
            <a:pPr marL="0" indent="0">
              <a:buNone/>
            </a:pPr>
            <a:r>
              <a:rPr lang="en-US" dirty="0"/>
              <a:t>When you manage your IT infrastructure through code, a new way of thinking and working is desired. VSTS as an orchestration tool, PowerShell as a glue and Azure as a platform to receive all the content.  </a:t>
            </a:r>
          </a:p>
          <a:p>
            <a:pPr marL="0" indent="0">
              <a:buNone/>
            </a:pPr>
            <a:r>
              <a:rPr lang="en-US" dirty="0"/>
              <a:t>During this session I'll show you how you can easily set up the basics in this, expand on that and how this can help you convince your management and colleagues to allow / do this.</a:t>
            </a:r>
          </a:p>
        </p:txBody>
      </p:sp>
    </p:spTree>
    <p:extLst>
      <p:ext uri="{BB962C8B-B14F-4D97-AF65-F5344CB8AC3E}">
        <p14:creationId xmlns:p14="http://schemas.microsoft.com/office/powerpoint/2010/main" val="1655249087"/>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Cloud Shell and </a:t>
            </a:r>
            <a:r>
              <a:rPr lang="en-US" dirty="0" err="1"/>
              <a:t>SHiPS</a:t>
            </a:r>
            <a:endParaRPr lang="en-US" dirty="0"/>
          </a:p>
        </p:txBody>
      </p:sp>
      <p:sp>
        <p:nvSpPr>
          <p:cNvPr id="3" name="Content Placeholder 2"/>
          <p:cNvSpPr>
            <a:spLocks noGrp="1"/>
          </p:cNvSpPr>
          <p:nvPr>
            <p:ph idx="1"/>
          </p:nvPr>
        </p:nvSpPr>
        <p:spPr/>
        <p:txBody>
          <a:bodyPr/>
          <a:lstStyle/>
          <a:p>
            <a:pPr marL="0" indent="0">
              <a:buNone/>
            </a:pPr>
            <a:r>
              <a:rPr lang="fr-BE" dirty="0"/>
              <a:t>Steven Taylor</a:t>
            </a:r>
          </a:p>
          <a:p>
            <a:pPr marL="0" indent="0">
              <a:buNone/>
            </a:pPr>
            <a:endParaRPr lang="fr-BE" dirty="0"/>
          </a:p>
          <a:p>
            <a:pPr marL="0" indent="0">
              <a:buNone/>
            </a:pPr>
            <a:endParaRPr lang="en-US" dirty="0"/>
          </a:p>
        </p:txBody>
      </p:sp>
    </p:spTree>
    <p:extLst>
      <p:ext uri="{BB962C8B-B14F-4D97-AF65-F5344CB8AC3E}">
        <p14:creationId xmlns:p14="http://schemas.microsoft.com/office/powerpoint/2010/main" val="18000158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 to the full potential of PowerShell</a:t>
            </a:r>
          </a:p>
        </p:txBody>
      </p:sp>
      <p:sp>
        <p:nvSpPr>
          <p:cNvPr id="3" name="Content Placeholder 2"/>
          <p:cNvSpPr>
            <a:spLocks noGrp="1"/>
          </p:cNvSpPr>
          <p:nvPr>
            <p:ph idx="1"/>
          </p:nvPr>
        </p:nvSpPr>
        <p:spPr/>
        <p:txBody>
          <a:bodyPr>
            <a:normAutofit/>
          </a:bodyPr>
          <a:lstStyle/>
          <a:p>
            <a:pPr marL="0" indent="0">
              <a:buNone/>
            </a:pPr>
            <a:r>
              <a:rPr lang="en-US" dirty="0"/>
              <a:t>Christof Van Geendertaelen</a:t>
            </a:r>
            <a:endParaRPr lang="fr-BE" dirty="0"/>
          </a:p>
          <a:p>
            <a:pPr marL="0" indent="0">
              <a:buNone/>
            </a:pPr>
            <a:endParaRPr lang="en-US" dirty="0"/>
          </a:p>
          <a:p>
            <a:pPr marL="0" indent="0">
              <a:buNone/>
            </a:pPr>
            <a:r>
              <a:rPr lang="en-US" dirty="0"/>
              <a:t>As PowerShell enthusiasts it is very tempting to use PowerShell in every single situation.  </a:t>
            </a:r>
          </a:p>
          <a:p>
            <a:pPr marL="0" indent="0">
              <a:buNone/>
            </a:pPr>
            <a:r>
              <a:rPr lang="en-US" dirty="0"/>
              <a:t>But sometimes other tools are more suited for the job.  </a:t>
            </a:r>
          </a:p>
          <a:p>
            <a:pPr marL="0" indent="0">
              <a:buNone/>
            </a:pPr>
            <a:r>
              <a:rPr lang="en-US" dirty="0"/>
              <a:t>In those cases, PowerShell still makes your life easier supporting other tools. Best of both worlds!</a:t>
            </a:r>
          </a:p>
        </p:txBody>
      </p:sp>
    </p:spTree>
    <p:extLst>
      <p:ext uri="{BB962C8B-B14F-4D97-AF65-F5344CB8AC3E}">
        <p14:creationId xmlns:p14="http://schemas.microsoft.com/office/powerpoint/2010/main" val="152624665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Function</a:t>
            </a:r>
            <a:r>
              <a:rPr lang="nl-NL" dirty="0"/>
              <a:t> ctrl-c {}</a:t>
            </a:r>
            <a:endParaRPr lang="en-US" dirty="0"/>
          </a:p>
        </p:txBody>
      </p:sp>
      <p:sp>
        <p:nvSpPr>
          <p:cNvPr id="3" name="Content Placeholder 2"/>
          <p:cNvSpPr>
            <a:spLocks noGrp="1"/>
          </p:cNvSpPr>
          <p:nvPr>
            <p:ph idx="1"/>
          </p:nvPr>
        </p:nvSpPr>
        <p:spPr/>
        <p:txBody>
          <a:bodyPr>
            <a:noAutofit/>
          </a:bodyPr>
          <a:lstStyle/>
          <a:p>
            <a:pPr marL="0" indent="0">
              <a:buNone/>
            </a:pPr>
            <a:r>
              <a:rPr lang="nl-NL" sz="2600" dirty="0"/>
              <a:t>Merlijn Van Waeyenberghe</a:t>
            </a:r>
            <a:endParaRPr lang="en-US" sz="2600" dirty="0"/>
          </a:p>
          <a:p>
            <a:pPr marL="0" indent="0">
              <a:buNone/>
            </a:pPr>
            <a:r>
              <a:rPr lang="en-US" sz="2000" dirty="0"/>
              <a:t>Once upon a dark time, on a fresh Server Core install and no GUI to be found, a dim white cursor blinked against the black backdrop of a command prompt console.  </a:t>
            </a:r>
          </a:p>
          <a:p>
            <a:pPr marL="0" indent="0">
              <a:buNone/>
            </a:pPr>
            <a:r>
              <a:rPr lang="en-US" sz="2000" dirty="0"/>
              <a:t>It was empty, apart from the C:\Users\administrator&gt; prompt, there to give the observer an inkling of identity.  </a:t>
            </a:r>
          </a:p>
          <a:p>
            <a:pPr marL="0" indent="0">
              <a:buNone/>
            </a:pPr>
            <a:r>
              <a:rPr lang="en-US" sz="2000" dirty="0"/>
              <a:t>But there was not a dialog screen to be seen, no chime or ding to be heard. One might expect it to be easy to at least bring some familiar lines of custom code without having to build them from scratch.  </a:t>
            </a:r>
          </a:p>
          <a:p>
            <a:pPr marL="0" indent="0">
              <a:buNone/>
            </a:pPr>
            <a:r>
              <a:rPr lang="en-US" sz="2000" dirty="0"/>
              <a:t>Evolution, after all, has brought us </a:t>
            </a:r>
            <a:r>
              <a:rPr lang="en-US" sz="2000" dirty="0" err="1"/>
              <a:t>PSRemoting</a:t>
            </a:r>
            <a:r>
              <a:rPr lang="en-US" sz="2000" dirty="0"/>
              <a:t> and </a:t>
            </a:r>
            <a:r>
              <a:rPr lang="en-US" sz="2000" dirty="0" err="1"/>
              <a:t>CredSSP</a:t>
            </a:r>
            <a:r>
              <a:rPr lang="en-US" sz="2000" dirty="0"/>
              <a:t>, has it not?  </a:t>
            </a:r>
          </a:p>
          <a:p>
            <a:pPr marL="0" indent="0">
              <a:buNone/>
            </a:pPr>
            <a:r>
              <a:rPr lang="en-US" sz="2000" dirty="0"/>
              <a:t>If only it were as easy as 1... 2... ctrl-v... Instead, we need to open the gates of </a:t>
            </a:r>
            <a:r>
              <a:rPr lang="en-US" sz="2000" dirty="0" err="1"/>
              <a:t>WinRM</a:t>
            </a:r>
            <a:r>
              <a:rPr lang="en-US" sz="2000" dirty="0"/>
              <a:t>, venture through </a:t>
            </a:r>
            <a:r>
              <a:rPr lang="en-US" sz="2000" dirty="0" err="1"/>
              <a:t>PSSessions</a:t>
            </a:r>
            <a:r>
              <a:rPr lang="en-US" sz="2000" dirty="0"/>
              <a:t> and put faith in Copy-</a:t>
            </a:r>
            <a:r>
              <a:rPr lang="en-US" sz="2000" dirty="0" err="1"/>
              <a:t>VMFile</a:t>
            </a:r>
            <a:r>
              <a:rPr lang="en-US" sz="2000" dirty="0"/>
              <a:t> to bring content into this dark world.  </a:t>
            </a:r>
          </a:p>
          <a:p>
            <a:pPr marL="0" indent="0">
              <a:buNone/>
            </a:pPr>
            <a:r>
              <a:rPr lang="en-US" sz="2000" dirty="0"/>
              <a:t>Come join me on a quest of ctrl-c and ctrl-v to remote servers, a journey filled with magic clicks and a spell of XAML. And we shall write history! Or so we’ll try …</a:t>
            </a:r>
          </a:p>
        </p:txBody>
      </p:sp>
    </p:spTree>
    <p:extLst>
      <p:ext uri="{BB962C8B-B14F-4D97-AF65-F5344CB8AC3E}">
        <p14:creationId xmlns:p14="http://schemas.microsoft.com/office/powerpoint/2010/main" val="127714490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 late for a complex ARM template</a:t>
            </a:r>
          </a:p>
        </p:txBody>
      </p:sp>
      <p:sp>
        <p:nvSpPr>
          <p:cNvPr id="3" name="Content Placeholder 2"/>
          <p:cNvSpPr>
            <a:spLocks noGrp="1"/>
          </p:cNvSpPr>
          <p:nvPr>
            <p:ph idx="1"/>
          </p:nvPr>
        </p:nvSpPr>
        <p:spPr/>
        <p:txBody>
          <a:bodyPr/>
          <a:lstStyle/>
          <a:p>
            <a:pPr marL="0" indent="0">
              <a:buNone/>
            </a:pPr>
            <a:r>
              <a:rPr lang="en-US" dirty="0"/>
              <a:t>Ivo Haagen</a:t>
            </a:r>
            <a:endParaRPr lang="fr-BE" dirty="0"/>
          </a:p>
          <a:p>
            <a:pPr marL="0" indent="0">
              <a:buNone/>
            </a:pPr>
            <a:endParaRPr lang="en-US" dirty="0"/>
          </a:p>
          <a:p>
            <a:pPr marL="0" indent="0">
              <a:buNone/>
            </a:pPr>
            <a:r>
              <a:rPr lang="en-US" dirty="0"/>
              <a:t>Use PowerShell as a wrapper to anticipate on the complexity</a:t>
            </a:r>
          </a:p>
          <a:p>
            <a:pPr marL="0" indent="0">
              <a:buNone/>
            </a:pPr>
            <a:r>
              <a:rPr lang="en-US" dirty="0"/>
              <a:t>Azure ARM template nesting can introduce</a:t>
            </a:r>
          </a:p>
        </p:txBody>
      </p:sp>
    </p:spTree>
    <p:extLst>
      <p:ext uri="{BB962C8B-B14F-4D97-AF65-F5344CB8AC3E}">
        <p14:creationId xmlns:p14="http://schemas.microsoft.com/office/powerpoint/2010/main" val="1184593420"/>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pug.potx" id="{2BCCB668-313F-42B8-A24B-866F96A79528}" vid="{1DE3A949-49AB-4981-A6A8-74F753F434EB}"/>
    </a:ext>
  </a:extLst>
</a:theme>
</file>

<file path=docProps/app.xml><?xml version="1.0" encoding="utf-8"?>
<Properties xmlns="http://schemas.openxmlformats.org/officeDocument/2006/extended-properties" xmlns:vt="http://schemas.openxmlformats.org/officeDocument/2006/docPropsVTypes">
  <Template>bepug</Template>
  <TotalTime>31</TotalTime>
  <Words>456</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Segoe UI Light</vt:lpstr>
      <vt:lpstr>1_Office Theme</vt:lpstr>
      <vt:lpstr>PowerPoint Presentation</vt:lpstr>
      <vt:lpstr>Welcome</vt:lpstr>
      <vt:lpstr>Agenda part I </vt:lpstr>
      <vt:lpstr>Agenda part II </vt:lpstr>
      <vt:lpstr>Infrastructure-as-Code: VSTS, Azure and the glue of PowerShell</vt:lpstr>
      <vt:lpstr>Azure Cloud Shell and SHiPS</vt:lpstr>
      <vt:lpstr>Stick to the full potential of PowerShell</vt:lpstr>
      <vt:lpstr>Function ctrl-c {}</vt:lpstr>
      <vt:lpstr>Too late for a complex ARM template</vt:lpstr>
    </vt:vector>
  </TitlesOfParts>
  <Company>STIB-MIVB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Stijn Callebaut</dc:creator>
  <cp:lastModifiedBy>Stijn Callebaut</cp:lastModifiedBy>
  <cp:revision>4</cp:revision>
  <dcterms:created xsi:type="dcterms:W3CDTF">2018-06-06T18:25:21Z</dcterms:created>
  <dcterms:modified xsi:type="dcterms:W3CDTF">2018-09-25T12:44:15Z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4fa0a35-9544-4d47-8e91-9cdba87aa661_Enabled">
    <vt:lpwstr>True</vt:lpwstr>
  </property>
  <property fmtid="{D5CDD505-2E9C-101B-9397-08002B2CF9AE}" pid="3" name="MSIP_Label_04fa0a35-9544-4d47-8e91-9cdba87aa661_SiteId">
    <vt:lpwstr>99c75c69-9ef2-4c4e-b5e3-54b6cf95c977</vt:lpwstr>
  </property>
  <property fmtid="{D5CDD505-2E9C-101B-9397-08002B2CF9AE}" pid="4" name="MSIP_Label_04fa0a35-9544-4d47-8e91-9cdba87aa661_Owner">
    <vt:lpwstr>Stijn.Callebaut@itnetx.be</vt:lpwstr>
  </property>
  <property fmtid="{D5CDD505-2E9C-101B-9397-08002B2CF9AE}" pid="5" name="MSIP_Label_04fa0a35-9544-4d47-8e91-9cdba87aa661_SetDate">
    <vt:lpwstr>2018-06-06T18:38:16.4230641Z</vt:lpwstr>
  </property>
  <property fmtid="{D5CDD505-2E9C-101B-9397-08002B2CF9AE}" pid="6" name="MSIP_Label_04fa0a35-9544-4d47-8e91-9cdba87aa661_Name">
    <vt:lpwstr>Not Protected</vt:lpwstr>
  </property>
  <property fmtid="{D5CDD505-2E9C-101B-9397-08002B2CF9AE}" pid="7" name="MSIP_Label_04fa0a35-9544-4d47-8e91-9cdba87aa661_Application">
    <vt:lpwstr>Microsoft Azure Information Protection</vt:lpwstr>
  </property>
  <property fmtid="{D5CDD505-2E9C-101B-9397-08002B2CF9AE}" pid="8" name="MSIP_Label_04fa0a35-9544-4d47-8e91-9cdba87aa661_Extended_MSFT_Method">
    <vt:lpwstr>Automatic</vt:lpwstr>
  </property>
  <property fmtid="{D5CDD505-2E9C-101B-9397-08002B2CF9AE}" pid="9" name="Sensitivity">
    <vt:lpwstr>Not Protected</vt:lpwstr>
  </property>
</Properties>
</file>