
<file path=[Content_Types].xml><?xml version="1.0" encoding="utf-8"?>
<Types xmlns="http://schemas.openxmlformats.org/package/2006/content-types">
  <Default Extension="emf" ContentType="image/x-emf"/>
  <Default Extension="gif" ContentType="image/gi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Lst>
  <p:notesMasterIdLst>
    <p:notesMasterId r:id="rId17"/>
  </p:notesMasterIdLst>
  <p:sldIdLst>
    <p:sldId id="257" r:id="rId4"/>
    <p:sldId id="264" r:id="rId5"/>
    <p:sldId id="265" r:id="rId6"/>
    <p:sldId id="267" r:id="rId7"/>
    <p:sldId id="269" r:id="rId8"/>
    <p:sldId id="268" r:id="rId9"/>
    <p:sldId id="266" r:id="rId10"/>
    <p:sldId id="270" r:id="rId11"/>
    <p:sldId id="271" r:id="rId12"/>
    <p:sldId id="272" r:id="rId13"/>
    <p:sldId id="274"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838B1-89A8-4568-B6E9-9814AC49090F}" v="470" dt="2019-05-21T23:56:14.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78" autoAdjust="0"/>
  </p:normalViewPr>
  <p:slideViewPr>
    <p:cSldViewPr snapToGrid="0">
      <p:cViewPr varScale="1">
        <p:scale>
          <a:sx n="73" d="100"/>
          <a:sy n="73" d="100"/>
        </p:scale>
        <p:origin x="36" y="25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9T20:02:32.87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1,'5885'0,"-6001"0,90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9T20:03:01.25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1,'13884'0,"-13852"0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40506-084C-46A3-B5EA-821537C9A00E}" type="datetimeFigureOut">
              <a:rPr lang="en-GB" smtClean="0"/>
              <a:t>22/05/2019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D96F5-2922-4E13-A250-952ABEC26EA4}" type="slidenum">
              <a:rPr lang="en-GB" smtClean="0"/>
              <a:t>‹#›</a:t>
            </a:fld>
            <a:endParaRPr lang="en-GB"/>
          </a:p>
        </p:txBody>
      </p:sp>
    </p:spTree>
    <p:extLst>
      <p:ext uri="{BB962C8B-B14F-4D97-AF65-F5344CB8AC3E}">
        <p14:creationId xmlns:p14="http://schemas.microsoft.com/office/powerpoint/2010/main" val="231752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cial.msdn.microsoft.com/Forums/en-US/7dfc09a3-b6fd-4c94-8d96-68e246f068aa/windows-2008-core-and-wpf?forum=wp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ckoverflow.com/questions/31154338/windows-forms-vs-wp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pf-tutorial.com/about-wpf/wpf-vs-winform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the groovy 3D model transitions ;)</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2</a:t>
            </a:fld>
            <a:endParaRPr lang="en-GB"/>
          </a:p>
        </p:txBody>
      </p:sp>
    </p:spTree>
    <p:extLst>
      <p:ext uri="{BB962C8B-B14F-4D97-AF65-F5344CB8AC3E}">
        <p14:creationId xmlns:p14="http://schemas.microsoft.com/office/powerpoint/2010/main" val="377703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system admins still prefer a GUI over a CLI. Reasons:</a:t>
            </a:r>
          </a:p>
          <a:p>
            <a:pPr marL="171450" indent="-171450">
              <a:buFontTx/>
              <a:buChar char="-"/>
            </a:pPr>
            <a:r>
              <a:rPr lang="en-US" dirty="0"/>
              <a:t>Knowledge</a:t>
            </a:r>
          </a:p>
          <a:p>
            <a:pPr marL="171450" indent="-171450">
              <a:buFontTx/>
              <a:buChar char="-"/>
            </a:pPr>
            <a:r>
              <a:rPr lang="en-US" dirty="0"/>
              <a:t>Fear of the unknown</a:t>
            </a:r>
          </a:p>
          <a:p>
            <a:pPr marL="171450" indent="-171450">
              <a:buFontTx/>
              <a:buChar char="-"/>
            </a:pPr>
            <a:r>
              <a:rPr lang="en-US" dirty="0"/>
              <a:t>Worried to break things</a:t>
            </a:r>
          </a:p>
          <a:p>
            <a:pPr marL="0" indent="0">
              <a:buFontTx/>
              <a:buNone/>
            </a:pPr>
            <a:r>
              <a:rPr lang="en-US" dirty="0"/>
              <a:t>Think how many Windows Server installations are still with GUI, increasing attack surface, maintenance overhead (patching) and increasing footprint.</a:t>
            </a:r>
          </a:p>
          <a:p>
            <a:pPr marL="0" indent="0">
              <a:buFontTx/>
              <a:buNone/>
            </a:pPr>
            <a:r>
              <a:rPr lang="en-US" dirty="0"/>
              <a:t>PowerShell has become mainstream but many still want to SEE what’s happening.</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3</a:t>
            </a:fld>
            <a:endParaRPr lang="en-GB"/>
          </a:p>
        </p:txBody>
      </p:sp>
    </p:spTree>
    <p:extLst>
      <p:ext uri="{BB962C8B-B14F-4D97-AF65-F5344CB8AC3E}">
        <p14:creationId xmlns:p14="http://schemas.microsoft.com/office/powerpoint/2010/main" val="275248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well-known (or little-known) examples of PowerShell-based GUIs, either using </a:t>
            </a:r>
            <a:r>
              <a:rPr lang="en-US" dirty="0" err="1"/>
              <a:t>WinForm</a:t>
            </a:r>
            <a:r>
              <a:rPr lang="en-US" dirty="0"/>
              <a:t> or XAML.</a:t>
            </a:r>
          </a:p>
          <a:p>
            <a:pPr marL="171450" indent="-171450">
              <a:buFontTx/>
              <a:buChar char="-"/>
            </a:pPr>
            <a:r>
              <a:rPr lang="en-US" dirty="0" err="1"/>
              <a:t>Corefig</a:t>
            </a:r>
            <a:r>
              <a:rPr lang="en-US" dirty="0"/>
              <a:t> to manage Hyper-V hosts</a:t>
            </a:r>
          </a:p>
          <a:p>
            <a:pPr marL="171450" indent="-171450">
              <a:buFontTx/>
              <a:buChar char="-"/>
            </a:pPr>
            <a:r>
              <a:rPr lang="en-US" dirty="0" err="1"/>
              <a:t>LazyWinAdmin</a:t>
            </a:r>
            <a:r>
              <a:rPr lang="en-US" dirty="0"/>
              <a:t>, a remote management tool for Windows machines</a:t>
            </a:r>
          </a:p>
          <a:p>
            <a:pPr marL="171450" indent="-171450">
              <a:buFontTx/>
              <a:buChar char="-"/>
            </a:pPr>
            <a:r>
              <a:rPr lang="en-US" dirty="0"/>
              <a:t>Driver (and BIOS) Automation Tool by Maurice Daly</a:t>
            </a:r>
          </a:p>
          <a:p>
            <a:pPr marL="171450" indent="-171450">
              <a:buFontTx/>
              <a:buChar char="-"/>
            </a:pPr>
            <a:r>
              <a:rPr lang="en-US" dirty="0" err="1"/>
              <a:t>OSDFrontEnd</a:t>
            </a:r>
            <a:r>
              <a:rPr lang="en-US" dirty="0"/>
              <a:t> for </a:t>
            </a:r>
            <a:r>
              <a:rPr lang="en-US" dirty="0" err="1"/>
              <a:t>ConfigMgr</a:t>
            </a:r>
            <a:r>
              <a:rPr lang="en-US" dirty="0"/>
              <a:t> by Nickolaj Andersen</a:t>
            </a:r>
          </a:p>
          <a:p>
            <a:pPr marL="171450" indent="-171450">
              <a:buFontTx/>
              <a:buChar char="-"/>
            </a:pPr>
            <a:endParaRPr lang="en-US" dirty="0"/>
          </a:p>
          <a:p>
            <a:pPr marL="0" indent="0">
              <a:buFontTx/>
              <a:buNone/>
            </a:pPr>
            <a:r>
              <a:rPr lang="en-US" dirty="0"/>
              <a:t>Note on Server Core: officially, WPF is not supported but some GUI applications work</a:t>
            </a:r>
          </a:p>
          <a:p>
            <a:pPr marL="0" indent="0">
              <a:buFontTx/>
              <a:buNone/>
            </a:pPr>
            <a:r>
              <a:rPr lang="en-US"/>
              <a:t>Source: </a:t>
            </a:r>
            <a:r>
              <a:rPr lang="en-US">
                <a:hlinkClick r:id="rId3"/>
              </a:rPr>
              <a:t>https://social.msdn.microsoft.com/Forums/en-US/7dfc09a3-b6fd-4c94-8d96-68e246f068aa/windows-2008-core-and-wpf?forum=wpf</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5</a:t>
            </a:fld>
            <a:endParaRPr lang="en-GB"/>
          </a:p>
        </p:txBody>
      </p:sp>
    </p:spTree>
    <p:extLst>
      <p:ext uri="{BB962C8B-B14F-4D97-AF65-F5344CB8AC3E}">
        <p14:creationId xmlns:p14="http://schemas.microsoft.com/office/powerpoint/2010/main" val="261963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 XAML as implemented by WPF. XAML itself is a larger language concept than WPF.</a:t>
            </a:r>
          </a:p>
          <a:p>
            <a:r>
              <a:rPr lang="en-US" b="1" dirty="0"/>
              <a:t>What is XAML?</a:t>
            </a:r>
          </a:p>
          <a:p>
            <a:r>
              <a:rPr lang="en-US" dirty="0"/>
              <a:t>XAML is a declarative markup language. As applied to the .NET Framework programming model, XAML simplifies creating a UI for a .NET Framework application. You can create visible UI elements in the declarative XAML markup, and then separate the UI definition from the run-time logic by using code-behind files, joined to the markup through partial class definitions.</a:t>
            </a:r>
          </a:p>
          <a:p>
            <a:pPr marL="171450" indent="-171450">
              <a:buFontTx/>
              <a:buChar char="-"/>
            </a:pPr>
            <a:r>
              <a:rPr lang="en-US" dirty="0"/>
              <a:t>When represented as text, XAML files are XML files that generally have the .</a:t>
            </a:r>
            <a:r>
              <a:rPr lang="en-US" dirty="0" err="1"/>
              <a:t>xaml</a:t>
            </a:r>
            <a:r>
              <a:rPr lang="en-US" dirty="0"/>
              <a:t> extension. The files can be encoded by any XML encoding, but encoding as UTF-8 is typical.</a:t>
            </a:r>
          </a:p>
          <a:p>
            <a:pPr marL="171450" indent="-171450">
              <a:buFontTx/>
              <a:buChar char="-"/>
            </a:pPr>
            <a:endParaRPr lang="en-US" dirty="0"/>
          </a:p>
          <a:p>
            <a:pPr marL="0" indent="0">
              <a:buFontTx/>
              <a:buNone/>
            </a:pPr>
            <a:r>
              <a:rPr lang="en-US" dirty="0"/>
              <a:t>You could WRITE XAML but it’s much like writing HTML: you really need to know your syntax.</a:t>
            </a:r>
          </a:p>
          <a:p>
            <a:pPr marL="0" indent="0">
              <a:buFontTx/>
              <a:buNone/>
            </a:pPr>
            <a:r>
              <a:rPr lang="en-US" dirty="0"/>
              <a:t>It’s not WYSIWYG</a:t>
            </a:r>
          </a:p>
          <a:p>
            <a:pPr marL="0" indent="0">
              <a:buFontTx/>
              <a:buNone/>
            </a:pPr>
            <a:endParaRPr lang="en-US" dirty="0"/>
          </a:p>
          <a:p>
            <a:pPr marL="0" indent="0">
              <a:buFontTx/>
              <a:buNone/>
            </a:pPr>
            <a:r>
              <a:rPr lang="en-US" dirty="0"/>
              <a:t>The example code shows a simple text box, an input field and a button to verify that the entered string matches a proper IPv4 format, using the .NET </a:t>
            </a:r>
            <a:r>
              <a:rPr lang="en-US" dirty="0" err="1"/>
              <a:t>IPAddress</a:t>
            </a:r>
            <a:r>
              <a:rPr lang="en-US" dirty="0"/>
              <a:t> object (code behind)</a:t>
            </a:r>
          </a:p>
          <a:p>
            <a:pPr marL="0" indent="0">
              <a:buFontTx/>
              <a:buNone/>
            </a:pPr>
            <a:r>
              <a:rPr lang="en-US" dirty="0"/>
              <a:t>See </a:t>
            </a:r>
            <a:r>
              <a:rPr lang="en-US" dirty="0" err="1"/>
              <a:t>ISESteroids</a:t>
            </a:r>
            <a:r>
              <a:rPr lang="en-US" dirty="0"/>
              <a:t> &gt; WPF Samples &gt; Validate input</a:t>
            </a:r>
            <a:endParaRPr lang="en-GB" dirty="0"/>
          </a:p>
        </p:txBody>
      </p:sp>
      <p:sp>
        <p:nvSpPr>
          <p:cNvPr id="4" name="Tijdelijke aanduiding voor dianummer 3"/>
          <p:cNvSpPr>
            <a:spLocks noGrp="1"/>
          </p:cNvSpPr>
          <p:nvPr>
            <p:ph type="sldNum" sz="quarter" idx="5"/>
          </p:nvPr>
        </p:nvSpPr>
        <p:spPr/>
        <p:txBody>
          <a:bodyPr/>
          <a:lstStyle/>
          <a:p>
            <a:fld id="{E82D96F5-2922-4E13-A250-952ABEC26EA4}" type="slidenum">
              <a:rPr lang="en-GB" smtClean="0"/>
              <a:t>6</a:t>
            </a:fld>
            <a:endParaRPr lang="en-GB"/>
          </a:p>
        </p:txBody>
      </p:sp>
    </p:spTree>
    <p:extLst>
      <p:ext uri="{BB962C8B-B14F-4D97-AF65-F5344CB8AC3E}">
        <p14:creationId xmlns:p14="http://schemas.microsoft.com/office/powerpoint/2010/main" val="40527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en-US" dirty="0"/>
              <a:t>Your code becomes more shareable. It will be easier to adopt by others, especially those without much PS experience.</a:t>
            </a:r>
          </a:p>
          <a:p>
            <a:pPr marL="171450" indent="-171450">
              <a:buFontTx/>
              <a:buChar char="-"/>
            </a:pPr>
            <a:r>
              <a:rPr lang="en-US" dirty="0"/>
              <a:t>Many people will still prefer clicking over typing.</a:t>
            </a:r>
          </a:p>
          <a:p>
            <a:pPr marL="171450" indent="-171450">
              <a:buFontTx/>
              <a:buChar char="-"/>
            </a:pPr>
            <a:r>
              <a:rPr lang="en-US" dirty="0"/>
              <a:t>No matter how well-written your code, most people won’t read it to figure out how to use it.</a:t>
            </a:r>
          </a:p>
          <a:p>
            <a:pPr marL="171450" indent="-171450">
              <a:buFontTx/>
              <a:buChar char="-"/>
            </a:pPr>
            <a:r>
              <a:rPr lang="en-US" dirty="0"/>
              <a:t>My experience:</a:t>
            </a:r>
          </a:p>
          <a:p>
            <a:pPr marL="628650" lvl="1" indent="-171450">
              <a:buFontTx/>
              <a:buChar char="-"/>
            </a:pPr>
            <a:r>
              <a:rPr lang="en-US" dirty="0"/>
              <a:t>[Optional parameters] are misinterpreted</a:t>
            </a:r>
          </a:p>
          <a:p>
            <a:pPr marL="628650" lvl="1" indent="-171450">
              <a:buFontTx/>
              <a:buChar char="-"/>
            </a:pPr>
            <a:r>
              <a:rPr lang="en-US" dirty="0"/>
              <a:t>Parameter sets are too advanced</a:t>
            </a:r>
          </a:p>
          <a:p>
            <a:pPr marL="171450" indent="-171450">
              <a:buFontTx/>
              <a:buChar char="-"/>
            </a:pPr>
            <a:r>
              <a:rPr lang="en-US" dirty="0"/>
              <a:t>Replace filename parameters with Browse button</a:t>
            </a:r>
          </a:p>
          <a:p>
            <a:pPr marL="171450" indent="-171450">
              <a:buFontTx/>
              <a:buChar char="-"/>
            </a:pPr>
            <a:r>
              <a:rPr lang="en-US" dirty="0"/>
              <a:t>Use date and time pickers</a:t>
            </a:r>
          </a:p>
          <a:p>
            <a:pPr marL="171450" indent="-171450">
              <a:buFontTx/>
              <a:buChar char="-"/>
            </a:pPr>
            <a:r>
              <a:rPr lang="en-US" dirty="0"/>
              <a:t>Use input fields for strings and integers</a:t>
            </a:r>
          </a:p>
          <a:p>
            <a:pPr marL="171450" indent="-171450">
              <a:buFontTx/>
              <a:buChar char="-"/>
            </a:pPr>
            <a:r>
              <a:rPr lang="en-US" dirty="0"/>
              <a:t>Check boxes for optional params</a:t>
            </a:r>
          </a:p>
          <a:p>
            <a:pPr marL="171450" indent="-171450">
              <a:buFontTx/>
              <a:buChar char="-"/>
            </a:pPr>
            <a:r>
              <a:rPr lang="en-US" dirty="0"/>
              <a:t>Radio buttons for switch params</a:t>
            </a:r>
          </a:p>
          <a:p>
            <a:pPr marL="171450" indent="-171450">
              <a:buFontTx/>
              <a:buChar char="-"/>
            </a:pPr>
            <a:r>
              <a:rPr lang="en-US" dirty="0"/>
              <a:t>Dropdown boxes for pre-populated params</a:t>
            </a:r>
          </a:p>
          <a:p>
            <a:pPr marL="171450" indent="-171450">
              <a:buFontTx/>
              <a:buChar char="-"/>
            </a:pPr>
            <a:endParaRPr lang="en-GB" dirty="0"/>
          </a:p>
          <a:p>
            <a:endParaRPr lang="en-GB" dirty="0"/>
          </a:p>
        </p:txBody>
      </p:sp>
      <p:sp>
        <p:nvSpPr>
          <p:cNvPr id="4" name="Tijdelijke aanduiding voor dianummer 3"/>
          <p:cNvSpPr>
            <a:spLocks noGrp="1"/>
          </p:cNvSpPr>
          <p:nvPr>
            <p:ph type="sldNum" sz="quarter" idx="5"/>
          </p:nvPr>
        </p:nvSpPr>
        <p:spPr/>
        <p:txBody>
          <a:bodyPr/>
          <a:lstStyle/>
          <a:p>
            <a:fld id="{E82D96F5-2922-4E13-A250-952ABEC26EA4}" type="slidenum">
              <a:rPr lang="en-GB" smtClean="0"/>
              <a:t>7</a:t>
            </a:fld>
            <a:endParaRPr lang="en-GB"/>
          </a:p>
        </p:txBody>
      </p:sp>
    </p:spTree>
    <p:extLst>
      <p:ext uri="{BB962C8B-B14F-4D97-AF65-F5344CB8AC3E}">
        <p14:creationId xmlns:p14="http://schemas.microsoft.com/office/powerpoint/2010/main" val="368146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their own, but </a:t>
            </a:r>
            <a:r>
              <a:rPr lang="en-US" dirty="0" err="1"/>
              <a:t>WinForm</a:t>
            </a:r>
            <a:r>
              <a:rPr lang="en-US" dirty="0"/>
              <a:t> has a much more verbose style of defining elements of a form.</a:t>
            </a:r>
          </a:p>
          <a:p>
            <a:r>
              <a:rPr lang="en-US" dirty="0"/>
              <a:t>XAML is inspired by CSS. It uses C# to cover the background magic (code-behind).</a:t>
            </a:r>
          </a:p>
          <a:p>
            <a:r>
              <a:rPr lang="en-US" dirty="0"/>
              <a:t>XAML is not exclusive to PowerShell! But PS is our </a:t>
            </a:r>
            <a:r>
              <a:rPr lang="en-US" dirty="0" err="1"/>
              <a:t>favourite</a:t>
            </a:r>
            <a:r>
              <a:rPr lang="en-US" dirty="0"/>
              <a:t> language </a:t>
            </a:r>
            <a:r>
              <a:rPr lang="en-US" dirty="0">
                <a:sym typeface="Wingdings" panose="05000000000000000000" pitchFamily="2" charset="2"/>
              </a:rPr>
              <a:t></a:t>
            </a:r>
          </a:p>
          <a:p>
            <a:r>
              <a:rPr lang="en-US" dirty="0">
                <a:sym typeface="Wingdings" panose="05000000000000000000" pitchFamily="2" charset="2"/>
              </a:rPr>
              <a:t>Best to read up on the pros and contras yourself. I’m no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r>
              <a:rPr lang="en-US" dirty="0"/>
              <a:t>where you will have to do more of the work yourself with WPF” Really?</a:t>
            </a:r>
          </a:p>
          <a:p>
            <a:endParaRPr lang="en-US" dirty="0">
              <a:sym typeface="Wingdings" panose="05000000000000000000" pitchFamily="2" charset="2"/>
            </a:endParaRPr>
          </a:p>
          <a:p>
            <a:r>
              <a:rPr lang="en-US" dirty="0">
                <a:hlinkClick r:id="rId3"/>
              </a:rPr>
              <a:t>Reference: </a:t>
            </a:r>
          </a:p>
          <a:p>
            <a:r>
              <a:rPr lang="en-US" dirty="0">
                <a:hlinkClick r:id="rId3"/>
              </a:rPr>
              <a:t>https://stackoverflow.com/questions/31154338/windows-forms-vs-wpf</a:t>
            </a:r>
            <a:endParaRPr lang="en-US" dirty="0"/>
          </a:p>
          <a:p>
            <a:r>
              <a:rPr lang="en-US" dirty="0">
                <a:hlinkClick r:id="rId4"/>
              </a:rPr>
              <a:t>https://www.wpf-tutorial.com/about-wpf/wpf-vs-winforms/</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8</a:t>
            </a:fld>
            <a:endParaRPr lang="en-GB"/>
          </a:p>
        </p:txBody>
      </p:sp>
    </p:spTree>
    <p:extLst>
      <p:ext uri="{BB962C8B-B14F-4D97-AF65-F5344CB8AC3E}">
        <p14:creationId xmlns:p14="http://schemas.microsoft.com/office/powerpoint/2010/main" val="371549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is the norm, probably. Any version will do.</a:t>
            </a:r>
          </a:p>
          <a:p>
            <a:r>
              <a:rPr lang="en-US" dirty="0"/>
              <a:t>I personally still prefer the PowerShell ISE, for one big reason: </a:t>
            </a:r>
            <a:r>
              <a:rPr lang="en-US" dirty="0" err="1"/>
              <a:t>ISESteroids</a:t>
            </a:r>
            <a:r>
              <a:rPr lang="en-US" dirty="0"/>
              <a:t>. It has helped me write better code throughout the years and you should check it out. (I will not actively promote the purchase of this or any product)</a:t>
            </a:r>
          </a:p>
          <a:p>
            <a:r>
              <a:rPr lang="en-US" dirty="0" err="1"/>
              <a:t>Kaxaml</a:t>
            </a:r>
            <a:r>
              <a:rPr lang="en-US" dirty="0"/>
              <a:t> is another great free tool to help you write XAML. Development has been discontinued, but there is at least one active fork of it on </a:t>
            </a:r>
            <a:r>
              <a:rPr lang="en-US" dirty="0" err="1"/>
              <a:t>Github</a:t>
            </a:r>
            <a:r>
              <a:rPr lang="en-US" dirty="0"/>
              <a:t> with some great additional features.</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9</a:t>
            </a:fld>
            <a:endParaRPr lang="en-GB"/>
          </a:p>
        </p:txBody>
      </p:sp>
    </p:spTree>
    <p:extLst>
      <p:ext uri="{BB962C8B-B14F-4D97-AF65-F5344CB8AC3E}">
        <p14:creationId xmlns:p14="http://schemas.microsoft.com/office/powerpoint/2010/main" val="153302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scrolling… ;)</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10</a:t>
            </a:fld>
            <a:endParaRPr lang="en-GB"/>
          </a:p>
        </p:txBody>
      </p:sp>
    </p:spTree>
    <p:extLst>
      <p:ext uri="{BB962C8B-B14F-4D97-AF65-F5344CB8AC3E}">
        <p14:creationId xmlns:p14="http://schemas.microsoft.com/office/powerpoint/2010/main" val="424240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a WPF form has 3 portions:</a:t>
            </a:r>
          </a:p>
          <a:p>
            <a:pPr marL="171450" indent="-171450">
              <a:buFontTx/>
              <a:buChar char="-"/>
            </a:pPr>
            <a:r>
              <a:rPr lang="en-US" dirty="0"/>
              <a:t>XAML code</a:t>
            </a:r>
          </a:p>
          <a:p>
            <a:pPr marL="171450" indent="-171450">
              <a:buFontTx/>
              <a:buChar char="-"/>
            </a:pPr>
            <a:r>
              <a:rPr lang="en-US" dirty="0"/>
              <a:t>Event handlers</a:t>
            </a:r>
          </a:p>
          <a:p>
            <a:pPr marL="171450" indent="-171450">
              <a:buFontTx/>
              <a:buChar char="-"/>
            </a:pPr>
            <a:r>
              <a:rPr lang="en-US" dirty="0"/>
              <a:t>Code-behind</a:t>
            </a:r>
          </a:p>
          <a:p>
            <a:pPr marL="171450" indent="-171450">
              <a:buFontTx/>
              <a:buChar char="-"/>
            </a:pPr>
            <a:endParaRPr lang="en-US" dirty="0"/>
          </a:p>
          <a:p>
            <a:pPr marL="0" indent="0">
              <a:buFontTx/>
              <a:buNone/>
            </a:pP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11</a:t>
            </a:fld>
            <a:endParaRPr lang="en-GB"/>
          </a:p>
        </p:txBody>
      </p:sp>
    </p:spTree>
    <p:extLst>
      <p:ext uri="{BB962C8B-B14F-4D97-AF65-F5344CB8AC3E}">
        <p14:creationId xmlns:p14="http://schemas.microsoft.com/office/powerpoint/2010/main" val="2276419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9183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5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93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nl-NL"/>
              <a:t>Klikken om de tekststijl van het model te bewerken</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nl-NL"/>
              <a:t>Klik om stijl te bewerken</a:t>
            </a:r>
            <a:endParaRPr lang="en-US"/>
          </a:p>
        </p:txBody>
      </p:sp>
      <p:sp>
        <p:nvSpPr>
          <p:cNvPr id="15" name="Rectangle 14"/>
          <p:cNvSpPr/>
          <p:nvPr/>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87625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33980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Tree>
    <p:extLst>
      <p:ext uri="{BB962C8B-B14F-4D97-AF65-F5344CB8AC3E}">
        <p14:creationId xmlns:p14="http://schemas.microsoft.com/office/powerpoint/2010/main" val="2311153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760727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467116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Tree>
    <p:extLst>
      <p:ext uri="{BB962C8B-B14F-4D97-AF65-F5344CB8AC3E}">
        <p14:creationId xmlns:p14="http://schemas.microsoft.com/office/powerpoint/2010/main" val="1786320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256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87107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61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835652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770831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346396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3033778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nl-NL"/>
              <a:t>Klikken om de tekststijl van het model te bewerken</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nl-NL"/>
              <a:t>Klik om stijl te bewerken</a:t>
            </a:r>
            <a:endParaRPr lang="en-US"/>
          </a:p>
        </p:txBody>
      </p:sp>
      <p:sp>
        <p:nvSpPr>
          <p:cNvPr id="15" name="Rectangle 14"/>
          <p:cNvSpPr/>
          <p:nvPr/>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51830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15567628-82D9-426F-A269-CF0CC41A0239}"/>
                  </a:ext>
                </a:extLst>
              </p:cNvPr>
              <p:cNvGraphicFramePr>
                <a:graphicFrameLocks/>
              </p:cNvGraphicFramePr>
              <p:nvPr userDrawn="1">
                <p:extLst>
                  <p:ext uri="{D42A27DB-BD31-4B8C-83A1-F6EECF244321}">
                    <p14:modId xmlns:p14="http://schemas.microsoft.com/office/powerpoint/2010/main" val="382545774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15567628-82D9-426F-A269-CF0CC41A0239}"/>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14973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mph" presetSubtype="1024" fill="hold" nodeType="withEffect">
                                  <p:stCondLst>
                                    <p:cond delay="0"/>
                                  </p:stCondLst>
                                  <p:childTnLst>
                                    <p:anim calcmode="lin" valueType="num">
                                      <p:cBhvr additive="sum">
                                        <p:cTn id="6" dur="1000" fill="hold"/>
                                        <p:tgtEl>
                                          <p:spTgt spid="4"/>
                                        </p:tgtEl>
                                        <p:attrNameLst>
                                          <p:attrName>3d.view.rotation.x</p:attrName>
                                        </p:attrNameLst>
                                      </p:cBhvr>
                                      <p:tavLst>
                                        <p:tav tm="0">
                                          <p:val>
                                            <p:fltVal val="0"/>
                                          </p:val>
                                        </p:tav>
                                        <p:tav tm="3330">
                                          <p:val>
                                            <p:fltVal val="13.9494"/>
                                          </p:val>
                                        </p:tav>
                                        <p:tav tm="6660">
                                          <p:val>
                                            <p:fltVal val="24.2079"/>
                                          </p:val>
                                        </p:tav>
                                        <p:tav tm="9990">
                                          <p:val>
                                            <p:fltVal val="31.3427"/>
                                          </p:val>
                                        </p:tav>
                                        <p:tav tm="13320">
                                          <p:val>
                                            <p:fltVal val="35.9208"/>
                                          </p:val>
                                        </p:tav>
                                        <p:tav tm="16650">
                                          <p:val>
                                            <p:fltVal val="38.5096"/>
                                          </p:val>
                                        </p:tav>
                                        <p:tav tm="19970">
                                          <p:val>
                                            <p:fltVal val="39.6742"/>
                                          </p:val>
                                        </p:tav>
                                        <p:tav tm="23290">
                                          <p:val>
                                            <p:fltVal val="39.9872"/>
                                          </p:val>
                                        </p:tav>
                                        <p:tav tm="26620">
                                          <p:val>
                                            <p:fltVal val="39.9891"/>
                                          </p:val>
                                        </p:tav>
                                        <p:tav tm="29950">
                                          <p:val>
                                            <p:fltVal val="39.6895"/>
                                          </p:val>
                                        </p:tav>
                                        <p:tav tm="33280">
                                          <p:val>
                                            <p:fltVal val="38.5467"/>
                                          </p:val>
                                        </p:tav>
                                        <p:tav tm="36610">
                                          <p:val>
                                            <p:fltVal val="35.9937"/>
                                          </p:val>
                                        </p:tav>
                                        <p:tav tm="39940">
                                          <p:val>
                                            <p:fltVal val="31.4632"/>
                                          </p:val>
                                        </p:tav>
                                        <p:tav tm="43270">
                                          <p:val>
                                            <p:fltVal val="24.3881"/>
                                          </p:val>
                                        </p:tav>
                                        <p:tav tm="46600">
                                          <p:val>
                                            <p:fltVal val="14.2011"/>
                                          </p:val>
                                        </p:tav>
                                        <p:tav tm="49930">
                                          <p:val>
                                            <p:fltVal val="0.335"/>
                                          </p:val>
                                        </p:tav>
                                        <p:tav tm="53250">
                                          <p:val>
                                            <p:fltVal val="-13.6598"/>
                                          </p:val>
                                        </p:tav>
                                        <p:tav tm="56580">
                                          <p:val>
                                            <p:fltVal val="-24.0004"/>
                                          </p:val>
                                        </p:tav>
                                        <p:tav tm="59900">
                                          <p:val>
                                            <p:fltVal val="-31.186"/>
                                          </p:val>
                                        </p:tav>
                                        <p:tav tm="63220">
                                          <p:val>
                                            <p:fltVal val="-35.8151"/>
                                          </p:val>
                                        </p:tav>
                                        <p:tav tm="66540">
                                          <p:val>
                                            <p:fltVal val="-38.4499"/>
                                          </p:val>
                                        </p:tav>
                                        <p:tav tm="69870">
                                          <p:val>
                                            <p:fltVal val="-39.6543"/>
                                          </p:val>
                                        </p:tav>
                                        <p:tav tm="73190">
                                          <p:val>
                                            <p:fltVal val="-39.9848"/>
                                          </p:val>
                                        </p:tav>
                                        <p:tav tm="76510">
                                          <p:val>
                                            <p:fltVal val="-39.9911"/>
                                          </p:val>
                                        </p:tav>
                                        <p:tav tm="79830">
                                          <p:val>
                                            <p:fltVal val="-39.7115"/>
                                          </p:val>
                                        </p:tav>
                                        <p:tav tm="83160">
                                          <p:val>
                                            <p:fltVal val="-38.609"/>
                                          </p:val>
                                        </p:tav>
                                        <p:tav tm="86480">
                                          <p:val>
                                            <p:fltVal val="-36.1268"/>
                                          </p:val>
                                        </p:tav>
                                        <p:tav tm="89800">
                                          <p:val>
                                            <p:fltVal val="-31.701"/>
                                          </p:val>
                                        </p:tav>
                                        <p:tav tm="93120">
                                          <p:val>
                                            <p:fltVal val="-24.7694"/>
                                          </p:val>
                                        </p:tav>
                                        <p:tav tm="96450">
                                          <p:val>
                                            <p:fltVal val="-14.7348"/>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722C8DE1-4A74-44E6-9103-B86578073E22}"/>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722C8DE1-4A74-44E6-9103-B86578073E22}"/>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871475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5" name="3D Model 4" descr="PowerShell 3D">
                <a:extLst>
                  <a:ext uri="{FF2B5EF4-FFF2-40B4-BE49-F238E27FC236}">
                    <a16:creationId xmlns:a16="http://schemas.microsoft.com/office/drawing/2014/main" id="{84DF7449-E5D7-4D96-8B4A-63D635121E4D}"/>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PowerShell 3D">
                <a:extLst>
                  <a:ext uri="{FF2B5EF4-FFF2-40B4-BE49-F238E27FC236}">
                    <a16:creationId xmlns:a16="http://schemas.microsoft.com/office/drawing/2014/main" id="{84DF7449-E5D7-4D96-8B4A-63D635121E4D}"/>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643309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7" name="3D Model 6" descr="PowerShell 3D">
                <a:extLst>
                  <a:ext uri="{FF2B5EF4-FFF2-40B4-BE49-F238E27FC236}">
                    <a16:creationId xmlns:a16="http://schemas.microsoft.com/office/drawing/2014/main" id="{4A875E5C-D230-47BA-9A52-D48A1BB0B2D6}"/>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7" name="3D Model 6" descr="PowerShell 3D">
                <a:extLst>
                  <a:ext uri="{FF2B5EF4-FFF2-40B4-BE49-F238E27FC236}">
                    <a16:creationId xmlns:a16="http://schemas.microsoft.com/office/drawing/2014/main" id="{4A875E5C-D230-47BA-9A52-D48A1BB0B2D6}"/>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050958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mc:AlternateContent xmlns:mc="http://schemas.openxmlformats.org/markup-compatibility/2006" xmlns:am3d="http://schemas.microsoft.com/office/drawing/2017/model3d">
        <mc:Choice Requires="am3d">
          <p:graphicFrame>
            <p:nvGraphicFramePr>
              <p:cNvPr id="3" name="3D Model 2" descr="PowerShell 3D">
                <a:extLst>
                  <a:ext uri="{FF2B5EF4-FFF2-40B4-BE49-F238E27FC236}">
                    <a16:creationId xmlns:a16="http://schemas.microsoft.com/office/drawing/2014/main" id="{DE62CFFB-3DAB-4B13-BBAC-3D4E7145E1D5}"/>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3" name="3D Model 2" descr="PowerShell 3D">
                <a:extLst>
                  <a:ext uri="{FF2B5EF4-FFF2-40B4-BE49-F238E27FC236}">
                    <a16:creationId xmlns:a16="http://schemas.microsoft.com/office/drawing/2014/main" id="{DE62CFFB-3DAB-4B13-BBAC-3D4E7145E1D5}"/>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28884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14937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3" name="3D Model 2" descr="PowerShell 3D">
                <a:extLst>
                  <a:ext uri="{FF2B5EF4-FFF2-40B4-BE49-F238E27FC236}">
                    <a16:creationId xmlns:a16="http://schemas.microsoft.com/office/drawing/2014/main" id="{2BCD8F73-214F-4354-9189-10654DD4610F}"/>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3" name="3D Model 2" descr="PowerShell 3D">
                <a:extLst>
                  <a:ext uri="{FF2B5EF4-FFF2-40B4-BE49-F238E27FC236}">
                    <a16:creationId xmlns:a16="http://schemas.microsoft.com/office/drawing/2014/main" id="{2BCD8F73-214F-4354-9189-10654DD4610F}"/>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4127921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mc:AlternateContent xmlns:mc="http://schemas.openxmlformats.org/markup-compatibility/2006" xmlns:am3d="http://schemas.microsoft.com/office/drawing/2017/model3d">
        <mc:Choice Requires="am3d">
          <p:graphicFrame>
            <p:nvGraphicFramePr>
              <p:cNvPr id="5" name="3D Model 4" descr="PowerShell 3D">
                <a:extLst>
                  <a:ext uri="{FF2B5EF4-FFF2-40B4-BE49-F238E27FC236}">
                    <a16:creationId xmlns:a16="http://schemas.microsoft.com/office/drawing/2014/main" id="{6E966BD8-4E36-4C99-AE77-DCFE6D79E11F}"/>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PowerShell 3D">
                <a:extLst>
                  <a:ext uri="{FF2B5EF4-FFF2-40B4-BE49-F238E27FC236}">
                    <a16:creationId xmlns:a16="http://schemas.microsoft.com/office/drawing/2014/main" id="{6E966BD8-4E36-4C99-AE77-DCFE6D79E11F}"/>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37125801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mc:AlternateContent xmlns:mc="http://schemas.openxmlformats.org/markup-compatibility/2006" xmlns:am3d="http://schemas.microsoft.com/office/drawing/2017/model3d">
        <mc:Choice Requires="am3d">
          <p:graphicFrame>
            <p:nvGraphicFramePr>
              <p:cNvPr id="5" name="3D Model 4" descr="PowerShell 3D">
                <a:extLst>
                  <a:ext uri="{FF2B5EF4-FFF2-40B4-BE49-F238E27FC236}">
                    <a16:creationId xmlns:a16="http://schemas.microsoft.com/office/drawing/2014/main" id="{F3585429-5F1C-4409-9EDC-36BCB6F415A5}"/>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PowerShell 3D">
                <a:extLst>
                  <a:ext uri="{FF2B5EF4-FFF2-40B4-BE49-F238E27FC236}">
                    <a16:creationId xmlns:a16="http://schemas.microsoft.com/office/drawing/2014/main" id="{F3585429-5F1C-4409-9EDC-36BCB6F415A5}"/>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954304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B1709570-3756-488C-864B-53EA71F74132}"/>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B1709570-3756-488C-864B-53EA71F74132}"/>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1867521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0EEC5915-1534-4CC8-B013-0F47FB089E6B}"/>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0EEC5915-1534-4CC8-B013-0F47FB089E6B}"/>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1077392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26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1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5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00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51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99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422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1" name="Group 10"/>
          <p:cNvGrpSpPr/>
          <p:nvPr userDrawn="1"/>
        </p:nvGrpSpPr>
        <p:grpSpPr>
          <a:xfrm>
            <a:off x="11187630" y="5875216"/>
            <a:ext cx="947382" cy="889139"/>
            <a:chOff x="8534547" y="3801990"/>
            <a:chExt cx="1745669" cy="1745669"/>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2138119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9" name="TextBox 8"/>
          <p:cNvSpPr txBox="1"/>
          <p:nvPr/>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1" name="Group 10"/>
          <p:cNvGrpSpPr/>
          <p:nvPr/>
        </p:nvGrpSpPr>
        <p:grpSpPr>
          <a:xfrm>
            <a:off x="11187630" y="5875216"/>
            <a:ext cx="947382" cy="889139"/>
            <a:chOff x="8534547" y="3801990"/>
            <a:chExt cx="1745669" cy="1745669"/>
          </a:xfrm>
        </p:grpSpPr>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
        <p:nvSpPr>
          <p:cNvPr id="10" name="TextBox 8">
            <a:extLst>
              <a:ext uri="{FF2B5EF4-FFF2-40B4-BE49-F238E27FC236}">
                <a16:creationId xmlns:a16="http://schemas.microsoft.com/office/drawing/2014/main" id="{A6EF12F0-365B-426D-B95E-69BB1A40A3C3}"/>
              </a:ext>
            </a:extLst>
          </p:cNvPr>
          <p:cNvSpPr txBox="1"/>
          <p:nvPr userDrawn="1"/>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5" name="Group 10">
            <a:extLst>
              <a:ext uri="{FF2B5EF4-FFF2-40B4-BE49-F238E27FC236}">
                <a16:creationId xmlns:a16="http://schemas.microsoft.com/office/drawing/2014/main" id="{91E380C4-45F0-4EBE-9898-0F2AE386C5E3}"/>
              </a:ext>
            </a:extLst>
          </p:cNvPr>
          <p:cNvGrpSpPr/>
          <p:nvPr userDrawn="1"/>
        </p:nvGrpSpPr>
        <p:grpSpPr>
          <a:xfrm>
            <a:off x="11187630" y="5875216"/>
            <a:ext cx="947382" cy="889139"/>
            <a:chOff x="8534547" y="3801990"/>
            <a:chExt cx="1745669" cy="1745669"/>
          </a:xfrm>
        </p:grpSpPr>
        <p:pic>
          <p:nvPicPr>
            <p:cNvPr id="16" name="Picture 11">
              <a:extLst>
                <a:ext uri="{FF2B5EF4-FFF2-40B4-BE49-F238E27FC236}">
                  <a16:creationId xmlns:a16="http://schemas.microsoft.com/office/drawing/2014/main" id="{8ED7CC26-A9A6-4C30-BFDF-A01D9CD1E5C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7" name="Picture 12">
              <a:extLst>
                <a:ext uri="{FF2B5EF4-FFF2-40B4-BE49-F238E27FC236}">
                  <a16:creationId xmlns:a16="http://schemas.microsoft.com/office/drawing/2014/main" id="{B947931D-4BA5-414F-B1E1-A85C006765C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8" name="Picture 13">
            <a:extLst>
              <a:ext uri="{FF2B5EF4-FFF2-40B4-BE49-F238E27FC236}">
                <a16:creationId xmlns:a16="http://schemas.microsoft.com/office/drawing/2014/main" id="{F84201FF-03E8-4265-A26A-C59E6002075D}"/>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1592151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9" name="TextBox 8"/>
          <p:cNvSpPr txBox="1"/>
          <p:nvPr/>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1" name="Group 10"/>
          <p:cNvGrpSpPr/>
          <p:nvPr/>
        </p:nvGrpSpPr>
        <p:grpSpPr>
          <a:xfrm>
            <a:off x="11187630" y="5875216"/>
            <a:ext cx="947382" cy="889139"/>
            <a:chOff x="8534547" y="3801990"/>
            <a:chExt cx="1745669" cy="1745669"/>
          </a:xfrm>
        </p:grpSpPr>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
        <p:nvSpPr>
          <p:cNvPr id="10" name="TextBox 8">
            <a:extLst>
              <a:ext uri="{FF2B5EF4-FFF2-40B4-BE49-F238E27FC236}">
                <a16:creationId xmlns:a16="http://schemas.microsoft.com/office/drawing/2014/main" id="{279E1E0B-32E3-4B21-AADE-48441B350954}"/>
              </a:ext>
            </a:extLst>
          </p:cNvPr>
          <p:cNvSpPr txBox="1"/>
          <p:nvPr userDrawn="1"/>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5" name="Group 10">
            <a:extLst>
              <a:ext uri="{FF2B5EF4-FFF2-40B4-BE49-F238E27FC236}">
                <a16:creationId xmlns:a16="http://schemas.microsoft.com/office/drawing/2014/main" id="{17483A78-D27B-4204-9856-2E95B0F87E45}"/>
              </a:ext>
            </a:extLst>
          </p:cNvPr>
          <p:cNvGrpSpPr/>
          <p:nvPr userDrawn="1"/>
        </p:nvGrpSpPr>
        <p:grpSpPr>
          <a:xfrm>
            <a:off x="11187630" y="5875216"/>
            <a:ext cx="947382" cy="889139"/>
            <a:chOff x="8534547" y="3801990"/>
            <a:chExt cx="1745669" cy="1745669"/>
          </a:xfrm>
        </p:grpSpPr>
        <p:pic>
          <p:nvPicPr>
            <p:cNvPr id="16" name="Picture 11">
              <a:extLst>
                <a:ext uri="{FF2B5EF4-FFF2-40B4-BE49-F238E27FC236}">
                  <a16:creationId xmlns:a16="http://schemas.microsoft.com/office/drawing/2014/main" id="{4BF98B61-7380-4D8C-B8AC-93252ED632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7" name="Picture 12">
              <a:extLst>
                <a:ext uri="{FF2B5EF4-FFF2-40B4-BE49-F238E27FC236}">
                  <a16:creationId xmlns:a16="http://schemas.microsoft.com/office/drawing/2014/main" id="{457158DD-9BC3-4C20-BD6D-BE70C7E1069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8" name="Picture 13">
            <a:extLst>
              <a:ext uri="{FF2B5EF4-FFF2-40B4-BE49-F238E27FC236}">
                <a16:creationId xmlns:a16="http://schemas.microsoft.com/office/drawing/2014/main" id="{5759A047-7AE3-4B0D-BD14-C18B3E649E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38618324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Layout" Target="../slideLayouts/slideLayout35.xml"/><Relationship Id="rId5" Type="http://schemas.openxmlformats.org/officeDocument/2006/relationships/image" Target="../media/image5.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wpf-tutorial.com/" TargetMode="External"/><Relationship Id="rId2" Type="http://schemas.openxmlformats.org/officeDocument/2006/relationships/hyperlink" Target="https://foxdeploy.com/series/learning-gui-toolmaking-series/" TargetMode="External"/><Relationship Id="rId1" Type="http://schemas.openxmlformats.org/officeDocument/2006/relationships/slideLayout" Target="../slideLayouts/slideLayout25.xml"/><Relationship Id="rId5" Type="http://schemas.openxmlformats.org/officeDocument/2006/relationships/hyperlink" Target="https://powertheshell.com/" TargetMode="External"/><Relationship Id="rId4" Type="http://schemas.openxmlformats.org/officeDocument/2006/relationships/hyperlink" Target="https://docs.microsoft.com/en-us/dotnet/framework/wpf/getting-started/wpf-walkthrough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4.png"/><Relationship Id="rId5" Type="http://schemas.openxmlformats.org/officeDocument/2006/relationships/image" Target="../media/image4.png"/><Relationship Id="rId4" Type="http://schemas.openxmlformats.org/officeDocument/2006/relationships/hyperlink" Target="https://www.remix3d.com/details/416955b8ac4145b9aced659506e7995b" TargetMode="Externa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themeOverride" Target="../theme/themeOverride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4.gif"/></Relationships>
</file>

<file path=ppt/slides/_rels/slide8.xml.rels><?xml version="1.0" encoding="UTF-8" standalone="yes"?>
<Relationships xmlns="http://schemas.openxmlformats.org/package/2006/relationships"><Relationship Id="rId3" Type="http://schemas.openxmlformats.org/officeDocument/2006/relationships/hyperlink" Target="https://www.wpf-tutorial.com/about-wpf/wpf-vs-winforms/"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hyperlink" Target="https://stackoverflow.com/questions/31154338/windows-forms-vs-wp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owertheshell.com/"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hyperlink" Target="https://github.com/punker76/kaxaml/rele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36E4FF27-BC2F-4A9C-8C55-CC5E5833A628}"/>
                  </a:ext>
                </a:extLst>
              </p:cNvPr>
              <p:cNvGraphicFramePr>
                <a:graphicFrameLocks noChangeAspect="1"/>
              </p:cNvGraphicFramePr>
              <p:nvPr>
                <p:extLst>
                  <p:ext uri="{D42A27DB-BD31-4B8C-83A1-F6EECF244321}">
                    <p14:modId xmlns:p14="http://schemas.microsoft.com/office/powerpoint/2010/main" val="1663261769"/>
                  </p:ext>
                </p:extLst>
              </p:nvPr>
            </p:nvGraphicFramePr>
            <p:xfrm>
              <a:off x="7196944" y="2700570"/>
              <a:ext cx="4346955" cy="3266819"/>
            </p:xfrm>
            <a:graphic>
              <a:graphicData uri="http://schemas.microsoft.com/office/drawing/2017/model3d">
                <am3d:model3d r:embed="rId2">
                  <am3d:spPr>
                    <a:xfrm>
                      <a:off x="0" y="0"/>
                      <a:ext cx="4346955" cy="3266819"/>
                    </a:xfrm>
                    <a:prstGeom prst="rect">
                      <a:avLst/>
                    </a:prstGeom>
                    <a:noFill/>
                    <a:effectLst/>
                  </am3d:spPr>
                  <am3d:camera>
                    <am3d:pos x="0" y="0" z="59593654"/>
                    <am3d:up dx="0" dy="36000000" dz="0"/>
                    <am3d:lookAt x="0" y="0" z="0"/>
                    <am3d:perspective fov="2700000"/>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objViewport viewportSz="59536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36E4FF27-BC2F-4A9C-8C55-CC5E5833A628}"/>
                  </a:ext>
                </a:extLst>
              </p:cNvPr>
              <p:cNvPicPr>
                <a:picLocks noGrp="1" noRot="1" noChangeAspect="1" noMove="1" noResize="1" noEditPoints="1" noAdjustHandles="1" noChangeArrowheads="1" noChangeShapeType="1" noCrop="1"/>
              </p:cNvPicPr>
              <p:nvPr/>
            </p:nvPicPr>
            <p:blipFill>
              <a:blip r:embed="rId5"/>
              <a:stretch>
                <a:fillRect/>
              </a:stretch>
            </p:blipFill>
            <p:spPr>
              <a:xfrm>
                <a:off x="7196944" y="2700570"/>
                <a:ext cx="4346955" cy="3266819"/>
              </a:xfrm>
              <a:prstGeom prst="rect">
                <a:avLst/>
              </a:prstGeom>
              <a:noFill/>
              <a:effectLst/>
            </p:spPr>
          </p:pic>
        </mc:Fallback>
      </mc:AlternateContent>
      <p:sp>
        <p:nvSpPr>
          <p:cNvPr id="2" name="Text Placeholder 1"/>
          <p:cNvSpPr>
            <a:spLocks noGrp="1"/>
          </p:cNvSpPr>
          <p:nvPr>
            <p:ph type="body" sz="quarter" idx="13"/>
          </p:nvPr>
        </p:nvSpPr>
        <p:spPr/>
        <p:txBody>
          <a:bodyPr/>
          <a:lstStyle/>
          <a:p>
            <a:pPr marL="0" indent="0">
              <a:buNone/>
            </a:pPr>
            <a:r>
              <a:rPr lang="fr-BE"/>
              <a:t>Merlijn Van Waeyenberghe</a:t>
            </a:r>
            <a:endParaRPr lang="en-US"/>
          </a:p>
        </p:txBody>
      </p:sp>
      <p:sp>
        <p:nvSpPr>
          <p:cNvPr id="3" name="Title 2"/>
          <p:cNvSpPr>
            <a:spLocks noGrp="1"/>
          </p:cNvSpPr>
          <p:nvPr>
            <p:ph type="title"/>
          </p:nvPr>
        </p:nvSpPr>
        <p:spPr/>
        <p:txBody>
          <a:bodyPr>
            <a:normAutofit/>
          </a:bodyPr>
          <a:lstStyle/>
          <a:p>
            <a:r>
              <a:rPr lang="en-US" b="1"/>
              <a:t>Build GUIs to make your code look super expensive</a:t>
            </a:r>
            <a:r>
              <a:rPr lang="fr-BE"/>
              <a:t>	</a:t>
            </a:r>
            <a:endParaRPr lang="en-US"/>
          </a:p>
        </p:txBody>
      </p:sp>
    </p:spTree>
    <p:extLst>
      <p:ext uri="{BB962C8B-B14F-4D97-AF65-F5344CB8AC3E}">
        <p14:creationId xmlns:p14="http://schemas.microsoft.com/office/powerpoint/2010/main" val="4015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56" repeatCount="indefinite" fill="hold" nodeType="afterEffect">
                                  <p:stCondLst>
                                    <p:cond delay="500"/>
                                  </p:stCondLst>
                                  <p:childTnLst>
                                    <p:animRot by="-21600000">
                                      <p:cBhvr>
                                        <p:cTn id="6" dur="20000" fill="hold"/>
                                        <p:tgtEl>
                                          <p:spTgt spid="4"/>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sappearing Title">
            <a:extLst>
              <a:ext uri="{FF2B5EF4-FFF2-40B4-BE49-F238E27FC236}">
                <a16:creationId xmlns:a16="http://schemas.microsoft.com/office/drawing/2014/main" id="{2B5A3D8B-17EE-4EB6-941C-37B113F5382F}"/>
              </a:ext>
            </a:extLst>
          </p:cNvPr>
          <p:cNvSpPr>
            <a:spLocks noGrp="1"/>
          </p:cNvSpPr>
          <p:nvPr>
            <p:ph type="title"/>
          </p:nvPr>
        </p:nvSpPr>
        <p:spPr/>
        <p:txBody>
          <a:bodyPr/>
          <a:lstStyle/>
          <a:p>
            <a:r>
              <a:rPr lang="en-US" dirty="0"/>
              <a:t>How do we add code?</a:t>
            </a:r>
            <a:endParaRPr lang="en-BE" dirty="0"/>
          </a:p>
        </p:txBody>
      </p:sp>
      <p:sp>
        <p:nvSpPr>
          <p:cNvPr id="3" name="Content Placeholder 2">
            <a:extLst>
              <a:ext uri="{FF2B5EF4-FFF2-40B4-BE49-F238E27FC236}">
                <a16:creationId xmlns:a16="http://schemas.microsoft.com/office/drawing/2014/main" id="{6D63E996-0C2C-457D-8F15-AB753DFB0D5B}"/>
              </a:ext>
            </a:extLst>
          </p:cNvPr>
          <p:cNvSpPr>
            <a:spLocks noGrp="1"/>
          </p:cNvSpPr>
          <p:nvPr>
            <p:ph idx="1"/>
          </p:nvPr>
        </p:nvSpPr>
        <p:spPr/>
        <p:txBody>
          <a:bodyPr>
            <a:noAutofit/>
          </a:bodyPr>
          <a:lstStyle/>
          <a:p>
            <a:r>
              <a:rPr lang="en-US" dirty="0"/>
              <a:t>By default, the new WPF application contains a Window with a Grid panel. In this procedure you add four rows and four columns to the grid. You set the width of each column to *, so that the available width is divided evenly among the four columns. You set the height of three of the rows to Auto, so that they are sized to fit their content. You set the height of one of the rows to *, so that it uses the remaining available height.</a:t>
            </a:r>
          </a:p>
          <a:p>
            <a:endParaRPr lang="en-US" dirty="0"/>
          </a:p>
          <a:p>
            <a:r>
              <a:rPr lang="en-US" dirty="0"/>
              <a:t>To add a panel control</a:t>
            </a:r>
          </a:p>
          <a:p>
            <a:r>
              <a:rPr lang="en-US" dirty="0"/>
              <a:t>In Design view, select the grid.</a:t>
            </a:r>
          </a:p>
          <a:p>
            <a:endParaRPr lang="en-US" dirty="0"/>
          </a:p>
          <a:p>
            <a:r>
              <a:rPr lang="en-US" dirty="0"/>
              <a:t>(Optional) In the Properties window, locate the </a:t>
            </a:r>
            <a:r>
              <a:rPr lang="en-US" dirty="0" err="1"/>
              <a:t>ShowGridLines</a:t>
            </a:r>
            <a:r>
              <a:rPr lang="en-US" dirty="0"/>
              <a:t> property and select the check box.</a:t>
            </a:r>
          </a:p>
          <a:p>
            <a:endParaRPr lang="en-US" dirty="0"/>
          </a:p>
          <a:p>
            <a:r>
              <a:rPr lang="en-US" dirty="0"/>
              <a:t>When the application runs, the gridlines will appear on the window. This is useful for debugging, but you should clear the </a:t>
            </a:r>
            <a:r>
              <a:rPr lang="en-US" dirty="0" err="1"/>
              <a:t>ShowGridLines</a:t>
            </a:r>
            <a:r>
              <a:rPr lang="en-US" dirty="0"/>
              <a:t> property check box for production code.</a:t>
            </a:r>
          </a:p>
          <a:p>
            <a:endParaRPr lang="en-US" dirty="0"/>
          </a:p>
          <a:p>
            <a:r>
              <a:rPr lang="en-US" dirty="0"/>
              <a:t>In the Properties window, locate the </a:t>
            </a:r>
            <a:r>
              <a:rPr lang="en-US" dirty="0" err="1"/>
              <a:t>ColumnDefinitions</a:t>
            </a:r>
            <a:r>
              <a:rPr lang="en-US" dirty="0"/>
              <a:t> property, and click the ellipsis button in the property value column.</a:t>
            </a:r>
          </a:p>
          <a:p>
            <a:endParaRPr lang="en-US" dirty="0"/>
          </a:p>
          <a:p>
            <a:r>
              <a:rPr lang="en-US" dirty="0"/>
              <a:t>The Collection Editor dialog box appears.</a:t>
            </a:r>
          </a:p>
          <a:p>
            <a:endParaRPr lang="en-US" dirty="0"/>
          </a:p>
          <a:p>
            <a:r>
              <a:rPr lang="en-US" dirty="0"/>
              <a:t>Click Add four times to add four columns.</a:t>
            </a:r>
          </a:p>
          <a:p>
            <a:endParaRPr lang="en-US" dirty="0"/>
          </a:p>
          <a:p>
            <a:r>
              <a:rPr lang="en-US" dirty="0"/>
              <a:t>Set the Width property of the first row to Auto.</a:t>
            </a:r>
          </a:p>
          <a:p>
            <a:endParaRPr lang="en-US" dirty="0"/>
          </a:p>
          <a:p>
            <a:r>
              <a:rPr lang="en-US" dirty="0"/>
              <a:t>Set the Width property of the second row to *.</a:t>
            </a:r>
          </a:p>
          <a:p>
            <a:endParaRPr lang="en-US" dirty="0"/>
          </a:p>
          <a:p>
            <a:r>
              <a:rPr lang="en-US" dirty="0"/>
              <a:t>Set the Width property of the third row to Auto.</a:t>
            </a:r>
          </a:p>
          <a:p>
            <a:endParaRPr lang="en-US" dirty="0"/>
          </a:p>
          <a:p>
            <a:r>
              <a:rPr lang="en-US" dirty="0"/>
              <a:t>Set the Width property of the fourth row to Auto.</a:t>
            </a:r>
          </a:p>
          <a:p>
            <a:endParaRPr lang="en-US" dirty="0"/>
          </a:p>
          <a:p>
            <a:r>
              <a:rPr lang="en-US" dirty="0"/>
              <a:t>Click OK to close the Collection Editor and return to the WPF Designer.</a:t>
            </a:r>
          </a:p>
          <a:p>
            <a:endParaRPr lang="en-US" dirty="0"/>
          </a:p>
          <a:p>
            <a:r>
              <a:rPr lang="en-US" dirty="0"/>
              <a:t>Now there are four columns in the grid, but only one column appears. The columns whose Width properties are set to Auto are temporarily hidden because they do not have any content. For this walkthrough, that is fine. To avoid this in the future, you can use star sizing while you work, and change to Auto when you are done.</a:t>
            </a:r>
          </a:p>
          <a:p>
            <a:endParaRPr lang="en-US" dirty="0"/>
          </a:p>
          <a:p>
            <a:r>
              <a:rPr lang="en-US" dirty="0"/>
              <a:t>In the Properties window, locate the </a:t>
            </a:r>
            <a:r>
              <a:rPr lang="en-US" dirty="0" err="1"/>
              <a:t>RowDefinitions</a:t>
            </a:r>
            <a:r>
              <a:rPr lang="en-US" dirty="0"/>
              <a:t> property, and click the ellipsis button in the property value column.</a:t>
            </a:r>
          </a:p>
          <a:p>
            <a:endParaRPr lang="en-US" dirty="0"/>
          </a:p>
          <a:p>
            <a:r>
              <a:rPr lang="en-US" dirty="0"/>
              <a:t>The Collection Editor dialog box appears.</a:t>
            </a:r>
          </a:p>
          <a:p>
            <a:endParaRPr lang="en-US" dirty="0"/>
          </a:p>
          <a:p>
            <a:r>
              <a:rPr lang="en-US" dirty="0"/>
              <a:t>Click Add four times to add four rows.</a:t>
            </a:r>
          </a:p>
          <a:p>
            <a:endParaRPr lang="en-US" dirty="0"/>
          </a:p>
          <a:p>
            <a:r>
              <a:rPr lang="en-US" dirty="0"/>
              <a:t>Set the Height property of the first row to Auto.</a:t>
            </a:r>
          </a:p>
          <a:p>
            <a:endParaRPr lang="en-US" dirty="0"/>
          </a:p>
          <a:p>
            <a:r>
              <a:rPr lang="en-US" dirty="0"/>
              <a:t>Set the Height property of the second row to Auto.</a:t>
            </a:r>
          </a:p>
          <a:p>
            <a:endParaRPr lang="en-US" dirty="0"/>
          </a:p>
          <a:p>
            <a:r>
              <a:rPr lang="en-US" dirty="0"/>
              <a:t>Set the Height property of the third row to *.</a:t>
            </a:r>
          </a:p>
          <a:p>
            <a:endParaRPr lang="en-US" dirty="0"/>
          </a:p>
          <a:p>
            <a:r>
              <a:rPr lang="en-US" dirty="0"/>
              <a:t>Set the Height property of the fourth row to Auto.</a:t>
            </a:r>
          </a:p>
          <a:p>
            <a:endParaRPr lang="en-US" dirty="0"/>
          </a:p>
          <a:p>
            <a:r>
              <a:rPr lang="en-US" dirty="0"/>
              <a:t>Click OK to close the Collection Editor and return to the WPF Designer.</a:t>
            </a:r>
          </a:p>
          <a:p>
            <a:endParaRPr lang="en-US" dirty="0"/>
          </a:p>
          <a:p>
            <a:r>
              <a:rPr lang="en-US" dirty="0"/>
              <a:t>Now there are four rows in the grid, but only one row appears. The rows whose Height properties are set to Auto are temporarily hidden because they do not have any content. For this walkthrough, that is fine. To avoid this in the future, you can use star sizing while you work, and change to Auto when you are done.</a:t>
            </a:r>
          </a:p>
          <a:p>
            <a:endParaRPr lang="en-US" dirty="0"/>
          </a:p>
          <a:p>
            <a:r>
              <a:rPr lang="en-US" dirty="0"/>
              <a:t>On the File menu, click Save All.</a:t>
            </a:r>
          </a:p>
          <a:p>
            <a:endParaRPr lang="en-US" dirty="0"/>
          </a:p>
          <a:p>
            <a:r>
              <a:rPr lang="en-US" dirty="0"/>
              <a:t>Adding Controls to the Panel</a:t>
            </a:r>
          </a:p>
          <a:p>
            <a:r>
              <a:rPr lang="en-US" dirty="0"/>
              <a:t>Next you add controls to the panel and use the Column and Row attached properties of the Grid to position them dynamically.</a:t>
            </a:r>
          </a:p>
          <a:p>
            <a:endParaRPr lang="en-US" dirty="0"/>
          </a:p>
          <a:p>
            <a:r>
              <a:rPr lang="en-US" dirty="0"/>
              <a:t>To add controls to the panel</a:t>
            </a:r>
          </a:p>
          <a:p>
            <a:r>
              <a:rPr lang="en-US" dirty="0"/>
              <a:t>From the Toolbox, in the Common group, drag a Label control onto the Grid.</a:t>
            </a:r>
          </a:p>
          <a:p>
            <a:endParaRPr lang="en-US" dirty="0"/>
          </a:p>
          <a:p>
            <a:r>
              <a:rPr lang="en-US" dirty="0"/>
              <a:t>In the Properties window, set the following properties for the Label:</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Name:</a:t>
            </a:r>
          </a:p>
          <a:p>
            <a:endParaRPr lang="en-US" dirty="0"/>
          </a:p>
          <a:p>
            <a:r>
              <a:rPr lang="en-US" dirty="0" err="1"/>
              <a:t>Grid.Column</a:t>
            </a:r>
            <a:endParaRPr lang="en-US" dirty="0"/>
          </a:p>
          <a:p>
            <a:endParaRPr lang="en-US" dirty="0"/>
          </a:p>
          <a:p>
            <a:r>
              <a:rPr lang="en-US" dirty="0"/>
              <a:t>0</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0</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Top</a:t>
            </a:r>
          </a:p>
          <a:p>
            <a:endParaRPr lang="en-US" dirty="0"/>
          </a:p>
          <a:p>
            <a:r>
              <a:rPr lang="en-US" dirty="0"/>
              <a:t>Margin</a:t>
            </a:r>
          </a:p>
          <a:p>
            <a:endParaRPr lang="en-US" dirty="0"/>
          </a:p>
          <a:p>
            <a:r>
              <a:rPr lang="en-US" dirty="0"/>
              <a:t>20,20,10,10</a:t>
            </a:r>
          </a:p>
          <a:p>
            <a:endParaRPr lang="en-US" dirty="0"/>
          </a:p>
          <a:p>
            <a:r>
              <a:rPr lang="en-US" dirty="0"/>
              <a:t>From the Toolbox, in the Common group, drag a Label control onto the Grid.</a:t>
            </a:r>
          </a:p>
          <a:p>
            <a:endParaRPr lang="en-US" dirty="0"/>
          </a:p>
          <a:p>
            <a:r>
              <a:rPr lang="en-US" dirty="0"/>
              <a:t>In the Properties window, set the following properties for the Label:</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Password:</a:t>
            </a:r>
          </a:p>
          <a:p>
            <a:endParaRPr lang="en-US" dirty="0"/>
          </a:p>
          <a:p>
            <a:r>
              <a:rPr lang="en-US" dirty="0" err="1"/>
              <a:t>Grid.Column</a:t>
            </a:r>
            <a:endParaRPr lang="en-US" dirty="0"/>
          </a:p>
          <a:p>
            <a:endParaRPr lang="en-US" dirty="0"/>
          </a:p>
          <a:p>
            <a:r>
              <a:rPr lang="en-US" dirty="0"/>
              <a:t>0</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1</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Top</a:t>
            </a:r>
          </a:p>
          <a:p>
            <a:endParaRPr lang="en-US" dirty="0"/>
          </a:p>
          <a:p>
            <a:r>
              <a:rPr lang="en-US" dirty="0"/>
              <a:t>Margin</a:t>
            </a:r>
          </a:p>
          <a:p>
            <a:endParaRPr lang="en-US" dirty="0"/>
          </a:p>
          <a:p>
            <a:r>
              <a:rPr lang="en-US" dirty="0"/>
              <a:t>20,10,10,10</a:t>
            </a:r>
          </a:p>
          <a:p>
            <a:endParaRPr lang="en-US" dirty="0"/>
          </a:p>
          <a:p>
            <a:r>
              <a:rPr lang="en-US" dirty="0"/>
              <a:t>From the Toolbox, in the Common group, drag a </a:t>
            </a:r>
            <a:r>
              <a:rPr lang="en-US" dirty="0" err="1"/>
              <a:t>TextBox</a:t>
            </a:r>
            <a:r>
              <a:rPr lang="en-US" dirty="0"/>
              <a:t> control onto the Grid.</a:t>
            </a:r>
          </a:p>
          <a:p>
            <a:endParaRPr lang="en-US" dirty="0"/>
          </a:p>
          <a:p>
            <a:r>
              <a:rPr lang="en-US" dirty="0"/>
              <a:t>In the Properties window, set the following properties for the </a:t>
            </a:r>
            <a:r>
              <a:rPr lang="en-US" dirty="0" err="1"/>
              <a:t>TextBox</a:t>
            </a:r>
            <a:r>
              <a:rPr lang="en-US" dirty="0"/>
              <a:t>:</a:t>
            </a:r>
          </a:p>
          <a:p>
            <a:endParaRPr lang="en-US" dirty="0"/>
          </a:p>
          <a:p>
            <a:r>
              <a:rPr lang="en-US" dirty="0"/>
              <a:t>Property</a:t>
            </a:r>
          </a:p>
          <a:p>
            <a:endParaRPr lang="en-US" dirty="0"/>
          </a:p>
          <a:p>
            <a:r>
              <a:rPr lang="en-US" dirty="0"/>
              <a:t>Value</a:t>
            </a:r>
          </a:p>
          <a:p>
            <a:endParaRPr lang="en-US" dirty="0"/>
          </a:p>
          <a:p>
            <a:r>
              <a:rPr lang="en-US" dirty="0" err="1"/>
              <a:t>Grid.Column</a:t>
            </a:r>
            <a:endParaRPr lang="en-US" dirty="0"/>
          </a:p>
          <a:p>
            <a:endParaRPr lang="en-US" dirty="0"/>
          </a:p>
          <a:p>
            <a:r>
              <a:rPr lang="en-US" dirty="0"/>
              <a:t>1</a:t>
            </a:r>
          </a:p>
          <a:p>
            <a:endParaRPr lang="en-US" dirty="0"/>
          </a:p>
          <a:p>
            <a:r>
              <a:rPr lang="en-US" dirty="0" err="1"/>
              <a:t>Grid.ColumnSpan</a:t>
            </a:r>
            <a:endParaRPr lang="en-US" dirty="0"/>
          </a:p>
          <a:p>
            <a:endParaRPr lang="en-US" dirty="0"/>
          </a:p>
          <a:p>
            <a:r>
              <a:rPr lang="en-US" dirty="0"/>
              <a:t>3</a:t>
            </a:r>
          </a:p>
          <a:p>
            <a:endParaRPr lang="en-US" dirty="0"/>
          </a:p>
          <a:p>
            <a:r>
              <a:rPr lang="en-US" dirty="0" err="1"/>
              <a:t>Grid.Row</a:t>
            </a:r>
            <a:endParaRPr lang="en-US" dirty="0"/>
          </a:p>
          <a:p>
            <a:endParaRPr lang="en-US" dirty="0"/>
          </a:p>
          <a:p>
            <a:r>
              <a:rPr lang="en-US" dirty="0"/>
              <a:t>0</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Auto</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10,20,20,10</a:t>
            </a:r>
          </a:p>
          <a:p>
            <a:endParaRPr lang="en-US" dirty="0"/>
          </a:p>
          <a:p>
            <a:r>
              <a:rPr lang="en-US" dirty="0"/>
              <a:t>From the Toolbox, in the Common group, drag a </a:t>
            </a:r>
            <a:r>
              <a:rPr lang="en-US" dirty="0" err="1"/>
              <a:t>TextBox</a:t>
            </a:r>
            <a:r>
              <a:rPr lang="en-US" dirty="0"/>
              <a:t> control onto the Grid.</a:t>
            </a:r>
          </a:p>
          <a:p>
            <a:endParaRPr lang="en-US" dirty="0"/>
          </a:p>
          <a:p>
            <a:r>
              <a:rPr lang="en-US" dirty="0"/>
              <a:t>In the Properties window, set the following properties for the </a:t>
            </a:r>
            <a:r>
              <a:rPr lang="en-US" dirty="0" err="1"/>
              <a:t>TextBox</a:t>
            </a:r>
            <a:r>
              <a:rPr lang="en-US" dirty="0"/>
              <a:t>:</a:t>
            </a:r>
          </a:p>
          <a:p>
            <a:endParaRPr lang="en-US" dirty="0"/>
          </a:p>
          <a:p>
            <a:r>
              <a:rPr lang="en-US" dirty="0"/>
              <a:t>Property</a:t>
            </a:r>
          </a:p>
          <a:p>
            <a:endParaRPr lang="en-US" dirty="0"/>
          </a:p>
          <a:p>
            <a:r>
              <a:rPr lang="en-US" dirty="0"/>
              <a:t>Value</a:t>
            </a:r>
          </a:p>
          <a:p>
            <a:endParaRPr lang="en-US" dirty="0"/>
          </a:p>
          <a:p>
            <a:r>
              <a:rPr lang="en-US" dirty="0" err="1"/>
              <a:t>Grid.Column</a:t>
            </a:r>
            <a:endParaRPr lang="en-US" dirty="0"/>
          </a:p>
          <a:p>
            <a:endParaRPr lang="en-US" dirty="0"/>
          </a:p>
          <a:p>
            <a:r>
              <a:rPr lang="en-US" dirty="0"/>
              <a:t>1</a:t>
            </a:r>
          </a:p>
          <a:p>
            <a:endParaRPr lang="en-US" dirty="0"/>
          </a:p>
          <a:p>
            <a:r>
              <a:rPr lang="en-US" dirty="0" err="1"/>
              <a:t>Grid.ColumnSpan</a:t>
            </a:r>
            <a:endParaRPr lang="en-US" dirty="0"/>
          </a:p>
          <a:p>
            <a:endParaRPr lang="en-US" dirty="0"/>
          </a:p>
          <a:p>
            <a:r>
              <a:rPr lang="en-US" dirty="0"/>
              <a:t>3</a:t>
            </a:r>
          </a:p>
          <a:p>
            <a:endParaRPr lang="en-US" dirty="0"/>
          </a:p>
          <a:p>
            <a:r>
              <a:rPr lang="en-US" dirty="0" err="1"/>
              <a:t>Grid.Row</a:t>
            </a:r>
            <a:endParaRPr lang="en-US" dirty="0"/>
          </a:p>
          <a:p>
            <a:endParaRPr lang="en-US" dirty="0"/>
          </a:p>
          <a:p>
            <a:r>
              <a:rPr lang="en-US" dirty="0"/>
              <a:t>1</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Auto</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10,10,20,10</a:t>
            </a:r>
          </a:p>
          <a:p>
            <a:endParaRPr lang="en-US" dirty="0"/>
          </a:p>
          <a:p>
            <a:r>
              <a:rPr lang="en-US" dirty="0"/>
              <a:t>From the Toolbox, in the Common group, drag a Button control onto the Grid.</a:t>
            </a:r>
          </a:p>
          <a:p>
            <a:endParaRPr lang="en-US" dirty="0"/>
          </a:p>
          <a:p>
            <a:r>
              <a:rPr lang="en-US" dirty="0"/>
              <a:t>In the Properties window, set the following properties for the Button:</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OK</a:t>
            </a:r>
          </a:p>
          <a:p>
            <a:endParaRPr lang="en-US" dirty="0"/>
          </a:p>
          <a:p>
            <a:r>
              <a:rPr lang="en-US" dirty="0" err="1"/>
              <a:t>Grid.Column</a:t>
            </a:r>
            <a:endParaRPr lang="en-US" dirty="0"/>
          </a:p>
          <a:p>
            <a:endParaRPr lang="en-US" dirty="0"/>
          </a:p>
          <a:p>
            <a:r>
              <a:rPr lang="en-US" dirty="0"/>
              <a:t>2</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3</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75</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10,10,6,20</a:t>
            </a:r>
          </a:p>
          <a:p>
            <a:endParaRPr lang="en-US" dirty="0"/>
          </a:p>
          <a:p>
            <a:r>
              <a:rPr lang="en-US" dirty="0"/>
              <a:t>From the Toolbox, in the Common group, drag a Button control onto the Grid.</a:t>
            </a:r>
          </a:p>
          <a:p>
            <a:endParaRPr lang="en-US" dirty="0"/>
          </a:p>
          <a:p>
            <a:r>
              <a:rPr lang="en-US" dirty="0"/>
              <a:t>In the Properties window, set the following properties for the Button:</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Cancel</a:t>
            </a:r>
          </a:p>
          <a:p>
            <a:endParaRPr lang="en-US" dirty="0"/>
          </a:p>
          <a:p>
            <a:r>
              <a:rPr lang="en-US" dirty="0" err="1"/>
              <a:t>Grid.Column</a:t>
            </a:r>
            <a:endParaRPr lang="en-US" dirty="0"/>
          </a:p>
          <a:p>
            <a:endParaRPr lang="en-US" dirty="0"/>
          </a:p>
          <a:p>
            <a:r>
              <a:rPr lang="en-US" dirty="0"/>
              <a:t>3</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3</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75</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6,10,20,20</a:t>
            </a:r>
          </a:p>
          <a:p>
            <a:endParaRPr lang="en-US" dirty="0"/>
          </a:p>
          <a:p>
            <a:r>
              <a:rPr lang="en-US" dirty="0"/>
              <a:t>On the File menu, click Save All.</a:t>
            </a:r>
          </a:p>
          <a:p>
            <a:endParaRPr lang="en-US" dirty="0"/>
          </a:p>
          <a:p>
            <a:r>
              <a:rPr lang="en-US" dirty="0"/>
              <a:t>Testing the Layout</a:t>
            </a:r>
          </a:p>
          <a:p>
            <a:r>
              <a:rPr lang="en-US" dirty="0"/>
              <a:t>Finally you run the application and verify that the layout changes dynamically as the user resizes the window, and as the content of the controls expands beyond the size of the controls.</a:t>
            </a:r>
          </a:p>
          <a:p>
            <a:endParaRPr lang="en-US" dirty="0"/>
          </a:p>
          <a:p>
            <a:r>
              <a:rPr lang="en-US" dirty="0"/>
              <a:t>To test the layout</a:t>
            </a:r>
          </a:p>
          <a:p>
            <a:r>
              <a:rPr lang="en-US" dirty="0"/>
              <a:t>On the Debug menu, click Start Debugging.</a:t>
            </a:r>
          </a:p>
          <a:p>
            <a:endParaRPr lang="en-US" dirty="0"/>
          </a:p>
          <a:p>
            <a:r>
              <a:rPr lang="en-US" dirty="0"/>
              <a:t>The application starts and the window appears.</a:t>
            </a:r>
          </a:p>
          <a:p>
            <a:endParaRPr lang="en-US" dirty="0"/>
          </a:p>
          <a:p>
            <a:r>
              <a:rPr lang="en-US" dirty="0"/>
              <a:t>In the Name text box, type randomly to fill the text box. When you reach the end of the text box, both the text box and the window expand to fit the text that you type.</a:t>
            </a:r>
          </a:p>
          <a:p>
            <a:endParaRPr lang="en-US" dirty="0"/>
          </a:p>
          <a:p>
            <a:r>
              <a:rPr lang="en-US" dirty="0"/>
              <a:t>Close the window.</a:t>
            </a:r>
          </a:p>
          <a:p>
            <a:endParaRPr lang="en-US" dirty="0"/>
          </a:p>
          <a:p>
            <a:r>
              <a:rPr lang="en-US" dirty="0"/>
              <a:t>On the Debug menu, click Start Debugging.</a:t>
            </a:r>
          </a:p>
          <a:p>
            <a:endParaRPr lang="en-US" dirty="0"/>
          </a:p>
          <a:p>
            <a:r>
              <a:rPr lang="en-US" dirty="0"/>
              <a:t>The application starts and the window appears.</a:t>
            </a:r>
          </a:p>
          <a:p>
            <a:endParaRPr lang="en-US" dirty="0"/>
          </a:p>
          <a:p>
            <a:r>
              <a:rPr lang="en-US" dirty="0"/>
              <a:t>Resize the window both vertically and horizontally.</a:t>
            </a:r>
          </a:p>
          <a:p>
            <a:endParaRPr lang="en-US" dirty="0"/>
          </a:p>
          <a:p>
            <a:r>
              <a:rPr lang="en-US" dirty="0"/>
              <a:t>The columns expand evenly to use the available space. The text boxes stretch to fill the expanded columns. Three rows maintain their height, and the fourth row expands to use the available space.</a:t>
            </a:r>
          </a:p>
          <a:p>
            <a:endParaRPr lang="en-US" dirty="0"/>
          </a:p>
          <a:p>
            <a:r>
              <a:rPr lang="en-US" dirty="0"/>
              <a:t>Close the window.</a:t>
            </a:r>
          </a:p>
          <a:p>
            <a:endParaRPr lang="en-US" dirty="0"/>
          </a:p>
          <a:p>
            <a:r>
              <a:rPr lang="en-US" dirty="0"/>
              <a:t>In Design view, select the Name label.</a:t>
            </a:r>
          </a:p>
          <a:p>
            <a:endParaRPr lang="en-US" dirty="0"/>
          </a:p>
          <a:p>
            <a:r>
              <a:rPr lang="en-US" dirty="0"/>
              <a:t>In the Properties window, change the Content property to Please enter your full name here:.</a:t>
            </a:r>
          </a:p>
          <a:p>
            <a:endParaRPr lang="en-US" dirty="0"/>
          </a:p>
          <a:p>
            <a:r>
              <a:rPr lang="en-US" dirty="0"/>
              <a:t>In Design view, the label expands to fit the text.</a:t>
            </a:r>
          </a:p>
          <a:p>
            <a:endParaRPr lang="en-US" dirty="0"/>
          </a:p>
          <a:p>
            <a:r>
              <a:rPr lang="en-US" dirty="0"/>
              <a:t>On the Debug menu, click Start Debugging.</a:t>
            </a:r>
          </a:p>
          <a:p>
            <a:endParaRPr lang="en-US" dirty="0"/>
          </a:p>
          <a:p>
            <a:r>
              <a:rPr lang="en-US" dirty="0"/>
              <a:t>The application starts and the window appears. The label control displays the longer text.</a:t>
            </a:r>
          </a:p>
          <a:p>
            <a:endParaRPr lang="en-US" dirty="0"/>
          </a:p>
          <a:p>
            <a:r>
              <a:rPr lang="en-US" dirty="0"/>
              <a:t>Close the window.</a:t>
            </a:r>
            <a:endParaRPr lang="en-BE" dirty="0"/>
          </a:p>
        </p:txBody>
      </p:sp>
    </p:spTree>
    <p:extLst>
      <p:ext uri="{BB962C8B-B14F-4D97-AF65-F5344CB8AC3E}">
        <p14:creationId xmlns:p14="http://schemas.microsoft.com/office/powerpoint/2010/main" val="1713187126"/>
      </p:ext>
    </p:extLst>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6" presetClass="emph" presetSubtype="0" fill="hold" grpId="0" nodeType="withEffect">
                                  <p:stCondLst>
                                    <p:cond delay="0"/>
                                  </p:stCondLst>
                                  <p:childTnLst>
                                    <p:animScale>
                                      <p:cBhvr>
                                        <p:cTn id="8" dur="3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945A-0303-4309-844D-E254A5ABF339}"/>
              </a:ext>
            </a:extLst>
          </p:cNvPr>
          <p:cNvSpPr>
            <a:spLocks noGrp="1"/>
          </p:cNvSpPr>
          <p:nvPr>
            <p:ph type="title"/>
          </p:nvPr>
        </p:nvSpPr>
        <p:spPr/>
        <p:txBody>
          <a:bodyPr/>
          <a:lstStyle/>
          <a:p>
            <a:r>
              <a:rPr lang="en-US" dirty="0"/>
              <a:t>How about we just do some demos?!</a:t>
            </a:r>
            <a:endParaRPr lang="en-BE" dirty="0"/>
          </a:p>
        </p:txBody>
      </p:sp>
      <p:pic>
        <p:nvPicPr>
          <p:cNvPr id="3074" name="Picture 2" descr="Image result for demo gods meme">
            <a:extLst>
              <a:ext uri="{FF2B5EF4-FFF2-40B4-BE49-F238E27FC236}">
                <a16:creationId xmlns:a16="http://schemas.microsoft.com/office/drawing/2014/main" id="{48C39216-86B2-4A43-A2EF-E9D0B6E41D9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0"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3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125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ppt_w</p:attrName>
                                        </p:attrNameLst>
                                      </p:cBhvr>
                                      <p:tavLst>
                                        <p:tav tm="0" fmla="#ppt_w*sin(2.5*pi*$)">
                                          <p:val>
                                            <p:fltVal val="0"/>
                                          </p:val>
                                        </p:tav>
                                        <p:tav tm="100000">
                                          <p:val>
                                            <p:fltVal val="1"/>
                                          </p:val>
                                        </p:tav>
                                      </p:tavLst>
                                    </p:anim>
                                    <p:anim calcmode="lin" valueType="num">
                                      <p:cBhvr>
                                        <p:cTn id="9"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EC21-4344-4A4D-A042-51B7C1A4E647}"/>
              </a:ext>
            </a:extLst>
          </p:cNvPr>
          <p:cNvSpPr>
            <a:spLocks noGrp="1"/>
          </p:cNvSpPr>
          <p:nvPr>
            <p:ph type="title"/>
          </p:nvPr>
        </p:nvSpPr>
        <p:spPr/>
        <p:txBody>
          <a:bodyPr/>
          <a:lstStyle/>
          <a:p>
            <a:r>
              <a:rPr lang="en-US" dirty="0"/>
              <a:t>References to help you along</a:t>
            </a:r>
            <a:endParaRPr lang="en-BE" dirty="0"/>
          </a:p>
        </p:txBody>
      </p:sp>
      <p:sp>
        <p:nvSpPr>
          <p:cNvPr id="3" name="Content Placeholder 2">
            <a:extLst>
              <a:ext uri="{FF2B5EF4-FFF2-40B4-BE49-F238E27FC236}">
                <a16:creationId xmlns:a16="http://schemas.microsoft.com/office/drawing/2014/main" id="{D410BD13-87B1-447E-B216-6A5AEB0EBA5B}"/>
              </a:ext>
            </a:extLst>
          </p:cNvPr>
          <p:cNvSpPr>
            <a:spLocks noGrp="1"/>
          </p:cNvSpPr>
          <p:nvPr>
            <p:ph idx="1"/>
          </p:nvPr>
        </p:nvSpPr>
        <p:spPr/>
        <p:txBody>
          <a:bodyPr/>
          <a:lstStyle/>
          <a:p>
            <a:r>
              <a:rPr lang="en-US" dirty="0">
                <a:hlinkClick r:id="rId2"/>
              </a:rPr>
              <a:t>https://foxdeploy.com/series/learning-gui-toolmaking-series/</a:t>
            </a:r>
            <a:endParaRPr lang="en-US" dirty="0"/>
          </a:p>
          <a:p>
            <a:r>
              <a:rPr lang="en-US" dirty="0">
                <a:hlinkClick r:id="rId3"/>
              </a:rPr>
              <a:t>https://wpf-tutorial.com/</a:t>
            </a:r>
            <a:endParaRPr lang="en-US" dirty="0"/>
          </a:p>
          <a:p>
            <a:r>
              <a:rPr lang="en-US" dirty="0">
                <a:hlinkClick r:id="rId4"/>
              </a:rPr>
              <a:t>https://docs.microsoft.com/en-us/dotnet/framework/wpf/getting-started/wpf-walkthroughs</a:t>
            </a:r>
            <a:endParaRPr lang="en-US" dirty="0"/>
          </a:p>
          <a:p>
            <a:r>
              <a:rPr lang="en-US" dirty="0">
                <a:hlinkClick r:id="rId5"/>
              </a:rPr>
              <a:t>https://powertheshell.com</a:t>
            </a:r>
            <a:r>
              <a:rPr lang="en-US" dirty="0"/>
              <a:t> (</a:t>
            </a:r>
            <a:r>
              <a:rPr lang="en-US" dirty="0" err="1"/>
              <a:t>ISESteroids</a:t>
            </a:r>
            <a:r>
              <a:rPr lang="en-US" dirty="0"/>
              <a:t> Module)</a:t>
            </a:r>
          </a:p>
          <a:p>
            <a:endParaRPr lang="en-BE" dirty="0"/>
          </a:p>
        </p:txBody>
      </p:sp>
    </p:spTree>
    <p:extLst>
      <p:ext uri="{BB962C8B-B14F-4D97-AF65-F5344CB8AC3E}">
        <p14:creationId xmlns:p14="http://schemas.microsoft.com/office/powerpoint/2010/main" val="21154617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C44A-E9B3-4BE2-81DD-FA6A1CDDB9F7}"/>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C7126D83-9F0C-4773-94BD-09A1301543BF}"/>
              </a:ext>
            </a:extLst>
          </p:cNvPr>
          <p:cNvSpPr>
            <a:spLocks noGrp="1"/>
          </p:cNvSpPr>
          <p:nvPr>
            <p:ph idx="1"/>
          </p:nvPr>
        </p:nvSpPr>
        <p:spPr>
          <a:xfrm>
            <a:off x="838200" y="1825625"/>
            <a:ext cx="10515600" cy="4351338"/>
          </a:xfrm>
        </p:spPr>
        <p:txBody>
          <a:bodyPr/>
          <a:lstStyle/>
          <a:p>
            <a:pPr marL="1828800" lvl="4" indent="0" algn="ctr">
              <a:buNone/>
            </a:pPr>
            <a:endParaRPr lang="en-BE" b="1" dirty="0"/>
          </a:p>
        </p:txBody>
      </p:sp>
      <p:sp>
        <p:nvSpPr>
          <p:cNvPr id="4" name="Rectangle 3">
            <a:extLst>
              <a:ext uri="{FF2B5EF4-FFF2-40B4-BE49-F238E27FC236}">
                <a16:creationId xmlns:a16="http://schemas.microsoft.com/office/drawing/2014/main" id="{3747701A-8367-49CB-BF37-632DD7B2EC2E}"/>
              </a:ext>
            </a:extLst>
          </p:cNvPr>
          <p:cNvSpPr/>
          <p:nvPr/>
        </p:nvSpPr>
        <p:spPr>
          <a:xfrm>
            <a:off x="3187245" y="2043339"/>
            <a:ext cx="5817510" cy="2646878"/>
          </a:xfrm>
          <a:prstGeom prst="rect">
            <a:avLst/>
          </a:prstGeom>
          <a:noFill/>
        </p:spPr>
        <p:txBody>
          <a:bodyPr wrap="square" lIns="91440" tIns="45720" rIns="91440" bIns="45720">
            <a:spAutoFit/>
          </a:bodyPr>
          <a:lstStyle/>
          <a:p>
            <a:pPr algn="ctr"/>
            <a:r>
              <a:rPr lang="en-US" sz="16600" b="1" cap="none" spc="50" dirty="0">
                <a:ln w="0"/>
                <a:solidFill>
                  <a:schemeClr val="bg2"/>
                </a:solidFill>
                <a:effectLst>
                  <a:innerShdw blurRad="63500" dist="50800" dir="13500000">
                    <a:srgbClr val="000000">
                      <a:alpha val="50000"/>
                    </a:srgbClr>
                  </a:innerShdw>
                </a:effectLst>
              </a:rPr>
              <a:t>Q&amp;A</a:t>
            </a:r>
            <a:endParaRPr lang="en-BE" sz="16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694808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8" name="3D Model 7" descr="PowerShell 3D">
                <a:extLst>
                  <a:ext uri="{FF2B5EF4-FFF2-40B4-BE49-F238E27FC236}">
                    <a16:creationId xmlns:a16="http://schemas.microsoft.com/office/drawing/2014/main" id="{4AAB0D41-7E86-44DF-BE5B-EB463962F746}"/>
                  </a:ext>
                </a:extLst>
              </p:cNvPr>
              <p:cNvGraphicFramePr>
                <a:graphicFrameLocks/>
              </p:cNvGraphicFramePr>
              <p:nvPr>
                <p:extLst>
                  <p:ext uri="{D42A27DB-BD31-4B8C-83A1-F6EECF244321}">
                    <p14:modId xmlns:p14="http://schemas.microsoft.com/office/powerpoint/2010/main" val="1219335383"/>
                  </p:ext>
                </p:extLst>
              </p:nvPr>
            </p:nvGraphicFramePr>
            <p:xfrm>
              <a:off x="10881359" y="143307"/>
              <a:ext cx="1488263" cy="712904"/>
            </p:xfrm>
            <a:graphic>
              <a:graphicData uri="http://schemas.microsoft.com/office/drawing/2017/model3d">
                <am3d:model3d r:embed="rId3">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4"/>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8" name="3D Model 7" descr="PowerShell 3D">
                <a:extLst>
                  <a:ext uri="{FF2B5EF4-FFF2-40B4-BE49-F238E27FC236}">
                    <a16:creationId xmlns:a16="http://schemas.microsoft.com/office/drawing/2014/main" id="{4AAB0D41-7E86-44DF-BE5B-EB463962F746}"/>
                  </a:ext>
                </a:extLst>
              </p:cNvPr>
              <p:cNvPicPr>
                <a:picLocks noGrp="1" noRot="1" noChangeAspect="1" noMove="1" noResize="1" noEditPoints="1" noAdjustHandles="1" noChangeArrowheads="1" noChangeShapeType="1" noCrop="1"/>
              </p:cNvPicPr>
              <p:nvPr/>
            </p:nvPicPr>
            <p:blipFill>
              <a:blip r:embed="rId6"/>
              <a:stretch>
                <a:fillRect/>
              </a:stretch>
            </p:blipFill>
            <p:spPr>
              <a:xfrm>
                <a:off x="10881359" y="143307"/>
                <a:ext cx="1488263" cy="712904"/>
              </a:xfrm>
              <a:prstGeom prst="rect">
                <a:avLst/>
              </a:prstGeom>
              <a:noFill/>
              <a:scene3d>
                <a:camera prst="orthographicFront"/>
                <a:lightRig rig="freezing" dir="t"/>
              </a:scene3d>
            </p:spPr>
          </p:pic>
        </mc:Fallback>
      </mc:AlternateContent>
      <p:sp>
        <p:nvSpPr>
          <p:cNvPr id="2" name="Title 1"/>
          <p:cNvSpPr>
            <a:spLocks noGrp="1"/>
          </p:cNvSpPr>
          <p:nvPr>
            <p:ph type="title"/>
          </p:nvPr>
        </p:nvSpPr>
        <p:spPr/>
        <p:txBody>
          <a:bodyPr/>
          <a:lstStyle/>
          <a:p>
            <a:r>
              <a:rPr lang="en-US"/>
              <a:t>Topics</a:t>
            </a:r>
          </a:p>
        </p:txBody>
      </p:sp>
      <p:sp>
        <p:nvSpPr>
          <p:cNvPr id="3" name="Content Placeholder 2"/>
          <p:cNvSpPr>
            <a:spLocks noGrp="1"/>
          </p:cNvSpPr>
          <p:nvPr>
            <p:ph idx="1"/>
          </p:nvPr>
        </p:nvSpPr>
        <p:spPr/>
        <p:txBody>
          <a:bodyPr/>
          <a:lstStyle/>
          <a:p>
            <a:r>
              <a:rPr lang="en-US" dirty="0"/>
              <a:t>What?</a:t>
            </a:r>
          </a:p>
          <a:p>
            <a:r>
              <a:rPr lang="en-US" dirty="0"/>
              <a:t>Why?</a:t>
            </a:r>
          </a:p>
          <a:p>
            <a:r>
              <a:rPr lang="en-US" dirty="0"/>
              <a:t>How?</a:t>
            </a:r>
          </a:p>
        </p:txBody>
      </p:sp>
    </p:spTree>
    <p:extLst>
      <p:ext uri="{BB962C8B-B14F-4D97-AF65-F5344CB8AC3E}">
        <p14:creationId xmlns:p14="http://schemas.microsoft.com/office/powerpoint/2010/main" val="1184593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E4BE36-F579-4786-AD27-07E786CFBEAD}"/>
              </a:ext>
            </a:extLst>
          </p:cNvPr>
          <p:cNvSpPr>
            <a:spLocks noGrp="1"/>
          </p:cNvSpPr>
          <p:nvPr>
            <p:ph type="title"/>
          </p:nvPr>
        </p:nvSpPr>
        <p:spPr/>
        <p:txBody>
          <a:bodyPr/>
          <a:lstStyle/>
          <a:p>
            <a:r>
              <a:rPr lang="en-US"/>
              <a:t>What is a GUI?</a:t>
            </a:r>
            <a:endParaRPr lang="en-GB"/>
          </a:p>
        </p:txBody>
      </p:sp>
      <p:sp>
        <p:nvSpPr>
          <p:cNvPr id="3" name="Tijdelijke aanduiding voor inhoud 2">
            <a:extLst>
              <a:ext uri="{FF2B5EF4-FFF2-40B4-BE49-F238E27FC236}">
                <a16:creationId xmlns:a16="http://schemas.microsoft.com/office/drawing/2014/main" id="{486A059B-DFE7-4768-95D5-889631B42A08}"/>
              </a:ext>
            </a:extLst>
          </p:cNvPr>
          <p:cNvSpPr>
            <a:spLocks noGrp="1"/>
          </p:cNvSpPr>
          <p:nvPr>
            <p:ph idx="1"/>
          </p:nvPr>
        </p:nvSpPr>
        <p:spPr/>
        <p:txBody>
          <a:bodyPr/>
          <a:lstStyle/>
          <a:p>
            <a:pPr marL="0" indent="0">
              <a:buNone/>
            </a:pPr>
            <a:r>
              <a:rPr lang="en-US"/>
              <a:t>From Wikipedia:</a:t>
            </a:r>
          </a:p>
          <a:p>
            <a:r>
              <a:rPr lang="en-US"/>
              <a:t>The </a:t>
            </a:r>
            <a:r>
              <a:rPr lang="en-US" b="1"/>
              <a:t>graphical user interface</a:t>
            </a:r>
            <a:r>
              <a:rPr lang="en-US"/>
              <a:t> (</a:t>
            </a:r>
            <a:r>
              <a:rPr lang="en-US" b="1"/>
              <a:t>GUI</a:t>
            </a:r>
            <a:r>
              <a:rPr lang="en-US"/>
              <a:t> /ˈ</a:t>
            </a:r>
            <a:r>
              <a:rPr lang="en-US" err="1"/>
              <a:t>ɡuːi</a:t>
            </a:r>
            <a:r>
              <a:rPr lang="en-US"/>
              <a:t>/) is a form of user interface that allows users to interact with electronic devices through graphical icons and visual indicators such as secondary notation, instead of text-based user interfaces, typed command labels or text navigation.</a:t>
            </a:r>
          </a:p>
          <a:p>
            <a:r>
              <a:rPr lang="en-US"/>
              <a:t>GUIs were introduced in reaction to the perceived steep learning curve of command-line interfaces (CLIs), which require commands to be typed on a computer keyboard.</a:t>
            </a:r>
            <a:endParaRPr lang="en-GB"/>
          </a:p>
        </p:txBody>
      </p:sp>
      <mc:AlternateContent xmlns:mc="http://schemas.openxmlformats.org/markup-compatibility/2006" xmlns:p14="http://schemas.microsoft.com/office/powerpoint/2010/main">
        <mc:Choice Requires="p14">
          <p:contentPart p14:bwMode="auto" r:id="rId3">
            <p14:nvContentPartPr>
              <p14:cNvPr id="4" name="Inkt 3">
                <a:extLst>
                  <a:ext uri="{FF2B5EF4-FFF2-40B4-BE49-F238E27FC236}">
                    <a16:creationId xmlns:a16="http://schemas.microsoft.com/office/drawing/2014/main" id="{E2B64B36-126A-484C-97FA-471CEAFAADF7}"/>
                  </a:ext>
                </a:extLst>
              </p14:cNvPr>
              <p14:cNvContentPartPr/>
              <p14:nvPr/>
            </p14:nvContentPartPr>
            <p14:xfrm>
              <a:off x="8627898" y="4633612"/>
              <a:ext cx="2118960" cy="360"/>
            </p14:xfrm>
          </p:contentPart>
        </mc:Choice>
        <mc:Fallback xmlns="">
          <p:pic>
            <p:nvPicPr>
              <p:cNvPr id="4" name="Inkt 3">
                <a:extLst>
                  <a:ext uri="{FF2B5EF4-FFF2-40B4-BE49-F238E27FC236}">
                    <a16:creationId xmlns:a16="http://schemas.microsoft.com/office/drawing/2014/main" id="{E2B64B36-126A-484C-97FA-471CEAFAADF7}"/>
                  </a:ext>
                </a:extLst>
              </p:cNvPr>
              <p:cNvPicPr/>
              <p:nvPr/>
            </p:nvPicPr>
            <p:blipFill>
              <a:blip r:embed="rId4"/>
              <a:stretch>
                <a:fillRect/>
              </a:stretch>
            </p:blipFill>
            <p:spPr>
              <a:xfrm>
                <a:off x="8537898" y="4453612"/>
                <a:ext cx="2298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t 5">
                <a:extLst>
                  <a:ext uri="{FF2B5EF4-FFF2-40B4-BE49-F238E27FC236}">
                    <a16:creationId xmlns:a16="http://schemas.microsoft.com/office/drawing/2014/main" id="{074C964A-D299-44F8-A4CA-EB21E83826E2}"/>
                  </a:ext>
                </a:extLst>
              </p14:cNvPr>
              <p14:cNvContentPartPr/>
              <p14:nvPr/>
            </p14:nvContentPartPr>
            <p14:xfrm>
              <a:off x="1140969" y="4985332"/>
              <a:ext cx="5010120" cy="360"/>
            </p14:xfrm>
          </p:contentPart>
        </mc:Choice>
        <mc:Fallback xmlns="">
          <p:pic>
            <p:nvPicPr>
              <p:cNvPr id="6" name="Inkt 5">
                <a:extLst>
                  <a:ext uri="{FF2B5EF4-FFF2-40B4-BE49-F238E27FC236}">
                    <a16:creationId xmlns:a16="http://schemas.microsoft.com/office/drawing/2014/main" id="{074C964A-D299-44F8-A4CA-EB21E83826E2}"/>
                  </a:ext>
                </a:extLst>
              </p:cNvPr>
              <p:cNvPicPr/>
              <p:nvPr/>
            </p:nvPicPr>
            <p:blipFill>
              <a:blip r:embed="rId6"/>
              <a:stretch>
                <a:fillRect/>
              </a:stretch>
            </p:blipFill>
            <p:spPr>
              <a:xfrm>
                <a:off x="1050969" y="4805332"/>
                <a:ext cx="5189760" cy="360000"/>
              </a:xfrm>
              <a:prstGeom prst="rect">
                <a:avLst/>
              </a:prstGeom>
            </p:spPr>
          </p:pic>
        </mc:Fallback>
      </mc:AlternateContent>
    </p:spTree>
    <p:extLst>
      <p:ext uri="{BB962C8B-B14F-4D97-AF65-F5344CB8AC3E}">
        <p14:creationId xmlns:p14="http://schemas.microsoft.com/office/powerpoint/2010/main" val="984096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93E58D-06F6-412B-B9CE-790ADFCE0C17}"/>
              </a:ext>
            </a:extLst>
          </p:cNvPr>
          <p:cNvSpPr>
            <a:spLocks noGrp="1"/>
          </p:cNvSpPr>
          <p:nvPr>
            <p:ph type="title"/>
          </p:nvPr>
        </p:nvSpPr>
        <p:spPr/>
        <p:txBody>
          <a:bodyPr/>
          <a:lstStyle/>
          <a:p>
            <a:r>
              <a:rPr lang="en-US"/>
              <a:t>What is a PowerShell GUI?</a:t>
            </a:r>
            <a:endParaRPr lang="en-GB"/>
          </a:p>
        </p:txBody>
      </p:sp>
      <p:sp>
        <p:nvSpPr>
          <p:cNvPr id="3" name="Tijdelijke aanduiding voor inhoud 2">
            <a:extLst>
              <a:ext uri="{FF2B5EF4-FFF2-40B4-BE49-F238E27FC236}">
                <a16:creationId xmlns:a16="http://schemas.microsoft.com/office/drawing/2014/main" id="{8FD3CB46-A8B4-476A-BEEE-7884817C75C9}"/>
              </a:ext>
            </a:extLst>
          </p:cNvPr>
          <p:cNvSpPr>
            <a:spLocks noGrp="1"/>
          </p:cNvSpPr>
          <p:nvPr>
            <p:ph idx="1"/>
          </p:nvPr>
        </p:nvSpPr>
        <p:spPr/>
        <p:txBody>
          <a:bodyPr/>
          <a:lstStyle/>
          <a:p>
            <a:r>
              <a:rPr lang="en-US"/>
              <a:t>Built on Windows Presentation Foundation</a:t>
            </a:r>
          </a:p>
          <a:p>
            <a:pPr lvl="1"/>
            <a:r>
              <a:rPr lang="en-US"/>
              <a:t>XML-based language</a:t>
            </a:r>
          </a:p>
          <a:p>
            <a:pPr lvl="1"/>
            <a:r>
              <a:rPr lang="en-US"/>
              <a:t>Interpreted by .NET </a:t>
            </a:r>
            <a:r>
              <a:rPr lang="en-GB" b="1"/>
              <a:t>Extensible Application </a:t>
            </a:r>
            <a:r>
              <a:rPr lang="en-GB" b="1" err="1"/>
              <a:t>Markup</a:t>
            </a:r>
            <a:r>
              <a:rPr lang="en-GB" b="1"/>
              <a:t> Language (XAML) reader</a:t>
            </a:r>
            <a:endParaRPr lang="en-US"/>
          </a:p>
          <a:p>
            <a:r>
              <a:rPr lang="en-US"/>
              <a:t>UI Framework</a:t>
            </a:r>
          </a:p>
          <a:p>
            <a:pPr lvl="1"/>
            <a:r>
              <a:rPr lang="en-US"/>
              <a:t>"You write the markup, I write the code“</a:t>
            </a:r>
          </a:p>
          <a:p>
            <a:pPr marL="914400" lvl="2" indent="0">
              <a:buNone/>
            </a:pPr>
            <a:r>
              <a:rPr lang="en-US"/>
              <a:t>					– Your Compiler</a:t>
            </a:r>
          </a:p>
          <a:p>
            <a:endParaRPr lang="en-GB"/>
          </a:p>
        </p:txBody>
      </p:sp>
    </p:spTree>
    <p:extLst>
      <p:ext uri="{BB962C8B-B14F-4D97-AF65-F5344CB8AC3E}">
        <p14:creationId xmlns:p14="http://schemas.microsoft.com/office/powerpoint/2010/main" val="2444422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8C9-CA82-4248-9AB7-4A3BFEBF3396}"/>
              </a:ext>
            </a:extLst>
          </p:cNvPr>
          <p:cNvSpPr>
            <a:spLocks noGrp="1"/>
          </p:cNvSpPr>
          <p:nvPr>
            <p:ph type="title"/>
          </p:nvPr>
        </p:nvSpPr>
        <p:spPr/>
        <p:txBody>
          <a:bodyPr/>
          <a:lstStyle/>
          <a:p>
            <a:r>
              <a:rPr lang="en-US" dirty="0"/>
              <a:t>Some PowerShell GUI examples</a:t>
            </a:r>
            <a:endParaRPr lang="en-BE" dirty="0"/>
          </a:p>
        </p:txBody>
      </p:sp>
      <p:pic>
        <p:nvPicPr>
          <p:cNvPr id="1032" name="Picture 8" descr="Image result for powershell gui examples">
            <a:extLst>
              <a:ext uri="{FF2B5EF4-FFF2-40B4-BE49-F238E27FC236}">
                <a16:creationId xmlns:a16="http://schemas.microsoft.com/office/drawing/2014/main" id="{537C17C5-F335-4279-8DBD-1C1BDA99B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928688"/>
            <a:ext cx="6353175"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owershell gui examples">
            <a:extLst>
              <a:ext uri="{FF2B5EF4-FFF2-40B4-BE49-F238E27FC236}">
                <a16:creationId xmlns:a16="http://schemas.microsoft.com/office/drawing/2014/main" id="{AD3271AA-37DC-4D84-9404-9B88C44A4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45" y="206995"/>
            <a:ext cx="10021032" cy="6444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river automation tool">
            <a:extLst>
              <a:ext uri="{FF2B5EF4-FFF2-40B4-BE49-F238E27FC236}">
                <a16:creationId xmlns:a16="http://schemas.microsoft.com/office/drawing/2014/main" id="{A6CE5586-7153-4C44-823D-AF121147BC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296" y="172379"/>
            <a:ext cx="9582150" cy="6134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a:extLst>
              <a:ext uri="{FF2B5EF4-FFF2-40B4-BE49-F238E27FC236}">
                <a16:creationId xmlns:a16="http://schemas.microsoft.com/office/drawing/2014/main" id="{1F3F661F-47A1-4325-AA7B-95FAB80C5B3C}"/>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2416740" y="607426"/>
            <a:ext cx="9591052" cy="588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56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233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4B6030-040B-4296-A421-C86FDC6858EA}"/>
              </a:ext>
            </a:extLst>
          </p:cNvPr>
          <p:cNvSpPr>
            <a:spLocks noGrp="1"/>
          </p:cNvSpPr>
          <p:nvPr>
            <p:ph type="title"/>
          </p:nvPr>
        </p:nvSpPr>
        <p:spPr/>
        <p:txBody>
          <a:bodyPr>
            <a:normAutofit/>
          </a:bodyPr>
          <a:lstStyle/>
          <a:p>
            <a:r>
              <a:rPr lang="en-US"/>
              <a:t>What is XAML?</a:t>
            </a:r>
            <a:endParaRPr lang="en-GB"/>
          </a:p>
        </p:txBody>
      </p:sp>
      <p:sp>
        <p:nvSpPr>
          <p:cNvPr id="5" name="Tijdelijke aanduiding voor inhoud 4">
            <a:extLst>
              <a:ext uri="{FF2B5EF4-FFF2-40B4-BE49-F238E27FC236}">
                <a16:creationId xmlns:a16="http://schemas.microsoft.com/office/drawing/2014/main" id="{51B2A6D1-7193-4C57-BE90-4DD911EAD8B9}"/>
              </a:ext>
            </a:extLst>
          </p:cNvPr>
          <p:cNvSpPr>
            <a:spLocks noGrp="1"/>
          </p:cNvSpPr>
          <p:nvPr>
            <p:ph idx="1"/>
          </p:nvPr>
        </p:nvSpPr>
        <p:spPr/>
        <p:txBody>
          <a:bodyPr/>
          <a:lstStyle/>
          <a:p>
            <a:r>
              <a:rPr lang="en-US"/>
              <a:t>XML-style markup language</a:t>
            </a:r>
          </a:p>
          <a:p>
            <a:r>
              <a:rPr lang="en-US"/>
              <a:t>Specific to .NET object-based applications</a:t>
            </a:r>
          </a:p>
          <a:p>
            <a:r>
              <a:rPr lang="en-US"/>
              <a:t>Makes it easy to “write” a UI</a:t>
            </a:r>
            <a:endParaRPr lang="en-GB"/>
          </a:p>
        </p:txBody>
      </p:sp>
      <p:pic>
        <p:nvPicPr>
          <p:cNvPr id="7" name="Tijdelijke aanduiding voor inhoud 3">
            <a:extLst>
              <a:ext uri="{FF2B5EF4-FFF2-40B4-BE49-F238E27FC236}">
                <a16:creationId xmlns:a16="http://schemas.microsoft.com/office/drawing/2014/main" id="{D5A2B222-CBC5-4269-8B8B-085EDEA3D745}"/>
              </a:ext>
            </a:extLst>
          </p:cNvPr>
          <p:cNvPicPr>
            <a:picLocks noChangeAspect="1"/>
          </p:cNvPicPr>
          <p:nvPr/>
        </p:nvPicPr>
        <p:blipFill rotWithShape="1">
          <a:blip r:embed="rId4"/>
          <a:srcRect t="2593" r="-2" b="10376"/>
          <a:stretch/>
        </p:blipFill>
        <p:spPr>
          <a:xfrm>
            <a:off x="8472019" y="-174811"/>
            <a:ext cx="5432313" cy="564502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6" name="Afbeelding 5">
            <a:extLst>
              <a:ext uri="{FF2B5EF4-FFF2-40B4-BE49-F238E27FC236}">
                <a16:creationId xmlns:a16="http://schemas.microsoft.com/office/drawing/2014/main" id="{FBC01154-750D-4C52-8754-28DEB3D73319}"/>
              </a:ext>
            </a:extLst>
          </p:cNvPr>
          <p:cNvPicPr>
            <a:picLocks noChangeAspect="1"/>
          </p:cNvPicPr>
          <p:nvPr/>
        </p:nvPicPr>
        <p:blipFill rotWithShape="1">
          <a:blip r:embed="rId5"/>
          <a:srcRect r="2746" b="15725"/>
          <a:stretch/>
        </p:blipFill>
        <p:spPr>
          <a:xfrm>
            <a:off x="2723269" y="3429000"/>
            <a:ext cx="6005227" cy="2414781"/>
          </a:xfrm>
          <a:prstGeom prst="rect">
            <a:avLst/>
          </a:prstGeom>
        </p:spPr>
      </p:pic>
      <p:pic>
        <p:nvPicPr>
          <p:cNvPr id="8" name="Afbeelding 7">
            <a:extLst>
              <a:ext uri="{FF2B5EF4-FFF2-40B4-BE49-F238E27FC236}">
                <a16:creationId xmlns:a16="http://schemas.microsoft.com/office/drawing/2014/main" id="{EB324B14-BB49-4031-87C1-7598EF3594F2}"/>
              </a:ext>
            </a:extLst>
          </p:cNvPr>
          <p:cNvPicPr>
            <a:picLocks noChangeAspect="1"/>
          </p:cNvPicPr>
          <p:nvPr/>
        </p:nvPicPr>
        <p:blipFill>
          <a:blip r:embed="rId6"/>
          <a:stretch>
            <a:fillRect/>
          </a:stretch>
        </p:blipFill>
        <p:spPr>
          <a:xfrm>
            <a:off x="5031136" y="3252499"/>
            <a:ext cx="5582429" cy="1838582"/>
          </a:xfrm>
          <a:prstGeom prst="rect">
            <a:avLst/>
          </a:prstGeom>
        </p:spPr>
      </p:pic>
    </p:spTree>
    <p:extLst>
      <p:ext uri="{BB962C8B-B14F-4D97-AF65-F5344CB8AC3E}">
        <p14:creationId xmlns:p14="http://schemas.microsoft.com/office/powerpoint/2010/main" val="36016302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100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nodeType="afterEffect">
                                  <p:stCondLst>
                                    <p:cond delay="100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6"/>
                    </p:tgtEl>
                  </p:cond>
                </p:stCondLst>
                <p:endSync evt="end" delay="0">
                  <p:rtn val="all"/>
                </p:endSync>
                <p:childTnLst>
                  <p:par>
                    <p:cTn id="25" fill="hold">
                      <p:stCondLst>
                        <p:cond delay="0"/>
                      </p:stCondLst>
                      <p:childTnLst>
                        <p:par>
                          <p:cTn id="26" fill="hold">
                            <p:stCondLst>
                              <p:cond delay="0"/>
                            </p:stCondLst>
                            <p:childTnLst>
                              <p:par>
                                <p:cTn id="27" presetID="6" presetClass="emph" presetSubtype="0" fill="hold" nodeType="clickEffect">
                                  <p:stCondLst>
                                    <p:cond delay="250"/>
                                  </p:stCondLst>
                                  <p:childTnLst>
                                    <p:animScale>
                                      <p:cBhvr>
                                        <p:cTn id="28" dur="1000" fill="hold"/>
                                        <p:tgtEl>
                                          <p:spTgt spid="6"/>
                                        </p:tgtEl>
                                      </p:cBhvr>
                                      <p:by x="200000" y="200000"/>
                                    </p:animScale>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hat does this  do">
            <a:extLst>
              <a:ext uri="{FF2B5EF4-FFF2-40B4-BE49-F238E27FC236}">
                <a16:creationId xmlns:a16="http://schemas.microsoft.com/office/drawing/2014/main" id="{9CA7E4E6-8E16-4693-B1AB-1D44EDA79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948778" y="1433452"/>
            <a:ext cx="7750419" cy="51669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823DD83-D85F-464A-914E-944F2A4CD4F9}"/>
              </a:ext>
            </a:extLst>
          </p:cNvPr>
          <p:cNvSpPr>
            <a:spLocks noGrp="1"/>
          </p:cNvSpPr>
          <p:nvPr>
            <p:ph type="title"/>
          </p:nvPr>
        </p:nvSpPr>
        <p:spPr/>
        <p:txBody>
          <a:bodyPr/>
          <a:lstStyle/>
          <a:p>
            <a:r>
              <a:rPr lang="en-GB" dirty="0"/>
              <a:t>Why create a GUI?</a:t>
            </a:r>
          </a:p>
        </p:txBody>
      </p:sp>
      <p:pic>
        <p:nvPicPr>
          <p:cNvPr id="1028" name="Picture 4" descr="https://mcpmag.com/articles/2018/04/18/~/media/ECG/visualstudiomagazine/Images/introimages/CodeOnScreen.gif">
            <a:extLst>
              <a:ext uri="{FF2B5EF4-FFF2-40B4-BE49-F238E27FC236}">
                <a16:creationId xmlns:a16="http://schemas.microsoft.com/office/drawing/2014/main" id="{D14F6FBC-B49A-470B-8365-DDCC8075B14B}"/>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3901831" y="1690688"/>
            <a:ext cx="6162675"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503AB747-7280-485D-8AE9-A33032B0412B}"/>
              </a:ext>
            </a:extLst>
          </p:cNvPr>
          <p:cNvSpPr>
            <a:spLocks noGrp="1"/>
          </p:cNvSpPr>
          <p:nvPr>
            <p:ph idx="1"/>
          </p:nvPr>
        </p:nvSpPr>
        <p:spPr>
          <a:xfrm>
            <a:off x="3901831" y="1841256"/>
            <a:ext cx="6162675" cy="4351338"/>
          </a:xfrm>
        </p:spPr>
        <p:txBody>
          <a:bodyPr/>
          <a:lstStyle/>
          <a:p>
            <a:pPr marL="0" indent="0">
              <a:buNone/>
            </a:pPr>
            <a:r>
              <a:rPr lang="en-US" u="sng" dirty="0"/>
              <a:t>Make it a tool to share</a:t>
            </a:r>
          </a:p>
          <a:p>
            <a:pPr algn="ctr"/>
            <a:r>
              <a:rPr lang="en-US" dirty="0"/>
              <a:t>Embrace the mouse-click</a:t>
            </a:r>
          </a:p>
          <a:p>
            <a:pPr algn="ctr"/>
            <a:r>
              <a:rPr lang="en-US" dirty="0"/>
              <a:t>Visualize parameters</a:t>
            </a:r>
          </a:p>
          <a:p>
            <a:pPr algn="ctr"/>
            <a:r>
              <a:rPr lang="en-US" dirty="0"/>
              <a:t>Company branding</a:t>
            </a:r>
          </a:p>
          <a:p>
            <a:pPr lvl="3" algn="ctr"/>
            <a:r>
              <a:rPr lang="en-US" sz="2800" dirty="0"/>
              <a:t>Because</a:t>
            </a:r>
            <a:r>
              <a:rPr lang="en-US" sz="3200" dirty="0"/>
              <a:t> why not!?</a:t>
            </a:r>
            <a:endParaRPr lang="en-GB" sz="3200" dirty="0"/>
          </a:p>
        </p:txBody>
      </p:sp>
    </p:spTree>
    <p:extLst>
      <p:ext uri="{BB962C8B-B14F-4D97-AF65-F5344CB8AC3E}">
        <p14:creationId xmlns:p14="http://schemas.microsoft.com/office/powerpoint/2010/main" val="2840021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F450-F981-4A5D-9AAD-3F04B6AECDF3}"/>
              </a:ext>
            </a:extLst>
          </p:cNvPr>
          <p:cNvSpPr>
            <a:spLocks noGrp="1"/>
          </p:cNvSpPr>
          <p:nvPr>
            <p:ph type="title"/>
          </p:nvPr>
        </p:nvSpPr>
        <p:spPr/>
        <p:txBody>
          <a:bodyPr/>
          <a:lstStyle/>
          <a:p>
            <a:r>
              <a:rPr lang="en-US" dirty="0"/>
              <a:t>Why WPF and XAML?</a:t>
            </a:r>
            <a:endParaRPr lang="en-BE" dirty="0"/>
          </a:p>
        </p:txBody>
      </p:sp>
      <p:sp>
        <p:nvSpPr>
          <p:cNvPr id="3" name="Content Placeholder 2">
            <a:extLst>
              <a:ext uri="{FF2B5EF4-FFF2-40B4-BE49-F238E27FC236}">
                <a16:creationId xmlns:a16="http://schemas.microsoft.com/office/drawing/2014/main" id="{9DA2684C-880C-4803-9FDF-7E0AA961BB04}"/>
              </a:ext>
            </a:extLst>
          </p:cNvPr>
          <p:cNvSpPr>
            <a:spLocks noGrp="1"/>
          </p:cNvSpPr>
          <p:nvPr>
            <p:ph idx="1"/>
          </p:nvPr>
        </p:nvSpPr>
        <p:spPr/>
        <p:txBody>
          <a:bodyPr/>
          <a:lstStyle/>
          <a:p>
            <a:r>
              <a:rPr lang="en-US" dirty="0"/>
              <a:t>Why not </a:t>
            </a:r>
            <a:r>
              <a:rPr lang="en-US" dirty="0" err="1"/>
              <a:t>WinForm</a:t>
            </a:r>
            <a:r>
              <a:rPr lang="en-US" dirty="0"/>
              <a:t>?</a:t>
            </a:r>
          </a:p>
          <a:p>
            <a:r>
              <a:rPr lang="en-US" dirty="0" err="1"/>
              <a:t>WinForm</a:t>
            </a:r>
            <a:r>
              <a:rPr lang="en-US" dirty="0"/>
              <a:t> advantages</a:t>
            </a:r>
          </a:p>
          <a:p>
            <a:pPr lvl="1"/>
            <a:r>
              <a:rPr lang="en-US" dirty="0"/>
              <a:t>It's older and thereby more tried and tested</a:t>
            </a:r>
          </a:p>
          <a:p>
            <a:pPr lvl="1"/>
            <a:r>
              <a:rPr lang="en-US" dirty="0"/>
              <a:t>There are already a lot of 3rd party controls that you can buy or get for free</a:t>
            </a:r>
          </a:p>
          <a:p>
            <a:pPr lvl="1"/>
            <a:r>
              <a:rPr lang="en-US" dirty="0"/>
              <a:t>The designer in Visual Studio is still, as of writing, better for WinForms than for WPF, where you will have to do more of the work yourself with WPF</a:t>
            </a:r>
          </a:p>
          <a:p>
            <a:pPr marL="457200" lvl="1" indent="0">
              <a:buNone/>
            </a:pPr>
            <a:r>
              <a:rPr lang="en-US" dirty="0">
                <a:hlinkClick r:id="rId3"/>
              </a:rPr>
              <a:t>Source</a:t>
            </a:r>
            <a:endParaRPr lang="en-US" dirty="0"/>
          </a:p>
          <a:p>
            <a:endParaRPr lang="en-BE" dirty="0"/>
          </a:p>
        </p:txBody>
      </p:sp>
      <p:pic>
        <p:nvPicPr>
          <p:cNvPr id="5" name="Picture 4">
            <a:hlinkClick r:id="rId4"/>
            <a:extLst>
              <a:ext uri="{FF2B5EF4-FFF2-40B4-BE49-F238E27FC236}">
                <a16:creationId xmlns:a16="http://schemas.microsoft.com/office/drawing/2014/main" id="{445E8F7A-9569-46E0-82DE-B359449AE177}"/>
              </a:ext>
            </a:extLst>
          </p:cNvPr>
          <p:cNvPicPr>
            <a:picLocks noChangeAspect="1"/>
          </p:cNvPicPr>
          <p:nvPr/>
        </p:nvPicPr>
        <p:blipFill>
          <a:blip r:embed="rId5"/>
          <a:stretch>
            <a:fillRect/>
          </a:stretch>
        </p:blipFill>
        <p:spPr>
          <a:xfrm>
            <a:off x="4378480" y="4549248"/>
            <a:ext cx="3435039" cy="1627715"/>
          </a:xfrm>
          <a:prstGeom prst="rect">
            <a:avLst/>
          </a:prstGeom>
        </p:spPr>
      </p:pic>
    </p:spTree>
    <p:extLst>
      <p:ext uri="{BB962C8B-B14F-4D97-AF65-F5344CB8AC3E}">
        <p14:creationId xmlns:p14="http://schemas.microsoft.com/office/powerpoint/2010/main" val="387445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C851-6D23-4FFB-B490-3595A4184576}"/>
              </a:ext>
            </a:extLst>
          </p:cNvPr>
          <p:cNvSpPr>
            <a:spLocks noGrp="1"/>
          </p:cNvSpPr>
          <p:nvPr>
            <p:ph type="title"/>
          </p:nvPr>
        </p:nvSpPr>
        <p:spPr/>
        <p:txBody>
          <a:bodyPr/>
          <a:lstStyle/>
          <a:p>
            <a:r>
              <a:rPr lang="en-US" dirty="0"/>
              <a:t>How do we do this already?</a:t>
            </a:r>
            <a:endParaRPr lang="en-BE" dirty="0"/>
          </a:p>
        </p:txBody>
      </p:sp>
      <p:sp>
        <p:nvSpPr>
          <p:cNvPr id="3" name="Content Placeholder 2">
            <a:extLst>
              <a:ext uri="{FF2B5EF4-FFF2-40B4-BE49-F238E27FC236}">
                <a16:creationId xmlns:a16="http://schemas.microsoft.com/office/drawing/2014/main" id="{27D08F6C-6483-4919-A65E-0E02EED7F0FA}"/>
              </a:ext>
            </a:extLst>
          </p:cNvPr>
          <p:cNvSpPr>
            <a:spLocks noGrp="1"/>
          </p:cNvSpPr>
          <p:nvPr>
            <p:ph idx="1"/>
          </p:nvPr>
        </p:nvSpPr>
        <p:spPr/>
        <p:txBody>
          <a:bodyPr/>
          <a:lstStyle/>
          <a:p>
            <a:r>
              <a:rPr lang="en-US" dirty="0"/>
              <a:t>How to write/edit XAML?</a:t>
            </a:r>
          </a:p>
          <a:p>
            <a:r>
              <a:rPr lang="en-US" dirty="0"/>
              <a:t>Pick your weapon of choice</a:t>
            </a:r>
          </a:p>
          <a:p>
            <a:pPr lvl="1"/>
            <a:r>
              <a:rPr lang="en-US" dirty="0"/>
              <a:t>Visual Studio (Code, Community, …)</a:t>
            </a:r>
          </a:p>
          <a:p>
            <a:pPr lvl="1"/>
            <a:r>
              <a:rPr lang="en-US" dirty="0"/>
              <a:t>PowerShell ISE</a:t>
            </a:r>
          </a:p>
          <a:p>
            <a:pPr lvl="2"/>
            <a:r>
              <a:rPr lang="en-US" dirty="0"/>
              <a:t>Recommended: </a:t>
            </a:r>
            <a:r>
              <a:rPr lang="en-US" dirty="0" err="1"/>
              <a:t>ISESteroids</a:t>
            </a:r>
            <a:r>
              <a:rPr lang="en-US" dirty="0"/>
              <a:t> by Tobias </a:t>
            </a:r>
            <a:r>
              <a:rPr lang="en-US" dirty="0" err="1"/>
              <a:t>Weltner</a:t>
            </a:r>
            <a:endParaRPr lang="en-US" dirty="0"/>
          </a:p>
          <a:p>
            <a:pPr lvl="2"/>
            <a:r>
              <a:rPr lang="en-US" dirty="0">
                <a:hlinkClick r:id="rId3"/>
              </a:rPr>
              <a:t>http://www.powertheshell.com/</a:t>
            </a:r>
            <a:endParaRPr lang="en-US" dirty="0"/>
          </a:p>
          <a:p>
            <a:pPr lvl="1"/>
            <a:r>
              <a:rPr lang="en-US" dirty="0" err="1"/>
              <a:t>Kaxaml</a:t>
            </a:r>
            <a:r>
              <a:rPr lang="en-US" dirty="0"/>
              <a:t> is like Notepad for XAML</a:t>
            </a:r>
          </a:p>
          <a:p>
            <a:pPr lvl="2"/>
            <a:r>
              <a:rPr lang="en-US" dirty="0">
                <a:hlinkClick r:id="rId4"/>
              </a:rPr>
              <a:t>https://github.com/punker76/kaxaml/releases</a:t>
            </a:r>
            <a:endParaRPr lang="en-BE" dirty="0"/>
          </a:p>
        </p:txBody>
      </p:sp>
    </p:spTree>
    <p:extLst>
      <p:ext uri="{BB962C8B-B14F-4D97-AF65-F5344CB8AC3E}">
        <p14:creationId xmlns:p14="http://schemas.microsoft.com/office/powerpoint/2010/main" val="13621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potx" id="{2BCCB668-313F-42B8-A24B-866F96A79528}" vid="{1DE3A949-49AB-4981-A6A8-74F753F434EB}"/>
    </a:ext>
  </a:extLst>
</a:theme>
</file>

<file path=ppt/theme/theme2.xml><?xml version="1.0" encoding="utf-8"?>
<a:theme xmlns:a="http://schemas.openxmlformats.org/drawingml/2006/main" name="BEPU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 id="{34506F58-155D-4AA3-B972-7861E14B9BEC}" vid="{F1E6C725-CE37-4EC2-A03E-30F63D98E506}"/>
    </a:ext>
  </a:extLst>
</a:theme>
</file>

<file path=ppt/theme/theme3.xml><?xml version="1.0" encoding="utf-8"?>
<a:theme xmlns:a="http://schemas.openxmlformats.org/drawingml/2006/main" name="1_BEPU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 id="{34506F58-155D-4AA3-B972-7861E14B9BEC}" vid="{F1E6C725-CE37-4EC2-A03E-30F63D98E506}"/>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158</TotalTime>
  <Words>1916</Words>
  <Application>Microsoft Office PowerPoint</Application>
  <PresentationFormat>Widescreen</PresentationFormat>
  <Paragraphs>481</Paragraphs>
  <Slides>13</Slides>
  <Notes>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Segoe UI Light</vt:lpstr>
      <vt:lpstr>1_Office Theme</vt:lpstr>
      <vt:lpstr>BEPUG</vt:lpstr>
      <vt:lpstr>1_BEPUG</vt:lpstr>
      <vt:lpstr>Build GUIs to make your code look super expensive </vt:lpstr>
      <vt:lpstr>Topics</vt:lpstr>
      <vt:lpstr>What is a GUI?</vt:lpstr>
      <vt:lpstr>What is a PowerShell GUI?</vt:lpstr>
      <vt:lpstr>Some PowerShell GUI examples</vt:lpstr>
      <vt:lpstr>What is XAML?</vt:lpstr>
      <vt:lpstr>Why create a GUI?</vt:lpstr>
      <vt:lpstr>Why WPF and XAML?</vt:lpstr>
      <vt:lpstr>How do we do this already?</vt:lpstr>
      <vt:lpstr>How do we add code?</vt:lpstr>
      <vt:lpstr>How about we just do some demos?!</vt:lpstr>
      <vt:lpstr>References to help you along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GUIs to make your code look super expensive</dc:title>
  <dc:creator>Merlijn Van Waeyenberghe</dc:creator>
  <cp:lastModifiedBy>Merlijn Van Waeyenberghe</cp:lastModifiedBy>
  <cp:revision>5</cp:revision>
  <dcterms:created xsi:type="dcterms:W3CDTF">2019-05-19T21:30:16Z</dcterms:created>
  <dcterms:modified xsi:type="dcterms:W3CDTF">2019-05-22T19:13:59Z</dcterms:modified>
</cp:coreProperties>
</file>