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58" r:id="rId4"/>
    <p:sldId id="265"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1" autoAdjust="0"/>
    <p:restoredTop sz="94660"/>
  </p:normalViewPr>
  <p:slideViewPr>
    <p:cSldViewPr snapToGrid="0">
      <p:cViewPr varScale="1">
        <p:scale>
          <a:sx n="91" d="100"/>
          <a:sy n="91" d="100"/>
        </p:scale>
        <p:origin x="5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jn Callebaut" userId="fba5d383-b749-4a4c-8654-a36e5749287b" providerId="ADAL" clId="{4FEDC582-7B25-4A93-B325-4940ED97DF40}"/>
    <pc:docChg chg="custSel modSld">
      <pc:chgData name="Stijn Callebaut" userId="fba5d383-b749-4a4c-8654-a36e5749287b" providerId="ADAL" clId="{4FEDC582-7B25-4A93-B325-4940ED97DF40}" dt="2018-06-07T15:43:08.582" v="123" actId="20577"/>
      <pc:docMkLst>
        <pc:docMk/>
      </pc:docMkLst>
      <pc:sldChg chg="modSp">
        <pc:chgData name="Stijn Callebaut" userId="fba5d383-b749-4a4c-8654-a36e5749287b" providerId="ADAL" clId="{4FEDC582-7B25-4A93-B325-4940ED97DF40}" dt="2018-06-07T15:43:08.582" v="123" actId="20577"/>
        <pc:sldMkLst>
          <pc:docMk/>
          <pc:sldMk cId="3740478598" sldId="258"/>
        </pc:sldMkLst>
        <pc:graphicFrameChg chg="mod modGraphic">
          <ac:chgData name="Stijn Callebaut" userId="fba5d383-b749-4a4c-8654-a36e5749287b" providerId="ADAL" clId="{4FEDC582-7B25-4A93-B325-4940ED97DF40}" dt="2018-06-07T15:43:08.582" v="123" actId="20577"/>
          <ac:graphicFrameMkLst>
            <pc:docMk/>
            <pc:sldMk cId="3740478598" sldId="258"/>
            <ac:graphicFrameMk id="4"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en-US"/>
              <a:t>Click to edit Master text styles</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en-US"/>
              <a:t>Click to edit Master title style</a:t>
            </a:r>
            <a:endParaRPr lang="en-US" dirty="0"/>
          </a:p>
        </p:txBody>
      </p:sp>
      <p:sp>
        <p:nvSpPr>
          <p:cNvPr id="15" name="Rectangle 14"/>
          <p:cNvSpPr/>
          <p:nvPr userDrawn="1"/>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209183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5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93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56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1493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15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05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008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51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3993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0422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23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3790949" y="6392236"/>
            <a:ext cx="4645478" cy="307777"/>
          </a:xfrm>
          <a:prstGeom prst="rect">
            <a:avLst/>
          </a:prstGeom>
          <a:noFill/>
        </p:spPr>
        <p:txBody>
          <a:bodyPr wrap="square" rtlCol="0">
            <a:spAutoFit/>
          </a:bodyPr>
          <a:lstStyle/>
          <a:p>
            <a:r>
              <a:rPr lang="fr-BE" sz="1400" b="1" dirty="0" err="1">
                <a:solidFill>
                  <a:schemeClr val="bg1"/>
                </a:solidFill>
                <a:latin typeface="Segoe UI Light" panose="020B0502040204020203" pitchFamily="34" charset="0"/>
              </a:rPr>
              <a:t>Belgian</a:t>
            </a:r>
            <a:r>
              <a:rPr lang="fr-BE" sz="1400" b="1" dirty="0">
                <a:solidFill>
                  <a:schemeClr val="bg1"/>
                </a:solidFill>
                <a:latin typeface="Segoe UI Light" panose="020B0502040204020203" pitchFamily="34" charset="0"/>
              </a:rPr>
              <a:t> PowerShell user group – BEPUG - @</a:t>
            </a:r>
            <a:r>
              <a:rPr lang="fr-BE" sz="1400" b="1" dirty="0" err="1">
                <a:solidFill>
                  <a:schemeClr val="bg1"/>
                </a:solidFill>
                <a:latin typeface="Segoe UI Light" panose="020B0502040204020203" pitchFamily="34" charset="0"/>
              </a:rPr>
              <a:t>BePowerShell</a:t>
            </a:r>
            <a:endParaRPr lang="en-US" sz="1400" b="1" dirty="0">
              <a:solidFill>
                <a:schemeClr val="bg1"/>
              </a:solidFill>
              <a:latin typeface="Segoe UI Light" panose="020B0502040204020203" pitchFamily="34" charset="0"/>
            </a:endParaRPr>
          </a:p>
        </p:txBody>
      </p:sp>
      <p:grpSp>
        <p:nvGrpSpPr>
          <p:cNvPr id="11" name="Group 10"/>
          <p:cNvGrpSpPr/>
          <p:nvPr userDrawn="1"/>
        </p:nvGrpSpPr>
        <p:grpSpPr>
          <a:xfrm>
            <a:off x="11187630" y="5875216"/>
            <a:ext cx="947382" cy="889139"/>
            <a:chOff x="8534547" y="3801990"/>
            <a:chExt cx="1745669" cy="1745669"/>
          </a:xfrm>
        </p:grpSpPr>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4" name="Picture 1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Tree>
    <p:extLst>
      <p:ext uri="{BB962C8B-B14F-4D97-AF65-F5344CB8AC3E}">
        <p14:creationId xmlns:p14="http://schemas.microsoft.com/office/powerpoint/2010/main" val="2138119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8B230A27-6D63-475F-8854-E3A492C78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370" y="0"/>
            <a:ext cx="6374860" cy="6374860"/>
          </a:xfrm>
          <a:prstGeom prst="rect">
            <a:avLst/>
          </a:prstGeom>
        </p:spPr>
      </p:pic>
      <p:pic>
        <p:nvPicPr>
          <p:cNvPr id="8" name="Picture 7">
            <a:extLst>
              <a:ext uri="{FF2B5EF4-FFF2-40B4-BE49-F238E27FC236}">
                <a16:creationId xmlns:a16="http://schemas.microsoft.com/office/drawing/2014/main" id="{909AFB5C-95EF-4C5B-9C1B-97B86EA21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433" y="1673159"/>
            <a:ext cx="1768812" cy="1768812"/>
          </a:xfrm>
          <a:prstGeom prst="rect">
            <a:avLst/>
          </a:prstGeom>
        </p:spPr>
      </p:pic>
    </p:spTree>
    <p:extLst>
      <p:ext uri="{BB962C8B-B14F-4D97-AF65-F5344CB8AC3E}">
        <p14:creationId xmlns:p14="http://schemas.microsoft.com/office/powerpoint/2010/main" val="232472777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fr-BE" sz="9600" dirty="0" err="1"/>
              <a:t>Welcome</a:t>
            </a:r>
            <a:endParaRPr lang="en-US" sz="96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807349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dirty="0"/>
              <a:t>Agenda</a:t>
            </a:r>
            <a:br>
              <a:rPr lang="fr-BE"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3287545"/>
              </p:ext>
            </p:extLst>
          </p:nvPr>
        </p:nvGraphicFramePr>
        <p:xfrm>
          <a:off x="588619" y="1619248"/>
          <a:ext cx="11603381" cy="3965696"/>
        </p:xfrm>
        <a:graphic>
          <a:graphicData uri="http://schemas.openxmlformats.org/drawingml/2006/table">
            <a:tbl>
              <a:tblPr firstRow="1" bandRow="1">
                <a:tableStyleId>{2D5ABB26-0587-4C30-8999-92F81FD0307C}</a:tableStyleId>
              </a:tblPr>
              <a:tblGrid>
                <a:gridCol w="2305307">
                  <a:extLst>
                    <a:ext uri="{9D8B030D-6E8A-4147-A177-3AD203B41FA5}">
                      <a16:colId xmlns:a16="http://schemas.microsoft.com/office/drawing/2014/main" val="20000"/>
                    </a:ext>
                  </a:extLst>
                </a:gridCol>
                <a:gridCol w="5254711">
                  <a:extLst>
                    <a:ext uri="{9D8B030D-6E8A-4147-A177-3AD203B41FA5}">
                      <a16:colId xmlns:a16="http://schemas.microsoft.com/office/drawing/2014/main" val="20001"/>
                    </a:ext>
                  </a:extLst>
                </a:gridCol>
                <a:gridCol w="4043363">
                  <a:extLst>
                    <a:ext uri="{9D8B030D-6E8A-4147-A177-3AD203B41FA5}">
                      <a16:colId xmlns:a16="http://schemas.microsoft.com/office/drawing/2014/main" val="20002"/>
                    </a:ext>
                  </a:extLst>
                </a:gridCol>
              </a:tblGrid>
              <a:tr h="518984">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0"/>
                  </a:ext>
                </a:extLst>
              </a:tr>
              <a:tr h="518984">
                <a:tc>
                  <a:txBody>
                    <a:bodyPr/>
                    <a:lstStyle/>
                    <a:p>
                      <a:pPr algn="r"/>
                      <a:r>
                        <a:rPr lang="fr-BE" sz="2800" b="1" baseline="0" dirty="0">
                          <a:solidFill>
                            <a:schemeClr val="bg1"/>
                          </a:solidFill>
                          <a:latin typeface="Segoe UI Light" panose="020B0502040204020203" pitchFamily="34" charset="0"/>
                          <a:cs typeface="Segoe UI Light" panose="020B0502040204020203" pitchFamily="34" charset="0"/>
                        </a:rPr>
                        <a:t>18.30 – 19.00</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fr-BE" sz="2800" b="1" dirty="0" err="1">
                          <a:solidFill>
                            <a:schemeClr val="bg1"/>
                          </a:solidFill>
                          <a:latin typeface="Segoe UI Light" panose="020B0502040204020203" pitchFamily="34" charset="0"/>
                          <a:cs typeface="Segoe UI Light" panose="020B0502040204020203" pitchFamily="34" charset="0"/>
                        </a:rPr>
                        <a:t>Welcome</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endParaRPr lang="en-US" sz="2800" b="1">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r h="518984">
                <a:tc>
                  <a:txBody>
                    <a:bodyPr/>
                    <a:lstStyle/>
                    <a:p>
                      <a:pPr algn="r"/>
                      <a:r>
                        <a:rPr lang="fr-BE" sz="2800" b="1" dirty="0">
                          <a:solidFill>
                            <a:schemeClr val="bg1"/>
                          </a:solidFill>
                          <a:latin typeface="Segoe UI Light" panose="020B0502040204020203" pitchFamily="34" charset="0"/>
                          <a:cs typeface="Segoe UI Light" panose="020B0502040204020203" pitchFamily="34" charset="0"/>
                        </a:rPr>
                        <a:t>19.00 – 19.45</a:t>
                      </a:r>
                      <a:br>
                        <a:rPr lang="fr-BE" sz="2800" b="1" dirty="0">
                          <a:solidFill>
                            <a:schemeClr val="bg1"/>
                          </a:solidFill>
                          <a:latin typeface="Segoe UI Light" panose="020B0502040204020203" pitchFamily="34" charset="0"/>
                          <a:cs typeface="Segoe UI Light" panose="020B0502040204020203" pitchFamily="34" charset="0"/>
                        </a:rPr>
                      </a:br>
                      <a:r>
                        <a:rPr lang="fr-BE" sz="1800" b="1" dirty="0">
                          <a:solidFill>
                            <a:schemeClr val="bg1"/>
                          </a:solidFill>
                          <a:latin typeface="Segoe UI Light" panose="020B0502040204020203" pitchFamily="34" charset="0"/>
                          <a:cs typeface="Segoe UI Light" panose="020B0502040204020203" pitchFamily="34" charset="0"/>
                        </a:rPr>
                        <a:t>+15' Q&amp;A</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PowerShell Core: Benefits and challenges</a:t>
                      </a:r>
                    </a:p>
                  </a:txBody>
                  <a:tcPr/>
                </a:tc>
                <a:tc>
                  <a:txBody>
                    <a:bodyPr/>
                    <a:lstStyle/>
                    <a:p>
                      <a:r>
                        <a:rPr lang="fr-BE" sz="2800" b="1" dirty="0">
                          <a:solidFill>
                            <a:schemeClr val="bg1"/>
                          </a:solidFill>
                          <a:latin typeface="Segoe UI Light" panose="020B0502040204020203" pitchFamily="34" charset="0"/>
                          <a:cs typeface="Segoe UI Light" panose="020B0502040204020203" pitchFamily="34" charset="0"/>
                        </a:rPr>
                        <a:t>By </a:t>
                      </a:r>
                      <a:r>
                        <a:rPr lang="fr-BE" sz="2800" b="1" dirty="0" err="1">
                          <a:solidFill>
                            <a:schemeClr val="bg1"/>
                          </a:solidFill>
                          <a:latin typeface="Segoe UI Light" panose="020B0502040204020203" pitchFamily="34" charset="0"/>
                          <a:cs typeface="Segoe UI Light" panose="020B0502040204020203" pitchFamily="34" charset="0"/>
                        </a:rPr>
                        <a:t>Aleksandar</a:t>
                      </a:r>
                      <a:r>
                        <a:rPr lang="fr-BE" sz="2800" b="1" dirty="0">
                          <a:solidFill>
                            <a:schemeClr val="bg1"/>
                          </a:solidFill>
                          <a:latin typeface="Segoe UI Light" panose="020B0502040204020203" pitchFamily="34" charset="0"/>
                          <a:cs typeface="Segoe UI Light" panose="020B0502040204020203" pitchFamily="34" charset="0"/>
                        </a:rPr>
                        <a:t> </a:t>
                      </a:r>
                      <a:r>
                        <a:rPr lang="fr-BE" sz="2800" b="1" dirty="0" err="1">
                          <a:solidFill>
                            <a:schemeClr val="bg1"/>
                          </a:solidFill>
                          <a:latin typeface="Segoe UI Light" panose="020B0502040204020203" pitchFamily="34" charset="0"/>
                          <a:cs typeface="Segoe UI Light" panose="020B0502040204020203" pitchFamily="34" charset="0"/>
                        </a:rPr>
                        <a:t>Nikolić</a:t>
                      </a:r>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2"/>
                  </a:ext>
                </a:extLst>
              </a:tr>
              <a:tr h="518984">
                <a:tc>
                  <a:txBody>
                    <a:bodyPr/>
                    <a:lstStyle/>
                    <a:p>
                      <a:pPr algn="r"/>
                      <a:r>
                        <a:rPr lang="fr-BE" sz="2800" b="1" dirty="0">
                          <a:solidFill>
                            <a:schemeClr val="bg1"/>
                          </a:solidFill>
                          <a:latin typeface="Segoe UI Light" panose="020B0502040204020203" pitchFamily="34" charset="0"/>
                          <a:cs typeface="Segoe UI Light" panose="020B0502040204020203" pitchFamily="34" charset="0"/>
                        </a:rPr>
                        <a:t>20:00 – 20.15</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Break &amp; Pizza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3"/>
                  </a:ext>
                </a:extLst>
              </a:tr>
              <a:tr h="518984">
                <a:tc>
                  <a:txBody>
                    <a:bodyPr/>
                    <a:lstStyle/>
                    <a:p>
                      <a:pPr algn="r"/>
                      <a:r>
                        <a:rPr lang="fr-BE" sz="2800" b="1" dirty="0">
                          <a:solidFill>
                            <a:schemeClr val="bg1"/>
                          </a:solidFill>
                          <a:latin typeface="Segoe UI Light" panose="020B0502040204020203" pitchFamily="34" charset="0"/>
                          <a:cs typeface="Segoe UI Light" panose="020B0502040204020203" pitchFamily="34" charset="0"/>
                        </a:rPr>
                        <a:t>20.15 – 21.00</a:t>
                      </a:r>
                    </a:p>
                    <a:p>
                      <a:pPr algn="r"/>
                      <a:r>
                        <a:rPr lang="fr-BE" sz="1800" b="1" dirty="0">
                          <a:solidFill>
                            <a:schemeClr val="bg1"/>
                          </a:solidFill>
                          <a:latin typeface="Segoe UI Light" panose="020B0502040204020203" pitchFamily="34" charset="0"/>
                          <a:cs typeface="Segoe UI Light" panose="020B0502040204020203" pitchFamily="34" charset="0"/>
                        </a:rPr>
                        <a:t>+15' Q&amp;A</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Build GUIs to make your code look super expensive</a:t>
                      </a: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By Merlijn Van Waeyenberghe</a:t>
                      </a:r>
                    </a:p>
                  </a:txBody>
                  <a:tcPr/>
                </a:tc>
                <a:extLst>
                  <a:ext uri="{0D108BD9-81ED-4DB2-BD59-A6C34878D82A}">
                    <a16:rowId xmlns:a16="http://schemas.microsoft.com/office/drawing/2014/main" val="10004"/>
                  </a:ext>
                </a:extLst>
              </a:tr>
              <a:tr h="51898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BE" sz="2800" b="1" dirty="0">
                          <a:solidFill>
                            <a:schemeClr val="bg1"/>
                          </a:solidFill>
                          <a:latin typeface="Segoe UI Light" panose="020B0502040204020203" pitchFamily="34" charset="0"/>
                          <a:cs typeface="Segoe UI Light" panose="020B0502040204020203" pitchFamily="34" charset="0"/>
                        </a:rPr>
                        <a:t>21:15 – 22.00</a:t>
                      </a:r>
                      <a:endParaRPr lang="en-US" sz="2800" b="1" dirty="0">
                        <a:solidFill>
                          <a:schemeClr val="bg1"/>
                        </a:solidFill>
                        <a:latin typeface="Segoe UI Light" panose="020B0502040204020203" pitchFamily="34" charset="0"/>
                        <a:cs typeface="Segoe UI Light" panose="020B0502040204020203" pitchFamily="34" charset="0"/>
                      </a:endParaRPr>
                    </a:p>
                  </a:txBody>
                  <a:tcPr/>
                </a:tc>
                <a:tc>
                  <a:txBody>
                    <a:bodyPr/>
                    <a:lstStyle/>
                    <a:p>
                      <a:r>
                        <a:rPr lang="en-US" sz="2800" b="1" dirty="0">
                          <a:solidFill>
                            <a:schemeClr val="bg1"/>
                          </a:solidFill>
                          <a:latin typeface="Segoe UI Light" panose="020B0502040204020203" pitchFamily="34" charset="0"/>
                          <a:cs typeface="Segoe UI Light" panose="020B0502040204020203" pitchFamily="34" charset="0"/>
                        </a:rPr>
                        <a:t>Drinks &amp; Networking</a:t>
                      </a:r>
                    </a:p>
                  </a:txBody>
                  <a:tcPr/>
                </a:tc>
                <a:tc>
                  <a:txBody>
                    <a:bodyPr/>
                    <a:lstStyle/>
                    <a:p>
                      <a:endParaRPr lang="en-US" sz="2800" b="1"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621620452"/>
                  </a:ext>
                </a:extLst>
              </a:tr>
            </a:tbl>
          </a:graphicData>
        </a:graphic>
      </p:graphicFrame>
      <p:cxnSp>
        <p:nvCxnSpPr>
          <p:cNvPr id="6" name="Straight Connector 5"/>
          <p:cNvCxnSpPr>
            <a:stCxn id="2" idx="1"/>
            <a:endCxn id="2" idx="3"/>
          </p:cNvCxnSpPr>
          <p:nvPr/>
        </p:nvCxnSpPr>
        <p:spPr>
          <a:xfrm>
            <a:off x="838200" y="1027907"/>
            <a:ext cx="10515600" cy="0"/>
          </a:xfrm>
          <a:prstGeom prst="line">
            <a:avLst/>
          </a:prstGeom>
          <a:ln w="28575">
            <a:solidFill>
              <a:srgbClr val="1623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478598"/>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Segoe UI Light" panose="020B0502040204020203" pitchFamily="34" charset="0"/>
              </a:rPr>
              <a:t>PowerShell Core: Benefits and challenges</a:t>
            </a:r>
            <a:endParaRPr lang="en-US" dirty="0"/>
          </a:p>
        </p:txBody>
      </p:sp>
      <p:sp>
        <p:nvSpPr>
          <p:cNvPr id="3" name="Content Placeholder 2"/>
          <p:cNvSpPr>
            <a:spLocks noGrp="1"/>
          </p:cNvSpPr>
          <p:nvPr>
            <p:ph idx="1"/>
          </p:nvPr>
        </p:nvSpPr>
        <p:spPr>
          <a:xfrm>
            <a:off x="838200" y="1825625"/>
            <a:ext cx="10515600" cy="4351338"/>
          </a:xfrm>
        </p:spPr>
        <p:txBody>
          <a:bodyPr/>
          <a:lstStyle/>
          <a:p>
            <a:pPr marL="0" indent="0">
              <a:buNone/>
            </a:pPr>
            <a:r>
              <a:rPr lang="fr-BE" b="1" dirty="0">
                <a:cs typeface="Segoe UI Light" panose="020B0502040204020203" pitchFamily="34" charset="0"/>
              </a:rPr>
              <a:t>by </a:t>
            </a:r>
            <a:r>
              <a:rPr lang="fr-BE" b="1" dirty="0" err="1">
                <a:cs typeface="Segoe UI Light" panose="020B0502040204020203" pitchFamily="34" charset="0"/>
              </a:rPr>
              <a:t>Aleksandar</a:t>
            </a:r>
            <a:r>
              <a:rPr lang="fr-BE" b="1" dirty="0">
                <a:cs typeface="Segoe UI Light" panose="020B0502040204020203" pitchFamily="34" charset="0"/>
              </a:rPr>
              <a:t> </a:t>
            </a:r>
            <a:r>
              <a:rPr lang="fr-BE" b="1" dirty="0" err="1">
                <a:cs typeface="Segoe UI Light" panose="020B0502040204020203" pitchFamily="34" charset="0"/>
              </a:rPr>
              <a:t>Nikolić</a:t>
            </a:r>
            <a:endParaRPr lang="fr-BE" b="1" dirty="0">
              <a:cs typeface="Segoe UI Light" panose="020B0502040204020203" pitchFamily="34" charset="0"/>
            </a:endParaRPr>
          </a:p>
          <a:p>
            <a:pPr marL="0" indent="0">
              <a:buNone/>
            </a:pPr>
            <a:r>
              <a:rPr lang="en-AU" dirty="0">
                <a:latin typeface="Calibri" panose="020F0502020204030204" pitchFamily="34" charset="0"/>
              </a:rPr>
              <a:t>PowerShell Core, the evolution of Windows PowerShell, is open source and cross-platform. You can use it on Linux, macOS, and Windows. If you want to use the Azure Cloud Shell to manage your cloud resources, your only option now is to run PowerShell on Linux. How does this affect us as users? How to build cross-platform PowerShell code and what development tools we can use to reach this goal? What are the Linux-specific features that we need to consider and embrace? In this talk, you will see what's new in latest PowerShell and learn how to deal with the challenges of running PowerShell Core.</a:t>
            </a:r>
            <a:endParaRPr lang="en-US" dirty="0"/>
          </a:p>
        </p:txBody>
      </p:sp>
    </p:spTree>
    <p:extLst>
      <p:ext uri="{BB962C8B-B14F-4D97-AF65-F5344CB8AC3E}">
        <p14:creationId xmlns:p14="http://schemas.microsoft.com/office/powerpoint/2010/main" val="1655249087"/>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Segoe UI Light" panose="020B0502040204020203" pitchFamily="34" charset="0"/>
              </a:rPr>
              <a:t>Build GUIs to make your code look super expensive</a:t>
            </a:r>
          </a:p>
        </p:txBody>
      </p:sp>
      <p:sp>
        <p:nvSpPr>
          <p:cNvPr id="3" name="Content Placeholder 2"/>
          <p:cNvSpPr>
            <a:spLocks noGrp="1"/>
          </p:cNvSpPr>
          <p:nvPr>
            <p:ph idx="1"/>
          </p:nvPr>
        </p:nvSpPr>
        <p:spPr/>
        <p:txBody>
          <a:bodyPr/>
          <a:lstStyle/>
          <a:p>
            <a:pPr marL="0" indent="0">
              <a:buNone/>
            </a:pPr>
            <a:r>
              <a:rPr lang="fr-BE" dirty="0"/>
              <a:t>by Merlijn Van Waeyenberghe</a:t>
            </a:r>
          </a:p>
          <a:p>
            <a:pPr marL="0" indent="0">
              <a:buNone/>
            </a:pPr>
            <a:endParaRPr lang="fr-BE" dirty="0"/>
          </a:p>
          <a:p>
            <a:pPr marL="0" indent="0">
              <a:buNone/>
            </a:pPr>
            <a:r>
              <a:rPr lang="en-US" dirty="0"/>
              <a:t>No matter how well-written your code, most people won’t read it to figure out how to use it. And that’s a shame. Help your peers use the tools you’ve created to help them in the first place!</a:t>
            </a:r>
          </a:p>
          <a:p>
            <a:pPr marL="0" indent="0">
              <a:buNone/>
            </a:pPr>
            <a:r>
              <a:rPr lang="en-US" dirty="0"/>
              <a:t>In this session, I’ll show you how easy it really is to create a simple GUI on top of your existing code, using free or cheap tools, yet making your tool look professional, fancy, expensive or any combination thereof.</a:t>
            </a:r>
          </a:p>
          <a:p>
            <a:pPr marL="0" indent="0">
              <a:buNone/>
            </a:pPr>
            <a:endParaRPr lang="en-US" dirty="0"/>
          </a:p>
        </p:txBody>
      </p:sp>
    </p:spTree>
    <p:extLst>
      <p:ext uri="{BB962C8B-B14F-4D97-AF65-F5344CB8AC3E}">
        <p14:creationId xmlns:p14="http://schemas.microsoft.com/office/powerpoint/2010/main" val="18000158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pug.potx" id="{2BCCB668-313F-42B8-A24B-866F96A79528}" vid="{1DE3A949-49AB-4981-A6A8-74F753F434EB}"/>
    </a:ext>
  </a:extLst>
</a:theme>
</file>

<file path=docProps/app.xml><?xml version="1.0" encoding="utf-8"?>
<Properties xmlns="http://schemas.openxmlformats.org/officeDocument/2006/extended-properties" xmlns:vt="http://schemas.openxmlformats.org/officeDocument/2006/docPropsVTypes">
  <Template>bepug</Template>
  <TotalTime>54</TotalTime>
  <Words>277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Segoe UI Light</vt:lpstr>
      <vt:lpstr>1_Office Theme</vt:lpstr>
      <vt:lpstr>PowerPoint Presentation</vt:lpstr>
      <vt:lpstr>Welcome</vt:lpstr>
      <vt:lpstr>Agenda </vt:lpstr>
      <vt:lpstr>PowerShell Core: Benefits and challenges</vt:lpstr>
      <vt:lpstr>Build GUIs to make your code look super expensive</vt:lpstr>
    </vt:vector>
  </TitlesOfParts>
  <Company>STIB-MIVB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Stijn Callebaut</dc:creator>
  <cp:lastModifiedBy>Merlijn Van Waeyenberghe</cp:lastModifiedBy>
  <cp:revision>8</cp:revision>
  <dcterms:created xsi:type="dcterms:W3CDTF">2018-06-06T18:25:21Z</dcterms:created>
  <dcterms:modified xsi:type="dcterms:W3CDTF">2019-05-22T14:48:07Z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4fa0a35-9544-4d47-8e91-9cdba87aa661_Enabled">
    <vt:lpwstr>True</vt:lpwstr>
  </property>
  <property fmtid="{D5CDD505-2E9C-101B-9397-08002B2CF9AE}" pid="3" name="MSIP_Label_04fa0a35-9544-4d47-8e91-9cdba87aa661_SiteId">
    <vt:lpwstr>99c75c69-9ef2-4c4e-b5e3-54b6cf95c977</vt:lpwstr>
  </property>
  <property fmtid="{D5CDD505-2E9C-101B-9397-08002B2CF9AE}" pid="4" name="MSIP_Label_04fa0a35-9544-4d47-8e91-9cdba87aa661_Owner">
    <vt:lpwstr>Stijn.Callebaut@itnetx.be</vt:lpwstr>
  </property>
  <property fmtid="{D5CDD505-2E9C-101B-9397-08002B2CF9AE}" pid="5" name="MSIP_Label_04fa0a35-9544-4d47-8e91-9cdba87aa661_SetDate">
    <vt:lpwstr>2018-06-06T18:38:16.4230641Z</vt:lpwstr>
  </property>
  <property fmtid="{D5CDD505-2E9C-101B-9397-08002B2CF9AE}" pid="6" name="MSIP_Label_04fa0a35-9544-4d47-8e91-9cdba87aa661_Name">
    <vt:lpwstr>Not Protected</vt:lpwstr>
  </property>
  <property fmtid="{D5CDD505-2E9C-101B-9397-08002B2CF9AE}" pid="7" name="MSIP_Label_04fa0a35-9544-4d47-8e91-9cdba87aa661_Application">
    <vt:lpwstr>Microsoft Azure Information Protection</vt:lpwstr>
  </property>
  <property fmtid="{D5CDD505-2E9C-101B-9397-08002B2CF9AE}" pid="8" name="MSIP_Label_04fa0a35-9544-4d47-8e91-9cdba87aa661_Extended_MSFT_Method">
    <vt:lpwstr>Automatic</vt:lpwstr>
  </property>
  <property fmtid="{D5CDD505-2E9C-101B-9397-08002B2CF9AE}" pid="9" name="Sensitivity">
    <vt:lpwstr>Not Protected</vt:lpwstr>
  </property>
</Properties>
</file>