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2014-03-14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bin/windows/Rtool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2115666"/>
          </a:xfrm>
        </p:spPr>
        <p:txBody>
          <a:bodyPr>
            <a:normAutofit/>
          </a:bodyPr>
          <a:lstStyle/>
          <a:p>
            <a:r>
              <a:rPr lang="pl-PL" dirty="0" smtClean="0"/>
              <a:t>Optymalizacja kodu w R</a:t>
            </a:r>
            <a:br>
              <a:rPr lang="pl-PL" dirty="0" smtClean="0"/>
            </a:br>
            <a:r>
              <a:rPr lang="pl-PL" dirty="0" smtClean="0"/>
              <a:t>na przykładzie zastosowań finansowych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59632" y="1268760"/>
            <a:ext cx="6400800" cy="720080"/>
          </a:xfrm>
        </p:spPr>
        <p:txBody>
          <a:bodyPr/>
          <a:lstStyle/>
          <a:p>
            <a:r>
              <a:rPr lang="pl-PL" dirty="0" smtClean="0"/>
              <a:t>Paweł Kliber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Przygotowanie funkcji w języku niższego poziomu (C, Fortran)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Potrzebne pliki nagłówkowe </a:t>
            </a:r>
            <a:r>
              <a:rPr lang="pl-PL" dirty="0" err="1" smtClean="0"/>
              <a:t>R.h</a:t>
            </a:r>
            <a:r>
              <a:rPr lang="pl-PL" dirty="0" smtClean="0"/>
              <a:t>, </a:t>
            </a:r>
            <a:r>
              <a:rPr lang="pl-PL" dirty="0" err="1" smtClean="0"/>
              <a:t>Rmath.h</a:t>
            </a:r>
            <a:r>
              <a:rPr lang="pl-PL" dirty="0" smtClean="0"/>
              <a:t>, </a:t>
            </a:r>
            <a:r>
              <a:rPr lang="pl-PL" dirty="0" err="1" smtClean="0"/>
              <a:t>Rinternals.h</a:t>
            </a:r>
            <a:r>
              <a:rPr lang="pl-PL" dirty="0" smtClean="0"/>
              <a:t>,…</a:t>
            </a:r>
          </a:p>
          <a:p>
            <a:r>
              <a:rPr lang="pl-PL" dirty="0" smtClean="0"/>
              <a:t>Wymaga skompilowania dynamicznie dołączanej biblioteki (.so, .</a:t>
            </a:r>
            <a:r>
              <a:rPr lang="pl-PL" dirty="0" err="1" smtClean="0"/>
              <a:t>dll</a:t>
            </a:r>
            <a:r>
              <a:rPr lang="pl-PL" dirty="0" smtClean="0"/>
              <a:t>)</a:t>
            </a:r>
          </a:p>
          <a:p>
            <a:r>
              <a:rPr lang="pl-PL" dirty="0" smtClean="0"/>
              <a:t>Bibliotekę ładujemy </a:t>
            </a:r>
            <a:r>
              <a:rPr lang="pl-PL" dirty="0" err="1" smtClean="0"/>
              <a:t>dyn.load</a:t>
            </a:r>
            <a:r>
              <a:rPr lang="pl-PL" dirty="0" smtClean="0"/>
              <a:t>(file)</a:t>
            </a:r>
          </a:p>
          <a:p>
            <a:r>
              <a:rPr lang="pl-PL" dirty="0" smtClean="0"/>
              <a:t>Obudowanie funkcjami R</a:t>
            </a:r>
          </a:p>
          <a:p>
            <a:r>
              <a:rPr lang="pl-PL" dirty="0" smtClean="0"/>
              <a:t>Wywołanie funkcji: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.C(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typów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</p:nvPr>
        </p:nvGraphicFramePr>
        <p:xfrm>
          <a:off x="1835696" y="1484784"/>
          <a:ext cx="54864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chemeClr val="tx1"/>
                          </a:solidFill>
                          <a:latin typeface="Arial"/>
                        </a:rPr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chemeClr val="tx1"/>
                          </a:solidFill>
                          <a:latin typeface="Arial"/>
                        </a:rPr>
                        <a:t>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int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numeric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double* /</a:t>
                      </a:r>
                      <a:r>
                        <a:rPr lang="pl-PL" sz="2000" dirty="0" err="1" smtClean="0">
                          <a:latin typeface="Arial"/>
                        </a:rPr>
                        <a:t>float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complex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Rcomplex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 smtClean="0">
                          <a:latin typeface="Arial"/>
                        </a:rPr>
                        <a:t>int</a:t>
                      </a:r>
                      <a:r>
                        <a:rPr lang="pl-PL" sz="2000" dirty="0" smtClean="0">
                          <a:latin typeface="Arial"/>
                        </a:rPr>
                        <a:t>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char**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raw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latin typeface="Arial"/>
                        </a:rPr>
                        <a:t>unsigned</a:t>
                      </a:r>
                      <a:r>
                        <a:rPr lang="pl-PL" sz="2000" dirty="0">
                          <a:latin typeface="Arial"/>
                        </a:rPr>
                        <a:t> </a:t>
                      </a:r>
                      <a:r>
                        <a:rPr lang="pl-PL" sz="2000" dirty="0" smtClean="0">
                          <a:latin typeface="Arial"/>
                        </a:rPr>
                        <a:t>char*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smtClean="0">
                          <a:latin typeface="Arial"/>
                        </a:rPr>
                        <a:t>SEXP*</a:t>
                      </a:r>
                      <a:endParaRPr lang="pl-PL" sz="2000" dirty="0">
                        <a:latin typeface="Arial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2000">
                          <a:latin typeface="Arial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latin typeface="Arial"/>
                        </a:rPr>
                        <a:t>SEXP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Analiza danych finansowych wysokiej częstotliwości</a:t>
            </a:r>
          </a:p>
          <a:p>
            <a:r>
              <a:rPr lang="pl-PL" dirty="0" smtClean="0"/>
              <a:t>Dane transakcyjne z GPW. Dokładność czasowa 1s.</a:t>
            </a:r>
          </a:p>
          <a:p>
            <a:r>
              <a:rPr lang="pl-PL" dirty="0" smtClean="0"/>
              <a:t>Przetworzenie plików danych. Dane surowe dla dni sesyjnych. Wydobycie akcji i </a:t>
            </a:r>
            <a:r>
              <a:rPr lang="pl-PL" dirty="0" err="1" smtClean="0"/>
              <a:t>indektów</a:t>
            </a:r>
            <a:r>
              <a:rPr lang="pl-PL" dirty="0" smtClean="0"/>
              <a:t> (</a:t>
            </a:r>
            <a:r>
              <a:rPr lang="pl-PL" dirty="0" err="1" smtClean="0"/>
              <a:t>Python</a:t>
            </a:r>
            <a:r>
              <a:rPr lang="pl-PL" dirty="0" smtClean="0"/>
              <a:t>).</a:t>
            </a:r>
          </a:p>
          <a:p>
            <a:r>
              <a:rPr lang="pl-PL" dirty="0" smtClean="0"/>
              <a:t>Próbkowanie danych w różnych częstotliwościach. Obliczanie stóp zwrotu i statystyk.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Fragment pliku z danymi (notowania KGHM S.A.)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l-PL" dirty="0" smtClean="0"/>
              <a:t>2009-01-07,09:00:16,1,32416,3,33.1</a:t>
            </a:r>
          </a:p>
          <a:p>
            <a:pPr>
              <a:buNone/>
            </a:pPr>
            <a:r>
              <a:rPr lang="pl-PL" dirty="0" smtClean="0"/>
              <a:t>2009-01-07,09:00:17,1,32417,3,33.15</a:t>
            </a:r>
          </a:p>
          <a:p>
            <a:pPr>
              <a:buNone/>
            </a:pPr>
            <a:r>
              <a:rPr lang="pl-PL" dirty="0" smtClean="0"/>
              <a:t>2009-01-07,09:00:17,1,32417,3,33.19</a:t>
            </a:r>
          </a:p>
          <a:p>
            <a:pPr>
              <a:buNone/>
            </a:pPr>
            <a:r>
              <a:rPr lang="pl-PL" dirty="0" smtClean="0"/>
              <a:t>2009-01-07,09:00:17,1,32417,3,33.19</a:t>
            </a:r>
          </a:p>
          <a:p>
            <a:pPr>
              <a:buNone/>
            </a:pPr>
            <a:r>
              <a:rPr lang="pl-PL" dirty="0" smtClean="0"/>
              <a:t>2009-01-07,09:00:18,1,32418,3,33.19</a:t>
            </a:r>
          </a:p>
          <a:p>
            <a:pPr>
              <a:buNone/>
            </a:pPr>
            <a:r>
              <a:rPr lang="pl-PL" dirty="0" smtClean="0"/>
              <a:t>2009-01-07,09:00:21,1,32421,3,33.11</a:t>
            </a:r>
          </a:p>
          <a:p>
            <a:pPr>
              <a:buNone/>
            </a:pPr>
            <a:r>
              <a:rPr lang="pl-PL" dirty="0" smtClean="0"/>
              <a:t>2009-01-07,09:00:21,1,32421,3,33.11</a:t>
            </a:r>
          </a:p>
          <a:p>
            <a:pPr>
              <a:buNone/>
            </a:pPr>
            <a:r>
              <a:rPr lang="pl-PL" dirty="0" smtClean="0"/>
              <a:t>2009-01-07,09:00:23,1,32423,3,33.19</a:t>
            </a:r>
          </a:p>
          <a:p>
            <a:pPr>
              <a:buNone/>
            </a:pPr>
            <a:r>
              <a:rPr lang="pl-PL" dirty="0" smtClean="0"/>
              <a:t>2009-01-07,09:00:29,1,32429,3,33.2</a:t>
            </a:r>
          </a:p>
          <a:p>
            <a:pPr>
              <a:buNone/>
            </a:pPr>
            <a:r>
              <a:rPr lang="pl-PL" dirty="0" smtClean="0"/>
              <a:t>2009-01-07,09:00:29,1,32429,3,33.2</a:t>
            </a:r>
          </a:p>
          <a:p>
            <a:pPr>
              <a:buNone/>
            </a:pPr>
            <a:r>
              <a:rPr lang="pl-PL" dirty="0" smtClean="0"/>
              <a:t>2009-01-07,09:00:29,1,32429,3,33.23</a:t>
            </a:r>
          </a:p>
          <a:p>
            <a:pPr>
              <a:buNone/>
            </a:pPr>
            <a:r>
              <a:rPr lang="pl-PL" dirty="0" smtClean="0"/>
              <a:t>2009-01-07,09:00:29,1,32429,3,33.25</a:t>
            </a:r>
          </a:p>
          <a:p>
            <a:pPr>
              <a:buNone/>
            </a:pPr>
            <a:r>
              <a:rPr lang="pl-PL" dirty="0" smtClean="0"/>
              <a:t>2009-01-07,09:00:36,1,32436,3,33.25</a:t>
            </a:r>
          </a:p>
          <a:p>
            <a:pPr>
              <a:buNone/>
            </a:pPr>
            <a:r>
              <a:rPr lang="pl-PL" dirty="0" smtClean="0"/>
              <a:t>2009-01-07,09:00:36,1,32436,3,33.28</a:t>
            </a:r>
          </a:p>
          <a:p>
            <a:pPr>
              <a:buNone/>
            </a:pPr>
            <a:r>
              <a:rPr lang="pl-PL" dirty="0" smtClean="0"/>
              <a:t>2009-01-07,09:00:36,1,32436,3,33.29</a:t>
            </a:r>
          </a:p>
          <a:p>
            <a:pPr>
              <a:buNone/>
            </a:pPr>
            <a:r>
              <a:rPr lang="pl-PL" dirty="0" smtClean="0"/>
              <a:t>2009-01-07,09:00:36,1,32436,3,33.3</a:t>
            </a:r>
          </a:p>
          <a:p>
            <a:pPr>
              <a:buNone/>
            </a:pPr>
            <a:r>
              <a:rPr lang="pl-PL" dirty="0" smtClean="0"/>
              <a:t>2009-01-07,09:00:36,1,32436,3,33.3</a:t>
            </a:r>
          </a:p>
          <a:p>
            <a:pPr>
              <a:buNone/>
            </a:pPr>
            <a:r>
              <a:rPr lang="pl-PL" dirty="0" smtClean="0"/>
              <a:t>2009-01-07,09:00:36,1,32436,3,33.3</a:t>
            </a:r>
          </a:p>
          <a:p>
            <a:pPr>
              <a:buNone/>
            </a:pPr>
            <a:r>
              <a:rPr lang="pl-PL" dirty="0" smtClean="0"/>
              <a:t>2009-01-07,09:00:36,1,32436,3,33.33</a:t>
            </a:r>
          </a:p>
          <a:p>
            <a:pPr>
              <a:buNone/>
            </a:pPr>
            <a:r>
              <a:rPr lang="pl-PL" dirty="0" smtClean="0"/>
              <a:t>2009-01-07,09:00:36,1,32436,3,33.33</a:t>
            </a:r>
          </a:p>
          <a:p>
            <a:pPr>
              <a:buNone/>
            </a:pPr>
            <a:r>
              <a:rPr lang="pl-PL" dirty="0" smtClean="0"/>
              <a:t>2009-01-07,09:00:36,1,32436,3,33.4</a:t>
            </a:r>
          </a:p>
          <a:p>
            <a:pPr>
              <a:buNone/>
            </a:pPr>
            <a:r>
              <a:rPr lang="pl-PL" dirty="0" smtClean="0"/>
              <a:t>2009-01-07,09:00:36,1,32436,3,33.4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pl-PL" dirty="0" smtClean="0"/>
              <a:t>583 dni sesyjne</a:t>
            </a:r>
          </a:p>
          <a:p>
            <a:r>
              <a:rPr lang="pl-PL" dirty="0" smtClean="0"/>
              <a:t>Wielkość plików: od 5 MB (Agora) do 300 MB (FW20)</a:t>
            </a:r>
          </a:p>
          <a:p>
            <a:r>
              <a:rPr lang="pl-PL" dirty="0" smtClean="0"/>
              <a:t>Od 150tys. do 740tys. transakcji</a:t>
            </a:r>
          </a:p>
          <a:p>
            <a:r>
              <a:rPr lang="pl-PL" dirty="0" smtClean="0"/>
              <a:t>Brak możliwości wektoryzowania przy próbkowaniu.</a:t>
            </a:r>
          </a:p>
          <a:p>
            <a:r>
              <a:rPr lang="pl-PL" dirty="0" smtClean="0"/>
              <a:t>Czasami trzeba próbować dla jednego dnia, czasami wszystkie dane.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pl-PL" dirty="0" smtClean="0"/>
              <a:t>#</a:t>
            </a:r>
            <a:r>
              <a:rPr lang="pl-PL" dirty="0" err="1" smtClean="0"/>
              <a:t>include</a:t>
            </a:r>
            <a:r>
              <a:rPr lang="pl-PL" dirty="0" smtClean="0"/>
              <a:t> &lt;</a:t>
            </a:r>
            <a:r>
              <a:rPr lang="pl-PL" dirty="0" err="1" smtClean="0"/>
              <a:t>R.h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#</a:t>
            </a:r>
            <a:r>
              <a:rPr lang="pl-PL" dirty="0" err="1" smtClean="0"/>
              <a:t>include</a:t>
            </a:r>
            <a:r>
              <a:rPr lang="pl-PL" dirty="0" smtClean="0"/>
              <a:t> &lt;</a:t>
            </a:r>
            <a:r>
              <a:rPr lang="pl-PL" dirty="0" err="1" smtClean="0"/>
              <a:t>math.h</a:t>
            </a:r>
            <a:r>
              <a:rPr lang="pl-PL" dirty="0" smtClean="0"/>
              <a:t>&gt;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err="1" smtClean="0"/>
              <a:t>void</a:t>
            </a:r>
            <a:r>
              <a:rPr lang="pl-PL" dirty="0" smtClean="0"/>
              <a:t> </a:t>
            </a:r>
            <a:r>
              <a:rPr lang="pl-PL" dirty="0" err="1" smtClean="0"/>
              <a:t>resample</a:t>
            </a:r>
            <a:r>
              <a:rPr lang="pl-PL" dirty="0" smtClean="0"/>
              <a:t>(double </a:t>
            </a:r>
            <a:r>
              <a:rPr lang="pl-PL" dirty="0" err="1" smtClean="0"/>
              <a:t>*t</a:t>
            </a:r>
            <a:r>
              <a:rPr lang="pl-PL" dirty="0" smtClean="0"/>
              <a:t>t, double *</a:t>
            </a:r>
            <a:r>
              <a:rPr lang="pl-PL" dirty="0" err="1" smtClean="0"/>
              <a:t>pp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 *</a:t>
            </a:r>
            <a:r>
              <a:rPr lang="pl-PL" dirty="0" err="1" smtClean="0"/>
              <a:t>pdt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 *</a:t>
            </a:r>
            <a:r>
              <a:rPr lang="pl-PL" dirty="0" err="1" smtClean="0"/>
              <a:t>pstart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 *</a:t>
            </a:r>
            <a:r>
              <a:rPr lang="pl-PL" dirty="0" err="1" smtClean="0"/>
              <a:t>pend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 *</a:t>
            </a:r>
            <a:r>
              <a:rPr lang="pl-PL" dirty="0" err="1" smtClean="0"/>
              <a:t>ptrans_N</a:t>
            </a:r>
            <a:r>
              <a:rPr lang="pl-PL" dirty="0" smtClean="0"/>
              <a:t>, double *</a:t>
            </a:r>
            <a:r>
              <a:rPr lang="pl-PL" dirty="0" err="1" smtClean="0"/>
              <a:t>pout</a:t>
            </a:r>
            <a:r>
              <a:rPr lang="pl-PL" dirty="0" smtClean="0"/>
              <a:t>)  {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int</a:t>
            </a:r>
            <a:r>
              <a:rPr lang="pl-PL" dirty="0" smtClean="0"/>
              <a:t> start, </a:t>
            </a:r>
            <a:r>
              <a:rPr lang="pl-PL" dirty="0" err="1" smtClean="0"/>
              <a:t>end</a:t>
            </a:r>
            <a:r>
              <a:rPr lang="pl-PL" dirty="0" smtClean="0"/>
              <a:t>, dt, </a:t>
            </a:r>
            <a:r>
              <a:rPr lang="pl-PL" dirty="0" err="1" smtClean="0"/>
              <a:t>trans_N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	start = *</a:t>
            </a:r>
            <a:r>
              <a:rPr lang="pl-PL" dirty="0" err="1" smtClean="0"/>
              <a:t>pstart</a:t>
            </a:r>
            <a:r>
              <a:rPr lang="pl-PL" dirty="0" smtClean="0"/>
              <a:t>; 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end</a:t>
            </a:r>
            <a:r>
              <a:rPr lang="pl-PL" dirty="0" smtClean="0"/>
              <a:t> = *</a:t>
            </a:r>
            <a:r>
              <a:rPr lang="pl-PL" dirty="0" err="1" smtClean="0"/>
              <a:t>pend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	dt = *</a:t>
            </a:r>
            <a:r>
              <a:rPr lang="pl-PL" dirty="0" err="1" smtClean="0"/>
              <a:t>pdt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trans_N</a:t>
            </a:r>
            <a:r>
              <a:rPr lang="pl-PL" dirty="0" smtClean="0"/>
              <a:t> = *</a:t>
            </a:r>
            <a:r>
              <a:rPr lang="pl-PL" dirty="0" err="1" smtClean="0"/>
              <a:t>ptrans_N</a:t>
            </a:r>
            <a:r>
              <a:rPr lang="pl-PL" dirty="0" smtClean="0"/>
              <a:t>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int</a:t>
            </a:r>
            <a:r>
              <a:rPr lang="pl-PL" dirty="0" smtClean="0"/>
              <a:t> t, trans, </a:t>
            </a:r>
            <a:r>
              <a:rPr lang="pl-PL" dirty="0" err="1" smtClean="0"/>
              <a:t>curr</a:t>
            </a:r>
            <a:r>
              <a:rPr lang="pl-PL" dirty="0" smtClean="0"/>
              <a:t>;</a:t>
            </a:r>
          </a:p>
          <a:p>
            <a:pPr>
              <a:buNone/>
            </a:pPr>
            <a:r>
              <a:rPr lang="pl-PL" dirty="0" smtClean="0"/>
              <a:t>	double p;</a:t>
            </a:r>
          </a:p>
          <a:p>
            <a:pPr>
              <a:buNone/>
            </a:pPr>
            <a:r>
              <a:rPr lang="pl-PL" dirty="0" smtClean="0"/>
              <a:t>	t = start;</a:t>
            </a:r>
          </a:p>
          <a:p>
            <a:pPr>
              <a:buNone/>
            </a:pPr>
            <a:r>
              <a:rPr lang="pl-PL" dirty="0" smtClean="0"/>
              <a:t>	trans = 0;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curr</a:t>
            </a:r>
            <a:r>
              <a:rPr lang="pl-PL" dirty="0" smtClean="0"/>
              <a:t> = 0;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p=pout</a:t>
            </a:r>
            <a:r>
              <a:rPr lang="pl-PL" dirty="0" smtClean="0"/>
              <a:t>[0]=</a:t>
            </a:r>
            <a:r>
              <a:rPr lang="pl-PL" dirty="0" err="1" smtClean="0"/>
              <a:t>pp</a:t>
            </a:r>
            <a:r>
              <a:rPr lang="pl-PL" dirty="0" smtClean="0"/>
              <a:t>[0];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curr</a:t>
            </a:r>
            <a:r>
              <a:rPr lang="pl-PL" dirty="0" smtClean="0"/>
              <a:t>++;</a:t>
            </a:r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t+=dt</a:t>
            </a:r>
            <a:r>
              <a:rPr lang="pl-PL" dirty="0" smtClean="0"/>
              <a:t>;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	</a:t>
            </a:r>
            <a:r>
              <a:rPr lang="pl-PL" dirty="0" err="1" smtClean="0"/>
              <a:t>while</a:t>
            </a:r>
            <a:r>
              <a:rPr lang="pl-PL" dirty="0" smtClean="0"/>
              <a:t>(</a:t>
            </a:r>
            <a:r>
              <a:rPr lang="pl-PL" dirty="0" err="1" smtClean="0"/>
              <a:t>t&lt;=end</a:t>
            </a:r>
            <a:r>
              <a:rPr lang="pl-PL" dirty="0" smtClean="0"/>
              <a:t>) {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while</a:t>
            </a:r>
            <a:r>
              <a:rPr lang="pl-PL" dirty="0" smtClean="0"/>
              <a:t>(</a:t>
            </a:r>
            <a:r>
              <a:rPr lang="pl-PL" dirty="0" err="1" smtClean="0"/>
              <a:t>trans&lt;trans_N</a:t>
            </a:r>
            <a:r>
              <a:rPr lang="pl-PL" dirty="0" smtClean="0"/>
              <a:t> &amp;&amp; </a:t>
            </a:r>
            <a:r>
              <a:rPr lang="pl-PL" dirty="0" err="1" smtClean="0"/>
              <a:t>tt</a:t>
            </a:r>
            <a:r>
              <a:rPr lang="pl-PL" dirty="0" smtClean="0"/>
              <a:t>[trans]&lt;=t)</a:t>
            </a:r>
          </a:p>
          <a:p>
            <a:pPr>
              <a:buNone/>
            </a:pPr>
            <a:r>
              <a:rPr lang="pl-PL" dirty="0" smtClean="0"/>
              <a:t>			p = </a:t>
            </a:r>
            <a:r>
              <a:rPr lang="pl-PL" dirty="0" err="1" smtClean="0"/>
              <a:t>pp</a:t>
            </a:r>
            <a:r>
              <a:rPr lang="pl-PL" dirty="0" smtClean="0"/>
              <a:t>[trans++];</a:t>
            </a:r>
          </a:p>
          <a:p>
            <a:pPr>
              <a:buNone/>
            </a:pPr>
            <a:r>
              <a:rPr lang="pl-PL" dirty="0" smtClean="0"/>
              <a:t>		</a:t>
            </a:r>
            <a:r>
              <a:rPr lang="pl-PL" dirty="0" err="1" smtClean="0"/>
              <a:t>pout</a:t>
            </a:r>
            <a:r>
              <a:rPr lang="pl-PL" dirty="0" smtClean="0"/>
              <a:t>[</a:t>
            </a:r>
            <a:r>
              <a:rPr lang="pl-PL" dirty="0" err="1" smtClean="0"/>
              <a:t>curr</a:t>
            </a:r>
            <a:r>
              <a:rPr lang="pl-PL" dirty="0" smtClean="0"/>
              <a:t>++] = p;</a:t>
            </a:r>
          </a:p>
          <a:p>
            <a:pPr>
              <a:buNone/>
            </a:pPr>
            <a:r>
              <a:rPr lang="pl-PL" dirty="0" smtClean="0"/>
              <a:t>		t += dt;</a:t>
            </a:r>
          </a:p>
          <a:p>
            <a:pPr>
              <a:buNone/>
            </a:pPr>
            <a:r>
              <a:rPr lang="pl-PL" dirty="0" smtClean="0"/>
              <a:t>	}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Linuksie – do biblioteki .so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gcc -shared resample.c -lm -fPIC -I/usr/include/R -o resample.so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l-PL" sz="2400" dirty="0" smtClean="0"/>
          </a:p>
          <a:p>
            <a:r>
              <a:rPr lang="pl-PL" dirty="0" smtClean="0"/>
              <a:t>Kompilacja za pomocą R:</a:t>
            </a:r>
          </a:p>
          <a:p>
            <a:pPr>
              <a:buNone/>
            </a:pP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R CMD SHLIB </a:t>
            </a:r>
            <a:r>
              <a:rPr lang="pl-PL" sz="2000" dirty="0" err="1" smtClean="0">
                <a:latin typeface="Courier New" pitchFamily="49" charset="0"/>
                <a:cs typeface="Courier New" pitchFamily="49" charset="0"/>
              </a:rPr>
              <a:t>resampling.c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/>
              <a:t>W Windows – do biblioteki .</a:t>
            </a:r>
            <a:r>
              <a:rPr lang="pl-PL" dirty="0" err="1" smtClean="0"/>
              <a:t>dll</a:t>
            </a:r>
            <a:r>
              <a:rPr lang="pl-PL" dirty="0" smtClean="0"/>
              <a:t> (np. w Visual Studio)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Obudowanie funkcji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l-PL" dirty="0" smtClean="0"/>
              <a:t>dyn.load("resample.dll")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resample&lt;-function(d, dt) {</a:t>
            </a:r>
          </a:p>
          <a:p>
            <a:pPr>
              <a:buNone/>
            </a:pPr>
            <a:r>
              <a:rPr lang="pl-PL" dirty="0" smtClean="0"/>
              <a:t>  trans_N&lt;-length(d$p)</a:t>
            </a:r>
          </a:p>
          <a:p>
            <a:pPr>
              <a:buNone/>
            </a:pPr>
            <a:r>
              <a:rPr lang="pl-PL" dirty="0" smtClean="0"/>
              <a:t>  pp&lt;-d$p</a:t>
            </a:r>
          </a:p>
          <a:p>
            <a:pPr>
              <a:buNone/>
            </a:pPr>
            <a:r>
              <a:rPr lang="pl-PL" dirty="0" smtClean="0"/>
              <a:t>  tt&lt;-d$t</a:t>
            </a:r>
          </a:p>
          <a:p>
            <a:pPr>
              <a:buNone/>
            </a:pPr>
            <a:r>
              <a:rPr lang="pl-PL" dirty="0" smtClean="0"/>
              <a:t>  m&lt;-1+floor((end-start)/dt)</a:t>
            </a:r>
          </a:p>
          <a:p>
            <a:pPr>
              <a:buNone/>
            </a:pPr>
            <a:r>
              <a:rPr lang="pl-PL" dirty="0" smtClean="0"/>
              <a:t>  out&lt;-numeric(m)</a:t>
            </a:r>
          </a:p>
          <a:p>
            <a:pPr>
              <a:buNone/>
            </a:pPr>
            <a:r>
              <a:rPr lang="pl-PL" dirty="0" smtClean="0"/>
              <a:t>  p&lt;-.C("resample", tt=as.double(tt), pp=as.double(pp), pdt=as.integer(dt), pstart=as.integer(start), pend=as.integer(end), ptrans_N=as.integer(trans_N), pout=as.double(out))$pout</a:t>
            </a:r>
          </a:p>
          <a:p>
            <a:pPr>
              <a:buNone/>
            </a:pPr>
            <a:r>
              <a:rPr lang="pl-PL" dirty="0" smtClean="0"/>
              <a:t> t&lt;-seq(start, end, dt)</a:t>
            </a:r>
          </a:p>
          <a:p>
            <a:pPr>
              <a:buNone/>
            </a:pPr>
            <a:r>
              <a:rPr lang="pl-PL" dirty="0" smtClean="0"/>
              <a:t> data.frame(t=t, p=p)</a:t>
            </a:r>
          </a:p>
          <a:p>
            <a:pPr>
              <a:buNone/>
            </a:pPr>
            <a:r>
              <a:rPr lang="pl-PL" dirty="0" smtClean="0"/>
              <a:t>}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Pakiet </a:t>
            </a:r>
            <a:r>
              <a:rPr lang="pl-PL" dirty="0" err="1" smtClean="0"/>
              <a:t>Rcpp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Łatwiejsza integracja R i C++</a:t>
            </a:r>
          </a:p>
          <a:p>
            <a:r>
              <a:rPr lang="pl-PL" dirty="0" smtClean="0"/>
              <a:t>Kompilowanie wykonywane jest automatycznie</a:t>
            </a:r>
          </a:p>
          <a:p>
            <a:r>
              <a:rPr lang="pl-PL" dirty="0" smtClean="0"/>
              <a:t>Należy najpierw zainstalować </a:t>
            </a:r>
            <a:r>
              <a:rPr lang="pl-PL" dirty="0" err="1" smtClean="0"/>
              <a:t>Rtools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http://cran.r-project.org/bin/windows/Rtools/</a:t>
            </a:r>
            <a:endParaRPr lang="pl-PL" dirty="0" smtClean="0"/>
          </a:p>
          <a:p>
            <a:r>
              <a:rPr lang="pl-PL" dirty="0" smtClean="0"/>
              <a:t>Możliwość korzystania z biblioteki STL</a:t>
            </a:r>
          </a:p>
          <a:p>
            <a:r>
              <a:rPr lang="pl-PL" dirty="0" smtClean="0"/>
              <a:t>Dostęp do R z C++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Działanie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Deklaracje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Rcpp.h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pl-PL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l-PL" dirty="0" smtClean="0"/>
              <a:t>Zaznaczenie funkcji do eksportu</a:t>
            </a:r>
          </a:p>
          <a:p>
            <a:pPr>
              <a:buNone/>
            </a:pP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pl-PL" sz="2000" dirty="0" err="1" smtClean="0">
                <a:latin typeface="Courier New" pitchFamily="49" charset="0"/>
                <a:cs typeface="Courier New" pitchFamily="49" charset="0"/>
              </a:rPr>
              <a:t>Rcpp::export</a:t>
            </a:r>
            <a:r>
              <a:rPr lang="pl-PL" sz="20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pl-PL" dirty="0" smtClean="0"/>
              <a:t>Typy argumentów: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NumericMatrix</a:t>
            </a:r>
            <a:r>
              <a:rPr lang="pl-PL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800" dirty="0" err="1" smtClean="0">
                <a:latin typeface="Courier New" pitchFamily="49" charset="0"/>
                <a:cs typeface="Courier New" pitchFamily="49" charset="0"/>
              </a:rPr>
              <a:t>CharacterVector</a:t>
            </a:r>
            <a:r>
              <a:rPr lang="pl-PL" dirty="0" smtClean="0"/>
              <a:t>,… są obiektami (dostęp przez metody)</a:t>
            </a:r>
          </a:p>
          <a:p>
            <a:r>
              <a:rPr lang="pl-PL" dirty="0" smtClean="0"/>
              <a:t>Przekazywanie argumentu przez referencję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smtClean="0"/>
              <a:t>tak powoli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R jest językiem interpretowanym – kod jest tłumaczony „w locie”, a nie kompilowany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W przypadku dłuższych bloków składniowych (np. pętle) tłumaczenie zachodzi wielokrotnie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Dodatkowo – argumenty są przekazywane przez wartość (muszą być kopiowane)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dodaj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s=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add10(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add10a(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return(v);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 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Rcpp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::export]]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add10b(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n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NumericVector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out(n);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v[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]+=10;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return(v);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Ogólne zasady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Unikaj pętli</a:t>
            </a:r>
          </a:p>
          <a:p>
            <a:r>
              <a:rPr lang="pl-PL" dirty="0" smtClean="0"/>
              <a:t>Gdy się da – korzystaj z zapisu macierzowego, wektorowego</a:t>
            </a:r>
          </a:p>
          <a:p>
            <a:r>
              <a:rPr lang="pl-PL" dirty="0" smtClean="0"/>
              <a:t>Przetwarzaj całe struktury, a nie pojedyncze elementy</a:t>
            </a:r>
          </a:p>
          <a:p>
            <a:r>
              <a:rPr lang="pl-PL" dirty="0" smtClean="0"/>
              <a:t>Stosuj funkcje wewnętrzne dla operacji (spychaj co się da na niski poziom)</a:t>
            </a:r>
          </a:p>
          <a:p>
            <a:r>
              <a:rPr lang="pl-PL" dirty="0" smtClean="0"/>
              <a:t>Szukaj pakietów, które mają zoptymalizowane funkcje</a:t>
            </a:r>
          </a:p>
          <a:p>
            <a:r>
              <a:rPr lang="pl-PL" dirty="0" smtClean="0"/>
              <a:t>Stosuj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pl-PL" dirty="0" smtClean="0"/>
              <a:t> i rodzinę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Wolno działający kod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for(i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1:n) {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for(j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1:m) {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	.....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    A[i, j] &lt;-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pl-PL" smtClean="0">
                <a:latin typeface="Courier New" pitchFamily="49" charset="0"/>
                <a:cs typeface="Courier New" pitchFamily="49" charset="0"/>
              </a:rPr>
              <a:t>(A,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i, j)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Za każdym razem tworzona jest kopia całej macierzy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Wektoryzacja</a:t>
            </a:r>
            <a:endParaRPr lang="pl-PL" dirty="0" smtClean="0"/>
          </a:p>
          <a:p>
            <a:r>
              <a:rPr lang="pl-PL" dirty="0" smtClean="0"/>
              <a:t>Funkcje wbudowane</a:t>
            </a:r>
          </a:p>
          <a:p>
            <a:r>
              <a:rPr lang="pl-PL" dirty="0" smtClean="0"/>
              <a:t>Unikanie ,,przyrostów” struktury</a:t>
            </a:r>
          </a:p>
          <a:p>
            <a:r>
              <a:rPr lang="pl-PL" dirty="0" smtClean="0"/>
              <a:t>Funkcja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apply</a:t>
            </a:r>
            <a:endParaRPr lang="pl-P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Rodzina funkcji </a:t>
            </a:r>
            <a:r>
              <a:rPr lang="pl-PL" dirty="0" err="1" smtClean="0"/>
              <a:t>apply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apply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, f) </a:t>
            </a:r>
            <a:r>
              <a:rPr lang="pl-PL" sz="3000" dirty="0" smtClean="0"/>
              <a:t>– operacja na macierzach</a:t>
            </a:r>
          </a:p>
          <a:p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lapply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(list, f)</a:t>
            </a:r>
            <a:r>
              <a:rPr lang="pl-PL" sz="3000" dirty="0" smtClean="0"/>
              <a:t> – operacja na elementach listy</a:t>
            </a:r>
          </a:p>
          <a:p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(list, f)</a:t>
            </a:r>
            <a:r>
              <a:rPr lang="pl-PL" sz="3000" dirty="0" smtClean="0"/>
              <a:t> – na listach, wektoryzowane</a:t>
            </a:r>
          </a:p>
          <a:p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mapply</a:t>
            </a:r>
            <a:r>
              <a:rPr lang="pl-PL" sz="3000" dirty="0" smtClean="0">
                <a:latin typeface="Courier New" pitchFamily="49" charset="0"/>
                <a:cs typeface="Courier New" pitchFamily="49" charset="0"/>
              </a:rPr>
              <a:t>(f, list1, list2, ...)</a:t>
            </a:r>
            <a:r>
              <a:rPr lang="pl-PL" sz="3000" dirty="0" smtClean="0"/>
              <a:t> – </a:t>
            </a:r>
            <a:r>
              <a:rPr lang="pl-PL" sz="3000" dirty="0" err="1" smtClean="0">
                <a:latin typeface="Courier New" pitchFamily="49" charset="0"/>
                <a:cs typeface="Courier New" pitchFamily="49" charset="0"/>
              </a:rPr>
              <a:t>sapply</a:t>
            </a:r>
            <a:r>
              <a:rPr lang="pl-PL" sz="3000" dirty="0" smtClean="0"/>
              <a:t> na wielu listach (dla funkcji o wielu argumentach)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Reduce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x=(x1, x2, x3, x4, ...)</a:t>
            </a: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(f, x,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accumulate=FALSE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l-PL" dirty="0" smtClean="0"/>
              <a:t>  :</a:t>
            </a:r>
          </a:p>
          <a:p>
            <a:r>
              <a:rPr lang="pl-PL" dirty="0" smtClean="0"/>
              <a:t>(f(x1, x2), x3, x4, ...)</a:t>
            </a:r>
          </a:p>
          <a:p>
            <a:r>
              <a:rPr lang="pl-PL" dirty="0" smtClean="0"/>
              <a:t>(f(</a:t>
            </a:r>
            <a:r>
              <a:rPr lang="pl-PL" dirty="0" err="1" smtClean="0"/>
              <a:t>f</a:t>
            </a:r>
            <a:r>
              <a:rPr lang="pl-PL" dirty="0" smtClean="0"/>
              <a:t>(x1, x2), x3), x4, ...)</a:t>
            </a:r>
          </a:p>
          <a:p>
            <a:r>
              <a:rPr lang="pl-PL" dirty="0" smtClean="0"/>
              <a:t>(f(</a:t>
            </a:r>
            <a:r>
              <a:rPr lang="pl-PL" dirty="0" err="1" smtClean="0"/>
              <a:t>f</a:t>
            </a:r>
            <a:r>
              <a:rPr lang="pl-PL" dirty="0" smtClean="0"/>
              <a:t>(</a:t>
            </a:r>
            <a:r>
              <a:rPr lang="pl-PL" dirty="0" err="1" smtClean="0"/>
              <a:t>f</a:t>
            </a:r>
            <a:r>
              <a:rPr lang="pl-PL" dirty="0" smtClean="0"/>
              <a:t>(x1, x2), x3), x4), ...)</a:t>
            </a:r>
          </a:p>
          <a:p>
            <a:r>
              <a:rPr lang="pl-PL" dirty="0" smtClean="0"/>
              <a:t>....</a:t>
            </a:r>
          </a:p>
          <a:p>
            <a:r>
              <a:rPr lang="pl-PL" dirty="0" smtClean="0"/>
              <a:t>Przykład – wygładzanie wykładnicze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Wykorzystanie pakietów przyśpieszających obliczenia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bigmemory</a:t>
            </a:r>
            <a:r>
              <a:rPr lang="pl-PL" dirty="0" smtClean="0"/>
              <a:t> – pozwala m.in. na przekazywanie argumentów do przez referencję</a:t>
            </a:r>
          </a:p>
          <a:p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data.table</a:t>
            </a:r>
            <a:r>
              <a:rPr lang="pl-PL" dirty="0" smtClean="0"/>
              <a:t> – ulepszona wersja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dirty="0" smtClean="0">
                <a:cs typeface="Arial" pitchFamily="34" charset="0"/>
              </a:rPr>
              <a:t>– też możliwe wykorzystanie referencji</a:t>
            </a:r>
          </a:p>
          <a:p>
            <a:pPr>
              <a:buNone/>
            </a:pPr>
            <a:endParaRPr lang="pl-PL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Kompilacja funkcji w 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Pakiet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compiler</a:t>
            </a:r>
            <a:r>
              <a:rPr lang="pl-PL" dirty="0" smtClean="0"/>
              <a:t> - od wersji 2.13 dołączany standardowo do R, od wersji 2.14 standardowe funkcji i pakiet są skompilowane.</a:t>
            </a:r>
          </a:p>
          <a:p>
            <a:r>
              <a:rPr lang="pl-PL" dirty="0" smtClean="0"/>
              <a:t>Kompilacja do kodu bajtowego (pośredniego), który szybciej się interpretuje.</a:t>
            </a:r>
          </a:p>
          <a:p>
            <a:r>
              <a:rPr lang="pl-PL" dirty="0" smtClean="0"/>
              <a:t>JIT (</a:t>
            </a:r>
            <a:r>
              <a:rPr lang="pl-PL" dirty="0" err="1" smtClean="0"/>
              <a:t>Just-In-Time</a:t>
            </a:r>
            <a:r>
              <a:rPr lang="pl-PL" dirty="0" smtClean="0"/>
              <a:t> </a:t>
            </a:r>
            <a:r>
              <a:rPr lang="pl-PL" dirty="0" err="1" smtClean="0"/>
              <a:t>compilation</a:t>
            </a:r>
            <a:r>
              <a:rPr lang="pl-PL" dirty="0" smtClean="0"/>
              <a:t>) – nadal interpretacja, ale wykorzystuje bufor.</a:t>
            </a:r>
          </a:p>
          <a:p>
            <a:r>
              <a:rPr lang="pl-PL" dirty="0" smtClean="0"/>
              <a:t>Funkcje: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enableJIT</a:t>
            </a:r>
            <a:r>
              <a:rPr lang="pl-PL" dirty="0" smtClean="0"/>
              <a:t>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cmpfun</a:t>
            </a:r>
            <a:r>
              <a:rPr lang="pl-PL" dirty="0" smtClean="0"/>
              <a:t>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cmpfile</a:t>
            </a:r>
            <a:r>
              <a:rPr lang="pl-PL" dirty="0" smtClean="0"/>
              <a:t>, </a:t>
            </a:r>
            <a:r>
              <a:rPr lang="pl-PL" dirty="0" err="1" smtClean="0">
                <a:latin typeface="Courier New" pitchFamily="49" charset="0"/>
                <a:cs typeface="Courier New" pitchFamily="49" charset="0"/>
              </a:rPr>
              <a:t>loadcmp</a:t>
            </a:r>
            <a:endParaRPr lang="pl-PL" dirty="0" smtClean="0">
              <a:latin typeface="Courier New" pitchFamily="49" charset="0"/>
              <a:cs typeface="Courier New" pitchFamily="49" charset="0"/>
            </a:endParaRPr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4357</TotalTime>
  <Words>881</Words>
  <Application>Microsoft Office PowerPoint</Application>
  <PresentationFormat>Pokaz na ekranie (4:3)</PresentationFormat>
  <Paragraphs>206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Optymalizacja kodu w R na przykładzie zastosowań finansowych</vt:lpstr>
      <vt:lpstr>Dlaczego tak powoli</vt:lpstr>
      <vt:lpstr>Ogólne zasady</vt:lpstr>
      <vt:lpstr>Wolno działający kod</vt:lpstr>
      <vt:lpstr>Przykłady</vt:lpstr>
      <vt:lpstr>Rodzina funkcji apply</vt:lpstr>
      <vt:lpstr>Funkcja Reduce</vt:lpstr>
      <vt:lpstr>Wykorzystanie pakietów przyśpieszających obliczenia</vt:lpstr>
      <vt:lpstr>Kompilacja funkcji w R</vt:lpstr>
      <vt:lpstr>Przygotowanie funkcji w języku niższego poziomu (C, Fortran)</vt:lpstr>
      <vt:lpstr>Konwersja typów</vt:lpstr>
      <vt:lpstr>Problem</vt:lpstr>
      <vt:lpstr>Fragment pliku z danymi (notowania KGHM S.A.)</vt:lpstr>
      <vt:lpstr>Dane</vt:lpstr>
      <vt:lpstr>Slajd 15</vt:lpstr>
      <vt:lpstr>Kompilacja</vt:lpstr>
      <vt:lpstr>Obudowanie funkcji</vt:lpstr>
      <vt:lpstr>Pakiet Rcpp</vt:lpstr>
      <vt:lpstr>Działanie</vt:lpstr>
      <vt:lpstr>Slajd 20</vt:lpstr>
      <vt:lpstr>Slajd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kodu w R na przykładzie zastosowań finansowych</dc:title>
  <cp:lastModifiedBy>Paweł Kliber</cp:lastModifiedBy>
  <cp:revision>298</cp:revision>
  <dcterms:modified xsi:type="dcterms:W3CDTF">2014-03-14T17:04:50Z</dcterms:modified>
</cp:coreProperties>
</file>