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5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1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2014-03-13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2014-03-13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2014-03-13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2014-03-13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2014-03-13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2014-03-13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2014-03-13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2014-03-13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2014-03-13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2014-03-13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2014-03-13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2014-03-13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bin/windows/Rtool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2115666"/>
          </a:xfrm>
        </p:spPr>
        <p:txBody>
          <a:bodyPr>
            <a:normAutofit/>
          </a:bodyPr>
          <a:lstStyle/>
          <a:p>
            <a:r>
              <a:rPr lang="en-US" dirty="0" smtClean="0"/>
              <a:t>Code optimization in </a:t>
            </a:r>
            <a:r>
              <a:rPr lang="en-US" dirty="0" smtClean="0"/>
              <a:t>R.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</a:t>
            </a:r>
            <a:r>
              <a:rPr lang="en-US" dirty="0" smtClean="0"/>
              <a:t>from financial application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59632" y="1268760"/>
            <a:ext cx="6400800" cy="720080"/>
          </a:xfrm>
        </p:spPr>
        <p:txBody>
          <a:bodyPr/>
          <a:lstStyle/>
          <a:p>
            <a:r>
              <a:rPr lang="en-US" noProof="0" smtClean="0"/>
              <a:t>Paweł Kliber</a:t>
            </a:r>
            <a:endParaRPr lang="en-US" noProof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noProof="0" dirty="0" err="1" smtClean="0"/>
              <a:t>Using</a:t>
            </a:r>
            <a:r>
              <a:rPr lang="pl-PL" noProof="0" dirty="0" smtClean="0"/>
              <a:t> </a:t>
            </a:r>
            <a:r>
              <a:rPr lang="pl-PL" noProof="0" dirty="0" err="1" smtClean="0"/>
              <a:t>lower</a:t>
            </a:r>
            <a:r>
              <a:rPr lang="pl-PL" dirty="0" smtClean="0"/>
              <a:t>-</a:t>
            </a:r>
            <a:r>
              <a:rPr lang="pl-PL" dirty="0" err="1" smtClean="0"/>
              <a:t>level</a:t>
            </a:r>
            <a:r>
              <a:rPr lang="pl-PL" dirty="0" smtClean="0"/>
              <a:t> </a:t>
            </a:r>
            <a:r>
              <a:rPr lang="pl-PL" dirty="0" err="1" smtClean="0"/>
              <a:t>language</a:t>
            </a:r>
            <a:r>
              <a:rPr lang="pl-PL" dirty="0" smtClean="0"/>
              <a:t> </a:t>
            </a:r>
            <a:r>
              <a:rPr lang="en-US" noProof="0" dirty="0" smtClean="0"/>
              <a:t>(C, Fortran)</a:t>
            </a:r>
            <a:endParaRPr lang="en-US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noProof="0" dirty="0" smtClean="0"/>
              <a:t>One </a:t>
            </a:r>
            <a:r>
              <a:rPr lang="pl-PL" noProof="0" dirty="0" err="1" smtClean="0"/>
              <a:t>needs</a:t>
            </a:r>
            <a:r>
              <a:rPr lang="pl-PL" noProof="0" dirty="0" smtClean="0"/>
              <a:t> </a:t>
            </a:r>
            <a:r>
              <a:rPr lang="pl-PL" noProof="0" dirty="0" err="1" smtClean="0"/>
              <a:t>header</a:t>
            </a:r>
            <a:r>
              <a:rPr lang="pl-PL" noProof="0" dirty="0" smtClean="0"/>
              <a:t> </a:t>
            </a:r>
            <a:r>
              <a:rPr lang="pl-PL" noProof="0" dirty="0" err="1" smtClean="0"/>
              <a:t>files</a:t>
            </a:r>
            <a:r>
              <a:rPr lang="pl-PL" noProof="0" dirty="0" smtClean="0"/>
              <a:t>:</a:t>
            </a:r>
            <a:r>
              <a:rPr lang="en-US" noProof="0" dirty="0" err="1" smtClean="0"/>
              <a:t>R.h</a:t>
            </a:r>
            <a:r>
              <a:rPr lang="en-US" noProof="0" dirty="0" smtClean="0"/>
              <a:t>, </a:t>
            </a:r>
            <a:r>
              <a:rPr lang="en-US" noProof="0" dirty="0" err="1" smtClean="0"/>
              <a:t>Rmath.h</a:t>
            </a:r>
            <a:r>
              <a:rPr lang="en-US" noProof="0" dirty="0" smtClean="0"/>
              <a:t>, </a:t>
            </a:r>
            <a:r>
              <a:rPr lang="en-US" noProof="0" dirty="0" err="1" smtClean="0"/>
              <a:t>Rinternals.h</a:t>
            </a:r>
            <a:r>
              <a:rPr lang="en-US" noProof="0" dirty="0" smtClean="0"/>
              <a:t>,…</a:t>
            </a:r>
          </a:p>
          <a:p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compiled</a:t>
            </a:r>
            <a:r>
              <a:rPr lang="pl-PL" dirty="0" smtClean="0"/>
              <a:t> to </a:t>
            </a:r>
            <a:r>
              <a:rPr lang="pl-PL" dirty="0" err="1" smtClean="0"/>
              <a:t>dynamically</a:t>
            </a:r>
            <a:r>
              <a:rPr lang="pl-PL" dirty="0" smtClean="0"/>
              <a:t> </a:t>
            </a:r>
            <a:r>
              <a:rPr lang="pl-PL" dirty="0" err="1" smtClean="0"/>
              <a:t>loaded</a:t>
            </a:r>
            <a:r>
              <a:rPr lang="pl-PL" dirty="0" smtClean="0"/>
              <a:t> (</a:t>
            </a:r>
            <a:r>
              <a:rPr lang="pl-PL" dirty="0" err="1" smtClean="0"/>
              <a:t>shared</a:t>
            </a:r>
            <a:r>
              <a:rPr lang="pl-PL" dirty="0" smtClean="0"/>
              <a:t>) </a:t>
            </a:r>
            <a:r>
              <a:rPr lang="pl-PL" dirty="0" err="1" smtClean="0"/>
              <a:t>library</a:t>
            </a:r>
            <a:r>
              <a:rPr lang="pl-PL" dirty="0" smtClean="0"/>
              <a:t> </a:t>
            </a:r>
            <a:r>
              <a:rPr lang="en-US" noProof="0" dirty="0" smtClean="0"/>
              <a:t>(.so, .</a:t>
            </a:r>
            <a:r>
              <a:rPr lang="en-US" noProof="0" dirty="0" err="1" smtClean="0"/>
              <a:t>dll</a:t>
            </a:r>
            <a:r>
              <a:rPr lang="en-US" noProof="0" dirty="0" smtClean="0"/>
              <a:t>)</a:t>
            </a:r>
          </a:p>
          <a:p>
            <a:r>
              <a:rPr lang="pl-PL" noProof="0" dirty="0" err="1" smtClean="0"/>
              <a:t>Loading</a:t>
            </a:r>
            <a:r>
              <a:rPr lang="pl-PL" noProof="0" dirty="0" smtClean="0"/>
              <a:t> </a:t>
            </a:r>
            <a:r>
              <a:rPr lang="pl-PL" noProof="0" dirty="0" err="1" smtClean="0"/>
              <a:t>library</a:t>
            </a:r>
            <a:r>
              <a:rPr lang="pl-PL" noProof="0" dirty="0" smtClean="0"/>
              <a:t> </a:t>
            </a:r>
            <a:r>
              <a:rPr lang="pl-PL" noProof="0" dirty="0" err="1" smtClean="0"/>
              <a:t>with</a:t>
            </a:r>
            <a:r>
              <a:rPr lang="en-US" noProof="0" dirty="0" smtClean="0"/>
              <a:t> </a:t>
            </a:r>
            <a:r>
              <a:rPr lang="en-US" noProof="0" dirty="0" err="1" smtClean="0"/>
              <a:t>dyn.load</a:t>
            </a:r>
            <a:r>
              <a:rPr lang="en-US" noProof="0" dirty="0" smtClean="0"/>
              <a:t>(file)</a:t>
            </a:r>
          </a:p>
          <a:p>
            <a:r>
              <a:rPr lang="pl-PL" noProof="0" dirty="0" err="1" smtClean="0"/>
              <a:t>Should</a:t>
            </a:r>
            <a:r>
              <a:rPr lang="pl-PL" noProof="0" dirty="0" smtClean="0"/>
              <a:t> be </a:t>
            </a:r>
            <a:r>
              <a:rPr lang="pl-PL" noProof="0" dirty="0" err="1" smtClean="0"/>
              <a:t>embedded</a:t>
            </a:r>
            <a:r>
              <a:rPr lang="pl-PL" noProof="0" dirty="0" smtClean="0"/>
              <a:t> </a:t>
            </a:r>
            <a:r>
              <a:rPr lang="pl-PL" noProof="0" dirty="0" err="1" smtClean="0"/>
              <a:t>with</a:t>
            </a:r>
            <a:r>
              <a:rPr lang="en-US" noProof="0" dirty="0" smtClean="0"/>
              <a:t> R</a:t>
            </a:r>
            <a:r>
              <a:rPr lang="pl-PL" noProof="0" dirty="0" smtClean="0"/>
              <a:t> </a:t>
            </a:r>
            <a:r>
              <a:rPr lang="pl-PL" noProof="0" dirty="0" err="1" smtClean="0"/>
              <a:t>functions</a:t>
            </a:r>
            <a:endParaRPr lang="en-US" noProof="0" dirty="0" smtClean="0"/>
          </a:p>
          <a:p>
            <a:r>
              <a:rPr lang="pl-PL" noProof="0" dirty="0" err="1" smtClean="0"/>
              <a:t>Calling</a:t>
            </a:r>
            <a:r>
              <a:rPr lang="en-US" noProof="0" dirty="0" smtClean="0"/>
              <a:t>: 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.C(fun,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noProof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Conversion</a:t>
            </a:r>
            <a:r>
              <a:rPr lang="pl-PL" dirty="0" smtClean="0"/>
              <a:t> of </a:t>
            </a:r>
            <a:r>
              <a:rPr lang="pl-PL" dirty="0" err="1" smtClean="0"/>
              <a:t>types</a:t>
            </a:r>
            <a:endParaRPr lang="en-US" noProof="0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1835696" y="1484784"/>
          <a:ext cx="54864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chemeClr val="tx1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chemeClr val="tx1"/>
                          </a:solidFill>
                          <a:latin typeface="Arial"/>
                        </a:rPr>
                        <a:t>C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>
                          <a:latin typeface="Arial"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 smtClean="0">
                          <a:latin typeface="Arial"/>
                        </a:rPr>
                        <a:t>int</a:t>
                      </a:r>
                      <a:r>
                        <a:rPr lang="pl-PL" sz="2000" dirty="0" smtClean="0">
                          <a:latin typeface="Arial"/>
                        </a:rPr>
                        <a:t>*</a:t>
                      </a:r>
                      <a:endParaRPr lang="pl-PL" sz="2000" dirty="0"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>
                          <a:latin typeface="Arial"/>
                        </a:rPr>
                        <a:t>numeric</a:t>
                      </a:r>
                      <a:endParaRPr lang="pl-PL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>
                          <a:latin typeface="Arial"/>
                        </a:rPr>
                        <a:t>double* /</a:t>
                      </a:r>
                      <a:r>
                        <a:rPr lang="pl-PL" sz="2000" dirty="0" err="1" smtClean="0">
                          <a:latin typeface="Arial"/>
                        </a:rPr>
                        <a:t>float</a:t>
                      </a:r>
                      <a:r>
                        <a:rPr lang="pl-PL" sz="2000" dirty="0" smtClean="0">
                          <a:latin typeface="Arial"/>
                        </a:rPr>
                        <a:t>*</a:t>
                      </a:r>
                      <a:endParaRPr lang="pl-PL" sz="2000" dirty="0"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>
                          <a:latin typeface="Arial"/>
                        </a:rPr>
                        <a:t>complex</a:t>
                      </a:r>
                      <a:endParaRPr lang="pl-PL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 smtClean="0">
                          <a:latin typeface="Arial"/>
                        </a:rPr>
                        <a:t>Rcomplex</a:t>
                      </a:r>
                      <a:r>
                        <a:rPr lang="pl-PL" sz="2000" dirty="0" smtClean="0">
                          <a:latin typeface="Arial"/>
                        </a:rPr>
                        <a:t>*</a:t>
                      </a:r>
                      <a:endParaRPr lang="pl-PL" sz="2000" dirty="0"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>
                          <a:latin typeface="Arial"/>
                        </a:rPr>
                        <a:t>logical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 smtClean="0">
                          <a:latin typeface="Arial"/>
                        </a:rPr>
                        <a:t>int</a:t>
                      </a:r>
                      <a:r>
                        <a:rPr lang="pl-PL" sz="2000" dirty="0" smtClean="0">
                          <a:latin typeface="Arial"/>
                        </a:rPr>
                        <a:t>*</a:t>
                      </a:r>
                      <a:endParaRPr lang="pl-PL" sz="2000" dirty="0"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>
                          <a:latin typeface="Arial"/>
                        </a:rPr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>
                          <a:latin typeface="Arial"/>
                        </a:rPr>
                        <a:t>char**</a:t>
                      </a:r>
                      <a:endParaRPr lang="pl-PL" sz="2000" dirty="0"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>
                          <a:latin typeface="Arial"/>
                        </a:rPr>
                        <a:t>raw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>
                          <a:latin typeface="Arial"/>
                        </a:rPr>
                        <a:t>unsigned</a:t>
                      </a:r>
                      <a:r>
                        <a:rPr lang="pl-PL" sz="2000" dirty="0">
                          <a:latin typeface="Arial"/>
                        </a:rPr>
                        <a:t> </a:t>
                      </a:r>
                      <a:r>
                        <a:rPr lang="pl-PL" sz="2000" dirty="0" smtClean="0">
                          <a:latin typeface="Arial"/>
                        </a:rPr>
                        <a:t>char*</a:t>
                      </a:r>
                      <a:endParaRPr lang="pl-PL" sz="2000" dirty="0"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>
                          <a:latin typeface="Arial"/>
                        </a:rPr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>
                          <a:latin typeface="Arial"/>
                        </a:rPr>
                        <a:t>SEXP*</a:t>
                      </a:r>
                      <a:endParaRPr lang="pl-PL" sz="2000" dirty="0"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>
                          <a:latin typeface="Arial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Arial"/>
                        </a:rPr>
                        <a:t>SEXP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Problem</a:t>
            </a:r>
            <a:endParaRPr lang="en-US" noProof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Analysis of high-frequency financial data</a:t>
            </a:r>
          </a:p>
          <a:p>
            <a:r>
              <a:rPr lang="en-US" noProof="0" dirty="0" smtClean="0"/>
              <a:t>Tick-by-tick data from GPW. Time accuracy: 1s.</a:t>
            </a:r>
          </a:p>
          <a:p>
            <a:r>
              <a:rPr lang="en-US" noProof="0" dirty="0" smtClean="0"/>
              <a:t>Processing data files. Raw data for working days. Extraction of stock</a:t>
            </a:r>
            <a:r>
              <a:rPr lang="en-US" dirty="0" smtClean="0"/>
              <a:t>s and indexes quotations</a:t>
            </a:r>
            <a:r>
              <a:rPr lang="en-US" noProof="0" dirty="0" smtClean="0"/>
              <a:t> (Python).</a:t>
            </a:r>
          </a:p>
          <a:p>
            <a:r>
              <a:rPr lang="en-US" noProof="0" dirty="0" smtClean="0"/>
              <a:t>Sampling in many frequencies. Calculating returns and statistics.</a:t>
            </a:r>
            <a:endParaRPr lang="en-US" noProof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Fragment </a:t>
            </a:r>
            <a:r>
              <a:rPr lang="pl-PL" noProof="0" dirty="0" smtClean="0"/>
              <a:t>of </a:t>
            </a:r>
            <a:r>
              <a:rPr lang="pl-PL" noProof="0" dirty="0" err="1" smtClean="0"/>
              <a:t>preprocessed</a:t>
            </a:r>
            <a:r>
              <a:rPr lang="pl-PL" noProof="0" dirty="0" smtClean="0"/>
              <a:t> </a:t>
            </a:r>
            <a:r>
              <a:rPr lang="pl-PL" noProof="0" dirty="0" err="1" smtClean="0"/>
              <a:t>datafile</a:t>
            </a:r>
            <a:r>
              <a:rPr lang="en-US" noProof="0" dirty="0" smtClean="0"/>
              <a:t> (KGHM S.A.</a:t>
            </a:r>
            <a:r>
              <a:rPr lang="pl-PL" noProof="0" dirty="0" smtClean="0"/>
              <a:t> </a:t>
            </a:r>
            <a:r>
              <a:rPr lang="pl-PL" noProof="0" dirty="0" err="1" smtClean="0"/>
              <a:t>quotations</a:t>
            </a:r>
            <a:r>
              <a:rPr lang="en-US" noProof="0" dirty="0" smtClean="0"/>
              <a:t>)</a:t>
            </a:r>
            <a:endParaRPr lang="en-US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noProof="0" smtClean="0"/>
              <a:t>2009-01-07,09:00:16,1,32416,3,33.1</a:t>
            </a:r>
          </a:p>
          <a:p>
            <a:pPr>
              <a:buNone/>
            </a:pPr>
            <a:r>
              <a:rPr lang="en-US" noProof="0" smtClean="0"/>
              <a:t>2009-01-07,09:00:17,1,32417,3,33.15</a:t>
            </a:r>
          </a:p>
          <a:p>
            <a:pPr>
              <a:buNone/>
            </a:pPr>
            <a:r>
              <a:rPr lang="en-US" noProof="0" smtClean="0"/>
              <a:t>2009-01-07,09:00:17,1,32417,3,33.19</a:t>
            </a:r>
          </a:p>
          <a:p>
            <a:pPr>
              <a:buNone/>
            </a:pPr>
            <a:r>
              <a:rPr lang="en-US" noProof="0" smtClean="0"/>
              <a:t>2009-01-07,09:00:17,1,32417,3,33.19</a:t>
            </a:r>
          </a:p>
          <a:p>
            <a:pPr>
              <a:buNone/>
            </a:pPr>
            <a:r>
              <a:rPr lang="en-US" noProof="0" smtClean="0"/>
              <a:t>2009-01-07,09:00:18,1,32418,3,33.19</a:t>
            </a:r>
          </a:p>
          <a:p>
            <a:pPr>
              <a:buNone/>
            </a:pPr>
            <a:r>
              <a:rPr lang="en-US" noProof="0" smtClean="0"/>
              <a:t>2009-01-07,09:00:21,1,32421,3,33.11</a:t>
            </a:r>
          </a:p>
          <a:p>
            <a:pPr>
              <a:buNone/>
            </a:pPr>
            <a:r>
              <a:rPr lang="en-US" noProof="0" smtClean="0"/>
              <a:t>2009-01-07,09:00:21,1,32421,3,33.11</a:t>
            </a:r>
          </a:p>
          <a:p>
            <a:pPr>
              <a:buNone/>
            </a:pPr>
            <a:r>
              <a:rPr lang="en-US" noProof="0" smtClean="0"/>
              <a:t>2009-01-07,09:00:23,1,32423,3,33.19</a:t>
            </a:r>
          </a:p>
          <a:p>
            <a:pPr>
              <a:buNone/>
            </a:pPr>
            <a:r>
              <a:rPr lang="en-US" noProof="0" smtClean="0"/>
              <a:t>2009-01-07,09:00:29,1,32429,3,33.2</a:t>
            </a:r>
          </a:p>
          <a:p>
            <a:pPr>
              <a:buNone/>
            </a:pPr>
            <a:r>
              <a:rPr lang="en-US" noProof="0" smtClean="0"/>
              <a:t>2009-01-07,09:00:29,1,32429,3,33.2</a:t>
            </a:r>
          </a:p>
          <a:p>
            <a:pPr>
              <a:buNone/>
            </a:pPr>
            <a:r>
              <a:rPr lang="en-US" noProof="0" smtClean="0"/>
              <a:t>2009-01-07,09:00:29,1,32429,3,33.23</a:t>
            </a:r>
          </a:p>
          <a:p>
            <a:pPr>
              <a:buNone/>
            </a:pPr>
            <a:r>
              <a:rPr lang="en-US" noProof="0" smtClean="0"/>
              <a:t>2009-01-07,09:00:29,1,32429,3,33.25</a:t>
            </a:r>
          </a:p>
          <a:p>
            <a:pPr>
              <a:buNone/>
            </a:pPr>
            <a:r>
              <a:rPr lang="en-US" noProof="0" smtClean="0"/>
              <a:t>2009-01-07,09:00:36,1,32436,3,33.25</a:t>
            </a:r>
          </a:p>
          <a:p>
            <a:pPr>
              <a:buNone/>
            </a:pPr>
            <a:r>
              <a:rPr lang="en-US" noProof="0" smtClean="0"/>
              <a:t>2009-01-07,09:00:36,1,32436,3,33.28</a:t>
            </a:r>
          </a:p>
          <a:p>
            <a:pPr>
              <a:buNone/>
            </a:pPr>
            <a:r>
              <a:rPr lang="en-US" noProof="0" smtClean="0"/>
              <a:t>2009-01-07,09:00:36,1,32436,3,33.29</a:t>
            </a:r>
          </a:p>
          <a:p>
            <a:pPr>
              <a:buNone/>
            </a:pPr>
            <a:r>
              <a:rPr lang="en-US" noProof="0" smtClean="0"/>
              <a:t>2009-01-07,09:00:36,1,32436,3,33.3</a:t>
            </a:r>
          </a:p>
          <a:p>
            <a:pPr>
              <a:buNone/>
            </a:pPr>
            <a:r>
              <a:rPr lang="en-US" noProof="0" smtClean="0"/>
              <a:t>2009-01-07,09:00:36,1,32436,3,33.3</a:t>
            </a:r>
          </a:p>
          <a:p>
            <a:pPr>
              <a:buNone/>
            </a:pPr>
            <a:r>
              <a:rPr lang="en-US" noProof="0" smtClean="0"/>
              <a:t>2009-01-07,09:00:36,1,32436,3,33.3</a:t>
            </a:r>
          </a:p>
          <a:p>
            <a:pPr>
              <a:buNone/>
            </a:pPr>
            <a:r>
              <a:rPr lang="en-US" noProof="0" smtClean="0"/>
              <a:t>2009-01-07,09:00:36,1,32436,3,33.33</a:t>
            </a:r>
          </a:p>
          <a:p>
            <a:pPr>
              <a:buNone/>
            </a:pPr>
            <a:r>
              <a:rPr lang="en-US" noProof="0" smtClean="0"/>
              <a:t>2009-01-07,09:00:36,1,32436,3,33.33</a:t>
            </a:r>
          </a:p>
          <a:p>
            <a:pPr>
              <a:buNone/>
            </a:pPr>
            <a:r>
              <a:rPr lang="en-US" noProof="0" smtClean="0"/>
              <a:t>2009-01-07,09:00:36,1,32436,3,33.4</a:t>
            </a:r>
          </a:p>
          <a:p>
            <a:pPr>
              <a:buNone/>
            </a:pPr>
            <a:r>
              <a:rPr lang="en-US" noProof="0" smtClean="0"/>
              <a:t>2009-01-07,09:00:36,1,32436,3,33.4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Da</a:t>
            </a:r>
            <a:r>
              <a:rPr lang="pl-PL" noProof="0" dirty="0" smtClean="0"/>
              <a:t>t</a:t>
            </a:r>
            <a:r>
              <a:rPr lang="pl-PL" dirty="0" smtClean="0"/>
              <a:t>a</a:t>
            </a:r>
            <a:endParaRPr lang="en-US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noProof="0" dirty="0" smtClean="0"/>
              <a:t>583 </a:t>
            </a:r>
            <a:r>
              <a:rPr lang="pl-PL" noProof="0" dirty="0" err="1" smtClean="0"/>
              <a:t>days</a:t>
            </a:r>
            <a:endParaRPr lang="en-US" noProof="0" dirty="0" smtClean="0"/>
          </a:p>
          <a:p>
            <a:r>
              <a:rPr lang="pl-PL" noProof="0" dirty="0" err="1" smtClean="0"/>
              <a:t>Filesize</a:t>
            </a:r>
            <a:r>
              <a:rPr lang="en-US" noProof="0" dirty="0" smtClean="0"/>
              <a:t>: </a:t>
            </a:r>
            <a:r>
              <a:rPr lang="pl-PL" dirty="0" err="1" smtClean="0"/>
              <a:t>from</a:t>
            </a:r>
            <a:r>
              <a:rPr lang="en-US" noProof="0" dirty="0" smtClean="0"/>
              <a:t> 5 MB (Agora) </a:t>
            </a:r>
            <a:r>
              <a:rPr lang="pl-PL" noProof="0" dirty="0" err="1" smtClean="0"/>
              <a:t>up</a:t>
            </a:r>
            <a:r>
              <a:rPr lang="pl-PL" noProof="0" dirty="0" smtClean="0"/>
              <a:t> to</a:t>
            </a:r>
            <a:r>
              <a:rPr lang="en-US" noProof="0" dirty="0" smtClean="0"/>
              <a:t> 300 MB (FW20)</a:t>
            </a:r>
          </a:p>
          <a:p>
            <a:r>
              <a:rPr lang="pl-PL" dirty="0" err="1" smtClean="0"/>
              <a:t>From</a:t>
            </a:r>
            <a:r>
              <a:rPr lang="pl-PL" dirty="0" smtClean="0"/>
              <a:t> </a:t>
            </a:r>
            <a:r>
              <a:rPr lang="en-US" noProof="0" dirty="0" smtClean="0"/>
              <a:t>150</a:t>
            </a:r>
            <a:r>
              <a:rPr lang="pl-PL" dirty="0" smtClean="0"/>
              <a:t>k</a:t>
            </a:r>
            <a:r>
              <a:rPr lang="en-US" noProof="0" dirty="0" smtClean="0"/>
              <a:t> </a:t>
            </a:r>
            <a:r>
              <a:rPr lang="pl-PL" dirty="0" smtClean="0"/>
              <a:t>to</a:t>
            </a:r>
            <a:r>
              <a:rPr lang="en-US" noProof="0" dirty="0" smtClean="0"/>
              <a:t> 740</a:t>
            </a:r>
            <a:r>
              <a:rPr lang="pl-PL" noProof="0" dirty="0" smtClean="0"/>
              <a:t>k</a:t>
            </a:r>
            <a:r>
              <a:rPr lang="en-US" noProof="0" dirty="0" smtClean="0"/>
              <a:t> </a:t>
            </a:r>
            <a:r>
              <a:rPr lang="pl-PL" noProof="0" dirty="0" err="1" smtClean="0"/>
              <a:t>transactions</a:t>
            </a:r>
            <a:endParaRPr lang="en-US" noProof="0" dirty="0" smtClean="0"/>
          </a:p>
          <a:p>
            <a:r>
              <a:rPr lang="pl-PL" dirty="0" err="1" smtClean="0"/>
              <a:t>Vectorization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sampling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impossible</a:t>
            </a:r>
            <a:r>
              <a:rPr lang="en-US" noProof="0" dirty="0" smtClean="0"/>
              <a:t>.</a:t>
            </a:r>
          </a:p>
          <a:p>
            <a:r>
              <a:rPr lang="pl-PL" noProof="0" dirty="0" err="1" smtClean="0"/>
              <a:t>Sampling</a:t>
            </a:r>
            <a:r>
              <a:rPr lang="pl-PL" noProof="0" dirty="0" smtClean="0"/>
              <a:t> for one </a:t>
            </a:r>
            <a:r>
              <a:rPr lang="pl-PL" noProof="0" dirty="0" err="1" smtClean="0"/>
              <a:t>day</a:t>
            </a:r>
            <a:r>
              <a:rPr lang="pl-PL" noProof="0" dirty="0" smtClean="0"/>
              <a:t> </a:t>
            </a:r>
            <a:r>
              <a:rPr lang="pl-PL" noProof="0" dirty="0" err="1" smtClean="0"/>
              <a:t>or</a:t>
            </a:r>
            <a:r>
              <a:rPr lang="pl-PL" noProof="0" dirty="0" smtClean="0"/>
              <a:t> </a:t>
            </a:r>
            <a:r>
              <a:rPr lang="pl-PL" noProof="0" dirty="0" err="1" smtClean="0"/>
              <a:t>all</a:t>
            </a:r>
            <a:r>
              <a:rPr lang="pl-PL" noProof="0" dirty="0" smtClean="0"/>
              <a:t> </a:t>
            </a:r>
            <a:r>
              <a:rPr lang="pl-PL" noProof="0" dirty="0" err="1" smtClean="0"/>
              <a:t>the</a:t>
            </a:r>
            <a:r>
              <a:rPr lang="pl-PL" noProof="0" dirty="0" smtClean="0"/>
              <a:t> data</a:t>
            </a:r>
            <a:r>
              <a:rPr lang="en-US" noProof="0" dirty="0" smtClean="0"/>
              <a:t>.</a:t>
            </a:r>
            <a:endParaRPr lang="en-US" noProof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noProof="0" smtClean="0"/>
              <a:t>#include &lt;R.h&gt;</a:t>
            </a:r>
          </a:p>
          <a:p>
            <a:pPr>
              <a:buNone/>
            </a:pPr>
            <a:r>
              <a:rPr lang="en-US" noProof="0" smtClean="0"/>
              <a:t>#include &lt;math.h&gt;</a:t>
            </a:r>
          </a:p>
          <a:p>
            <a:pPr>
              <a:buNone/>
            </a:pPr>
            <a:endParaRPr lang="en-US" noProof="0" smtClean="0"/>
          </a:p>
          <a:p>
            <a:pPr>
              <a:buNone/>
            </a:pPr>
            <a:r>
              <a:rPr lang="en-US" noProof="0" smtClean="0"/>
              <a:t>void resample(double *tt, double *pp, int *pdt, int *pstart, int *pend, int *ptrans_N, double *pout)  {</a:t>
            </a:r>
          </a:p>
          <a:p>
            <a:pPr>
              <a:buNone/>
            </a:pPr>
            <a:r>
              <a:rPr lang="en-US" noProof="0" smtClean="0"/>
              <a:t>	int start, end, dt, trans_N;</a:t>
            </a:r>
          </a:p>
          <a:p>
            <a:pPr>
              <a:buNone/>
            </a:pPr>
            <a:r>
              <a:rPr lang="en-US" noProof="0" smtClean="0"/>
              <a:t>	start = *pstart; </a:t>
            </a:r>
          </a:p>
          <a:p>
            <a:pPr>
              <a:buNone/>
            </a:pPr>
            <a:r>
              <a:rPr lang="en-US" noProof="0" smtClean="0"/>
              <a:t>	end = *pend;</a:t>
            </a:r>
          </a:p>
          <a:p>
            <a:pPr>
              <a:buNone/>
            </a:pPr>
            <a:r>
              <a:rPr lang="en-US" noProof="0" smtClean="0"/>
              <a:t>	dt = *pdt;</a:t>
            </a:r>
          </a:p>
          <a:p>
            <a:pPr>
              <a:buNone/>
            </a:pPr>
            <a:r>
              <a:rPr lang="en-US" noProof="0" smtClean="0"/>
              <a:t>	trans_N = *ptrans_N;</a:t>
            </a:r>
          </a:p>
          <a:p>
            <a:pPr>
              <a:buNone/>
            </a:pPr>
            <a:endParaRPr lang="en-US" noProof="0" smtClean="0"/>
          </a:p>
          <a:p>
            <a:pPr>
              <a:buNone/>
            </a:pPr>
            <a:r>
              <a:rPr lang="en-US" noProof="0" smtClean="0"/>
              <a:t>	int t, trans, curr;</a:t>
            </a:r>
          </a:p>
          <a:p>
            <a:pPr>
              <a:buNone/>
            </a:pPr>
            <a:r>
              <a:rPr lang="en-US" noProof="0" smtClean="0"/>
              <a:t>	double p;</a:t>
            </a:r>
          </a:p>
          <a:p>
            <a:pPr>
              <a:buNone/>
            </a:pPr>
            <a:r>
              <a:rPr lang="en-US" noProof="0" smtClean="0"/>
              <a:t>	t = start;</a:t>
            </a:r>
          </a:p>
          <a:p>
            <a:pPr>
              <a:buNone/>
            </a:pPr>
            <a:r>
              <a:rPr lang="en-US" noProof="0" smtClean="0"/>
              <a:t>	trans = 0;</a:t>
            </a:r>
          </a:p>
          <a:p>
            <a:pPr>
              <a:buNone/>
            </a:pPr>
            <a:r>
              <a:rPr lang="en-US" noProof="0" smtClean="0"/>
              <a:t>	curr = 0;</a:t>
            </a:r>
          </a:p>
          <a:p>
            <a:pPr>
              <a:buNone/>
            </a:pPr>
            <a:endParaRPr lang="en-US" noProof="0" smtClean="0"/>
          </a:p>
          <a:p>
            <a:pPr>
              <a:buNone/>
            </a:pPr>
            <a:r>
              <a:rPr lang="en-US" noProof="0" smtClean="0"/>
              <a:t>	p=pout[0]=pp[0];</a:t>
            </a:r>
          </a:p>
          <a:p>
            <a:pPr>
              <a:buNone/>
            </a:pPr>
            <a:r>
              <a:rPr lang="en-US" noProof="0" smtClean="0"/>
              <a:t>	curr++;</a:t>
            </a:r>
          </a:p>
          <a:p>
            <a:pPr>
              <a:buNone/>
            </a:pPr>
            <a:r>
              <a:rPr lang="en-US" noProof="0" smtClean="0"/>
              <a:t>	t+=dt;</a:t>
            </a:r>
          </a:p>
          <a:p>
            <a:pPr>
              <a:buNone/>
            </a:pPr>
            <a:endParaRPr lang="en-US" noProof="0" smtClean="0"/>
          </a:p>
          <a:p>
            <a:pPr>
              <a:buNone/>
            </a:pPr>
            <a:r>
              <a:rPr lang="en-US" noProof="0" smtClean="0"/>
              <a:t>	while(t&lt;=end) {</a:t>
            </a:r>
          </a:p>
          <a:p>
            <a:pPr>
              <a:buNone/>
            </a:pPr>
            <a:r>
              <a:rPr lang="en-US" noProof="0" smtClean="0"/>
              <a:t>		while(trans&lt;trans_N &amp;&amp; tt[trans]&lt;=t)</a:t>
            </a:r>
          </a:p>
          <a:p>
            <a:pPr>
              <a:buNone/>
            </a:pPr>
            <a:r>
              <a:rPr lang="en-US" noProof="0" smtClean="0"/>
              <a:t>			p = pp[trans++];</a:t>
            </a:r>
          </a:p>
          <a:p>
            <a:pPr>
              <a:buNone/>
            </a:pPr>
            <a:r>
              <a:rPr lang="en-US" noProof="0" smtClean="0"/>
              <a:t>		pout[curr++] = p;</a:t>
            </a:r>
          </a:p>
          <a:p>
            <a:pPr>
              <a:buNone/>
            </a:pPr>
            <a:r>
              <a:rPr lang="en-US" noProof="0" smtClean="0"/>
              <a:t>		t += dt;</a:t>
            </a:r>
          </a:p>
          <a:p>
            <a:pPr>
              <a:buNone/>
            </a:pPr>
            <a:r>
              <a:rPr lang="en-US" noProof="0" smtClean="0"/>
              <a:t>	}</a:t>
            </a:r>
          </a:p>
          <a:p>
            <a:pPr>
              <a:buNone/>
            </a:pPr>
            <a:r>
              <a:rPr lang="en-US" noProof="0" smtClean="0"/>
              <a:t>}</a:t>
            </a:r>
          </a:p>
          <a:p>
            <a:pPr>
              <a:buNone/>
            </a:pPr>
            <a:endParaRPr lang="en-US" noProof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Compilation</a:t>
            </a:r>
            <a:endParaRPr lang="en-US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noProof="0" dirty="0" smtClean="0"/>
              <a:t>In Linux</a:t>
            </a:r>
            <a:r>
              <a:rPr lang="en-US" noProof="0" dirty="0" smtClean="0"/>
              <a:t>– </a:t>
            </a:r>
            <a:r>
              <a:rPr lang="pl-PL" noProof="0" dirty="0" smtClean="0"/>
              <a:t>to</a:t>
            </a:r>
            <a:r>
              <a:rPr lang="en-US" noProof="0" dirty="0" smtClean="0"/>
              <a:t> .so</a:t>
            </a:r>
            <a:r>
              <a:rPr lang="pl-PL" noProof="0" dirty="0" smtClean="0"/>
              <a:t> </a:t>
            </a:r>
            <a:r>
              <a:rPr lang="pl-PL" noProof="0" dirty="0" err="1" smtClean="0"/>
              <a:t>library</a:t>
            </a:r>
            <a:endParaRPr lang="en-US" noProof="0" dirty="0" smtClean="0"/>
          </a:p>
          <a:p>
            <a:pPr>
              <a:buNone/>
            </a:pPr>
            <a:r>
              <a:rPr lang="en-US" sz="2000" noProof="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noProof="0" dirty="0" smtClean="0">
                <a:latin typeface="Courier New" pitchFamily="49" charset="0"/>
                <a:cs typeface="Courier New" pitchFamily="49" charset="0"/>
              </a:rPr>
              <a:t> -shared </a:t>
            </a:r>
            <a:r>
              <a:rPr lang="en-US" sz="2000" noProof="0" dirty="0" err="1" smtClean="0">
                <a:latin typeface="Courier New" pitchFamily="49" charset="0"/>
                <a:cs typeface="Courier New" pitchFamily="49" charset="0"/>
              </a:rPr>
              <a:t>resample.c</a:t>
            </a:r>
            <a:r>
              <a:rPr lang="en-US" sz="2000" noProof="0" dirty="0" smtClean="0">
                <a:latin typeface="Courier New" pitchFamily="49" charset="0"/>
                <a:cs typeface="Courier New" pitchFamily="49" charset="0"/>
              </a:rPr>
              <a:t> -lm -</a:t>
            </a:r>
            <a:r>
              <a:rPr lang="en-US" sz="2000" noProof="0" dirty="0" err="1" smtClean="0"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sz="2000" noProof="0" dirty="0" smtClean="0">
                <a:latin typeface="Courier New" pitchFamily="49" charset="0"/>
                <a:cs typeface="Courier New" pitchFamily="49" charset="0"/>
              </a:rPr>
              <a:t> -I/</a:t>
            </a:r>
            <a:r>
              <a:rPr lang="en-US" sz="2000" noProof="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noProof="0" dirty="0" smtClean="0">
                <a:latin typeface="Courier New" pitchFamily="49" charset="0"/>
                <a:cs typeface="Courier New" pitchFamily="49" charset="0"/>
              </a:rPr>
              <a:t>/include/R -o </a:t>
            </a:r>
            <a:r>
              <a:rPr lang="en-US" sz="2000" noProof="0" dirty="0" err="1" smtClean="0">
                <a:latin typeface="Courier New" pitchFamily="49" charset="0"/>
                <a:cs typeface="Courier New" pitchFamily="49" charset="0"/>
              </a:rPr>
              <a:t>resample.so</a:t>
            </a:r>
            <a:endParaRPr lang="en-US" sz="2000" noProof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noProof="0" dirty="0" smtClean="0"/>
          </a:p>
          <a:p>
            <a:r>
              <a:rPr lang="pl-PL" noProof="0" dirty="0" err="1" smtClean="0"/>
              <a:t>Using</a:t>
            </a:r>
            <a:r>
              <a:rPr lang="pl-PL" noProof="0" dirty="0" smtClean="0"/>
              <a:t> </a:t>
            </a:r>
            <a:r>
              <a:rPr lang="en-US" noProof="0" dirty="0" smtClean="0"/>
              <a:t>R:</a:t>
            </a:r>
          </a:p>
          <a:p>
            <a:pPr>
              <a:buNone/>
            </a:pPr>
            <a:r>
              <a:rPr lang="en-US" sz="2000" noProof="0" dirty="0" smtClean="0">
                <a:latin typeface="Courier New" pitchFamily="49" charset="0"/>
                <a:cs typeface="Courier New" pitchFamily="49" charset="0"/>
              </a:rPr>
              <a:t>R CMD SHLIB </a:t>
            </a:r>
            <a:r>
              <a:rPr lang="en-US" sz="2000" noProof="0" dirty="0" err="1" smtClean="0">
                <a:latin typeface="Courier New" pitchFamily="49" charset="0"/>
                <a:cs typeface="Courier New" pitchFamily="49" charset="0"/>
              </a:rPr>
              <a:t>resampling.c</a:t>
            </a:r>
            <a:endParaRPr lang="en-US" sz="2000" noProof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smtClean="0"/>
              <a:t>In</a:t>
            </a:r>
            <a:r>
              <a:rPr lang="en-US" noProof="0" dirty="0" smtClean="0"/>
              <a:t> Windows – </a:t>
            </a:r>
            <a:r>
              <a:rPr lang="pl-PL" noProof="0" dirty="0" smtClean="0"/>
              <a:t>to</a:t>
            </a:r>
            <a:r>
              <a:rPr lang="pl-PL" dirty="0" smtClean="0"/>
              <a:t> </a:t>
            </a:r>
            <a:r>
              <a:rPr lang="en-US" noProof="0" dirty="0" smtClean="0"/>
              <a:t>.</a:t>
            </a:r>
            <a:r>
              <a:rPr lang="en-US" noProof="0" dirty="0" err="1" smtClean="0"/>
              <a:t>dll</a:t>
            </a:r>
            <a:r>
              <a:rPr lang="en-US" noProof="0" dirty="0" smtClean="0"/>
              <a:t> </a:t>
            </a:r>
            <a:r>
              <a:rPr lang="pl-PL" noProof="0" dirty="0" err="1" smtClean="0"/>
              <a:t>library</a:t>
            </a:r>
            <a:r>
              <a:rPr lang="pl-PL" noProof="0" dirty="0" smtClean="0"/>
              <a:t> </a:t>
            </a:r>
            <a:r>
              <a:rPr lang="pl-PL" dirty="0" smtClean="0"/>
              <a:t>(for </a:t>
            </a:r>
            <a:r>
              <a:rPr lang="pl-PL" dirty="0" err="1" smtClean="0"/>
              <a:t>example</a:t>
            </a:r>
            <a:r>
              <a:rPr lang="pl-PL" noProof="0" dirty="0" smtClean="0"/>
              <a:t> </a:t>
            </a:r>
            <a:r>
              <a:rPr lang="pl-PL" dirty="0" err="1" smtClean="0"/>
              <a:t>in</a:t>
            </a:r>
            <a:r>
              <a:rPr lang="en-US" noProof="0" dirty="0" smtClean="0"/>
              <a:t> Visual Studio)</a:t>
            </a:r>
          </a:p>
          <a:p>
            <a:pPr>
              <a:buNone/>
            </a:pPr>
            <a:endParaRPr lang="en-US" noProof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 err="1" smtClean="0"/>
              <a:t>Function</a:t>
            </a:r>
            <a:r>
              <a:rPr lang="pl-PL" noProof="0" dirty="0" smtClean="0"/>
              <a:t> </a:t>
            </a:r>
            <a:r>
              <a:rPr lang="pl-PL" noProof="0" dirty="0" err="1" smtClean="0"/>
              <a:t>embedding</a:t>
            </a:r>
            <a:endParaRPr lang="en-US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noProof="0" dirty="0" err="1" smtClean="0"/>
              <a:t>dyn.load</a:t>
            </a:r>
            <a:r>
              <a:rPr lang="en-US" noProof="0" dirty="0" smtClean="0"/>
              <a:t>("resample.dll")</a:t>
            </a:r>
          </a:p>
          <a:p>
            <a:pPr>
              <a:buNone/>
            </a:pPr>
            <a:endParaRPr lang="en-US" noProof="0" dirty="0" smtClean="0"/>
          </a:p>
          <a:p>
            <a:pPr>
              <a:buNone/>
            </a:pPr>
            <a:r>
              <a:rPr lang="en-US" noProof="0" dirty="0" smtClean="0"/>
              <a:t>resample&lt;-function(d, </a:t>
            </a:r>
            <a:r>
              <a:rPr lang="en-US" noProof="0" dirty="0" err="1" smtClean="0"/>
              <a:t>dt</a:t>
            </a:r>
            <a:r>
              <a:rPr lang="en-US" noProof="0" dirty="0" smtClean="0"/>
              <a:t>) {</a:t>
            </a:r>
          </a:p>
          <a:p>
            <a:pPr>
              <a:buNone/>
            </a:pPr>
            <a:r>
              <a:rPr lang="en-US" noProof="0" dirty="0" smtClean="0"/>
              <a:t>  </a:t>
            </a:r>
            <a:r>
              <a:rPr lang="en-US" noProof="0" dirty="0" err="1" smtClean="0"/>
              <a:t>trans_N</a:t>
            </a:r>
            <a:r>
              <a:rPr lang="en-US" noProof="0" dirty="0" smtClean="0"/>
              <a:t>&lt;-length(</a:t>
            </a:r>
            <a:r>
              <a:rPr lang="en-US" noProof="0" dirty="0" err="1" smtClean="0"/>
              <a:t>d$p</a:t>
            </a:r>
            <a:r>
              <a:rPr lang="en-US" noProof="0" dirty="0" smtClean="0"/>
              <a:t>)</a:t>
            </a:r>
          </a:p>
          <a:p>
            <a:pPr>
              <a:buNone/>
            </a:pPr>
            <a:r>
              <a:rPr lang="en-US" noProof="0" dirty="0" smtClean="0"/>
              <a:t>  pp&lt;-</a:t>
            </a:r>
            <a:r>
              <a:rPr lang="en-US" noProof="0" dirty="0" err="1" smtClean="0"/>
              <a:t>d$p</a:t>
            </a:r>
            <a:endParaRPr lang="en-US" noProof="0" dirty="0" smtClean="0"/>
          </a:p>
          <a:p>
            <a:pPr>
              <a:buNone/>
            </a:pPr>
            <a:r>
              <a:rPr lang="en-US" noProof="0" dirty="0" smtClean="0"/>
              <a:t>  </a:t>
            </a:r>
            <a:r>
              <a:rPr lang="en-US" noProof="0" dirty="0" err="1" smtClean="0"/>
              <a:t>tt</a:t>
            </a:r>
            <a:r>
              <a:rPr lang="en-US" noProof="0" dirty="0" smtClean="0"/>
              <a:t>&lt;-</a:t>
            </a:r>
            <a:r>
              <a:rPr lang="en-US" noProof="0" dirty="0" err="1" smtClean="0"/>
              <a:t>d$t</a:t>
            </a:r>
            <a:endParaRPr lang="en-US" noProof="0" dirty="0" smtClean="0"/>
          </a:p>
          <a:p>
            <a:pPr>
              <a:buNone/>
            </a:pPr>
            <a:r>
              <a:rPr lang="en-US" noProof="0" dirty="0" smtClean="0"/>
              <a:t>  m&lt;-1+floor((end-start)/</a:t>
            </a:r>
            <a:r>
              <a:rPr lang="en-US" noProof="0" dirty="0" err="1" smtClean="0"/>
              <a:t>dt</a:t>
            </a:r>
            <a:r>
              <a:rPr lang="en-US" noProof="0" dirty="0" smtClean="0"/>
              <a:t>)</a:t>
            </a:r>
          </a:p>
          <a:p>
            <a:pPr>
              <a:buNone/>
            </a:pPr>
            <a:r>
              <a:rPr lang="en-US" noProof="0" dirty="0" smtClean="0"/>
              <a:t>  out&lt;-numeric(m)</a:t>
            </a:r>
          </a:p>
          <a:p>
            <a:pPr>
              <a:buNone/>
            </a:pPr>
            <a:r>
              <a:rPr lang="en-US" noProof="0" dirty="0" smtClean="0"/>
              <a:t>  p&lt;-.C("resample", </a:t>
            </a:r>
            <a:r>
              <a:rPr lang="en-US" noProof="0" dirty="0" err="1" smtClean="0"/>
              <a:t>tt</a:t>
            </a:r>
            <a:r>
              <a:rPr lang="en-US" noProof="0" dirty="0" smtClean="0"/>
              <a:t>=</a:t>
            </a:r>
            <a:r>
              <a:rPr lang="en-US" noProof="0" dirty="0" err="1" smtClean="0"/>
              <a:t>as.double</a:t>
            </a:r>
            <a:r>
              <a:rPr lang="en-US" noProof="0" dirty="0" smtClean="0"/>
              <a:t>(</a:t>
            </a:r>
            <a:r>
              <a:rPr lang="en-US" noProof="0" dirty="0" err="1" smtClean="0"/>
              <a:t>tt</a:t>
            </a:r>
            <a:r>
              <a:rPr lang="en-US" noProof="0" dirty="0" smtClean="0"/>
              <a:t>), pp=</a:t>
            </a:r>
            <a:r>
              <a:rPr lang="en-US" noProof="0" dirty="0" err="1" smtClean="0"/>
              <a:t>as.double</a:t>
            </a:r>
            <a:r>
              <a:rPr lang="en-US" noProof="0" dirty="0" smtClean="0"/>
              <a:t>(pp), </a:t>
            </a:r>
            <a:r>
              <a:rPr lang="en-US" noProof="0" dirty="0" err="1" smtClean="0"/>
              <a:t>pdt</a:t>
            </a:r>
            <a:r>
              <a:rPr lang="en-US" noProof="0" dirty="0" smtClean="0"/>
              <a:t>=</a:t>
            </a:r>
            <a:r>
              <a:rPr lang="en-US" noProof="0" dirty="0" err="1" smtClean="0"/>
              <a:t>as.integer</a:t>
            </a:r>
            <a:r>
              <a:rPr lang="en-US" noProof="0" dirty="0" smtClean="0"/>
              <a:t>(</a:t>
            </a:r>
            <a:r>
              <a:rPr lang="en-US" noProof="0" dirty="0" err="1" smtClean="0"/>
              <a:t>dt</a:t>
            </a:r>
            <a:r>
              <a:rPr lang="en-US" noProof="0" dirty="0" smtClean="0"/>
              <a:t>), </a:t>
            </a:r>
            <a:r>
              <a:rPr lang="en-US" noProof="0" dirty="0" err="1" smtClean="0"/>
              <a:t>pstart</a:t>
            </a:r>
            <a:r>
              <a:rPr lang="en-US" noProof="0" dirty="0" smtClean="0"/>
              <a:t>=</a:t>
            </a:r>
            <a:r>
              <a:rPr lang="en-US" noProof="0" dirty="0" err="1" smtClean="0"/>
              <a:t>as.integer</a:t>
            </a:r>
            <a:r>
              <a:rPr lang="en-US" noProof="0" dirty="0" smtClean="0"/>
              <a:t>(start), </a:t>
            </a:r>
            <a:r>
              <a:rPr lang="en-US" noProof="0" dirty="0" err="1" smtClean="0"/>
              <a:t>pend</a:t>
            </a:r>
            <a:r>
              <a:rPr lang="en-US" noProof="0" dirty="0" smtClean="0"/>
              <a:t>=</a:t>
            </a:r>
            <a:r>
              <a:rPr lang="en-US" noProof="0" dirty="0" err="1" smtClean="0"/>
              <a:t>as.integer</a:t>
            </a:r>
            <a:r>
              <a:rPr lang="en-US" noProof="0" dirty="0" smtClean="0"/>
              <a:t>(end), </a:t>
            </a:r>
            <a:r>
              <a:rPr lang="en-US" noProof="0" dirty="0" err="1" smtClean="0"/>
              <a:t>ptrans_N</a:t>
            </a:r>
            <a:r>
              <a:rPr lang="en-US" noProof="0" dirty="0" smtClean="0"/>
              <a:t>=</a:t>
            </a:r>
            <a:r>
              <a:rPr lang="en-US" noProof="0" dirty="0" err="1" smtClean="0"/>
              <a:t>as.integer</a:t>
            </a:r>
            <a:r>
              <a:rPr lang="en-US" noProof="0" dirty="0" smtClean="0"/>
              <a:t>(</a:t>
            </a:r>
            <a:r>
              <a:rPr lang="en-US" noProof="0" dirty="0" err="1" smtClean="0"/>
              <a:t>trans_N</a:t>
            </a:r>
            <a:r>
              <a:rPr lang="en-US" noProof="0" dirty="0" smtClean="0"/>
              <a:t>), pout=</a:t>
            </a:r>
            <a:r>
              <a:rPr lang="en-US" noProof="0" dirty="0" err="1" smtClean="0"/>
              <a:t>as.double</a:t>
            </a:r>
            <a:r>
              <a:rPr lang="en-US" noProof="0" dirty="0" smtClean="0"/>
              <a:t>(out))$pout</a:t>
            </a:r>
          </a:p>
          <a:p>
            <a:pPr>
              <a:buNone/>
            </a:pPr>
            <a:r>
              <a:rPr lang="en-US" noProof="0" dirty="0" smtClean="0"/>
              <a:t> t&lt;-</a:t>
            </a:r>
            <a:r>
              <a:rPr lang="en-US" noProof="0" dirty="0" err="1" smtClean="0"/>
              <a:t>seq</a:t>
            </a:r>
            <a:r>
              <a:rPr lang="en-US" noProof="0" dirty="0" smtClean="0"/>
              <a:t>(start, end, </a:t>
            </a:r>
            <a:r>
              <a:rPr lang="en-US" noProof="0" dirty="0" err="1" smtClean="0"/>
              <a:t>dt</a:t>
            </a:r>
            <a:r>
              <a:rPr lang="en-US" noProof="0" dirty="0" smtClean="0"/>
              <a:t>)</a:t>
            </a:r>
          </a:p>
          <a:p>
            <a:pPr>
              <a:buNone/>
            </a:pPr>
            <a:r>
              <a:rPr lang="en-US" noProof="0" dirty="0" smtClean="0"/>
              <a:t> </a:t>
            </a:r>
            <a:r>
              <a:rPr lang="en-US" noProof="0" dirty="0" err="1" smtClean="0"/>
              <a:t>data.frame</a:t>
            </a:r>
            <a:r>
              <a:rPr lang="en-US" noProof="0" dirty="0" smtClean="0"/>
              <a:t>(t=t, p=p)</a:t>
            </a:r>
          </a:p>
          <a:p>
            <a:pPr>
              <a:buNone/>
            </a:pPr>
            <a:r>
              <a:rPr lang="en-US" noProof="0" dirty="0" smtClean="0"/>
              <a:t>}</a:t>
            </a:r>
          </a:p>
          <a:p>
            <a:pPr>
              <a:buNone/>
            </a:pPr>
            <a:endParaRPr lang="en-US" noProof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Rcpp</a:t>
            </a:r>
            <a:r>
              <a:rPr lang="pl-PL" noProof="0" dirty="0" smtClean="0"/>
              <a:t> </a:t>
            </a:r>
            <a:r>
              <a:rPr lang="pl-PL" noProof="0" dirty="0" err="1" smtClean="0"/>
              <a:t>package</a:t>
            </a:r>
            <a:endParaRPr lang="en-US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Easier</a:t>
            </a:r>
            <a:r>
              <a:rPr lang="pl-PL" dirty="0" smtClean="0"/>
              <a:t> </a:t>
            </a:r>
            <a:r>
              <a:rPr lang="pl-PL" dirty="0" err="1" smtClean="0"/>
              <a:t>integration</a:t>
            </a:r>
            <a:r>
              <a:rPr lang="pl-PL" dirty="0" smtClean="0"/>
              <a:t> of </a:t>
            </a:r>
            <a:r>
              <a:rPr lang="en-US" noProof="0" dirty="0" smtClean="0"/>
              <a:t>R </a:t>
            </a:r>
            <a:r>
              <a:rPr lang="pl-PL" dirty="0" smtClean="0"/>
              <a:t>and</a:t>
            </a:r>
            <a:r>
              <a:rPr lang="en-US" noProof="0" dirty="0" smtClean="0"/>
              <a:t> C++</a:t>
            </a:r>
          </a:p>
          <a:p>
            <a:r>
              <a:rPr lang="pl-PL" noProof="0" dirty="0" err="1" smtClean="0"/>
              <a:t>Compiling</a:t>
            </a:r>
            <a:r>
              <a:rPr lang="pl-PL" noProof="0" dirty="0" smtClean="0"/>
              <a:t> </a:t>
            </a:r>
            <a:r>
              <a:rPr lang="pl-PL" noProof="0" dirty="0" err="1" smtClean="0"/>
              <a:t>is</a:t>
            </a:r>
            <a:r>
              <a:rPr lang="pl-PL" noProof="0" dirty="0" smtClean="0"/>
              <a:t> </a:t>
            </a:r>
            <a:r>
              <a:rPr lang="pl-PL" noProof="0" dirty="0" err="1" smtClean="0"/>
              <a:t>performed</a:t>
            </a:r>
            <a:r>
              <a:rPr lang="pl-PL" noProof="0" dirty="0" smtClean="0"/>
              <a:t> </a:t>
            </a:r>
            <a:r>
              <a:rPr lang="pl-PL" noProof="0" dirty="0" err="1" smtClean="0"/>
              <a:t>automatically</a:t>
            </a:r>
            <a:endParaRPr lang="en-US" noProof="0" dirty="0" smtClean="0"/>
          </a:p>
          <a:p>
            <a:r>
              <a:rPr lang="pl-PL" noProof="0" dirty="0" smtClean="0"/>
              <a:t>First </a:t>
            </a:r>
            <a:r>
              <a:rPr lang="pl-PL" noProof="0" dirty="0" err="1" smtClean="0"/>
              <a:t>install</a:t>
            </a:r>
            <a:r>
              <a:rPr lang="pl-PL" noProof="0" dirty="0" smtClean="0"/>
              <a:t> </a:t>
            </a:r>
            <a:r>
              <a:rPr lang="pl-PL" noProof="0" dirty="0" err="1" smtClean="0"/>
              <a:t>Rtools</a:t>
            </a:r>
            <a:r>
              <a:rPr lang="pl-PL" noProof="0" dirty="0" smtClean="0"/>
              <a:t> </a:t>
            </a:r>
            <a:r>
              <a:rPr lang="pl-PL" noProof="0" dirty="0" err="1" smtClean="0"/>
              <a:t>package</a:t>
            </a:r>
            <a:endParaRPr lang="pl-PL" noProof="0" dirty="0" smtClean="0"/>
          </a:p>
          <a:p>
            <a:pPr>
              <a:buNone/>
            </a:pPr>
            <a:r>
              <a:rPr lang="pl-PL" dirty="0" smtClean="0"/>
              <a:t>  </a:t>
            </a:r>
            <a:r>
              <a:rPr lang="en-US" noProof="0" dirty="0" smtClean="0"/>
              <a:t> </a:t>
            </a:r>
            <a:r>
              <a:rPr lang="en-US" noProof="0" dirty="0" smtClean="0">
                <a:hlinkClick r:id="rId2"/>
              </a:rPr>
              <a:t>http://cran.r-project.org/bin/windows/Rtools/</a:t>
            </a:r>
            <a:endParaRPr lang="en-US" noProof="0" dirty="0" smtClean="0"/>
          </a:p>
          <a:p>
            <a:r>
              <a:rPr lang="pl-PL" noProof="0" dirty="0" smtClean="0"/>
              <a:t>One </a:t>
            </a:r>
            <a:r>
              <a:rPr lang="pl-PL" noProof="0" dirty="0" err="1" smtClean="0"/>
              <a:t>can</a:t>
            </a:r>
            <a:r>
              <a:rPr lang="pl-PL" noProof="0" dirty="0" smtClean="0"/>
              <a:t> </a:t>
            </a:r>
            <a:r>
              <a:rPr lang="pl-PL" noProof="0" dirty="0" err="1" smtClean="0"/>
              <a:t>use</a:t>
            </a:r>
            <a:r>
              <a:rPr lang="en-US" noProof="0" dirty="0" smtClean="0"/>
              <a:t> STL</a:t>
            </a:r>
            <a:r>
              <a:rPr lang="pl-PL" noProof="0" dirty="0" smtClean="0"/>
              <a:t> </a:t>
            </a:r>
            <a:r>
              <a:rPr lang="pl-PL" noProof="0" dirty="0" err="1" smtClean="0"/>
              <a:t>library</a:t>
            </a:r>
            <a:endParaRPr lang="en-US" noProof="0" dirty="0" smtClean="0"/>
          </a:p>
          <a:p>
            <a:r>
              <a:rPr lang="pl-PL" noProof="0" dirty="0" err="1" smtClean="0"/>
              <a:t>Acces</a:t>
            </a:r>
            <a:r>
              <a:rPr lang="pl-PL" noProof="0" dirty="0" smtClean="0"/>
              <a:t> to</a:t>
            </a:r>
            <a:r>
              <a:rPr lang="en-US" noProof="0" dirty="0" smtClean="0"/>
              <a:t> R </a:t>
            </a:r>
            <a:r>
              <a:rPr lang="pl-PL" noProof="0" dirty="0" err="1" smtClean="0"/>
              <a:t>from</a:t>
            </a:r>
            <a:r>
              <a:rPr lang="en-US" noProof="0" dirty="0" smtClean="0"/>
              <a:t> C++</a:t>
            </a:r>
          </a:p>
          <a:p>
            <a:endParaRPr lang="en-US" noProof="0" dirty="0" smtClean="0"/>
          </a:p>
          <a:p>
            <a:endParaRPr lang="en-US" noProof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 err="1" smtClean="0"/>
              <a:t>How</a:t>
            </a:r>
            <a:r>
              <a:rPr lang="pl-PL" noProof="0" dirty="0" smtClean="0"/>
              <a:t> </a:t>
            </a:r>
            <a:r>
              <a:rPr lang="pl-PL" noProof="0" dirty="0" err="1" smtClean="0"/>
              <a:t>does</a:t>
            </a:r>
            <a:r>
              <a:rPr lang="pl-PL" noProof="0" dirty="0" smtClean="0"/>
              <a:t> </a:t>
            </a:r>
            <a:r>
              <a:rPr lang="pl-PL" noProof="0" dirty="0" err="1" smtClean="0"/>
              <a:t>it</a:t>
            </a:r>
            <a:r>
              <a:rPr lang="pl-PL" noProof="0" dirty="0" smtClean="0"/>
              <a:t> </a:t>
            </a:r>
            <a:r>
              <a:rPr lang="pl-PL" noProof="0" dirty="0" err="1" smtClean="0"/>
              <a:t>work</a:t>
            </a:r>
            <a:endParaRPr lang="en-US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De</a:t>
            </a:r>
            <a:r>
              <a:rPr lang="pl-PL" noProof="0" dirty="0" err="1" smtClean="0"/>
              <a:t>clarations</a:t>
            </a:r>
            <a:endParaRPr lang="en-US" noProof="0" dirty="0" smtClean="0"/>
          </a:p>
          <a:p>
            <a:pPr>
              <a:buNone/>
            </a:pPr>
            <a:r>
              <a:rPr lang="en-US" sz="2000" noProof="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noProof="0" dirty="0" err="1" smtClean="0">
                <a:latin typeface="Courier New" pitchFamily="49" charset="0"/>
                <a:cs typeface="Courier New" pitchFamily="49" charset="0"/>
              </a:rPr>
              <a:t>Rcpp.h</a:t>
            </a:r>
            <a:r>
              <a:rPr lang="en-US" sz="2000" noProof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noProof="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000" noProof="0" dirty="0" err="1" smtClean="0">
                <a:latin typeface="Courier New" pitchFamily="49" charset="0"/>
                <a:cs typeface="Courier New" pitchFamily="49" charset="0"/>
              </a:rPr>
              <a:t>Rcpp</a:t>
            </a:r>
            <a:r>
              <a:rPr lang="en-US" sz="2000" noProof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l-PL" noProof="0" dirty="0" err="1" smtClean="0"/>
              <a:t>Indicating</a:t>
            </a:r>
            <a:r>
              <a:rPr lang="pl-PL" noProof="0" dirty="0" smtClean="0"/>
              <a:t> a </a:t>
            </a:r>
            <a:r>
              <a:rPr lang="pl-PL" noProof="0" dirty="0" err="1" smtClean="0"/>
              <a:t>function</a:t>
            </a:r>
            <a:r>
              <a:rPr lang="pl-PL" noProof="0" dirty="0" smtClean="0"/>
              <a:t> to export</a:t>
            </a:r>
            <a:endParaRPr lang="en-US" noProof="0" dirty="0" smtClean="0"/>
          </a:p>
          <a:p>
            <a:pPr>
              <a:buNone/>
            </a:pPr>
            <a:r>
              <a:rPr lang="en-US" sz="2000" noProof="0" dirty="0" smtClean="0">
                <a:latin typeface="Courier New" pitchFamily="49" charset="0"/>
                <a:cs typeface="Courier New" pitchFamily="49" charset="0"/>
              </a:rPr>
              <a:t>// [[</a:t>
            </a:r>
            <a:r>
              <a:rPr lang="en-US" sz="2000" noProof="0" dirty="0" err="1" smtClean="0">
                <a:latin typeface="Courier New" pitchFamily="49" charset="0"/>
                <a:cs typeface="Courier New" pitchFamily="49" charset="0"/>
              </a:rPr>
              <a:t>Rcpp</a:t>
            </a:r>
            <a:r>
              <a:rPr lang="en-US" sz="2000" noProof="0" dirty="0" smtClean="0">
                <a:latin typeface="Courier New" pitchFamily="49" charset="0"/>
                <a:cs typeface="Courier New" pitchFamily="49" charset="0"/>
              </a:rPr>
              <a:t>::export]]</a:t>
            </a:r>
          </a:p>
          <a:p>
            <a:r>
              <a:rPr lang="pl-PL" noProof="0" dirty="0" err="1" smtClean="0"/>
              <a:t>Types</a:t>
            </a:r>
            <a:r>
              <a:rPr lang="pl-PL" noProof="0" dirty="0" smtClean="0"/>
              <a:t> of </a:t>
            </a:r>
            <a:r>
              <a:rPr lang="pl-PL" noProof="0" dirty="0" err="1" smtClean="0"/>
              <a:t>arguments</a:t>
            </a:r>
            <a:r>
              <a:rPr lang="en-US" noProof="0" dirty="0" smtClean="0"/>
              <a:t>: </a:t>
            </a:r>
            <a:r>
              <a:rPr lang="en-US" sz="2800" noProof="0" dirty="0" err="1" smtClean="0">
                <a:latin typeface="Courier New" pitchFamily="49" charset="0"/>
                <a:cs typeface="Courier New" pitchFamily="49" charset="0"/>
              </a:rPr>
              <a:t>NumericVector</a:t>
            </a:r>
            <a:r>
              <a:rPr lang="en-US" sz="2800" noProof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noProof="0" dirty="0" err="1" smtClean="0">
                <a:latin typeface="Courier New" pitchFamily="49" charset="0"/>
                <a:cs typeface="Courier New" pitchFamily="49" charset="0"/>
              </a:rPr>
              <a:t>NumericMatrix</a:t>
            </a:r>
            <a:r>
              <a:rPr lang="en-US" sz="2800" noProof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noProof="0" dirty="0" err="1" smtClean="0">
                <a:latin typeface="Courier New" pitchFamily="49" charset="0"/>
                <a:cs typeface="Courier New" pitchFamily="49" charset="0"/>
              </a:rPr>
              <a:t>CharacterVector</a:t>
            </a:r>
            <a:r>
              <a:rPr lang="en-US" noProof="0" dirty="0" smtClean="0"/>
              <a:t>,…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r>
              <a:rPr lang="en-US" noProof="0" dirty="0" smtClean="0"/>
              <a:t> (</a:t>
            </a:r>
            <a:r>
              <a:rPr lang="pl-PL" noProof="0" dirty="0" err="1" smtClean="0"/>
              <a:t>access</a:t>
            </a:r>
            <a:r>
              <a:rPr lang="pl-PL" noProof="0" dirty="0" smtClean="0"/>
              <a:t> </a:t>
            </a:r>
            <a:r>
              <a:rPr lang="pl-PL" noProof="0" dirty="0" err="1" smtClean="0"/>
              <a:t>through</a:t>
            </a:r>
            <a:r>
              <a:rPr lang="pl-PL" noProof="0" dirty="0" smtClean="0"/>
              <a:t> </a:t>
            </a:r>
            <a:r>
              <a:rPr lang="pl-PL" noProof="0" dirty="0" err="1" smtClean="0"/>
              <a:t>methods</a:t>
            </a:r>
            <a:r>
              <a:rPr lang="en-US" noProof="0" dirty="0" smtClean="0"/>
              <a:t>)</a:t>
            </a:r>
          </a:p>
          <a:p>
            <a:r>
              <a:rPr lang="pl-PL" noProof="0" dirty="0" err="1" smtClean="0"/>
              <a:t>Passing</a:t>
            </a:r>
            <a:r>
              <a:rPr lang="pl-PL" noProof="0" dirty="0" smtClean="0"/>
              <a:t> </a:t>
            </a:r>
            <a:r>
              <a:rPr lang="pl-PL" noProof="0" dirty="0" err="1" smtClean="0"/>
              <a:t>arguments</a:t>
            </a:r>
            <a:r>
              <a:rPr lang="pl-PL" noProof="0" dirty="0" smtClean="0"/>
              <a:t> by </a:t>
            </a:r>
            <a:r>
              <a:rPr lang="pl-PL" noProof="0" dirty="0" err="1" smtClean="0"/>
              <a:t>reference</a:t>
            </a:r>
            <a:endParaRPr lang="en-US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Why so slow</a:t>
            </a:r>
            <a:endParaRPr lang="en-US" noProof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noProof="0" dirty="0" smtClean="0"/>
              <a:t>R is an interpreter – the code is translated ,,in the fly’’ and not compiled</a:t>
            </a:r>
          </a:p>
          <a:p>
            <a:pPr>
              <a:buNone/>
            </a:pPr>
            <a:endParaRPr lang="en-US" noProof="0" dirty="0" smtClean="0"/>
          </a:p>
          <a:p>
            <a:pPr>
              <a:buNone/>
            </a:pPr>
            <a:r>
              <a:rPr lang="en-US" noProof="0" dirty="0" smtClean="0"/>
              <a:t>In bigger syntax </a:t>
            </a:r>
            <a:r>
              <a:rPr lang="en-US" noProof="0" dirty="0" err="1" smtClean="0"/>
              <a:t>blo</a:t>
            </a:r>
            <a:r>
              <a:rPr lang="pl-PL" noProof="0" dirty="0" err="1" smtClean="0"/>
              <a:t>cks</a:t>
            </a:r>
            <a:r>
              <a:rPr lang="en-US" noProof="0" dirty="0" smtClean="0"/>
              <a:t> (</a:t>
            </a:r>
            <a:r>
              <a:rPr lang="en-US" noProof="0" dirty="0" err="1" smtClean="0"/>
              <a:t>eg</a:t>
            </a:r>
            <a:r>
              <a:rPr lang="en-US" noProof="0" dirty="0" smtClean="0"/>
              <a:t>. loops) the same translation is made many times</a:t>
            </a:r>
          </a:p>
          <a:p>
            <a:pPr>
              <a:buNone/>
            </a:pPr>
            <a:endParaRPr lang="en-US" noProof="0" dirty="0" smtClean="0"/>
          </a:p>
          <a:p>
            <a:pPr>
              <a:buNone/>
            </a:pPr>
            <a:r>
              <a:rPr lang="en-US" noProof="0" dirty="0" smtClean="0"/>
              <a:t>Arguments are passed by the values not by references (so the whole objects are copied)</a:t>
            </a:r>
            <a:endParaRPr lang="en-US" noProof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noProof="0" smtClean="0">
                <a:latin typeface="Courier New" pitchFamily="49" charset="0"/>
                <a:cs typeface="Courier New" pitchFamily="49" charset="0"/>
              </a:rPr>
              <a:t>#include &lt;Rcpp.h&gt;</a:t>
            </a:r>
          </a:p>
          <a:p>
            <a:pPr>
              <a:buNone/>
            </a:pPr>
            <a:r>
              <a:rPr lang="en-US" noProof="0" smtClean="0">
                <a:latin typeface="Courier New" pitchFamily="49" charset="0"/>
                <a:cs typeface="Courier New" pitchFamily="49" charset="0"/>
              </a:rPr>
              <a:t>using namespace Rcpp;</a:t>
            </a:r>
          </a:p>
          <a:p>
            <a:pPr>
              <a:buNone/>
            </a:pPr>
            <a:endParaRPr lang="en-US" noProof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noProof="0" smtClean="0">
                <a:latin typeface="Courier New" pitchFamily="49" charset="0"/>
                <a:cs typeface="Courier New" pitchFamily="49" charset="0"/>
              </a:rPr>
              <a:t>// [[Rcpp::export]]</a:t>
            </a:r>
          </a:p>
          <a:p>
            <a:pPr>
              <a:buNone/>
            </a:pPr>
            <a:r>
              <a:rPr lang="en-US" noProof="0" smtClean="0">
                <a:latin typeface="Courier New" pitchFamily="49" charset="0"/>
                <a:cs typeface="Courier New" pitchFamily="49" charset="0"/>
              </a:rPr>
              <a:t>int dodaj(int x, int y) {</a:t>
            </a:r>
          </a:p>
          <a:p>
            <a:pPr>
              <a:buNone/>
            </a:pPr>
            <a:r>
              <a:rPr lang="en-US" noProof="0" smtClean="0">
                <a:latin typeface="Courier New" pitchFamily="49" charset="0"/>
                <a:cs typeface="Courier New" pitchFamily="49" charset="0"/>
              </a:rPr>
              <a:t>  int s;</a:t>
            </a:r>
          </a:p>
          <a:p>
            <a:pPr>
              <a:buNone/>
            </a:pPr>
            <a:r>
              <a:rPr lang="en-US" noProof="0" smtClean="0">
                <a:latin typeface="Courier New" pitchFamily="49" charset="0"/>
                <a:cs typeface="Courier New" pitchFamily="49" charset="0"/>
              </a:rPr>
              <a:t>  s=x+y;</a:t>
            </a:r>
          </a:p>
          <a:p>
            <a:pPr>
              <a:buNone/>
            </a:pPr>
            <a:r>
              <a:rPr lang="en-US" noProof="0" smtClean="0">
                <a:latin typeface="Courier New" pitchFamily="49" charset="0"/>
                <a:cs typeface="Courier New" pitchFamily="49" charset="0"/>
              </a:rPr>
              <a:t>  return(s);</a:t>
            </a:r>
          </a:p>
          <a:p>
            <a:pPr>
              <a:buNone/>
            </a:pPr>
            <a:r>
              <a:rPr lang="en-US" noProof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noProof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noProof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// [[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Rcpp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::export]]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void add10(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NumericVector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, n;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n =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();   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    v[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]+=10;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noProof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// [[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Rcpp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::export]]</a:t>
            </a:r>
          </a:p>
          <a:p>
            <a:pPr>
              <a:buNone/>
            </a:pP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NumericVector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add10a(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NumericVector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, n;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n =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();   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    v[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]+=10;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return(v);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noProof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// [[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Rcpp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::export]]</a:t>
            </a:r>
          </a:p>
          <a:p>
            <a:pPr>
              <a:buNone/>
            </a:pP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NumericVector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add10b(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NumericVector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, n;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n =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NumericVector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out(n);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    v[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]+=10;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return(v);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noProof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General rules</a:t>
            </a:r>
            <a:endParaRPr lang="en-US" noProof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/>
          </a:bodyPr>
          <a:lstStyle/>
          <a:p>
            <a:r>
              <a:rPr lang="en-US" noProof="0" dirty="0" smtClean="0"/>
              <a:t>Avoid loops</a:t>
            </a:r>
          </a:p>
          <a:p>
            <a:r>
              <a:rPr lang="en-US" noProof="0" dirty="0" smtClean="0"/>
              <a:t>Use vector/matrix syntax whenever it is possible</a:t>
            </a:r>
          </a:p>
          <a:p>
            <a:r>
              <a:rPr lang="en-US" noProof="0" dirty="0" smtClean="0"/>
              <a:t>Convert whole structures, instead of single elements</a:t>
            </a:r>
          </a:p>
          <a:p>
            <a:r>
              <a:rPr lang="en-US" noProof="0" dirty="0" smtClean="0"/>
              <a:t>Use build-in functions (push whatever is possible on the lower level)</a:t>
            </a:r>
          </a:p>
          <a:p>
            <a:r>
              <a:rPr lang="en-US" noProof="0" dirty="0" smtClean="0"/>
              <a:t>Search for the packages with optimized functions</a:t>
            </a:r>
          </a:p>
          <a:p>
            <a:r>
              <a:rPr lang="en-US" noProof="0" dirty="0" smtClean="0"/>
              <a:t>Use 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apply</a:t>
            </a:r>
            <a:r>
              <a:rPr lang="en-US" noProof="0" dirty="0" smtClean="0"/>
              <a:t> family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Very slow code</a:t>
            </a:r>
            <a:endParaRPr lang="en-US" noProof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in 1:n) {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	for(j in 1:m) {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		.....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	    A[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, j] &lt;- fun(A,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, j)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noProof="0" dirty="0" smtClean="0"/>
          </a:p>
          <a:p>
            <a:pPr>
              <a:buNone/>
            </a:pPr>
            <a:r>
              <a:rPr lang="en-US" noProof="0" dirty="0" smtClean="0"/>
              <a:t>In each iteration the copy of the whole matrix is created</a:t>
            </a:r>
          </a:p>
          <a:p>
            <a:pPr>
              <a:buNone/>
            </a:pPr>
            <a:endParaRPr lang="en-US" noProof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Examples</a:t>
            </a:r>
            <a:endParaRPr lang="en-US" noProof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Vectorization</a:t>
            </a:r>
            <a:endParaRPr lang="en-US" noProof="0" dirty="0" smtClean="0"/>
          </a:p>
          <a:p>
            <a:r>
              <a:rPr lang="en-US" noProof="0" dirty="0" smtClean="0"/>
              <a:t>Build-in functions</a:t>
            </a:r>
          </a:p>
          <a:p>
            <a:r>
              <a:rPr lang="en-US" noProof="0" dirty="0" smtClean="0"/>
              <a:t>Avoiding ,,growing structures’’</a:t>
            </a:r>
          </a:p>
          <a:p>
            <a:r>
              <a:rPr lang="en-US" noProof="0" dirty="0" smtClean="0"/>
              <a:t>Function 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apply</a:t>
            </a:r>
            <a:endParaRPr lang="en-US" noProof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apply</a:t>
            </a:r>
            <a:r>
              <a:rPr lang="en-US" noProof="0" dirty="0" smtClean="0"/>
              <a:t> family</a:t>
            </a:r>
            <a:endParaRPr lang="en-US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noProof="0" dirty="0" smtClean="0">
                <a:latin typeface="Courier New" pitchFamily="49" charset="0"/>
                <a:cs typeface="Courier New" pitchFamily="49" charset="0"/>
              </a:rPr>
              <a:t>apply(X, margin, f) </a:t>
            </a:r>
            <a:r>
              <a:rPr lang="en-US" sz="3000" noProof="0" dirty="0" smtClean="0"/>
              <a:t>– operates on matrix</a:t>
            </a:r>
          </a:p>
          <a:p>
            <a:r>
              <a:rPr lang="en-US" sz="3000" noProof="0" dirty="0" err="1" smtClean="0">
                <a:latin typeface="Courier New" pitchFamily="49" charset="0"/>
                <a:cs typeface="Courier New" pitchFamily="49" charset="0"/>
              </a:rPr>
              <a:t>lapply</a:t>
            </a:r>
            <a:r>
              <a:rPr lang="en-US" sz="3000" noProof="0" dirty="0" smtClean="0">
                <a:latin typeface="Courier New" pitchFamily="49" charset="0"/>
                <a:cs typeface="Courier New" pitchFamily="49" charset="0"/>
              </a:rPr>
              <a:t>(list, f)</a:t>
            </a:r>
            <a:r>
              <a:rPr lang="en-US" sz="3000" noProof="0" dirty="0" smtClean="0"/>
              <a:t> – operates on lists</a:t>
            </a:r>
          </a:p>
          <a:p>
            <a:r>
              <a:rPr lang="en-US" sz="3000" noProof="0" dirty="0" err="1" smtClean="0">
                <a:latin typeface="Courier New" pitchFamily="49" charset="0"/>
                <a:cs typeface="Courier New" pitchFamily="49" charset="0"/>
              </a:rPr>
              <a:t>sapply</a:t>
            </a:r>
            <a:r>
              <a:rPr lang="en-US" sz="3000" noProof="0" dirty="0" smtClean="0">
                <a:latin typeface="Courier New" pitchFamily="49" charset="0"/>
                <a:cs typeface="Courier New" pitchFamily="49" charset="0"/>
              </a:rPr>
              <a:t>(list, f)</a:t>
            </a:r>
            <a:r>
              <a:rPr lang="en-US" sz="3000" noProof="0" dirty="0" smtClean="0"/>
              <a:t> – on lists, </a:t>
            </a:r>
            <a:r>
              <a:rPr lang="en-US" sz="3000" noProof="0" dirty="0" err="1" smtClean="0"/>
              <a:t>vectorisation</a:t>
            </a:r>
            <a:endParaRPr lang="en-US" sz="3000" noProof="0" dirty="0" smtClean="0"/>
          </a:p>
          <a:p>
            <a:r>
              <a:rPr lang="en-US" sz="3000" noProof="0" dirty="0" err="1" smtClean="0">
                <a:latin typeface="Courier New" pitchFamily="49" charset="0"/>
                <a:cs typeface="Courier New" pitchFamily="49" charset="0"/>
              </a:rPr>
              <a:t>mapply</a:t>
            </a:r>
            <a:r>
              <a:rPr lang="en-US" sz="3000" noProof="0" dirty="0" smtClean="0">
                <a:latin typeface="Courier New" pitchFamily="49" charset="0"/>
                <a:cs typeface="Courier New" pitchFamily="49" charset="0"/>
              </a:rPr>
              <a:t>(f, list1, list2, ...)</a:t>
            </a:r>
            <a:r>
              <a:rPr lang="en-US" sz="3000" noProof="0" dirty="0" smtClean="0"/>
              <a:t> – </a:t>
            </a:r>
            <a:r>
              <a:rPr lang="en-US" sz="3000" noProof="0" dirty="0" err="1" smtClean="0">
                <a:latin typeface="Courier New" pitchFamily="49" charset="0"/>
                <a:cs typeface="Courier New" pitchFamily="49" charset="0"/>
              </a:rPr>
              <a:t>sapply</a:t>
            </a:r>
            <a:r>
              <a:rPr lang="en-US" sz="3000" noProof="0" dirty="0" smtClean="0"/>
              <a:t> on many lists (for functions</a:t>
            </a:r>
            <a:r>
              <a:rPr lang="pl-PL" sz="3000" noProof="0" dirty="0" smtClean="0"/>
              <a:t> </a:t>
            </a:r>
            <a:r>
              <a:rPr lang="pl-PL" sz="3000" noProof="0" dirty="0" err="1" smtClean="0"/>
              <a:t>with</a:t>
            </a:r>
            <a:r>
              <a:rPr lang="pl-PL" sz="3000" noProof="0" dirty="0" smtClean="0"/>
              <a:t> many </a:t>
            </a:r>
            <a:r>
              <a:rPr lang="pl-PL" sz="3000" noProof="0" dirty="0" err="1" smtClean="0"/>
              <a:t>arguments</a:t>
            </a:r>
            <a:r>
              <a:rPr lang="en-US" sz="3000" noProof="0" dirty="0" smtClean="0"/>
              <a:t>)</a:t>
            </a:r>
          </a:p>
          <a:p>
            <a:endParaRPr lang="en-US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Reduce</a:t>
            </a:r>
            <a:r>
              <a:rPr lang="pl-PL" noProof="0" dirty="0" smtClean="0"/>
              <a:t> </a:t>
            </a:r>
            <a:r>
              <a:rPr lang="pl-PL" noProof="0" dirty="0" err="1" smtClean="0"/>
              <a:t>function</a:t>
            </a:r>
            <a:endParaRPr lang="en-US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x=(x1, x2, x3, x4, ...)</a:t>
            </a:r>
          </a:p>
          <a:p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Reduce(f, x, accumulate=FALSE)</a:t>
            </a:r>
            <a:r>
              <a:rPr lang="en-US" noProof="0" dirty="0" smtClean="0"/>
              <a:t>  :</a:t>
            </a:r>
          </a:p>
          <a:p>
            <a:r>
              <a:rPr lang="en-US" noProof="0" dirty="0" smtClean="0"/>
              <a:t>(f(x1, x2), x3, x4, ...)</a:t>
            </a:r>
          </a:p>
          <a:p>
            <a:r>
              <a:rPr lang="en-US" noProof="0" dirty="0" smtClean="0"/>
              <a:t>(f(f(x1, x2), x3), x4, ...)</a:t>
            </a:r>
          </a:p>
          <a:p>
            <a:r>
              <a:rPr lang="en-US" noProof="0" dirty="0" smtClean="0"/>
              <a:t>(f(f(f(x1, x2), x3), x4), ...)</a:t>
            </a:r>
          </a:p>
          <a:p>
            <a:r>
              <a:rPr lang="en-US" noProof="0" dirty="0" smtClean="0"/>
              <a:t>....</a:t>
            </a:r>
          </a:p>
          <a:p>
            <a:r>
              <a:rPr lang="pl-PL" noProof="0" dirty="0" err="1" smtClean="0"/>
              <a:t>Example</a:t>
            </a:r>
            <a:r>
              <a:rPr lang="pl-PL" noProof="0" dirty="0" smtClean="0"/>
              <a:t> – </a:t>
            </a:r>
            <a:r>
              <a:rPr lang="pl-PL" noProof="0" dirty="0" err="1" smtClean="0"/>
              <a:t>exponential</a:t>
            </a:r>
            <a:r>
              <a:rPr lang="pl-PL" noProof="0" dirty="0" smtClean="0"/>
              <a:t> </a:t>
            </a:r>
            <a:r>
              <a:rPr lang="pl-PL" noProof="0" dirty="0" err="1" smtClean="0"/>
              <a:t>smoothing</a:t>
            </a:r>
            <a:endParaRPr lang="en-US" noProof="0" dirty="0" smtClean="0"/>
          </a:p>
          <a:p>
            <a:endParaRPr lang="en-US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packages that allows to speed-up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bigmemory</a:t>
            </a:r>
            <a:r>
              <a:rPr lang="en-US" dirty="0" smtClean="0"/>
              <a:t> – </a:t>
            </a:r>
            <a:r>
              <a:rPr lang="en-US" dirty="0" smtClean="0"/>
              <a:t>allows to pass arguments to the function by reference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data.table</a:t>
            </a:r>
            <a:r>
              <a:rPr lang="en-US" dirty="0" smtClean="0"/>
              <a:t> – </a:t>
            </a:r>
            <a:r>
              <a:rPr lang="en-US" dirty="0" smtClean="0"/>
              <a:t>improved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Arial" pitchFamily="34" charset="0"/>
              </a:rPr>
              <a:t>– </a:t>
            </a:r>
            <a:r>
              <a:rPr lang="en-US" dirty="0" smtClean="0">
                <a:cs typeface="Arial" pitchFamily="34" charset="0"/>
              </a:rPr>
              <a:t>allows to pass arguments by reference</a:t>
            </a:r>
            <a:endParaRPr lang="en-US" dirty="0" smtClean="0">
              <a:cs typeface="Arial" pitchFamily="34" charset="0"/>
            </a:endParaRPr>
          </a:p>
          <a:p>
            <a:pPr>
              <a:buNone/>
            </a:pPr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 err="1" smtClean="0"/>
              <a:t>Compilation</a:t>
            </a:r>
            <a:r>
              <a:rPr lang="pl-PL" noProof="0" dirty="0" smtClean="0"/>
              <a:t> </a:t>
            </a:r>
            <a:r>
              <a:rPr lang="pl-PL" noProof="0" dirty="0" err="1" smtClean="0"/>
              <a:t>in</a:t>
            </a:r>
            <a:r>
              <a:rPr lang="pl-PL" noProof="0" dirty="0" smtClean="0"/>
              <a:t> </a:t>
            </a:r>
            <a:r>
              <a:rPr lang="en-US" noProof="0" dirty="0" smtClean="0"/>
              <a:t>R</a:t>
            </a:r>
            <a:endParaRPr lang="en-US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compiler</a:t>
            </a:r>
            <a:r>
              <a:rPr lang="en-US" noProof="0" dirty="0" smtClean="0"/>
              <a:t> </a:t>
            </a:r>
            <a:r>
              <a:rPr lang="pl-PL" noProof="0" dirty="0" err="1" smtClean="0"/>
              <a:t>package</a:t>
            </a:r>
            <a:r>
              <a:rPr lang="pl-PL" noProof="0" dirty="0" smtClean="0"/>
              <a:t> </a:t>
            </a:r>
            <a:r>
              <a:rPr lang="en-US" noProof="0" dirty="0" smtClean="0"/>
              <a:t>– </a:t>
            </a:r>
            <a:r>
              <a:rPr lang="pl-PL" noProof="0" dirty="0" err="1" smtClean="0"/>
              <a:t>starting</a:t>
            </a:r>
            <a:r>
              <a:rPr lang="pl-PL" noProof="0" dirty="0" smtClean="0"/>
              <a:t> </a:t>
            </a:r>
            <a:r>
              <a:rPr lang="pl-PL" noProof="0" dirty="0" err="1" smtClean="0"/>
              <a:t>from</a:t>
            </a:r>
            <a:r>
              <a:rPr lang="pl-PL" noProof="0" dirty="0" smtClean="0"/>
              <a:t> </a:t>
            </a:r>
            <a:r>
              <a:rPr lang="en-US" noProof="0" dirty="0" smtClean="0"/>
              <a:t>2.13</a:t>
            </a:r>
            <a:r>
              <a:rPr lang="pl-PL" noProof="0" dirty="0" smtClean="0"/>
              <a:t> </a:t>
            </a:r>
            <a:r>
              <a:rPr lang="pl-PL" noProof="0" dirty="0" err="1" smtClean="0"/>
              <a:t>version</a:t>
            </a:r>
            <a:r>
              <a:rPr lang="en-US" noProof="0" dirty="0" smtClean="0"/>
              <a:t> </a:t>
            </a:r>
            <a:r>
              <a:rPr lang="pl-PL" noProof="0" dirty="0" err="1" smtClean="0"/>
              <a:t>is</a:t>
            </a:r>
            <a:r>
              <a:rPr lang="pl-PL" noProof="0" dirty="0" smtClean="0"/>
              <a:t> a standard </a:t>
            </a:r>
            <a:r>
              <a:rPr lang="pl-PL" noProof="0" dirty="0" err="1" smtClean="0"/>
              <a:t>packaga</a:t>
            </a:r>
            <a:r>
              <a:rPr lang="pl-PL" noProof="0" dirty="0" smtClean="0"/>
              <a:t> </a:t>
            </a:r>
            <a:r>
              <a:rPr lang="pl-PL" noProof="0" dirty="0" err="1" smtClean="0"/>
              <a:t>in</a:t>
            </a:r>
            <a:r>
              <a:rPr lang="en-US" noProof="0" dirty="0" smtClean="0"/>
              <a:t> R, </a:t>
            </a:r>
            <a:r>
              <a:rPr lang="pl-PL" dirty="0" err="1" smtClean="0"/>
              <a:t>starting</a:t>
            </a:r>
            <a:r>
              <a:rPr lang="pl-PL" dirty="0" smtClean="0"/>
              <a:t> </a:t>
            </a:r>
            <a:r>
              <a:rPr lang="pl-PL" dirty="0" err="1" smtClean="0"/>
              <a:t>from</a:t>
            </a:r>
            <a:r>
              <a:rPr lang="en-US" noProof="0" dirty="0" smtClean="0"/>
              <a:t> 2.14 </a:t>
            </a:r>
            <a:r>
              <a:rPr lang="pl-PL" noProof="0" dirty="0" err="1" smtClean="0"/>
              <a:t>version</a:t>
            </a:r>
            <a:r>
              <a:rPr lang="pl-PL" noProof="0" dirty="0" smtClean="0"/>
              <a:t> of R standard </a:t>
            </a:r>
            <a:r>
              <a:rPr lang="pl-PL" noProof="0" dirty="0" err="1" smtClean="0"/>
              <a:t>packages</a:t>
            </a:r>
            <a:r>
              <a:rPr lang="pl-PL" noProof="0" dirty="0" smtClean="0"/>
              <a:t> </a:t>
            </a:r>
            <a:r>
              <a:rPr lang="pl-PL" noProof="0" dirty="0" err="1" smtClean="0"/>
              <a:t>are</a:t>
            </a:r>
            <a:r>
              <a:rPr lang="pl-PL" noProof="0" dirty="0" smtClean="0"/>
              <a:t> </a:t>
            </a:r>
            <a:r>
              <a:rPr lang="pl-PL" noProof="0" dirty="0" err="1" smtClean="0"/>
              <a:t>compiled</a:t>
            </a:r>
            <a:endParaRPr lang="en-US" noProof="0" dirty="0" smtClean="0"/>
          </a:p>
          <a:p>
            <a:r>
              <a:rPr lang="pl-PL" noProof="0" dirty="0" err="1" smtClean="0"/>
              <a:t>Compilation</a:t>
            </a:r>
            <a:r>
              <a:rPr lang="pl-PL" noProof="0" dirty="0" smtClean="0"/>
              <a:t> to </a:t>
            </a:r>
            <a:r>
              <a:rPr lang="pl-PL" noProof="0" dirty="0" err="1" smtClean="0"/>
              <a:t>byte</a:t>
            </a:r>
            <a:r>
              <a:rPr lang="pl-PL" noProof="0" dirty="0" smtClean="0"/>
              <a:t> </a:t>
            </a:r>
            <a:r>
              <a:rPr lang="pl-PL" noProof="0" dirty="0" err="1" smtClean="0"/>
              <a:t>code</a:t>
            </a:r>
            <a:r>
              <a:rPr lang="pl-PL" noProof="0" dirty="0" smtClean="0"/>
              <a:t> </a:t>
            </a:r>
            <a:r>
              <a:rPr lang="en-US" noProof="0" dirty="0" smtClean="0"/>
              <a:t>(</a:t>
            </a:r>
            <a:r>
              <a:rPr lang="pl-PL" noProof="0" dirty="0" err="1" smtClean="0"/>
              <a:t>intermediate</a:t>
            </a:r>
            <a:r>
              <a:rPr lang="en-US" noProof="0" dirty="0" smtClean="0"/>
              <a:t>), </a:t>
            </a:r>
            <a:r>
              <a:rPr lang="pl-PL" noProof="0" dirty="0" err="1" smtClean="0"/>
              <a:t>what</a:t>
            </a:r>
            <a:r>
              <a:rPr lang="pl-PL" noProof="0" dirty="0" smtClean="0"/>
              <a:t> </a:t>
            </a:r>
            <a:r>
              <a:rPr lang="pl-PL" noProof="0" dirty="0" err="1" smtClean="0"/>
              <a:t>allows</a:t>
            </a:r>
            <a:r>
              <a:rPr lang="pl-PL" noProof="0" dirty="0" smtClean="0"/>
              <a:t> for </a:t>
            </a:r>
            <a:r>
              <a:rPr lang="pl-PL" noProof="0" dirty="0" err="1" smtClean="0"/>
              <a:t>faster</a:t>
            </a:r>
            <a:r>
              <a:rPr lang="pl-PL" noProof="0" dirty="0" smtClean="0"/>
              <a:t> </a:t>
            </a:r>
            <a:r>
              <a:rPr lang="pl-PL" noProof="0" dirty="0" err="1" smtClean="0"/>
              <a:t>interpretation</a:t>
            </a:r>
            <a:r>
              <a:rPr lang="en-US" noProof="0" dirty="0" smtClean="0"/>
              <a:t>.</a:t>
            </a:r>
          </a:p>
          <a:p>
            <a:r>
              <a:rPr lang="en-US" noProof="0" dirty="0" smtClean="0"/>
              <a:t>JIT (Just-In-Time compilation) – </a:t>
            </a:r>
            <a:r>
              <a:rPr lang="pl-PL" noProof="0" dirty="0" err="1" smtClean="0"/>
              <a:t>interpretation</a:t>
            </a:r>
            <a:r>
              <a:rPr lang="pl-PL" dirty="0" smtClean="0"/>
              <a:t>, but </a:t>
            </a:r>
            <a:r>
              <a:rPr lang="pl-PL" dirty="0" err="1" smtClean="0"/>
              <a:t>uses</a:t>
            </a:r>
            <a:r>
              <a:rPr lang="pl-PL" dirty="0" smtClean="0"/>
              <a:t> </a:t>
            </a:r>
            <a:r>
              <a:rPr lang="pl-PL" dirty="0" err="1" smtClean="0"/>
              <a:t>buffor</a:t>
            </a:r>
            <a:r>
              <a:rPr lang="en-US" noProof="0" dirty="0" smtClean="0"/>
              <a:t>.</a:t>
            </a:r>
          </a:p>
          <a:p>
            <a:r>
              <a:rPr lang="en-US" noProof="0" dirty="0" smtClean="0"/>
              <a:t>Fun</a:t>
            </a:r>
            <a:r>
              <a:rPr lang="pl-PL" dirty="0" err="1" smtClean="0"/>
              <a:t>ctions</a:t>
            </a:r>
            <a:r>
              <a:rPr lang="en-US" noProof="0" dirty="0" smtClean="0"/>
              <a:t>: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enableJIT</a:t>
            </a:r>
            <a:r>
              <a:rPr lang="en-US" noProof="0" dirty="0" smtClean="0"/>
              <a:t>,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cmpfun</a:t>
            </a:r>
            <a:r>
              <a:rPr lang="en-US" noProof="0" dirty="0" smtClean="0"/>
              <a:t>,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cmpfile</a:t>
            </a:r>
            <a:r>
              <a:rPr lang="en-US" noProof="0" dirty="0" smtClean="0"/>
              <a:t>,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loadcmp</a:t>
            </a:r>
            <a:endParaRPr lang="en-US" noProof="0" dirty="0" smtClean="0">
              <a:latin typeface="Courier New" pitchFamily="49" charset="0"/>
              <a:cs typeface="Courier New" pitchFamily="49" charset="0"/>
            </a:endParaRPr>
          </a:p>
          <a:p>
            <a:endParaRPr lang="en-US" noProof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4963</TotalTime>
  <Words>905</Words>
  <Application>Microsoft Office PowerPoint</Application>
  <PresentationFormat>Pokaz na ekranie (4:3)</PresentationFormat>
  <Paragraphs>208</Paragraphs>
  <Slides>21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Motyw pakietu Office</vt:lpstr>
      <vt:lpstr>Code optimization in R.  Example from financial application</vt:lpstr>
      <vt:lpstr>Why so slow</vt:lpstr>
      <vt:lpstr>General rules</vt:lpstr>
      <vt:lpstr>Very slow code</vt:lpstr>
      <vt:lpstr>Examples</vt:lpstr>
      <vt:lpstr>apply family</vt:lpstr>
      <vt:lpstr>Reduce function</vt:lpstr>
      <vt:lpstr>Using packages that allows to speed-up</vt:lpstr>
      <vt:lpstr>Compilation in R</vt:lpstr>
      <vt:lpstr>Using lower-level language (C, Fortran)</vt:lpstr>
      <vt:lpstr>Conversion of types</vt:lpstr>
      <vt:lpstr>Problem</vt:lpstr>
      <vt:lpstr>Fragment of preprocessed datafile (KGHM S.A. quotations)</vt:lpstr>
      <vt:lpstr>Data</vt:lpstr>
      <vt:lpstr>Slajd 15</vt:lpstr>
      <vt:lpstr>Compilation</vt:lpstr>
      <vt:lpstr>Function embedding</vt:lpstr>
      <vt:lpstr>Rcpp package</vt:lpstr>
      <vt:lpstr>How does it work</vt:lpstr>
      <vt:lpstr>Slajd 20</vt:lpstr>
      <vt:lpstr>Slajd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Optymalizacja kodu w R na przykładzie zastosowań finansowych</dc:title>
  <cp:lastModifiedBy>Paweł Kliber</cp:lastModifiedBy>
  <cp:revision>338</cp:revision>
  <dcterms:modified xsi:type="dcterms:W3CDTF">2014-03-13T19:25:20Z</dcterms:modified>
</cp:coreProperties>
</file>