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6" r:id="rId19"/>
    <p:sldId id="274" r:id="rId20"/>
    <p:sldId id="273" r:id="rId21"/>
    <p:sldId id="275" r:id="rId22"/>
    <p:sldId id="276" r:id="rId23"/>
    <p:sldId id="282" r:id="rId24"/>
    <p:sldId id="283" r:id="rId25"/>
    <p:sldId id="284" r:id="rId26"/>
    <p:sldId id="277" r:id="rId27"/>
    <p:sldId id="278" r:id="rId28"/>
    <p:sldId id="281" r:id="rId29"/>
    <p:sldId id="280" r:id="rId30"/>
    <p:sldId id="279" r:id="rId31"/>
    <p:sldId id="285" r:id="rId32"/>
    <p:sldId id="287" r:id="rId33"/>
    <p:sldId id="288" r:id="rId34"/>
    <p:sldId id="289" r:id="rId35"/>
    <p:sldId id="290" r:id="rId36"/>
    <p:sldId id="291" r:id="rId37"/>
    <p:sldId id="293" r:id="rId38"/>
    <p:sldId id="292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B4B-B681-4DD8-B147-B7FDA5141EB4}" type="datetimeFigureOut">
              <a:rPr lang="pl-PL" smtClean="0"/>
              <a:t>2015-04-23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63F2-A1E2-4D0C-B71A-5D23DF3D2749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B4B-B681-4DD8-B147-B7FDA5141EB4}" type="datetimeFigureOut">
              <a:rPr lang="pl-PL" smtClean="0"/>
              <a:t>2015-04-23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63F2-A1E2-4D0C-B71A-5D23DF3D274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B4B-B681-4DD8-B147-B7FDA5141EB4}" type="datetimeFigureOut">
              <a:rPr lang="pl-PL" smtClean="0"/>
              <a:t>2015-04-23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63F2-A1E2-4D0C-B71A-5D23DF3D274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B4B-B681-4DD8-B147-B7FDA5141EB4}" type="datetimeFigureOut">
              <a:rPr lang="pl-PL" smtClean="0"/>
              <a:t>2015-04-23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63F2-A1E2-4D0C-B71A-5D23DF3D274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B4B-B681-4DD8-B147-B7FDA5141EB4}" type="datetimeFigureOut">
              <a:rPr lang="pl-PL" smtClean="0"/>
              <a:t>2015-04-23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63F2-A1E2-4D0C-B71A-5D23DF3D2749}" type="slidenum">
              <a:rPr lang="pl-PL" smtClean="0"/>
              <a:t>‹#›</a:t>
            </a:fld>
            <a:endParaRPr lang="pl-PL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B4B-B681-4DD8-B147-B7FDA5141EB4}" type="datetimeFigureOut">
              <a:rPr lang="pl-PL" smtClean="0"/>
              <a:t>2015-04-23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63F2-A1E2-4D0C-B71A-5D23DF3D274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B4B-B681-4DD8-B147-B7FDA5141EB4}" type="datetimeFigureOut">
              <a:rPr lang="pl-PL" smtClean="0"/>
              <a:t>2015-04-23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63F2-A1E2-4D0C-B71A-5D23DF3D2749}" type="slidenum">
              <a:rPr lang="pl-PL" smtClean="0"/>
              <a:t>‹#›</a:t>
            </a:fld>
            <a:endParaRPr lang="pl-PL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B4B-B681-4DD8-B147-B7FDA5141EB4}" type="datetimeFigureOut">
              <a:rPr lang="pl-PL" smtClean="0"/>
              <a:t>2015-04-23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63F2-A1E2-4D0C-B71A-5D23DF3D274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B4B-B681-4DD8-B147-B7FDA5141EB4}" type="datetimeFigureOut">
              <a:rPr lang="pl-PL" smtClean="0"/>
              <a:t>2015-04-23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63F2-A1E2-4D0C-B71A-5D23DF3D274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B4B-B681-4DD8-B147-B7FDA5141EB4}" type="datetimeFigureOut">
              <a:rPr lang="pl-PL" smtClean="0"/>
              <a:t>2015-04-23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63F2-A1E2-4D0C-B71A-5D23DF3D2749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B4B-B681-4DD8-B147-B7FDA5141EB4}" type="datetimeFigureOut">
              <a:rPr lang="pl-PL" smtClean="0"/>
              <a:t>2015-04-23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63F2-A1E2-4D0C-B71A-5D23DF3D274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0E98B4B-B681-4DD8-B147-B7FDA5141EB4}" type="datetimeFigureOut">
              <a:rPr lang="pl-PL" smtClean="0"/>
              <a:t>2015-04-23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E9863F2-A1E2-4D0C-B71A-5D23DF3D2749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trender.com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>
            <a:normAutofit/>
          </a:bodyPr>
          <a:lstStyle/>
          <a:p>
            <a:r>
              <a:rPr lang="pl-PL" sz="4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 SCIENCE DEATHMATCH</a:t>
            </a:r>
            <a:endParaRPr lang="pl-PL" sz="4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419872" y="3036974"/>
            <a:ext cx="1872208" cy="766936"/>
          </a:xfrm>
        </p:spPr>
        <p:txBody>
          <a:bodyPr/>
          <a:lstStyle/>
          <a:p>
            <a:r>
              <a:rPr lang="pl-PL" dirty="0" smtClean="0"/>
              <a:t>VS.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598" y="2491754"/>
            <a:ext cx="2457450" cy="1857375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687" y="2348880"/>
            <a:ext cx="2143125" cy="2143125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1610800" y="5507313"/>
            <a:ext cx="3705887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9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Filip </a:t>
            </a:r>
            <a:r>
              <a:rPr lang="pl-PL" sz="19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Cyprowski</a:t>
            </a:r>
            <a:endParaRPr lang="pl-PL" sz="19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l-PL" sz="1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Head</a:t>
            </a:r>
            <a:r>
              <a:rPr lang="pl-PL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of Analytics, </a:t>
            </a:r>
            <a:r>
              <a:rPr lang="pl-PL" sz="1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Sotrender</a:t>
            </a:r>
            <a:endParaRPr lang="pl-PL" sz="1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l-PL" sz="190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f.cyprowski@snrs.pl</a:t>
            </a:r>
            <a:endParaRPr lang="pl-PL" sz="1900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445224"/>
            <a:ext cx="1093675" cy="1093675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5747648"/>
            <a:ext cx="3170763" cy="488826"/>
          </a:xfrm>
          <a:prstGeom prst="rect">
            <a:avLst/>
          </a:prstGeom>
        </p:spPr>
      </p:pic>
      <p:sp>
        <p:nvSpPr>
          <p:cNvPr id="11" name="pole tekstowe 10"/>
          <p:cNvSpPr txBox="1"/>
          <p:nvPr/>
        </p:nvSpPr>
        <p:spPr>
          <a:xfrm>
            <a:off x="4283968" y="3128054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/>
              <a:t>VS.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67655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Warte wspomnienia, ale niezwiązane z </a:t>
            </a:r>
            <a:r>
              <a:rPr lang="pl-PL" dirty="0" err="1" smtClean="0"/>
              <a:t>Wickhamem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err="1"/>
              <a:t>d</a:t>
            </a:r>
            <a:r>
              <a:rPr lang="pl-PL" b="1" dirty="0" err="1" smtClean="0"/>
              <a:t>ata.table</a:t>
            </a:r>
            <a:r>
              <a:rPr lang="pl-PL" dirty="0" smtClean="0"/>
              <a:t> – super szybki pakiet posiadający podobną funkcjonalność co </a:t>
            </a:r>
            <a:r>
              <a:rPr lang="pl-PL" dirty="0" err="1" smtClean="0"/>
              <a:t>dplyr</a:t>
            </a:r>
            <a:r>
              <a:rPr lang="pl-PL" dirty="0" smtClean="0"/>
              <a:t> i </a:t>
            </a:r>
            <a:r>
              <a:rPr lang="pl-PL" dirty="0" err="1" smtClean="0"/>
              <a:t>plyr</a:t>
            </a:r>
            <a:r>
              <a:rPr lang="pl-PL" dirty="0" smtClean="0"/>
              <a:t>; niestety bardzo nieprzyjazny w obsłudze</a:t>
            </a:r>
          </a:p>
          <a:p>
            <a:r>
              <a:rPr lang="pl-PL" b="1" dirty="0" err="1"/>
              <a:t>b</a:t>
            </a:r>
            <a:r>
              <a:rPr lang="pl-PL" b="1" dirty="0" err="1" smtClean="0"/>
              <a:t>ase</a:t>
            </a:r>
            <a:r>
              <a:rPr lang="pl-PL" dirty="0" smtClean="0"/>
              <a:t> – coraz rzadziej używany, ale wciąż posiadający przydatne funkcje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9441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Split, </a:t>
            </a:r>
            <a:r>
              <a:rPr lang="pl-PL" dirty="0" err="1" smtClean="0"/>
              <a:t>Apply</a:t>
            </a:r>
            <a:r>
              <a:rPr lang="pl-PL" dirty="0" smtClean="0"/>
              <a:t>, </a:t>
            </a:r>
            <a:r>
              <a:rPr lang="pl-PL" dirty="0" err="1" smtClean="0"/>
              <a:t>Combine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Tabela z danymi dla poszczególnych postów na </a:t>
            </a:r>
            <a:r>
              <a:rPr lang="pl-PL" dirty="0" err="1" smtClean="0"/>
              <a:t>Facebooku</a:t>
            </a:r>
            <a:r>
              <a:rPr lang="pl-PL" dirty="0" smtClean="0"/>
              <a:t>: zasięg, kliknięcia, zaangażowanie…</a:t>
            </a:r>
          </a:p>
          <a:p>
            <a:r>
              <a:rPr lang="pl-PL" dirty="0" smtClean="0"/>
              <a:t>Chcemy zorientować się, które dane ze sobą korelują.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9" y="2924944"/>
            <a:ext cx="8720945" cy="345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 i </a:t>
            </a:r>
            <a:r>
              <a:rPr lang="pl-PL" dirty="0" err="1" smtClean="0"/>
              <a:t>dplyr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556792"/>
            <a:ext cx="5262874" cy="2973182"/>
          </a:xfr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869160"/>
            <a:ext cx="8732750" cy="120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5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Pandas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81774"/>
            <a:ext cx="8229600" cy="1913651"/>
          </a:xfr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15275994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5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Pivot</a:t>
            </a:r>
            <a:r>
              <a:rPr lang="pl-PL" dirty="0" smtClean="0"/>
              <a:t> </a:t>
            </a:r>
            <a:r>
              <a:rPr lang="pl-PL" dirty="0" err="1" smtClean="0"/>
              <a:t>tables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Ta sama tabela</a:t>
            </a:r>
          </a:p>
          <a:p>
            <a:r>
              <a:rPr lang="pl-PL" dirty="0" smtClean="0"/>
              <a:t>Chcemy zorientować się, w jakie dni najbardziej promowaliśmy </a:t>
            </a:r>
            <a:r>
              <a:rPr lang="pl-PL" dirty="0" err="1" smtClean="0"/>
              <a:t>fanpage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0897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 i reshape2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0888"/>
            <a:ext cx="9200880" cy="2592288"/>
          </a:xfrm>
        </p:spPr>
      </p:pic>
    </p:spTree>
    <p:extLst>
      <p:ext uri="{BB962C8B-B14F-4D97-AF65-F5344CB8AC3E}">
        <p14:creationId xmlns:p14="http://schemas.microsoft.com/office/powerpoint/2010/main" val="209786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Pandas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680446" cy="3888432"/>
          </a:xfrm>
        </p:spPr>
      </p:pic>
    </p:spTree>
    <p:extLst>
      <p:ext uri="{BB962C8B-B14F-4D97-AF65-F5344CB8AC3E}">
        <p14:creationId xmlns:p14="http://schemas.microsoft.com/office/powerpoint/2010/main" val="404331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Właściwie te same funkcjonalności</a:t>
            </a:r>
          </a:p>
          <a:p>
            <a:r>
              <a:rPr lang="pl-PL" dirty="0" smtClean="0"/>
              <a:t>Wydaje się, że </a:t>
            </a:r>
            <a:r>
              <a:rPr lang="pl-PL" dirty="0" err="1" smtClean="0"/>
              <a:t>Pandas</a:t>
            </a:r>
            <a:r>
              <a:rPr lang="pl-PL" dirty="0" smtClean="0"/>
              <a:t> wymaga dużo mniej kodu, zwłaszcza przy operacjach typu Split, </a:t>
            </a:r>
            <a:r>
              <a:rPr lang="pl-PL" dirty="0" err="1" smtClean="0"/>
              <a:t>apply</a:t>
            </a:r>
            <a:r>
              <a:rPr lang="pl-PL" dirty="0" smtClean="0"/>
              <a:t>, </a:t>
            </a:r>
            <a:r>
              <a:rPr lang="pl-PL" dirty="0" err="1" smtClean="0"/>
              <a:t>combine</a:t>
            </a:r>
            <a:r>
              <a:rPr lang="pl-PL" dirty="0" smtClean="0"/>
              <a:t>.</a:t>
            </a:r>
          </a:p>
          <a:p>
            <a:r>
              <a:rPr lang="pl-PL" dirty="0" err="1" smtClean="0"/>
              <a:t>Pandas</a:t>
            </a:r>
            <a:r>
              <a:rPr lang="pl-PL" dirty="0" smtClean="0"/>
              <a:t> jest szybsze prawie przy wszystkich podstawowych funkcjach od </a:t>
            </a:r>
            <a:r>
              <a:rPr lang="pl-PL" dirty="0" err="1" smtClean="0"/>
              <a:t>dplyr</a:t>
            </a:r>
            <a:r>
              <a:rPr lang="pl-PL" dirty="0" smtClean="0"/>
              <a:t> (</a:t>
            </a:r>
            <a:r>
              <a:rPr lang="pl-PL" dirty="0" err="1" smtClean="0"/>
              <a:t>aggregate</a:t>
            </a:r>
            <a:r>
              <a:rPr lang="pl-PL" dirty="0" smtClean="0"/>
              <a:t>, </a:t>
            </a:r>
            <a:r>
              <a:rPr lang="pl-PL" dirty="0" err="1" smtClean="0"/>
              <a:t>join</a:t>
            </a:r>
            <a:r>
              <a:rPr lang="pl-PL" dirty="0" smtClean="0"/>
              <a:t> itd.)</a:t>
            </a:r>
          </a:p>
          <a:p>
            <a:r>
              <a:rPr lang="pl-PL" dirty="0" err="1" smtClean="0"/>
              <a:t>dplyr</a:t>
            </a:r>
            <a:r>
              <a:rPr lang="pl-PL" dirty="0" smtClean="0"/>
              <a:t> na </a:t>
            </a:r>
            <a:r>
              <a:rPr lang="pl-PL" dirty="0" err="1" smtClean="0"/>
              <a:t>data.table</a:t>
            </a:r>
            <a:r>
              <a:rPr lang="pl-PL" dirty="0" smtClean="0"/>
              <a:t> może być niewiele </a:t>
            </a:r>
            <a:r>
              <a:rPr lang="pl-PL" dirty="0" err="1" smtClean="0"/>
              <a:t>wolinejsze</a:t>
            </a:r>
            <a:r>
              <a:rPr lang="pl-PL" dirty="0" smtClean="0"/>
              <a:t> niż </a:t>
            </a:r>
            <a:r>
              <a:rPr lang="pl-PL" dirty="0" err="1" smtClean="0"/>
              <a:t>Pandas</a:t>
            </a:r>
            <a:r>
              <a:rPr lang="pl-PL" dirty="0" smtClean="0"/>
              <a:t> </a:t>
            </a:r>
          </a:p>
          <a:p>
            <a:r>
              <a:rPr lang="pl-PL" dirty="0" err="1" smtClean="0"/>
              <a:t>Data.table</a:t>
            </a:r>
            <a:r>
              <a:rPr lang="pl-PL" dirty="0" smtClean="0"/>
              <a:t> jest szybsze niż </a:t>
            </a:r>
            <a:r>
              <a:rPr lang="pl-PL" dirty="0" err="1" smtClean="0"/>
              <a:t>Pandas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916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Porównanie funkcji</a:t>
            </a:r>
            <a:endParaRPr lang="pl-PL" dirty="0"/>
          </a:p>
        </p:txBody>
      </p:sp>
      <p:graphicFrame>
        <p:nvGraphicFramePr>
          <p:cNvPr id="6" name="Symbol zastępczy zawartości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040094"/>
              </p:ext>
            </p:extLst>
          </p:nvPr>
        </p:nvGraphicFramePr>
        <p:xfrm>
          <a:off x="457200" y="1600200"/>
          <a:ext cx="82296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Python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r</a:t>
                      </a:r>
                      <a:r>
                        <a:rPr lang="en-US" dirty="0" smtClean="0"/>
                        <a:t>bind</a:t>
                      </a:r>
                      <a:r>
                        <a:rPr lang="pl-PL" dirty="0" smtClean="0"/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group_by</a:t>
                      </a:r>
                      <a:r>
                        <a:rPr lang="pl-PL" dirty="0" smtClean="0"/>
                        <a:t>()</a:t>
                      </a:r>
                      <a:r>
                        <a:rPr lang="en-US" dirty="0" smtClean="0"/>
                        <a:t>, aggregate</a:t>
                      </a:r>
                      <a:r>
                        <a:rPr lang="pl-PL" dirty="0" smtClean="0"/>
                        <a:t>()</a:t>
                      </a:r>
                      <a:r>
                        <a:rPr lang="en-US" dirty="0" smtClean="0"/>
                        <a:t>, ply family</a:t>
                      </a:r>
                      <a:endParaRPr lang="pl-PL" dirty="0" smtClean="0"/>
                    </a:p>
                    <a:p>
                      <a:r>
                        <a:rPr lang="en-US" dirty="0" smtClean="0"/>
                        <a:t>%in% </a:t>
                      </a:r>
                      <a:endParaRPr lang="pl-PL" dirty="0" smtClean="0"/>
                    </a:p>
                    <a:p>
                      <a:r>
                        <a:rPr lang="en-US" dirty="0" err="1" smtClean="0"/>
                        <a:t>dcast</a:t>
                      </a:r>
                      <a:r>
                        <a:rPr lang="pl-PL" dirty="0" smtClean="0"/>
                        <a:t>()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tapply</a:t>
                      </a:r>
                      <a:r>
                        <a:rPr lang="pl-PL" dirty="0" smtClean="0"/>
                        <a:t>()</a:t>
                      </a:r>
                    </a:p>
                    <a:p>
                      <a:r>
                        <a:rPr lang="pl-PL" dirty="0" err="1" smtClean="0"/>
                        <a:t>melt</a:t>
                      </a:r>
                      <a:r>
                        <a:rPr lang="pl-PL" dirty="0" smtClean="0"/>
                        <a:t>()</a:t>
                      </a:r>
                    </a:p>
                    <a:p>
                      <a:r>
                        <a:rPr lang="pl-PL" dirty="0" err="1" smtClean="0"/>
                        <a:t>cut</a:t>
                      </a:r>
                      <a:r>
                        <a:rPr lang="pl-PL" dirty="0" smtClean="0"/>
                        <a:t>(), cut2()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concatenate</a:t>
                      </a:r>
                      <a:r>
                        <a:rPr lang="pl-PL" dirty="0" smtClean="0"/>
                        <a:t>()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groupby</a:t>
                      </a:r>
                      <a:r>
                        <a:rPr lang="pl-PL" dirty="0" smtClean="0"/>
                        <a:t>()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match</a:t>
                      </a:r>
                      <a:r>
                        <a:rPr lang="pl-PL" dirty="0" smtClean="0"/>
                        <a:t>()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pivot</a:t>
                      </a:r>
                      <a:r>
                        <a:rPr lang="pl-PL" dirty="0" smtClean="0"/>
                        <a:t>()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pivot_table</a:t>
                      </a:r>
                      <a:r>
                        <a:rPr lang="pl-PL" dirty="0" smtClean="0"/>
                        <a:t>()</a:t>
                      </a:r>
                    </a:p>
                    <a:p>
                      <a:r>
                        <a:rPr lang="pl-PL" dirty="0" err="1" smtClean="0"/>
                        <a:t>melt</a:t>
                      </a:r>
                      <a:r>
                        <a:rPr lang="pl-PL" dirty="0" smtClean="0"/>
                        <a:t>()</a:t>
                      </a:r>
                    </a:p>
                    <a:p>
                      <a:r>
                        <a:rPr lang="pl-PL" dirty="0" err="1" smtClean="0"/>
                        <a:t>cut</a:t>
                      </a:r>
                      <a:r>
                        <a:rPr lang="pl-PL" dirty="0" smtClean="0"/>
                        <a:t>()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pole tekstowe 6"/>
          <p:cNvSpPr txBox="1"/>
          <p:nvPr/>
        </p:nvSpPr>
        <p:spPr>
          <a:xfrm>
            <a:off x="2339752" y="4158372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I wiele, wiele innych…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5919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Wynik?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405926"/>
            <a:ext cx="2143125" cy="2143125"/>
          </a:xfr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548802"/>
            <a:ext cx="2457450" cy="1857375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3752736" y="2815769"/>
            <a:ext cx="20433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0" dirty="0" smtClean="0"/>
              <a:t>1:1</a:t>
            </a:r>
            <a:endParaRPr lang="pl-PL" sz="8000" dirty="0"/>
          </a:p>
        </p:txBody>
      </p:sp>
    </p:spTree>
    <p:extLst>
      <p:ext uri="{BB962C8B-B14F-4D97-AF65-F5344CB8AC3E}">
        <p14:creationId xmlns:p14="http://schemas.microsoft.com/office/powerpoint/2010/main" val="279500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 mnie</a:t>
            </a:r>
            <a:endParaRPr lang="pl-P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/>
          </a:bodyPr>
          <a:lstStyle/>
          <a:p>
            <a:r>
              <a:rPr lang="pl-P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Od początku kariery zawodowej związany z branżą badawczą</a:t>
            </a:r>
          </a:p>
          <a:p>
            <a:r>
              <a:rPr lang="pl-P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Wielki fan technologii służących do analizy dużych i małych zbiorów danych: R, </a:t>
            </a:r>
            <a:r>
              <a:rPr lang="pl-PL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Python</a:t>
            </a:r>
            <a:r>
              <a:rPr lang="pl-P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pl-PL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Hadoop</a:t>
            </a:r>
            <a:r>
              <a:rPr lang="pl-P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(głównie </a:t>
            </a:r>
            <a:r>
              <a:rPr lang="pl-PL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Hbase</a:t>
            </a:r>
            <a:r>
              <a:rPr lang="pl-PL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l-P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 </a:t>
            </a:r>
            <a:r>
              <a:rPr lang="pl-PL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Hive</a:t>
            </a:r>
            <a:r>
              <a:rPr lang="pl-P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), ostatnio również Spark</a:t>
            </a:r>
          </a:p>
          <a:p>
            <a:pPr marL="0" indent="0">
              <a:buNone/>
            </a:pPr>
            <a:endParaRPr lang="pl-PL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l-PL" dirty="0" smtClean="0">
                <a:solidFill>
                  <a:schemeClr val="tx2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twitter.com/</a:t>
            </a:r>
            <a:r>
              <a:rPr lang="pl-PL" dirty="0" err="1" smtClean="0">
                <a:solidFill>
                  <a:schemeClr val="tx2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FilipCyprowski</a:t>
            </a:r>
            <a:endParaRPr lang="pl-PL" dirty="0" smtClean="0">
              <a:solidFill>
                <a:schemeClr val="tx2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l-PL" dirty="0">
                <a:solidFill>
                  <a:schemeClr val="tx2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pl.linkedin.com/in/</a:t>
            </a:r>
            <a:r>
              <a:rPr lang="pl-PL" dirty="0" err="1">
                <a:solidFill>
                  <a:schemeClr val="tx2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filipcyprowski</a:t>
            </a:r>
            <a:endParaRPr lang="pl-PL" dirty="0" smtClean="0">
              <a:solidFill>
                <a:schemeClr val="tx2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9235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Wizualizacja danych</a:t>
            </a:r>
            <a:endParaRPr lang="pl-PL" dirty="0"/>
          </a:p>
        </p:txBody>
      </p:sp>
      <p:pic>
        <p:nvPicPr>
          <p:cNvPr id="7" name="Symbol zastępczy zawartości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1600200"/>
            <a:ext cx="8026400" cy="4876800"/>
          </a:xfrm>
        </p:spPr>
      </p:pic>
      <p:sp>
        <p:nvSpPr>
          <p:cNvPr id="8" name="pole tekstowe 7"/>
          <p:cNvSpPr txBox="1"/>
          <p:nvPr/>
        </p:nvSpPr>
        <p:spPr>
          <a:xfrm>
            <a:off x="1979712" y="2801359"/>
            <a:ext cx="5472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000" dirty="0" err="1" smtClean="0"/>
              <a:t>Matplotlib</a:t>
            </a:r>
            <a:r>
              <a:rPr lang="pl-PL" sz="3000" dirty="0" smtClean="0"/>
              <a:t> vs… </a:t>
            </a:r>
            <a:r>
              <a:rPr lang="pl-PL" sz="3000" dirty="0" err="1" smtClean="0"/>
              <a:t>Hadley</a:t>
            </a:r>
            <a:r>
              <a:rPr lang="pl-PL" sz="3000" dirty="0" smtClean="0"/>
              <a:t> </a:t>
            </a:r>
            <a:r>
              <a:rPr lang="pl-PL" sz="3000" dirty="0" err="1" smtClean="0"/>
              <a:t>Wickham</a:t>
            </a:r>
            <a:endParaRPr lang="pl-PL" sz="3000" dirty="0"/>
          </a:p>
        </p:txBody>
      </p:sp>
    </p:spTree>
    <p:extLst>
      <p:ext uri="{BB962C8B-B14F-4D97-AF65-F5344CB8AC3E}">
        <p14:creationId xmlns:p14="http://schemas.microsoft.com/office/powerpoint/2010/main" val="174987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Python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Matplotlib</a:t>
            </a:r>
            <a:r>
              <a:rPr lang="pl-PL" dirty="0" smtClean="0"/>
              <a:t> – moduł </a:t>
            </a:r>
            <a:r>
              <a:rPr lang="pl-PL" dirty="0" err="1" smtClean="0"/>
              <a:t>Pythona</a:t>
            </a:r>
            <a:r>
              <a:rPr lang="pl-PL" dirty="0" smtClean="0"/>
              <a:t> do tworzenia wykresów </a:t>
            </a:r>
          </a:p>
          <a:p>
            <a:r>
              <a:rPr lang="pl-PL" dirty="0" err="1" smtClean="0"/>
              <a:t>Seaborn</a:t>
            </a:r>
            <a:r>
              <a:rPr lang="pl-PL" dirty="0" smtClean="0"/>
              <a:t> – dojrzalsza wersja </a:t>
            </a:r>
            <a:r>
              <a:rPr lang="pl-PL" dirty="0" err="1" smtClean="0"/>
              <a:t>matplotliba</a:t>
            </a:r>
            <a:r>
              <a:rPr lang="pl-PL" dirty="0" smtClean="0"/>
              <a:t> szczególnie pomocna w EDA. Ładniejsze i bardziej dojrzałe wykresy</a:t>
            </a:r>
          </a:p>
          <a:p>
            <a:r>
              <a:rPr lang="pl-PL" dirty="0" err="1" smtClean="0"/>
              <a:t>Pandas</a:t>
            </a:r>
            <a:r>
              <a:rPr lang="pl-PL" dirty="0" smtClean="0"/>
              <a:t>(!) – nie tylko posiada własne funkcje do tworzenia wykresów, ale także pakiety pozwalające łączenie się z bibliotekami </a:t>
            </a:r>
            <a:r>
              <a:rPr lang="pl-PL" dirty="0" err="1" smtClean="0"/>
              <a:t>javascript</a:t>
            </a:r>
            <a:r>
              <a:rPr lang="pl-PL" dirty="0" smtClean="0"/>
              <a:t> (np. </a:t>
            </a:r>
            <a:r>
              <a:rPr lang="pl-PL" dirty="0" err="1" smtClean="0"/>
              <a:t>Highcharts</a:t>
            </a:r>
            <a:r>
              <a:rPr lang="pl-PL" dirty="0" smtClean="0"/>
              <a:t>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0266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Jednak nie tylko </a:t>
            </a:r>
            <a:r>
              <a:rPr lang="pl-PL" dirty="0" err="1" smtClean="0"/>
              <a:t>Hadley</a:t>
            </a:r>
            <a:r>
              <a:rPr lang="pl-PL" dirty="0" smtClean="0"/>
              <a:t> </a:t>
            </a:r>
            <a:r>
              <a:rPr lang="pl-PL" dirty="0" err="1" smtClean="0"/>
              <a:t>Wickham</a:t>
            </a:r>
            <a:r>
              <a:rPr lang="pl-PL" dirty="0" smtClean="0"/>
              <a:t>!</a:t>
            </a:r>
          </a:p>
          <a:p>
            <a:r>
              <a:rPr lang="pl-PL" dirty="0" err="1"/>
              <a:t>b</a:t>
            </a:r>
            <a:r>
              <a:rPr lang="pl-PL" dirty="0" err="1" smtClean="0"/>
              <a:t>ase</a:t>
            </a:r>
            <a:r>
              <a:rPr lang="pl-PL" dirty="0" smtClean="0"/>
              <a:t> </a:t>
            </a:r>
            <a:r>
              <a:rPr lang="pl-PL" dirty="0" err="1" smtClean="0"/>
              <a:t>graphics</a:t>
            </a:r>
            <a:r>
              <a:rPr lang="pl-PL" dirty="0" smtClean="0"/>
              <a:t> – toporny, ale z wielkimi możliwościami</a:t>
            </a:r>
          </a:p>
          <a:p>
            <a:r>
              <a:rPr lang="pl-PL" dirty="0"/>
              <a:t>g</a:t>
            </a:r>
            <a:r>
              <a:rPr lang="pl-PL" dirty="0" smtClean="0"/>
              <a:t>gplot2 – klasyczny już pakiet, (stosunkowo) łatwy w obsłudze i dostosowywaniu do własnych potrzeb</a:t>
            </a:r>
          </a:p>
          <a:p>
            <a:r>
              <a:rPr lang="pl-PL" dirty="0" err="1"/>
              <a:t>g</a:t>
            </a:r>
            <a:r>
              <a:rPr lang="pl-PL" dirty="0" err="1" smtClean="0"/>
              <a:t>gvis</a:t>
            </a:r>
            <a:r>
              <a:rPr lang="pl-PL" dirty="0" smtClean="0"/>
              <a:t> – interaktywne wykresy, </a:t>
            </a:r>
            <a:r>
              <a:rPr lang="pl-PL" dirty="0" err="1" smtClean="0"/>
              <a:t>grammar</a:t>
            </a:r>
            <a:r>
              <a:rPr lang="pl-PL" dirty="0" smtClean="0"/>
              <a:t> of </a:t>
            </a:r>
            <a:r>
              <a:rPr lang="pl-PL" dirty="0" err="1" smtClean="0"/>
              <a:t>graphics</a:t>
            </a:r>
            <a:r>
              <a:rPr lang="pl-PL" dirty="0" smtClean="0"/>
              <a:t> i </a:t>
            </a:r>
            <a:r>
              <a:rPr lang="pl-PL" dirty="0" err="1" smtClean="0"/>
              <a:t>pipe’y</a:t>
            </a:r>
            <a:r>
              <a:rPr lang="pl-PL" dirty="0" smtClean="0"/>
              <a:t>. Czego trzeba więcej?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8420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To wszystko na </a:t>
            </a:r>
            <a:r>
              <a:rPr lang="pl-PL" dirty="0" err="1" smtClean="0"/>
              <a:t>base</a:t>
            </a:r>
            <a:r>
              <a:rPr lang="pl-PL" dirty="0" smtClean="0"/>
              <a:t> </a:t>
            </a:r>
            <a:r>
              <a:rPr lang="pl-PL" dirty="0" err="1" smtClean="0"/>
              <a:t>graphics</a:t>
            </a:r>
            <a:r>
              <a:rPr lang="pl-PL" dirty="0" smtClean="0"/>
              <a:t>: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003" y="1600200"/>
            <a:ext cx="5401993" cy="4876800"/>
          </a:xfrm>
        </p:spPr>
      </p:pic>
    </p:spTree>
    <p:extLst>
      <p:ext uri="{BB962C8B-B14F-4D97-AF65-F5344CB8AC3E}">
        <p14:creationId xmlns:p14="http://schemas.microsoft.com/office/powerpoint/2010/main" val="149866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63661"/>
            <a:ext cx="4634038" cy="6377183"/>
          </a:xfrm>
        </p:spPr>
      </p:pic>
    </p:spTree>
    <p:extLst>
      <p:ext uri="{BB962C8B-B14F-4D97-AF65-F5344CB8AC3E}">
        <p14:creationId xmlns:p14="http://schemas.microsoft.com/office/powerpoint/2010/main" val="297952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04664"/>
            <a:ext cx="5522363" cy="6730382"/>
          </a:xfrm>
        </p:spPr>
      </p:pic>
    </p:spTree>
    <p:extLst>
      <p:ext uri="{BB962C8B-B14F-4D97-AF65-F5344CB8AC3E}">
        <p14:creationId xmlns:p14="http://schemas.microsoft.com/office/powerpoint/2010/main" val="55380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Jest tego więcej?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rCharts</a:t>
            </a:r>
            <a:r>
              <a:rPr lang="pl-PL" dirty="0" smtClean="0"/>
              <a:t> – dość złożony pakiet umożliwiający łączenie się z bibliotekami </a:t>
            </a:r>
            <a:r>
              <a:rPr lang="pl-PL" dirty="0" err="1" smtClean="0"/>
              <a:t>javascript</a:t>
            </a:r>
            <a:r>
              <a:rPr lang="pl-PL" dirty="0" smtClean="0"/>
              <a:t> (</a:t>
            </a:r>
            <a:r>
              <a:rPr lang="pl-PL" dirty="0" err="1" smtClean="0"/>
              <a:t>Highcharts</a:t>
            </a:r>
            <a:r>
              <a:rPr lang="pl-PL" dirty="0" smtClean="0"/>
              <a:t>, NVD3, </a:t>
            </a:r>
            <a:r>
              <a:rPr lang="pl-PL" dirty="0" err="1" smtClean="0"/>
              <a:t>Polychart</a:t>
            </a:r>
            <a:r>
              <a:rPr lang="pl-PL" dirty="0" smtClean="0"/>
              <a:t> itd.)</a:t>
            </a:r>
          </a:p>
          <a:p>
            <a:r>
              <a:rPr lang="pl-PL" dirty="0" err="1" smtClean="0"/>
              <a:t>Shiny</a:t>
            </a:r>
            <a:r>
              <a:rPr lang="pl-PL" dirty="0" smtClean="0"/>
              <a:t> – potężny pakiet do tworzenia aplikacji webowych, analiz w czasie rzeczywistym,  eksploracji danych i oczywiście prezentowania wyników badań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6371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Plotly</a:t>
            </a:r>
            <a:r>
              <a:rPr lang="pl-PL" dirty="0" smtClean="0"/>
              <a:t>!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Rozbudowane API zarówno dla </a:t>
            </a:r>
            <a:r>
              <a:rPr lang="pl-PL" dirty="0" err="1" smtClean="0"/>
              <a:t>Pythona</a:t>
            </a:r>
            <a:r>
              <a:rPr lang="pl-PL" dirty="0" smtClean="0"/>
              <a:t> jak i dla R</a:t>
            </a:r>
          </a:p>
          <a:p>
            <a:r>
              <a:rPr lang="pl-PL" dirty="0" smtClean="0"/>
              <a:t>Możliwość konwertowania wykresów z ggplot2 i </a:t>
            </a:r>
            <a:r>
              <a:rPr lang="pl-PL" dirty="0" err="1" smtClean="0"/>
              <a:t>matplotlib</a:t>
            </a:r>
            <a:r>
              <a:rPr lang="pl-PL" dirty="0" smtClean="0"/>
              <a:t> do </a:t>
            </a:r>
            <a:r>
              <a:rPr lang="pl-PL" dirty="0" err="1" smtClean="0"/>
              <a:t>plotly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1320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 </a:t>
            </a:r>
            <a:r>
              <a:rPr lang="pl-PL" dirty="0" err="1" smtClean="0"/>
              <a:t>Pythonie</a:t>
            </a:r>
            <a:r>
              <a:rPr lang="pl-PL" dirty="0" smtClean="0"/>
              <a:t> – brak </a:t>
            </a:r>
            <a:r>
              <a:rPr lang="pl-PL" dirty="0" err="1" smtClean="0"/>
              <a:t>grammar</a:t>
            </a:r>
            <a:r>
              <a:rPr lang="pl-PL" dirty="0" smtClean="0"/>
              <a:t> of </a:t>
            </a:r>
            <a:r>
              <a:rPr lang="pl-PL" dirty="0" err="1" smtClean="0"/>
              <a:t>graphics</a:t>
            </a:r>
            <a:r>
              <a:rPr lang="pl-PL" dirty="0" smtClean="0"/>
              <a:t>!</a:t>
            </a:r>
          </a:p>
          <a:p>
            <a:r>
              <a:rPr lang="pl-PL" dirty="0" smtClean="0"/>
              <a:t>Ograniczone możliwości tworzenia interaktywnych wykresów!</a:t>
            </a:r>
          </a:p>
          <a:p>
            <a:r>
              <a:rPr lang="pl-PL" dirty="0" smtClean="0"/>
              <a:t>Domyślne formaty w </a:t>
            </a:r>
            <a:r>
              <a:rPr lang="pl-PL" dirty="0" err="1" smtClean="0"/>
              <a:t>Pythonie</a:t>
            </a:r>
            <a:r>
              <a:rPr lang="pl-PL" dirty="0" smtClean="0"/>
              <a:t> są średnio ładne</a:t>
            </a:r>
            <a:endParaRPr lang="pl-PL" dirty="0"/>
          </a:p>
          <a:p>
            <a:r>
              <a:rPr lang="pl-PL" dirty="0" err="1" smtClean="0"/>
              <a:t>Matplotlib</a:t>
            </a:r>
            <a:r>
              <a:rPr lang="pl-PL" dirty="0" smtClean="0"/>
              <a:t> posiada jednak całkiem przyjazne, nie wymagające zaawansowanych umiejętności programistycznych GUI do eksploracji danych</a:t>
            </a:r>
          </a:p>
        </p:txBody>
      </p:sp>
    </p:spTree>
    <p:extLst>
      <p:ext uri="{BB962C8B-B14F-4D97-AF65-F5344CB8AC3E}">
        <p14:creationId xmlns:p14="http://schemas.microsoft.com/office/powerpoint/2010/main" val="366504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Wynik?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405926"/>
            <a:ext cx="2143125" cy="2143125"/>
          </a:xfr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548802"/>
            <a:ext cx="2457450" cy="1857375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3752736" y="2815769"/>
            <a:ext cx="18993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0" dirty="0" smtClean="0"/>
              <a:t>2:0</a:t>
            </a:r>
            <a:endParaRPr lang="pl-PL" sz="8000" dirty="0"/>
          </a:p>
        </p:txBody>
      </p:sp>
    </p:spTree>
    <p:extLst>
      <p:ext uri="{BB962C8B-B14F-4D97-AF65-F5344CB8AC3E}">
        <p14:creationId xmlns:p14="http://schemas.microsoft.com/office/powerpoint/2010/main" val="35543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Sotrender</a:t>
            </a:r>
            <a:endParaRPr lang="pl-P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4186808" cy="4569792"/>
          </a:xfrm>
        </p:spPr>
        <p:txBody>
          <a:bodyPr>
            <a:normAutofit/>
          </a:bodyPr>
          <a:lstStyle/>
          <a:p>
            <a:r>
              <a:rPr lang="pl-P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Analiza danych z </a:t>
            </a:r>
            <a:r>
              <a:rPr lang="pl-PL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social</a:t>
            </a:r>
            <a:r>
              <a:rPr lang="pl-P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media,</a:t>
            </a:r>
          </a:p>
          <a:p>
            <a:r>
              <a:rPr lang="pl-P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Trzy kanały: </a:t>
            </a:r>
            <a:r>
              <a:rPr lang="pl-PL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Facebook</a:t>
            </a:r>
            <a:r>
              <a:rPr lang="pl-P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pl-PL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Twitter</a:t>
            </a:r>
            <a:r>
              <a:rPr lang="pl-P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pl-PL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YouTube</a:t>
            </a:r>
            <a:r>
              <a:rPr lang="pl-P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</a:p>
          <a:p>
            <a:r>
              <a:rPr lang="pl-P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Raporty na temat ruchu w </a:t>
            </a:r>
            <a:r>
              <a:rPr lang="pl-PL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social</a:t>
            </a:r>
            <a:r>
              <a:rPr lang="pl-P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media,</a:t>
            </a:r>
          </a:p>
          <a:p>
            <a:r>
              <a:rPr lang="pl-P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Automatyczne rekomendacje:</a:t>
            </a:r>
            <a:endParaRPr lang="pl-P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406560"/>
            <a:ext cx="3076191" cy="244761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746775"/>
            <a:ext cx="3066667" cy="2438095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221088"/>
            <a:ext cx="3047619" cy="2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9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Machine learning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059832" y="2780928"/>
            <a:ext cx="3240360" cy="1612776"/>
          </a:xfrm>
        </p:spPr>
        <p:txBody>
          <a:bodyPr/>
          <a:lstStyle/>
          <a:p>
            <a:pPr marL="0" indent="0">
              <a:buNone/>
            </a:pPr>
            <a:r>
              <a:rPr lang="pl-PL" dirty="0" err="1" smtClean="0"/>
              <a:t>Sci</a:t>
            </a:r>
            <a:r>
              <a:rPr lang="pl-PL" dirty="0" smtClean="0"/>
              <a:t>-kit </a:t>
            </a:r>
            <a:r>
              <a:rPr lang="pl-PL" dirty="0" err="1" smtClean="0"/>
              <a:t>learn</a:t>
            </a:r>
            <a:r>
              <a:rPr lang="pl-PL" dirty="0" smtClean="0"/>
              <a:t> vs. 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1342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Python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Niektóre prostsze modele (regresje liniowe, czy logistyczne) dostępne są w </a:t>
            </a:r>
            <a:r>
              <a:rPr lang="pl-PL" dirty="0" err="1" smtClean="0"/>
              <a:t>pandas</a:t>
            </a:r>
            <a:r>
              <a:rPr lang="pl-PL" dirty="0" smtClean="0"/>
              <a:t>. Relatywnie proste w obsłudze i przyjemne.</a:t>
            </a:r>
          </a:p>
          <a:p>
            <a:r>
              <a:rPr lang="pl-PL" dirty="0" smtClean="0"/>
              <a:t>Bardziej zaawansowane modele oraz wszelkie rzeczy potrzebne do tworzenia klasyfikacji, regresji, klasteryzacji, ewaluacji modeli i </a:t>
            </a:r>
            <a:r>
              <a:rPr lang="pl-PL" dirty="0" err="1" smtClean="0"/>
              <a:t>preprocessingu</a:t>
            </a:r>
            <a:r>
              <a:rPr lang="pl-PL" dirty="0" smtClean="0"/>
              <a:t> znajdziemy w pakiecie </a:t>
            </a:r>
            <a:r>
              <a:rPr lang="pl-PL" dirty="0" err="1" smtClean="0"/>
              <a:t>scikit</a:t>
            </a:r>
            <a:r>
              <a:rPr lang="pl-PL" dirty="0" err="1"/>
              <a:t>-</a:t>
            </a:r>
            <a:r>
              <a:rPr lang="pl-PL" dirty="0" err="1" smtClean="0"/>
              <a:t>learn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4315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Około 100 uznanych i sprawdzonych pakietów (</a:t>
            </a:r>
            <a:r>
              <a:rPr lang="pl-PL" dirty="0" err="1" smtClean="0"/>
              <a:t>rpart</a:t>
            </a:r>
            <a:r>
              <a:rPr lang="pl-PL" dirty="0" smtClean="0"/>
              <a:t>, </a:t>
            </a:r>
            <a:r>
              <a:rPr lang="pl-PL" dirty="0" err="1" smtClean="0"/>
              <a:t>Cubist</a:t>
            </a:r>
            <a:r>
              <a:rPr lang="pl-PL" dirty="0" smtClean="0"/>
              <a:t>, C50, </a:t>
            </a:r>
            <a:r>
              <a:rPr lang="pl-PL" dirty="0" err="1" smtClean="0"/>
              <a:t>LogicReg</a:t>
            </a:r>
            <a:r>
              <a:rPr lang="pl-PL" dirty="0" smtClean="0"/>
              <a:t>, </a:t>
            </a:r>
            <a:r>
              <a:rPr lang="pl-PL" dirty="0" err="1" smtClean="0"/>
              <a:t>RandomForest</a:t>
            </a:r>
            <a:r>
              <a:rPr lang="pl-PL" dirty="0" smtClean="0"/>
              <a:t>, </a:t>
            </a:r>
            <a:r>
              <a:rPr lang="pl-PL" dirty="0" err="1" smtClean="0"/>
              <a:t>BayesTree</a:t>
            </a:r>
            <a:r>
              <a:rPr lang="pl-PL" dirty="0" smtClean="0"/>
              <a:t>…)</a:t>
            </a:r>
          </a:p>
          <a:p>
            <a:r>
              <a:rPr lang="pl-PL" dirty="0" smtClean="0"/>
              <a:t>Prawdopodobnie ponad 1000 niesprawdzonych i dotychczas nieuznanych pakietów, które czekają na odkrycie bądź zmieszanie z błotem</a:t>
            </a:r>
          </a:p>
          <a:p>
            <a:r>
              <a:rPr lang="pl-PL" dirty="0" err="1"/>
              <a:t>c</a:t>
            </a:r>
            <a:r>
              <a:rPr lang="pl-PL" dirty="0" err="1" smtClean="0"/>
              <a:t>aret</a:t>
            </a:r>
            <a:r>
              <a:rPr lang="pl-PL" dirty="0" smtClean="0"/>
              <a:t> – zintegrowany interfejs do tworzenia modeli prognostycznych. Odpowiednik </a:t>
            </a:r>
            <a:r>
              <a:rPr lang="pl-PL" dirty="0" err="1" smtClean="0"/>
              <a:t>scikit-learn</a:t>
            </a:r>
            <a:r>
              <a:rPr lang="pl-PL" dirty="0" smtClean="0"/>
              <a:t>.</a:t>
            </a:r>
          </a:p>
          <a:p>
            <a:r>
              <a:rPr lang="pl-PL" dirty="0" err="1"/>
              <a:t>m</a:t>
            </a:r>
            <a:r>
              <a:rPr lang="pl-PL" dirty="0" err="1" smtClean="0"/>
              <a:t>lr</a:t>
            </a:r>
            <a:r>
              <a:rPr lang="pl-PL" dirty="0" smtClean="0"/>
              <a:t> – podobna funkcjonalność jak w przypadku </a:t>
            </a:r>
            <a:r>
              <a:rPr lang="pl-PL" dirty="0" err="1" smtClean="0"/>
              <a:t>caret</a:t>
            </a:r>
            <a:r>
              <a:rPr lang="pl-PL" dirty="0" smtClean="0"/>
              <a:t>, ale mniej popularny.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9986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Lasy losowe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Mając dane dotyczące zasięgu organicznego, płatnego oraz liczby klikających spróbujemy przewidzieć liczbę </a:t>
            </a:r>
            <a:r>
              <a:rPr lang="pl-PL" dirty="0" err="1" smtClean="0"/>
              <a:t>storytellerów</a:t>
            </a:r>
            <a:r>
              <a:rPr lang="pl-PL" dirty="0" smtClean="0"/>
              <a:t> (czyli osób, które </a:t>
            </a:r>
            <a:r>
              <a:rPr lang="pl-PL" dirty="0" err="1" smtClean="0"/>
              <a:t>lajkowały</a:t>
            </a:r>
            <a:r>
              <a:rPr lang="pl-PL" dirty="0" smtClean="0"/>
              <a:t>, komentowały lub </a:t>
            </a:r>
            <a:r>
              <a:rPr lang="pl-PL" dirty="0" err="1" smtClean="0"/>
              <a:t>szerowały</a:t>
            </a:r>
            <a:r>
              <a:rPr lang="pl-PL" dirty="0" smtClean="0"/>
              <a:t> </a:t>
            </a:r>
            <a:r>
              <a:rPr lang="pl-PL" dirty="0" err="1" smtClean="0"/>
              <a:t>posta</a:t>
            </a:r>
            <a:r>
              <a:rPr lang="pl-PL" dirty="0" smtClean="0"/>
              <a:t>)</a:t>
            </a:r>
          </a:p>
          <a:p>
            <a:r>
              <a:rPr lang="pl-PL" dirty="0" smtClean="0"/>
              <a:t>Ta sama tabela co wcześniej: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725853"/>
            <a:ext cx="6696744" cy="264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0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 - </a:t>
            </a:r>
            <a:r>
              <a:rPr lang="pl-PL" dirty="0" err="1" smtClean="0"/>
              <a:t>caret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31" y="1988840"/>
            <a:ext cx="7839480" cy="3744416"/>
          </a:xfr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11" y="5836285"/>
            <a:ext cx="8136903" cy="42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5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Python</a:t>
            </a:r>
            <a:r>
              <a:rPr lang="pl-PL" dirty="0" smtClean="0"/>
              <a:t> – </a:t>
            </a:r>
            <a:r>
              <a:rPr lang="pl-PL" dirty="0" err="1" smtClean="0"/>
              <a:t>scikit-learn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0" y="1340768"/>
            <a:ext cx="8455760" cy="5136232"/>
          </a:xfrm>
        </p:spPr>
      </p:pic>
    </p:spTree>
    <p:extLst>
      <p:ext uri="{BB962C8B-B14F-4D97-AF65-F5344CB8AC3E}">
        <p14:creationId xmlns:p14="http://schemas.microsoft.com/office/powerpoint/2010/main" val="253119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Właściwie te same funkcje, bardzo podobny mechanizm działania</a:t>
            </a:r>
          </a:p>
          <a:p>
            <a:r>
              <a:rPr lang="pl-PL" dirty="0" err="1" smtClean="0"/>
              <a:t>Scikit-learn</a:t>
            </a:r>
            <a:r>
              <a:rPr lang="pl-PL" dirty="0" smtClean="0"/>
              <a:t> nadal słabo współpracuje z </a:t>
            </a:r>
            <a:r>
              <a:rPr lang="pl-PL" dirty="0" err="1" smtClean="0"/>
              <a:t>Pandas</a:t>
            </a:r>
            <a:r>
              <a:rPr lang="pl-PL" dirty="0" smtClean="0"/>
              <a:t> (konieczność dostosowywania formatu obiektów), ale z miesiąca na miesiąc jest coraz lepiej</a:t>
            </a:r>
          </a:p>
          <a:p>
            <a:r>
              <a:rPr lang="pl-PL" dirty="0" err="1" smtClean="0"/>
              <a:t>Scikit-learn</a:t>
            </a:r>
            <a:r>
              <a:rPr lang="pl-PL" dirty="0" smtClean="0"/>
              <a:t> jest generalnie szybszy (w przypadku np. lasów losowych na nieco większych zbiorach danych nawet do 10x)</a:t>
            </a:r>
          </a:p>
          <a:p>
            <a:r>
              <a:rPr lang="pl-PL" dirty="0" smtClean="0"/>
              <a:t>Za R stoją lata doświadczeń ogromnej liczby analityków i statystyków. </a:t>
            </a:r>
            <a:r>
              <a:rPr lang="pl-PL" dirty="0" err="1" smtClean="0"/>
              <a:t>Scikit-learn</a:t>
            </a:r>
            <a:r>
              <a:rPr lang="pl-PL" dirty="0" smtClean="0"/>
              <a:t> jest nieco młodszy.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5375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Wynik?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405926"/>
            <a:ext cx="2143125" cy="2143125"/>
          </a:xfr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548802"/>
            <a:ext cx="2457450" cy="1857375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3752736" y="2815769"/>
            <a:ext cx="18993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0" dirty="0"/>
              <a:t>1</a:t>
            </a:r>
            <a:r>
              <a:rPr lang="pl-PL" sz="8000" dirty="0" smtClean="0"/>
              <a:t>:1</a:t>
            </a:r>
            <a:endParaRPr lang="pl-PL" sz="8000" dirty="0"/>
          </a:p>
        </p:txBody>
      </p:sp>
    </p:spTree>
    <p:extLst>
      <p:ext uri="{BB962C8B-B14F-4D97-AF65-F5344CB8AC3E}">
        <p14:creationId xmlns:p14="http://schemas.microsoft.com/office/powerpoint/2010/main" val="187600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Inne aspekty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</a:t>
            </a:r>
            <a:r>
              <a:rPr lang="pl-PL" dirty="0" smtClean="0"/>
              <a:t>rzejrzystość </a:t>
            </a:r>
            <a:r>
              <a:rPr lang="pl-PL" dirty="0" smtClean="0"/>
              <a:t>kodu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48047"/>
            <a:ext cx="3411684" cy="1633081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655176"/>
            <a:ext cx="3096344" cy="1590015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948047"/>
            <a:ext cx="3732093" cy="3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4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Inne aspekty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Tworzenie programów:</a:t>
            </a:r>
          </a:p>
          <a:p>
            <a:pPr lvl="1"/>
            <a:r>
              <a:rPr lang="pl-PL" dirty="0" smtClean="0"/>
              <a:t>Pamięć i </a:t>
            </a:r>
            <a:r>
              <a:rPr lang="pl-PL" dirty="0" err="1" smtClean="0"/>
              <a:t>garbage</a:t>
            </a:r>
            <a:r>
              <a:rPr lang="pl-PL" dirty="0" smtClean="0"/>
              <a:t> </a:t>
            </a:r>
            <a:r>
              <a:rPr lang="pl-PL" dirty="0" err="1" smtClean="0"/>
              <a:t>collection</a:t>
            </a:r>
            <a:r>
              <a:rPr lang="pl-PL" dirty="0" smtClean="0"/>
              <a:t> – wygrywa </a:t>
            </a:r>
            <a:r>
              <a:rPr lang="pl-PL" dirty="0" err="1" smtClean="0"/>
              <a:t>Python</a:t>
            </a:r>
            <a:r>
              <a:rPr lang="pl-PL" dirty="0" smtClean="0"/>
              <a:t>,</a:t>
            </a:r>
          </a:p>
          <a:p>
            <a:pPr lvl="1"/>
            <a:r>
              <a:rPr lang="pl-PL" dirty="0" smtClean="0"/>
              <a:t>Ogólna szybkość – wygrywa </a:t>
            </a:r>
            <a:r>
              <a:rPr lang="pl-PL" dirty="0" err="1" smtClean="0"/>
              <a:t>Python</a:t>
            </a:r>
            <a:r>
              <a:rPr lang="pl-PL" dirty="0" smtClean="0"/>
              <a:t>,</a:t>
            </a:r>
          </a:p>
          <a:p>
            <a:pPr lvl="1"/>
            <a:r>
              <a:rPr lang="pl-PL" dirty="0" smtClean="0"/>
              <a:t>Obsługa w popularnych środowiskach developerskich – wygrywa </a:t>
            </a:r>
            <a:r>
              <a:rPr lang="pl-PL" dirty="0" err="1" smtClean="0"/>
              <a:t>Python</a:t>
            </a:r>
            <a:r>
              <a:rPr lang="pl-PL" dirty="0" smtClean="0"/>
              <a:t>,</a:t>
            </a:r>
          </a:p>
          <a:p>
            <a:pPr lvl="1"/>
            <a:r>
              <a:rPr lang="pl-PL" dirty="0" smtClean="0"/>
              <a:t>Kompatybilność z </a:t>
            </a:r>
            <a:r>
              <a:rPr lang="pl-PL" dirty="0" err="1" smtClean="0"/>
              <a:t>Linuxami</a:t>
            </a:r>
            <a:r>
              <a:rPr lang="pl-PL" dirty="0" smtClean="0"/>
              <a:t> – wygrywa </a:t>
            </a:r>
            <a:r>
              <a:rPr lang="pl-PL" dirty="0" err="1" smtClean="0"/>
              <a:t>Python</a:t>
            </a:r>
            <a:r>
              <a:rPr lang="pl-PL" dirty="0" smtClean="0"/>
              <a:t>!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467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9552" y="2708920"/>
            <a:ext cx="8229600" cy="1143000"/>
          </a:xfrm>
        </p:spPr>
        <p:txBody>
          <a:bodyPr/>
          <a:lstStyle/>
          <a:p>
            <a:r>
              <a:rPr lang="pl-PL" dirty="0" smtClean="0"/>
              <a:t>Dlaczego R i </a:t>
            </a:r>
            <a:r>
              <a:rPr lang="pl-PL" dirty="0" err="1" smtClean="0"/>
              <a:t>Python</a:t>
            </a:r>
            <a:r>
              <a:rPr lang="pl-PL" dirty="0" smtClean="0"/>
              <a:t>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225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Inne aspekty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Data </a:t>
            </a:r>
            <a:r>
              <a:rPr lang="pl-PL" dirty="0" err="1" smtClean="0"/>
              <a:t>collecting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Większość API ma wersje dla </a:t>
            </a:r>
            <a:r>
              <a:rPr lang="pl-PL" dirty="0" err="1" smtClean="0"/>
              <a:t>Pythona</a:t>
            </a:r>
            <a:r>
              <a:rPr lang="pl-PL" dirty="0" smtClean="0"/>
              <a:t>,</a:t>
            </a:r>
          </a:p>
          <a:p>
            <a:pPr lvl="1"/>
            <a:r>
              <a:rPr lang="pl-PL" dirty="0" smtClean="0"/>
              <a:t>Dużo lepsze biblioteki do web </a:t>
            </a:r>
            <a:r>
              <a:rPr lang="pl-PL" dirty="0" err="1" smtClean="0"/>
              <a:t>scrapingu</a:t>
            </a:r>
            <a:r>
              <a:rPr lang="pl-PL" dirty="0" smtClean="0"/>
              <a:t> (przestarzałe, ale wciąż bardzo dobre </a:t>
            </a:r>
            <a:r>
              <a:rPr lang="pl-PL" dirty="0" err="1" smtClean="0"/>
              <a:t>BeautifulSoup</a:t>
            </a:r>
            <a:r>
              <a:rPr lang="pl-PL" dirty="0" smtClean="0"/>
              <a:t> oraz fenomenalny </a:t>
            </a:r>
            <a:r>
              <a:rPr lang="pl-PL" dirty="0" err="1" smtClean="0"/>
              <a:t>Scrapy</a:t>
            </a:r>
            <a:r>
              <a:rPr lang="pl-PL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033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Inne aspekty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Big Data:</a:t>
            </a:r>
          </a:p>
          <a:p>
            <a:pPr lvl="1"/>
            <a:r>
              <a:rPr lang="pl-PL" dirty="0" smtClean="0"/>
              <a:t>Bardzo dobre i stosunkowo dojrzałe połączenia </a:t>
            </a:r>
            <a:r>
              <a:rPr lang="pl-PL" dirty="0" err="1" smtClean="0"/>
              <a:t>Pythona</a:t>
            </a:r>
            <a:r>
              <a:rPr lang="pl-PL" dirty="0" smtClean="0"/>
              <a:t> z </a:t>
            </a:r>
            <a:r>
              <a:rPr lang="pl-PL" dirty="0" err="1" smtClean="0"/>
              <a:t>Hbase</a:t>
            </a:r>
            <a:r>
              <a:rPr lang="pl-PL" dirty="0" smtClean="0"/>
              <a:t>, </a:t>
            </a:r>
            <a:r>
              <a:rPr lang="pl-PL" dirty="0" err="1" smtClean="0"/>
              <a:t>Hive</a:t>
            </a:r>
            <a:r>
              <a:rPr lang="pl-PL" dirty="0" smtClean="0"/>
              <a:t>, </a:t>
            </a:r>
            <a:r>
              <a:rPr lang="pl-PL" dirty="0" err="1" smtClean="0"/>
              <a:t>Impalą</a:t>
            </a:r>
            <a:r>
              <a:rPr lang="pl-PL" dirty="0" smtClean="0"/>
              <a:t> i wieloma innymi językami/technologiami działającymi na HDFS</a:t>
            </a:r>
          </a:p>
          <a:p>
            <a:pPr lvl="1"/>
            <a:r>
              <a:rPr lang="pl-PL" dirty="0" smtClean="0"/>
              <a:t>R (głównie za sprawą pakietów od </a:t>
            </a:r>
            <a:r>
              <a:rPr lang="pl-PL" dirty="0" err="1" smtClean="0"/>
              <a:t>Revolution</a:t>
            </a:r>
            <a:r>
              <a:rPr lang="pl-PL" dirty="0" smtClean="0"/>
              <a:t> Analytics) coraz lepiej dostosowany</a:t>
            </a:r>
          </a:p>
          <a:p>
            <a:pPr lvl="1"/>
            <a:r>
              <a:rPr lang="pl-PL" dirty="0" err="1" smtClean="0"/>
              <a:t>Python</a:t>
            </a:r>
            <a:r>
              <a:rPr lang="pl-PL" dirty="0" smtClean="0"/>
              <a:t> jest (obok Scali) jednym z dwóch domyślnych języków do obsługi Spark</a:t>
            </a:r>
          </a:p>
          <a:p>
            <a:pPr lvl="1"/>
            <a:r>
              <a:rPr lang="pl-PL" dirty="0" err="1" smtClean="0"/>
              <a:t>SparkR</a:t>
            </a:r>
            <a:r>
              <a:rPr lang="pl-PL" dirty="0" smtClean="0"/>
              <a:t> wygląda obiecująco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7712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Wynik?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405926"/>
            <a:ext cx="2143125" cy="2143125"/>
          </a:xfr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548802"/>
            <a:ext cx="2457450" cy="1857375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3752736" y="2815769"/>
            <a:ext cx="18993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0" dirty="0"/>
              <a:t>0</a:t>
            </a:r>
            <a:r>
              <a:rPr lang="pl-PL" sz="8000" dirty="0" smtClean="0"/>
              <a:t>:2</a:t>
            </a:r>
            <a:endParaRPr lang="pl-PL" sz="8000" dirty="0"/>
          </a:p>
        </p:txBody>
      </p:sp>
    </p:spTree>
    <p:extLst>
      <p:ext uri="{BB962C8B-B14F-4D97-AF65-F5344CB8AC3E}">
        <p14:creationId xmlns:p14="http://schemas.microsoft.com/office/powerpoint/2010/main" val="241564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WYNIK KOŃCOWY?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405926"/>
            <a:ext cx="2143125" cy="2143125"/>
          </a:xfr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548802"/>
            <a:ext cx="2457450" cy="1857375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3752736" y="2815769"/>
            <a:ext cx="18993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0" dirty="0"/>
              <a:t>4</a:t>
            </a:r>
            <a:r>
              <a:rPr lang="pl-PL" sz="8000" dirty="0" smtClean="0"/>
              <a:t>:4</a:t>
            </a:r>
            <a:endParaRPr lang="pl-PL" sz="8000" dirty="0"/>
          </a:p>
        </p:txBody>
      </p:sp>
    </p:spTree>
    <p:extLst>
      <p:ext uri="{BB962C8B-B14F-4D97-AF65-F5344CB8AC3E}">
        <p14:creationId xmlns:p14="http://schemas.microsoft.com/office/powerpoint/2010/main" val="149516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Dziękuję za wasz czas!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Filip </a:t>
            </a:r>
            <a:r>
              <a:rPr lang="pl-PL" dirty="0" err="1" smtClean="0"/>
              <a:t>Cyprowski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755576" y="4941168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hlinkClick r:id="rId2"/>
              </a:rPr>
              <a:t>http://www.sotrender.com</a:t>
            </a:r>
            <a:r>
              <a:rPr lang="pl-PL" dirty="0" smtClean="0">
                <a:hlinkClick r:id="rId2"/>
              </a:rPr>
              <a:t>/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9411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r>
              <a:rPr lang="pl-PL" sz="2800" dirty="0" smtClean="0"/>
              <a:t>Bo to wiodące języki programowania w świecie data science</a:t>
            </a:r>
            <a:endParaRPr lang="pl-PL" sz="2800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966389"/>
            <a:ext cx="4176464" cy="5414939"/>
          </a:xfrm>
        </p:spPr>
      </p:pic>
      <p:sp>
        <p:nvSpPr>
          <p:cNvPr id="7" name="pole tekstowe 6"/>
          <p:cNvSpPr txBox="1"/>
          <p:nvPr/>
        </p:nvSpPr>
        <p:spPr>
          <a:xfrm>
            <a:off x="971600" y="638132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tx2">
                    <a:lumMod val="75000"/>
                  </a:schemeClr>
                </a:solidFill>
              </a:rPr>
              <a:t>http://www.oreilly.com/data/free/2014-data-science-salary-survey.csp</a:t>
            </a:r>
            <a:endParaRPr lang="pl-PL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88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199" y="25121"/>
            <a:ext cx="8229600" cy="1143000"/>
          </a:xfrm>
        </p:spPr>
        <p:txBody>
          <a:bodyPr>
            <a:normAutofit/>
          </a:bodyPr>
          <a:lstStyle/>
          <a:p>
            <a:r>
              <a:rPr lang="pl-PL" sz="2800" dirty="0" smtClean="0"/>
              <a:t>Bo wszyscy lubimy benchmarki</a:t>
            </a:r>
            <a:endParaRPr lang="pl-PL" sz="280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285" y="2509952"/>
            <a:ext cx="5171429" cy="1838095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57808"/>
            <a:ext cx="9144000" cy="1369718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01" y="4348047"/>
            <a:ext cx="4893622" cy="358069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761" y="4754534"/>
            <a:ext cx="5022823" cy="1704681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538523"/>
            <a:ext cx="3742856" cy="1890476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5796136" cy="164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0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Data </a:t>
            </a:r>
            <a:r>
              <a:rPr lang="pl-PL" dirty="0" err="1" smtClean="0"/>
              <a:t>munging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964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3500" dirty="0" err="1" smtClean="0"/>
              <a:t>Pandas</a:t>
            </a:r>
            <a:r>
              <a:rPr lang="pl-PL" sz="3500" dirty="0" smtClean="0"/>
              <a:t> vs. </a:t>
            </a:r>
            <a:r>
              <a:rPr lang="pl-PL" sz="3500" dirty="0" err="1" smtClean="0"/>
              <a:t>Hadley</a:t>
            </a:r>
            <a:r>
              <a:rPr lang="pl-PL" sz="3500" dirty="0" smtClean="0"/>
              <a:t> </a:t>
            </a:r>
            <a:r>
              <a:rPr lang="pl-PL" sz="3500" dirty="0" err="1" smtClean="0"/>
              <a:t>Wickham</a:t>
            </a:r>
            <a:endParaRPr lang="pl-PL" sz="3500" dirty="0" smtClean="0"/>
          </a:p>
        </p:txBody>
      </p:sp>
    </p:spTree>
    <p:extLst>
      <p:ext uri="{BB962C8B-B14F-4D97-AF65-F5344CB8AC3E}">
        <p14:creationId xmlns:p14="http://schemas.microsoft.com/office/powerpoint/2010/main" val="233110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Pandas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Moduł </a:t>
            </a:r>
            <a:r>
              <a:rPr lang="pl-PL" dirty="0" err="1" smtClean="0"/>
              <a:t>Pythona</a:t>
            </a:r>
            <a:r>
              <a:rPr lang="pl-PL" dirty="0" smtClean="0"/>
              <a:t> służący do analizy (mniej) i przetwarzania danych (bardziej)</a:t>
            </a:r>
          </a:p>
          <a:p>
            <a:r>
              <a:rPr lang="pl-PL" dirty="0" smtClean="0"/>
              <a:t>Zbudowany na bazie </a:t>
            </a:r>
            <a:r>
              <a:rPr lang="pl-PL" dirty="0" err="1" smtClean="0"/>
              <a:t>NumPy</a:t>
            </a:r>
            <a:endParaRPr lang="pl-PL" dirty="0" smtClean="0"/>
          </a:p>
          <a:p>
            <a:r>
              <a:rPr lang="pl-PL" dirty="0" smtClean="0"/>
              <a:t>Operacje wektorowe niedostępne w „czystym” </a:t>
            </a:r>
            <a:r>
              <a:rPr lang="pl-PL" dirty="0" err="1" smtClean="0"/>
              <a:t>Pythonie</a:t>
            </a:r>
            <a:endParaRPr lang="pl-PL" dirty="0" smtClean="0"/>
          </a:p>
          <a:p>
            <a:r>
              <a:rPr lang="pl-PL" dirty="0" smtClean="0"/>
              <a:t>Obiekt </a:t>
            </a:r>
            <a:r>
              <a:rPr lang="pl-PL" dirty="0" err="1" smtClean="0"/>
              <a:t>DataFrame</a:t>
            </a:r>
            <a:r>
              <a:rPr lang="pl-PL" dirty="0" smtClean="0"/>
              <a:t> bardzo podobny do znanego </a:t>
            </a:r>
            <a:r>
              <a:rPr lang="pl-PL" dirty="0" err="1" smtClean="0"/>
              <a:t>data.frame</a:t>
            </a:r>
            <a:r>
              <a:rPr lang="pl-PL" dirty="0" smtClean="0"/>
              <a:t> z R</a:t>
            </a:r>
          </a:p>
          <a:p>
            <a:r>
              <a:rPr lang="pl-PL" dirty="0" smtClean="0"/>
              <a:t>Najważniejsze funkcje statystyczne, matematyczne, a nawet niektóre modele prognostyczne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3992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Hadley</a:t>
            </a:r>
            <a:r>
              <a:rPr lang="pl-PL" dirty="0" smtClean="0"/>
              <a:t> </a:t>
            </a:r>
            <a:r>
              <a:rPr lang="pl-PL" dirty="0" err="1" smtClean="0"/>
              <a:t>Wickham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err="1"/>
              <a:t>p</a:t>
            </a:r>
            <a:r>
              <a:rPr lang="pl-PL" b="1" dirty="0" err="1" smtClean="0"/>
              <a:t>lyr</a:t>
            </a:r>
            <a:r>
              <a:rPr lang="pl-PL" dirty="0" smtClean="0"/>
              <a:t> – pakiet do szybkiej obróbki danych, podsumowań, zestawień itd.</a:t>
            </a:r>
          </a:p>
          <a:p>
            <a:r>
              <a:rPr lang="pl-PL" b="1" dirty="0" err="1"/>
              <a:t>d</a:t>
            </a:r>
            <a:r>
              <a:rPr lang="pl-PL" b="1" dirty="0" err="1" smtClean="0"/>
              <a:t>plyr</a:t>
            </a:r>
            <a:r>
              <a:rPr lang="pl-PL" dirty="0" smtClean="0"/>
              <a:t> – młodszy, szybszy i ogólnie lepszy brat </a:t>
            </a:r>
            <a:r>
              <a:rPr lang="pl-PL" dirty="0" err="1" smtClean="0"/>
              <a:t>plyra</a:t>
            </a:r>
            <a:r>
              <a:rPr lang="pl-PL" dirty="0" smtClean="0"/>
              <a:t>. Wyjątkowo kompatybilny z </a:t>
            </a:r>
            <a:r>
              <a:rPr lang="pl-PL" dirty="0" err="1" smtClean="0"/>
              <a:t>pipe’ami</a:t>
            </a:r>
            <a:r>
              <a:rPr lang="pl-PL" dirty="0" smtClean="0"/>
              <a:t> („%&gt;%”)</a:t>
            </a:r>
          </a:p>
          <a:p>
            <a:r>
              <a:rPr lang="pl-PL" b="1" dirty="0"/>
              <a:t>r</a:t>
            </a:r>
            <a:r>
              <a:rPr lang="pl-PL" b="1" dirty="0" smtClean="0"/>
              <a:t>eshape2</a:t>
            </a:r>
            <a:r>
              <a:rPr lang="pl-PL" dirty="0" smtClean="0"/>
              <a:t> – pakiet do zmieniania kształtu tabel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965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zejrzystość">
  <a:themeElements>
    <a:clrScheme name="Niestandardowy 2">
      <a:dk1>
        <a:srgbClr val="292934"/>
      </a:dk1>
      <a:lt1>
        <a:srgbClr val="FFFFFF"/>
      </a:lt1>
      <a:dk2>
        <a:srgbClr val="EF5A00"/>
      </a:dk2>
      <a:lt2>
        <a:srgbClr val="F3F2DC"/>
      </a:lt2>
      <a:accent1>
        <a:srgbClr val="34445B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— klasyczny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zejrzystość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836</TotalTime>
  <Words>970</Words>
  <Application>Microsoft Office PowerPoint</Application>
  <PresentationFormat>Pokaz na ekranie (4:3)</PresentationFormat>
  <Paragraphs>142</Paragraphs>
  <Slides>44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44</vt:i4>
      </vt:variant>
    </vt:vector>
  </HeadingPairs>
  <TitlesOfParts>
    <vt:vector size="45" baseType="lpstr">
      <vt:lpstr>Przejrzystość</vt:lpstr>
      <vt:lpstr>DATA SCIENCE DEATHMATCH</vt:lpstr>
      <vt:lpstr>O mnie</vt:lpstr>
      <vt:lpstr>Sotrender</vt:lpstr>
      <vt:lpstr>Dlaczego R i Python?</vt:lpstr>
      <vt:lpstr>Bo to wiodące języki programowania w świecie data science</vt:lpstr>
      <vt:lpstr>Bo wszyscy lubimy benchmarki</vt:lpstr>
      <vt:lpstr>Data munging</vt:lpstr>
      <vt:lpstr>Pandas</vt:lpstr>
      <vt:lpstr>Hadley Wickham</vt:lpstr>
      <vt:lpstr>Warte wspomnienia, ale niezwiązane z Wickhamem</vt:lpstr>
      <vt:lpstr>Split, Apply, Combine</vt:lpstr>
      <vt:lpstr>R i dplyr</vt:lpstr>
      <vt:lpstr>Pandas</vt:lpstr>
      <vt:lpstr>Pivot tables</vt:lpstr>
      <vt:lpstr>R i reshape2</vt:lpstr>
      <vt:lpstr>Pandas</vt:lpstr>
      <vt:lpstr>Podsumowanie</vt:lpstr>
      <vt:lpstr>Porównanie funkcji</vt:lpstr>
      <vt:lpstr>Wynik?</vt:lpstr>
      <vt:lpstr>Wizualizacja danych</vt:lpstr>
      <vt:lpstr>Python</vt:lpstr>
      <vt:lpstr>R</vt:lpstr>
      <vt:lpstr>To wszystko na base graphics:</vt:lpstr>
      <vt:lpstr>Prezentacja programu PowerPoint</vt:lpstr>
      <vt:lpstr>Prezentacja programu PowerPoint</vt:lpstr>
      <vt:lpstr>Jest tego więcej?</vt:lpstr>
      <vt:lpstr>Plotly!</vt:lpstr>
      <vt:lpstr>Podsumowanie</vt:lpstr>
      <vt:lpstr>Wynik?</vt:lpstr>
      <vt:lpstr>Machine learning</vt:lpstr>
      <vt:lpstr>Python</vt:lpstr>
      <vt:lpstr>R</vt:lpstr>
      <vt:lpstr>Lasy losowe</vt:lpstr>
      <vt:lpstr>R - caret</vt:lpstr>
      <vt:lpstr>Python – scikit-learn</vt:lpstr>
      <vt:lpstr>Podsumowanie</vt:lpstr>
      <vt:lpstr>Wynik?</vt:lpstr>
      <vt:lpstr>Inne aspekty</vt:lpstr>
      <vt:lpstr>Inne aspekty</vt:lpstr>
      <vt:lpstr>Inne aspekty</vt:lpstr>
      <vt:lpstr>Inne aspekty</vt:lpstr>
      <vt:lpstr>Wynik?</vt:lpstr>
      <vt:lpstr>WYNIK KOŃCOWY?</vt:lpstr>
      <vt:lpstr>Dziękuję za wasz czas!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user</dc:creator>
  <cp:lastModifiedBy>user</cp:lastModifiedBy>
  <cp:revision>41</cp:revision>
  <dcterms:created xsi:type="dcterms:W3CDTF">2015-04-22T16:23:34Z</dcterms:created>
  <dcterms:modified xsi:type="dcterms:W3CDTF">2015-04-23T16:46:10Z</dcterms:modified>
</cp:coreProperties>
</file>