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10001250"/>
  <p:defaultTextStyle>
    <a:defPPr>
      <a:defRPr lang="pl-PL"/>
    </a:defPPr>
    <a:lvl1pPr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1474788" indent="-101758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2951163" indent="-203676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4427538" indent="-305593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5903913" indent="-407511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F87"/>
    <a:srgbClr val="6599D9"/>
    <a:srgbClr val="2E6EBC"/>
    <a:srgbClr val="1384B7"/>
    <a:srgbClr val="AA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95382" autoAdjust="0"/>
  </p:normalViewPr>
  <p:slideViewPr>
    <p:cSldViewPr>
      <p:cViewPr>
        <p:scale>
          <a:sx n="62" d="100"/>
          <a:sy n="62" d="100"/>
        </p:scale>
        <p:origin x="1368" y="1452"/>
      </p:cViewPr>
      <p:guideLst>
        <p:guide orient="horz" pos="6737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chalowe\projekty_Michala\Kwasne_deszcze\pH_Polska_dan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chalowe\projekty_Michala\Kwasne_deszcze\wykresy_kwasne_deszcze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chalowe\projekty_Michala\Kwasne_deszcze\wykresy_kwasne_deszcze3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ichalowe\projekty_Michala\Kwasne_deszcze\nowy%20wykres2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ctr" anchorCtr="0"/>
          <a:lstStyle/>
          <a:p>
            <a:pPr>
              <a:defRPr/>
            </a:pPr>
            <a:r>
              <a:rPr lang="pl-PL" sz="2400" dirty="0" smtClean="0"/>
              <a:t>Odczyn </a:t>
            </a:r>
            <a:r>
              <a:rPr lang="pl-PL" sz="2400" dirty="0" err="1"/>
              <a:t>pH</a:t>
            </a:r>
            <a:r>
              <a:rPr lang="pl-PL" sz="2400" dirty="0"/>
              <a:t> </a:t>
            </a:r>
            <a:r>
              <a:rPr lang="pl-PL" sz="2400" dirty="0" smtClean="0"/>
              <a:t>opadów </a:t>
            </a:r>
            <a:r>
              <a:rPr lang="pl-PL" sz="2400" dirty="0"/>
              <a:t>atmosferycznych </a:t>
            </a:r>
            <a:r>
              <a:rPr lang="pl-PL" sz="2400" dirty="0" smtClean="0"/>
              <a:t>w różnych częściach Polski </a:t>
            </a:r>
            <a:endParaRPr lang="pl-PL" sz="2400" dirty="0"/>
          </a:p>
          <a:p>
            <a:pPr>
              <a:defRPr/>
            </a:pPr>
            <a:r>
              <a:rPr lang="pl-PL" sz="2400" dirty="0"/>
              <a:t>(stacje monitoringowe) w 2013 roku</a:t>
            </a:r>
          </a:p>
        </c:rich>
      </c:tx>
      <c:layout>
        <c:manualLayout>
          <c:xMode val="edge"/>
          <c:yMode val="edge"/>
          <c:x val="0.18797554153662857"/>
          <c:y val="9.0361574368998717E-3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6.7879202225470323E-2"/>
          <c:y val="0.15366666666666667"/>
          <c:w val="0.91494019834347051"/>
          <c:h val="0.46125219796821643"/>
        </c:manualLayout>
      </c:layout>
      <c:stockChart>
        <c:ser>
          <c:idx val="0"/>
          <c:order val="0"/>
          <c:tx>
            <c:strRef>
              <c:f>wg_sredniej!$D$5</c:f>
              <c:strCache>
                <c:ptCount val="1"/>
                <c:pt idx="0">
                  <c:v>min pH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9"/>
            <c:spPr>
              <a:ln w="158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marker>
          <c:cat>
            <c:strRef>
              <c:f>wg_sredniej!$C$6:$C$28</c:f>
              <c:strCache>
                <c:ptCount val="23"/>
                <c:pt idx="0">
                  <c:v>Katowice</c:v>
                </c:pt>
                <c:pt idx="1">
                  <c:v>Śnieżka</c:v>
                </c:pt>
                <c:pt idx="2">
                  <c:v>Sandomierz</c:v>
                </c:pt>
                <c:pt idx="3">
                  <c:v>Legnica</c:v>
                </c:pt>
                <c:pt idx="4">
                  <c:v>Łeba</c:v>
                </c:pt>
                <c:pt idx="5">
                  <c:v>Kasprowy Wierch</c:v>
                </c:pt>
                <c:pt idx="6">
                  <c:v>Nowy Sącz</c:v>
                </c:pt>
                <c:pt idx="7">
                  <c:v>Racibórz</c:v>
                </c:pt>
                <c:pt idx="8">
                  <c:v>Zielona Góra</c:v>
                </c:pt>
                <c:pt idx="9">
                  <c:v>Włodawa</c:v>
                </c:pt>
                <c:pt idx="10">
                  <c:v>Białystok</c:v>
                </c:pt>
                <c:pt idx="11">
                  <c:v>Sulejów</c:v>
                </c:pt>
                <c:pt idx="12">
                  <c:v>Warszawa</c:v>
                </c:pt>
                <c:pt idx="13">
                  <c:v>Kalisz</c:v>
                </c:pt>
                <c:pt idx="14">
                  <c:v>Chojnice</c:v>
                </c:pt>
                <c:pt idx="15">
                  <c:v>Świnoujście</c:v>
                </c:pt>
                <c:pt idx="16">
                  <c:v>Lesko</c:v>
                </c:pt>
                <c:pt idx="17">
                  <c:v>Gorzów Wlkp.</c:v>
                </c:pt>
                <c:pt idx="18">
                  <c:v>Olsztyn</c:v>
                </c:pt>
                <c:pt idx="19">
                  <c:v>Toruń</c:v>
                </c:pt>
                <c:pt idx="20">
                  <c:v>Gdańsk</c:v>
                </c:pt>
                <c:pt idx="21">
                  <c:v>Poznań</c:v>
                </c:pt>
                <c:pt idx="22">
                  <c:v>Suwałki</c:v>
                </c:pt>
              </c:strCache>
            </c:strRef>
          </c:cat>
          <c:val>
            <c:numRef>
              <c:f>wg_sredniej!$D$6:$D$28</c:f>
              <c:numCache>
                <c:formatCode>General</c:formatCode>
                <c:ptCount val="23"/>
                <c:pt idx="0">
                  <c:v>3.45</c:v>
                </c:pt>
                <c:pt idx="1">
                  <c:v>4.16</c:v>
                </c:pt>
                <c:pt idx="2">
                  <c:v>3.95</c:v>
                </c:pt>
                <c:pt idx="3">
                  <c:v>3.68</c:v>
                </c:pt>
                <c:pt idx="4">
                  <c:v>3.7</c:v>
                </c:pt>
                <c:pt idx="5">
                  <c:v>3.93</c:v>
                </c:pt>
                <c:pt idx="6">
                  <c:v>3.77</c:v>
                </c:pt>
                <c:pt idx="7">
                  <c:v>3.81</c:v>
                </c:pt>
                <c:pt idx="8">
                  <c:v>4.17</c:v>
                </c:pt>
                <c:pt idx="9">
                  <c:v>4.12</c:v>
                </c:pt>
                <c:pt idx="10">
                  <c:v>4.0999999999999996</c:v>
                </c:pt>
                <c:pt idx="11">
                  <c:v>4.1399999999999997</c:v>
                </c:pt>
                <c:pt idx="12">
                  <c:v>3.33</c:v>
                </c:pt>
                <c:pt idx="13">
                  <c:v>3.88</c:v>
                </c:pt>
                <c:pt idx="14">
                  <c:v>4.1900000000000004</c:v>
                </c:pt>
                <c:pt idx="15">
                  <c:v>4.2300000000000004</c:v>
                </c:pt>
                <c:pt idx="16">
                  <c:v>4.22</c:v>
                </c:pt>
                <c:pt idx="17">
                  <c:v>4.04</c:v>
                </c:pt>
                <c:pt idx="18">
                  <c:v>3.7</c:v>
                </c:pt>
                <c:pt idx="19">
                  <c:v>4.41</c:v>
                </c:pt>
                <c:pt idx="20">
                  <c:v>4.38</c:v>
                </c:pt>
                <c:pt idx="21">
                  <c:v>4.6100000000000003</c:v>
                </c:pt>
                <c:pt idx="22">
                  <c:v>4.99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wg_sredniej!$E$5</c:f>
              <c:strCache>
                <c:ptCount val="1"/>
                <c:pt idx="0">
                  <c:v>max pH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0"/>
            <c:spPr>
              <a:solidFill>
                <a:srgbClr val="FF0000"/>
              </a:solidFill>
              <a:ln w="19050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marker>
          <c:cat>
            <c:strRef>
              <c:f>wg_sredniej!$C$6:$C$28</c:f>
              <c:strCache>
                <c:ptCount val="23"/>
                <c:pt idx="0">
                  <c:v>Katowice</c:v>
                </c:pt>
                <c:pt idx="1">
                  <c:v>Śnieżka</c:v>
                </c:pt>
                <c:pt idx="2">
                  <c:v>Sandomierz</c:v>
                </c:pt>
                <c:pt idx="3">
                  <c:v>Legnica</c:v>
                </c:pt>
                <c:pt idx="4">
                  <c:v>Łeba</c:v>
                </c:pt>
                <c:pt idx="5">
                  <c:v>Kasprowy Wierch</c:v>
                </c:pt>
                <c:pt idx="6">
                  <c:v>Nowy Sącz</c:v>
                </c:pt>
                <c:pt idx="7">
                  <c:v>Racibórz</c:v>
                </c:pt>
                <c:pt idx="8">
                  <c:v>Zielona Góra</c:v>
                </c:pt>
                <c:pt idx="9">
                  <c:v>Włodawa</c:v>
                </c:pt>
                <c:pt idx="10">
                  <c:v>Białystok</c:v>
                </c:pt>
                <c:pt idx="11">
                  <c:v>Sulejów</c:v>
                </c:pt>
                <c:pt idx="12">
                  <c:v>Warszawa</c:v>
                </c:pt>
                <c:pt idx="13">
                  <c:v>Kalisz</c:v>
                </c:pt>
                <c:pt idx="14">
                  <c:v>Chojnice</c:v>
                </c:pt>
                <c:pt idx="15">
                  <c:v>Świnoujście</c:v>
                </c:pt>
                <c:pt idx="16">
                  <c:v>Lesko</c:v>
                </c:pt>
                <c:pt idx="17">
                  <c:v>Gorzów Wlkp.</c:v>
                </c:pt>
                <c:pt idx="18">
                  <c:v>Olsztyn</c:v>
                </c:pt>
                <c:pt idx="19">
                  <c:v>Toruń</c:v>
                </c:pt>
                <c:pt idx="20">
                  <c:v>Gdańsk</c:v>
                </c:pt>
                <c:pt idx="21">
                  <c:v>Poznań</c:v>
                </c:pt>
                <c:pt idx="22">
                  <c:v>Suwałki</c:v>
                </c:pt>
              </c:strCache>
            </c:strRef>
          </c:cat>
          <c:val>
            <c:numRef>
              <c:f>wg_sredniej!$E$6:$E$28</c:f>
              <c:numCache>
                <c:formatCode>General</c:formatCode>
                <c:ptCount val="23"/>
                <c:pt idx="0">
                  <c:v>6.78</c:v>
                </c:pt>
                <c:pt idx="1">
                  <c:v>4.9000000000000004</c:v>
                </c:pt>
                <c:pt idx="2">
                  <c:v>8.11</c:v>
                </c:pt>
                <c:pt idx="3">
                  <c:v>6.64</c:v>
                </c:pt>
                <c:pt idx="4">
                  <c:v>7.22</c:v>
                </c:pt>
                <c:pt idx="5">
                  <c:v>7.3</c:v>
                </c:pt>
                <c:pt idx="6">
                  <c:v>7.88</c:v>
                </c:pt>
                <c:pt idx="7">
                  <c:v>7.09</c:v>
                </c:pt>
                <c:pt idx="8">
                  <c:v>6.82</c:v>
                </c:pt>
                <c:pt idx="9">
                  <c:v>7.13</c:v>
                </c:pt>
                <c:pt idx="10">
                  <c:v>6.8</c:v>
                </c:pt>
                <c:pt idx="11">
                  <c:v>7.84</c:v>
                </c:pt>
                <c:pt idx="12">
                  <c:v>7.43</c:v>
                </c:pt>
                <c:pt idx="13">
                  <c:v>7.27</c:v>
                </c:pt>
                <c:pt idx="14">
                  <c:v>6.87</c:v>
                </c:pt>
                <c:pt idx="15">
                  <c:v>7.51</c:v>
                </c:pt>
                <c:pt idx="16">
                  <c:v>7.47</c:v>
                </c:pt>
                <c:pt idx="17">
                  <c:v>7.12</c:v>
                </c:pt>
                <c:pt idx="18">
                  <c:v>7.21</c:v>
                </c:pt>
                <c:pt idx="19">
                  <c:v>7.96</c:v>
                </c:pt>
                <c:pt idx="20">
                  <c:v>7.01</c:v>
                </c:pt>
                <c:pt idx="21">
                  <c:v>7.57</c:v>
                </c:pt>
                <c:pt idx="22">
                  <c:v>7.58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wg_sredniej!$F$5</c:f>
              <c:strCache>
                <c:ptCount val="1"/>
                <c:pt idx="0">
                  <c:v>średnia (ważona) pH w wodach opadowych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4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marker>
          <c:cat>
            <c:strRef>
              <c:f>wg_sredniej!$C$6:$C$28</c:f>
              <c:strCache>
                <c:ptCount val="23"/>
                <c:pt idx="0">
                  <c:v>Katowice</c:v>
                </c:pt>
                <c:pt idx="1">
                  <c:v>Śnieżka</c:v>
                </c:pt>
                <c:pt idx="2">
                  <c:v>Sandomierz</c:v>
                </c:pt>
                <c:pt idx="3">
                  <c:v>Legnica</c:v>
                </c:pt>
                <c:pt idx="4">
                  <c:v>Łeba</c:v>
                </c:pt>
                <c:pt idx="5">
                  <c:v>Kasprowy Wierch</c:v>
                </c:pt>
                <c:pt idx="6">
                  <c:v>Nowy Sącz</c:v>
                </c:pt>
                <c:pt idx="7">
                  <c:v>Racibórz</c:v>
                </c:pt>
                <c:pt idx="8">
                  <c:v>Zielona Góra</c:v>
                </c:pt>
                <c:pt idx="9">
                  <c:v>Włodawa</c:v>
                </c:pt>
                <c:pt idx="10">
                  <c:v>Białystok</c:v>
                </c:pt>
                <c:pt idx="11">
                  <c:v>Sulejów</c:v>
                </c:pt>
                <c:pt idx="12">
                  <c:v>Warszawa</c:v>
                </c:pt>
                <c:pt idx="13">
                  <c:v>Kalisz</c:v>
                </c:pt>
                <c:pt idx="14">
                  <c:v>Chojnice</c:v>
                </c:pt>
                <c:pt idx="15">
                  <c:v>Świnoujście</c:v>
                </c:pt>
                <c:pt idx="16">
                  <c:v>Lesko</c:v>
                </c:pt>
                <c:pt idx="17">
                  <c:v>Gorzów Wlkp.</c:v>
                </c:pt>
                <c:pt idx="18">
                  <c:v>Olsztyn</c:v>
                </c:pt>
                <c:pt idx="19">
                  <c:v>Toruń</c:v>
                </c:pt>
                <c:pt idx="20">
                  <c:v>Gdańsk</c:v>
                </c:pt>
                <c:pt idx="21">
                  <c:v>Poznań</c:v>
                </c:pt>
                <c:pt idx="22">
                  <c:v>Suwałki</c:v>
                </c:pt>
              </c:strCache>
            </c:strRef>
          </c:cat>
          <c:val>
            <c:numRef>
              <c:f>wg_sredniej!$F$6:$F$28</c:f>
              <c:numCache>
                <c:formatCode>General</c:formatCode>
                <c:ptCount val="23"/>
                <c:pt idx="0">
                  <c:v>4.45</c:v>
                </c:pt>
                <c:pt idx="1">
                  <c:v>4.49</c:v>
                </c:pt>
                <c:pt idx="2">
                  <c:v>4.8600000000000003</c:v>
                </c:pt>
                <c:pt idx="3">
                  <c:v>4.8899999999999997</c:v>
                </c:pt>
                <c:pt idx="4">
                  <c:v>4.91</c:v>
                </c:pt>
                <c:pt idx="5">
                  <c:v>4.9400000000000004</c:v>
                </c:pt>
                <c:pt idx="6">
                  <c:v>4.97</c:v>
                </c:pt>
                <c:pt idx="7">
                  <c:v>4.9800000000000004</c:v>
                </c:pt>
                <c:pt idx="8">
                  <c:v>4.99</c:v>
                </c:pt>
                <c:pt idx="9">
                  <c:v>5.0599999999999996</c:v>
                </c:pt>
                <c:pt idx="10">
                  <c:v>5.1100000000000003</c:v>
                </c:pt>
                <c:pt idx="11">
                  <c:v>5.13</c:v>
                </c:pt>
                <c:pt idx="12">
                  <c:v>5.14</c:v>
                </c:pt>
                <c:pt idx="13">
                  <c:v>5.15</c:v>
                </c:pt>
                <c:pt idx="14">
                  <c:v>5.15</c:v>
                </c:pt>
                <c:pt idx="15">
                  <c:v>5.24</c:v>
                </c:pt>
                <c:pt idx="16">
                  <c:v>5.27</c:v>
                </c:pt>
                <c:pt idx="17">
                  <c:v>5.28</c:v>
                </c:pt>
                <c:pt idx="18">
                  <c:v>5.3</c:v>
                </c:pt>
                <c:pt idx="19">
                  <c:v>5.3</c:v>
                </c:pt>
                <c:pt idx="20">
                  <c:v>5.49</c:v>
                </c:pt>
                <c:pt idx="21">
                  <c:v>5.73</c:v>
                </c:pt>
                <c:pt idx="22">
                  <c:v>6.13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/>
          </c:spPr>
        </c:hiLowLines>
        <c:axId val="84473344"/>
        <c:axId val="84474880"/>
      </c:stockChart>
      <c:catAx>
        <c:axId val="8447334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txPr>
          <a:bodyPr rot="-5400000" vert="horz" anchor="ctr" anchorCtr="1"/>
          <a:lstStyle/>
          <a:p>
            <a:pPr>
              <a:defRPr sz="1600"/>
            </a:pPr>
            <a:endParaRPr lang="pl-PL"/>
          </a:p>
        </c:txPr>
        <c:crossAx val="84474880"/>
        <c:crosses val="autoZero"/>
        <c:auto val="1"/>
        <c:lblAlgn val="ctr"/>
        <c:lblOffset val="1"/>
        <c:noMultiLvlLbl val="0"/>
      </c:catAx>
      <c:valAx>
        <c:axId val="84474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500"/>
                </a:pPr>
                <a:r>
                  <a:rPr lang="en-US" sz="1500"/>
                  <a:t>pH</a:t>
                </a:r>
              </a:p>
            </c:rich>
          </c:tx>
          <c:layout>
            <c:manualLayout>
              <c:xMode val="edge"/>
              <c:yMode val="edge"/>
              <c:x val="2.6360329299166884E-2"/>
              <c:y val="8.311367486055619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84473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9.8039203128103505E-2"/>
          <c:y val="0.52298599229578635"/>
          <c:w val="0.81558379304383355"/>
          <c:h val="6.4379474678743817E-2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800" b="1"/>
          </a:pPr>
          <a:endParaRPr lang="pl-P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scene3d>
      <a:camera prst="orthographicFront"/>
      <a:lightRig rig="threePt" dir="t"/>
    </a:scene3d>
    <a:sp3d>
      <a:bevelT w="152400" h="152400"/>
      <a:bevelB w="152400" h="152400"/>
    </a:sp3d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pl-PL" sz="2400"/>
              <a:t>Kwasowość opadów w B</a:t>
            </a:r>
            <a:r>
              <a:rPr lang="en-US" sz="2400"/>
              <a:t>iały</a:t>
            </a:r>
            <a:r>
              <a:rPr lang="pl-PL" sz="2400"/>
              <a:t>m</a:t>
            </a:r>
            <a:r>
              <a:rPr lang="en-US" sz="2400"/>
              <a:t>stok</a:t>
            </a:r>
            <a:r>
              <a:rPr lang="pl-PL" sz="2400"/>
              <a:t>u </a:t>
            </a:r>
          </a:p>
          <a:p>
            <a:pPr>
              <a:defRPr sz="2400"/>
            </a:pPr>
            <a:r>
              <a:rPr lang="pl-PL" sz="2400"/>
              <a:t>w okresie 7.11.2014-31.12.2014</a:t>
            </a:r>
            <a:endParaRPr lang="en-US" sz="2400"/>
          </a:p>
        </c:rich>
      </c:tx>
      <c:layout>
        <c:manualLayout>
          <c:xMode val="edge"/>
          <c:yMode val="edge"/>
          <c:x val="0.22381587301587305"/>
          <c:y val="4.7017361111111114E-2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6.6016192651027622E-2"/>
          <c:y val="0.20832598503646546"/>
          <c:w val="0.90811275187472562"/>
          <c:h val="0.56659994020036808"/>
        </c:manualLayout>
      </c:layout>
      <c:lineChart>
        <c:grouping val="standard"/>
        <c:varyColors val="0"/>
        <c:ser>
          <c:idx val="0"/>
          <c:order val="0"/>
          <c:tx>
            <c:strRef>
              <c:f>wykresy_pH!$C$4</c:f>
              <c:strCache>
                <c:ptCount val="1"/>
                <c:pt idx="0">
                  <c:v>Białystok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wykresy_pH!$B$5:$B$16</c:f>
              <c:strCache>
                <c:ptCount val="12"/>
                <c:pt idx="0">
                  <c:v>07.11.2014</c:v>
                </c:pt>
                <c:pt idx="1">
                  <c:v>08.11.2014</c:v>
                </c:pt>
                <c:pt idx="2">
                  <c:v>15.11.2014</c:v>
                </c:pt>
                <c:pt idx="3">
                  <c:v>19.11.2014</c:v>
                </c:pt>
                <c:pt idx="4">
                  <c:v>20.11.2014</c:v>
                </c:pt>
                <c:pt idx="5">
                  <c:v>21.11.2014</c:v>
                </c:pt>
                <c:pt idx="6">
                  <c:v>25.11.2014</c:v>
                </c:pt>
                <c:pt idx="7">
                  <c:v>27.11.2014</c:v>
                </c:pt>
                <c:pt idx="8">
                  <c:v>11.12.2014</c:v>
                </c:pt>
                <c:pt idx="9">
                  <c:v>15.12.2014</c:v>
                </c:pt>
                <c:pt idx="10">
                  <c:v>21.12.2014</c:v>
                </c:pt>
                <c:pt idx="11">
                  <c:v>31.12.2014</c:v>
                </c:pt>
              </c:strCache>
            </c:strRef>
          </c:cat>
          <c:val>
            <c:numRef>
              <c:f>wykresy_pH!$C$5:$C$16</c:f>
              <c:numCache>
                <c:formatCode>General</c:formatCode>
                <c:ptCount val="12"/>
                <c:pt idx="0">
                  <c:v>7.3149999999999995</c:v>
                </c:pt>
                <c:pt idx="1">
                  <c:v>7.41</c:v>
                </c:pt>
                <c:pt idx="2">
                  <c:v>7.12</c:v>
                </c:pt>
                <c:pt idx="3">
                  <c:v>7.08</c:v>
                </c:pt>
                <c:pt idx="4">
                  <c:v>7.14</c:v>
                </c:pt>
                <c:pt idx="5">
                  <c:v>7.3449999999999998</c:v>
                </c:pt>
                <c:pt idx="6">
                  <c:v>6.72</c:v>
                </c:pt>
                <c:pt idx="7">
                  <c:v>6.6</c:v>
                </c:pt>
                <c:pt idx="8">
                  <c:v>6.67</c:v>
                </c:pt>
                <c:pt idx="9">
                  <c:v>6.55</c:v>
                </c:pt>
                <c:pt idx="10">
                  <c:v>6.5</c:v>
                </c:pt>
                <c:pt idx="11">
                  <c:v>6.48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70464"/>
        <c:axId val="85884928"/>
      </c:lineChart>
      <c:catAx>
        <c:axId val="85870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pl-PL"/>
          </a:p>
        </c:txPr>
        <c:crossAx val="85884928"/>
        <c:crosses val="autoZero"/>
        <c:auto val="1"/>
        <c:lblAlgn val="ctr"/>
        <c:lblOffset val="100"/>
        <c:noMultiLvlLbl val="0"/>
      </c:catAx>
      <c:valAx>
        <c:axId val="85884928"/>
        <c:scaling>
          <c:orientation val="minMax"/>
          <c:max val="9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pl-PL" sz="1200"/>
                  <a:t>pH</a:t>
                </a:r>
              </a:p>
            </c:rich>
          </c:tx>
          <c:layout>
            <c:manualLayout>
              <c:xMode val="edge"/>
              <c:yMode val="edge"/>
              <c:x val="1.4072224505204489E-2"/>
              <c:y val="0.133173151380331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8587046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>
      <a:noFill/>
    </a:ln>
    <a:scene3d>
      <a:camera prst="orthographicFront"/>
      <a:lightRig rig="threePt" dir="t"/>
    </a:scene3d>
    <a:sp3d>
      <a:bevelT w="152400" h="152400"/>
      <a:bevelB w="152400" h="152400"/>
    </a:sp3d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pl-PL" sz="2400" dirty="0"/>
              <a:t>Kwasowość opadów w </a:t>
            </a:r>
            <a:r>
              <a:rPr lang="en-US" sz="2400" dirty="0" err="1"/>
              <a:t>Łomż</a:t>
            </a:r>
            <a:r>
              <a:rPr lang="pl-PL" sz="2400" dirty="0"/>
              <a:t>y </a:t>
            </a:r>
          </a:p>
          <a:p>
            <a:pPr>
              <a:defRPr sz="1800"/>
            </a:pPr>
            <a:r>
              <a:rPr lang="pl-PL" sz="2400" dirty="0"/>
              <a:t>w okresie 20.11.2014 - 11.01.2015</a:t>
            </a:r>
            <a:endParaRPr lang="en-US" sz="2400" dirty="0"/>
          </a:p>
        </c:rich>
      </c:tx>
      <c:layout>
        <c:manualLayout>
          <c:xMode val="edge"/>
          <c:yMode val="edge"/>
          <c:x val="0.25170251322751325"/>
          <c:y val="6.5462962962962959E-2"/>
        </c:manualLayout>
      </c:layout>
      <c:overlay val="0"/>
      <c:spPr>
        <a:solidFill>
          <a:schemeClr val="bg1"/>
        </a:solidFill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wykresy_pH!$C$18</c:f>
              <c:strCache>
                <c:ptCount val="1"/>
                <c:pt idx="0">
                  <c:v>Łomża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circle"/>
            <c:size val="9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wykresy_pH!$B$19:$B$27</c:f>
              <c:strCache>
                <c:ptCount val="9"/>
                <c:pt idx="0">
                  <c:v>20.11.2014</c:v>
                </c:pt>
                <c:pt idx="1">
                  <c:v>25.11.2014</c:v>
                </c:pt>
                <c:pt idx="2">
                  <c:v>05.12.2014</c:v>
                </c:pt>
                <c:pt idx="3">
                  <c:v>16.12.2014</c:v>
                </c:pt>
                <c:pt idx="4">
                  <c:v>18.12.2014</c:v>
                </c:pt>
                <c:pt idx="5">
                  <c:v>19.12.2014</c:v>
                </c:pt>
                <c:pt idx="6">
                  <c:v>22.12.2014</c:v>
                </c:pt>
                <c:pt idx="7">
                  <c:v>04.01.2015</c:v>
                </c:pt>
                <c:pt idx="8">
                  <c:v>11.01.2015</c:v>
                </c:pt>
              </c:strCache>
            </c:strRef>
          </c:cat>
          <c:val>
            <c:numRef>
              <c:f>wykresy_pH!$C$19:$C$27</c:f>
              <c:numCache>
                <c:formatCode>General</c:formatCode>
                <c:ptCount val="9"/>
                <c:pt idx="0">
                  <c:v>7.52</c:v>
                </c:pt>
                <c:pt idx="1">
                  <c:v>8.43</c:v>
                </c:pt>
                <c:pt idx="2">
                  <c:v>7.13</c:v>
                </c:pt>
                <c:pt idx="3">
                  <c:v>7.24</c:v>
                </c:pt>
                <c:pt idx="4">
                  <c:v>7.51</c:v>
                </c:pt>
                <c:pt idx="5">
                  <c:v>7.45</c:v>
                </c:pt>
                <c:pt idx="6">
                  <c:v>7.86</c:v>
                </c:pt>
                <c:pt idx="7">
                  <c:v>7.35</c:v>
                </c:pt>
                <c:pt idx="8">
                  <c:v>6.89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92480"/>
        <c:axId val="85911040"/>
      </c:lineChart>
      <c:catAx>
        <c:axId val="85892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pl-PL"/>
          </a:p>
        </c:txPr>
        <c:crossAx val="85911040"/>
        <c:crosses val="autoZero"/>
        <c:auto val="1"/>
        <c:lblAlgn val="ctr"/>
        <c:lblOffset val="100"/>
        <c:noMultiLvlLbl val="0"/>
      </c:catAx>
      <c:valAx>
        <c:axId val="8591104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pH</a:t>
                </a:r>
              </a:p>
            </c:rich>
          </c:tx>
          <c:layout>
            <c:manualLayout>
              <c:xMode val="edge"/>
              <c:yMode val="edge"/>
              <c:x val="3.8653636028841094E-2"/>
              <c:y val="0.150421118656481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8589248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>
      <a:noFill/>
    </a:ln>
    <a:scene3d>
      <a:camera prst="orthographicFront"/>
      <a:lightRig rig="threePt" dir="t"/>
    </a:scene3d>
    <a:sp3d>
      <a:bevelT w="152400" h="152400"/>
      <a:bevelB w="152400" h="152400"/>
    </a:sp3d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pl-P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pl-PL" sz="2400" dirty="0"/>
              <a:t>Odczyn </a:t>
            </a:r>
            <a:r>
              <a:rPr lang="pl-PL" sz="2400" dirty="0" err="1"/>
              <a:t>pH</a:t>
            </a:r>
            <a:r>
              <a:rPr lang="pl-PL" sz="2400" dirty="0"/>
              <a:t> opadów atmosferycznych w Białymstoku </a:t>
            </a:r>
          </a:p>
          <a:p>
            <a:pPr>
              <a:defRPr sz="2400"/>
            </a:pPr>
            <a:r>
              <a:rPr lang="pl-PL" sz="2400" dirty="0"/>
              <a:t>w kolejnych miesiącach, lata 2002-2009 </a:t>
            </a:r>
          </a:p>
        </c:rich>
      </c:tx>
      <c:layout>
        <c:manualLayout>
          <c:xMode val="edge"/>
          <c:yMode val="edge"/>
          <c:x val="0.24516654189583054"/>
          <c:y val="3.655603437224924E-2"/>
        </c:manualLayout>
      </c:layout>
      <c:overlay val="1"/>
      <c:spPr>
        <a:solidFill>
          <a:sysClr val="window" lastClr="FFFFFF"/>
        </a:solidFill>
      </c:spPr>
    </c:title>
    <c:autoTitleDeleted val="0"/>
    <c:plotArea>
      <c:layout>
        <c:manualLayout>
          <c:layoutTarget val="inner"/>
          <c:xMode val="edge"/>
          <c:yMode val="edge"/>
          <c:x val="6.5470725948902991E-2"/>
          <c:y val="4.1173479639583059E-2"/>
          <c:w val="0.92347578731889313"/>
          <c:h val="0.80380385085417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Arkusz1!$G$7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Arkusz1!$G$8:$G$15</c:f>
              <c:numCache>
                <c:formatCode>General</c:formatCode>
                <c:ptCount val="8"/>
                <c:pt idx="0">
                  <c:v>4.83</c:v>
                </c:pt>
                <c:pt idx="1">
                  <c:v>5.16</c:v>
                </c:pt>
                <c:pt idx="2">
                  <c:v>4.5199999999999996</c:v>
                </c:pt>
                <c:pt idx="3">
                  <c:v>4.82</c:v>
                </c:pt>
                <c:pt idx="4">
                  <c:v>5.05</c:v>
                </c:pt>
                <c:pt idx="5">
                  <c:v>5.0599999999999996</c:v>
                </c:pt>
                <c:pt idx="6">
                  <c:v>5.49</c:v>
                </c:pt>
                <c:pt idx="7">
                  <c:v>5.24</c:v>
                </c:pt>
              </c:numCache>
            </c:numRef>
          </c:val>
        </c:ser>
        <c:ser>
          <c:idx val="1"/>
          <c:order val="1"/>
          <c:tx>
            <c:strRef>
              <c:f>Arkusz1!$H$7</c:f>
              <c:strCache>
                <c:ptCount val="1"/>
                <c:pt idx="0">
                  <c:v>II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Arkusz1!$H$8:$H$15</c:f>
              <c:numCache>
                <c:formatCode>General</c:formatCode>
                <c:ptCount val="8"/>
                <c:pt idx="0">
                  <c:v>4.84</c:v>
                </c:pt>
                <c:pt idx="1">
                  <c:v>5.3</c:v>
                </c:pt>
                <c:pt idx="2">
                  <c:v>5.12</c:v>
                </c:pt>
                <c:pt idx="3">
                  <c:v>5.0199999999999996</c:v>
                </c:pt>
                <c:pt idx="4">
                  <c:v>4.68</c:v>
                </c:pt>
                <c:pt idx="5">
                  <c:v>5.91</c:v>
                </c:pt>
                <c:pt idx="6">
                  <c:v>6.06</c:v>
                </c:pt>
                <c:pt idx="7">
                  <c:v>6.43</c:v>
                </c:pt>
              </c:numCache>
            </c:numRef>
          </c:val>
        </c:ser>
        <c:ser>
          <c:idx val="2"/>
          <c:order val="2"/>
          <c:tx>
            <c:strRef>
              <c:f>Arkusz1!$I$7</c:f>
              <c:strCache>
                <c:ptCount val="1"/>
                <c:pt idx="0">
                  <c:v>III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Arkusz1!$I$8:$I$15</c:f>
              <c:numCache>
                <c:formatCode>General</c:formatCode>
                <c:ptCount val="8"/>
                <c:pt idx="0">
                  <c:v>5.51</c:v>
                </c:pt>
                <c:pt idx="1">
                  <c:v>4.63</c:v>
                </c:pt>
                <c:pt idx="2">
                  <c:v>5.4</c:v>
                </c:pt>
                <c:pt idx="3">
                  <c:v>4.58</c:v>
                </c:pt>
                <c:pt idx="4">
                  <c:v>4.4000000000000004</c:v>
                </c:pt>
                <c:pt idx="5">
                  <c:v>5.08</c:v>
                </c:pt>
                <c:pt idx="6">
                  <c:v>5.21</c:v>
                </c:pt>
                <c:pt idx="7">
                  <c:v>5.48</c:v>
                </c:pt>
              </c:numCache>
            </c:numRef>
          </c:val>
        </c:ser>
        <c:ser>
          <c:idx val="3"/>
          <c:order val="3"/>
          <c:tx>
            <c:strRef>
              <c:f>Arkusz1!$J$7</c:f>
              <c:strCache>
                <c:ptCount val="1"/>
                <c:pt idx="0">
                  <c:v>IV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Arkusz1!$J$8:$J$15</c:f>
              <c:numCache>
                <c:formatCode>General</c:formatCode>
                <c:ptCount val="8"/>
                <c:pt idx="0">
                  <c:v>6.67</c:v>
                </c:pt>
                <c:pt idx="1">
                  <c:v>5.8</c:v>
                </c:pt>
                <c:pt idx="2">
                  <c:v>5.26</c:v>
                </c:pt>
                <c:pt idx="3">
                  <c:v>5.88</c:v>
                </c:pt>
                <c:pt idx="4">
                  <c:v>5.37</c:v>
                </c:pt>
                <c:pt idx="5">
                  <c:v>6.49</c:v>
                </c:pt>
                <c:pt idx="6">
                  <c:v>5.6</c:v>
                </c:pt>
                <c:pt idx="7">
                  <c:v>6.32</c:v>
                </c:pt>
              </c:numCache>
            </c:numRef>
          </c:val>
        </c:ser>
        <c:ser>
          <c:idx val="4"/>
          <c:order val="4"/>
          <c:tx>
            <c:strRef>
              <c:f>Arkusz1!$K$7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Arkusz1!$K$8:$K$15</c:f>
              <c:numCache>
                <c:formatCode>General</c:formatCode>
                <c:ptCount val="8"/>
                <c:pt idx="0">
                  <c:v>6.16</c:v>
                </c:pt>
                <c:pt idx="1">
                  <c:v>5.81</c:v>
                </c:pt>
                <c:pt idx="2">
                  <c:v>5.5</c:v>
                </c:pt>
                <c:pt idx="3">
                  <c:v>5.38</c:v>
                </c:pt>
                <c:pt idx="4">
                  <c:v>5.43</c:v>
                </c:pt>
                <c:pt idx="5">
                  <c:v>6.13</c:v>
                </c:pt>
                <c:pt idx="6">
                  <c:v>5.5</c:v>
                </c:pt>
                <c:pt idx="7">
                  <c:v>5.68</c:v>
                </c:pt>
              </c:numCache>
            </c:numRef>
          </c:val>
        </c:ser>
        <c:ser>
          <c:idx val="5"/>
          <c:order val="5"/>
          <c:tx>
            <c:strRef>
              <c:f>Arkusz1!$L$7</c:f>
              <c:strCache>
                <c:ptCount val="1"/>
                <c:pt idx="0">
                  <c:v>VI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Arkusz1!$L$8:$L$15</c:f>
              <c:numCache>
                <c:formatCode>General</c:formatCode>
                <c:ptCount val="8"/>
                <c:pt idx="0">
                  <c:v>6.49</c:v>
                </c:pt>
                <c:pt idx="1">
                  <c:v>6.2</c:v>
                </c:pt>
                <c:pt idx="2">
                  <c:v>5.31</c:v>
                </c:pt>
                <c:pt idx="3">
                  <c:v>5.97</c:v>
                </c:pt>
                <c:pt idx="4">
                  <c:v>6.2</c:v>
                </c:pt>
                <c:pt idx="5">
                  <c:v>5.58</c:v>
                </c:pt>
                <c:pt idx="6">
                  <c:v>7.02</c:v>
                </c:pt>
                <c:pt idx="7">
                  <c:v>4.97</c:v>
                </c:pt>
              </c:numCache>
            </c:numRef>
          </c:val>
        </c:ser>
        <c:ser>
          <c:idx val="6"/>
          <c:order val="6"/>
          <c:tx>
            <c:strRef>
              <c:f>Arkusz1!$M$7</c:f>
              <c:strCache>
                <c:ptCount val="1"/>
                <c:pt idx="0">
                  <c:v>VII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Arkusz1!$M$8:$M$15</c:f>
              <c:numCache>
                <c:formatCode>General</c:formatCode>
                <c:ptCount val="8"/>
                <c:pt idx="0">
                  <c:v>6.47</c:v>
                </c:pt>
                <c:pt idx="1">
                  <c:v>5.99</c:v>
                </c:pt>
                <c:pt idx="2">
                  <c:v>5.67</c:v>
                </c:pt>
                <c:pt idx="3">
                  <c:v>5.14</c:v>
                </c:pt>
                <c:pt idx="4">
                  <c:v>6.34</c:v>
                </c:pt>
                <c:pt idx="5">
                  <c:v>5.47</c:v>
                </c:pt>
                <c:pt idx="6">
                  <c:v>5.33</c:v>
                </c:pt>
                <c:pt idx="7">
                  <c:v>5.32</c:v>
                </c:pt>
              </c:numCache>
            </c:numRef>
          </c:val>
        </c:ser>
        <c:ser>
          <c:idx val="7"/>
          <c:order val="7"/>
          <c:tx>
            <c:strRef>
              <c:f>Arkusz1!$N$7</c:f>
              <c:strCache>
                <c:ptCount val="1"/>
                <c:pt idx="0">
                  <c:v>VIII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Arkusz1!$N$8:$N$15</c:f>
              <c:numCache>
                <c:formatCode>General</c:formatCode>
                <c:ptCount val="8"/>
                <c:pt idx="0">
                  <c:v>6.46</c:v>
                </c:pt>
                <c:pt idx="1">
                  <c:v>6.52</c:v>
                </c:pt>
                <c:pt idx="2">
                  <c:v>4.75</c:v>
                </c:pt>
                <c:pt idx="3">
                  <c:v>5.49</c:v>
                </c:pt>
                <c:pt idx="4">
                  <c:v>5.85</c:v>
                </c:pt>
                <c:pt idx="5">
                  <c:v>5</c:v>
                </c:pt>
                <c:pt idx="6">
                  <c:v>5.14</c:v>
                </c:pt>
                <c:pt idx="7">
                  <c:v>5.17</c:v>
                </c:pt>
              </c:numCache>
            </c:numRef>
          </c:val>
        </c:ser>
        <c:ser>
          <c:idx val="8"/>
          <c:order val="8"/>
          <c:tx>
            <c:strRef>
              <c:f>Arkusz1!$O$7</c:f>
              <c:strCache>
                <c:ptCount val="1"/>
                <c:pt idx="0">
                  <c:v>IX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Arkusz1!$O$8:$O$15</c:f>
              <c:numCache>
                <c:formatCode>General</c:formatCode>
                <c:ptCount val="8"/>
                <c:pt idx="0">
                  <c:v>6.07</c:v>
                </c:pt>
                <c:pt idx="1">
                  <c:v>5.45</c:v>
                </c:pt>
                <c:pt idx="2">
                  <c:v>6.06</c:v>
                </c:pt>
                <c:pt idx="3">
                  <c:v>4.74</c:v>
                </c:pt>
                <c:pt idx="4">
                  <c:v>5.34</c:v>
                </c:pt>
                <c:pt idx="5">
                  <c:v>5.95</c:v>
                </c:pt>
                <c:pt idx="6">
                  <c:v>5.7</c:v>
                </c:pt>
                <c:pt idx="7">
                  <c:v>5.69</c:v>
                </c:pt>
              </c:numCache>
            </c:numRef>
          </c:val>
        </c:ser>
        <c:ser>
          <c:idx val="9"/>
          <c:order val="9"/>
          <c:tx>
            <c:strRef>
              <c:f>Arkusz1!$P$7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Arkusz1!$P$8:$P$15</c:f>
              <c:numCache>
                <c:formatCode>General</c:formatCode>
                <c:ptCount val="8"/>
                <c:pt idx="0">
                  <c:v>5.32</c:v>
                </c:pt>
                <c:pt idx="1">
                  <c:v>5.84</c:v>
                </c:pt>
                <c:pt idx="2">
                  <c:v>5.0999999999999996</c:v>
                </c:pt>
                <c:pt idx="3">
                  <c:v>5.32</c:v>
                </c:pt>
                <c:pt idx="4">
                  <c:v>5.35</c:v>
                </c:pt>
                <c:pt idx="5">
                  <c:v>5.26</c:v>
                </c:pt>
                <c:pt idx="6">
                  <c:v>5.19</c:v>
                </c:pt>
                <c:pt idx="7">
                  <c:v>5.05</c:v>
                </c:pt>
              </c:numCache>
            </c:numRef>
          </c:val>
        </c:ser>
        <c:ser>
          <c:idx val="10"/>
          <c:order val="10"/>
          <c:tx>
            <c:strRef>
              <c:f>Arkusz1!$Q$7</c:f>
              <c:strCache>
                <c:ptCount val="1"/>
                <c:pt idx="0">
                  <c:v>XI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Arkusz1!$Q$8:$Q$15</c:f>
              <c:numCache>
                <c:formatCode>General</c:formatCode>
                <c:ptCount val="8"/>
                <c:pt idx="0">
                  <c:v>5.05</c:v>
                </c:pt>
                <c:pt idx="1">
                  <c:v>5.63</c:v>
                </c:pt>
                <c:pt idx="2">
                  <c:v>4.8099999999999996</c:v>
                </c:pt>
                <c:pt idx="3">
                  <c:v>5.18</c:v>
                </c:pt>
                <c:pt idx="4">
                  <c:v>6.25</c:v>
                </c:pt>
                <c:pt idx="5">
                  <c:v>5.14</c:v>
                </c:pt>
                <c:pt idx="6">
                  <c:v>5.86</c:v>
                </c:pt>
                <c:pt idx="7">
                  <c:v>5.18</c:v>
                </c:pt>
              </c:numCache>
            </c:numRef>
          </c:val>
        </c:ser>
        <c:ser>
          <c:idx val="11"/>
          <c:order val="11"/>
          <c:tx>
            <c:strRef>
              <c:f>Arkusz1!$R$7</c:f>
              <c:strCache>
                <c:ptCount val="1"/>
                <c:pt idx="0">
                  <c:v>XII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Arkusz1!$F$8:$F$15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cat>
          <c:val>
            <c:numRef>
              <c:f>Arkusz1!$R$8:$R$15</c:f>
              <c:numCache>
                <c:formatCode>General</c:formatCode>
                <c:ptCount val="8"/>
                <c:pt idx="0">
                  <c:v>5.21</c:v>
                </c:pt>
                <c:pt idx="1">
                  <c:v>5.0999999999999996</c:v>
                </c:pt>
                <c:pt idx="2">
                  <c:v>5.44</c:v>
                </c:pt>
                <c:pt idx="3">
                  <c:v>5.58</c:v>
                </c:pt>
                <c:pt idx="4">
                  <c:v>5.5</c:v>
                </c:pt>
                <c:pt idx="5">
                  <c:v>4.8600000000000003</c:v>
                </c:pt>
                <c:pt idx="6">
                  <c:v>6.48</c:v>
                </c:pt>
                <c:pt idx="7">
                  <c:v>5.25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6"/>
        <c:overlap val="-100"/>
        <c:axId val="86614016"/>
        <c:axId val="86615552"/>
      </c:barChart>
      <c:lineChart>
        <c:grouping val="standard"/>
        <c:varyColors val="0"/>
        <c:ser>
          <c:idx val="12"/>
          <c:order val="12"/>
          <c:tx>
            <c:strRef>
              <c:f>Arkusz1!$S$7</c:f>
              <c:strCache>
                <c:ptCount val="1"/>
                <c:pt idx="0">
                  <c:v>Średnia ważona</c:v>
                </c:pt>
              </c:strCache>
            </c:strRef>
          </c:tx>
          <c:spPr>
            <a:ln w="31750">
              <a:solidFill>
                <a:sysClr val="windowText" lastClr="000000"/>
              </a:solidFill>
            </a:ln>
          </c:spPr>
          <c:marker>
            <c:symbol val="diamond"/>
            <c:size val="10"/>
            <c:spPr>
              <a:solidFill>
                <a:srgbClr val="FFFF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dLbl>
              <c:idx val="0"/>
              <c:layout>
                <c:manualLayout>
                  <c:x val="-2.587982618602085E-2"/>
                  <c:y val="0.1051349529539452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8924511619670364E-2"/>
                  <c:y val="0.1051349529539452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8924511619670364E-2"/>
                  <c:y val="8.47846499961542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9939406764220199E-2"/>
                  <c:y val="8.81763671557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4864931041471087E-2"/>
                  <c:y val="8.1392932836522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587982618602085E-2"/>
                  <c:y val="8.81763671557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587982618602085E-2"/>
                  <c:y val="0.101743235794313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0954301908770035E-2"/>
                  <c:y val="0.101743235794313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ysClr val="window" lastClr="FFFFFF"/>
              </a:solidFill>
              <a:ln w="15875">
                <a:solidFill>
                  <a:sysClr val="windowText" lastClr="000000"/>
                </a:solidFill>
              </a:ln>
            </c:spPr>
            <c:txPr>
              <a:bodyPr/>
              <a:lstStyle/>
              <a:p>
                <a:pPr>
                  <a:defRPr sz="2000" b="1"/>
                </a:pPr>
                <a:endParaRPr lang="pl-P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Arkusz1!$S$8:$S$15</c:f>
              <c:numCache>
                <c:formatCode>General</c:formatCode>
                <c:ptCount val="8"/>
                <c:pt idx="0">
                  <c:v>5.29</c:v>
                </c:pt>
                <c:pt idx="1">
                  <c:v>5.48</c:v>
                </c:pt>
                <c:pt idx="2">
                  <c:v>5.07</c:v>
                </c:pt>
                <c:pt idx="3">
                  <c:v>5.09</c:v>
                </c:pt>
                <c:pt idx="4">
                  <c:v>5.43</c:v>
                </c:pt>
                <c:pt idx="5">
                  <c:v>5.31</c:v>
                </c:pt>
                <c:pt idx="6">
                  <c:v>5.43</c:v>
                </c:pt>
                <c:pt idx="7">
                  <c:v>5.23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614016"/>
        <c:axId val="86615552"/>
      </c:lineChart>
      <c:catAx>
        <c:axId val="8661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pl-PL"/>
          </a:p>
        </c:txPr>
        <c:crossAx val="86615552"/>
        <c:crosses val="autoZero"/>
        <c:auto val="1"/>
        <c:lblAlgn val="ctr"/>
        <c:lblOffset val="100"/>
        <c:noMultiLvlLbl val="0"/>
      </c:catAx>
      <c:valAx>
        <c:axId val="86615552"/>
        <c:scaling>
          <c:orientation val="minMax"/>
          <c:max val="9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500"/>
                </a:pPr>
                <a:r>
                  <a:rPr lang="en-US" sz="1500"/>
                  <a:t>pH</a:t>
                </a:r>
              </a:p>
            </c:rich>
          </c:tx>
          <c:layout>
            <c:manualLayout>
              <c:xMode val="edge"/>
              <c:yMode val="edge"/>
              <c:x val="1.8721698809807692E-2"/>
              <c:y val="2.058799022330852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86614016"/>
        <c:crosses val="autoZero"/>
        <c:crossBetween val="between"/>
        <c:majorUnit val="1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65628865791544688"/>
          <c:y val="0.71140706588156877"/>
          <c:w val="0.21278986843762407"/>
          <c:h val="9.8656773179048501E-2"/>
        </c:manualLayout>
      </c:layout>
      <c:overlay val="0"/>
      <c:spPr>
        <a:solidFill>
          <a:sysClr val="window" lastClr="FFFFFF"/>
        </a:solidFill>
      </c:spPr>
      <c:txPr>
        <a:bodyPr/>
        <a:lstStyle/>
        <a:p>
          <a:pPr>
            <a:defRPr sz="2000" b="1"/>
          </a:pPr>
          <a:endParaRPr lang="pl-PL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scene3d>
      <a:camera prst="orthographicFront"/>
      <a:lightRig rig="threePt" dir="t"/>
    </a:scene3d>
    <a:sp3d>
      <a:bevelT w="152400" h="152400"/>
    </a:sp3d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pl-PL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270999" y="6643774"/>
            <a:ext cx="25737979" cy="45843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41997" y="12119187"/>
            <a:ext cx="21195983" cy="54655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E6BC-FFA6-42AB-B99B-F54E7AFF77EF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41B1-289E-4219-A7FB-B0C3131C7AB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64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E676-30A5-4D4D-93BA-B8156D914DBD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8F2EA-E7DA-4A87-82DC-9C16B641D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0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51002836" y="891118"/>
            <a:ext cx="15823389" cy="1896098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516896" y="891118"/>
            <a:ext cx="46981272" cy="1896098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25934-84AF-4F8B-99F6-2D5E40D5C74A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99A3-591C-43CE-A28B-C0A6B69847D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0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700C8-8CC1-4B4B-B8F5-2FC6A5E536B8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E3136-39D0-4F9B-994F-20B8D566CFE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2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91909" y="13743000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612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253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379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50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63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7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2886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0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0099-1F85-4209-80A7-F9256D9D5CE2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838C8-5285-46CA-B691-E841E0FCED6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6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516897" y="5183333"/>
            <a:ext cx="31399702" cy="14668768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421265" y="5183333"/>
            <a:ext cx="31404960" cy="14668768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BB68-6C52-4257-A3D6-0830DD46B32F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07832-8FDE-49E4-99C5-1BC5B741EB8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82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13999" y="856465"/>
            <a:ext cx="27251978" cy="3564468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26" indent="0">
              <a:buNone/>
              <a:defRPr sz="6400" b="1"/>
            </a:lvl2pPr>
            <a:lvl3pPr marL="2952253" indent="0">
              <a:buNone/>
              <a:defRPr sz="5800" b="1"/>
            </a:lvl3pPr>
            <a:lvl4pPr marL="4428379" indent="0">
              <a:buNone/>
              <a:defRPr sz="5100" b="1"/>
            </a:lvl4pPr>
            <a:lvl5pPr marL="5904507" indent="0">
              <a:buNone/>
              <a:defRPr sz="5100" b="1"/>
            </a:lvl5pPr>
            <a:lvl6pPr marL="7380633" indent="0">
              <a:buNone/>
              <a:defRPr sz="5100" b="1"/>
            </a:lvl6pPr>
            <a:lvl7pPr marL="8856760" indent="0">
              <a:buNone/>
              <a:defRPr sz="5100" b="1"/>
            </a:lvl7pPr>
            <a:lvl8pPr marL="10332886" indent="0">
              <a:buNone/>
              <a:defRPr sz="5100" b="1"/>
            </a:lvl8pPr>
            <a:lvl9pPr marL="11809012" indent="0">
              <a:buNone/>
              <a:defRPr sz="51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8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5381809" y="4787278"/>
            <a:ext cx="13384169" cy="1995110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26" indent="0">
              <a:buNone/>
              <a:defRPr sz="6400" b="1"/>
            </a:lvl2pPr>
            <a:lvl3pPr marL="2952253" indent="0">
              <a:buNone/>
              <a:defRPr sz="5800" b="1"/>
            </a:lvl3pPr>
            <a:lvl4pPr marL="4428379" indent="0">
              <a:buNone/>
              <a:defRPr sz="5100" b="1"/>
            </a:lvl4pPr>
            <a:lvl5pPr marL="5904507" indent="0">
              <a:buNone/>
              <a:defRPr sz="5100" b="1"/>
            </a:lvl5pPr>
            <a:lvl6pPr marL="7380633" indent="0">
              <a:buNone/>
              <a:defRPr sz="5100" b="1"/>
            </a:lvl6pPr>
            <a:lvl7pPr marL="8856760" indent="0">
              <a:buNone/>
              <a:defRPr sz="5100" b="1"/>
            </a:lvl7pPr>
            <a:lvl8pPr marL="10332886" indent="0">
              <a:buNone/>
              <a:defRPr sz="5100" b="1"/>
            </a:lvl8pPr>
            <a:lvl9pPr marL="11809012" indent="0">
              <a:buNone/>
              <a:defRPr sz="51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5381809" y="6782388"/>
            <a:ext cx="13384169" cy="12322165"/>
          </a:xfrm>
        </p:spPr>
        <p:txBody>
          <a:bodyPr/>
          <a:lstStyle>
            <a:lvl1pPr>
              <a:defRPr sz="78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A12C-0BFD-40A9-B916-23CE63A621E9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7BB0F-05ED-4FC6-BF64-BA3BF784F44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2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15F70-8B7E-4F7C-AA6A-8ECEBC99D4A3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225A-B451-492E-B1F3-E359CCAB987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2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D03B6-2B19-4DD2-BB45-F3101F700F58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F9951-E099-4F3E-ACF0-10B14B339B2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70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14002" y="851512"/>
            <a:ext cx="9961903" cy="3623875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8630" y="851517"/>
            <a:ext cx="16927347" cy="18253040"/>
          </a:xfrm>
        </p:spPr>
        <p:txBody>
          <a:bodyPr/>
          <a:lstStyle>
            <a:lvl1pPr>
              <a:defRPr sz="10400"/>
            </a:lvl1pPr>
            <a:lvl2pPr>
              <a:defRPr sz="9100"/>
            </a:lvl2pPr>
            <a:lvl3pPr>
              <a:defRPr sz="78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14002" y="4475388"/>
            <a:ext cx="9961903" cy="14629165"/>
          </a:xfrm>
        </p:spPr>
        <p:txBody>
          <a:bodyPr/>
          <a:lstStyle>
            <a:lvl1pPr marL="0" indent="0">
              <a:buNone/>
              <a:defRPr sz="4600"/>
            </a:lvl1pPr>
            <a:lvl2pPr marL="1476126" indent="0">
              <a:buNone/>
              <a:defRPr sz="3800"/>
            </a:lvl2pPr>
            <a:lvl3pPr marL="2952253" indent="0">
              <a:buNone/>
              <a:defRPr sz="3300"/>
            </a:lvl3pPr>
            <a:lvl4pPr marL="4428379" indent="0">
              <a:buNone/>
              <a:defRPr sz="2900"/>
            </a:lvl4pPr>
            <a:lvl5pPr marL="5904507" indent="0">
              <a:buNone/>
              <a:defRPr sz="2900"/>
            </a:lvl5pPr>
            <a:lvl6pPr marL="7380633" indent="0">
              <a:buNone/>
              <a:defRPr sz="2900"/>
            </a:lvl6pPr>
            <a:lvl7pPr marL="8856760" indent="0">
              <a:buNone/>
              <a:defRPr sz="2900"/>
            </a:lvl7pPr>
            <a:lvl8pPr marL="10332886" indent="0">
              <a:buNone/>
              <a:defRPr sz="2900"/>
            </a:lvl8pPr>
            <a:lvl9pPr marL="11809012" indent="0">
              <a:buNone/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B7898-005A-4A77-8876-6D76A9499C98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29F6F-A10C-4C75-85B6-EAE33B099C7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1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35088" y="14970763"/>
            <a:ext cx="18167985" cy="1767383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935088" y="1910952"/>
            <a:ext cx="18167985" cy="12832081"/>
          </a:xfrm>
        </p:spPr>
        <p:txBody>
          <a:bodyPr rtlCol="0">
            <a:normAutofit/>
          </a:bodyPr>
          <a:lstStyle>
            <a:lvl1pPr marL="0" indent="0">
              <a:buNone/>
              <a:defRPr sz="10400"/>
            </a:lvl1pPr>
            <a:lvl2pPr marL="1476126" indent="0">
              <a:buNone/>
              <a:defRPr sz="9100"/>
            </a:lvl2pPr>
            <a:lvl3pPr marL="2952253" indent="0">
              <a:buNone/>
              <a:defRPr sz="7800"/>
            </a:lvl3pPr>
            <a:lvl4pPr marL="4428379" indent="0">
              <a:buNone/>
              <a:defRPr sz="6400"/>
            </a:lvl4pPr>
            <a:lvl5pPr marL="5904507" indent="0">
              <a:buNone/>
              <a:defRPr sz="6400"/>
            </a:lvl5pPr>
            <a:lvl6pPr marL="7380633" indent="0">
              <a:buNone/>
              <a:defRPr sz="6400"/>
            </a:lvl6pPr>
            <a:lvl7pPr marL="8856760" indent="0">
              <a:buNone/>
              <a:defRPr sz="6400"/>
            </a:lvl7pPr>
            <a:lvl8pPr marL="10332886" indent="0">
              <a:buNone/>
              <a:defRPr sz="6400"/>
            </a:lvl8pPr>
            <a:lvl9pPr marL="11809012" indent="0">
              <a:buNone/>
              <a:defRPr sz="64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5088" y="16738143"/>
            <a:ext cx="18167985" cy="2509978"/>
          </a:xfrm>
        </p:spPr>
        <p:txBody>
          <a:bodyPr/>
          <a:lstStyle>
            <a:lvl1pPr marL="0" indent="0">
              <a:buNone/>
              <a:defRPr sz="4600"/>
            </a:lvl1pPr>
            <a:lvl2pPr marL="1476126" indent="0">
              <a:buNone/>
              <a:defRPr sz="3800"/>
            </a:lvl2pPr>
            <a:lvl3pPr marL="2952253" indent="0">
              <a:buNone/>
              <a:defRPr sz="3300"/>
            </a:lvl3pPr>
            <a:lvl4pPr marL="4428379" indent="0">
              <a:buNone/>
              <a:defRPr sz="2900"/>
            </a:lvl4pPr>
            <a:lvl5pPr marL="5904507" indent="0">
              <a:buNone/>
              <a:defRPr sz="2900"/>
            </a:lvl5pPr>
            <a:lvl6pPr marL="7380633" indent="0">
              <a:buNone/>
              <a:defRPr sz="2900"/>
            </a:lvl6pPr>
            <a:lvl7pPr marL="8856760" indent="0">
              <a:buNone/>
              <a:defRPr sz="2900"/>
            </a:lvl7pPr>
            <a:lvl8pPr marL="10332886" indent="0">
              <a:buNone/>
              <a:defRPr sz="2900"/>
            </a:lvl8pPr>
            <a:lvl9pPr marL="11809012" indent="0">
              <a:buNone/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A896A-89DD-445C-A6A9-B2001814B677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1F9F9-B4F3-4443-8933-4B0B099C501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1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1514898" y="856638"/>
            <a:ext cx="27250179" cy="356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26" tIns="147612" rIns="295226" bIns="147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1514898" y="4990702"/>
            <a:ext cx="27250179" cy="141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26" tIns="147612" rIns="295226" bIns="147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514899" y="19822651"/>
            <a:ext cx="7064279" cy="1138073"/>
          </a:xfrm>
          <a:prstGeom prst="rect">
            <a:avLst/>
          </a:prstGeom>
        </p:spPr>
        <p:txBody>
          <a:bodyPr vert="horz" lIns="295226" tIns="147612" rIns="295226" bIns="147612" rtlCol="0" anchor="ctr"/>
          <a:lstStyle>
            <a:lvl1pPr algn="l" defTabSz="2952253" fontAlgn="auto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B18EE4-0A20-4FD3-843F-A580E7AF4FBE}" type="datetimeFigureOut">
              <a:rPr lang="pl-PL"/>
              <a:pPr>
                <a:defRPr/>
              </a:pPr>
              <a:t>2015-02-05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0345809" y="19822651"/>
            <a:ext cx="9588359" cy="1138073"/>
          </a:xfrm>
          <a:prstGeom prst="rect">
            <a:avLst/>
          </a:prstGeom>
        </p:spPr>
        <p:txBody>
          <a:bodyPr vert="horz" lIns="295226" tIns="147612" rIns="295226" bIns="147612" rtlCol="0" anchor="ctr"/>
          <a:lstStyle>
            <a:lvl1pPr algn="ctr" defTabSz="2952253" fontAlgn="auto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21700799" y="19822651"/>
            <a:ext cx="7064278" cy="1138073"/>
          </a:xfrm>
          <a:prstGeom prst="rect">
            <a:avLst/>
          </a:prstGeom>
        </p:spPr>
        <p:txBody>
          <a:bodyPr vert="horz" lIns="295226" tIns="147612" rIns="295226" bIns="147612" rtlCol="0" anchor="ctr"/>
          <a:lstStyle>
            <a:lvl1pPr algn="r" defTabSz="2952253" fontAlgn="auto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0A4EA4-012D-4BC7-9F05-86C0BDB763D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125" indent="-92233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697" indent="-738063" algn="l" defTabSz="2952253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823" indent="-738063" algn="l" defTabSz="2952253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949" indent="-738063" algn="l" defTabSz="2952253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075" indent="-738063" algn="l" defTabSz="2952253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26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253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379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507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633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760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886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012" algn="l" defTabSz="295225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 txBox="1">
            <a:spLocks noChangeArrowheads="1"/>
          </p:cNvSpPr>
          <p:nvPr/>
        </p:nvSpPr>
        <p:spPr bwMode="auto">
          <a:xfrm>
            <a:off x="4482803" y="88017"/>
            <a:ext cx="21789557" cy="1375866"/>
          </a:xfrm>
          <a:prstGeom prst="rect">
            <a:avLst/>
          </a:prstGeom>
          <a:solidFill>
            <a:srgbClr val="6599D9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0" h="190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95226" tIns="147612" rIns="295226" bIns="14761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0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7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6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l-PL" altLang="pl-PL" sz="4800" b="1" dirty="0">
                <a:latin typeface="+mj-lt"/>
              </a:rPr>
              <a:t>Występowanie </a:t>
            </a:r>
            <a:r>
              <a:rPr lang="pl-PL" altLang="pl-PL" sz="4800" b="1" dirty="0" smtClean="0">
                <a:latin typeface="+mj-lt"/>
              </a:rPr>
              <a:t> </a:t>
            </a:r>
            <a:r>
              <a:rPr lang="pl-PL" altLang="pl-PL" sz="6000" b="1" cap="small" spc="100" dirty="0" smtClean="0">
                <a:latin typeface="Impact" panose="020B0806030902050204" pitchFamily="34" charset="0"/>
              </a:rPr>
              <a:t>kwaśnych </a:t>
            </a:r>
            <a:r>
              <a:rPr lang="pl-PL" altLang="pl-PL" sz="6000" b="1" cap="small" spc="100" dirty="0">
                <a:latin typeface="Impact" panose="020B0806030902050204" pitchFamily="34" charset="0"/>
              </a:rPr>
              <a:t>opadów </a:t>
            </a:r>
            <a:r>
              <a:rPr lang="pl-PL" altLang="pl-PL" sz="6000" b="1" cap="small" spc="100" dirty="0" smtClean="0">
                <a:latin typeface="Impact" panose="020B0806030902050204" pitchFamily="34" charset="0"/>
              </a:rPr>
              <a:t> </a:t>
            </a:r>
            <a:r>
              <a:rPr lang="pl-PL" altLang="pl-PL" sz="4800" b="1" dirty="0" smtClean="0">
                <a:latin typeface="+mj-lt"/>
              </a:rPr>
              <a:t>w </a:t>
            </a:r>
            <a:r>
              <a:rPr lang="pl-PL" altLang="pl-PL" sz="4800" b="1" dirty="0">
                <a:latin typeface="+mj-lt"/>
              </a:rPr>
              <a:t>województwie podlaskim</a:t>
            </a:r>
          </a:p>
        </p:txBody>
      </p:sp>
      <p:sp>
        <p:nvSpPr>
          <p:cNvPr id="5" name="Prostokąt 4"/>
          <p:cNvSpPr/>
          <p:nvPr/>
        </p:nvSpPr>
        <p:spPr>
          <a:xfrm>
            <a:off x="297302" y="4356697"/>
            <a:ext cx="7500560" cy="2880319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4500" b="1" cap="small" dirty="0" smtClean="0">
                <a:solidFill>
                  <a:schemeClr val="tx1"/>
                </a:solidFill>
              </a:rPr>
              <a:t>zadanie</a:t>
            </a:r>
            <a:endParaRPr lang="pl-PL" sz="4500" b="1" cap="small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l-PL" sz="2800" dirty="0">
                <a:solidFill>
                  <a:schemeClr val="tx1"/>
                </a:solidFill>
              </a:rPr>
              <a:t>1.Zbadanie kwasowości opadów w województwie podlaskim.</a:t>
            </a:r>
          </a:p>
          <a:p>
            <a:pPr>
              <a:defRPr/>
            </a:pPr>
            <a:r>
              <a:rPr lang="pl-PL" sz="2800" dirty="0" smtClean="0">
                <a:solidFill>
                  <a:schemeClr val="tx1"/>
                </a:solidFill>
              </a:rPr>
              <a:t>2.Porównanie </a:t>
            </a:r>
            <a:r>
              <a:rPr lang="pl-PL" sz="2800" dirty="0" err="1" smtClean="0">
                <a:solidFill>
                  <a:schemeClr val="tx1"/>
                </a:solidFill>
              </a:rPr>
              <a:t>pH</a:t>
            </a:r>
            <a:r>
              <a:rPr lang="pl-PL" sz="2800" dirty="0" smtClean="0">
                <a:solidFill>
                  <a:schemeClr val="tx1"/>
                </a:solidFill>
              </a:rPr>
              <a:t> zebranych opadów z danymi statystycznymi dla różnych regionów Polski</a:t>
            </a:r>
            <a:endParaRPr lang="pl-PL" sz="2800" dirty="0">
              <a:solidFill>
                <a:schemeClr val="tx1"/>
              </a:solidFill>
            </a:endParaRPr>
          </a:p>
          <a:p>
            <a:pPr>
              <a:defRPr/>
            </a:pP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1466478" y="16094000"/>
            <a:ext cx="8651173" cy="51845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ctr"/>
          <a:lstStyle/>
          <a:p>
            <a:pPr lvl="0" algn="ctr"/>
            <a:endParaRPr lang="pl-PL" sz="2800" b="1" cap="small" dirty="0" smtClean="0">
              <a:solidFill>
                <a:prstClr val="black"/>
              </a:solidFill>
              <a:cs typeface="Arial" charset="0"/>
            </a:endParaRPr>
          </a:p>
          <a:p>
            <a:pPr lvl="0" algn="ctr"/>
            <a:r>
              <a:rPr lang="pl-PL" sz="2800" b="1" cap="small" dirty="0" smtClean="0">
                <a:solidFill>
                  <a:prstClr val="black"/>
                </a:solidFill>
                <a:cs typeface="Arial" charset="0"/>
              </a:rPr>
              <a:t>Źródła</a:t>
            </a:r>
          </a:p>
          <a:p>
            <a:pPr>
              <a:lnSpc>
                <a:spcPts val="3100"/>
              </a:lnSpc>
              <a:spcBef>
                <a:spcPts val="600"/>
              </a:spcBef>
            </a:pPr>
            <a:r>
              <a:rPr lang="pl-PL" sz="2800" dirty="0" smtClean="0">
                <a:solidFill>
                  <a:prstClr val="black"/>
                </a:solidFill>
                <a:cs typeface="Arial" charset="0"/>
              </a:rPr>
              <a:t>1.</a:t>
            </a:r>
            <a:r>
              <a:rPr lang="pl-PL" altLang="pl-PL" sz="2800" dirty="0">
                <a:solidFill>
                  <a:srgbClr val="000000"/>
                </a:solidFill>
              </a:rPr>
              <a:t> Kulawik J., Kulawik T., Litwin M., Chemia Nowej </a:t>
            </a:r>
            <a:r>
              <a:rPr lang="pl-PL" altLang="pl-PL" sz="2800" dirty="0" smtClean="0">
                <a:solidFill>
                  <a:srgbClr val="000000"/>
                </a:solidFill>
              </a:rPr>
              <a:t>Ery Podręcznik </a:t>
            </a:r>
            <a:r>
              <a:rPr lang="pl-PL" altLang="pl-PL" sz="2800" dirty="0">
                <a:solidFill>
                  <a:srgbClr val="000000"/>
                </a:solidFill>
              </a:rPr>
              <a:t>dla gimnazjum, cz.2, Nowa </a:t>
            </a:r>
            <a:r>
              <a:rPr lang="pl-PL" altLang="pl-PL" sz="2800" dirty="0" smtClean="0">
                <a:solidFill>
                  <a:srgbClr val="000000"/>
                </a:solidFill>
              </a:rPr>
              <a:t>Era, Warszawa 2010</a:t>
            </a:r>
            <a:endParaRPr lang="pl-PL" altLang="pl-PL" sz="2800" dirty="0">
              <a:solidFill>
                <a:srgbClr val="000000"/>
              </a:solidFill>
            </a:endParaRPr>
          </a:p>
          <a:p>
            <a:pPr>
              <a:lnSpc>
                <a:spcPts val="3100"/>
              </a:lnSpc>
              <a:spcBef>
                <a:spcPts val="600"/>
              </a:spcBef>
            </a:pPr>
            <a:r>
              <a:rPr lang="pl-PL" altLang="pl-PL" sz="2800" dirty="0" smtClean="0">
                <a:solidFill>
                  <a:srgbClr val="000000"/>
                </a:solidFill>
              </a:rPr>
              <a:t>2. Monitoring </a:t>
            </a:r>
            <a:r>
              <a:rPr lang="pl-PL" altLang="pl-PL" sz="2800" dirty="0">
                <a:solidFill>
                  <a:srgbClr val="000000"/>
                </a:solidFill>
              </a:rPr>
              <a:t>chemizmu opadów atmosferycznych i ocena depozycji zanieczyszczeń do podłoża w  latach 2013-2015. Wyniki badań monitoringowych w województwie lubuskim w 2013 roku, IOŚ, Wrocław 2014</a:t>
            </a:r>
          </a:p>
          <a:p>
            <a:pPr>
              <a:lnSpc>
                <a:spcPts val="3100"/>
              </a:lnSpc>
              <a:spcBef>
                <a:spcPts val="600"/>
              </a:spcBef>
            </a:pPr>
            <a:r>
              <a:rPr lang="pl-PL" altLang="pl-PL" sz="2800" dirty="0" smtClean="0">
                <a:solidFill>
                  <a:srgbClr val="000000"/>
                </a:solidFill>
              </a:rPr>
              <a:t>3. Program </a:t>
            </a:r>
            <a:r>
              <a:rPr lang="pl-PL" altLang="pl-PL" sz="2800" dirty="0">
                <a:solidFill>
                  <a:srgbClr val="000000"/>
                </a:solidFill>
              </a:rPr>
              <a:t>Państwowego Monitoringu Środowiska Województwa Dolnośląskiego na lata 2013-2015, WIOŚ, Wrocław 2012</a:t>
            </a:r>
          </a:p>
          <a:p>
            <a:pPr lvl="0">
              <a:lnSpc>
                <a:spcPts val="3100"/>
              </a:lnSpc>
              <a:spcBef>
                <a:spcPts val="600"/>
              </a:spcBef>
            </a:pPr>
            <a:r>
              <a:rPr lang="pl-PL" sz="2800" dirty="0" smtClean="0">
                <a:solidFill>
                  <a:prstClr val="black"/>
                </a:solidFill>
                <a:cs typeface="Arial" charset="0"/>
              </a:rPr>
              <a:t>4. „Rocznik Ochrona Środowiska”, </a:t>
            </a:r>
            <a:r>
              <a:rPr lang="pl-PL" sz="2800" dirty="0">
                <a:solidFill>
                  <a:prstClr val="black"/>
                </a:solidFill>
                <a:cs typeface="Arial" charset="0"/>
              </a:rPr>
              <a:t>Środkowo-Pomorskie Towarzystwo Naukowe Ochrony </a:t>
            </a:r>
            <a:r>
              <a:rPr lang="pl-PL" sz="2800" dirty="0" smtClean="0">
                <a:solidFill>
                  <a:prstClr val="black"/>
                </a:solidFill>
                <a:cs typeface="Arial" charset="0"/>
              </a:rPr>
              <a:t>Środowiska 2012, t.14</a:t>
            </a:r>
            <a:endParaRPr lang="pl-PL" altLang="pl-PL" sz="2800" dirty="0" smtClean="0">
              <a:solidFill>
                <a:srgbClr val="000000"/>
              </a:solidFill>
            </a:endParaRPr>
          </a:p>
          <a:p>
            <a:pPr eaLnBrk="1" hangingPunct="1"/>
            <a:endParaRPr lang="pl-PL" altLang="pl-PL" sz="2800" dirty="0" smtClean="0">
              <a:solidFill>
                <a:srgbClr val="000000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06339" y="1620393"/>
            <a:ext cx="17386394" cy="2473544"/>
          </a:xfrm>
          <a:prstGeom prst="rect">
            <a:avLst/>
          </a:prstGeom>
          <a:gradFill flip="none" rotWithShape="1">
            <a:path path="shape">
              <a:fillToRect l="50000" t="50000" r="50000" b="50000"/>
            </a:path>
            <a:tileRect/>
          </a:gradFill>
          <a:ln/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00" rIns="144000" anchor="ctr"/>
          <a:lstStyle/>
          <a:p>
            <a:pPr algn="just">
              <a:defRPr/>
            </a:pPr>
            <a:r>
              <a:rPr lang="pl-PL" sz="4000" dirty="0">
                <a:solidFill>
                  <a:schemeClr val="tx1"/>
                </a:solidFill>
                <a:latin typeface="Impact" panose="020B0806030902050204" pitchFamily="34" charset="0"/>
              </a:rPr>
              <a:t>Kwaśne deszcze </a:t>
            </a:r>
            <a:r>
              <a:rPr lang="pl-PL" sz="2800" dirty="0">
                <a:solidFill>
                  <a:schemeClr val="tx1"/>
                </a:solidFill>
              </a:rPr>
              <a:t>– </a:t>
            </a:r>
            <a:r>
              <a:rPr lang="pl-PL" sz="3600" dirty="0">
                <a:solidFill>
                  <a:schemeClr val="tx1"/>
                </a:solidFill>
              </a:rPr>
              <a:t>opady atmosferyczne o odczynie </a:t>
            </a:r>
            <a:r>
              <a:rPr lang="pl-PL" sz="3600" dirty="0" err="1">
                <a:solidFill>
                  <a:schemeClr val="tx1"/>
                </a:solidFill>
              </a:rPr>
              <a:t>pH</a:t>
            </a:r>
            <a:r>
              <a:rPr lang="pl-PL" sz="3600" dirty="0">
                <a:solidFill>
                  <a:schemeClr val="tx1"/>
                </a:solidFill>
              </a:rPr>
              <a:t> mniejszym niż 5,6 czyli kwaśnym. </a:t>
            </a:r>
          </a:p>
          <a:p>
            <a:pPr algn="just">
              <a:defRPr/>
            </a:pPr>
            <a:r>
              <a:rPr lang="pl-PL" sz="2800" dirty="0">
                <a:solidFill>
                  <a:schemeClr val="tx1"/>
                </a:solidFill>
              </a:rPr>
              <a:t>Zawierają kwasy wytworzone w reakcji wody z pochłoniętymi z powietrza gazami, takimi jak: tlenek siarki (IV), tlenek siarki (VI), tlenki azotu, siarkowodór, dwutlenek węgla, chlorowodór. Emitowane są </a:t>
            </a:r>
            <a:r>
              <a:rPr lang="pl-PL" sz="2800" dirty="0" smtClean="0">
                <a:solidFill>
                  <a:schemeClr val="tx1"/>
                </a:solidFill>
              </a:rPr>
              <a:t>do </a:t>
            </a:r>
            <a:r>
              <a:rPr lang="pl-PL" sz="2800" dirty="0">
                <a:solidFill>
                  <a:schemeClr val="tx1"/>
                </a:solidFill>
              </a:rPr>
              <a:t>atmosfery w procesach spalania paliw, produkcji przemysłowej, wybuchów wulkanów, wyładowań atmosferycznych i innych czynników naturalnych. </a:t>
            </a:r>
          </a:p>
        </p:txBody>
      </p:sp>
      <p:pic>
        <p:nvPicPr>
          <p:cNvPr id="2054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643" y="5478537"/>
            <a:ext cx="8928000" cy="43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54464"/>
              </p:ext>
            </p:extLst>
          </p:nvPr>
        </p:nvGraphicFramePr>
        <p:xfrm>
          <a:off x="21049805" y="10477377"/>
          <a:ext cx="9009595" cy="5500630"/>
        </p:xfrm>
        <a:graphic>
          <a:graphicData uri="http://schemas.openxmlformats.org/drawingml/2006/table">
            <a:tbl>
              <a:tblPr/>
              <a:tblGrid>
                <a:gridCol w="2251787"/>
                <a:gridCol w="2254233"/>
                <a:gridCol w="2251788"/>
                <a:gridCol w="2251787"/>
              </a:tblGrid>
              <a:tr h="8737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Data obserwacji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30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Białystok</a:t>
                      </a:r>
                      <a:endParaRPr kumimoji="0" lang="pl-PL" altLang="pl-PL" sz="3000" b="1" i="0" u="none" strike="noStrike" cap="small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Data obserwacji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30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Łomża</a:t>
                      </a:r>
                      <a:endParaRPr kumimoji="0" lang="pl-PL" altLang="pl-PL" sz="3000" b="1" i="0" u="none" strike="noStrike" cap="small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07.11.2014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7,32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20.11.2014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7,52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08.11.2014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7,41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25.11.2014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8,43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15.11.2014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7,12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05.12.2014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7,13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19.11.2014</a:t>
                      </a:r>
                      <a:endParaRPr kumimoji="0" lang="pl-PL" altLang="pl-PL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7,08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7,24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20.11.2014</a:t>
                      </a:r>
                      <a:endParaRPr kumimoji="0" lang="pl-PL" altLang="pl-PL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7,14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7,51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21.11.2014</a:t>
                      </a:r>
                      <a:endParaRPr kumimoji="0" lang="pl-PL" altLang="pl-PL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7,35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7,45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25.11.2014</a:t>
                      </a:r>
                      <a:endParaRPr kumimoji="0" lang="pl-PL" altLang="pl-PL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6,72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7,86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27.11.2014</a:t>
                      </a:r>
                      <a:endParaRPr kumimoji="0" lang="pl-PL" altLang="pl-PL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6,60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04.01.2015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7,35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6,67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11.01.2015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6,89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6,55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6,50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61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31.12.2014</a:t>
                      </a:r>
                      <a:endParaRPr kumimoji="0" lang="pl-PL" altLang="pl-P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6,48</a:t>
                      </a:r>
                      <a:endParaRPr kumimoji="0" lang="pl-PL" altLang="pl-P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95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charset="0"/>
                        <a:defRPr sz="83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charset="0"/>
                        <a:defRPr sz="72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63611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68183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72755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7732713" indent="-4075113" defTabSz="29511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5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295116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pl-PL" altLang="pl-PL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7097" marR="97097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Prostokąt 17"/>
          <p:cNvSpPr/>
          <p:nvPr/>
        </p:nvSpPr>
        <p:spPr>
          <a:xfrm>
            <a:off x="21044643" y="9671253"/>
            <a:ext cx="8964010" cy="7133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2129" name="pole tekstowe 18"/>
          <p:cNvSpPr txBox="1">
            <a:spLocks noChangeArrowheads="1"/>
          </p:cNvSpPr>
          <p:nvPr/>
        </p:nvSpPr>
        <p:spPr bwMode="auto">
          <a:xfrm>
            <a:off x="20979156" y="9786650"/>
            <a:ext cx="89943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altLang="pl-PL" sz="3000" b="1" dirty="0"/>
              <a:t>Wyniki pomiarów </a:t>
            </a:r>
            <a:r>
              <a:rPr lang="pl-PL" altLang="pl-PL" sz="3000" b="1" dirty="0" err="1" smtClean="0"/>
              <a:t>pH</a:t>
            </a:r>
            <a:endParaRPr lang="pl-PL" altLang="pl-PL" sz="3000" b="1" dirty="0"/>
          </a:p>
        </p:txBody>
      </p:sp>
      <p:sp>
        <p:nvSpPr>
          <p:cNvPr id="2287" name="Text Box 947"/>
          <p:cNvSpPr txBox="1">
            <a:spLocks noChangeArrowheads="1"/>
          </p:cNvSpPr>
          <p:nvPr/>
        </p:nvSpPr>
        <p:spPr bwMode="auto">
          <a:xfrm>
            <a:off x="267410" y="16974640"/>
            <a:ext cx="20993257" cy="423192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r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0400">
                <a:solidFill>
                  <a:schemeClr val="tx1"/>
                </a:solidFill>
                <a:latin typeface="Calibri" pitchFamily="34" charset="0"/>
              </a:defRPr>
            </a:lvl1pPr>
            <a:lvl2pPr marL="2397125" indent="-92233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</a:defRPr>
            </a:lvl2pPr>
            <a:lvl3pPr marL="3689350" indent="-736600" eaLnBrk="0" hangingPunct="0">
              <a:spcBef>
                <a:spcPct val="20000"/>
              </a:spcBef>
              <a:buFont typeface="Arial" charset="0"/>
              <a:buChar char="•"/>
              <a:defRPr sz="7800">
                <a:solidFill>
                  <a:schemeClr val="tx1"/>
                </a:solidFill>
                <a:latin typeface="Calibri" pitchFamily="34" charset="0"/>
              </a:defRPr>
            </a:lvl3pPr>
            <a:lvl4pPr marL="5165725" indent="-736600" eaLnBrk="0" hangingPunct="0">
              <a:spcBef>
                <a:spcPct val="20000"/>
              </a:spcBef>
              <a:buFont typeface="Arial" charset="0"/>
              <a:buChar char="–"/>
              <a:defRPr sz="6400">
                <a:solidFill>
                  <a:schemeClr val="tx1"/>
                </a:solidFill>
                <a:latin typeface="Calibri" pitchFamily="34" charset="0"/>
              </a:defRPr>
            </a:lvl4pPr>
            <a:lvl5pPr marL="6642100" indent="-736600" eaLnBrk="0" hangingPunct="0">
              <a:spcBef>
                <a:spcPct val="20000"/>
              </a:spcBef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5pPr>
            <a:lvl6pPr marL="7099300" indent="-736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6pPr>
            <a:lvl7pPr marL="7556500" indent="-736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7pPr>
            <a:lvl8pPr marL="8013700" indent="-736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8pPr>
            <a:lvl9pPr marL="8470900" indent="-736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914400" eaLnBrk="1" hangingPunct="1">
              <a:spcBef>
                <a:spcPts val="0"/>
              </a:spcBef>
              <a:buFontTx/>
              <a:buNone/>
            </a:pPr>
            <a:endParaRPr lang="pl-PL" altLang="pl-PL" sz="2800" dirty="0"/>
          </a:p>
          <a:p>
            <a:pPr algn="just" defTabSz="914400" eaLnBrk="1" hangingPunct="1">
              <a:spcBef>
                <a:spcPts val="0"/>
              </a:spcBef>
              <a:buFontTx/>
              <a:buNone/>
            </a:pPr>
            <a:endParaRPr lang="pl-PL" altLang="pl-PL" sz="1000" dirty="0"/>
          </a:p>
          <a:p>
            <a:pPr algn="just" defTabSz="914400" eaLnBrk="1" hangingPunct="1">
              <a:spcBef>
                <a:spcPts val="0"/>
              </a:spcBef>
              <a:buFontTx/>
              <a:buNone/>
            </a:pPr>
            <a:r>
              <a:rPr lang="pl-PL" altLang="pl-PL" sz="2800" dirty="0" smtClean="0"/>
              <a:t>Odczyn opadów atmosferycznych </a:t>
            </a:r>
            <a:r>
              <a:rPr lang="pl-PL" altLang="pl-PL" sz="2800" dirty="0"/>
              <a:t>na badanym terenie charakteryzuje się </a:t>
            </a:r>
            <a:r>
              <a:rPr lang="pl-PL" altLang="pl-PL" sz="2800" b="1" dirty="0"/>
              <a:t>sezonowością</a:t>
            </a:r>
            <a:r>
              <a:rPr lang="pl-PL" altLang="pl-PL" sz="2800" dirty="0"/>
              <a:t>. Najniższe wartości </a:t>
            </a:r>
            <a:r>
              <a:rPr lang="pl-PL" altLang="pl-PL" sz="2800" dirty="0" err="1"/>
              <a:t>pH</a:t>
            </a:r>
            <a:r>
              <a:rPr lang="pl-PL" altLang="pl-PL" sz="2800" dirty="0"/>
              <a:t> </a:t>
            </a:r>
            <a:r>
              <a:rPr lang="pl-PL" altLang="pl-PL" sz="2800" dirty="0" smtClean="0"/>
              <a:t>opadów występują </a:t>
            </a:r>
            <a:r>
              <a:rPr lang="pl-PL" altLang="pl-PL" sz="2800" dirty="0"/>
              <a:t>w okresie </a:t>
            </a:r>
            <a:r>
              <a:rPr lang="pl-PL" altLang="pl-PL" sz="2800" dirty="0" smtClean="0"/>
              <a:t>zimowo-wiosennym, </a:t>
            </a:r>
            <a:r>
              <a:rPr lang="pl-PL" altLang="pl-PL" sz="2800" dirty="0"/>
              <a:t>co spowodowane jest najwyższą emisją zanieczyszczeń w sezonie </a:t>
            </a:r>
            <a:r>
              <a:rPr lang="pl-PL" altLang="pl-PL" sz="2800" dirty="0" smtClean="0"/>
              <a:t>grzewczym. Wartość </a:t>
            </a:r>
            <a:r>
              <a:rPr lang="pl-PL" altLang="pl-PL" sz="2800" dirty="0" err="1" smtClean="0"/>
              <a:t>pH</a:t>
            </a:r>
            <a:r>
              <a:rPr lang="pl-PL" altLang="pl-PL" sz="2800" dirty="0" smtClean="0"/>
              <a:t> </a:t>
            </a:r>
            <a:r>
              <a:rPr lang="pl-PL" altLang="pl-PL" sz="2800" dirty="0"/>
              <a:t>opadów </a:t>
            </a:r>
            <a:r>
              <a:rPr lang="pl-PL" altLang="pl-PL" sz="2800" dirty="0" smtClean="0"/>
              <a:t>na </a:t>
            </a:r>
            <a:r>
              <a:rPr lang="pl-PL" altLang="pl-PL" sz="2800" dirty="0"/>
              <a:t>terenie województwa podlaskiego </a:t>
            </a:r>
            <a:r>
              <a:rPr lang="pl-PL" altLang="pl-PL" sz="2800" dirty="0" smtClean="0"/>
              <a:t>cechuje </a:t>
            </a:r>
            <a:r>
              <a:rPr lang="pl-PL" altLang="pl-PL" sz="2800" dirty="0"/>
              <a:t>tendencja wzrostowa. Może to być spowodowane znaczną redukcją zanieczyszczeń </a:t>
            </a:r>
            <a:r>
              <a:rPr lang="pl-PL" altLang="pl-PL" sz="2800" dirty="0" smtClean="0"/>
              <a:t>gazowych.</a:t>
            </a:r>
            <a:endParaRPr lang="pl-PL" altLang="pl-PL" sz="2800" dirty="0"/>
          </a:p>
          <a:p>
            <a:pPr algn="just" defTabSz="914400" eaLnBrk="1" hangingPunct="1">
              <a:spcBef>
                <a:spcPts val="0"/>
              </a:spcBef>
              <a:buFontTx/>
              <a:buNone/>
            </a:pPr>
            <a:r>
              <a:rPr lang="pl-PL" altLang="pl-PL" sz="2800" dirty="0" smtClean="0"/>
              <a:t>Z naszych badań wynika, że w Białymstoku i Łomży w okresie od 07.11.2014 do 11.01.2015 </a:t>
            </a:r>
            <a:r>
              <a:rPr lang="pl-PL" altLang="pl-PL" sz="2800" b="1" dirty="0" smtClean="0"/>
              <a:t>nie występowały kwaśne opady. </a:t>
            </a:r>
            <a:r>
              <a:rPr lang="pl-PL" altLang="pl-PL" sz="2800" dirty="0" smtClean="0"/>
              <a:t>Ciepła jesień i łagodna zima sprawiły, że do atmosfery emitowane były mniejsze ilości zanieczyszczeń niż w latach ubiegłych. Więcej opadów o niższym </a:t>
            </a:r>
            <a:r>
              <a:rPr lang="pl-PL" altLang="pl-PL" sz="2800" dirty="0" err="1" smtClean="0"/>
              <a:t>pH</a:t>
            </a:r>
            <a:r>
              <a:rPr lang="pl-PL" altLang="pl-PL" sz="2800" dirty="0" smtClean="0"/>
              <a:t> zanotowano w Białymstoku niż w Łomży. Naszym zdaniem wynika to przede wszystkim z występowania na terenie Białegostoku większej ilości uciążliwych dla środowiska zakładów produkcyjnych. Na podstawie porównania wszystkich danych możemy stwierdzić, że w województwie podlaskim </a:t>
            </a:r>
            <a:r>
              <a:rPr lang="pl-PL" altLang="pl-PL" sz="2800" dirty="0" err="1" smtClean="0"/>
              <a:t>pH</a:t>
            </a:r>
            <a:r>
              <a:rPr lang="pl-PL" altLang="pl-PL" sz="2800" dirty="0" smtClean="0"/>
              <a:t> opadów było często wyższe niż w innych regionach. </a:t>
            </a:r>
            <a:r>
              <a:rPr lang="pl-PL" altLang="pl-PL" sz="3500" b="1" dirty="0" smtClean="0"/>
              <a:t>Hipoteza została zweryfikowana pozytywnie. </a:t>
            </a:r>
            <a:endParaRPr lang="pl-PL" altLang="pl-PL" sz="3500" b="1" dirty="0"/>
          </a:p>
        </p:txBody>
      </p:sp>
      <p:graphicFrame>
        <p:nvGraphicFramePr>
          <p:cNvPr id="27" name="Wykres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537305"/>
              </p:ext>
            </p:extLst>
          </p:nvPr>
        </p:nvGraphicFramePr>
        <p:xfrm>
          <a:off x="332417" y="8067469"/>
          <a:ext cx="12490891" cy="4216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Wykres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18455"/>
              </p:ext>
            </p:extLst>
          </p:nvPr>
        </p:nvGraphicFramePr>
        <p:xfrm>
          <a:off x="13148584" y="7709508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Wykres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388196"/>
              </p:ext>
            </p:extLst>
          </p:nvPr>
        </p:nvGraphicFramePr>
        <p:xfrm>
          <a:off x="13148584" y="12132000"/>
          <a:ext cx="75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Wykres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91511"/>
              </p:ext>
            </p:extLst>
          </p:nvPr>
        </p:nvGraphicFramePr>
        <p:xfrm>
          <a:off x="324764" y="12444819"/>
          <a:ext cx="1251360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Elipsa 11"/>
          <p:cNvSpPr/>
          <p:nvPr/>
        </p:nvSpPr>
        <p:spPr>
          <a:xfrm>
            <a:off x="18884403" y="1555233"/>
            <a:ext cx="9361040" cy="316150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20108539" y="1980432"/>
            <a:ext cx="784599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5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PROBLEM</a:t>
            </a:r>
            <a:endParaRPr lang="pl-PL" sz="45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pl-PL" sz="3000" dirty="0">
                <a:solidFill>
                  <a:schemeClr val="bg1"/>
                </a:solidFill>
              </a:rPr>
              <a:t>Kwaśnego deszczu nie </a:t>
            </a:r>
            <a:r>
              <a:rPr lang="pl-PL" sz="3000" dirty="0" smtClean="0">
                <a:solidFill>
                  <a:schemeClr val="bg1"/>
                </a:solidFill>
              </a:rPr>
              <a:t>można </a:t>
            </a:r>
            <a:r>
              <a:rPr lang="pl-PL" sz="3000" dirty="0">
                <a:solidFill>
                  <a:schemeClr val="bg1"/>
                </a:solidFill>
              </a:rPr>
              <a:t>„gołym” okiem </a:t>
            </a:r>
            <a:r>
              <a:rPr lang="pl-PL" sz="3000" dirty="0" smtClean="0">
                <a:solidFill>
                  <a:schemeClr val="bg1"/>
                </a:solidFill>
              </a:rPr>
              <a:t>odróżnić od </a:t>
            </a:r>
            <a:r>
              <a:rPr lang="pl-PL" sz="3000" dirty="0">
                <a:solidFill>
                  <a:schemeClr val="bg1"/>
                </a:solidFill>
              </a:rPr>
              <a:t>zwykłych opadów, ale jego wpływ na środowisko naturalne jest </a:t>
            </a:r>
            <a:r>
              <a:rPr lang="pl-PL" sz="3000" b="1" dirty="0">
                <a:solidFill>
                  <a:schemeClr val="bg1"/>
                </a:solidFill>
              </a:rPr>
              <a:t>DESTRUKTYWNY</a:t>
            </a:r>
            <a:r>
              <a:rPr lang="pl-PL" sz="3000" dirty="0">
                <a:solidFill>
                  <a:schemeClr val="bg1"/>
                </a:solidFill>
              </a:rPr>
              <a:t>.</a:t>
            </a:r>
          </a:p>
          <a:p>
            <a:endParaRPr lang="pl-PL" sz="3000" dirty="0"/>
          </a:p>
        </p:txBody>
      </p:sp>
      <p:sp>
        <p:nvSpPr>
          <p:cNvPr id="16" name="Zwój poziomy 15"/>
          <p:cNvSpPr/>
          <p:nvPr/>
        </p:nvSpPr>
        <p:spPr>
          <a:xfrm>
            <a:off x="8083204" y="3924648"/>
            <a:ext cx="5219204" cy="3784860"/>
          </a:xfrm>
          <a:prstGeom prst="horizontalScroll">
            <a:avLst/>
          </a:prstGeom>
          <a:ln w="38100">
            <a:solidFill>
              <a:schemeClr val="tx1"/>
            </a:solidFill>
          </a:ln>
          <a:effectLst>
            <a:outerShdw blurRad="114300" dist="190500" dir="5400000" sx="101000" sy="101000" algn="t" rotWithShape="0">
              <a:schemeClr val="tx2">
                <a:alpha val="40000"/>
              </a:schemeClr>
            </a:outerShdw>
          </a:effectLst>
          <a:scene3d>
            <a:camera prst="orthographicFront"/>
            <a:lightRig rig="threePt" dir="t">
              <a:rot lat="0" lon="0" rev="6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8515251" y="4802428"/>
            <a:ext cx="4633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l-PL" sz="5000" b="1" spc="160" dirty="0">
                <a:latin typeface="Impact" panose="020B0806030902050204" pitchFamily="34" charset="0"/>
              </a:rPr>
              <a:t>HIPOTEZA</a:t>
            </a:r>
          </a:p>
          <a:p>
            <a:pPr algn="ctr">
              <a:defRPr/>
            </a:pPr>
            <a:r>
              <a:rPr lang="pl-PL" sz="3000" b="1" dirty="0" smtClean="0"/>
              <a:t>Kwaśne </a:t>
            </a:r>
            <a:r>
              <a:rPr lang="pl-PL" sz="3000" b="1" dirty="0"/>
              <a:t>opady w województwie podlaskim występują sporadycznie.</a:t>
            </a:r>
          </a:p>
          <a:p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13478596" y="4570501"/>
            <a:ext cx="7500560" cy="240021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4500" b="1" cap="small" dirty="0" smtClean="0">
                <a:solidFill>
                  <a:schemeClr val="tx1"/>
                </a:solidFill>
              </a:rPr>
              <a:t>badanie</a:t>
            </a:r>
            <a:endParaRPr lang="pl-PL" sz="4500" b="1" cap="small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l-PL" sz="2800" dirty="0" smtClean="0">
                <a:solidFill>
                  <a:schemeClr val="tx1"/>
                </a:solidFill>
              </a:rPr>
              <a:t>1.Zbieranie próbek opadów (w tym śniegu) w okresie 07.11.2014-11.01.2015 (Białystok, Łomża)</a:t>
            </a:r>
          </a:p>
          <a:p>
            <a:pPr>
              <a:defRPr/>
            </a:pPr>
            <a:r>
              <a:rPr lang="pl-PL" sz="2800" dirty="0" smtClean="0">
                <a:solidFill>
                  <a:schemeClr val="tx1"/>
                </a:solidFill>
              </a:rPr>
              <a:t>2. Pomiar </a:t>
            </a:r>
            <a:r>
              <a:rPr lang="pl-PL" sz="2800" dirty="0" err="1" smtClean="0">
                <a:solidFill>
                  <a:schemeClr val="tx1"/>
                </a:solidFill>
              </a:rPr>
              <a:t>pH</a:t>
            </a:r>
            <a:r>
              <a:rPr lang="pl-PL" sz="2800" dirty="0" smtClean="0">
                <a:solidFill>
                  <a:schemeClr val="tx1"/>
                </a:solidFill>
              </a:rPr>
              <a:t> za pomocą </a:t>
            </a:r>
            <a:r>
              <a:rPr lang="pl-PL" sz="3500" b="1" dirty="0" err="1" smtClean="0">
                <a:solidFill>
                  <a:schemeClr val="tx1"/>
                </a:solidFill>
              </a:rPr>
              <a:t>pH</a:t>
            </a:r>
            <a:r>
              <a:rPr lang="pl-PL" sz="3500" b="1" dirty="0" smtClean="0">
                <a:solidFill>
                  <a:schemeClr val="tx1"/>
                </a:solidFill>
              </a:rPr>
              <a:t>-metru</a:t>
            </a:r>
            <a:endParaRPr lang="pl-PL" sz="3500" b="1" dirty="0">
              <a:solidFill>
                <a:schemeClr val="tx1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25015730" y="4663385"/>
            <a:ext cx="5112568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81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152400"/>
            <a:bevelB w="152400" h="152400"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3000" b="1" dirty="0" smtClean="0"/>
              <a:t>Nasza próbka poddana badaniu </a:t>
            </a:r>
            <a:r>
              <a:rPr lang="pl-PL" sz="3000" b="1" dirty="0" err="1" smtClean="0"/>
              <a:t>pH</a:t>
            </a:r>
            <a:r>
              <a:rPr lang="pl-PL" sz="3000" b="1" dirty="0" smtClean="0"/>
              <a:t>-metrem</a:t>
            </a:r>
            <a:endParaRPr lang="pl-PL" sz="3000" b="1" dirty="0"/>
          </a:p>
        </p:txBody>
      </p:sp>
      <p:cxnSp>
        <p:nvCxnSpPr>
          <p:cNvPr id="24" name="Łącznik prosty ze strzałką 23"/>
          <p:cNvCxnSpPr/>
          <p:nvPr/>
        </p:nvCxnSpPr>
        <p:spPr>
          <a:xfrm flipH="1">
            <a:off x="23636931" y="5478535"/>
            <a:ext cx="1440160" cy="125263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dół 24"/>
          <p:cNvSpPr/>
          <p:nvPr/>
        </p:nvSpPr>
        <p:spPr>
          <a:xfrm>
            <a:off x="24421046" y="8541326"/>
            <a:ext cx="720080" cy="1348554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freezing" dir="t">
              <a:rot lat="0" lon="0" rev="6600000"/>
            </a:lightRig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13992851" y="10094554"/>
            <a:ext cx="16949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Impact" panose="020B0806030902050204" pitchFamily="34" charset="0"/>
              </a:rPr>
              <a:t>Średnia: 6,91</a:t>
            </a:r>
          </a:p>
          <a:p>
            <a:r>
              <a:rPr lang="pl-PL" sz="2000" dirty="0" smtClean="0">
                <a:latin typeface="Impact" panose="020B0806030902050204" pitchFamily="34" charset="0"/>
              </a:rPr>
              <a:t>Mediana: 6,9</a:t>
            </a:r>
            <a:endParaRPr lang="pl-PL" sz="2000" dirty="0">
              <a:latin typeface="Impact" panose="020B0806030902050204" pitchFamily="34" charset="0"/>
            </a:endParaRPr>
          </a:p>
        </p:txBody>
      </p:sp>
      <p:sp>
        <p:nvSpPr>
          <p:cNvPr id="46" name="pole tekstowe 45"/>
          <p:cNvSpPr txBox="1"/>
          <p:nvPr/>
        </p:nvSpPr>
        <p:spPr>
          <a:xfrm>
            <a:off x="14059365" y="14583131"/>
            <a:ext cx="16283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Impact" panose="020B0806030902050204" pitchFamily="34" charset="0"/>
              </a:rPr>
              <a:t>Średnia: 7,49</a:t>
            </a:r>
          </a:p>
          <a:p>
            <a:r>
              <a:rPr lang="pl-PL" sz="2000" dirty="0" smtClean="0">
                <a:latin typeface="Impact" panose="020B0806030902050204" pitchFamily="34" charset="0"/>
              </a:rPr>
              <a:t>Mediana: 7,45</a:t>
            </a:r>
            <a:endParaRPr lang="pl-PL" sz="2000" dirty="0">
              <a:latin typeface="Impact" panose="020B0806030902050204" pitchFamily="34" charset="0"/>
            </a:endParaRPr>
          </a:p>
        </p:txBody>
      </p:sp>
      <p:sp>
        <p:nvSpPr>
          <p:cNvPr id="28" name="Objaśnienie prostokątne zaokrąglone 27"/>
          <p:cNvSpPr/>
          <p:nvPr/>
        </p:nvSpPr>
        <p:spPr>
          <a:xfrm>
            <a:off x="306339" y="16454040"/>
            <a:ext cx="3411970" cy="792088"/>
          </a:xfrm>
          <a:prstGeom prst="wedgeRoundRectCallout">
            <a:avLst>
              <a:gd name="adj1" fmla="val -20101"/>
              <a:gd name="adj2" fmla="val 1009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48" name="pole tekstowe 2047"/>
          <p:cNvSpPr txBox="1"/>
          <p:nvPr/>
        </p:nvSpPr>
        <p:spPr>
          <a:xfrm>
            <a:off x="378347" y="16333251"/>
            <a:ext cx="3384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cap="small" dirty="0" smtClean="0">
                <a:latin typeface="Impact" panose="020B0806030902050204" pitchFamily="34" charset="0"/>
              </a:rPr>
              <a:t>wnioski</a:t>
            </a:r>
            <a:endParaRPr lang="pl-PL" cap="small" dirty="0">
              <a:latin typeface="Impact" panose="020B0806030902050204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3834731" y="16682258"/>
            <a:ext cx="174240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ysClr val="windowText" lastClr="000000"/>
            </a:solidFill>
          </a:ln>
          <a:scene3d>
            <a:camera prst="orthographicFront"/>
            <a:lightRig rig="threePt" dir="t"/>
          </a:scene3d>
          <a:sp3d>
            <a:bevelT w="254000" h="254000"/>
            <a:bevelB w="254000"/>
          </a:sp3d>
        </p:spPr>
        <p:txBody>
          <a:bodyPr wrap="square" lIns="108000" rIns="0" rtlCol="0">
            <a:spAutoFit/>
          </a:bodyPr>
          <a:lstStyle/>
          <a:p>
            <a:r>
              <a:rPr lang="pl-PL" altLang="pl-PL" sz="4000" b="1" dirty="0">
                <a:latin typeface="+mj-lt"/>
              </a:rPr>
              <a:t>Zagrożenie </a:t>
            </a:r>
            <a:r>
              <a:rPr lang="pl-PL" altLang="pl-PL" sz="4000" b="1" spc="100" dirty="0">
                <a:latin typeface="+mj-lt"/>
              </a:rPr>
              <a:t>kwaśnymi </a:t>
            </a:r>
            <a:r>
              <a:rPr lang="pl-PL" altLang="pl-PL" sz="4000" b="1" spc="100" dirty="0" smtClean="0">
                <a:latin typeface="+mj-lt"/>
              </a:rPr>
              <a:t>deszczami </a:t>
            </a:r>
            <a:r>
              <a:rPr lang="pl-PL" altLang="pl-PL" sz="4000" b="1" dirty="0" smtClean="0">
                <a:latin typeface="+mj-lt"/>
              </a:rPr>
              <a:t>na </a:t>
            </a:r>
            <a:r>
              <a:rPr lang="pl-PL" altLang="pl-PL" sz="4000" b="1" dirty="0">
                <a:latin typeface="+mj-lt"/>
              </a:rPr>
              <a:t>tym terenie należy do najmniejszych w kraju</a:t>
            </a:r>
            <a:r>
              <a:rPr lang="pl-PL" altLang="pl-PL" sz="4000" b="1" dirty="0" smtClean="0">
                <a:latin typeface="+mj-lt"/>
              </a:rPr>
              <a:t>.</a:t>
            </a:r>
            <a:endParaRPr lang="pl-PL" altLang="pl-PL" sz="4000" b="1" dirty="0">
              <a:latin typeface="+mj-lt"/>
            </a:endParaRPr>
          </a:p>
        </p:txBody>
      </p:sp>
      <p:sp>
        <p:nvSpPr>
          <p:cNvPr id="32" name="Strzałka zakrzywiona w górę 31"/>
          <p:cNvSpPr/>
          <p:nvPr/>
        </p:nvSpPr>
        <p:spPr>
          <a:xfrm>
            <a:off x="4091897" y="7026888"/>
            <a:ext cx="6332232" cy="930208"/>
          </a:xfrm>
          <a:prstGeom prst="curvedUpArrow">
            <a:avLst>
              <a:gd name="adj1" fmla="val 25000"/>
              <a:gd name="adj2" fmla="val 147000"/>
              <a:gd name="adj3" fmla="val 32970"/>
            </a:avLst>
          </a:prstGeom>
          <a:solidFill>
            <a:srgbClr val="FF0000"/>
          </a:solidFill>
          <a:ln w="38100"/>
          <a:scene3d>
            <a:camera prst="orthographicFront"/>
            <a:lightRig rig="threePt" dir="t">
              <a:rot lat="0" lon="0" rev="78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zakrzywiona w górę 32"/>
          <p:cNvSpPr/>
          <p:nvPr/>
        </p:nvSpPr>
        <p:spPr>
          <a:xfrm>
            <a:off x="12211465" y="6948984"/>
            <a:ext cx="6332232" cy="930208"/>
          </a:xfrm>
          <a:prstGeom prst="curvedUpArrow">
            <a:avLst>
              <a:gd name="adj1" fmla="val 25000"/>
              <a:gd name="adj2" fmla="val 147000"/>
              <a:gd name="adj3" fmla="val 32970"/>
            </a:avLst>
          </a:prstGeom>
          <a:solidFill>
            <a:srgbClr val="FF0000"/>
          </a:solidFill>
          <a:ln w="38100"/>
          <a:scene3d>
            <a:camera prst="orthographicFront"/>
            <a:lightRig rig="threePt" dir="t">
              <a:rot lat="0" lon="0" rev="78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Pakiet 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528</Words>
  <Application>Microsoft Office PowerPoint</Application>
  <PresentationFormat>Niestandardowy</PresentationFormat>
  <Paragraphs>103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root</dc:creator>
  <cp:lastModifiedBy>Michał</cp:lastModifiedBy>
  <cp:revision>89</cp:revision>
  <cp:lastPrinted>2015-02-05T00:23:03Z</cp:lastPrinted>
  <dcterms:created xsi:type="dcterms:W3CDTF">2013-02-16T15:35:03Z</dcterms:created>
  <dcterms:modified xsi:type="dcterms:W3CDTF">2015-02-05T09:13:23Z</dcterms:modified>
</cp:coreProperties>
</file>