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x="12192000" cy="6858000"/>
  <p:notesSz cx="12192000" cy="6858000"/>
  <p:embeddedFontLst>
    <p:embeddedFont>
      <p:font typeface="KVJJWL+ArialMT"/>
      <p:regular r:id="rId54"/>
    </p:embeddedFont>
    <p:embeddedFont>
      <p:font typeface="WWRVLB+TrebuchetMS"/>
      <p:regular r:id="rId55"/>
    </p:embeddedFont>
    <p:embeddedFont>
      <p:font typeface="TOIEUS+MicrosoftJhengHeiRegular"/>
      <p:regular r:id="rId56"/>
    </p:embeddedFont>
    <p:embeddedFont>
      <p:font typeface="KTOPJE+TrebuchetMS-Bold"/>
      <p:regular r:id="rId57"/>
    </p:embeddedFont>
    <p:embeddedFont>
      <p:font typeface="RAKBIQ+Wingdings3"/>
      <p:regular r:id="rId58"/>
    </p:embeddedFont>
    <p:embeddedFont>
      <p:font typeface="TRUHSI+Arial-ItalicMT"/>
      <p:regular r:id="rId59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21" Type="http://schemas.openxmlformats.org/officeDocument/2006/relationships/slide" Target="slides/slide16.xml" /><Relationship Id="rId22" Type="http://schemas.openxmlformats.org/officeDocument/2006/relationships/slide" Target="slides/slide17.xml" /><Relationship Id="rId23" Type="http://schemas.openxmlformats.org/officeDocument/2006/relationships/slide" Target="slides/slide18.xml" /><Relationship Id="rId24" Type="http://schemas.openxmlformats.org/officeDocument/2006/relationships/slide" Target="slides/slide19.xml" /><Relationship Id="rId25" Type="http://schemas.openxmlformats.org/officeDocument/2006/relationships/slide" Target="slides/slide20.xml" /><Relationship Id="rId26" Type="http://schemas.openxmlformats.org/officeDocument/2006/relationships/slide" Target="slides/slide21.xml" /><Relationship Id="rId27" Type="http://schemas.openxmlformats.org/officeDocument/2006/relationships/slide" Target="slides/slide22.xml" /><Relationship Id="rId28" Type="http://schemas.openxmlformats.org/officeDocument/2006/relationships/slide" Target="slides/slide23.xml" /><Relationship Id="rId29" Type="http://schemas.openxmlformats.org/officeDocument/2006/relationships/slide" Target="slides/slide24.xml" /><Relationship Id="rId3" Type="http://schemas.openxmlformats.org/officeDocument/2006/relationships/viewProps" Target="viewProps.xml" /><Relationship Id="rId30" Type="http://schemas.openxmlformats.org/officeDocument/2006/relationships/slide" Target="slides/slide25.xml" /><Relationship Id="rId31" Type="http://schemas.openxmlformats.org/officeDocument/2006/relationships/slide" Target="slides/slide26.xml" /><Relationship Id="rId32" Type="http://schemas.openxmlformats.org/officeDocument/2006/relationships/slide" Target="slides/slide27.xml" /><Relationship Id="rId33" Type="http://schemas.openxmlformats.org/officeDocument/2006/relationships/slide" Target="slides/slide28.xml" /><Relationship Id="rId34" Type="http://schemas.openxmlformats.org/officeDocument/2006/relationships/slide" Target="slides/slide29.xml" /><Relationship Id="rId35" Type="http://schemas.openxmlformats.org/officeDocument/2006/relationships/slide" Target="slides/slide30.xml" /><Relationship Id="rId36" Type="http://schemas.openxmlformats.org/officeDocument/2006/relationships/slide" Target="slides/slide31.xml" /><Relationship Id="rId37" Type="http://schemas.openxmlformats.org/officeDocument/2006/relationships/slide" Target="slides/slide32.xml" /><Relationship Id="rId38" Type="http://schemas.openxmlformats.org/officeDocument/2006/relationships/slide" Target="slides/slide33.xml" /><Relationship Id="rId39" Type="http://schemas.openxmlformats.org/officeDocument/2006/relationships/slide" Target="slides/slide34.xml" /><Relationship Id="rId4" Type="http://schemas.openxmlformats.org/officeDocument/2006/relationships/theme" Target="theme/theme1.xml" /><Relationship Id="rId40" Type="http://schemas.openxmlformats.org/officeDocument/2006/relationships/slide" Target="slides/slide35.xml" /><Relationship Id="rId41" Type="http://schemas.openxmlformats.org/officeDocument/2006/relationships/slide" Target="slides/slide36.xml" /><Relationship Id="rId42" Type="http://schemas.openxmlformats.org/officeDocument/2006/relationships/slide" Target="slides/slide37.xml" /><Relationship Id="rId43" Type="http://schemas.openxmlformats.org/officeDocument/2006/relationships/slide" Target="slides/slide38.xml" /><Relationship Id="rId44" Type="http://schemas.openxmlformats.org/officeDocument/2006/relationships/slide" Target="slides/slide39.xml" /><Relationship Id="rId45" Type="http://schemas.openxmlformats.org/officeDocument/2006/relationships/slide" Target="slides/slide40.xml" /><Relationship Id="rId46" Type="http://schemas.openxmlformats.org/officeDocument/2006/relationships/slide" Target="slides/slide41.xml" /><Relationship Id="rId47" Type="http://schemas.openxmlformats.org/officeDocument/2006/relationships/slide" Target="slides/slide42.xml" /><Relationship Id="rId48" Type="http://schemas.openxmlformats.org/officeDocument/2006/relationships/slide" Target="slides/slide43.xml" /><Relationship Id="rId49" Type="http://schemas.openxmlformats.org/officeDocument/2006/relationships/slide" Target="slides/slide44.xml" /><Relationship Id="rId5" Type="http://schemas.openxmlformats.org/officeDocument/2006/relationships/slideMaster" Target="slideMasters/slideMaster1.xml" /><Relationship Id="rId50" Type="http://schemas.openxmlformats.org/officeDocument/2006/relationships/slide" Target="slides/slide45.xml" /><Relationship Id="rId51" Type="http://schemas.openxmlformats.org/officeDocument/2006/relationships/slide" Target="slides/slide46.xml" /><Relationship Id="rId52" Type="http://schemas.openxmlformats.org/officeDocument/2006/relationships/slide" Target="slides/slide47.xml" /><Relationship Id="rId53" Type="http://schemas.openxmlformats.org/officeDocument/2006/relationships/slide" Target="slides/slide48.xml" /><Relationship Id="rId54" Type="http://schemas.openxmlformats.org/officeDocument/2006/relationships/font" Target="fonts/font1.fntdata" /><Relationship Id="rId55" Type="http://schemas.openxmlformats.org/officeDocument/2006/relationships/font" Target="fonts/font2.fntdata" /><Relationship Id="rId56" Type="http://schemas.openxmlformats.org/officeDocument/2006/relationships/font" Target="fonts/font3.fntdata" /><Relationship Id="rId57" Type="http://schemas.openxmlformats.org/officeDocument/2006/relationships/font" Target="fonts/font4.fntdata" /><Relationship Id="rId58" Type="http://schemas.openxmlformats.org/officeDocument/2006/relationships/font" Target="fonts/font5.fntdata" /><Relationship Id="rId59" Type="http://schemas.openxmlformats.org/officeDocument/2006/relationships/font" Target="fonts/font6.fntdata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github.com/BERI-0094/IBM-CAPSTONE-PROJECT/blob/main/Week%202%20Lab%202%20jupyter-labs-eda-dataviz%20CAPSTONE.ipynb" TargetMode="External" /><Relationship Id="rId3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github.com/BERI-0094/IBM-CAPSTONE-PROJECT/blob/main/Week%202%20Lab%201%20jupyter-labs-eda-sql-coursera%20B1%20CAPSTONE.ipynb" TargetMode="External" /><Relationship Id="rId3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github.com/BERI-0094/IBM-CAPSTONE-PROJECT/blob/main/Week%203%20Lab%201%20lab_jupyter_launch_site_location%20B2%20CAPSTONE.ipynb" TargetMode="External" /><Relationship Id="rId3" Type="http://schemas.openxmlformats.org/officeDocument/2006/relationships/image" Target="../media/image13.png" /><Relationship Id="rId4" Type="http://schemas.openxmlformats.org/officeDocument/2006/relationships/hyperlink" Target="https://colab.research.google.com/drive/19E6gQyZiwZZHOrlpJXgiL8jc_sdzOuka" TargetMode="Externa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github.com/BERI-0094/IBM-CAPSTONE-PROJECT/blob/main/Week%203%20Lab%202%20spacex_dash_app%20CAPSTONE.py" TargetMode="External" /><Relationship Id="rId3" Type="http://schemas.openxmlformats.org/officeDocument/2006/relationships/image" Target="../media/image1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github.com/BERI-0094/IBM-CAPSTONE-PROJECT/blob/main/Week%204%20Lab%201%20SpaceX_Machine%20Learning%20Prediction_Part_5%20-%20CAPSTONE.ipynb" TargetMode="External" /><Relationship Id="rId3" Type="http://schemas.openxmlformats.org/officeDocument/2006/relationships/image" Target="../media/image15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6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7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8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9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0.pn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1.png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2.png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3.png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4.png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5.png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6.png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7.png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8.png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9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0.png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1.png" /></Relationships>
</file>

<file path=ppt/slides/_rels/slide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2.png" /></Relationships>
</file>

<file path=ppt/slides/_rels/slide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3.png" /></Relationships>
</file>

<file path=ppt/slides/_rels/slide3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4.png" /></Relationships>
</file>

<file path=ppt/slides/_rels/slide3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5.png" /></Relationships>
</file>

<file path=ppt/slides/_rels/slide3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6.png" /></Relationships>
</file>

<file path=ppt/slides/_rels/slide3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7.png" /></Relationships>
</file>

<file path=ppt/slides/_rels/slide3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8.png" /></Relationships>
</file>

<file path=ppt/slides/_rels/slide3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9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4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0.png" /></Relationships>
</file>

<file path=ppt/slides/_rels/slide4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1.png" /></Relationships>
</file>

<file path=ppt/slides/_rels/slide4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2.png" /></Relationships>
</file>

<file path=ppt/slides/_rels/slide4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3.png" /></Relationships>
</file>

<file path=ppt/slides/_rels/slide4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4.png" /></Relationships>
</file>

<file path=ppt/slides/_rels/slide4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5.png" /></Relationships>
</file>

<file path=ppt/slides/_rels/slide4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www.fortunebusinessinsights.com/industry-reports/space-launch-services-market-101931" TargetMode="External" /><Relationship Id="rId3" Type="http://schemas.openxmlformats.org/officeDocument/2006/relationships/image" Target="../media/image46.png" /><Relationship Id="rId4" Type="http://schemas.openxmlformats.org/officeDocument/2006/relationships/hyperlink" Target="https://www.cbinsights.com/research/startup-failure-reasons-top/" TargetMode="External" /><Relationship Id="rId5" Type="http://schemas.openxmlformats.org/officeDocument/2006/relationships/hyperlink" Target="https://www.coursera.org/professional-certificates/ibm-data-science" TargetMode="External" /><Relationship Id="rId6" Type="http://schemas.openxmlformats.org/officeDocument/2006/relationships/hyperlink" Target="https://www.space.com/31420-spacex-rocket-landing-success.html" TargetMode="External" /></Relationships>
</file>

<file path=ppt/slides/_rels/slide4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github.com/BERI-0094/IBM-CAPSTONE-PROJECT" TargetMode="External" /><Relationship Id="rId3" Type="http://schemas.openxmlformats.org/officeDocument/2006/relationships/image" Target="../media/image47.png" /></Relationships>
</file>

<file path=ppt/slides/_rels/slide4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8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en.wikipedia.org/w/index.php?title=List_of_Falcon_9_and_Falcon_Heavy_launches&amp;oldid=1027686922" TargetMode="External" /><Relationship Id="rId3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github.com/BERI-0094/IBM-CAPSTONE-PROJECT/blob/main/Week%201%20Lab%201%20jupyter-labs-spacex-data-collection-api%20CAPSTONE.ipynb" TargetMode="External" /><Relationship Id="rId3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github.com/BERI-0094/IBM-CAPSTONE-PROJECT/blob/main/Week%201%20Lab%202%20jupyter-labs-webscraping%20CAPSTONE.ipynb" TargetMode="External" /><Relationship Id="rId3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79984" y="4957171"/>
            <a:ext cx="2639606" cy="5678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ebebeb"/>
                </a:solidFill>
                <a:latin typeface="KVJJWL+ArialMT"/>
                <a:cs typeface="KVJJWL+ArialMT"/>
              </a:rPr>
              <a:t>BERINYUY</a:t>
            </a:r>
            <a:r>
              <a:rPr dirty="0" sz="1800" spc="47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ebebeb"/>
                </a:solidFill>
                <a:latin typeface="KVJJWL+ArialMT"/>
                <a:cs typeface="KVJJWL+ArialMT"/>
              </a:rPr>
              <a:t>BERTRAND</a:t>
            </a: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ts val="0"/>
              </a:spcAft>
            </a:pPr>
            <a:r>
              <a:rPr dirty="0" sz="1800">
                <a:solidFill>
                  <a:srgbClr val="ebebeb"/>
                </a:solidFill>
                <a:latin typeface="KVJJWL+ArialMT"/>
                <a:cs typeface="KVJJWL+ArialMT"/>
              </a:rPr>
              <a:t>MAINIMO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79984" y="5807311"/>
            <a:ext cx="1255886" cy="266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ebebeb"/>
                </a:solidFill>
                <a:latin typeface="Calibri"/>
                <a:cs typeface="Calibri"/>
              </a:rPr>
              <a:t>01/01/2023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61451" y="510272"/>
            <a:ext cx="3389143" cy="5630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33"/>
              </a:lnSpc>
              <a:spcBef>
                <a:spcPts val="0"/>
              </a:spcBef>
              <a:spcAft>
                <a:spcPts val="0"/>
              </a:spcAft>
            </a:pP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Data</a:t>
            </a:r>
            <a:r>
              <a:rPr dirty="0" sz="3700" spc="100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Wrangling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6866" y="1438753"/>
            <a:ext cx="4904311" cy="2592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41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In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the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data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set,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there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are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several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different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cases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where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26938" y="1565487"/>
            <a:ext cx="3878043" cy="977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8587" marR="0">
              <a:lnSpc>
                <a:spcPts val="13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WWRVLB+TrebuchetMS"/>
                <a:cs typeface="WWRVLB+TrebuchetMS"/>
              </a:rPr>
              <a:t>Determine</a:t>
            </a:r>
            <a:r>
              <a:rPr dirty="0" sz="1200">
                <a:solidFill>
                  <a:srgbClr val="000000"/>
                </a:solidFill>
                <a:latin typeface="WWRVLB+TrebuchetMS"/>
                <a:cs typeface="WWRVLB+TrebuchetMS"/>
              </a:rPr>
              <a:t> </a:t>
            </a:r>
            <a:r>
              <a:rPr dirty="0" sz="1200">
                <a:solidFill>
                  <a:srgbClr val="000000"/>
                </a:solidFill>
                <a:latin typeface="WWRVLB+TrebuchetMS"/>
                <a:cs typeface="WWRVLB+TrebuchetMS"/>
              </a:rPr>
              <a:t>the</a:t>
            </a:r>
            <a:r>
              <a:rPr dirty="0" sz="1200">
                <a:solidFill>
                  <a:srgbClr val="000000"/>
                </a:solidFill>
                <a:latin typeface="WWRVLB+TrebuchetMS"/>
                <a:cs typeface="WWRVLB+TrebuchetMS"/>
              </a:rPr>
              <a:t> </a:t>
            </a:r>
            <a:r>
              <a:rPr dirty="0" sz="1200">
                <a:solidFill>
                  <a:srgbClr val="000000"/>
                </a:solidFill>
                <a:latin typeface="WWRVLB+TrebuchetMS"/>
                <a:cs typeface="WWRVLB+TrebuchetMS"/>
              </a:rPr>
              <a:t>number</a:t>
            </a:r>
            <a:r>
              <a:rPr dirty="0" sz="1200">
                <a:solidFill>
                  <a:srgbClr val="000000"/>
                </a:solidFill>
                <a:latin typeface="WWRVLB+TrebuchetMS"/>
                <a:cs typeface="WWRVLB+TrebuchetMS"/>
              </a:rPr>
              <a:t> </a:t>
            </a:r>
            <a:r>
              <a:rPr dirty="0" sz="1200">
                <a:solidFill>
                  <a:srgbClr val="000000"/>
                </a:solidFill>
                <a:latin typeface="WWRVLB+TrebuchetMS"/>
                <a:cs typeface="WWRVLB+TrebuchetMS"/>
              </a:rPr>
              <a:t>of</a:t>
            </a:r>
            <a:r>
              <a:rPr dirty="0" sz="1200">
                <a:solidFill>
                  <a:srgbClr val="000000"/>
                </a:solidFill>
                <a:latin typeface="WWRVLB+TrebuchetMS"/>
                <a:cs typeface="WWRVLB+TrebuchetMS"/>
              </a:rPr>
              <a:t> </a:t>
            </a:r>
            <a:r>
              <a:rPr dirty="0" sz="1200">
                <a:solidFill>
                  <a:srgbClr val="000000"/>
                </a:solidFill>
                <a:latin typeface="WWRVLB+TrebuchetMS"/>
                <a:cs typeface="WWRVLB+TrebuchetMS"/>
              </a:rPr>
              <a:t>launches</a:t>
            </a:r>
            <a:r>
              <a:rPr dirty="0" sz="1200">
                <a:solidFill>
                  <a:srgbClr val="000000"/>
                </a:solidFill>
                <a:latin typeface="WWRVLB+TrebuchetMS"/>
                <a:cs typeface="WWRVLB+TrebuchetMS"/>
              </a:rPr>
              <a:t> </a:t>
            </a:r>
            <a:r>
              <a:rPr dirty="0" sz="1200">
                <a:solidFill>
                  <a:srgbClr val="000000"/>
                </a:solidFill>
                <a:latin typeface="WWRVLB+TrebuchetMS"/>
                <a:cs typeface="WWRVLB+TrebuchetMS"/>
              </a:rPr>
              <a:t>on</a:t>
            </a:r>
            <a:r>
              <a:rPr dirty="0" sz="1200">
                <a:solidFill>
                  <a:srgbClr val="000000"/>
                </a:solidFill>
                <a:latin typeface="WWRVLB+TrebuchetMS"/>
                <a:cs typeface="WWRVLB+TrebuchetMS"/>
              </a:rPr>
              <a:t> </a:t>
            </a:r>
            <a:r>
              <a:rPr dirty="0" sz="1200">
                <a:solidFill>
                  <a:srgbClr val="000000"/>
                </a:solidFill>
                <a:latin typeface="WWRVLB+TrebuchetMS"/>
                <a:cs typeface="WWRVLB+TrebuchetMS"/>
              </a:rPr>
              <a:t>each</a:t>
            </a:r>
            <a:r>
              <a:rPr dirty="0" sz="1200">
                <a:solidFill>
                  <a:srgbClr val="000000"/>
                </a:solidFill>
                <a:latin typeface="WWRVLB+TrebuchetMS"/>
                <a:cs typeface="WWRVLB+TrebuchetMS"/>
              </a:rPr>
              <a:t> </a:t>
            </a:r>
            <a:r>
              <a:rPr dirty="0" sz="1200">
                <a:solidFill>
                  <a:srgbClr val="000000"/>
                </a:solidFill>
                <a:latin typeface="WWRVLB+TrebuchetMS"/>
                <a:cs typeface="WWRVLB+TrebuchetMS"/>
              </a:rPr>
              <a:t>facility</a:t>
            </a:r>
          </a:p>
          <a:p>
            <a:pPr marL="0" marR="0">
              <a:lnSpc>
                <a:spcPts val="1393"/>
              </a:lnSpc>
              <a:spcBef>
                <a:spcPts val="4611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KTOPJE+TrebuchetMS-Bold"/>
                <a:cs typeface="KTOPJE+TrebuchetMS-Bold"/>
              </a:rPr>
              <a:t>Calculate</a:t>
            </a:r>
            <a:r>
              <a:rPr dirty="0" sz="1200" b="1">
                <a:solidFill>
                  <a:srgbClr val="000000"/>
                </a:solidFill>
                <a:latin typeface="KTOPJE+TrebuchetMS-Bold"/>
                <a:cs typeface="KTOPJE+TrebuchetMS-Bold"/>
              </a:rPr>
              <a:t> </a:t>
            </a:r>
            <a:r>
              <a:rPr dirty="0" sz="1200" b="1">
                <a:solidFill>
                  <a:srgbClr val="000000"/>
                </a:solidFill>
                <a:latin typeface="KTOPJE+TrebuchetMS-Bold"/>
                <a:cs typeface="KTOPJE+TrebuchetMS-Bold"/>
              </a:rPr>
              <a:t>the</a:t>
            </a:r>
            <a:r>
              <a:rPr dirty="0" sz="1200" b="1">
                <a:solidFill>
                  <a:srgbClr val="000000"/>
                </a:solidFill>
                <a:latin typeface="KTOPJE+TrebuchetMS-Bold"/>
                <a:cs typeface="KTOPJE+TrebuchetMS-Bold"/>
              </a:rPr>
              <a:t> </a:t>
            </a:r>
            <a:r>
              <a:rPr dirty="0" sz="1200" b="1">
                <a:solidFill>
                  <a:srgbClr val="000000"/>
                </a:solidFill>
                <a:latin typeface="KTOPJE+TrebuchetMS-Bold"/>
                <a:cs typeface="KTOPJE+TrebuchetMS-Bold"/>
              </a:rPr>
              <a:t>number</a:t>
            </a:r>
            <a:r>
              <a:rPr dirty="0" sz="1200" b="1">
                <a:solidFill>
                  <a:srgbClr val="000000"/>
                </a:solidFill>
                <a:latin typeface="KTOPJE+TrebuchetMS-Bold"/>
                <a:cs typeface="KTOPJE+TrebuchetMS-Bold"/>
              </a:rPr>
              <a:t> </a:t>
            </a:r>
            <a:r>
              <a:rPr dirty="0" sz="1200" b="1">
                <a:solidFill>
                  <a:srgbClr val="000000"/>
                </a:solidFill>
                <a:latin typeface="KTOPJE+TrebuchetMS-Bold"/>
                <a:cs typeface="KTOPJE+TrebuchetMS-Bold"/>
              </a:rPr>
              <a:t>and</a:t>
            </a:r>
            <a:r>
              <a:rPr dirty="0" sz="1200" b="1">
                <a:solidFill>
                  <a:srgbClr val="000000"/>
                </a:solidFill>
                <a:latin typeface="KTOPJE+TrebuchetMS-Bold"/>
                <a:cs typeface="KTOPJE+TrebuchetMS-Bold"/>
              </a:rPr>
              <a:t> </a:t>
            </a:r>
            <a:r>
              <a:rPr dirty="0" sz="1200" b="1">
                <a:solidFill>
                  <a:srgbClr val="000000"/>
                </a:solidFill>
                <a:latin typeface="KTOPJE+TrebuchetMS-Bold"/>
                <a:cs typeface="KTOPJE+TrebuchetMS-Bold"/>
              </a:rPr>
              <a:t>occurrences</a:t>
            </a:r>
            <a:r>
              <a:rPr dirty="0" sz="1200" b="1">
                <a:solidFill>
                  <a:srgbClr val="000000"/>
                </a:solidFill>
                <a:latin typeface="KTOPJE+TrebuchetMS-Bold"/>
                <a:cs typeface="KTOPJE+TrebuchetMS-Bold"/>
              </a:rPr>
              <a:t> </a:t>
            </a:r>
            <a:r>
              <a:rPr dirty="0" sz="1200" b="1">
                <a:solidFill>
                  <a:srgbClr val="000000"/>
                </a:solidFill>
                <a:latin typeface="KTOPJE+TrebuchetMS-Bold"/>
                <a:cs typeface="KTOPJE+TrebuchetMS-Bold"/>
              </a:rPr>
              <a:t>of</a:t>
            </a:r>
            <a:r>
              <a:rPr dirty="0" sz="1200" b="1">
                <a:solidFill>
                  <a:srgbClr val="000000"/>
                </a:solidFill>
                <a:latin typeface="KTOPJE+TrebuchetMS-Bold"/>
                <a:cs typeface="KTOPJE+TrebuchetMS-Bold"/>
              </a:rPr>
              <a:t> </a:t>
            </a:r>
            <a:r>
              <a:rPr dirty="0" sz="1200" b="1">
                <a:solidFill>
                  <a:srgbClr val="000000"/>
                </a:solidFill>
                <a:latin typeface="KTOPJE+TrebuchetMS-Bold"/>
                <a:cs typeface="KTOPJE+TrebuchetMS-Bold"/>
              </a:rPr>
              <a:t>each</a:t>
            </a:r>
            <a:r>
              <a:rPr dirty="0" sz="1200" b="1">
                <a:solidFill>
                  <a:srgbClr val="000000"/>
                </a:solidFill>
                <a:latin typeface="KTOPJE+TrebuchetMS-Bold"/>
                <a:cs typeface="KTOPJE+TrebuchetMS-Bold"/>
              </a:rPr>
              <a:t> </a:t>
            </a:r>
            <a:r>
              <a:rPr dirty="0" sz="1200" b="1">
                <a:solidFill>
                  <a:srgbClr val="000000"/>
                </a:solidFill>
                <a:latin typeface="KTOPJE+TrebuchetMS-Bold"/>
                <a:cs typeface="KTOPJE+TrebuchetMS-Bold"/>
              </a:rPr>
              <a:t>orbit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1439" y="1644493"/>
            <a:ext cx="5546749" cy="2592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41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the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booster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did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not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land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successfully.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Sometimes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a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landing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was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1439" y="1977233"/>
            <a:ext cx="5303353" cy="32539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41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attempted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but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failed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due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to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an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accident;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for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example,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True</a:t>
            </a:r>
          </a:p>
          <a:p>
            <a:pPr marL="0" marR="0">
              <a:lnSpc>
                <a:spcPts val="1741"/>
              </a:lnSpc>
              <a:spcBef>
                <a:spcPts val="928"/>
              </a:spcBef>
              <a:spcAft>
                <a:spcPts val="0"/>
              </a:spcAft>
            </a:pP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Ocean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means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the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mission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outcome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was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successfully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landed</a:t>
            </a:r>
          </a:p>
          <a:p>
            <a:pPr marL="0" marR="0">
              <a:lnSpc>
                <a:spcPts val="1741"/>
              </a:lnSpc>
              <a:spcBef>
                <a:spcPts val="878"/>
              </a:spcBef>
              <a:spcAft>
                <a:spcPts val="0"/>
              </a:spcAft>
            </a:pP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to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a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specific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region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of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the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ocean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while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False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Ocean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means</a:t>
            </a:r>
          </a:p>
          <a:p>
            <a:pPr marL="0" marR="0">
              <a:lnSpc>
                <a:spcPts val="1741"/>
              </a:lnSpc>
              <a:spcBef>
                <a:spcPts val="878"/>
              </a:spcBef>
              <a:spcAft>
                <a:spcPts val="0"/>
              </a:spcAft>
            </a:pP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the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mission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outcome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was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unsuccessfully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landed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to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a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specific</a:t>
            </a:r>
          </a:p>
          <a:p>
            <a:pPr marL="0" marR="0">
              <a:lnSpc>
                <a:spcPts val="1741"/>
              </a:lnSpc>
              <a:spcBef>
                <a:spcPts val="878"/>
              </a:spcBef>
              <a:spcAft>
                <a:spcPts val="0"/>
              </a:spcAft>
            </a:pP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region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of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the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ocean.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True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RTLS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means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the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mission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outcome</a:t>
            </a:r>
          </a:p>
          <a:p>
            <a:pPr marL="0" marR="0">
              <a:lnSpc>
                <a:spcPts val="1741"/>
              </a:lnSpc>
              <a:spcBef>
                <a:spcPts val="878"/>
              </a:spcBef>
              <a:spcAft>
                <a:spcPts val="0"/>
              </a:spcAft>
            </a:pP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was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successfully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landed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to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a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ground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pad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False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RTLS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means</a:t>
            </a:r>
          </a:p>
          <a:p>
            <a:pPr marL="0" marR="0">
              <a:lnSpc>
                <a:spcPts val="1741"/>
              </a:lnSpc>
              <a:spcBef>
                <a:spcPts val="928"/>
              </a:spcBef>
              <a:spcAft>
                <a:spcPts val="0"/>
              </a:spcAft>
            </a:pP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the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mission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outcome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was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unsuccessfully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landed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to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a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ground</a:t>
            </a:r>
          </a:p>
          <a:p>
            <a:pPr marL="0" marR="0">
              <a:lnSpc>
                <a:spcPts val="1741"/>
              </a:lnSpc>
              <a:spcBef>
                <a:spcPts val="878"/>
              </a:spcBef>
              <a:spcAft>
                <a:spcPts val="0"/>
              </a:spcAft>
            </a:pP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pad.True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ASDS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means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the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mission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outcome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was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successfully</a:t>
            </a:r>
          </a:p>
          <a:p>
            <a:pPr marL="0" marR="0">
              <a:lnSpc>
                <a:spcPts val="1741"/>
              </a:lnSpc>
              <a:spcBef>
                <a:spcPts val="878"/>
              </a:spcBef>
              <a:spcAft>
                <a:spcPts val="0"/>
              </a:spcAft>
            </a:pP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landed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on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a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drone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ship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False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ASDS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means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the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mission</a:t>
            </a:r>
          </a:p>
          <a:p>
            <a:pPr marL="0" marR="0">
              <a:lnSpc>
                <a:spcPts val="1741"/>
              </a:lnSpc>
              <a:spcBef>
                <a:spcPts val="878"/>
              </a:spcBef>
              <a:spcAft>
                <a:spcPts val="0"/>
              </a:spcAft>
            </a:pP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outcome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was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unsuccessfully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landed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on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a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drone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ship.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06213" y="3090754"/>
            <a:ext cx="5320544" cy="2150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KTOPJE+TrebuchetMS-Bold"/>
                <a:cs typeface="KTOPJE+TrebuchetMS-Bold"/>
              </a:rPr>
              <a:t>Calculate</a:t>
            </a:r>
            <a:r>
              <a:rPr dirty="0" sz="1200" b="1">
                <a:solidFill>
                  <a:srgbClr val="000000"/>
                </a:solidFill>
                <a:latin typeface="KTOPJE+TrebuchetMS-Bold"/>
                <a:cs typeface="KTOPJE+TrebuchetMS-Bold"/>
              </a:rPr>
              <a:t> </a:t>
            </a:r>
            <a:r>
              <a:rPr dirty="0" sz="1200" b="1">
                <a:solidFill>
                  <a:srgbClr val="000000"/>
                </a:solidFill>
                <a:latin typeface="KTOPJE+TrebuchetMS-Bold"/>
                <a:cs typeface="KTOPJE+TrebuchetMS-Bold"/>
              </a:rPr>
              <a:t>the</a:t>
            </a:r>
            <a:r>
              <a:rPr dirty="0" sz="1200" b="1">
                <a:solidFill>
                  <a:srgbClr val="000000"/>
                </a:solidFill>
                <a:latin typeface="KTOPJE+TrebuchetMS-Bold"/>
                <a:cs typeface="KTOPJE+TrebuchetMS-Bold"/>
              </a:rPr>
              <a:t> </a:t>
            </a:r>
            <a:r>
              <a:rPr dirty="0" sz="1200" b="1">
                <a:solidFill>
                  <a:srgbClr val="000000"/>
                </a:solidFill>
                <a:latin typeface="KTOPJE+TrebuchetMS-Bold"/>
                <a:cs typeface="KTOPJE+TrebuchetMS-Bold"/>
              </a:rPr>
              <a:t>number</a:t>
            </a:r>
            <a:r>
              <a:rPr dirty="0" sz="1200" b="1">
                <a:solidFill>
                  <a:srgbClr val="000000"/>
                </a:solidFill>
                <a:latin typeface="KTOPJE+TrebuchetMS-Bold"/>
                <a:cs typeface="KTOPJE+TrebuchetMS-Bold"/>
              </a:rPr>
              <a:t> </a:t>
            </a:r>
            <a:r>
              <a:rPr dirty="0" sz="1200" b="1">
                <a:solidFill>
                  <a:srgbClr val="000000"/>
                </a:solidFill>
                <a:latin typeface="KTOPJE+TrebuchetMS-Bold"/>
                <a:cs typeface="KTOPJE+TrebuchetMS-Bold"/>
              </a:rPr>
              <a:t>and</a:t>
            </a:r>
            <a:r>
              <a:rPr dirty="0" sz="1200" b="1">
                <a:solidFill>
                  <a:srgbClr val="000000"/>
                </a:solidFill>
                <a:latin typeface="KTOPJE+TrebuchetMS-Bold"/>
                <a:cs typeface="KTOPJE+TrebuchetMS-Bold"/>
              </a:rPr>
              <a:t> </a:t>
            </a:r>
            <a:r>
              <a:rPr dirty="0" sz="1200" b="1">
                <a:solidFill>
                  <a:srgbClr val="000000"/>
                </a:solidFill>
                <a:latin typeface="KTOPJE+TrebuchetMS-Bold"/>
                <a:cs typeface="KTOPJE+TrebuchetMS-Bold"/>
              </a:rPr>
              <a:t>occurences</a:t>
            </a:r>
            <a:r>
              <a:rPr dirty="0" sz="1200" b="1">
                <a:solidFill>
                  <a:srgbClr val="000000"/>
                </a:solidFill>
                <a:latin typeface="KTOPJE+TrebuchetMS-Bold"/>
                <a:cs typeface="KTOPJE+TrebuchetMS-Bold"/>
              </a:rPr>
              <a:t> </a:t>
            </a:r>
            <a:r>
              <a:rPr dirty="0" sz="1200" b="1">
                <a:solidFill>
                  <a:srgbClr val="000000"/>
                </a:solidFill>
                <a:latin typeface="KTOPJE+TrebuchetMS-Bold"/>
                <a:cs typeface="KTOPJE+TrebuchetMS-Bold"/>
              </a:rPr>
              <a:t>of</a:t>
            </a:r>
            <a:r>
              <a:rPr dirty="0" sz="1200" b="1">
                <a:solidFill>
                  <a:srgbClr val="000000"/>
                </a:solidFill>
                <a:latin typeface="KTOPJE+TrebuchetMS-Bold"/>
                <a:cs typeface="KTOPJE+TrebuchetMS-Bold"/>
              </a:rPr>
              <a:t> </a:t>
            </a:r>
            <a:r>
              <a:rPr dirty="0" sz="1200" b="1">
                <a:solidFill>
                  <a:srgbClr val="000000"/>
                </a:solidFill>
                <a:latin typeface="KTOPJE+TrebuchetMS-Bold"/>
                <a:cs typeface="KTOPJE+TrebuchetMS-Bold"/>
              </a:rPr>
              <a:t>mission</a:t>
            </a:r>
            <a:r>
              <a:rPr dirty="0" sz="1200" b="1">
                <a:solidFill>
                  <a:srgbClr val="000000"/>
                </a:solidFill>
                <a:latin typeface="KTOPJE+TrebuchetMS-Bold"/>
                <a:cs typeface="KTOPJE+TrebuchetMS-Bold"/>
              </a:rPr>
              <a:t> </a:t>
            </a:r>
            <a:r>
              <a:rPr dirty="0" sz="1200" b="1">
                <a:solidFill>
                  <a:srgbClr val="000000"/>
                </a:solidFill>
                <a:latin typeface="KTOPJE+TrebuchetMS-Bold"/>
                <a:cs typeface="KTOPJE+TrebuchetMS-Bold"/>
              </a:rPr>
              <a:t>outcome</a:t>
            </a:r>
            <a:r>
              <a:rPr dirty="0" sz="1200" b="1">
                <a:solidFill>
                  <a:srgbClr val="000000"/>
                </a:solidFill>
                <a:latin typeface="KTOPJE+TrebuchetMS-Bold"/>
                <a:cs typeface="KTOPJE+TrebuchetMS-Bold"/>
              </a:rPr>
              <a:t> </a:t>
            </a:r>
            <a:r>
              <a:rPr dirty="0" sz="1200" b="1">
                <a:solidFill>
                  <a:srgbClr val="000000"/>
                </a:solidFill>
                <a:latin typeface="KTOPJE+TrebuchetMS-Bold"/>
                <a:cs typeface="KTOPJE+TrebuchetMS-Bold"/>
              </a:rPr>
              <a:t>per</a:t>
            </a:r>
            <a:r>
              <a:rPr dirty="0" sz="1200" b="1">
                <a:solidFill>
                  <a:srgbClr val="000000"/>
                </a:solidFill>
                <a:latin typeface="KTOPJE+TrebuchetMS-Bold"/>
                <a:cs typeface="KTOPJE+TrebuchetMS-Bold"/>
              </a:rPr>
              <a:t> </a:t>
            </a:r>
            <a:r>
              <a:rPr dirty="0" sz="1200" b="1">
                <a:solidFill>
                  <a:srgbClr val="000000"/>
                </a:solidFill>
                <a:latin typeface="KTOPJE+TrebuchetMS-Bold"/>
                <a:cs typeface="KTOPJE+TrebuchetMS-Bold"/>
              </a:rPr>
              <a:t>orbit</a:t>
            </a:r>
            <a:r>
              <a:rPr dirty="0" sz="1200" b="1">
                <a:solidFill>
                  <a:srgbClr val="000000"/>
                </a:solidFill>
                <a:latin typeface="KTOPJE+TrebuchetMS-Bold"/>
                <a:cs typeface="KTOPJE+TrebuchetMS-Bold"/>
              </a:rPr>
              <a:t> </a:t>
            </a:r>
            <a:r>
              <a:rPr dirty="0" sz="1200" b="1">
                <a:solidFill>
                  <a:srgbClr val="000000"/>
                </a:solidFill>
                <a:latin typeface="KTOPJE+TrebuchetMS-Bold"/>
                <a:cs typeface="KTOPJE+TrebuchetMS-Bold"/>
              </a:rPr>
              <a:t>type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122100" y="3771093"/>
            <a:ext cx="5108899" cy="3796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WWRVLB+TrebuchetMS"/>
                <a:cs typeface="WWRVLB+TrebuchetMS"/>
              </a:rPr>
              <a:t>Create</a:t>
            </a:r>
            <a:r>
              <a:rPr dirty="0" sz="1200">
                <a:solidFill>
                  <a:srgbClr val="000000"/>
                </a:solidFill>
                <a:latin typeface="WWRVLB+TrebuchetMS"/>
                <a:cs typeface="WWRVLB+TrebuchetMS"/>
              </a:rPr>
              <a:t> </a:t>
            </a:r>
            <a:r>
              <a:rPr dirty="0" sz="1200">
                <a:solidFill>
                  <a:srgbClr val="000000"/>
                </a:solidFill>
                <a:latin typeface="WWRVLB+TrebuchetMS"/>
                <a:cs typeface="WWRVLB+TrebuchetMS"/>
              </a:rPr>
              <a:t>a</a:t>
            </a:r>
            <a:r>
              <a:rPr dirty="0" sz="1200">
                <a:solidFill>
                  <a:srgbClr val="000000"/>
                </a:solidFill>
                <a:latin typeface="WWRVLB+TrebuchetMS"/>
                <a:cs typeface="WWRVLB+TrebuchetMS"/>
              </a:rPr>
              <a:t> </a:t>
            </a:r>
            <a:r>
              <a:rPr dirty="0" sz="1200">
                <a:solidFill>
                  <a:srgbClr val="000000"/>
                </a:solidFill>
                <a:latin typeface="WWRVLB+TrebuchetMS"/>
                <a:cs typeface="WWRVLB+TrebuchetMS"/>
              </a:rPr>
              <a:t>landing</a:t>
            </a:r>
            <a:r>
              <a:rPr dirty="0" sz="1200">
                <a:solidFill>
                  <a:srgbClr val="000000"/>
                </a:solidFill>
                <a:latin typeface="WWRVLB+TrebuchetMS"/>
                <a:cs typeface="WWRVLB+TrebuchetMS"/>
              </a:rPr>
              <a:t> </a:t>
            </a:r>
            <a:r>
              <a:rPr dirty="0" sz="1200">
                <a:solidFill>
                  <a:srgbClr val="000000"/>
                </a:solidFill>
                <a:latin typeface="WWRVLB+TrebuchetMS"/>
                <a:cs typeface="WWRVLB+TrebuchetMS"/>
              </a:rPr>
              <a:t>outcome</a:t>
            </a:r>
            <a:r>
              <a:rPr dirty="0" sz="1200">
                <a:solidFill>
                  <a:srgbClr val="000000"/>
                </a:solidFill>
                <a:latin typeface="WWRVLB+TrebuchetMS"/>
                <a:cs typeface="WWRVLB+TrebuchetMS"/>
              </a:rPr>
              <a:t> </a:t>
            </a:r>
            <a:r>
              <a:rPr dirty="0" sz="1200">
                <a:solidFill>
                  <a:srgbClr val="000000"/>
                </a:solidFill>
                <a:latin typeface="WWRVLB+TrebuchetMS"/>
                <a:cs typeface="WWRVLB+TrebuchetMS"/>
              </a:rPr>
              <a:t>training</a:t>
            </a:r>
            <a:r>
              <a:rPr dirty="0" sz="1200">
                <a:solidFill>
                  <a:srgbClr val="000000"/>
                </a:solidFill>
                <a:latin typeface="WWRVLB+TrebuchetMS"/>
                <a:cs typeface="WWRVLB+TrebuchetMS"/>
              </a:rPr>
              <a:t> </a:t>
            </a:r>
            <a:r>
              <a:rPr dirty="0" sz="1200">
                <a:solidFill>
                  <a:srgbClr val="000000"/>
                </a:solidFill>
                <a:latin typeface="WWRVLB+TrebuchetMS"/>
                <a:cs typeface="WWRVLB+TrebuchetMS"/>
              </a:rPr>
              <a:t>label</a:t>
            </a:r>
            <a:r>
              <a:rPr dirty="0" sz="1200">
                <a:solidFill>
                  <a:srgbClr val="000000"/>
                </a:solidFill>
                <a:latin typeface="WWRVLB+TrebuchetMS"/>
                <a:cs typeface="WWRVLB+TrebuchetMS"/>
              </a:rPr>
              <a:t> </a:t>
            </a:r>
            <a:r>
              <a:rPr dirty="0" sz="1200">
                <a:solidFill>
                  <a:srgbClr val="000000"/>
                </a:solidFill>
                <a:latin typeface="WWRVLB+TrebuchetMS"/>
                <a:cs typeface="WWRVLB+TrebuchetMS"/>
              </a:rPr>
              <a:t>and</a:t>
            </a:r>
            <a:r>
              <a:rPr dirty="0" sz="1200">
                <a:solidFill>
                  <a:srgbClr val="000000"/>
                </a:solidFill>
                <a:latin typeface="WWRVLB+TrebuchetMS"/>
                <a:cs typeface="WWRVLB+TrebuchetMS"/>
              </a:rPr>
              <a:t> </a:t>
            </a:r>
            <a:r>
              <a:rPr dirty="0" sz="1200">
                <a:solidFill>
                  <a:srgbClr val="000000"/>
                </a:solidFill>
                <a:latin typeface="WWRVLB+TrebuchetMS"/>
                <a:cs typeface="WWRVLB+TrebuchetMS"/>
              </a:rPr>
              <a:t>loop</a:t>
            </a:r>
            <a:r>
              <a:rPr dirty="0" sz="1200">
                <a:solidFill>
                  <a:srgbClr val="000000"/>
                </a:solidFill>
                <a:latin typeface="WWRVLB+TrebuchetMS"/>
                <a:cs typeface="WWRVLB+TrebuchetMS"/>
              </a:rPr>
              <a:t> </a:t>
            </a:r>
            <a:r>
              <a:rPr dirty="0" sz="1200">
                <a:solidFill>
                  <a:srgbClr val="000000"/>
                </a:solidFill>
                <a:latin typeface="WWRVLB+TrebuchetMS"/>
                <a:cs typeface="WWRVLB+TrebuchetMS"/>
              </a:rPr>
              <a:t>through</a:t>
            </a:r>
            <a:r>
              <a:rPr dirty="0" sz="1200">
                <a:solidFill>
                  <a:srgbClr val="000000"/>
                </a:solidFill>
                <a:latin typeface="WWRVLB+TrebuchetMS"/>
                <a:cs typeface="WWRVLB+TrebuchetMS"/>
              </a:rPr>
              <a:t> </a:t>
            </a:r>
            <a:r>
              <a:rPr dirty="0" sz="1200">
                <a:solidFill>
                  <a:srgbClr val="000000"/>
                </a:solidFill>
                <a:latin typeface="WWRVLB+TrebuchetMS"/>
                <a:cs typeface="WWRVLB+TrebuchetMS"/>
              </a:rPr>
              <a:t>all</a:t>
            </a:r>
            <a:r>
              <a:rPr dirty="0" sz="1200">
                <a:solidFill>
                  <a:srgbClr val="000000"/>
                </a:solidFill>
                <a:latin typeface="WWRVLB+TrebuchetMS"/>
                <a:cs typeface="WWRVLB+TrebuchetMS"/>
              </a:rPr>
              <a:t> </a:t>
            </a:r>
            <a:r>
              <a:rPr dirty="0" sz="1200">
                <a:solidFill>
                  <a:srgbClr val="000000"/>
                </a:solidFill>
                <a:latin typeface="WWRVLB+TrebuchetMS"/>
                <a:cs typeface="WWRVLB+TrebuchetMS"/>
              </a:rPr>
              <a:t>the</a:t>
            </a:r>
            <a:r>
              <a:rPr dirty="0" sz="1200">
                <a:solidFill>
                  <a:srgbClr val="000000"/>
                </a:solidFill>
                <a:latin typeface="WWRVLB+TrebuchetMS"/>
                <a:cs typeface="WWRVLB+TrebuchetMS"/>
              </a:rPr>
              <a:t> </a:t>
            </a:r>
            <a:r>
              <a:rPr dirty="0" sz="1200">
                <a:solidFill>
                  <a:srgbClr val="000000"/>
                </a:solidFill>
                <a:latin typeface="WWRVLB+TrebuchetMS"/>
                <a:cs typeface="WWRVLB+TrebuchetMS"/>
              </a:rPr>
              <a:t>landing</a:t>
            </a:r>
          </a:p>
          <a:p>
            <a:pPr marL="2140743" marR="0">
              <a:lnSpc>
                <a:spcPts val="1295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WWRVLB+TrebuchetMS"/>
                <a:cs typeface="WWRVLB+TrebuchetMS"/>
              </a:rPr>
              <a:t>outcomes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023675" y="4616022"/>
            <a:ext cx="5296194" cy="2150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WWRVLB+TrebuchetMS"/>
                <a:cs typeface="WWRVLB+TrebuchetMS"/>
              </a:rPr>
              <a:t>Create</a:t>
            </a:r>
            <a:r>
              <a:rPr dirty="0" sz="1200">
                <a:solidFill>
                  <a:srgbClr val="000000"/>
                </a:solidFill>
                <a:latin typeface="WWRVLB+TrebuchetMS"/>
                <a:cs typeface="WWRVLB+TrebuchetMS"/>
              </a:rPr>
              <a:t> </a:t>
            </a:r>
            <a:r>
              <a:rPr dirty="0" sz="1200">
                <a:solidFill>
                  <a:srgbClr val="000000"/>
                </a:solidFill>
                <a:latin typeface="WWRVLB+TrebuchetMS"/>
                <a:cs typeface="WWRVLB+TrebuchetMS"/>
              </a:rPr>
              <a:t>a</a:t>
            </a:r>
            <a:r>
              <a:rPr dirty="0" sz="1200">
                <a:solidFill>
                  <a:srgbClr val="000000"/>
                </a:solidFill>
                <a:latin typeface="WWRVLB+TrebuchetMS"/>
                <a:cs typeface="WWRVLB+TrebuchetMS"/>
              </a:rPr>
              <a:t> </a:t>
            </a:r>
            <a:r>
              <a:rPr dirty="0" sz="1200">
                <a:solidFill>
                  <a:srgbClr val="000000"/>
                </a:solidFill>
                <a:latin typeface="WWRVLB+TrebuchetMS"/>
                <a:cs typeface="WWRVLB+TrebuchetMS"/>
              </a:rPr>
              <a:t>"Class"</a:t>
            </a:r>
            <a:r>
              <a:rPr dirty="0" sz="1200">
                <a:solidFill>
                  <a:srgbClr val="000000"/>
                </a:solidFill>
                <a:latin typeface="WWRVLB+TrebuchetMS"/>
                <a:cs typeface="WWRVLB+TrebuchetMS"/>
              </a:rPr>
              <a:t> </a:t>
            </a:r>
            <a:r>
              <a:rPr dirty="0" sz="1200">
                <a:solidFill>
                  <a:srgbClr val="000000"/>
                </a:solidFill>
                <a:latin typeface="WWRVLB+TrebuchetMS"/>
                <a:cs typeface="WWRVLB+TrebuchetMS"/>
              </a:rPr>
              <a:t>column</a:t>
            </a:r>
            <a:r>
              <a:rPr dirty="0" sz="1200">
                <a:solidFill>
                  <a:srgbClr val="000000"/>
                </a:solidFill>
                <a:latin typeface="WWRVLB+TrebuchetMS"/>
                <a:cs typeface="WWRVLB+TrebuchetMS"/>
              </a:rPr>
              <a:t> </a:t>
            </a:r>
            <a:r>
              <a:rPr dirty="0" sz="1200">
                <a:solidFill>
                  <a:srgbClr val="000000"/>
                </a:solidFill>
                <a:latin typeface="WWRVLB+TrebuchetMS"/>
                <a:cs typeface="WWRVLB+TrebuchetMS"/>
              </a:rPr>
              <a:t>containing</a:t>
            </a:r>
            <a:r>
              <a:rPr dirty="0" sz="1200">
                <a:solidFill>
                  <a:srgbClr val="000000"/>
                </a:solidFill>
                <a:latin typeface="WWRVLB+TrebuchetMS"/>
                <a:cs typeface="WWRVLB+TrebuchetMS"/>
              </a:rPr>
              <a:t> </a:t>
            </a:r>
            <a:r>
              <a:rPr dirty="0" sz="1200">
                <a:solidFill>
                  <a:srgbClr val="000000"/>
                </a:solidFill>
                <a:latin typeface="WWRVLB+TrebuchetMS"/>
                <a:cs typeface="WWRVLB+TrebuchetMS"/>
              </a:rPr>
              <a:t>the</a:t>
            </a:r>
            <a:r>
              <a:rPr dirty="0" sz="1200">
                <a:solidFill>
                  <a:srgbClr val="000000"/>
                </a:solidFill>
                <a:latin typeface="WWRVLB+TrebuchetMS"/>
                <a:cs typeface="WWRVLB+TrebuchetMS"/>
              </a:rPr>
              <a:t> </a:t>
            </a:r>
            <a:r>
              <a:rPr dirty="0" sz="1200">
                <a:solidFill>
                  <a:srgbClr val="000000"/>
                </a:solidFill>
                <a:latin typeface="WWRVLB+TrebuchetMS"/>
                <a:cs typeface="WWRVLB+TrebuchetMS"/>
              </a:rPr>
              <a:t>information</a:t>
            </a:r>
            <a:r>
              <a:rPr dirty="0" sz="1200">
                <a:solidFill>
                  <a:srgbClr val="000000"/>
                </a:solidFill>
                <a:latin typeface="WWRVLB+TrebuchetMS"/>
                <a:cs typeface="WWRVLB+TrebuchetMS"/>
              </a:rPr>
              <a:t> </a:t>
            </a:r>
            <a:r>
              <a:rPr dirty="0" sz="1200">
                <a:solidFill>
                  <a:srgbClr val="000000"/>
                </a:solidFill>
                <a:latin typeface="WWRVLB+TrebuchetMS"/>
                <a:cs typeface="WWRVLB+TrebuchetMS"/>
              </a:rPr>
              <a:t>from</a:t>
            </a:r>
            <a:r>
              <a:rPr dirty="0" sz="1200">
                <a:solidFill>
                  <a:srgbClr val="000000"/>
                </a:solidFill>
                <a:latin typeface="WWRVLB+TrebuchetMS"/>
                <a:cs typeface="WWRVLB+TrebuchetMS"/>
              </a:rPr>
              <a:t> </a:t>
            </a:r>
            <a:r>
              <a:rPr dirty="0" sz="1200">
                <a:solidFill>
                  <a:srgbClr val="000000"/>
                </a:solidFill>
                <a:latin typeface="WWRVLB+TrebuchetMS"/>
                <a:cs typeface="WWRVLB+TrebuchetMS"/>
              </a:rPr>
              <a:t>the</a:t>
            </a:r>
            <a:r>
              <a:rPr dirty="0" sz="1200">
                <a:solidFill>
                  <a:srgbClr val="000000"/>
                </a:solidFill>
                <a:latin typeface="WWRVLB+TrebuchetMS"/>
                <a:cs typeface="WWRVLB+TrebuchetMS"/>
              </a:rPr>
              <a:t> </a:t>
            </a:r>
            <a:r>
              <a:rPr dirty="0" sz="1200">
                <a:solidFill>
                  <a:srgbClr val="000000"/>
                </a:solidFill>
                <a:latin typeface="WWRVLB+TrebuchetMS"/>
                <a:cs typeface="WWRVLB+TrebuchetMS"/>
              </a:rPr>
              <a:t>outcome</a:t>
            </a:r>
            <a:r>
              <a:rPr dirty="0" sz="1200">
                <a:solidFill>
                  <a:srgbClr val="000000"/>
                </a:solidFill>
                <a:latin typeface="WWRVLB+TrebuchetMS"/>
                <a:cs typeface="WWRVLB+TrebuchetMS"/>
              </a:rPr>
              <a:t> </a:t>
            </a:r>
            <a:r>
              <a:rPr dirty="0" sz="1200">
                <a:solidFill>
                  <a:srgbClr val="000000"/>
                </a:solidFill>
                <a:latin typeface="WWRVLB+TrebuchetMS"/>
                <a:cs typeface="WWRVLB+TrebuchetMS"/>
              </a:rPr>
              <a:t>label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1439" y="5304634"/>
            <a:ext cx="5473596" cy="6707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802766" marR="0">
              <a:lnSpc>
                <a:spcPts val="1741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I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mainly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convert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those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outcomes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into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Training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Labels</a:t>
            </a:r>
          </a:p>
          <a:p>
            <a:pPr marL="0" marR="0">
              <a:lnSpc>
                <a:spcPts val="1620"/>
              </a:lnSpc>
              <a:spcBef>
                <a:spcPts val="50"/>
              </a:spcBef>
              <a:spcAft>
                <a:spcPts val="0"/>
              </a:spcAft>
            </a:pP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with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“1”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means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the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booster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successfully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landed,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“0”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means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it</a:t>
            </a:r>
          </a:p>
          <a:p>
            <a:pPr marL="0" marR="0">
              <a:lnSpc>
                <a:spcPts val="16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was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500">
                <a:solidFill>
                  <a:srgbClr val="404040"/>
                </a:solidFill>
                <a:latin typeface="WWRVLB+TrebuchetMS"/>
                <a:cs typeface="WWRVLB+TrebuchetMS"/>
              </a:rPr>
              <a:t>unsuccessful.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042491" y="5378819"/>
            <a:ext cx="3274800" cy="2150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WWRVLB+TrebuchetMS"/>
                <a:cs typeface="WWRVLB+TrebuchetMS"/>
              </a:rPr>
              <a:t>Transform</a:t>
            </a:r>
            <a:r>
              <a:rPr dirty="0" sz="1200">
                <a:solidFill>
                  <a:srgbClr val="000000"/>
                </a:solidFill>
                <a:latin typeface="WWRVLB+TrebuchetMS"/>
                <a:cs typeface="WWRVLB+TrebuchetMS"/>
              </a:rPr>
              <a:t> </a:t>
            </a:r>
            <a:r>
              <a:rPr dirty="0" sz="1200">
                <a:solidFill>
                  <a:srgbClr val="000000"/>
                </a:solidFill>
                <a:latin typeface="WWRVLB+TrebuchetMS"/>
                <a:cs typeface="WWRVLB+TrebuchetMS"/>
              </a:rPr>
              <a:t>the</a:t>
            </a:r>
            <a:r>
              <a:rPr dirty="0" sz="1200">
                <a:solidFill>
                  <a:srgbClr val="000000"/>
                </a:solidFill>
                <a:latin typeface="WWRVLB+TrebuchetMS"/>
                <a:cs typeface="WWRVLB+TrebuchetMS"/>
              </a:rPr>
              <a:t> </a:t>
            </a:r>
            <a:r>
              <a:rPr dirty="0" sz="1200">
                <a:solidFill>
                  <a:srgbClr val="000000"/>
                </a:solidFill>
                <a:latin typeface="WWRVLB+TrebuchetMS"/>
                <a:cs typeface="WWRVLB+TrebuchetMS"/>
              </a:rPr>
              <a:t>data</a:t>
            </a:r>
            <a:r>
              <a:rPr dirty="0" sz="1200">
                <a:solidFill>
                  <a:srgbClr val="000000"/>
                </a:solidFill>
                <a:latin typeface="WWRVLB+TrebuchetMS"/>
                <a:cs typeface="WWRVLB+TrebuchetMS"/>
              </a:rPr>
              <a:t> </a:t>
            </a:r>
            <a:r>
              <a:rPr dirty="0" sz="1200">
                <a:solidFill>
                  <a:srgbClr val="000000"/>
                </a:solidFill>
                <a:latin typeface="WWRVLB+TrebuchetMS"/>
                <a:cs typeface="WWRVLB+TrebuchetMS"/>
              </a:rPr>
              <a:t>frame</a:t>
            </a:r>
            <a:r>
              <a:rPr dirty="0" sz="1200">
                <a:solidFill>
                  <a:srgbClr val="000000"/>
                </a:solidFill>
                <a:latin typeface="WWRVLB+TrebuchetMS"/>
                <a:cs typeface="WWRVLB+TrebuchetMS"/>
              </a:rPr>
              <a:t> </a:t>
            </a:r>
            <a:r>
              <a:rPr dirty="0" sz="1200">
                <a:solidFill>
                  <a:srgbClr val="000000"/>
                </a:solidFill>
                <a:latin typeface="WWRVLB+TrebuchetMS"/>
                <a:cs typeface="WWRVLB+TrebuchetMS"/>
              </a:rPr>
              <a:t>into</a:t>
            </a:r>
            <a:r>
              <a:rPr dirty="0" sz="1200">
                <a:solidFill>
                  <a:srgbClr val="000000"/>
                </a:solidFill>
                <a:latin typeface="WWRVLB+TrebuchetMS"/>
                <a:cs typeface="WWRVLB+TrebuchetMS"/>
              </a:rPr>
              <a:t> </a:t>
            </a:r>
            <a:r>
              <a:rPr dirty="0" sz="1200">
                <a:solidFill>
                  <a:srgbClr val="000000"/>
                </a:solidFill>
                <a:latin typeface="WWRVLB+TrebuchetMS"/>
                <a:cs typeface="WWRVLB+TrebuchetMS"/>
              </a:rPr>
              <a:t>a</a:t>
            </a:r>
            <a:r>
              <a:rPr dirty="0" sz="1200">
                <a:solidFill>
                  <a:srgbClr val="000000"/>
                </a:solidFill>
                <a:latin typeface="WWRVLB+TrebuchetMS"/>
                <a:cs typeface="WWRVLB+TrebuchetMS"/>
              </a:rPr>
              <a:t> </a:t>
            </a:r>
            <a:r>
              <a:rPr dirty="0" sz="1200">
                <a:solidFill>
                  <a:srgbClr val="000000"/>
                </a:solidFill>
                <a:latin typeface="WWRVLB+TrebuchetMS"/>
                <a:cs typeface="WWRVLB+TrebuchetMS"/>
              </a:rPr>
              <a:t>CSV</a:t>
            </a:r>
            <a:r>
              <a:rPr dirty="0" sz="1200">
                <a:solidFill>
                  <a:srgbClr val="000000"/>
                </a:solidFill>
                <a:latin typeface="WWRVLB+TrebuchetMS"/>
                <a:cs typeface="WWRVLB+TrebuchetMS"/>
              </a:rPr>
              <a:t> </a:t>
            </a:r>
            <a:r>
              <a:rPr dirty="0" sz="1200">
                <a:solidFill>
                  <a:srgbClr val="000000"/>
                </a:solidFill>
                <a:latin typeface="WWRVLB+TrebuchetMS"/>
                <a:cs typeface="WWRVLB+TrebuchetMS"/>
              </a:rPr>
              <a:t>dataset.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061911" y="6158936"/>
            <a:ext cx="272281" cy="17081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45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90c226"/>
                </a:solidFill>
                <a:latin typeface="WWRVLB+TrebuchetMS"/>
                <a:cs typeface="WWRVLB+TrebuchetMS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61451" y="510272"/>
            <a:ext cx="5971712" cy="5630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33"/>
              </a:lnSpc>
              <a:spcBef>
                <a:spcPts val="0"/>
              </a:spcBef>
              <a:spcAft>
                <a:spcPts val="0"/>
              </a:spcAft>
            </a:pP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EDA</a:t>
            </a:r>
            <a:r>
              <a:rPr dirty="0" sz="3700" spc="98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with</a:t>
            </a:r>
            <a:r>
              <a:rPr dirty="0" sz="3700" spc="100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Data</a:t>
            </a:r>
            <a:r>
              <a:rPr dirty="0" sz="3700" spc="100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Visualization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61451" y="1754492"/>
            <a:ext cx="9355272" cy="102080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Data</a:t>
            </a:r>
            <a:r>
              <a:rPr dirty="0" sz="2200" spc="60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visualization</a:t>
            </a:r>
            <a:r>
              <a:rPr dirty="0" sz="2200" spc="58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helps</a:t>
            </a:r>
            <a:r>
              <a:rPr dirty="0" sz="2200" spc="60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us</a:t>
            </a:r>
            <a:r>
              <a:rPr dirty="0" sz="2200" spc="60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understand</a:t>
            </a:r>
            <a:r>
              <a:rPr dirty="0" sz="2200" spc="58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data</a:t>
            </a:r>
            <a:r>
              <a:rPr dirty="0" sz="2200" spc="60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by</a:t>
            </a:r>
            <a:r>
              <a:rPr dirty="0" sz="2200" spc="60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curating</a:t>
            </a:r>
            <a:r>
              <a:rPr dirty="0" sz="2200" spc="60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it</a:t>
            </a:r>
            <a:r>
              <a:rPr dirty="0" sz="2200" spc="57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into</a:t>
            </a:r>
            <a:r>
              <a:rPr dirty="0" sz="2200" spc="60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a</a:t>
            </a:r>
            <a:r>
              <a:rPr dirty="0" sz="2200" spc="58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form</a:t>
            </a:r>
            <a:r>
              <a:rPr dirty="0" sz="2200" spc="60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that’s</a:t>
            </a:r>
          </a:p>
          <a:p>
            <a:pPr marL="0" marR="0">
              <a:lnSpc>
                <a:spcPts val="2457"/>
              </a:lnSpc>
              <a:spcBef>
                <a:spcPts val="132"/>
              </a:spcBef>
              <a:spcAft>
                <a:spcPts val="0"/>
              </a:spcAft>
            </a:pP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easier</a:t>
            </a:r>
            <a:r>
              <a:rPr dirty="0" sz="2200" spc="60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to</a:t>
            </a:r>
            <a:r>
              <a:rPr dirty="0" sz="2200" spc="61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understand,</a:t>
            </a:r>
            <a:r>
              <a:rPr dirty="0" sz="2200" spc="57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highlighting</a:t>
            </a:r>
            <a:r>
              <a:rPr dirty="0" sz="2200" spc="60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the</a:t>
            </a:r>
            <a:r>
              <a:rPr dirty="0" sz="2200" spc="60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trends</a:t>
            </a:r>
            <a:r>
              <a:rPr dirty="0" sz="2200" spc="60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and</a:t>
            </a:r>
            <a:r>
              <a:rPr dirty="0" sz="2200" spc="58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outliers.</a:t>
            </a:r>
            <a:r>
              <a:rPr dirty="0" sz="2200" spc="57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Several</a:t>
            </a:r>
            <a:r>
              <a:rPr dirty="0" sz="2200" spc="60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types</a:t>
            </a:r>
            <a:r>
              <a:rPr dirty="0" sz="2200" spc="60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of</a:t>
            </a:r>
          </a:p>
          <a:p>
            <a:pPr marL="0" marR="0">
              <a:lnSpc>
                <a:spcPts val="2457"/>
              </a:lnSpc>
              <a:spcBef>
                <a:spcPts val="132"/>
              </a:spcBef>
              <a:spcAft>
                <a:spcPts val="0"/>
              </a:spcAft>
            </a:pP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charts</a:t>
            </a:r>
            <a:r>
              <a:rPr dirty="0" sz="2200" spc="60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were</a:t>
            </a:r>
            <a:r>
              <a:rPr dirty="0" sz="2200" spc="58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used</a:t>
            </a:r>
            <a:r>
              <a:rPr dirty="0" sz="2200" spc="58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in</a:t>
            </a:r>
            <a:r>
              <a:rPr dirty="0" sz="2200" spc="58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the</a:t>
            </a:r>
            <a:r>
              <a:rPr dirty="0" sz="2200" spc="60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visualization</a:t>
            </a:r>
            <a:r>
              <a:rPr dirty="0" sz="2200" spc="58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of</a:t>
            </a:r>
            <a:r>
              <a:rPr dirty="0" sz="2200" spc="57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the</a:t>
            </a:r>
            <a:r>
              <a:rPr dirty="0" sz="2200" spc="60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data: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61451" y="2932384"/>
            <a:ext cx="8342173" cy="3573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13"/>
              </a:lnSpc>
              <a:spcBef>
                <a:spcPts val="0"/>
              </a:spcBef>
              <a:spcAft>
                <a:spcPts val="0"/>
              </a:spcAft>
            </a:pPr>
            <a:r>
              <a:rPr dirty="0" sz="2250">
                <a:solidFill>
                  <a:srgbClr val="3b2f06"/>
                </a:solidFill>
                <a:latin typeface="KVJJWL+ArialMT"/>
                <a:cs typeface="KVJJWL+ArialMT"/>
              </a:rPr>
              <a:t>•</a:t>
            </a:r>
            <a:r>
              <a:rPr dirty="0" sz="2250" spc="450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Cat</a:t>
            </a:r>
            <a:r>
              <a:rPr dirty="0" sz="2200" spc="57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plots</a:t>
            </a:r>
            <a:r>
              <a:rPr dirty="0" sz="2200" spc="60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and</a:t>
            </a:r>
            <a:r>
              <a:rPr dirty="0" sz="2200" spc="58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scatter</a:t>
            </a:r>
            <a:r>
              <a:rPr dirty="0" sz="2200" spc="60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plots</a:t>
            </a:r>
            <a:r>
              <a:rPr dirty="0" sz="2200" spc="60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were</a:t>
            </a:r>
            <a:r>
              <a:rPr dirty="0" sz="2200" spc="58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used</a:t>
            </a:r>
            <a:r>
              <a:rPr dirty="0" sz="2200" spc="58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to</a:t>
            </a:r>
            <a:r>
              <a:rPr dirty="0" sz="2200" spc="61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view</a:t>
            </a:r>
            <a:r>
              <a:rPr dirty="0" sz="2200" spc="58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the</a:t>
            </a:r>
            <a:r>
              <a:rPr dirty="0" sz="2200" spc="60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relationships</a:t>
            </a:r>
            <a:r>
              <a:rPr dirty="0" sz="2200" spc="60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of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90051" y="3273412"/>
            <a:ext cx="6059326" cy="3502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categorical</a:t>
            </a:r>
            <a:r>
              <a:rPr dirty="0" sz="2200" spc="58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variables</a:t>
            </a:r>
            <a:r>
              <a:rPr dirty="0" sz="2200" spc="60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like</a:t>
            </a:r>
            <a:r>
              <a:rPr dirty="0" sz="2200" spc="93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TRUHSI+Arial-ItalicMT"/>
                <a:cs typeface="TRUHSI+Arial-ItalicMT"/>
              </a:rPr>
              <a:t>Launch</a:t>
            </a:r>
            <a:r>
              <a:rPr dirty="0" sz="2200" spc="59">
                <a:solidFill>
                  <a:srgbClr val="3b2f06"/>
                </a:solidFill>
                <a:latin typeface="TRUHSI+Arial-ItalicMT"/>
                <a:cs typeface="TRUHSI+Arial-ItalicMT"/>
              </a:rPr>
              <a:t> </a:t>
            </a:r>
            <a:r>
              <a:rPr dirty="0" sz="2200">
                <a:solidFill>
                  <a:srgbClr val="3b2f06"/>
                </a:solidFill>
                <a:latin typeface="TRUHSI+Arial-ItalicMT"/>
                <a:cs typeface="TRUHSI+Arial-ItalicMT"/>
              </a:rPr>
              <a:t>Site</a:t>
            </a:r>
            <a:r>
              <a:rPr dirty="0" sz="2200" spc="77">
                <a:solidFill>
                  <a:srgbClr val="3b2f06"/>
                </a:solidFill>
                <a:latin typeface="TRUHSI+Arial-ItalicMT"/>
                <a:cs typeface="TRUHSI+Arial-ItalicMT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and</a:t>
            </a:r>
            <a:r>
              <a:rPr dirty="0" sz="2200" spc="64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TRUHSI+Arial-ItalicMT"/>
                <a:cs typeface="TRUHSI+Arial-ItalicMT"/>
              </a:rPr>
              <a:t>Orbit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61451" y="3780744"/>
            <a:ext cx="8869681" cy="8704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13"/>
              </a:lnSpc>
              <a:spcBef>
                <a:spcPts val="0"/>
              </a:spcBef>
              <a:spcAft>
                <a:spcPts val="0"/>
              </a:spcAft>
            </a:pPr>
            <a:r>
              <a:rPr dirty="0" sz="2250">
                <a:solidFill>
                  <a:srgbClr val="3b2f06"/>
                </a:solidFill>
                <a:latin typeface="KVJJWL+ArialMT"/>
                <a:cs typeface="KVJJWL+ArialMT"/>
              </a:rPr>
              <a:t>•</a:t>
            </a:r>
            <a:r>
              <a:rPr dirty="0" sz="2250" spc="450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A</a:t>
            </a:r>
            <a:r>
              <a:rPr dirty="0" sz="2200" spc="56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bar</a:t>
            </a:r>
            <a:r>
              <a:rPr dirty="0" sz="2200" spc="60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chart</a:t>
            </a:r>
            <a:r>
              <a:rPr dirty="0" sz="2200" spc="57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was</a:t>
            </a:r>
            <a:r>
              <a:rPr dirty="0" sz="2200" spc="60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used</a:t>
            </a:r>
            <a:r>
              <a:rPr dirty="0" sz="2200" spc="58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to</a:t>
            </a:r>
            <a:r>
              <a:rPr dirty="0" sz="2200" spc="61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visualize</a:t>
            </a:r>
            <a:r>
              <a:rPr dirty="0" sz="2200" spc="58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the</a:t>
            </a:r>
            <a:r>
              <a:rPr dirty="0" sz="2200" spc="60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success</a:t>
            </a:r>
            <a:r>
              <a:rPr dirty="0" sz="2200" spc="60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rate</a:t>
            </a:r>
            <a:r>
              <a:rPr dirty="0" sz="2200" spc="60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of</a:t>
            </a:r>
            <a:r>
              <a:rPr dirty="0" sz="2200" spc="57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each</a:t>
            </a:r>
            <a:r>
              <a:rPr dirty="0" sz="2200" spc="58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orbit</a:t>
            </a:r>
            <a:r>
              <a:rPr dirty="0" sz="2200" spc="57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type.</a:t>
            </a:r>
          </a:p>
          <a:p>
            <a:pPr marL="0" marR="0">
              <a:lnSpc>
                <a:spcPts val="2513"/>
              </a:lnSpc>
              <a:spcBef>
                <a:spcPts val="1576"/>
              </a:spcBef>
              <a:spcAft>
                <a:spcPts val="0"/>
              </a:spcAft>
            </a:pPr>
            <a:r>
              <a:rPr dirty="0" sz="2250">
                <a:solidFill>
                  <a:srgbClr val="3b2f06"/>
                </a:solidFill>
                <a:latin typeface="KVJJWL+ArialMT"/>
                <a:cs typeface="KVJJWL+ArialMT"/>
              </a:rPr>
              <a:t>•</a:t>
            </a:r>
            <a:r>
              <a:rPr dirty="0" sz="2250" spc="450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A</a:t>
            </a:r>
            <a:r>
              <a:rPr dirty="0" sz="2200" spc="56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line</a:t>
            </a:r>
            <a:r>
              <a:rPr dirty="0" sz="2200" spc="58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chart</a:t>
            </a:r>
            <a:r>
              <a:rPr dirty="0" sz="2200" spc="57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was</a:t>
            </a:r>
            <a:r>
              <a:rPr dirty="0" sz="2200" spc="60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used</a:t>
            </a:r>
            <a:r>
              <a:rPr dirty="0" sz="2200" spc="58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to</a:t>
            </a:r>
            <a:r>
              <a:rPr dirty="0" sz="2200" spc="61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visualize</a:t>
            </a:r>
            <a:r>
              <a:rPr dirty="0" sz="2200" spc="58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the</a:t>
            </a:r>
            <a:r>
              <a:rPr dirty="0" sz="2200" spc="60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launch</a:t>
            </a:r>
            <a:r>
              <a:rPr dirty="0" sz="2200" spc="58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success</a:t>
            </a:r>
            <a:r>
              <a:rPr dirty="0" sz="2200" spc="60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yearly</a:t>
            </a:r>
            <a:r>
              <a:rPr dirty="0" sz="2200" spc="60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trend.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61451" y="4805080"/>
            <a:ext cx="3542830" cy="4509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51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WWRVLB+TrebuchetMS"/>
                <a:cs typeface="WWRVLB+TrebuchetM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URL</a:t>
            </a:r>
            <a:r>
              <a:rPr dirty="0" sz="2800">
                <a:solidFill>
                  <a:srgbClr val="000000"/>
                </a:solidFill>
                <a:latin typeface="WWRVLB+TrebuchetMS"/>
                <a:cs typeface="WWRVLB+TrebuchetM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800">
                <a:solidFill>
                  <a:srgbClr val="000000"/>
                </a:solidFill>
                <a:latin typeface="WWRVLB+TrebuchetMS"/>
                <a:cs typeface="WWRVLB+TrebuchetM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link:</a:t>
            </a:r>
            <a:r>
              <a:rPr dirty="0" sz="2800" spc="-126">
                <a:solidFill>
                  <a:srgbClr val="000000"/>
                </a:solidFill>
                <a:latin typeface="WWRVLB+TrebuchetMS"/>
                <a:cs typeface="WWRVLB+TrebuchetM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800" u="sng">
                <a:solidFill>
                  <a:srgbClr val="99ca3c"/>
                </a:solidFill>
                <a:latin typeface="WWRVLB+TrebuchetMS"/>
                <a:cs typeface="WWRVLB+TrebuchetM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eda-dataviz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061911" y="6158936"/>
            <a:ext cx="272281" cy="17081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45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90c226"/>
                </a:solidFill>
                <a:latin typeface="WWRVLB+TrebuchetMS"/>
                <a:cs typeface="WWRVLB+TrebuchetMS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61451" y="510272"/>
            <a:ext cx="3152313" cy="5630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33"/>
              </a:lnSpc>
              <a:spcBef>
                <a:spcPts val="0"/>
              </a:spcBef>
              <a:spcAft>
                <a:spcPts val="0"/>
              </a:spcAft>
            </a:pP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EDA</a:t>
            </a:r>
            <a:r>
              <a:rPr dirty="0" sz="3700" spc="98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with</a:t>
            </a:r>
            <a:r>
              <a:rPr dirty="0" sz="3700" spc="100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SQL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63923" y="1754211"/>
            <a:ext cx="5273474" cy="3502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Summary</a:t>
            </a:r>
            <a:r>
              <a:rPr dirty="0" sz="2200" spc="60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of</a:t>
            </a:r>
            <a:r>
              <a:rPr dirty="0" sz="2200" spc="57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SQL</a:t>
            </a:r>
            <a:r>
              <a:rPr dirty="0" sz="2200" spc="61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queries</a:t>
            </a:r>
            <a:r>
              <a:rPr dirty="0" sz="2200" spc="60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that</a:t>
            </a:r>
            <a:r>
              <a:rPr dirty="0" sz="2200" spc="57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were</a:t>
            </a:r>
            <a:r>
              <a:rPr dirty="0" sz="2200" spc="58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used: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63923" y="2251378"/>
            <a:ext cx="7874010" cy="29320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13"/>
              </a:lnSpc>
              <a:spcBef>
                <a:spcPts val="0"/>
              </a:spcBef>
              <a:spcAft>
                <a:spcPts val="0"/>
              </a:spcAft>
            </a:pPr>
            <a:r>
              <a:rPr dirty="0" sz="2250">
                <a:solidFill>
                  <a:srgbClr val="3b2f06"/>
                </a:solidFill>
                <a:latin typeface="KVJJWL+ArialMT"/>
                <a:cs typeface="KVJJWL+ArialMT"/>
              </a:rPr>
              <a:t>•</a:t>
            </a:r>
            <a:r>
              <a:rPr dirty="0" sz="2250" spc="450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Display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the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names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of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the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unique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launch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sites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in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the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space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mission</a:t>
            </a:r>
          </a:p>
          <a:p>
            <a:pPr marL="0" marR="0">
              <a:lnSpc>
                <a:spcPts val="2513"/>
              </a:lnSpc>
              <a:spcBef>
                <a:spcPts val="1453"/>
              </a:spcBef>
              <a:spcAft>
                <a:spcPts val="0"/>
              </a:spcAft>
            </a:pPr>
            <a:r>
              <a:rPr dirty="0" sz="2250">
                <a:solidFill>
                  <a:srgbClr val="3b2f06"/>
                </a:solidFill>
                <a:latin typeface="KVJJWL+ArialMT"/>
                <a:cs typeface="KVJJWL+ArialMT"/>
              </a:rPr>
              <a:t>•</a:t>
            </a:r>
            <a:r>
              <a:rPr dirty="0" sz="2250" spc="450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Compare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the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payload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mass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with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boosters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launched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by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NASA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(CRS)</a:t>
            </a:r>
          </a:p>
          <a:p>
            <a:pPr marL="0" marR="0">
              <a:lnSpc>
                <a:spcPts val="2513"/>
              </a:lnSpc>
              <a:spcBef>
                <a:spcPts val="1403"/>
              </a:spcBef>
              <a:spcAft>
                <a:spcPts val="0"/>
              </a:spcAft>
            </a:pPr>
            <a:r>
              <a:rPr dirty="0" sz="2250">
                <a:solidFill>
                  <a:srgbClr val="3b2f06"/>
                </a:solidFill>
                <a:latin typeface="KVJJWL+ArialMT"/>
                <a:cs typeface="KVJJWL+ArialMT"/>
              </a:rPr>
              <a:t>•</a:t>
            </a:r>
            <a:r>
              <a:rPr dirty="0" sz="2250" spc="450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Display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average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payload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mass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carried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by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booster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version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F9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v1.1</a:t>
            </a:r>
          </a:p>
          <a:p>
            <a:pPr marL="0" marR="0">
              <a:lnSpc>
                <a:spcPts val="2513"/>
              </a:lnSpc>
              <a:spcBef>
                <a:spcPts val="1453"/>
              </a:spcBef>
              <a:spcAft>
                <a:spcPts val="0"/>
              </a:spcAft>
            </a:pPr>
            <a:r>
              <a:rPr dirty="0" sz="2250">
                <a:solidFill>
                  <a:srgbClr val="3b2f06"/>
                </a:solidFill>
                <a:latin typeface="KVJJWL+ArialMT"/>
                <a:cs typeface="KVJJWL+ArialMT"/>
              </a:rPr>
              <a:t>•</a:t>
            </a:r>
            <a:r>
              <a:rPr dirty="0" sz="2250" spc="450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List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the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total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number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of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successful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and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failure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mission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outcomes</a:t>
            </a:r>
          </a:p>
          <a:p>
            <a:pPr marL="0" marR="0">
              <a:lnSpc>
                <a:spcPts val="2513"/>
              </a:lnSpc>
              <a:spcBef>
                <a:spcPts val="1453"/>
              </a:spcBef>
              <a:spcAft>
                <a:spcPts val="0"/>
              </a:spcAft>
            </a:pPr>
            <a:r>
              <a:rPr dirty="0" sz="2250">
                <a:solidFill>
                  <a:srgbClr val="3b2f06"/>
                </a:solidFill>
                <a:latin typeface="KVJJWL+ArialMT"/>
                <a:cs typeface="KVJJWL+ArialMT"/>
              </a:rPr>
              <a:t>•</a:t>
            </a:r>
            <a:r>
              <a:rPr dirty="0" sz="2250" spc="450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Determine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the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dates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of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different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landing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outcomes</a:t>
            </a:r>
          </a:p>
          <a:p>
            <a:pPr marL="0" marR="0">
              <a:lnSpc>
                <a:spcPts val="2200"/>
              </a:lnSpc>
              <a:spcBef>
                <a:spcPts val="1839"/>
              </a:spcBef>
              <a:spcAft>
                <a:spcPts val="0"/>
              </a:spcAft>
            </a:pP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URL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link: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 u="sng">
                <a:solidFill>
                  <a:srgbClr val="99ca3c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EDA</a:t>
            </a:r>
            <a:r>
              <a:rPr dirty="0" sz="2200" u="sng">
                <a:solidFill>
                  <a:srgbClr val="99ca3c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200" u="sng">
                <a:solidFill>
                  <a:srgbClr val="99ca3c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dirty="0" sz="2200" u="sng">
                <a:solidFill>
                  <a:srgbClr val="99ca3c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200" u="sng">
                <a:solidFill>
                  <a:srgbClr val="99ca3c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SQL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061911" y="6158936"/>
            <a:ext cx="272281" cy="17081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45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90c226"/>
                </a:solidFill>
                <a:latin typeface="WWRVLB+TrebuchetMS"/>
                <a:cs typeface="WWRVLB+TrebuchetMS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61451" y="510272"/>
            <a:ext cx="7694297" cy="5630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33"/>
              </a:lnSpc>
              <a:spcBef>
                <a:spcPts val="0"/>
              </a:spcBef>
              <a:spcAft>
                <a:spcPts val="0"/>
              </a:spcAft>
            </a:pP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Build</a:t>
            </a:r>
            <a:r>
              <a:rPr dirty="0" sz="3700" spc="100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an</a:t>
            </a:r>
            <a:r>
              <a:rPr dirty="0" sz="3700" spc="100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Interactive</a:t>
            </a:r>
            <a:r>
              <a:rPr dirty="0" sz="3700" spc="100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Map</a:t>
            </a:r>
            <a:r>
              <a:rPr dirty="0" sz="3700" spc="100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with</a:t>
            </a:r>
            <a:r>
              <a:rPr dirty="0" sz="3700" spc="100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Folium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438" y="1434875"/>
            <a:ext cx="255268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Markers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of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all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Launch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Sites: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4199" y="1819939"/>
            <a:ext cx="8252901" cy="6390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-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Added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Marker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with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Circle,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Popup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Label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and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Text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Label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of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NASA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Johnson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Space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Center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using</a:t>
            </a:r>
          </a:p>
          <a:p>
            <a:pPr marL="97586" marR="0">
              <a:lnSpc>
                <a:spcPts val="1700"/>
              </a:lnSpc>
              <a:spcBef>
                <a:spcPts val="1332"/>
              </a:spcBef>
              <a:spcAft>
                <a:spcPts val="0"/>
              </a:spcAft>
            </a:pP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its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latitude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and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longitude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coordinates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as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a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start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location.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84199" y="2590067"/>
            <a:ext cx="8410693" cy="10241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-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Added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Markers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with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Circle,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Popup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Label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and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Text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Label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of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all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Launch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Sites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using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their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latitude</a:t>
            </a:r>
          </a:p>
          <a:p>
            <a:pPr marL="97586" marR="0">
              <a:lnSpc>
                <a:spcPts val="1700"/>
              </a:lnSpc>
              <a:spcBef>
                <a:spcPts val="1332"/>
              </a:spcBef>
              <a:spcAft>
                <a:spcPts val="0"/>
              </a:spcAft>
            </a:pP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and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longitude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coordinates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to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show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their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geographical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locations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and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proximity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to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Equator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and</a:t>
            </a:r>
          </a:p>
          <a:p>
            <a:pPr marL="97586" marR="0">
              <a:lnSpc>
                <a:spcPts val="1700"/>
              </a:lnSpc>
              <a:spcBef>
                <a:spcPts val="1381"/>
              </a:spcBef>
              <a:spcAft>
                <a:spcPts val="0"/>
              </a:spcAft>
            </a:pP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coasts.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1438" y="3745258"/>
            <a:ext cx="5725983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Coloured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Markers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of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the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launch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outcomes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for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each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Launch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Site: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84199" y="4130323"/>
            <a:ext cx="8455769" cy="6390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-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Added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coloured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Markers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of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success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(Green)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and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failed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(Red)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launches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using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Marker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Cluster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to</a:t>
            </a:r>
          </a:p>
          <a:p>
            <a:pPr marL="97586" marR="0">
              <a:lnSpc>
                <a:spcPts val="1700"/>
              </a:lnSpc>
              <a:spcBef>
                <a:spcPts val="1332"/>
              </a:spcBef>
              <a:spcAft>
                <a:spcPts val="0"/>
              </a:spcAft>
            </a:pP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identify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which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launch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sites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have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relatively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high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success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rates.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81786" y="4900451"/>
            <a:ext cx="4593589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Distances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between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a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Launch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Site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to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its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proximities: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1438" y="5285515"/>
            <a:ext cx="7891636" cy="10241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92760" marR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-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Added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coloured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Lines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to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show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distances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between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the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Launch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Site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KSC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LC-39A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(as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an</a:t>
            </a:r>
          </a:p>
          <a:p>
            <a:pPr marL="390347" marR="0">
              <a:lnSpc>
                <a:spcPts val="1700"/>
              </a:lnSpc>
              <a:spcBef>
                <a:spcPts val="1332"/>
              </a:spcBef>
              <a:spcAft>
                <a:spcPts val="0"/>
              </a:spcAft>
            </a:pP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example)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and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its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proximities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like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Railway,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Highway,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Coastline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and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Closest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City.</a:t>
            </a:r>
          </a:p>
          <a:p>
            <a:pPr marL="0" marR="0">
              <a:lnSpc>
                <a:spcPts val="1700"/>
              </a:lnSpc>
              <a:spcBef>
                <a:spcPts val="1298"/>
              </a:spcBef>
              <a:spcAft>
                <a:spcPts val="0"/>
              </a:spcAft>
            </a:pPr>
            <a:r>
              <a:rPr dirty="0" sz="1400">
                <a:solidFill>
                  <a:srgbClr val="90c226"/>
                </a:solidFill>
                <a:latin typeface="RAKBIQ+Wingdings3"/>
                <a:cs typeface="RAKBIQ+Wingdings3"/>
              </a:rPr>
              <a:t></a:t>
            </a:r>
            <a:r>
              <a:rPr dirty="0" sz="1400" spc="1118">
                <a:solidFill>
                  <a:srgbClr val="90c226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GitHub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URL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(Notebook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):</a:t>
            </a:r>
            <a:r>
              <a:rPr dirty="0" sz="1700" spc="14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 u="sng">
                <a:solidFill>
                  <a:srgbClr val="99ca3c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Notebook</a:t>
            </a:r>
            <a:r>
              <a:rPr dirty="0" sz="1700" u="sng">
                <a:solidFill>
                  <a:srgbClr val="99ca3c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700" u="sng">
                <a:solidFill>
                  <a:srgbClr val="99ca3c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Interactive</a:t>
            </a:r>
            <a:r>
              <a:rPr dirty="0" sz="1700" u="sng">
                <a:solidFill>
                  <a:srgbClr val="99ca3c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700" u="sng">
                <a:solidFill>
                  <a:srgbClr val="99ca3c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Map</a:t>
            </a:r>
            <a:r>
              <a:rPr dirty="0" sz="1700" u="sng">
                <a:solidFill>
                  <a:srgbClr val="99ca3c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700" u="sng">
                <a:solidFill>
                  <a:srgbClr val="99ca3c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with</a:t>
            </a:r>
            <a:r>
              <a:rPr dirty="0" sz="1700" u="sng">
                <a:solidFill>
                  <a:srgbClr val="99ca3c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700" u="sng">
                <a:solidFill>
                  <a:srgbClr val="99ca3c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Folium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061911" y="6158936"/>
            <a:ext cx="272281" cy="17081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45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90c226"/>
                </a:solidFill>
                <a:latin typeface="WWRVLB+TrebuchetMS"/>
                <a:cs typeface="WWRVLB+TrebuchetMS"/>
              </a:rPr>
              <a:t>13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1438" y="6436503"/>
            <a:ext cx="9778285" cy="2582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90c226"/>
                </a:solidFill>
                <a:latin typeface="RAKBIQ+Wingdings3"/>
                <a:cs typeface="RAKBIQ+Wingdings3"/>
              </a:rPr>
              <a:t></a:t>
            </a:r>
            <a:r>
              <a:rPr dirty="0" sz="1400" spc="1118">
                <a:solidFill>
                  <a:srgbClr val="90c226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Google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colab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URL:</a:t>
            </a:r>
            <a:r>
              <a:rPr dirty="0" sz="1700" spc="1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 u="sng">
                <a:solidFill>
                  <a:srgbClr val="99ca3c"/>
                </a:solidFill>
                <a:latin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</a:t>
            </a:r>
            <a:r>
              <a:rPr dirty="0" sz="1700" u="sng">
                <a:solidFill>
                  <a:srgbClr val="99ca3c"/>
                </a:solidFill>
                <a:latin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700" u="sng">
                <a:solidFill>
                  <a:srgbClr val="99ca3c"/>
                </a:solidFill>
                <a:latin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colab</a:t>
            </a:r>
            <a:r>
              <a:rPr dirty="0" sz="1700" u="sng">
                <a:solidFill>
                  <a:srgbClr val="99ca3c"/>
                </a:solidFill>
                <a:latin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700" u="sng">
                <a:solidFill>
                  <a:srgbClr val="99ca3c"/>
                </a:solidFill>
                <a:latin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Notebook</a:t>
            </a:r>
            <a:r>
              <a:rPr dirty="0" sz="1700" u="sng">
                <a:solidFill>
                  <a:srgbClr val="99ca3c"/>
                </a:solidFill>
                <a:latin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700" u="sng">
                <a:solidFill>
                  <a:srgbClr val="99ca3c"/>
                </a:solidFill>
                <a:latin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Interactive</a:t>
            </a:r>
            <a:r>
              <a:rPr dirty="0" sz="1700" u="sng">
                <a:solidFill>
                  <a:srgbClr val="99ca3c"/>
                </a:solidFill>
                <a:latin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700" u="sng">
                <a:solidFill>
                  <a:srgbClr val="99ca3c"/>
                </a:solidFill>
                <a:latin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Map</a:t>
            </a:r>
            <a:r>
              <a:rPr dirty="0" sz="1700" u="sng">
                <a:solidFill>
                  <a:srgbClr val="99ca3c"/>
                </a:solidFill>
                <a:latin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700" u="sng">
                <a:solidFill>
                  <a:srgbClr val="99ca3c"/>
                </a:solidFill>
                <a:latin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with</a:t>
            </a:r>
            <a:r>
              <a:rPr dirty="0" sz="1700" u="sng">
                <a:solidFill>
                  <a:srgbClr val="99ca3c"/>
                </a:solidFill>
                <a:latin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700" u="sng">
                <a:solidFill>
                  <a:srgbClr val="99ca3c"/>
                </a:solidFill>
                <a:latin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Folium</a:t>
            </a:r>
            <a:r>
              <a:rPr dirty="0" sz="1700" spc="64">
                <a:solidFill>
                  <a:srgbClr val="99ca3c"/>
                </a:solidFill>
                <a:latin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(use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this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link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for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the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maps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to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b2f06"/>
                </a:solidFill>
                <a:latin typeface="Calibri"/>
                <a:cs typeface="Calibri"/>
              </a:rPr>
              <a:t>load)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61451" y="510272"/>
            <a:ext cx="7486670" cy="5630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33"/>
              </a:lnSpc>
              <a:spcBef>
                <a:spcPts val="0"/>
              </a:spcBef>
              <a:spcAft>
                <a:spcPts val="0"/>
              </a:spcAft>
            </a:pP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Build</a:t>
            </a:r>
            <a:r>
              <a:rPr dirty="0" sz="3700" spc="100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a</a:t>
            </a:r>
            <a:r>
              <a:rPr dirty="0" sz="3700" spc="99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Dashboard</a:t>
            </a:r>
            <a:r>
              <a:rPr dirty="0" sz="3700" spc="100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with</a:t>
            </a:r>
            <a:r>
              <a:rPr dirty="0" sz="3700" spc="100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Plotly</a:t>
            </a:r>
            <a:r>
              <a:rPr dirty="0" sz="3700" spc="101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Dash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440" y="1593980"/>
            <a:ext cx="3346383" cy="317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Launch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Sites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Dropdown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List: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440" y="2107060"/>
            <a:ext cx="9843543" cy="23698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15722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-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Added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a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dropdown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list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to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enable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Launch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Site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selection.</a:t>
            </a:r>
          </a:p>
          <a:p>
            <a:pPr marL="0" marR="0">
              <a:lnSpc>
                <a:spcPts val="2200"/>
              </a:lnSpc>
              <a:spcBef>
                <a:spcPts val="1839"/>
              </a:spcBef>
              <a:spcAft>
                <a:spcPts val="0"/>
              </a:spcAft>
            </a:pP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Pie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Chart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showing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Success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Launches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(All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Sites/Certain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Site):</a:t>
            </a:r>
          </a:p>
          <a:p>
            <a:pPr marL="315722" marR="0">
              <a:lnSpc>
                <a:spcPts val="2200"/>
              </a:lnSpc>
              <a:spcBef>
                <a:spcPts val="1889"/>
              </a:spcBef>
              <a:spcAft>
                <a:spcPts val="0"/>
              </a:spcAft>
            </a:pP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-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Added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a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pie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chart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to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show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the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total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successful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launches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count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for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all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sites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and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the</a:t>
            </a:r>
          </a:p>
          <a:p>
            <a:pPr marL="0" marR="0">
              <a:lnSpc>
                <a:spcPts val="2200"/>
              </a:lnSpc>
              <a:spcBef>
                <a:spcPts val="1839"/>
              </a:spcBef>
              <a:spcAft>
                <a:spcPts val="0"/>
              </a:spcAft>
            </a:pP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Success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vs.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Failed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counts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for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the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site,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if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a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specific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Launch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Site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was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selected.</a:t>
            </a:r>
          </a:p>
          <a:p>
            <a:pPr marL="0" marR="0">
              <a:lnSpc>
                <a:spcPts val="2200"/>
              </a:lnSpc>
              <a:spcBef>
                <a:spcPts val="1889"/>
              </a:spcBef>
              <a:spcAft>
                <a:spcPts val="0"/>
              </a:spcAft>
            </a:pP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Slider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of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Payload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Mass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Range: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07162" y="4672460"/>
            <a:ext cx="4691375" cy="317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-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Added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a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slider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to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select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Payload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range.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1440" y="5185540"/>
            <a:ext cx="9371083" cy="317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Scatter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Chart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of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Payload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Mass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vs.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Success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Rate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for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the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diﬀerent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Booster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Versions: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7162" y="5698620"/>
            <a:ext cx="9849098" cy="317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-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Added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a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scatter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chart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to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show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the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correlation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between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Payload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and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Launch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Success.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061911" y="6158936"/>
            <a:ext cx="272281" cy="17081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45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90c226"/>
                </a:solidFill>
                <a:latin typeface="WWRVLB+TrebuchetMS"/>
                <a:cs typeface="WWRVLB+TrebuchetMS"/>
              </a:rPr>
              <a:t>14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1440" y="6209170"/>
            <a:ext cx="3358751" cy="3200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90c226"/>
                </a:solidFill>
                <a:latin typeface="RAKBIQ+Wingdings3"/>
                <a:cs typeface="RAKBIQ+Wingdings3"/>
              </a:rPr>
              <a:t></a:t>
            </a:r>
            <a:r>
              <a:rPr dirty="0" sz="1800" spc="667">
                <a:solidFill>
                  <a:srgbClr val="90c22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GitHub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URL:</a:t>
            </a:r>
            <a:r>
              <a:rPr dirty="0" sz="2200" spc="1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 u="sng">
                <a:solidFill>
                  <a:srgbClr val="99ca3c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Plotly</a:t>
            </a:r>
            <a:r>
              <a:rPr dirty="0" sz="2200" u="sng">
                <a:solidFill>
                  <a:srgbClr val="99ca3c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200" u="sng">
                <a:solidFill>
                  <a:srgbClr val="99ca3c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dirty="0" sz="2200" u="sng">
                <a:solidFill>
                  <a:srgbClr val="99ca3c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200" u="sng">
                <a:solidFill>
                  <a:srgbClr val="99ca3c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Dash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61451" y="510272"/>
            <a:ext cx="7303341" cy="5630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33"/>
              </a:lnSpc>
              <a:spcBef>
                <a:spcPts val="0"/>
              </a:spcBef>
              <a:spcAft>
                <a:spcPts val="0"/>
              </a:spcAft>
            </a:pP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Predictive</a:t>
            </a:r>
            <a:r>
              <a:rPr dirty="0" sz="3700" spc="100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Analysis</a:t>
            </a:r>
            <a:r>
              <a:rPr dirty="0" sz="3700" spc="100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441" y="1923313"/>
            <a:ext cx="6515060" cy="9880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Scikit-learn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is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the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primary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ML(machine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learning)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library</a:t>
            </a:r>
          </a:p>
          <a:p>
            <a:pPr marL="0" marR="0">
              <a:lnSpc>
                <a:spcPts val="2200"/>
              </a:lnSpc>
              <a:spcBef>
                <a:spcPts val="439"/>
              </a:spcBef>
              <a:spcAft>
                <a:spcPts val="0"/>
              </a:spcAft>
            </a:pP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that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was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used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for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predictive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analysis.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The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following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took</a:t>
            </a:r>
          </a:p>
          <a:p>
            <a:pPr marL="0" marR="0">
              <a:lnSpc>
                <a:spcPts val="2200"/>
              </a:lnSpc>
              <a:spcBef>
                <a:spcPts val="489"/>
              </a:spcBef>
              <a:spcAft>
                <a:spcPts val="0"/>
              </a:spcAft>
            </a:pP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place: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570733" y="2158411"/>
            <a:ext cx="1140737" cy="4641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84137" marR="0">
              <a:lnSpc>
                <a:spcPts val="1172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WWRVLB+TrebuchetMS"/>
                <a:cs typeface="WWRVLB+TrebuchetMS"/>
              </a:rPr>
              <a:t>Split</a:t>
            </a:r>
            <a:r>
              <a:rPr dirty="0" sz="1000">
                <a:solidFill>
                  <a:srgbClr val="ffffff"/>
                </a:solidFill>
                <a:latin typeface="WWRVLB+TrebuchetMS"/>
                <a:cs typeface="WWRVLB+TrebuchetMS"/>
              </a:rPr>
              <a:t> </a:t>
            </a:r>
            <a:r>
              <a:rPr dirty="0" sz="1000">
                <a:solidFill>
                  <a:srgbClr val="ffffff"/>
                </a:solidFill>
                <a:latin typeface="WWRVLB+TrebuchetMS"/>
                <a:cs typeface="WWRVLB+TrebuchetMS"/>
              </a:rPr>
              <a:t>data</a:t>
            </a:r>
            <a:r>
              <a:rPr dirty="0" sz="1000">
                <a:solidFill>
                  <a:srgbClr val="ffffff"/>
                </a:solidFill>
                <a:latin typeface="WWRVLB+TrebuchetMS"/>
                <a:cs typeface="WWRVLB+TrebuchetMS"/>
              </a:rPr>
              <a:t> </a:t>
            </a:r>
            <a:r>
              <a:rPr dirty="0" sz="1000">
                <a:solidFill>
                  <a:srgbClr val="ffffff"/>
                </a:solidFill>
                <a:latin typeface="WWRVLB+TrebuchetMS"/>
                <a:cs typeface="WWRVLB+TrebuchetMS"/>
              </a:rPr>
              <a:t>into</a:t>
            </a:r>
          </a:p>
          <a:p>
            <a:pPr marL="0" marR="0">
              <a:lnSpc>
                <a:spcPts val="1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WWRVLB+TrebuchetMS"/>
                <a:cs typeface="WWRVLB+TrebuchetMS"/>
              </a:rPr>
              <a:t>training</a:t>
            </a:r>
            <a:r>
              <a:rPr dirty="0" sz="1000">
                <a:solidFill>
                  <a:srgbClr val="ffffff"/>
                </a:solidFill>
                <a:latin typeface="WWRVLB+TrebuchetMS"/>
                <a:cs typeface="WWRVLB+TrebuchetMS"/>
              </a:rPr>
              <a:t> </a:t>
            </a:r>
            <a:r>
              <a:rPr dirty="0" sz="1000">
                <a:solidFill>
                  <a:srgbClr val="ffffff"/>
                </a:solidFill>
                <a:latin typeface="WWRVLB+TrebuchetMS"/>
                <a:cs typeface="WWRVLB+TrebuchetMS"/>
              </a:rPr>
              <a:t>data</a:t>
            </a:r>
            <a:r>
              <a:rPr dirty="0" sz="1000">
                <a:solidFill>
                  <a:srgbClr val="ffffff"/>
                </a:solidFill>
                <a:latin typeface="WWRVLB+TrebuchetMS"/>
                <a:cs typeface="WWRVLB+TrebuchetMS"/>
              </a:rPr>
              <a:t> </a:t>
            </a:r>
            <a:r>
              <a:rPr dirty="0" sz="1000">
                <a:solidFill>
                  <a:srgbClr val="ffffff"/>
                </a:solidFill>
                <a:latin typeface="WWRVLB+TrebuchetMS"/>
                <a:cs typeface="WWRVLB+TrebuchetMS"/>
              </a:rPr>
              <a:t>and</a:t>
            </a:r>
          </a:p>
          <a:p>
            <a:pPr marL="233362" marR="0">
              <a:lnSpc>
                <a:spcPts val="1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WWRVLB+TrebuchetMS"/>
                <a:cs typeface="WWRVLB+TrebuchetMS"/>
              </a:rPr>
              <a:t>test</a:t>
            </a:r>
            <a:r>
              <a:rPr dirty="0" sz="1000">
                <a:solidFill>
                  <a:srgbClr val="ffffff"/>
                </a:solidFill>
                <a:latin typeface="WWRVLB+TrebuchetMS"/>
                <a:cs typeface="WWRVLB+TrebuchetMS"/>
              </a:rPr>
              <a:t> </a:t>
            </a:r>
            <a:r>
              <a:rPr dirty="0" sz="1000">
                <a:solidFill>
                  <a:srgbClr val="ffffff"/>
                </a:solidFill>
                <a:latin typeface="WWRVLB+TrebuchetMS"/>
                <a:cs typeface="WWRVLB+TrebuchetMS"/>
              </a:rPr>
              <a:t>data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720069" y="2227677"/>
            <a:ext cx="1302426" cy="1870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2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WWRVLB+TrebuchetMS"/>
                <a:cs typeface="WWRVLB+TrebuchetMS"/>
              </a:rPr>
              <a:t>Create</a:t>
            </a:r>
            <a:r>
              <a:rPr dirty="0" sz="1000">
                <a:solidFill>
                  <a:srgbClr val="ffffff"/>
                </a:solidFill>
                <a:latin typeface="WWRVLB+TrebuchetMS"/>
                <a:cs typeface="WWRVLB+TrebuchetMS"/>
              </a:rPr>
              <a:t> </a:t>
            </a:r>
            <a:r>
              <a:rPr dirty="0" sz="1000">
                <a:solidFill>
                  <a:srgbClr val="ffffff"/>
                </a:solidFill>
                <a:latin typeface="WWRVLB+TrebuchetMS"/>
                <a:cs typeface="WWRVLB+TrebuchetMS"/>
              </a:rPr>
              <a:t>a</a:t>
            </a:r>
            <a:r>
              <a:rPr dirty="0" sz="1000">
                <a:solidFill>
                  <a:srgbClr val="ffffff"/>
                </a:solidFill>
                <a:latin typeface="WWRVLB+TrebuchetMS"/>
                <a:cs typeface="WWRVLB+TrebuchetMS"/>
              </a:rPr>
              <a:t> </a:t>
            </a:r>
            <a:r>
              <a:rPr dirty="0" sz="1000">
                <a:solidFill>
                  <a:srgbClr val="ffffff"/>
                </a:solidFill>
                <a:latin typeface="WWRVLB+TrebuchetMS"/>
                <a:cs typeface="WWRVLB+TrebuchetMS"/>
              </a:rPr>
              <a:t>column</a:t>
            </a:r>
            <a:r>
              <a:rPr dirty="0" sz="1000">
                <a:solidFill>
                  <a:srgbClr val="ffffff"/>
                </a:solidFill>
                <a:latin typeface="WWRVLB+TrebuchetMS"/>
                <a:cs typeface="WWRVLB+TrebuchetMS"/>
              </a:rPr>
              <a:t> </a:t>
            </a:r>
            <a:r>
              <a:rPr dirty="0" sz="1000">
                <a:solidFill>
                  <a:srgbClr val="ffffff"/>
                </a:solidFill>
                <a:latin typeface="WWRVLB+TrebuchetMS"/>
                <a:cs typeface="WWRVLB+TrebuchetMS"/>
              </a:rPr>
              <a:t>for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579122" y="2296943"/>
            <a:ext cx="1354339" cy="1870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2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WWRVLB+TrebuchetMS"/>
                <a:cs typeface="WWRVLB+TrebuchetMS"/>
              </a:rPr>
              <a:t>Standardize</a:t>
            </a:r>
            <a:r>
              <a:rPr dirty="0" sz="1000">
                <a:solidFill>
                  <a:srgbClr val="ffffff"/>
                </a:solidFill>
                <a:latin typeface="WWRVLB+TrebuchetMS"/>
                <a:cs typeface="WWRVLB+TrebuchetMS"/>
              </a:rPr>
              <a:t> </a:t>
            </a:r>
            <a:r>
              <a:rPr dirty="0" sz="1000">
                <a:solidFill>
                  <a:srgbClr val="ffffff"/>
                </a:solidFill>
                <a:latin typeface="WWRVLB+TrebuchetMS"/>
                <a:cs typeface="WWRVLB+TrebuchetMS"/>
              </a:rPr>
              <a:t>the</a:t>
            </a:r>
            <a:r>
              <a:rPr dirty="0" sz="1000">
                <a:solidFill>
                  <a:srgbClr val="ffffff"/>
                </a:solidFill>
                <a:latin typeface="WWRVLB+TrebuchetMS"/>
                <a:cs typeface="WWRVLB+TrebuchetMS"/>
              </a:rPr>
              <a:t> </a:t>
            </a:r>
            <a:r>
              <a:rPr dirty="0" sz="1000">
                <a:solidFill>
                  <a:srgbClr val="ffffff"/>
                </a:solidFill>
                <a:latin typeface="WWRVLB+TrebuchetMS"/>
                <a:cs typeface="WWRVLB+TrebuchetMS"/>
              </a:rPr>
              <a:t>data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041538" y="2366209"/>
            <a:ext cx="654036" cy="1870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2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WWRVLB+TrebuchetMS"/>
                <a:cs typeface="WWRVLB+TrebuchetMS"/>
              </a:rPr>
              <a:t>the</a:t>
            </a:r>
            <a:r>
              <a:rPr dirty="0" sz="1000">
                <a:solidFill>
                  <a:srgbClr val="ffffff"/>
                </a:solidFill>
                <a:latin typeface="WWRVLB+TrebuchetMS"/>
                <a:cs typeface="WWRVLB+TrebuchetMS"/>
              </a:rPr>
              <a:t> </a:t>
            </a:r>
            <a:r>
              <a:rPr dirty="0" sz="1000">
                <a:solidFill>
                  <a:srgbClr val="ffffff"/>
                </a:solidFill>
                <a:latin typeface="WWRVLB+TrebuchetMS"/>
                <a:cs typeface="WWRVLB+TrebuchetMS"/>
              </a:rPr>
              <a:t>class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1441" y="3104423"/>
            <a:ext cx="6408676" cy="655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90c226"/>
                </a:solidFill>
                <a:latin typeface="RAKBIQ+Wingdings3"/>
                <a:cs typeface="RAKBIQ+Wingdings3"/>
              </a:rPr>
              <a:t></a:t>
            </a:r>
            <a:r>
              <a:rPr dirty="0" sz="1800" spc="667">
                <a:solidFill>
                  <a:srgbClr val="90c22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Created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a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machine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learning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pipeline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to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predict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if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the</a:t>
            </a:r>
          </a:p>
          <a:p>
            <a:pPr marL="342900" marR="0">
              <a:lnSpc>
                <a:spcPts val="2200"/>
              </a:lnSpc>
              <a:spcBef>
                <a:spcPts val="439"/>
              </a:spcBef>
              <a:spcAft>
                <a:spcPts val="0"/>
              </a:spcAft>
            </a:pP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first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stage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will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land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given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the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data.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469926" y="3435750"/>
            <a:ext cx="1341012" cy="6026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49250" marR="0">
              <a:lnSpc>
                <a:spcPts val="1172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WWRVLB+TrebuchetMS"/>
                <a:cs typeface="WWRVLB+TrebuchetMS"/>
              </a:rPr>
              <a:t>Create</a:t>
            </a:r>
            <a:r>
              <a:rPr dirty="0" sz="1000">
                <a:solidFill>
                  <a:srgbClr val="ffffff"/>
                </a:solidFill>
                <a:latin typeface="WWRVLB+TrebuchetMS"/>
                <a:cs typeface="WWRVLB+TrebuchetMS"/>
              </a:rPr>
              <a:t> </a:t>
            </a:r>
            <a:r>
              <a:rPr dirty="0" sz="1000">
                <a:solidFill>
                  <a:srgbClr val="ffffff"/>
                </a:solidFill>
                <a:latin typeface="WWRVLB+TrebuchetMS"/>
                <a:cs typeface="WWRVLB+TrebuchetMS"/>
              </a:rPr>
              <a:t>a</a:t>
            </a:r>
          </a:p>
          <a:p>
            <a:pPr marL="0" marR="0">
              <a:lnSpc>
                <a:spcPts val="1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WWRVLB+TrebuchetMS"/>
                <a:cs typeface="WWRVLB+TrebuchetMS"/>
              </a:rPr>
              <a:t>GridSearchCV</a:t>
            </a:r>
            <a:r>
              <a:rPr dirty="0" sz="1000">
                <a:solidFill>
                  <a:srgbClr val="ffffff"/>
                </a:solidFill>
                <a:latin typeface="WWRVLB+TrebuchetMS"/>
                <a:cs typeface="WWRVLB+TrebuchetMS"/>
              </a:rPr>
              <a:t> </a:t>
            </a:r>
            <a:r>
              <a:rPr dirty="0" sz="1000">
                <a:solidFill>
                  <a:srgbClr val="ffffff"/>
                </a:solidFill>
                <a:latin typeface="WWRVLB+TrebuchetMS"/>
                <a:cs typeface="WWRVLB+TrebuchetMS"/>
              </a:rPr>
              <a:t>object</a:t>
            </a:r>
          </a:p>
          <a:p>
            <a:pPr marL="30162" marR="0">
              <a:lnSpc>
                <a:spcPts val="1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WWRVLB+TrebuchetMS"/>
                <a:cs typeface="WWRVLB+TrebuchetMS"/>
              </a:rPr>
              <a:t>and</a:t>
            </a:r>
            <a:r>
              <a:rPr dirty="0" sz="1000">
                <a:solidFill>
                  <a:srgbClr val="ffffff"/>
                </a:solidFill>
                <a:latin typeface="WWRVLB+TrebuchetMS"/>
                <a:cs typeface="WWRVLB+TrebuchetMS"/>
              </a:rPr>
              <a:t> </a:t>
            </a:r>
            <a:r>
              <a:rPr dirty="0" sz="1000">
                <a:solidFill>
                  <a:srgbClr val="ffffff"/>
                </a:solidFill>
                <a:latin typeface="WWRVLB+TrebuchetMS"/>
                <a:cs typeface="WWRVLB+TrebuchetMS"/>
              </a:rPr>
              <a:t>fit</a:t>
            </a:r>
            <a:r>
              <a:rPr dirty="0" sz="1000">
                <a:solidFill>
                  <a:srgbClr val="ffffff"/>
                </a:solidFill>
                <a:latin typeface="WWRVLB+TrebuchetMS"/>
                <a:cs typeface="WWRVLB+TrebuchetMS"/>
              </a:rPr>
              <a:t> </a:t>
            </a:r>
            <a:r>
              <a:rPr dirty="0" sz="1000">
                <a:solidFill>
                  <a:srgbClr val="ffffff"/>
                </a:solidFill>
                <a:latin typeface="WWRVLB+TrebuchetMS"/>
                <a:cs typeface="WWRVLB+TrebuchetMS"/>
              </a:rPr>
              <a:t>different</a:t>
            </a:r>
            <a:r>
              <a:rPr dirty="0" sz="1000">
                <a:solidFill>
                  <a:srgbClr val="ffffff"/>
                </a:solidFill>
                <a:latin typeface="WWRVLB+TrebuchetMS"/>
                <a:cs typeface="WWRVLB+TrebuchetMS"/>
              </a:rPr>
              <a:t> </a:t>
            </a:r>
            <a:r>
              <a:rPr dirty="0" sz="1000">
                <a:solidFill>
                  <a:srgbClr val="ffffff"/>
                </a:solidFill>
                <a:latin typeface="WWRVLB+TrebuchetMS"/>
                <a:cs typeface="WWRVLB+TrebuchetMS"/>
              </a:rPr>
              <a:t>ML</a:t>
            </a:r>
          </a:p>
          <a:p>
            <a:pPr marL="357187" marR="0">
              <a:lnSpc>
                <a:spcPts val="1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WWRVLB+TrebuchetMS"/>
                <a:cs typeface="WWRVLB+TrebuchetMS"/>
              </a:rPr>
              <a:t>objects.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591029" y="3505016"/>
            <a:ext cx="1329339" cy="4641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02406" marR="0">
              <a:lnSpc>
                <a:spcPts val="1172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WWRVLB+TrebuchetMS"/>
                <a:cs typeface="WWRVLB+TrebuchetMS"/>
              </a:rPr>
              <a:t>Calculate</a:t>
            </a:r>
            <a:r>
              <a:rPr dirty="0" sz="1000">
                <a:solidFill>
                  <a:srgbClr val="ffffff"/>
                </a:solidFill>
                <a:latin typeface="WWRVLB+TrebuchetMS"/>
                <a:cs typeface="WWRVLB+TrebuchetMS"/>
              </a:rPr>
              <a:t> </a:t>
            </a:r>
            <a:r>
              <a:rPr dirty="0" sz="1000">
                <a:solidFill>
                  <a:srgbClr val="ffffff"/>
                </a:solidFill>
                <a:latin typeface="WWRVLB+TrebuchetMS"/>
                <a:cs typeface="WWRVLB+TrebuchetMS"/>
              </a:rPr>
              <a:t>the</a:t>
            </a:r>
          </a:p>
          <a:p>
            <a:pPr marL="0" marR="0">
              <a:lnSpc>
                <a:spcPts val="1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WWRVLB+TrebuchetMS"/>
                <a:cs typeface="WWRVLB+TrebuchetMS"/>
              </a:rPr>
              <a:t>accuracy</a:t>
            </a:r>
            <a:r>
              <a:rPr dirty="0" sz="1000">
                <a:solidFill>
                  <a:srgbClr val="ffffff"/>
                </a:solidFill>
                <a:latin typeface="WWRVLB+TrebuchetMS"/>
                <a:cs typeface="WWRVLB+TrebuchetMS"/>
              </a:rPr>
              <a:t> </a:t>
            </a:r>
            <a:r>
              <a:rPr dirty="0" sz="1000">
                <a:solidFill>
                  <a:srgbClr val="ffffff"/>
                </a:solidFill>
                <a:latin typeface="WWRVLB+TrebuchetMS"/>
                <a:cs typeface="WWRVLB+TrebuchetMS"/>
              </a:rPr>
              <a:t>on</a:t>
            </a:r>
            <a:r>
              <a:rPr dirty="0" sz="1000">
                <a:solidFill>
                  <a:srgbClr val="ffffff"/>
                </a:solidFill>
                <a:latin typeface="WWRVLB+TrebuchetMS"/>
                <a:cs typeface="WWRVLB+TrebuchetMS"/>
              </a:rPr>
              <a:t> </a:t>
            </a:r>
            <a:r>
              <a:rPr dirty="0" sz="1000">
                <a:solidFill>
                  <a:srgbClr val="ffffff"/>
                </a:solidFill>
                <a:latin typeface="WWRVLB+TrebuchetMS"/>
                <a:cs typeface="WWRVLB+TrebuchetMS"/>
              </a:rPr>
              <a:t>the</a:t>
            </a:r>
            <a:r>
              <a:rPr dirty="0" sz="1000">
                <a:solidFill>
                  <a:srgbClr val="ffffff"/>
                </a:solidFill>
                <a:latin typeface="WWRVLB+TrebuchetMS"/>
                <a:cs typeface="WWRVLB+TrebuchetMS"/>
              </a:rPr>
              <a:t> </a:t>
            </a:r>
            <a:r>
              <a:rPr dirty="0" sz="1000">
                <a:solidFill>
                  <a:srgbClr val="ffffff"/>
                </a:solidFill>
                <a:latin typeface="WWRVLB+TrebuchetMS"/>
                <a:cs typeface="WWRVLB+TrebuchetMS"/>
              </a:rPr>
              <a:t>test</a:t>
            </a:r>
          </a:p>
          <a:p>
            <a:pPr marL="458787" marR="0">
              <a:lnSpc>
                <a:spcPts val="1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WWRVLB+TrebuchetMS"/>
                <a:cs typeface="WWRVLB+TrebuchetMS"/>
              </a:rPr>
              <a:t>data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737532" y="3574282"/>
            <a:ext cx="1264802" cy="3255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2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WWRVLB+TrebuchetMS"/>
                <a:cs typeface="WWRVLB+TrebuchetMS"/>
              </a:rPr>
              <a:t>Choose</a:t>
            </a:r>
            <a:r>
              <a:rPr dirty="0" sz="1000">
                <a:solidFill>
                  <a:srgbClr val="ffffff"/>
                </a:solidFill>
                <a:latin typeface="WWRVLB+TrebuchetMS"/>
                <a:cs typeface="WWRVLB+TrebuchetMS"/>
              </a:rPr>
              <a:t> </a:t>
            </a:r>
            <a:r>
              <a:rPr dirty="0" sz="1000">
                <a:solidFill>
                  <a:srgbClr val="ffffff"/>
                </a:solidFill>
                <a:latin typeface="WWRVLB+TrebuchetMS"/>
                <a:cs typeface="WWRVLB+TrebuchetMS"/>
              </a:rPr>
              <a:t>the</a:t>
            </a:r>
            <a:r>
              <a:rPr dirty="0" sz="1000">
                <a:solidFill>
                  <a:srgbClr val="ffffff"/>
                </a:solidFill>
                <a:latin typeface="WWRVLB+TrebuchetMS"/>
                <a:cs typeface="WWRVLB+TrebuchetMS"/>
              </a:rPr>
              <a:t> </a:t>
            </a:r>
            <a:r>
              <a:rPr dirty="0" sz="1000">
                <a:solidFill>
                  <a:srgbClr val="ffffff"/>
                </a:solidFill>
                <a:latin typeface="WWRVLB+TrebuchetMS"/>
                <a:cs typeface="WWRVLB+TrebuchetMS"/>
              </a:rPr>
              <a:t>best</a:t>
            </a:r>
            <a:r>
              <a:rPr dirty="0" sz="1000">
                <a:solidFill>
                  <a:srgbClr val="ffffff"/>
                </a:solidFill>
                <a:latin typeface="WWRVLB+TrebuchetMS"/>
                <a:cs typeface="WWRVLB+TrebuchetMS"/>
              </a:rPr>
              <a:t> </a:t>
            </a:r>
            <a:r>
              <a:rPr dirty="0" sz="1000">
                <a:solidFill>
                  <a:srgbClr val="ffffff"/>
                </a:solidFill>
                <a:latin typeface="WWRVLB+TrebuchetMS"/>
                <a:cs typeface="WWRVLB+TrebuchetMS"/>
              </a:rPr>
              <a:t>ML</a:t>
            </a:r>
          </a:p>
          <a:p>
            <a:pPr marL="336550" marR="0">
              <a:lnSpc>
                <a:spcPts val="1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WWRVLB+TrebuchetMS"/>
                <a:cs typeface="WWRVLB+TrebuchetMS"/>
              </a:rPr>
              <a:t>method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1441" y="3952783"/>
            <a:ext cx="6298424" cy="655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90c226"/>
                </a:solidFill>
                <a:latin typeface="RAKBIQ+Wingdings3"/>
                <a:cs typeface="RAKBIQ+Wingdings3"/>
              </a:rPr>
              <a:t></a:t>
            </a:r>
            <a:r>
              <a:rPr dirty="0" sz="1800" spc="667">
                <a:solidFill>
                  <a:srgbClr val="90c22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Using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 i="1">
                <a:solidFill>
                  <a:srgbClr val="3b2f06"/>
                </a:solidFill>
                <a:latin typeface="Calibri"/>
                <a:cs typeface="Calibri"/>
              </a:rPr>
              <a:t>GridSearchCV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,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found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the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best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ML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method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for</a:t>
            </a:r>
          </a:p>
          <a:p>
            <a:pPr marL="342900" marR="0">
              <a:lnSpc>
                <a:spcPts val="2200"/>
              </a:lnSpc>
              <a:spcBef>
                <a:spcPts val="439"/>
              </a:spcBef>
              <a:spcAft>
                <a:spcPts val="0"/>
              </a:spcAft>
            </a:pP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predictions.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1441" y="4801142"/>
            <a:ext cx="5750656" cy="1346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90c226"/>
                </a:solidFill>
                <a:latin typeface="RAKBIQ+Wingdings3"/>
                <a:cs typeface="RAKBIQ+Wingdings3"/>
              </a:rPr>
              <a:t></a:t>
            </a:r>
            <a:r>
              <a:rPr dirty="0" sz="1800" spc="667">
                <a:solidFill>
                  <a:srgbClr val="90c22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Compared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the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predictions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with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the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real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labels.</a:t>
            </a:r>
          </a:p>
          <a:p>
            <a:pPr marL="0" marR="0">
              <a:lnSpc>
                <a:spcPts val="2200"/>
              </a:lnSpc>
              <a:spcBef>
                <a:spcPts val="5860"/>
              </a:spcBef>
              <a:spcAft>
                <a:spcPts val="0"/>
              </a:spcAft>
            </a:pPr>
            <a:r>
              <a:rPr dirty="0" sz="1800">
                <a:solidFill>
                  <a:srgbClr val="90c226"/>
                </a:solidFill>
                <a:latin typeface="RAKBIQ+Wingdings3"/>
                <a:cs typeface="RAKBIQ+Wingdings3"/>
              </a:rPr>
              <a:t></a:t>
            </a:r>
            <a:r>
              <a:rPr dirty="0" sz="1800" spc="667">
                <a:solidFill>
                  <a:srgbClr val="90c22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GitHub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URL:</a:t>
            </a:r>
            <a:r>
              <a:rPr dirty="0" sz="2200" spc="1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 u="sng">
                <a:solidFill>
                  <a:srgbClr val="99ca3c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Predictive</a:t>
            </a:r>
            <a:r>
              <a:rPr dirty="0" sz="2200" u="sng">
                <a:solidFill>
                  <a:srgbClr val="99ca3c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200" u="sng">
                <a:solidFill>
                  <a:srgbClr val="99ca3c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Analysis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712925" y="4851621"/>
            <a:ext cx="1313809" cy="4641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11137" marR="0">
              <a:lnSpc>
                <a:spcPts val="1172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WWRVLB+TrebuchetMS"/>
                <a:cs typeface="WWRVLB+TrebuchetMS"/>
              </a:rPr>
              <a:t>Compare</a:t>
            </a:r>
            <a:r>
              <a:rPr dirty="0" sz="1000">
                <a:solidFill>
                  <a:srgbClr val="ffffff"/>
                </a:solidFill>
                <a:latin typeface="WWRVLB+TrebuchetMS"/>
                <a:cs typeface="WWRVLB+TrebuchetMS"/>
              </a:rPr>
              <a:t> </a:t>
            </a:r>
            <a:r>
              <a:rPr dirty="0" sz="1000">
                <a:solidFill>
                  <a:srgbClr val="ffffff"/>
                </a:solidFill>
                <a:latin typeface="WWRVLB+TrebuchetMS"/>
                <a:cs typeface="WWRVLB+TrebuchetMS"/>
              </a:rPr>
              <a:t>the</a:t>
            </a:r>
          </a:p>
          <a:p>
            <a:pPr marL="0" marR="0">
              <a:lnSpc>
                <a:spcPts val="1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WWRVLB+TrebuchetMS"/>
                <a:cs typeface="WWRVLB+TrebuchetMS"/>
              </a:rPr>
              <a:t>predictions</a:t>
            </a:r>
            <a:r>
              <a:rPr dirty="0" sz="1000">
                <a:solidFill>
                  <a:srgbClr val="ffffff"/>
                </a:solidFill>
                <a:latin typeface="WWRVLB+TrebuchetMS"/>
                <a:cs typeface="WWRVLB+TrebuchetMS"/>
              </a:rPr>
              <a:t> </a:t>
            </a:r>
            <a:r>
              <a:rPr dirty="0" sz="1000">
                <a:solidFill>
                  <a:srgbClr val="ffffff"/>
                </a:solidFill>
                <a:latin typeface="WWRVLB+TrebuchetMS"/>
                <a:cs typeface="WWRVLB+TrebuchetMS"/>
              </a:rPr>
              <a:t>with</a:t>
            </a:r>
            <a:r>
              <a:rPr dirty="0" sz="1000">
                <a:solidFill>
                  <a:srgbClr val="ffffff"/>
                </a:solidFill>
                <a:latin typeface="WWRVLB+TrebuchetMS"/>
                <a:cs typeface="WWRVLB+TrebuchetMS"/>
              </a:rPr>
              <a:t> </a:t>
            </a:r>
            <a:r>
              <a:rPr dirty="0" sz="1000">
                <a:solidFill>
                  <a:srgbClr val="ffffff"/>
                </a:solidFill>
                <a:latin typeface="WWRVLB+TrebuchetMS"/>
                <a:cs typeface="WWRVLB+TrebuchetMS"/>
              </a:rPr>
              <a:t>the</a:t>
            </a:r>
          </a:p>
          <a:p>
            <a:pPr marL="280193" marR="0">
              <a:lnSpc>
                <a:spcPts val="1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WWRVLB+TrebuchetMS"/>
                <a:cs typeface="WWRVLB+TrebuchetMS"/>
              </a:rPr>
              <a:t>real</a:t>
            </a:r>
            <a:r>
              <a:rPr dirty="0" sz="1000">
                <a:solidFill>
                  <a:srgbClr val="ffffff"/>
                </a:solidFill>
                <a:latin typeface="WWRVLB+TrebuchetMS"/>
                <a:cs typeface="WWRVLB+TrebuchetMS"/>
              </a:rPr>
              <a:t> </a:t>
            </a:r>
            <a:r>
              <a:rPr dirty="0" sz="1000">
                <a:solidFill>
                  <a:srgbClr val="ffffff"/>
                </a:solidFill>
                <a:latin typeface="WWRVLB+TrebuchetMS"/>
                <a:cs typeface="WWRVLB+TrebuchetMS"/>
              </a:rPr>
              <a:t>labels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9061911" y="6158936"/>
            <a:ext cx="272281" cy="17081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45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90c226"/>
                </a:solidFill>
                <a:latin typeface="WWRVLB+TrebuchetMS"/>
                <a:cs typeface="WWRVLB+TrebuchetMS"/>
              </a:rPr>
              <a:t>15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61451" y="510272"/>
            <a:ext cx="1719268" cy="5630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33"/>
              </a:lnSpc>
              <a:spcBef>
                <a:spcPts val="0"/>
              </a:spcBef>
              <a:spcAft>
                <a:spcPts val="0"/>
              </a:spcAft>
            </a:pP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Results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3332" y="1579207"/>
            <a:ext cx="10844866" cy="9880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The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exploratory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data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analysis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has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shown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us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that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successful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landing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outcomes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are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somewhat</a:t>
            </a:r>
          </a:p>
          <a:p>
            <a:pPr marL="0" marR="0">
              <a:lnSpc>
                <a:spcPts val="2200"/>
              </a:lnSpc>
              <a:spcBef>
                <a:spcPts val="439"/>
              </a:spcBef>
              <a:spcAft>
                <a:spcPts val="0"/>
              </a:spcAft>
            </a:pP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correlated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with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flight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number.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It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was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also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apparent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that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successful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landing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outcomes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have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had</a:t>
            </a:r>
          </a:p>
          <a:p>
            <a:pPr marL="0" marR="0">
              <a:lnSpc>
                <a:spcPts val="2200"/>
              </a:lnSpc>
              <a:spcBef>
                <a:spcPts val="489"/>
              </a:spcBef>
              <a:spcAft>
                <a:spcPts val="0"/>
              </a:spcAft>
            </a:pP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a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significant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increase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since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the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year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2015.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3332" y="2762847"/>
            <a:ext cx="10282874" cy="6527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All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launch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sites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are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located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near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the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coast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line.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Perhaps,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this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makes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it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easier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to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test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rocket</a:t>
            </a:r>
          </a:p>
          <a:p>
            <a:pPr marL="0" marR="0">
              <a:lnSpc>
                <a:spcPts val="2200"/>
              </a:lnSpc>
              <a:spcBef>
                <a:spcPts val="439"/>
              </a:spcBef>
              <a:spcAft>
                <a:spcPts val="0"/>
              </a:spcAft>
            </a:pP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landings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in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the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water.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73332" y="3611207"/>
            <a:ext cx="9920940" cy="6527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Furthermore,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the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sites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are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also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located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near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highways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and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railways.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This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may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facilitate</a:t>
            </a:r>
          </a:p>
          <a:p>
            <a:pPr marL="0" marR="0">
              <a:lnSpc>
                <a:spcPts val="2200"/>
              </a:lnSpc>
              <a:spcBef>
                <a:spcPts val="439"/>
              </a:spcBef>
              <a:spcAft>
                <a:spcPts val="0"/>
              </a:spcAft>
            </a:pP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transportation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of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equipment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and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research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material.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73332" y="4459567"/>
            <a:ext cx="10452233" cy="988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The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machine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learning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models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that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were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built,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were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able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to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predict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the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landing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success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of</a:t>
            </a:r>
          </a:p>
          <a:p>
            <a:pPr marL="0" marR="0">
              <a:lnSpc>
                <a:spcPts val="2200"/>
              </a:lnSpc>
              <a:spcBef>
                <a:spcPts val="439"/>
              </a:spcBef>
              <a:spcAft>
                <a:spcPts val="0"/>
              </a:spcAft>
            </a:pP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rockets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with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an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accuracy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score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of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83.33%.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This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accuracy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can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be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increased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in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future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projects</a:t>
            </a:r>
          </a:p>
          <a:p>
            <a:pPr marL="0" marR="0">
              <a:lnSpc>
                <a:spcPts val="2200"/>
              </a:lnSpc>
              <a:spcBef>
                <a:spcPts val="490"/>
              </a:spcBef>
              <a:spcAft>
                <a:spcPts val="0"/>
              </a:spcAft>
            </a:pP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with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more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data.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061911" y="6158936"/>
            <a:ext cx="272281" cy="17081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45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90c226"/>
                </a:solidFill>
                <a:latin typeface="WWRVLB+TrebuchetMS"/>
                <a:cs typeface="WWRVLB+TrebuchetMS"/>
              </a:rPr>
              <a:t>16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89410" y="2582650"/>
            <a:ext cx="1091583" cy="3035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WWRVLB+TrebuchetMS"/>
                <a:cs typeface="WWRVLB+TrebuchetMS"/>
              </a:rPr>
              <a:t>Section</a:t>
            </a:r>
            <a:r>
              <a:rPr dirty="0" sz="1800">
                <a:solidFill>
                  <a:srgbClr val="ffffff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ffffff"/>
                </a:solidFill>
                <a:latin typeface="WWRVLB+TrebuchetMS"/>
                <a:cs typeface="WWRVLB+TrebuchetMS"/>
              </a:rPr>
              <a:t>2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61451" y="510272"/>
            <a:ext cx="6442081" cy="5630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33"/>
              </a:lnSpc>
              <a:spcBef>
                <a:spcPts val="0"/>
              </a:spcBef>
              <a:spcAft>
                <a:spcPts val="0"/>
              </a:spcAft>
            </a:pP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Flight</a:t>
            </a:r>
            <a:r>
              <a:rPr dirty="0" sz="3700" spc="98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Number</a:t>
            </a:r>
            <a:r>
              <a:rPr dirty="0" sz="3700" spc="100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vs.</a:t>
            </a:r>
            <a:r>
              <a:rPr dirty="0" sz="3700" spc="97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Launch</a:t>
            </a:r>
            <a:r>
              <a:rPr dirty="0" sz="3700" spc="100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Site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94110" y="4348456"/>
            <a:ext cx="10629479" cy="8521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WWRVLB+TrebuchetMS"/>
                <a:cs typeface="WWRVLB+TrebuchetMS"/>
              </a:rPr>
              <a:t>From</a:t>
            </a:r>
            <a:r>
              <a:rPr dirty="0" sz="1800">
                <a:solidFill>
                  <a:srgbClr val="00000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WWRVLB+TrebuchetMS"/>
                <a:cs typeface="WWRVLB+TrebuchetMS"/>
              </a:rPr>
              <a:t>the</a:t>
            </a:r>
            <a:r>
              <a:rPr dirty="0" sz="1800">
                <a:solidFill>
                  <a:srgbClr val="00000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WWRVLB+TrebuchetMS"/>
                <a:cs typeface="WWRVLB+TrebuchetMS"/>
              </a:rPr>
              <a:t>plot,</a:t>
            </a:r>
            <a:r>
              <a:rPr dirty="0" sz="1800">
                <a:solidFill>
                  <a:srgbClr val="00000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WWRVLB+TrebuchetMS"/>
                <a:cs typeface="WWRVLB+TrebuchetMS"/>
              </a:rPr>
              <a:t>it</a:t>
            </a:r>
            <a:r>
              <a:rPr dirty="0" sz="1800">
                <a:solidFill>
                  <a:srgbClr val="00000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WWRVLB+TrebuchetMS"/>
                <a:cs typeface="WWRVLB+TrebuchetMS"/>
              </a:rPr>
              <a:t>appears</a:t>
            </a:r>
            <a:r>
              <a:rPr dirty="0" sz="1800">
                <a:solidFill>
                  <a:srgbClr val="00000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WWRVLB+TrebuchetMS"/>
                <a:cs typeface="WWRVLB+TrebuchetMS"/>
              </a:rPr>
              <a:t>that</a:t>
            </a:r>
            <a:r>
              <a:rPr dirty="0" sz="1800">
                <a:solidFill>
                  <a:srgbClr val="00000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WWRVLB+TrebuchetMS"/>
                <a:cs typeface="WWRVLB+TrebuchetMS"/>
              </a:rPr>
              <a:t>there</a:t>
            </a:r>
            <a:r>
              <a:rPr dirty="0" sz="1800">
                <a:solidFill>
                  <a:srgbClr val="00000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WWRVLB+TrebuchetMS"/>
                <a:cs typeface="WWRVLB+TrebuchetMS"/>
              </a:rPr>
              <a:t>were</a:t>
            </a:r>
            <a:r>
              <a:rPr dirty="0" sz="1800">
                <a:solidFill>
                  <a:srgbClr val="00000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WWRVLB+TrebuchetMS"/>
                <a:cs typeface="WWRVLB+TrebuchetMS"/>
              </a:rPr>
              <a:t>more</a:t>
            </a:r>
            <a:r>
              <a:rPr dirty="0" sz="1800">
                <a:solidFill>
                  <a:srgbClr val="00000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WWRVLB+TrebuchetMS"/>
                <a:cs typeface="WWRVLB+TrebuchetMS"/>
              </a:rPr>
              <a:t>successful</a:t>
            </a:r>
            <a:r>
              <a:rPr dirty="0" sz="1800">
                <a:solidFill>
                  <a:srgbClr val="00000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WWRVLB+TrebuchetMS"/>
                <a:cs typeface="WWRVLB+TrebuchetMS"/>
              </a:rPr>
              <a:t>landings</a:t>
            </a:r>
            <a:r>
              <a:rPr dirty="0" sz="1800">
                <a:solidFill>
                  <a:srgbClr val="00000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WWRVLB+TrebuchetMS"/>
                <a:cs typeface="WWRVLB+TrebuchetMS"/>
              </a:rPr>
              <a:t>as</a:t>
            </a:r>
            <a:r>
              <a:rPr dirty="0" sz="1800">
                <a:solidFill>
                  <a:srgbClr val="00000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WWRVLB+TrebuchetMS"/>
                <a:cs typeface="WWRVLB+TrebuchetMS"/>
              </a:rPr>
              <a:t>the</a:t>
            </a:r>
            <a:r>
              <a:rPr dirty="0" sz="1800">
                <a:solidFill>
                  <a:srgbClr val="00000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WWRVLB+TrebuchetMS"/>
                <a:cs typeface="WWRVLB+TrebuchetMS"/>
              </a:rPr>
              <a:t>flight</a:t>
            </a:r>
            <a:r>
              <a:rPr dirty="0" sz="1800">
                <a:solidFill>
                  <a:srgbClr val="00000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WWRVLB+TrebuchetMS"/>
                <a:cs typeface="WWRVLB+TrebuchetMS"/>
              </a:rPr>
              <a:t>numbers</a:t>
            </a:r>
            <a:r>
              <a:rPr dirty="0" sz="1800">
                <a:solidFill>
                  <a:srgbClr val="00000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WWRVLB+TrebuchetMS"/>
                <a:cs typeface="WWRVLB+TrebuchetMS"/>
              </a:rPr>
              <a:t>increased.</a:t>
            </a:r>
            <a:r>
              <a:rPr dirty="0" sz="1800">
                <a:solidFill>
                  <a:srgbClr val="00000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WWRVLB+TrebuchetMS"/>
                <a:cs typeface="WWRVLB+TrebuchetMS"/>
              </a:rPr>
              <a:t>It</a:t>
            </a:r>
          </a:p>
          <a:p>
            <a:pPr marL="0" marR="0">
              <a:lnSpc>
                <a:spcPts val="2090"/>
              </a:lnSpc>
              <a:spcBef>
                <a:spcPts val="69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WWRVLB+TrebuchetMS"/>
                <a:cs typeface="WWRVLB+TrebuchetMS"/>
              </a:rPr>
              <a:t>also</a:t>
            </a:r>
            <a:r>
              <a:rPr dirty="0" sz="1800">
                <a:solidFill>
                  <a:srgbClr val="00000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WWRVLB+TrebuchetMS"/>
                <a:cs typeface="WWRVLB+TrebuchetMS"/>
              </a:rPr>
              <a:t>seems</a:t>
            </a:r>
            <a:r>
              <a:rPr dirty="0" sz="1800">
                <a:solidFill>
                  <a:srgbClr val="00000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WWRVLB+TrebuchetMS"/>
                <a:cs typeface="WWRVLB+TrebuchetMS"/>
              </a:rPr>
              <a:t>that</a:t>
            </a:r>
            <a:r>
              <a:rPr dirty="0" sz="1800">
                <a:solidFill>
                  <a:srgbClr val="00000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WWRVLB+TrebuchetMS"/>
                <a:cs typeface="WWRVLB+TrebuchetMS"/>
              </a:rPr>
              <a:t>launch</a:t>
            </a:r>
            <a:r>
              <a:rPr dirty="0" sz="1800">
                <a:solidFill>
                  <a:srgbClr val="00000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WWRVLB+TrebuchetMS"/>
                <a:cs typeface="WWRVLB+TrebuchetMS"/>
              </a:rPr>
              <a:t>site</a:t>
            </a:r>
            <a:r>
              <a:rPr dirty="0" sz="1800" spc="12">
                <a:solidFill>
                  <a:srgbClr val="000000"/>
                </a:solidFill>
                <a:latin typeface="WWRVLB+TrebuchetMS"/>
                <a:cs typeface="WWRVLB+TrebuchetMS"/>
              </a:rPr>
              <a:t> </a:t>
            </a:r>
            <a:r>
              <a:rPr dirty="0" sz="1800" b="1">
                <a:solidFill>
                  <a:srgbClr val="000000"/>
                </a:solidFill>
                <a:latin typeface="KTOPJE+TrebuchetMS-Bold"/>
                <a:cs typeface="KTOPJE+TrebuchetMS-Bold"/>
              </a:rPr>
              <a:t>CCAFS</a:t>
            </a:r>
            <a:r>
              <a:rPr dirty="0" sz="1800" b="1">
                <a:solidFill>
                  <a:srgbClr val="000000"/>
                </a:solidFill>
                <a:latin typeface="KTOPJE+TrebuchetMS-Bold"/>
                <a:cs typeface="KTOPJE+TrebuchetMS-Bold"/>
              </a:rPr>
              <a:t> </a:t>
            </a:r>
            <a:r>
              <a:rPr dirty="0" sz="1800" b="1">
                <a:solidFill>
                  <a:srgbClr val="000000"/>
                </a:solidFill>
                <a:latin typeface="KTOPJE+TrebuchetMS-Bold"/>
                <a:cs typeface="KTOPJE+TrebuchetMS-Bold"/>
              </a:rPr>
              <a:t>SLC</a:t>
            </a:r>
            <a:r>
              <a:rPr dirty="0" sz="1800" b="1">
                <a:solidFill>
                  <a:srgbClr val="000000"/>
                </a:solidFill>
                <a:latin typeface="KTOPJE+TrebuchetMS-Bold"/>
                <a:cs typeface="KTOPJE+TrebuchetMS-Bold"/>
              </a:rPr>
              <a:t> </a:t>
            </a:r>
            <a:r>
              <a:rPr dirty="0" sz="1800" b="1">
                <a:solidFill>
                  <a:srgbClr val="000000"/>
                </a:solidFill>
                <a:latin typeface="KTOPJE+TrebuchetMS-Bold"/>
                <a:cs typeface="KTOPJE+TrebuchetMS-Bold"/>
              </a:rPr>
              <a:t>40</a:t>
            </a:r>
            <a:r>
              <a:rPr dirty="0" sz="1800" b="1">
                <a:solidFill>
                  <a:srgbClr val="000000"/>
                </a:solidFill>
                <a:latin typeface="KTOPJE+TrebuchetMS-Bold"/>
                <a:cs typeface="KTOPJE+TrebuchetMS-Bold"/>
              </a:rPr>
              <a:t> </a:t>
            </a:r>
            <a:r>
              <a:rPr dirty="0" sz="1800">
                <a:solidFill>
                  <a:srgbClr val="000000"/>
                </a:solidFill>
                <a:latin typeface="WWRVLB+TrebuchetMS"/>
                <a:cs typeface="WWRVLB+TrebuchetMS"/>
              </a:rPr>
              <a:t>had</a:t>
            </a:r>
            <a:r>
              <a:rPr dirty="0" sz="1800">
                <a:solidFill>
                  <a:srgbClr val="00000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WWRVLB+TrebuchetMS"/>
                <a:cs typeface="WWRVLB+TrebuchetMS"/>
              </a:rPr>
              <a:t>the</a:t>
            </a:r>
            <a:r>
              <a:rPr dirty="0" sz="1800">
                <a:solidFill>
                  <a:srgbClr val="00000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WWRVLB+TrebuchetMS"/>
                <a:cs typeface="WWRVLB+TrebuchetMS"/>
              </a:rPr>
              <a:t>most</a:t>
            </a:r>
            <a:r>
              <a:rPr dirty="0" sz="1800">
                <a:solidFill>
                  <a:srgbClr val="00000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WWRVLB+TrebuchetMS"/>
                <a:cs typeface="WWRVLB+TrebuchetMS"/>
              </a:rPr>
              <a:t>number</a:t>
            </a:r>
            <a:r>
              <a:rPr dirty="0" sz="1800">
                <a:solidFill>
                  <a:srgbClr val="00000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WWRVLB+TrebuchetMS"/>
                <a:cs typeface="WWRVLB+TrebuchetMS"/>
              </a:rPr>
              <a:t>of</a:t>
            </a:r>
            <a:r>
              <a:rPr dirty="0" sz="1800">
                <a:solidFill>
                  <a:srgbClr val="00000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WWRVLB+TrebuchetMS"/>
                <a:cs typeface="WWRVLB+TrebuchetMS"/>
              </a:rPr>
              <a:t>landing</a:t>
            </a:r>
            <a:r>
              <a:rPr dirty="0" sz="1800">
                <a:solidFill>
                  <a:srgbClr val="00000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WWRVLB+TrebuchetMS"/>
                <a:cs typeface="WWRVLB+TrebuchetMS"/>
              </a:rPr>
              <a:t>attempts</a:t>
            </a:r>
            <a:r>
              <a:rPr dirty="0" sz="1800">
                <a:solidFill>
                  <a:srgbClr val="00000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WWRVLB+TrebuchetMS"/>
                <a:cs typeface="WWRVLB+TrebuchetMS"/>
              </a:rPr>
              <a:t>while</a:t>
            </a:r>
            <a:r>
              <a:rPr dirty="0" sz="1800">
                <a:solidFill>
                  <a:srgbClr val="00000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WWRVLB+TrebuchetMS"/>
                <a:cs typeface="WWRVLB+TrebuchetMS"/>
              </a:rPr>
              <a:t>the</a:t>
            </a:r>
          </a:p>
          <a:p>
            <a:pPr marL="0" marR="0">
              <a:lnSpc>
                <a:spcPts val="2090"/>
              </a:lnSpc>
              <a:spcBef>
                <a:spcPts val="19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WWRVLB+TrebuchetMS"/>
                <a:cs typeface="WWRVLB+TrebuchetMS"/>
              </a:rPr>
              <a:t>site</a:t>
            </a:r>
            <a:r>
              <a:rPr dirty="0" sz="1800">
                <a:solidFill>
                  <a:srgbClr val="000000"/>
                </a:solidFill>
                <a:latin typeface="WWRVLB+TrebuchetMS"/>
                <a:cs typeface="WWRVLB+TrebuchetMS"/>
              </a:rPr>
              <a:t> </a:t>
            </a:r>
            <a:r>
              <a:rPr dirty="0" sz="1800" b="1">
                <a:solidFill>
                  <a:srgbClr val="000000"/>
                </a:solidFill>
                <a:latin typeface="KTOPJE+TrebuchetMS-Bold"/>
                <a:cs typeface="KTOPJE+TrebuchetMS-Bold"/>
              </a:rPr>
              <a:t>VAFB</a:t>
            </a:r>
            <a:r>
              <a:rPr dirty="0" sz="1800" b="1">
                <a:solidFill>
                  <a:srgbClr val="000000"/>
                </a:solidFill>
                <a:latin typeface="KTOPJE+TrebuchetMS-Bold"/>
                <a:cs typeface="KTOPJE+TrebuchetMS-Bold"/>
              </a:rPr>
              <a:t> </a:t>
            </a:r>
            <a:r>
              <a:rPr dirty="0" sz="1800" b="1">
                <a:solidFill>
                  <a:srgbClr val="000000"/>
                </a:solidFill>
                <a:latin typeface="KTOPJE+TrebuchetMS-Bold"/>
                <a:cs typeface="KTOPJE+TrebuchetMS-Bold"/>
              </a:rPr>
              <a:t>SLC</a:t>
            </a:r>
            <a:r>
              <a:rPr dirty="0" sz="1800" b="1">
                <a:solidFill>
                  <a:srgbClr val="000000"/>
                </a:solidFill>
                <a:latin typeface="KTOPJE+TrebuchetMS-Bold"/>
                <a:cs typeface="KTOPJE+TrebuchetMS-Bold"/>
              </a:rPr>
              <a:t> </a:t>
            </a:r>
            <a:r>
              <a:rPr dirty="0" sz="1800" b="1">
                <a:solidFill>
                  <a:srgbClr val="000000"/>
                </a:solidFill>
                <a:latin typeface="KTOPJE+TrebuchetMS-Bold"/>
                <a:cs typeface="KTOPJE+TrebuchetMS-Bold"/>
              </a:rPr>
              <a:t>4E</a:t>
            </a:r>
            <a:r>
              <a:rPr dirty="0" sz="1800" spc="-121" b="1">
                <a:solidFill>
                  <a:srgbClr val="000000"/>
                </a:solidFill>
                <a:latin typeface="KTOPJE+TrebuchetMS-Bold"/>
                <a:cs typeface="KTOPJE+TrebuchetMS-Bold"/>
              </a:rPr>
              <a:t> </a:t>
            </a:r>
            <a:r>
              <a:rPr dirty="0" sz="1800">
                <a:solidFill>
                  <a:srgbClr val="000000"/>
                </a:solidFill>
                <a:latin typeface="WWRVLB+TrebuchetMS"/>
                <a:cs typeface="WWRVLB+TrebuchetMS"/>
              </a:rPr>
              <a:t>had</a:t>
            </a:r>
            <a:r>
              <a:rPr dirty="0" sz="1800">
                <a:solidFill>
                  <a:srgbClr val="00000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WWRVLB+TrebuchetMS"/>
                <a:cs typeface="WWRVLB+TrebuchetMS"/>
              </a:rPr>
              <a:t>the</a:t>
            </a:r>
            <a:r>
              <a:rPr dirty="0" sz="1800">
                <a:solidFill>
                  <a:srgbClr val="00000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WWRVLB+TrebuchetMS"/>
                <a:cs typeface="WWRVLB+TrebuchetMS"/>
              </a:rPr>
              <a:t>least</a:t>
            </a:r>
            <a:r>
              <a:rPr dirty="0" sz="1800">
                <a:solidFill>
                  <a:srgbClr val="00000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WWRVLB+TrebuchetMS"/>
                <a:cs typeface="WWRVLB+TrebuchetMS"/>
              </a:rPr>
              <a:t>number</a:t>
            </a:r>
            <a:r>
              <a:rPr dirty="0" sz="1800">
                <a:solidFill>
                  <a:srgbClr val="00000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WWRVLB+TrebuchetMS"/>
                <a:cs typeface="WWRVLB+TrebuchetMS"/>
              </a:rPr>
              <a:t>of</a:t>
            </a:r>
            <a:r>
              <a:rPr dirty="0" sz="1800">
                <a:solidFill>
                  <a:srgbClr val="00000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WWRVLB+TrebuchetMS"/>
                <a:cs typeface="WWRVLB+TrebuchetMS"/>
              </a:rPr>
              <a:t>attempts.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061911" y="6158936"/>
            <a:ext cx="272281" cy="17081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45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90c226"/>
                </a:solidFill>
                <a:latin typeface="WWRVLB+TrebuchetMS"/>
                <a:cs typeface="WWRVLB+TrebuchetMS"/>
              </a:rPr>
              <a:t>18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61451" y="510272"/>
            <a:ext cx="5190268" cy="5630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33"/>
              </a:lnSpc>
              <a:spcBef>
                <a:spcPts val="0"/>
              </a:spcBef>
              <a:spcAft>
                <a:spcPts val="0"/>
              </a:spcAft>
            </a:pP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Payload</a:t>
            </a:r>
            <a:r>
              <a:rPr dirty="0" sz="3700" spc="100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vs.</a:t>
            </a:r>
            <a:r>
              <a:rPr dirty="0" sz="3700" spc="97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Launch</a:t>
            </a:r>
            <a:r>
              <a:rPr dirty="0" sz="3700" spc="100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Site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440" y="4669688"/>
            <a:ext cx="9225493" cy="8305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-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From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the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plot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as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the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payload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mass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increases,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the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success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rate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increases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as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well</a:t>
            </a:r>
          </a:p>
          <a:p>
            <a:pPr marL="0" marR="0">
              <a:lnSpc>
                <a:spcPts val="2200"/>
              </a:lnSpc>
              <a:spcBef>
                <a:spcPts val="1839"/>
              </a:spcBef>
              <a:spcAft>
                <a:spcPts val="0"/>
              </a:spcAft>
            </a:pP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-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Most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of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the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launches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with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payload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mass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over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7000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kg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were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successful.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061911" y="6158936"/>
            <a:ext cx="272281" cy="17081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45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90c226"/>
                </a:solidFill>
                <a:latin typeface="WWRVLB+TrebuchetMS"/>
                <a:cs typeface="WWRVLB+TrebuchetMS"/>
              </a:rPr>
              <a:t>19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61451" y="510272"/>
            <a:ext cx="1641257" cy="5630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33"/>
              </a:lnSpc>
              <a:spcBef>
                <a:spcPts val="0"/>
              </a:spcBef>
              <a:spcAft>
                <a:spcPts val="0"/>
              </a:spcAft>
            </a:pP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Outline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50136" y="2144791"/>
            <a:ext cx="2864028" cy="179599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13"/>
              </a:lnSpc>
              <a:spcBef>
                <a:spcPts val="0"/>
              </a:spcBef>
              <a:spcAft>
                <a:spcPts val="0"/>
              </a:spcAft>
            </a:pPr>
            <a:r>
              <a:rPr dirty="0" sz="2250">
                <a:solidFill>
                  <a:srgbClr val="3b2f06"/>
                </a:solidFill>
                <a:latin typeface="KVJJWL+ArialMT"/>
                <a:cs typeface="KVJJWL+ArialMT"/>
              </a:rPr>
              <a:t>•</a:t>
            </a:r>
            <a:r>
              <a:rPr dirty="0" sz="2250" spc="450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Executive</a:t>
            </a:r>
            <a:r>
              <a:rPr dirty="0" sz="2200" spc="60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Summary</a:t>
            </a:r>
          </a:p>
          <a:p>
            <a:pPr marL="0" marR="0">
              <a:lnSpc>
                <a:spcPts val="2513"/>
              </a:lnSpc>
              <a:spcBef>
                <a:spcPts val="1262"/>
              </a:spcBef>
              <a:spcAft>
                <a:spcPts val="0"/>
              </a:spcAft>
            </a:pPr>
            <a:r>
              <a:rPr dirty="0" sz="2250">
                <a:solidFill>
                  <a:srgbClr val="3b2f06"/>
                </a:solidFill>
                <a:latin typeface="KVJJWL+ArialMT"/>
                <a:cs typeface="KVJJWL+ArialMT"/>
              </a:rPr>
              <a:t>•</a:t>
            </a:r>
            <a:r>
              <a:rPr dirty="0" sz="2250" spc="450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Introduction</a:t>
            </a:r>
          </a:p>
          <a:p>
            <a:pPr marL="0" marR="0">
              <a:lnSpc>
                <a:spcPts val="2513"/>
              </a:lnSpc>
              <a:spcBef>
                <a:spcPts val="1262"/>
              </a:spcBef>
              <a:spcAft>
                <a:spcPts val="0"/>
              </a:spcAft>
            </a:pPr>
            <a:r>
              <a:rPr dirty="0" sz="2250">
                <a:solidFill>
                  <a:srgbClr val="3b2f06"/>
                </a:solidFill>
                <a:latin typeface="KVJJWL+ArialMT"/>
                <a:cs typeface="KVJJWL+ArialMT"/>
              </a:rPr>
              <a:t>•</a:t>
            </a:r>
            <a:r>
              <a:rPr dirty="0" sz="2250" spc="450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Methodology</a:t>
            </a:r>
          </a:p>
          <a:p>
            <a:pPr marL="0" marR="0">
              <a:lnSpc>
                <a:spcPts val="2513"/>
              </a:lnSpc>
              <a:spcBef>
                <a:spcPts val="1212"/>
              </a:spcBef>
              <a:spcAft>
                <a:spcPts val="0"/>
              </a:spcAft>
            </a:pPr>
            <a:r>
              <a:rPr dirty="0" sz="2250">
                <a:solidFill>
                  <a:srgbClr val="3b2f06"/>
                </a:solidFill>
                <a:latin typeface="KVJJWL+ArialMT"/>
                <a:cs typeface="KVJJWL+ArialMT"/>
              </a:rPr>
              <a:t>•</a:t>
            </a:r>
            <a:r>
              <a:rPr dirty="0" sz="2250" spc="450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Results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50136" y="4063000"/>
            <a:ext cx="1809292" cy="1316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13"/>
              </a:lnSpc>
              <a:spcBef>
                <a:spcPts val="0"/>
              </a:spcBef>
              <a:spcAft>
                <a:spcPts val="0"/>
              </a:spcAft>
            </a:pPr>
            <a:r>
              <a:rPr dirty="0" sz="2250">
                <a:solidFill>
                  <a:srgbClr val="3b2f06"/>
                </a:solidFill>
                <a:latin typeface="KVJJWL+ArialMT"/>
                <a:cs typeface="KVJJWL+ArialMT"/>
              </a:rPr>
              <a:t>•</a:t>
            </a:r>
            <a:r>
              <a:rPr dirty="0" sz="2250" spc="450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Conclusion</a:t>
            </a:r>
          </a:p>
          <a:p>
            <a:pPr marL="0" marR="0">
              <a:lnSpc>
                <a:spcPts val="2513"/>
              </a:lnSpc>
              <a:spcBef>
                <a:spcPts val="1262"/>
              </a:spcBef>
              <a:spcAft>
                <a:spcPts val="0"/>
              </a:spcAft>
            </a:pPr>
            <a:r>
              <a:rPr dirty="0" sz="2250">
                <a:solidFill>
                  <a:srgbClr val="3b2f06"/>
                </a:solidFill>
                <a:latin typeface="KVJJWL+ArialMT"/>
                <a:cs typeface="KVJJWL+ArialMT"/>
              </a:rPr>
              <a:t>•</a:t>
            </a:r>
            <a:r>
              <a:rPr dirty="0" sz="2250" spc="450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References</a:t>
            </a:r>
          </a:p>
          <a:p>
            <a:pPr marL="0" marR="0">
              <a:lnSpc>
                <a:spcPts val="2513"/>
              </a:lnSpc>
              <a:spcBef>
                <a:spcPts val="1262"/>
              </a:spcBef>
              <a:spcAft>
                <a:spcPts val="0"/>
              </a:spcAft>
            </a:pPr>
            <a:r>
              <a:rPr dirty="0" sz="2250">
                <a:solidFill>
                  <a:srgbClr val="3b2f06"/>
                </a:solidFill>
                <a:latin typeface="KVJJWL+ArialMT"/>
                <a:cs typeface="KVJJWL+ArialMT"/>
              </a:rPr>
              <a:t>•</a:t>
            </a:r>
            <a:r>
              <a:rPr dirty="0" sz="2250" spc="450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Appendix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122236" y="6158936"/>
            <a:ext cx="212340" cy="17081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45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90c226"/>
                </a:solidFill>
                <a:latin typeface="WWRVLB+TrebuchetMS"/>
                <a:cs typeface="WWRVLB+TrebuchetMS"/>
              </a:rPr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61451" y="510272"/>
            <a:ext cx="6101874" cy="5630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33"/>
              </a:lnSpc>
              <a:spcBef>
                <a:spcPts val="0"/>
              </a:spcBef>
              <a:spcAft>
                <a:spcPts val="0"/>
              </a:spcAft>
            </a:pP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Success</a:t>
            </a:r>
            <a:r>
              <a:rPr dirty="0" sz="3700" spc="100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Rate</a:t>
            </a:r>
            <a:r>
              <a:rPr dirty="0" sz="3700" spc="100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vs.</a:t>
            </a:r>
            <a:r>
              <a:rPr dirty="0" sz="3700" spc="97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Orbit</a:t>
            </a:r>
            <a:r>
              <a:rPr dirty="0" sz="3700" spc="98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Type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0496" y="5728578"/>
            <a:ext cx="8342549" cy="3330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2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404040"/>
                </a:solidFill>
                <a:latin typeface="WWRVLB+TrebuchetMS"/>
                <a:cs typeface="WWRVLB+TrebuchetMS"/>
              </a:rPr>
              <a:t>The</a:t>
            </a:r>
            <a:r>
              <a:rPr dirty="0" sz="20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2000">
                <a:solidFill>
                  <a:srgbClr val="404040"/>
                </a:solidFill>
                <a:latin typeface="WWRVLB+TrebuchetMS"/>
                <a:cs typeface="WWRVLB+TrebuchetMS"/>
              </a:rPr>
              <a:t>orbit</a:t>
            </a:r>
            <a:r>
              <a:rPr dirty="0" sz="20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2000">
                <a:solidFill>
                  <a:srgbClr val="404040"/>
                </a:solidFill>
                <a:latin typeface="WWRVLB+TrebuchetMS"/>
                <a:cs typeface="WWRVLB+TrebuchetMS"/>
              </a:rPr>
              <a:t>types</a:t>
            </a:r>
            <a:r>
              <a:rPr dirty="0" sz="2000" spc="-14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2000" b="1">
                <a:solidFill>
                  <a:srgbClr val="404040"/>
                </a:solidFill>
                <a:latin typeface="KTOPJE+TrebuchetMS-Bold"/>
                <a:cs typeface="KTOPJE+TrebuchetMS-Bold"/>
              </a:rPr>
              <a:t>SSO</a:t>
            </a:r>
            <a:r>
              <a:rPr dirty="0" sz="2000">
                <a:solidFill>
                  <a:srgbClr val="404040"/>
                </a:solidFill>
                <a:latin typeface="WWRVLB+TrebuchetMS"/>
                <a:cs typeface="WWRVLB+TrebuchetMS"/>
              </a:rPr>
              <a:t>,</a:t>
            </a:r>
            <a:r>
              <a:rPr dirty="0" sz="20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2000" b="1">
                <a:solidFill>
                  <a:srgbClr val="404040"/>
                </a:solidFill>
                <a:latin typeface="KTOPJE+TrebuchetMS-Bold"/>
                <a:cs typeface="KTOPJE+TrebuchetMS-Bold"/>
              </a:rPr>
              <a:t>HEO</a:t>
            </a:r>
            <a:r>
              <a:rPr dirty="0" sz="2000">
                <a:solidFill>
                  <a:srgbClr val="404040"/>
                </a:solidFill>
                <a:latin typeface="WWRVLB+TrebuchetMS"/>
                <a:cs typeface="WWRVLB+TrebuchetMS"/>
              </a:rPr>
              <a:t>,</a:t>
            </a:r>
            <a:r>
              <a:rPr dirty="0" sz="20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2000" b="1">
                <a:solidFill>
                  <a:srgbClr val="404040"/>
                </a:solidFill>
                <a:latin typeface="KTOPJE+TrebuchetMS-Bold"/>
                <a:cs typeface="KTOPJE+TrebuchetMS-Bold"/>
              </a:rPr>
              <a:t>GEO</a:t>
            </a:r>
            <a:r>
              <a:rPr dirty="0" sz="2000" b="1">
                <a:solidFill>
                  <a:srgbClr val="404040"/>
                </a:solidFill>
                <a:latin typeface="KTOPJE+TrebuchetMS-Bold"/>
                <a:cs typeface="KTOPJE+TrebuchetMS-Bold"/>
              </a:rPr>
              <a:t> </a:t>
            </a:r>
            <a:r>
              <a:rPr dirty="0" sz="2000">
                <a:solidFill>
                  <a:srgbClr val="404040"/>
                </a:solidFill>
                <a:latin typeface="WWRVLB+TrebuchetMS"/>
                <a:cs typeface="WWRVLB+TrebuchetMS"/>
              </a:rPr>
              <a:t>and</a:t>
            </a:r>
            <a:r>
              <a:rPr dirty="0" sz="2000" spc="-1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2000" b="1">
                <a:solidFill>
                  <a:srgbClr val="404040"/>
                </a:solidFill>
                <a:latin typeface="KTOPJE+TrebuchetMS-Bold"/>
                <a:cs typeface="KTOPJE+TrebuchetMS-Bold"/>
              </a:rPr>
              <a:t>ES-L1</a:t>
            </a:r>
            <a:r>
              <a:rPr dirty="0" sz="2000" b="1">
                <a:solidFill>
                  <a:srgbClr val="404040"/>
                </a:solidFill>
                <a:latin typeface="KTOPJE+TrebuchetMS-Bold"/>
                <a:cs typeface="KTOPJE+TrebuchetMS-Bold"/>
              </a:rPr>
              <a:t> </a:t>
            </a:r>
            <a:r>
              <a:rPr dirty="0" sz="2000">
                <a:solidFill>
                  <a:srgbClr val="404040"/>
                </a:solidFill>
                <a:latin typeface="WWRVLB+TrebuchetMS"/>
                <a:cs typeface="WWRVLB+TrebuchetMS"/>
              </a:rPr>
              <a:t>had</a:t>
            </a:r>
            <a:r>
              <a:rPr dirty="0" sz="20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2000">
                <a:solidFill>
                  <a:srgbClr val="404040"/>
                </a:solidFill>
                <a:latin typeface="WWRVLB+TrebuchetMS"/>
                <a:cs typeface="WWRVLB+TrebuchetMS"/>
              </a:rPr>
              <a:t>the</a:t>
            </a:r>
            <a:r>
              <a:rPr dirty="0" sz="20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2000">
                <a:solidFill>
                  <a:srgbClr val="404040"/>
                </a:solidFill>
                <a:latin typeface="WWRVLB+TrebuchetMS"/>
                <a:cs typeface="WWRVLB+TrebuchetMS"/>
              </a:rPr>
              <a:t>highest</a:t>
            </a:r>
            <a:r>
              <a:rPr dirty="0" sz="20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2000">
                <a:solidFill>
                  <a:srgbClr val="404040"/>
                </a:solidFill>
                <a:latin typeface="WWRVLB+TrebuchetMS"/>
                <a:cs typeface="WWRVLB+TrebuchetMS"/>
              </a:rPr>
              <a:t>success</a:t>
            </a:r>
            <a:r>
              <a:rPr dirty="0" sz="20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2000">
                <a:solidFill>
                  <a:srgbClr val="404040"/>
                </a:solidFill>
                <a:latin typeface="WWRVLB+TrebuchetMS"/>
                <a:cs typeface="WWRVLB+TrebuchetMS"/>
              </a:rPr>
              <a:t>rate.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061911" y="6158936"/>
            <a:ext cx="272281" cy="17081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45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90c226"/>
                </a:solidFill>
                <a:latin typeface="WWRVLB+TrebuchetMS"/>
                <a:cs typeface="WWRVLB+TrebuchetMS"/>
              </a:rPr>
              <a:t>20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61451" y="510272"/>
            <a:ext cx="6153563" cy="5630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33"/>
              </a:lnSpc>
              <a:spcBef>
                <a:spcPts val="0"/>
              </a:spcBef>
              <a:spcAft>
                <a:spcPts val="0"/>
              </a:spcAft>
            </a:pP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Flight</a:t>
            </a:r>
            <a:r>
              <a:rPr dirty="0" sz="3700" spc="98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Number</a:t>
            </a:r>
            <a:r>
              <a:rPr dirty="0" sz="3700" spc="100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vs.</a:t>
            </a:r>
            <a:r>
              <a:rPr dirty="0" sz="3700" spc="97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Orbit</a:t>
            </a:r>
            <a:r>
              <a:rPr dirty="0" sz="3700" spc="98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Type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6240" y="5191332"/>
            <a:ext cx="9008664" cy="317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-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In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the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LEO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orbit,</a:t>
            </a:r>
            <a:r>
              <a:rPr dirty="0" sz="2200" spc="496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the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success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is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positively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correlated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to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the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number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of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flights.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6240" y="5704412"/>
            <a:ext cx="8799392" cy="317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-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There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seems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to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be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no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relationship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between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flight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number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in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the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GTO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orbit.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061911" y="6158936"/>
            <a:ext cx="272281" cy="17081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45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90c226"/>
                </a:solidFill>
                <a:latin typeface="WWRVLB+TrebuchetMS"/>
                <a:cs typeface="WWRVLB+TrebuchetMS"/>
              </a:rPr>
              <a:t>21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61451" y="510272"/>
            <a:ext cx="4901750" cy="5630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33"/>
              </a:lnSpc>
              <a:spcBef>
                <a:spcPts val="0"/>
              </a:spcBef>
              <a:spcAft>
                <a:spcPts val="0"/>
              </a:spcAft>
            </a:pP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Payload</a:t>
            </a:r>
            <a:r>
              <a:rPr dirty="0" sz="3700" spc="100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vs.</a:t>
            </a:r>
            <a:r>
              <a:rPr dirty="0" sz="3700" spc="97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Orbit</a:t>
            </a:r>
            <a:r>
              <a:rPr dirty="0" sz="3700" spc="98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Type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0624" y="5201375"/>
            <a:ext cx="11126018" cy="75777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86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404040"/>
                </a:solidFill>
                <a:latin typeface="WWRVLB+TrebuchetMS"/>
                <a:cs typeface="WWRVLB+TrebuchetMS"/>
              </a:rPr>
              <a:t>With</a:t>
            </a:r>
            <a:r>
              <a:rPr dirty="0" sz="24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2400">
                <a:solidFill>
                  <a:srgbClr val="404040"/>
                </a:solidFill>
                <a:latin typeface="WWRVLB+TrebuchetMS"/>
                <a:cs typeface="WWRVLB+TrebuchetMS"/>
              </a:rPr>
              <a:t>heavy</a:t>
            </a:r>
            <a:r>
              <a:rPr dirty="0" sz="24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2400">
                <a:solidFill>
                  <a:srgbClr val="404040"/>
                </a:solidFill>
                <a:latin typeface="WWRVLB+TrebuchetMS"/>
                <a:cs typeface="WWRVLB+TrebuchetMS"/>
              </a:rPr>
              <a:t>payloads</a:t>
            </a:r>
            <a:r>
              <a:rPr dirty="0" sz="24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2400">
                <a:solidFill>
                  <a:srgbClr val="404040"/>
                </a:solidFill>
                <a:latin typeface="WWRVLB+TrebuchetMS"/>
                <a:cs typeface="WWRVLB+TrebuchetMS"/>
              </a:rPr>
              <a:t>the</a:t>
            </a:r>
            <a:r>
              <a:rPr dirty="0" sz="24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2400">
                <a:solidFill>
                  <a:srgbClr val="404040"/>
                </a:solidFill>
                <a:latin typeface="WWRVLB+TrebuchetMS"/>
                <a:cs typeface="WWRVLB+TrebuchetMS"/>
              </a:rPr>
              <a:t>successful</a:t>
            </a:r>
            <a:r>
              <a:rPr dirty="0" sz="24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2400">
                <a:solidFill>
                  <a:srgbClr val="404040"/>
                </a:solidFill>
                <a:latin typeface="WWRVLB+TrebuchetMS"/>
                <a:cs typeface="WWRVLB+TrebuchetMS"/>
              </a:rPr>
              <a:t>landing</a:t>
            </a:r>
            <a:r>
              <a:rPr dirty="0" sz="24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2400">
                <a:solidFill>
                  <a:srgbClr val="404040"/>
                </a:solidFill>
                <a:latin typeface="WWRVLB+TrebuchetMS"/>
                <a:cs typeface="WWRVLB+TrebuchetMS"/>
              </a:rPr>
              <a:t>or</a:t>
            </a:r>
            <a:r>
              <a:rPr dirty="0" sz="24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2400">
                <a:solidFill>
                  <a:srgbClr val="404040"/>
                </a:solidFill>
                <a:latin typeface="WWRVLB+TrebuchetMS"/>
                <a:cs typeface="WWRVLB+TrebuchetMS"/>
              </a:rPr>
              <a:t>positive</a:t>
            </a:r>
            <a:r>
              <a:rPr dirty="0" sz="24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2400">
                <a:solidFill>
                  <a:srgbClr val="404040"/>
                </a:solidFill>
                <a:latin typeface="WWRVLB+TrebuchetMS"/>
                <a:cs typeface="WWRVLB+TrebuchetMS"/>
              </a:rPr>
              <a:t>landing</a:t>
            </a:r>
            <a:r>
              <a:rPr dirty="0" sz="24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2400">
                <a:solidFill>
                  <a:srgbClr val="404040"/>
                </a:solidFill>
                <a:latin typeface="WWRVLB+TrebuchetMS"/>
                <a:cs typeface="WWRVLB+TrebuchetMS"/>
              </a:rPr>
              <a:t>rate</a:t>
            </a:r>
            <a:r>
              <a:rPr dirty="0" sz="24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2400">
                <a:solidFill>
                  <a:srgbClr val="404040"/>
                </a:solidFill>
                <a:latin typeface="WWRVLB+TrebuchetMS"/>
                <a:cs typeface="WWRVLB+TrebuchetMS"/>
              </a:rPr>
              <a:t>are</a:t>
            </a:r>
            <a:r>
              <a:rPr dirty="0" sz="24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2400">
                <a:solidFill>
                  <a:srgbClr val="404040"/>
                </a:solidFill>
                <a:latin typeface="WWRVLB+TrebuchetMS"/>
                <a:cs typeface="WWRVLB+TrebuchetMS"/>
              </a:rPr>
              <a:t>more</a:t>
            </a:r>
            <a:r>
              <a:rPr dirty="0" sz="24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2400">
                <a:solidFill>
                  <a:srgbClr val="404040"/>
                </a:solidFill>
                <a:latin typeface="WWRVLB+TrebuchetMS"/>
                <a:cs typeface="WWRVLB+TrebuchetMS"/>
              </a:rPr>
              <a:t>for</a:t>
            </a:r>
          </a:p>
          <a:p>
            <a:pPr marL="0" marR="0">
              <a:lnSpc>
                <a:spcPts val="2786"/>
              </a:lnSpc>
              <a:spcBef>
                <a:spcPts val="93"/>
              </a:spcBef>
              <a:spcAft>
                <a:spcPts val="0"/>
              </a:spcAft>
            </a:pPr>
            <a:r>
              <a:rPr dirty="0" sz="2400">
                <a:solidFill>
                  <a:srgbClr val="404040"/>
                </a:solidFill>
                <a:latin typeface="WWRVLB+TrebuchetMS"/>
                <a:cs typeface="WWRVLB+TrebuchetMS"/>
              </a:rPr>
              <a:t>Polar,</a:t>
            </a:r>
            <a:r>
              <a:rPr dirty="0" sz="24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2400">
                <a:solidFill>
                  <a:srgbClr val="404040"/>
                </a:solidFill>
                <a:latin typeface="WWRVLB+TrebuchetMS"/>
                <a:cs typeface="WWRVLB+TrebuchetMS"/>
              </a:rPr>
              <a:t>LEO</a:t>
            </a:r>
            <a:r>
              <a:rPr dirty="0" sz="24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2400">
                <a:solidFill>
                  <a:srgbClr val="404040"/>
                </a:solidFill>
                <a:latin typeface="WWRVLB+TrebuchetMS"/>
                <a:cs typeface="WWRVLB+TrebuchetMS"/>
              </a:rPr>
              <a:t>and</a:t>
            </a:r>
            <a:r>
              <a:rPr dirty="0" sz="24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2400">
                <a:solidFill>
                  <a:srgbClr val="404040"/>
                </a:solidFill>
                <a:latin typeface="WWRVLB+TrebuchetMS"/>
                <a:cs typeface="WWRVLB+TrebuchetMS"/>
              </a:rPr>
              <a:t>ISS.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061911" y="6158936"/>
            <a:ext cx="272281" cy="17081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45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90c226"/>
                </a:solidFill>
                <a:latin typeface="WWRVLB+TrebuchetMS"/>
                <a:cs typeface="WWRVLB+TrebuchetMS"/>
              </a:rPr>
              <a:t>22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9640" y="510272"/>
            <a:ext cx="6417647" cy="5630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33"/>
              </a:lnSpc>
              <a:spcBef>
                <a:spcPts val="0"/>
              </a:spcBef>
              <a:spcAft>
                <a:spcPts val="0"/>
              </a:spcAft>
            </a:pP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Launch</a:t>
            </a:r>
            <a:r>
              <a:rPr dirty="0" sz="3700" spc="100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Success</a:t>
            </a:r>
            <a:r>
              <a:rPr dirty="0" sz="3700" spc="100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Yearly</a:t>
            </a:r>
            <a:r>
              <a:rPr dirty="0" sz="3700" spc="100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Trend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6784" y="5772563"/>
            <a:ext cx="10028197" cy="317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dirty="0" sz="22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22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404040"/>
                </a:solidFill>
                <a:latin typeface="Calibri"/>
                <a:cs typeface="Calibri"/>
              </a:rPr>
              <a:t>plot,</a:t>
            </a:r>
            <a:r>
              <a:rPr dirty="0" sz="22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dirty="0" sz="22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dirty="0" sz="22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404040"/>
                </a:solidFill>
                <a:latin typeface="Calibri"/>
                <a:cs typeface="Calibri"/>
              </a:rPr>
              <a:t>observe</a:t>
            </a:r>
            <a:r>
              <a:rPr dirty="0" sz="22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dirty="0" sz="22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404040"/>
                </a:solidFill>
                <a:latin typeface="Calibri"/>
                <a:cs typeface="Calibri"/>
              </a:rPr>
              <a:t>success</a:t>
            </a:r>
            <a:r>
              <a:rPr dirty="0" sz="22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404040"/>
                </a:solidFill>
                <a:latin typeface="Calibri"/>
                <a:cs typeface="Calibri"/>
              </a:rPr>
              <a:t>rate</a:t>
            </a:r>
            <a:r>
              <a:rPr dirty="0" sz="22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404040"/>
                </a:solidFill>
                <a:latin typeface="Calibri"/>
                <a:cs typeface="Calibri"/>
              </a:rPr>
              <a:t>since</a:t>
            </a:r>
            <a:r>
              <a:rPr dirty="0" sz="22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404040"/>
                </a:solidFill>
                <a:latin typeface="Calibri"/>
                <a:cs typeface="Calibri"/>
              </a:rPr>
              <a:t>2013</a:t>
            </a:r>
            <a:r>
              <a:rPr dirty="0" sz="22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404040"/>
                </a:solidFill>
                <a:latin typeface="Calibri"/>
                <a:cs typeface="Calibri"/>
              </a:rPr>
              <a:t>kept</a:t>
            </a:r>
            <a:r>
              <a:rPr dirty="0" sz="22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dirty="0" sz="22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404040"/>
                </a:solidFill>
                <a:latin typeface="Calibri"/>
                <a:cs typeface="Calibri"/>
              </a:rPr>
              <a:t>increasing</a:t>
            </a:r>
            <a:r>
              <a:rPr dirty="0" sz="22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404040"/>
                </a:solidFill>
                <a:latin typeface="Calibri"/>
                <a:cs typeface="Calibri"/>
              </a:rPr>
              <a:t>till</a:t>
            </a:r>
            <a:r>
              <a:rPr dirty="0" sz="22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404040"/>
                </a:solidFill>
                <a:latin typeface="Calibri"/>
                <a:cs typeface="Calibri"/>
              </a:rPr>
              <a:t>2020.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061911" y="6158936"/>
            <a:ext cx="272281" cy="17081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45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90c226"/>
                </a:solidFill>
                <a:latin typeface="WWRVLB+TrebuchetMS"/>
                <a:cs typeface="WWRVLB+TrebuchetMS"/>
              </a:rPr>
              <a:t>23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61451" y="510272"/>
            <a:ext cx="4902618" cy="5630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33"/>
              </a:lnSpc>
              <a:spcBef>
                <a:spcPts val="0"/>
              </a:spcBef>
              <a:spcAft>
                <a:spcPts val="0"/>
              </a:spcAft>
            </a:pP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All</a:t>
            </a:r>
            <a:r>
              <a:rPr dirty="0" sz="3700" spc="100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Launch</a:t>
            </a:r>
            <a:r>
              <a:rPr dirty="0" sz="3700" spc="100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Site</a:t>
            </a:r>
            <a:r>
              <a:rPr dirty="0" sz="3700" spc="101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4779" y="1489882"/>
            <a:ext cx="9935541" cy="6217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90c226"/>
                </a:solidFill>
                <a:latin typeface="RAKBIQ+Wingdings3"/>
                <a:cs typeface="RAKBIQ+Wingdings3"/>
              </a:rPr>
              <a:t></a:t>
            </a:r>
            <a:r>
              <a:rPr dirty="0" sz="1800" spc="667">
                <a:solidFill>
                  <a:srgbClr val="90c22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The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DISTINCT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clause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was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used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to</a:t>
            </a:r>
            <a:r>
              <a:rPr dirty="0" sz="2200" spc="498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return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only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the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unique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rows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from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the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launch_site</a:t>
            </a:r>
          </a:p>
          <a:p>
            <a:pPr marL="342900" marR="0">
              <a:lnSpc>
                <a:spcPts val="2200"/>
              </a:lnSpc>
              <a:spcBef>
                <a:spcPts val="175"/>
              </a:spcBef>
              <a:spcAft>
                <a:spcPts val="0"/>
              </a:spcAft>
            </a:pP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column.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74779" y="2271186"/>
            <a:ext cx="10139952" cy="6217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90c226"/>
                </a:solidFill>
                <a:latin typeface="RAKBIQ+Wingdings3"/>
                <a:cs typeface="RAKBIQ+Wingdings3"/>
              </a:rPr>
              <a:t></a:t>
            </a:r>
            <a:r>
              <a:rPr dirty="0" sz="1800" spc="667">
                <a:solidFill>
                  <a:srgbClr val="90c22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The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names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of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the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launch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sites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are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CCAFS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LC-40,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CCAFS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SLC-40,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KSC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LC-39A,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VAFB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SLC-</a:t>
            </a:r>
          </a:p>
          <a:p>
            <a:pPr marL="342900" marR="0">
              <a:lnSpc>
                <a:spcPts val="2200"/>
              </a:lnSpc>
              <a:spcBef>
                <a:spcPts val="176"/>
              </a:spcBef>
              <a:spcAft>
                <a:spcPts val="0"/>
              </a:spcAft>
            </a:pP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4E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061911" y="6158936"/>
            <a:ext cx="272281" cy="17081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45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90c226"/>
                </a:solidFill>
                <a:latin typeface="WWRVLB+TrebuchetMS"/>
                <a:cs typeface="WWRVLB+TrebuchetMS"/>
              </a:rPr>
              <a:t>24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61451" y="510272"/>
            <a:ext cx="7847913" cy="5630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33"/>
              </a:lnSpc>
              <a:spcBef>
                <a:spcPts val="0"/>
              </a:spcBef>
              <a:spcAft>
                <a:spcPts val="0"/>
              </a:spcAft>
            </a:pP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Launch</a:t>
            </a:r>
            <a:r>
              <a:rPr dirty="0" sz="3700" spc="100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Site</a:t>
            </a:r>
            <a:r>
              <a:rPr dirty="0" sz="3700" spc="101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Names</a:t>
            </a:r>
            <a:r>
              <a:rPr dirty="0" sz="3700" spc="100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Begin</a:t>
            </a:r>
            <a:r>
              <a:rPr dirty="0" sz="3700" spc="100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with</a:t>
            </a:r>
            <a:r>
              <a:rPr dirty="0" sz="3700" spc="100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'CCA'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6785" y="5588822"/>
            <a:ext cx="11285828" cy="6527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These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are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5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records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where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launch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sites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begin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with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the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letters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'CCA'.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As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we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can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see,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there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are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other</a:t>
            </a:r>
          </a:p>
          <a:p>
            <a:pPr marL="0" marR="0">
              <a:lnSpc>
                <a:spcPts val="2200"/>
              </a:lnSpc>
              <a:spcBef>
                <a:spcPts val="439"/>
              </a:spcBef>
              <a:spcAft>
                <a:spcPts val="0"/>
              </a:spcAft>
            </a:pP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organizations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besides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SpaceX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that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were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testing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their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rockets.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061911" y="6158936"/>
            <a:ext cx="272281" cy="17081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45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90c226"/>
                </a:solidFill>
                <a:latin typeface="WWRVLB+TrebuchetMS"/>
                <a:cs typeface="WWRVLB+TrebuchetMS"/>
              </a:rPr>
              <a:t>25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61451" y="510272"/>
            <a:ext cx="4276242" cy="5630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33"/>
              </a:lnSpc>
              <a:spcBef>
                <a:spcPts val="0"/>
              </a:spcBef>
              <a:spcAft>
                <a:spcPts val="0"/>
              </a:spcAft>
            </a:pP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Total</a:t>
            </a:r>
            <a:r>
              <a:rPr dirty="0" sz="3700" spc="100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Payload</a:t>
            </a:r>
            <a:r>
              <a:rPr dirty="0" sz="3700" spc="100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Mass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0624" y="5204365"/>
            <a:ext cx="10857836" cy="7019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13"/>
              </a:lnSpc>
              <a:spcBef>
                <a:spcPts val="0"/>
              </a:spcBef>
              <a:spcAft>
                <a:spcPts val="0"/>
              </a:spcAft>
            </a:pPr>
            <a:r>
              <a:rPr dirty="0" sz="2250">
                <a:solidFill>
                  <a:srgbClr val="3b2f06"/>
                </a:solidFill>
                <a:latin typeface="KVJJWL+ArialMT"/>
                <a:cs typeface="KVJJWL+ArialMT"/>
              </a:rPr>
              <a:t>•</a:t>
            </a:r>
            <a:r>
              <a:rPr dirty="0" sz="2250" spc="450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The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information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in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the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table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displays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the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total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payload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mass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carried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by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boosters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launched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by</a:t>
            </a:r>
          </a:p>
          <a:p>
            <a:pPr marL="228600" marR="0">
              <a:lnSpc>
                <a:spcPts val="2200"/>
              </a:lnSpc>
              <a:spcBef>
                <a:spcPts val="490"/>
              </a:spcBef>
              <a:spcAft>
                <a:spcPts val="0"/>
              </a:spcAft>
            </a:pP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NASA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20624" y="6052725"/>
            <a:ext cx="10816111" cy="3666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13"/>
              </a:lnSpc>
              <a:spcBef>
                <a:spcPts val="0"/>
              </a:spcBef>
              <a:spcAft>
                <a:spcPts val="0"/>
              </a:spcAft>
            </a:pPr>
            <a:r>
              <a:rPr dirty="0" sz="2250">
                <a:solidFill>
                  <a:srgbClr val="3b2f06"/>
                </a:solidFill>
                <a:latin typeface="KVJJWL+ArialMT"/>
                <a:cs typeface="KVJJWL+ArialMT"/>
              </a:rPr>
              <a:t>•</a:t>
            </a:r>
            <a:r>
              <a:rPr dirty="0" sz="2250" spc="450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It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seems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that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 i="1">
                <a:solidFill>
                  <a:srgbClr val="3b2f06"/>
                </a:solidFill>
                <a:latin typeface="Calibri"/>
                <a:cs typeface="Calibri"/>
              </a:rPr>
              <a:t>NASA</a:t>
            </a:r>
            <a:r>
              <a:rPr dirty="0" sz="2200" i="1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 i="1">
                <a:solidFill>
                  <a:srgbClr val="3b2f06"/>
                </a:solidFill>
                <a:latin typeface="Calibri"/>
                <a:cs typeface="Calibri"/>
              </a:rPr>
              <a:t>(CRS)</a:t>
            </a:r>
            <a:r>
              <a:rPr dirty="0" sz="2200" spc="-23" i="1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had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a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significantly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higher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total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payload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mass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com</a:t>
            </a:r>
            <a:r>
              <a:rPr dirty="0" sz="2000" baseline="16153" spc="-149">
                <a:solidFill>
                  <a:srgbClr val="90c226"/>
                </a:solidFill>
                <a:latin typeface="WWRVLB+TrebuchetMS"/>
                <a:cs typeface="WWRVLB+TrebuchetMS"/>
              </a:rPr>
              <a:t>2</a:t>
            </a:r>
            <a:r>
              <a:rPr dirty="0" sz="2200" spc="-1007">
                <a:solidFill>
                  <a:srgbClr val="3b2f06"/>
                </a:solidFill>
                <a:latin typeface="Calibri"/>
                <a:cs typeface="Calibri"/>
              </a:rPr>
              <a:t>p</a:t>
            </a:r>
            <a:r>
              <a:rPr dirty="0" sz="2000" baseline="16153">
                <a:solidFill>
                  <a:srgbClr val="90c226"/>
                </a:solidFill>
                <a:latin typeface="WWRVLB+TrebuchetMS"/>
                <a:cs typeface="WWRVLB+TrebuchetMS"/>
              </a:rPr>
              <a:t>6</a:t>
            </a:r>
            <a:r>
              <a:rPr dirty="0" sz="2000" baseline="16153" spc="264">
                <a:solidFill>
                  <a:srgbClr val="90c226"/>
                </a:solidFill>
                <a:latin typeface="WWRVLB+TrebuchetMS"/>
                <a:cs typeface="WWRVLB+TrebuchetMS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ared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to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the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rest.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61451" y="510272"/>
            <a:ext cx="7304349" cy="5630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33"/>
              </a:lnSpc>
              <a:spcBef>
                <a:spcPts val="0"/>
              </a:spcBef>
              <a:spcAft>
                <a:spcPts val="0"/>
              </a:spcAft>
            </a:pP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Average</a:t>
            </a:r>
            <a:r>
              <a:rPr dirty="0" sz="3700" spc="100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Payload</a:t>
            </a:r>
            <a:r>
              <a:rPr dirty="0" sz="3700" spc="100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Mass</a:t>
            </a:r>
            <a:r>
              <a:rPr dirty="0" sz="3700" spc="100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by</a:t>
            </a:r>
            <a:r>
              <a:rPr dirty="0" sz="3700" spc="100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F9</a:t>
            </a:r>
            <a:r>
              <a:rPr dirty="0" sz="3700" spc="101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4048" y="4200352"/>
            <a:ext cx="11451080" cy="342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94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90c226"/>
                </a:solidFill>
                <a:latin typeface="RAKBIQ+Wingdings3"/>
                <a:cs typeface="RAKBIQ+Wingdings3"/>
              </a:rPr>
              <a:t></a:t>
            </a:r>
            <a:r>
              <a:rPr dirty="0" sz="1500" spc="1006">
                <a:solidFill>
                  <a:srgbClr val="90c22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The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 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AVG()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 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function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 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was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 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used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 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to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 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the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 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calculate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 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the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 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average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 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payload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 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the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 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average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 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payload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 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mass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 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carried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 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by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26948" y="4474672"/>
            <a:ext cx="2620957" cy="342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9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booster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 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version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 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F9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 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v1.1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84048" y="4875992"/>
            <a:ext cx="11155160" cy="342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94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90c226"/>
                </a:solidFill>
                <a:latin typeface="RAKBIQ+Wingdings3"/>
                <a:cs typeface="RAKBIQ+Wingdings3"/>
              </a:rPr>
              <a:t></a:t>
            </a:r>
            <a:r>
              <a:rPr dirty="0" sz="1500" spc="1006">
                <a:solidFill>
                  <a:srgbClr val="90c22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The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 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WHERE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 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clause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 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was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 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used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 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to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 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filter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 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results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 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so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 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that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 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the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 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calculations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 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were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 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only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 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performed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 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on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 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booster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26948" y="5150312"/>
            <a:ext cx="4910938" cy="342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9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versions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 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only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 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if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 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they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 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were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 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named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 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“F9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 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v1.1”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84048" y="5551632"/>
            <a:ext cx="9107485" cy="342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94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90c226"/>
                </a:solidFill>
                <a:latin typeface="RAKBIQ+Wingdings3"/>
                <a:cs typeface="RAKBIQ+Wingdings3"/>
              </a:rPr>
              <a:t></a:t>
            </a:r>
            <a:r>
              <a:rPr dirty="0" sz="1500" spc="1006">
                <a:solidFill>
                  <a:srgbClr val="90c22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The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 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calculated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 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average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 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payload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 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mass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 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carried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 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by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 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booster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 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version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 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F9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 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v1.1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 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is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 </a:t>
            </a:r>
            <a:r>
              <a:rPr dirty="0" sz="1800">
                <a:solidFill>
                  <a:srgbClr val="292929"/>
                </a:solidFill>
                <a:latin typeface="TOIEUS+MicrosoftJhengHeiRegular"/>
                <a:cs typeface="TOIEUS+MicrosoftJhengHeiRegular"/>
              </a:rPr>
              <a:t>2928.4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061911" y="6158936"/>
            <a:ext cx="272281" cy="17081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45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90c226"/>
                </a:solidFill>
                <a:latin typeface="WWRVLB+TrebuchetMS"/>
                <a:cs typeface="WWRVLB+TrebuchetMS"/>
              </a:rPr>
              <a:t>27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61451" y="510272"/>
            <a:ext cx="8087202" cy="5630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33"/>
              </a:lnSpc>
              <a:spcBef>
                <a:spcPts val="0"/>
              </a:spcBef>
              <a:spcAft>
                <a:spcPts val="0"/>
              </a:spcAft>
            </a:pP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First</a:t>
            </a:r>
            <a:r>
              <a:rPr dirty="0" sz="3700" spc="98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Successful</a:t>
            </a:r>
            <a:r>
              <a:rPr dirty="0" sz="3700" spc="100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Ground</a:t>
            </a:r>
            <a:r>
              <a:rPr dirty="0" sz="3700" spc="100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Landing</a:t>
            </a:r>
            <a:r>
              <a:rPr dirty="0" sz="3700" spc="100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8848" y="5007836"/>
            <a:ext cx="11136817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90c226"/>
                </a:solidFill>
                <a:latin typeface="RAKBIQ+Wingdings3"/>
                <a:cs typeface="RAKBIQ+Wingdings3"/>
              </a:rPr>
              <a:t></a:t>
            </a:r>
            <a:r>
              <a:rPr dirty="0" sz="1500" spc="1006">
                <a:solidFill>
                  <a:srgbClr val="90c22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92929"/>
                </a:solidFill>
                <a:latin typeface="KVJJWL+ArialMT"/>
                <a:cs typeface="KVJJWL+ArialMT"/>
              </a:rPr>
              <a:t>From</a:t>
            </a:r>
            <a:r>
              <a:rPr dirty="0" sz="1800" spc="49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92929"/>
                </a:solidFill>
                <a:latin typeface="KVJJWL+ArialMT"/>
                <a:cs typeface="KVJJWL+ArialMT"/>
              </a:rPr>
              <a:t>the</a:t>
            </a:r>
            <a:r>
              <a:rPr dirty="0" sz="1800" spc="49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92929"/>
                </a:solidFill>
                <a:latin typeface="KVJJWL+ArialMT"/>
                <a:cs typeface="KVJJWL+ArialMT"/>
              </a:rPr>
              <a:t>picture</a:t>
            </a:r>
            <a:r>
              <a:rPr dirty="0" sz="1800" spc="49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92929"/>
                </a:solidFill>
                <a:latin typeface="KVJJWL+ArialMT"/>
                <a:cs typeface="KVJJWL+ArialMT"/>
              </a:rPr>
              <a:t>given</a:t>
            </a:r>
            <a:r>
              <a:rPr dirty="0" sz="1800" spc="49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92929"/>
                </a:solidFill>
                <a:latin typeface="KVJJWL+ArialMT"/>
                <a:cs typeface="KVJJWL+ArialMT"/>
              </a:rPr>
              <a:t>above</a:t>
            </a:r>
            <a:r>
              <a:rPr dirty="0" sz="1800" spc="49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92929"/>
                </a:solidFill>
                <a:latin typeface="KVJJWL+ArialMT"/>
                <a:cs typeface="KVJJWL+ArialMT"/>
              </a:rPr>
              <a:t>you</a:t>
            </a:r>
            <a:r>
              <a:rPr dirty="0" sz="1800" spc="47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92929"/>
                </a:solidFill>
                <a:latin typeface="KVJJWL+ArialMT"/>
                <a:cs typeface="KVJJWL+ArialMT"/>
              </a:rPr>
              <a:t>can</a:t>
            </a:r>
            <a:r>
              <a:rPr dirty="0" sz="1800" spc="47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92929"/>
                </a:solidFill>
                <a:latin typeface="KVJJWL+ArialMT"/>
                <a:cs typeface="KVJJWL+ArialMT"/>
              </a:rPr>
              <a:t>see</a:t>
            </a:r>
            <a:r>
              <a:rPr dirty="0" sz="1800" spc="47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92929"/>
                </a:solidFill>
                <a:latin typeface="KVJJWL+ArialMT"/>
                <a:cs typeface="KVJJWL+ArialMT"/>
              </a:rPr>
              <a:t>that</a:t>
            </a:r>
            <a:r>
              <a:rPr dirty="0" sz="1800" spc="47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92929"/>
                </a:solidFill>
                <a:latin typeface="KVJJWL+ArialMT"/>
                <a:cs typeface="KVJJWL+ArialMT"/>
              </a:rPr>
              <a:t>the</a:t>
            </a:r>
            <a:r>
              <a:rPr dirty="0" sz="1800" spc="49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92929"/>
                </a:solidFill>
                <a:latin typeface="KVJJWL+ArialMT"/>
                <a:cs typeface="KVJJWL+ArialMT"/>
              </a:rPr>
              <a:t>first</a:t>
            </a:r>
            <a:r>
              <a:rPr dirty="0" sz="1800" spc="47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92929"/>
                </a:solidFill>
                <a:latin typeface="KVJJWL+ArialMT"/>
                <a:cs typeface="KVJJWL+ArialMT"/>
              </a:rPr>
              <a:t>successful</a:t>
            </a:r>
            <a:r>
              <a:rPr dirty="0" sz="1800" spc="49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92929"/>
                </a:solidFill>
                <a:latin typeface="KVJJWL+ArialMT"/>
                <a:cs typeface="KVJJWL+ArialMT"/>
              </a:rPr>
              <a:t>ground</a:t>
            </a:r>
            <a:r>
              <a:rPr dirty="0" sz="1800" spc="49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92929"/>
                </a:solidFill>
                <a:latin typeface="KVJJWL+ArialMT"/>
                <a:cs typeface="KVJJWL+ArialMT"/>
              </a:rPr>
              <a:t>pad</a:t>
            </a:r>
            <a:r>
              <a:rPr dirty="0" sz="1800" spc="49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92929"/>
                </a:solidFill>
                <a:latin typeface="KVJJWL+ArialMT"/>
                <a:cs typeface="KVJJWL+ArialMT"/>
              </a:rPr>
              <a:t>was</a:t>
            </a:r>
            <a:r>
              <a:rPr dirty="0" sz="1800" spc="49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92929"/>
                </a:solidFill>
                <a:latin typeface="KVJJWL+ArialMT"/>
                <a:cs typeface="KVJJWL+ArialMT"/>
              </a:rPr>
              <a:t>in</a:t>
            </a:r>
            <a:r>
              <a:rPr dirty="0" sz="1800" spc="49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92929"/>
                </a:solidFill>
                <a:latin typeface="KVJJWL+ArialMT"/>
                <a:cs typeface="KVJJWL+ArialMT"/>
              </a:rPr>
              <a:t>22</a:t>
            </a:r>
            <a:r>
              <a:rPr dirty="0" sz="1800" spc="49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92929"/>
                </a:solidFill>
                <a:latin typeface="KVJJWL+ArialMT"/>
                <a:cs typeface="KVJJWL+ArialMT"/>
              </a:rPr>
              <a:t>December</a:t>
            </a:r>
            <a:r>
              <a:rPr dirty="0" sz="1800" spc="49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92929"/>
                </a:solidFill>
                <a:latin typeface="KVJJWL+ArialMT"/>
                <a:cs typeface="KVJJWL+ArialMT"/>
              </a:rPr>
              <a:t>2015.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061911" y="6158936"/>
            <a:ext cx="272281" cy="17081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45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90c226"/>
                </a:solidFill>
                <a:latin typeface="WWRVLB+TrebuchetMS"/>
                <a:cs typeface="WWRVLB+TrebuchetMS"/>
              </a:rPr>
              <a:t>28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61451" y="608511"/>
            <a:ext cx="9960341" cy="3928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>
                <a:solidFill>
                  <a:srgbClr val="0b49cb"/>
                </a:solidFill>
                <a:latin typeface="KVJJWL+ArialMT"/>
                <a:cs typeface="KVJJWL+ArialMT"/>
              </a:rPr>
              <a:t>Successful</a:t>
            </a:r>
            <a:r>
              <a:rPr dirty="0" sz="2500" spc="68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2500">
                <a:solidFill>
                  <a:srgbClr val="0b49cb"/>
                </a:solidFill>
                <a:latin typeface="KVJJWL+ArialMT"/>
                <a:cs typeface="KVJJWL+ArialMT"/>
              </a:rPr>
              <a:t>Drone</a:t>
            </a:r>
            <a:r>
              <a:rPr dirty="0" sz="2500" spc="67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2500">
                <a:solidFill>
                  <a:srgbClr val="0b49cb"/>
                </a:solidFill>
                <a:latin typeface="KVJJWL+ArialMT"/>
                <a:cs typeface="KVJJWL+ArialMT"/>
              </a:rPr>
              <a:t>Ship</a:t>
            </a:r>
            <a:r>
              <a:rPr dirty="0" sz="2500" spc="68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2500">
                <a:solidFill>
                  <a:srgbClr val="0b49cb"/>
                </a:solidFill>
                <a:latin typeface="KVJJWL+ArialMT"/>
                <a:cs typeface="KVJJWL+ArialMT"/>
              </a:rPr>
              <a:t>Landing</a:t>
            </a:r>
            <a:r>
              <a:rPr dirty="0" sz="2500" spc="68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2500">
                <a:solidFill>
                  <a:srgbClr val="0b49cb"/>
                </a:solidFill>
                <a:latin typeface="KVJJWL+ArialMT"/>
                <a:cs typeface="KVJJWL+ArialMT"/>
              </a:rPr>
              <a:t>with</a:t>
            </a:r>
            <a:r>
              <a:rPr dirty="0" sz="2500" spc="68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2500">
                <a:solidFill>
                  <a:srgbClr val="0b49cb"/>
                </a:solidFill>
                <a:latin typeface="KVJJWL+ArialMT"/>
                <a:cs typeface="KVJJWL+ArialMT"/>
              </a:rPr>
              <a:t>Payload</a:t>
            </a:r>
            <a:r>
              <a:rPr dirty="0" sz="2500" spc="68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2500">
                <a:solidFill>
                  <a:srgbClr val="0b49cb"/>
                </a:solidFill>
                <a:latin typeface="KVJJWL+ArialMT"/>
                <a:cs typeface="KVJJWL+ArialMT"/>
              </a:rPr>
              <a:t>between</a:t>
            </a:r>
            <a:r>
              <a:rPr dirty="0" sz="2500" spc="68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2500">
                <a:solidFill>
                  <a:srgbClr val="0b49cb"/>
                </a:solidFill>
                <a:latin typeface="KVJJWL+ArialMT"/>
                <a:cs typeface="KVJJWL+ArialMT"/>
              </a:rPr>
              <a:t>4000</a:t>
            </a:r>
            <a:r>
              <a:rPr dirty="0" sz="2500" spc="67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2500">
                <a:solidFill>
                  <a:srgbClr val="0b49cb"/>
                </a:solidFill>
                <a:latin typeface="KVJJWL+ArialMT"/>
                <a:cs typeface="KVJJWL+ArialMT"/>
              </a:rPr>
              <a:t>and</a:t>
            </a:r>
            <a:r>
              <a:rPr dirty="0" sz="2500" spc="67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2500">
                <a:solidFill>
                  <a:srgbClr val="0b49cb"/>
                </a:solidFill>
                <a:latin typeface="KVJJWL+ArialMT"/>
                <a:cs typeface="KVJJWL+ArialMT"/>
              </a:rPr>
              <a:t>6000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4736" y="5113316"/>
            <a:ext cx="11060128" cy="655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90c226"/>
                </a:solidFill>
                <a:latin typeface="RAKBIQ+Wingdings3"/>
                <a:cs typeface="RAKBIQ+Wingdings3"/>
              </a:rPr>
              <a:t></a:t>
            </a:r>
            <a:r>
              <a:rPr dirty="0" sz="1800" spc="667">
                <a:solidFill>
                  <a:srgbClr val="90c22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Only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4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Boosters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with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a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payload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mass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between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4000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and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6000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experienced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a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successful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drone</a:t>
            </a:r>
          </a:p>
          <a:p>
            <a:pPr marL="342900" marR="0">
              <a:lnSpc>
                <a:spcPts val="2200"/>
              </a:lnSpc>
              <a:spcBef>
                <a:spcPts val="439"/>
              </a:spcBef>
              <a:spcAft>
                <a:spcPts val="0"/>
              </a:spcAft>
            </a:pP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ship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landing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54736" y="5961676"/>
            <a:ext cx="8211052" cy="3200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90c226"/>
                </a:solidFill>
                <a:latin typeface="RAKBIQ+Wingdings3"/>
                <a:cs typeface="RAKBIQ+Wingdings3"/>
              </a:rPr>
              <a:t></a:t>
            </a:r>
            <a:r>
              <a:rPr dirty="0" sz="1800" spc="667">
                <a:solidFill>
                  <a:srgbClr val="90c22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It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is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interesting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to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see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that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they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all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had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successful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landing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outcomes.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061911" y="6158936"/>
            <a:ext cx="272281" cy="17081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45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90c226"/>
                </a:solidFill>
                <a:latin typeface="WWRVLB+TrebuchetMS"/>
                <a:cs typeface="WWRVLB+TrebuchetMS"/>
              </a:rPr>
              <a:t>29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61451" y="510272"/>
            <a:ext cx="4328401" cy="5630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33"/>
              </a:lnSpc>
              <a:spcBef>
                <a:spcPts val="0"/>
              </a:spcBef>
              <a:spcAft>
                <a:spcPts val="0"/>
              </a:spcAft>
            </a:pP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Executive</a:t>
            </a:r>
            <a:r>
              <a:rPr dirty="0" sz="3700" spc="100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Summary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4579" y="1452823"/>
            <a:ext cx="8244358" cy="7890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95300" marR="0">
              <a:lnSpc>
                <a:spcPts val="1729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262626"/>
                </a:solidFill>
                <a:latin typeface="TOIEUS+MicrosoftJhengHeiRegular"/>
                <a:cs typeface="TOIEUS+MicrosoftJhengHeiRegular"/>
              </a:rPr>
              <a:t>This</a:t>
            </a:r>
            <a:r>
              <a:rPr dirty="0" sz="1300">
                <a:solidFill>
                  <a:srgbClr val="262626"/>
                </a:solidFill>
                <a:latin typeface="TOIEUS+MicrosoftJhengHeiRegular"/>
                <a:cs typeface="TOIEUS+MicrosoftJhengHeiRegular"/>
              </a:rPr>
              <a:t> </a:t>
            </a:r>
            <a:r>
              <a:rPr dirty="0" sz="1300">
                <a:solidFill>
                  <a:srgbClr val="262626"/>
                </a:solidFill>
                <a:latin typeface="TOIEUS+MicrosoftJhengHeiRegular"/>
                <a:cs typeface="TOIEUS+MicrosoftJhengHeiRegular"/>
              </a:rPr>
              <a:t>capstone</a:t>
            </a:r>
            <a:r>
              <a:rPr dirty="0" sz="1300">
                <a:solidFill>
                  <a:srgbClr val="262626"/>
                </a:solidFill>
                <a:latin typeface="TOIEUS+MicrosoftJhengHeiRegular"/>
                <a:cs typeface="TOIEUS+MicrosoftJhengHeiRegular"/>
              </a:rPr>
              <a:t> </a:t>
            </a:r>
            <a:r>
              <a:rPr dirty="0" sz="1300">
                <a:solidFill>
                  <a:srgbClr val="262626"/>
                </a:solidFill>
                <a:latin typeface="TOIEUS+MicrosoftJhengHeiRegular"/>
                <a:cs typeface="TOIEUS+MicrosoftJhengHeiRegular"/>
              </a:rPr>
              <a:t>project</a:t>
            </a:r>
            <a:r>
              <a:rPr dirty="0" sz="1300">
                <a:solidFill>
                  <a:srgbClr val="262626"/>
                </a:solidFill>
                <a:latin typeface="TOIEUS+MicrosoftJhengHeiRegular"/>
                <a:cs typeface="TOIEUS+MicrosoftJhengHeiRegular"/>
              </a:rPr>
              <a:t> </a:t>
            </a:r>
            <a:r>
              <a:rPr dirty="0" sz="1300">
                <a:solidFill>
                  <a:srgbClr val="262626"/>
                </a:solidFill>
                <a:latin typeface="TOIEUS+MicrosoftJhengHeiRegular"/>
                <a:cs typeface="TOIEUS+MicrosoftJhengHeiRegular"/>
              </a:rPr>
              <a:t>is</a:t>
            </a:r>
            <a:r>
              <a:rPr dirty="0" sz="1300">
                <a:solidFill>
                  <a:srgbClr val="262626"/>
                </a:solidFill>
                <a:latin typeface="TOIEUS+MicrosoftJhengHeiRegular"/>
                <a:cs typeface="TOIEUS+MicrosoftJhengHeiRegular"/>
              </a:rPr>
              <a:t> </a:t>
            </a:r>
            <a:r>
              <a:rPr dirty="0" sz="1300">
                <a:solidFill>
                  <a:srgbClr val="262626"/>
                </a:solidFill>
                <a:latin typeface="TOIEUS+MicrosoftJhengHeiRegular"/>
                <a:cs typeface="TOIEUS+MicrosoftJhengHeiRegular"/>
              </a:rPr>
              <a:t>all</a:t>
            </a:r>
            <a:r>
              <a:rPr dirty="0" sz="1300">
                <a:solidFill>
                  <a:srgbClr val="262626"/>
                </a:solidFill>
                <a:latin typeface="TOIEUS+MicrosoftJhengHeiRegular"/>
                <a:cs typeface="TOIEUS+MicrosoftJhengHeiRegular"/>
              </a:rPr>
              <a:t> </a:t>
            </a:r>
            <a:r>
              <a:rPr dirty="0" sz="1300">
                <a:solidFill>
                  <a:srgbClr val="262626"/>
                </a:solidFill>
                <a:latin typeface="TOIEUS+MicrosoftJhengHeiRegular"/>
                <a:cs typeface="TOIEUS+MicrosoftJhengHeiRegular"/>
              </a:rPr>
              <a:t>about</a:t>
            </a:r>
            <a:r>
              <a:rPr dirty="0" sz="1300" spc="325">
                <a:solidFill>
                  <a:srgbClr val="262626"/>
                </a:solidFill>
                <a:latin typeface="TOIEUS+MicrosoftJhengHeiRegular"/>
                <a:cs typeface="TOIEUS+MicrosoftJhengHeiRegular"/>
              </a:rPr>
              <a:t> </a:t>
            </a:r>
            <a:r>
              <a:rPr dirty="0" sz="1300">
                <a:solidFill>
                  <a:srgbClr val="262626"/>
                </a:solidFill>
                <a:latin typeface="TOIEUS+MicrosoftJhengHeiRegular"/>
                <a:cs typeface="TOIEUS+MicrosoftJhengHeiRegular"/>
              </a:rPr>
              <a:t>predicting</a:t>
            </a:r>
            <a:r>
              <a:rPr dirty="0" sz="1300">
                <a:solidFill>
                  <a:srgbClr val="262626"/>
                </a:solidFill>
                <a:latin typeface="TOIEUS+MicrosoftJhengHeiRegular"/>
                <a:cs typeface="TOIEUS+MicrosoftJhengHeiRegular"/>
              </a:rPr>
              <a:t> </a:t>
            </a:r>
            <a:r>
              <a:rPr dirty="0" sz="1300">
                <a:solidFill>
                  <a:srgbClr val="262626"/>
                </a:solidFill>
                <a:latin typeface="TOIEUS+MicrosoftJhengHeiRegular"/>
                <a:cs typeface="TOIEUS+MicrosoftJhengHeiRegular"/>
              </a:rPr>
              <a:t>if</a:t>
            </a:r>
            <a:r>
              <a:rPr dirty="0" sz="1300">
                <a:solidFill>
                  <a:srgbClr val="262626"/>
                </a:solidFill>
                <a:latin typeface="TOIEUS+MicrosoftJhengHeiRegular"/>
                <a:cs typeface="TOIEUS+MicrosoftJhengHeiRegular"/>
              </a:rPr>
              <a:t> </a:t>
            </a:r>
            <a:r>
              <a:rPr dirty="0" sz="1300">
                <a:solidFill>
                  <a:srgbClr val="262626"/>
                </a:solidFill>
                <a:latin typeface="TOIEUS+MicrosoftJhengHeiRegular"/>
                <a:cs typeface="TOIEUS+MicrosoftJhengHeiRegular"/>
              </a:rPr>
              <a:t>the</a:t>
            </a:r>
            <a:r>
              <a:rPr dirty="0" sz="1300">
                <a:solidFill>
                  <a:srgbClr val="262626"/>
                </a:solidFill>
                <a:latin typeface="TOIEUS+MicrosoftJhengHeiRegular"/>
                <a:cs typeface="TOIEUS+MicrosoftJhengHeiRegular"/>
              </a:rPr>
              <a:t> </a:t>
            </a:r>
            <a:r>
              <a:rPr dirty="0" sz="1300">
                <a:solidFill>
                  <a:srgbClr val="262626"/>
                </a:solidFill>
                <a:latin typeface="TOIEUS+MicrosoftJhengHeiRegular"/>
                <a:cs typeface="TOIEUS+MicrosoftJhengHeiRegular"/>
              </a:rPr>
              <a:t>SpaceX</a:t>
            </a:r>
            <a:r>
              <a:rPr dirty="0" sz="1300">
                <a:solidFill>
                  <a:srgbClr val="262626"/>
                </a:solidFill>
                <a:latin typeface="TOIEUS+MicrosoftJhengHeiRegular"/>
                <a:cs typeface="TOIEUS+MicrosoftJhengHeiRegular"/>
              </a:rPr>
              <a:t> </a:t>
            </a:r>
            <a:r>
              <a:rPr dirty="0" sz="1300">
                <a:solidFill>
                  <a:srgbClr val="262626"/>
                </a:solidFill>
                <a:latin typeface="TOIEUS+MicrosoftJhengHeiRegular"/>
                <a:cs typeface="TOIEUS+MicrosoftJhengHeiRegular"/>
              </a:rPr>
              <a:t>Falcon</a:t>
            </a:r>
            <a:r>
              <a:rPr dirty="0" sz="1300">
                <a:solidFill>
                  <a:srgbClr val="262626"/>
                </a:solidFill>
                <a:latin typeface="TOIEUS+MicrosoftJhengHeiRegular"/>
                <a:cs typeface="TOIEUS+MicrosoftJhengHeiRegular"/>
              </a:rPr>
              <a:t> </a:t>
            </a:r>
            <a:r>
              <a:rPr dirty="0" sz="1300">
                <a:solidFill>
                  <a:srgbClr val="262626"/>
                </a:solidFill>
                <a:latin typeface="TOIEUS+MicrosoftJhengHeiRegular"/>
                <a:cs typeface="TOIEUS+MicrosoftJhengHeiRegular"/>
              </a:rPr>
              <a:t>9</a:t>
            </a:r>
            <a:r>
              <a:rPr dirty="0" sz="1300">
                <a:solidFill>
                  <a:srgbClr val="262626"/>
                </a:solidFill>
                <a:latin typeface="TOIEUS+MicrosoftJhengHeiRegular"/>
                <a:cs typeface="TOIEUS+MicrosoftJhengHeiRegular"/>
              </a:rPr>
              <a:t> </a:t>
            </a:r>
            <a:r>
              <a:rPr dirty="0" sz="1300">
                <a:solidFill>
                  <a:srgbClr val="262626"/>
                </a:solidFill>
                <a:latin typeface="TOIEUS+MicrosoftJhengHeiRegular"/>
                <a:cs typeface="TOIEUS+MicrosoftJhengHeiRegular"/>
              </a:rPr>
              <a:t>first</a:t>
            </a:r>
            <a:r>
              <a:rPr dirty="0" sz="1300">
                <a:solidFill>
                  <a:srgbClr val="262626"/>
                </a:solidFill>
                <a:latin typeface="TOIEUS+MicrosoftJhengHeiRegular"/>
                <a:cs typeface="TOIEUS+MicrosoftJhengHeiRegular"/>
              </a:rPr>
              <a:t> </a:t>
            </a:r>
            <a:r>
              <a:rPr dirty="0" sz="1300">
                <a:solidFill>
                  <a:srgbClr val="262626"/>
                </a:solidFill>
                <a:latin typeface="TOIEUS+MicrosoftJhengHeiRegular"/>
                <a:cs typeface="TOIEUS+MicrosoftJhengHeiRegular"/>
              </a:rPr>
              <a:t>stage</a:t>
            </a:r>
            <a:r>
              <a:rPr dirty="0" sz="1300">
                <a:solidFill>
                  <a:srgbClr val="262626"/>
                </a:solidFill>
                <a:latin typeface="TOIEUS+MicrosoftJhengHeiRegular"/>
                <a:cs typeface="TOIEUS+MicrosoftJhengHeiRegular"/>
              </a:rPr>
              <a:t> </a:t>
            </a:r>
            <a:r>
              <a:rPr dirty="0" sz="1300">
                <a:solidFill>
                  <a:srgbClr val="262626"/>
                </a:solidFill>
                <a:latin typeface="TOIEUS+MicrosoftJhengHeiRegular"/>
                <a:cs typeface="TOIEUS+MicrosoftJhengHeiRegular"/>
              </a:rPr>
              <a:t>will</a:t>
            </a:r>
            <a:r>
              <a:rPr dirty="0" sz="1300">
                <a:solidFill>
                  <a:srgbClr val="262626"/>
                </a:solidFill>
                <a:latin typeface="TOIEUS+MicrosoftJhengHeiRegular"/>
                <a:cs typeface="TOIEUS+MicrosoftJhengHeiRegular"/>
              </a:rPr>
              <a:t> </a:t>
            </a:r>
            <a:r>
              <a:rPr dirty="0" sz="1300">
                <a:solidFill>
                  <a:srgbClr val="262626"/>
                </a:solidFill>
                <a:latin typeface="TOIEUS+MicrosoftJhengHeiRegular"/>
                <a:cs typeface="TOIEUS+MicrosoftJhengHeiRegular"/>
              </a:rPr>
              <a:t>land</a:t>
            </a:r>
            <a:r>
              <a:rPr dirty="0" sz="1300">
                <a:solidFill>
                  <a:srgbClr val="262626"/>
                </a:solidFill>
                <a:latin typeface="TOIEUS+MicrosoftJhengHeiRegular"/>
                <a:cs typeface="TOIEUS+MicrosoftJhengHeiRegular"/>
              </a:rPr>
              <a:t> </a:t>
            </a:r>
            <a:r>
              <a:rPr dirty="0" sz="1300">
                <a:solidFill>
                  <a:srgbClr val="262626"/>
                </a:solidFill>
                <a:latin typeface="TOIEUS+MicrosoftJhengHeiRegular"/>
                <a:cs typeface="TOIEUS+MicrosoftJhengHeiRegular"/>
              </a:rPr>
              <a:t>successfully.</a:t>
            </a:r>
          </a:p>
          <a:p>
            <a:pPr marL="0" marR="0">
              <a:lnSpc>
                <a:spcPts val="1729"/>
              </a:lnSpc>
              <a:spcBef>
                <a:spcPts val="362"/>
              </a:spcBef>
              <a:spcAft>
                <a:spcPts val="0"/>
              </a:spcAft>
            </a:pPr>
            <a:r>
              <a:rPr dirty="0" sz="1300">
                <a:solidFill>
                  <a:srgbClr val="262626"/>
                </a:solidFill>
                <a:latin typeface="TOIEUS+MicrosoftJhengHeiRegular"/>
                <a:cs typeface="TOIEUS+MicrosoftJhengHeiRegular"/>
              </a:rPr>
              <a:t>If</a:t>
            </a:r>
            <a:r>
              <a:rPr dirty="0" sz="1300">
                <a:solidFill>
                  <a:srgbClr val="262626"/>
                </a:solidFill>
                <a:latin typeface="TOIEUS+MicrosoftJhengHeiRegular"/>
                <a:cs typeface="TOIEUS+MicrosoftJhengHeiRegular"/>
              </a:rPr>
              <a:t> </a:t>
            </a:r>
            <a:r>
              <a:rPr dirty="0" sz="1300">
                <a:solidFill>
                  <a:srgbClr val="262626"/>
                </a:solidFill>
                <a:latin typeface="TOIEUS+MicrosoftJhengHeiRegular"/>
                <a:cs typeface="TOIEUS+MicrosoftJhengHeiRegular"/>
              </a:rPr>
              <a:t>we</a:t>
            </a:r>
            <a:r>
              <a:rPr dirty="0" sz="1300">
                <a:solidFill>
                  <a:srgbClr val="262626"/>
                </a:solidFill>
                <a:latin typeface="TOIEUS+MicrosoftJhengHeiRegular"/>
                <a:cs typeface="TOIEUS+MicrosoftJhengHeiRegular"/>
              </a:rPr>
              <a:t> </a:t>
            </a:r>
            <a:r>
              <a:rPr dirty="0" sz="1300">
                <a:solidFill>
                  <a:srgbClr val="262626"/>
                </a:solidFill>
                <a:latin typeface="TOIEUS+MicrosoftJhengHeiRegular"/>
                <a:cs typeface="TOIEUS+MicrosoftJhengHeiRegular"/>
              </a:rPr>
              <a:t>can</a:t>
            </a:r>
            <a:r>
              <a:rPr dirty="0" sz="1300">
                <a:solidFill>
                  <a:srgbClr val="262626"/>
                </a:solidFill>
                <a:latin typeface="TOIEUS+MicrosoftJhengHeiRegular"/>
                <a:cs typeface="TOIEUS+MicrosoftJhengHeiRegular"/>
              </a:rPr>
              <a:t> </a:t>
            </a:r>
            <a:r>
              <a:rPr dirty="0" sz="1300">
                <a:solidFill>
                  <a:srgbClr val="262626"/>
                </a:solidFill>
                <a:latin typeface="TOIEUS+MicrosoftJhengHeiRegular"/>
                <a:cs typeface="TOIEUS+MicrosoftJhengHeiRegular"/>
              </a:rPr>
              <a:t>determine</a:t>
            </a:r>
            <a:r>
              <a:rPr dirty="0" sz="1300">
                <a:solidFill>
                  <a:srgbClr val="262626"/>
                </a:solidFill>
                <a:latin typeface="TOIEUS+MicrosoftJhengHeiRegular"/>
                <a:cs typeface="TOIEUS+MicrosoftJhengHeiRegular"/>
              </a:rPr>
              <a:t> </a:t>
            </a:r>
            <a:r>
              <a:rPr dirty="0" sz="1300">
                <a:solidFill>
                  <a:srgbClr val="262626"/>
                </a:solidFill>
                <a:latin typeface="TOIEUS+MicrosoftJhengHeiRegular"/>
                <a:cs typeface="TOIEUS+MicrosoftJhengHeiRegular"/>
              </a:rPr>
              <a:t>if</a:t>
            </a:r>
            <a:r>
              <a:rPr dirty="0" sz="1300">
                <a:solidFill>
                  <a:srgbClr val="262626"/>
                </a:solidFill>
                <a:latin typeface="TOIEUS+MicrosoftJhengHeiRegular"/>
                <a:cs typeface="TOIEUS+MicrosoftJhengHeiRegular"/>
              </a:rPr>
              <a:t> </a:t>
            </a:r>
            <a:r>
              <a:rPr dirty="0" sz="1300">
                <a:solidFill>
                  <a:srgbClr val="262626"/>
                </a:solidFill>
                <a:latin typeface="TOIEUS+MicrosoftJhengHeiRegular"/>
                <a:cs typeface="TOIEUS+MicrosoftJhengHeiRegular"/>
              </a:rPr>
              <a:t>the</a:t>
            </a:r>
            <a:r>
              <a:rPr dirty="0" sz="1300">
                <a:solidFill>
                  <a:srgbClr val="262626"/>
                </a:solidFill>
                <a:latin typeface="TOIEUS+MicrosoftJhengHeiRegular"/>
                <a:cs typeface="TOIEUS+MicrosoftJhengHeiRegular"/>
              </a:rPr>
              <a:t> </a:t>
            </a:r>
            <a:r>
              <a:rPr dirty="0" sz="1300">
                <a:solidFill>
                  <a:srgbClr val="262626"/>
                </a:solidFill>
                <a:latin typeface="TOIEUS+MicrosoftJhengHeiRegular"/>
                <a:cs typeface="TOIEUS+MicrosoftJhengHeiRegular"/>
              </a:rPr>
              <a:t>first</a:t>
            </a:r>
            <a:r>
              <a:rPr dirty="0" sz="1300">
                <a:solidFill>
                  <a:srgbClr val="262626"/>
                </a:solidFill>
                <a:latin typeface="TOIEUS+MicrosoftJhengHeiRegular"/>
                <a:cs typeface="TOIEUS+MicrosoftJhengHeiRegular"/>
              </a:rPr>
              <a:t> </a:t>
            </a:r>
            <a:r>
              <a:rPr dirty="0" sz="1300">
                <a:solidFill>
                  <a:srgbClr val="262626"/>
                </a:solidFill>
                <a:latin typeface="TOIEUS+MicrosoftJhengHeiRegular"/>
                <a:cs typeface="TOIEUS+MicrosoftJhengHeiRegular"/>
              </a:rPr>
              <a:t>stage</a:t>
            </a:r>
            <a:r>
              <a:rPr dirty="0" sz="1300">
                <a:solidFill>
                  <a:srgbClr val="262626"/>
                </a:solidFill>
                <a:latin typeface="TOIEUS+MicrosoftJhengHeiRegular"/>
                <a:cs typeface="TOIEUS+MicrosoftJhengHeiRegular"/>
              </a:rPr>
              <a:t> </a:t>
            </a:r>
            <a:r>
              <a:rPr dirty="0" sz="1300">
                <a:solidFill>
                  <a:srgbClr val="262626"/>
                </a:solidFill>
                <a:latin typeface="TOIEUS+MicrosoftJhengHeiRegular"/>
                <a:cs typeface="TOIEUS+MicrosoftJhengHeiRegular"/>
              </a:rPr>
              <a:t>will</a:t>
            </a:r>
            <a:r>
              <a:rPr dirty="0" sz="1300">
                <a:solidFill>
                  <a:srgbClr val="262626"/>
                </a:solidFill>
                <a:latin typeface="TOIEUS+MicrosoftJhengHeiRegular"/>
                <a:cs typeface="TOIEUS+MicrosoftJhengHeiRegular"/>
              </a:rPr>
              <a:t> </a:t>
            </a:r>
            <a:r>
              <a:rPr dirty="0" sz="1300">
                <a:solidFill>
                  <a:srgbClr val="262626"/>
                </a:solidFill>
                <a:latin typeface="TOIEUS+MicrosoftJhengHeiRegular"/>
                <a:cs typeface="TOIEUS+MicrosoftJhengHeiRegular"/>
              </a:rPr>
              <a:t>land,</a:t>
            </a:r>
            <a:r>
              <a:rPr dirty="0" sz="1300">
                <a:solidFill>
                  <a:srgbClr val="262626"/>
                </a:solidFill>
                <a:latin typeface="TOIEUS+MicrosoftJhengHeiRegular"/>
                <a:cs typeface="TOIEUS+MicrosoftJhengHeiRegular"/>
              </a:rPr>
              <a:t> </a:t>
            </a:r>
            <a:r>
              <a:rPr dirty="0" sz="1300">
                <a:solidFill>
                  <a:srgbClr val="262626"/>
                </a:solidFill>
                <a:latin typeface="TOIEUS+MicrosoftJhengHeiRegular"/>
                <a:cs typeface="TOIEUS+MicrosoftJhengHeiRegular"/>
              </a:rPr>
              <a:t>we</a:t>
            </a:r>
            <a:r>
              <a:rPr dirty="0" sz="1300">
                <a:solidFill>
                  <a:srgbClr val="262626"/>
                </a:solidFill>
                <a:latin typeface="TOIEUS+MicrosoftJhengHeiRegular"/>
                <a:cs typeface="TOIEUS+MicrosoftJhengHeiRegular"/>
              </a:rPr>
              <a:t> </a:t>
            </a:r>
            <a:r>
              <a:rPr dirty="0" sz="1300">
                <a:solidFill>
                  <a:srgbClr val="262626"/>
                </a:solidFill>
                <a:latin typeface="TOIEUS+MicrosoftJhengHeiRegular"/>
                <a:cs typeface="TOIEUS+MicrosoftJhengHeiRegular"/>
              </a:rPr>
              <a:t>can</a:t>
            </a:r>
            <a:r>
              <a:rPr dirty="0" sz="1300">
                <a:solidFill>
                  <a:srgbClr val="262626"/>
                </a:solidFill>
                <a:latin typeface="TOIEUS+MicrosoftJhengHeiRegular"/>
                <a:cs typeface="TOIEUS+MicrosoftJhengHeiRegular"/>
              </a:rPr>
              <a:t> </a:t>
            </a:r>
            <a:r>
              <a:rPr dirty="0" sz="1300">
                <a:solidFill>
                  <a:srgbClr val="262626"/>
                </a:solidFill>
                <a:latin typeface="TOIEUS+MicrosoftJhengHeiRegular"/>
                <a:cs typeface="TOIEUS+MicrosoftJhengHeiRegular"/>
              </a:rPr>
              <a:t>determine</a:t>
            </a:r>
            <a:r>
              <a:rPr dirty="0" sz="1300">
                <a:solidFill>
                  <a:srgbClr val="262626"/>
                </a:solidFill>
                <a:latin typeface="TOIEUS+MicrosoftJhengHeiRegular"/>
                <a:cs typeface="TOIEUS+MicrosoftJhengHeiRegular"/>
              </a:rPr>
              <a:t> </a:t>
            </a:r>
            <a:r>
              <a:rPr dirty="0" sz="1300">
                <a:solidFill>
                  <a:srgbClr val="262626"/>
                </a:solidFill>
                <a:latin typeface="TOIEUS+MicrosoftJhengHeiRegular"/>
                <a:cs typeface="TOIEUS+MicrosoftJhengHeiRegular"/>
              </a:rPr>
              <a:t>the</a:t>
            </a:r>
            <a:r>
              <a:rPr dirty="0" sz="1300">
                <a:solidFill>
                  <a:srgbClr val="262626"/>
                </a:solidFill>
                <a:latin typeface="TOIEUS+MicrosoftJhengHeiRegular"/>
                <a:cs typeface="TOIEUS+MicrosoftJhengHeiRegular"/>
              </a:rPr>
              <a:t> </a:t>
            </a:r>
            <a:r>
              <a:rPr dirty="0" sz="1300">
                <a:solidFill>
                  <a:srgbClr val="262626"/>
                </a:solidFill>
                <a:latin typeface="TOIEUS+MicrosoftJhengHeiRegular"/>
                <a:cs typeface="TOIEUS+MicrosoftJhengHeiRegular"/>
              </a:rPr>
              <a:t>cost</a:t>
            </a:r>
            <a:r>
              <a:rPr dirty="0" sz="1300">
                <a:solidFill>
                  <a:srgbClr val="262626"/>
                </a:solidFill>
                <a:latin typeface="TOIEUS+MicrosoftJhengHeiRegular"/>
                <a:cs typeface="TOIEUS+MicrosoftJhengHeiRegular"/>
              </a:rPr>
              <a:t> </a:t>
            </a:r>
            <a:r>
              <a:rPr dirty="0" sz="1300">
                <a:solidFill>
                  <a:srgbClr val="262626"/>
                </a:solidFill>
                <a:latin typeface="TOIEUS+MicrosoftJhengHeiRegular"/>
                <a:cs typeface="TOIEUS+MicrosoftJhengHeiRegular"/>
              </a:rPr>
              <a:t>of</a:t>
            </a:r>
            <a:r>
              <a:rPr dirty="0" sz="1300">
                <a:solidFill>
                  <a:srgbClr val="262626"/>
                </a:solidFill>
                <a:latin typeface="TOIEUS+MicrosoftJhengHeiRegular"/>
                <a:cs typeface="TOIEUS+MicrosoftJhengHeiRegular"/>
              </a:rPr>
              <a:t> </a:t>
            </a:r>
            <a:r>
              <a:rPr dirty="0" sz="1300">
                <a:solidFill>
                  <a:srgbClr val="262626"/>
                </a:solidFill>
                <a:latin typeface="TOIEUS+MicrosoftJhengHeiRegular"/>
                <a:cs typeface="TOIEUS+MicrosoftJhengHeiRegular"/>
              </a:rPr>
              <a:t>a</a:t>
            </a:r>
            <a:r>
              <a:rPr dirty="0" sz="1300">
                <a:solidFill>
                  <a:srgbClr val="262626"/>
                </a:solidFill>
                <a:latin typeface="TOIEUS+MicrosoftJhengHeiRegular"/>
                <a:cs typeface="TOIEUS+MicrosoftJhengHeiRegular"/>
              </a:rPr>
              <a:t> </a:t>
            </a:r>
            <a:r>
              <a:rPr dirty="0" sz="1300">
                <a:solidFill>
                  <a:srgbClr val="262626"/>
                </a:solidFill>
                <a:latin typeface="TOIEUS+MicrosoftJhengHeiRegular"/>
                <a:cs typeface="TOIEUS+MicrosoftJhengHeiRegular"/>
              </a:rPr>
              <a:t>launch.</a:t>
            </a:r>
            <a:r>
              <a:rPr dirty="0" sz="1300">
                <a:solidFill>
                  <a:srgbClr val="262626"/>
                </a:solidFill>
                <a:latin typeface="TOIEUS+MicrosoftJhengHeiRegular"/>
                <a:cs typeface="TOIEUS+MicrosoftJhengHeiRegular"/>
              </a:rPr>
              <a:t> </a:t>
            </a:r>
            <a:r>
              <a:rPr dirty="0" sz="1300">
                <a:solidFill>
                  <a:srgbClr val="262626"/>
                </a:solidFill>
                <a:latin typeface="TOIEUS+MicrosoftJhengHeiRegular"/>
                <a:cs typeface="TOIEUS+MicrosoftJhengHeiRegular"/>
              </a:rPr>
              <a:t>This</a:t>
            </a:r>
            <a:r>
              <a:rPr dirty="0" sz="1300">
                <a:solidFill>
                  <a:srgbClr val="262626"/>
                </a:solidFill>
                <a:latin typeface="TOIEUS+MicrosoftJhengHeiRegular"/>
                <a:cs typeface="TOIEUS+MicrosoftJhengHeiRegular"/>
              </a:rPr>
              <a:t> </a:t>
            </a:r>
            <a:r>
              <a:rPr dirty="0" sz="1300">
                <a:solidFill>
                  <a:srgbClr val="262626"/>
                </a:solidFill>
                <a:latin typeface="TOIEUS+MicrosoftJhengHeiRegular"/>
                <a:cs typeface="TOIEUS+MicrosoftJhengHeiRegular"/>
              </a:rPr>
              <a:t>will</a:t>
            </a:r>
            <a:r>
              <a:rPr dirty="0" sz="1300">
                <a:solidFill>
                  <a:srgbClr val="262626"/>
                </a:solidFill>
                <a:latin typeface="TOIEUS+MicrosoftJhengHeiRegular"/>
                <a:cs typeface="TOIEUS+MicrosoftJhengHeiRegular"/>
              </a:rPr>
              <a:t> </a:t>
            </a:r>
            <a:r>
              <a:rPr dirty="0" sz="1300">
                <a:solidFill>
                  <a:srgbClr val="262626"/>
                </a:solidFill>
                <a:latin typeface="TOIEUS+MicrosoftJhengHeiRegular"/>
                <a:cs typeface="TOIEUS+MicrosoftJhengHeiRegular"/>
              </a:rPr>
              <a:t>be</a:t>
            </a:r>
          </a:p>
          <a:p>
            <a:pPr marL="0" marR="0">
              <a:lnSpc>
                <a:spcPts val="1729"/>
              </a:lnSpc>
              <a:spcBef>
                <a:spcPts val="362"/>
              </a:spcBef>
              <a:spcAft>
                <a:spcPts val="0"/>
              </a:spcAft>
            </a:pPr>
            <a:r>
              <a:rPr dirty="0" sz="1300">
                <a:solidFill>
                  <a:srgbClr val="262626"/>
                </a:solidFill>
                <a:latin typeface="TOIEUS+MicrosoftJhengHeiRegular"/>
                <a:cs typeface="TOIEUS+MicrosoftJhengHeiRegular"/>
              </a:rPr>
              <a:t>achieved</a:t>
            </a:r>
            <a:r>
              <a:rPr dirty="0" sz="1300">
                <a:solidFill>
                  <a:srgbClr val="262626"/>
                </a:solidFill>
                <a:latin typeface="TOIEUS+MicrosoftJhengHeiRegular"/>
                <a:cs typeface="TOIEUS+MicrosoftJhengHeiRegular"/>
              </a:rPr>
              <a:t> </a:t>
            </a:r>
            <a:r>
              <a:rPr dirty="0" sz="1300">
                <a:solidFill>
                  <a:srgbClr val="262626"/>
                </a:solidFill>
                <a:latin typeface="TOIEUS+MicrosoftJhengHeiRegular"/>
                <a:cs typeface="TOIEUS+MicrosoftJhengHeiRegular"/>
              </a:rPr>
              <a:t>with</a:t>
            </a:r>
            <a:r>
              <a:rPr dirty="0" sz="1300">
                <a:solidFill>
                  <a:srgbClr val="262626"/>
                </a:solidFill>
                <a:latin typeface="TOIEUS+MicrosoftJhengHeiRegular"/>
                <a:cs typeface="TOIEUS+MicrosoftJhengHeiRegular"/>
              </a:rPr>
              <a:t> </a:t>
            </a:r>
            <a:r>
              <a:rPr dirty="0" sz="1300">
                <a:solidFill>
                  <a:srgbClr val="262626"/>
                </a:solidFill>
                <a:latin typeface="TOIEUS+MicrosoftJhengHeiRegular"/>
                <a:cs typeface="TOIEUS+MicrosoftJhengHeiRegular"/>
              </a:rPr>
              <a:t>the</a:t>
            </a:r>
            <a:r>
              <a:rPr dirty="0" sz="1300">
                <a:solidFill>
                  <a:srgbClr val="262626"/>
                </a:solidFill>
                <a:latin typeface="TOIEUS+MicrosoftJhengHeiRegular"/>
                <a:cs typeface="TOIEUS+MicrosoftJhengHeiRegular"/>
              </a:rPr>
              <a:t> </a:t>
            </a:r>
            <a:r>
              <a:rPr dirty="0" sz="1300">
                <a:solidFill>
                  <a:srgbClr val="262626"/>
                </a:solidFill>
                <a:latin typeface="TOIEUS+MicrosoftJhengHeiRegular"/>
                <a:cs typeface="TOIEUS+MicrosoftJhengHeiRegular"/>
              </a:rPr>
              <a:t>use</a:t>
            </a:r>
            <a:r>
              <a:rPr dirty="0" sz="1300">
                <a:solidFill>
                  <a:srgbClr val="262626"/>
                </a:solidFill>
                <a:latin typeface="TOIEUS+MicrosoftJhengHeiRegular"/>
                <a:cs typeface="TOIEUS+MicrosoftJhengHeiRegular"/>
              </a:rPr>
              <a:t> </a:t>
            </a:r>
            <a:r>
              <a:rPr dirty="0" sz="1300">
                <a:solidFill>
                  <a:srgbClr val="262626"/>
                </a:solidFill>
                <a:latin typeface="TOIEUS+MicrosoftJhengHeiRegular"/>
                <a:cs typeface="TOIEUS+MicrosoftJhengHeiRegular"/>
              </a:rPr>
              <a:t>of</a:t>
            </a:r>
            <a:r>
              <a:rPr dirty="0" sz="1300">
                <a:solidFill>
                  <a:srgbClr val="262626"/>
                </a:solidFill>
                <a:latin typeface="TOIEUS+MicrosoftJhengHeiRegular"/>
                <a:cs typeface="TOIEUS+MicrosoftJhengHeiRegular"/>
              </a:rPr>
              <a:t> </a:t>
            </a:r>
            <a:r>
              <a:rPr dirty="0" sz="1300">
                <a:solidFill>
                  <a:srgbClr val="262626"/>
                </a:solidFill>
                <a:latin typeface="TOIEUS+MicrosoftJhengHeiRegular"/>
                <a:cs typeface="TOIEUS+MicrosoftJhengHeiRegular"/>
              </a:rPr>
              <a:t>different</a:t>
            </a:r>
            <a:r>
              <a:rPr dirty="0" sz="1300">
                <a:solidFill>
                  <a:srgbClr val="262626"/>
                </a:solidFill>
                <a:latin typeface="TOIEUS+MicrosoftJhengHeiRegular"/>
                <a:cs typeface="TOIEUS+MicrosoftJhengHeiRegular"/>
              </a:rPr>
              <a:t> </a:t>
            </a:r>
            <a:r>
              <a:rPr dirty="0" sz="1300">
                <a:solidFill>
                  <a:srgbClr val="262626"/>
                </a:solidFill>
                <a:latin typeface="TOIEUS+MicrosoftJhengHeiRegular"/>
                <a:cs typeface="TOIEUS+MicrosoftJhengHeiRegular"/>
              </a:rPr>
              <a:t>data</a:t>
            </a:r>
            <a:r>
              <a:rPr dirty="0" sz="1300">
                <a:solidFill>
                  <a:srgbClr val="262626"/>
                </a:solidFill>
                <a:latin typeface="TOIEUS+MicrosoftJhengHeiRegular"/>
                <a:cs typeface="TOIEUS+MicrosoftJhengHeiRegular"/>
              </a:rPr>
              <a:t> </a:t>
            </a:r>
            <a:r>
              <a:rPr dirty="0" sz="1300">
                <a:solidFill>
                  <a:srgbClr val="262626"/>
                </a:solidFill>
                <a:latin typeface="TOIEUS+MicrosoftJhengHeiRegular"/>
                <a:cs typeface="TOIEUS+MicrosoftJhengHeiRegular"/>
              </a:rPr>
              <a:t>science</a:t>
            </a:r>
            <a:r>
              <a:rPr dirty="0" sz="1300">
                <a:solidFill>
                  <a:srgbClr val="262626"/>
                </a:solidFill>
                <a:latin typeface="TOIEUS+MicrosoftJhengHeiRegular"/>
                <a:cs typeface="TOIEUS+MicrosoftJhengHeiRegular"/>
              </a:rPr>
              <a:t> </a:t>
            </a:r>
            <a:r>
              <a:rPr dirty="0" sz="1300">
                <a:solidFill>
                  <a:srgbClr val="262626"/>
                </a:solidFill>
                <a:latin typeface="TOIEUS+MicrosoftJhengHeiRegular"/>
                <a:cs typeface="TOIEUS+MicrosoftJhengHeiRegular"/>
              </a:rPr>
              <a:t>procedures.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54579" y="2330555"/>
            <a:ext cx="2518241" cy="2639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550">
                <a:solidFill>
                  <a:srgbClr val="3b2f06"/>
                </a:solidFill>
                <a:latin typeface="KVJJWL+ArialMT"/>
                <a:cs typeface="KVJJWL+ArialMT"/>
              </a:rPr>
              <a:t>•</a:t>
            </a:r>
            <a:r>
              <a:rPr dirty="0" sz="1550" spc="869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3b2f06"/>
                </a:solidFill>
                <a:latin typeface="Calibri"/>
                <a:cs typeface="Calibri"/>
              </a:rPr>
              <a:t>Summary</a:t>
            </a:r>
            <a:r>
              <a:rPr dirty="0" sz="15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500">
                <a:solidFill>
                  <a:srgbClr val="3b2f06"/>
                </a:solidFill>
                <a:latin typeface="Calibri"/>
                <a:cs typeface="Calibri"/>
              </a:rPr>
              <a:t>of</a:t>
            </a:r>
            <a:r>
              <a:rPr dirty="0" sz="15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500">
                <a:solidFill>
                  <a:srgbClr val="3b2f06"/>
                </a:solidFill>
                <a:latin typeface="Calibri"/>
                <a:cs typeface="Calibri"/>
              </a:rPr>
              <a:t>methodologies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11779" y="2721831"/>
            <a:ext cx="204889" cy="22273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3b2f06"/>
                </a:solidFill>
                <a:latin typeface="Calibri"/>
                <a:cs typeface="Calibri"/>
              </a:rPr>
              <a:t>-</a:t>
            </a:r>
          </a:p>
          <a:p>
            <a:pPr marL="0" marR="0">
              <a:lnSpc>
                <a:spcPts val="1350"/>
              </a:lnSpc>
              <a:spcBef>
                <a:spcPts val="1297"/>
              </a:spcBef>
              <a:spcAft>
                <a:spcPts val="0"/>
              </a:spcAft>
            </a:pPr>
            <a:r>
              <a:rPr dirty="0" sz="1350">
                <a:solidFill>
                  <a:srgbClr val="3b2f06"/>
                </a:solidFill>
                <a:latin typeface="Calibri"/>
                <a:cs typeface="Calibri"/>
              </a:rPr>
              <a:t>-</a:t>
            </a:r>
          </a:p>
          <a:p>
            <a:pPr marL="0" marR="0">
              <a:lnSpc>
                <a:spcPts val="1350"/>
              </a:lnSpc>
              <a:spcBef>
                <a:spcPts val="1248"/>
              </a:spcBef>
              <a:spcAft>
                <a:spcPts val="0"/>
              </a:spcAft>
            </a:pPr>
            <a:r>
              <a:rPr dirty="0" sz="1350">
                <a:solidFill>
                  <a:srgbClr val="3b2f06"/>
                </a:solidFill>
                <a:latin typeface="Calibri"/>
                <a:cs typeface="Calibri"/>
              </a:rPr>
              <a:t>-</a:t>
            </a:r>
          </a:p>
          <a:p>
            <a:pPr marL="0" marR="0">
              <a:lnSpc>
                <a:spcPts val="1350"/>
              </a:lnSpc>
              <a:spcBef>
                <a:spcPts val="1298"/>
              </a:spcBef>
              <a:spcAft>
                <a:spcPts val="0"/>
              </a:spcAft>
            </a:pPr>
            <a:r>
              <a:rPr dirty="0" sz="1350">
                <a:solidFill>
                  <a:srgbClr val="3b2f06"/>
                </a:solidFill>
                <a:latin typeface="Calibri"/>
                <a:cs typeface="Calibri"/>
              </a:rPr>
              <a:t>-</a:t>
            </a:r>
          </a:p>
          <a:p>
            <a:pPr marL="0" marR="0">
              <a:lnSpc>
                <a:spcPts val="1350"/>
              </a:lnSpc>
              <a:spcBef>
                <a:spcPts val="1248"/>
              </a:spcBef>
              <a:spcAft>
                <a:spcPts val="0"/>
              </a:spcAft>
            </a:pPr>
            <a:r>
              <a:rPr dirty="0" sz="1350">
                <a:solidFill>
                  <a:srgbClr val="3b2f06"/>
                </a:solidFill>
                <a:latin typeface="Calibri"/>
                <a:cs typeface="Calibri"/>
              </a:rPr>
              <a:t>-</a:t>
            </a:r>
          </a:p>
          <a:p>
            <a:pPr marL="0" marR="0">
              <a:lnSpc>
                <a:spcPts val="1350"/>
              </a:lnSpc>
              <a:spcBef>
                <a:spcPts val="1298"/>
              </a:spcBef>
              <a:spcAft>
                <a:spcPts val="0"/>
              </a:spcAft>
            </a:pPr>
            <a:r>
              <a:rPr dirty="0" sz="1350">
                <a:solidFill>
                  <a:srgbClr val="3b2f06"/>
                </a:solidFill>
                <a:latin typeface="Calibri"/>
                <a:cs typeface="Calibri"/>
              </a:rPr>
              <a:t>-</a:t>
            </a:r>
          </a:p>
          <a:p>
            <a:pPr marL="0" marR="0">
              <a:lnSpc>
                <a:spcPts val="1350"/>
              </a:lnSpc>
              <a:spcBef>
                <a:spcPts val="1248"/>
              </a:spcBef>
              <a:spcAft>
                <a:spcPts val="0"/>
              </a:spcAft>
            </a:pPr>
            <a:r>
              <a:rPr dirty="0" sz="1350">
                <a:solidFill>
                  <a:srgbClr val="3b2f06"/>
                </a:solidFill>
                <a:latin typeface="Calibri"/>
                <a:cs typeface="Calibri"/>
              </a:rPr>
              <a:t>-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40379" y="2726594"/>
            <a:ext cx="2774675" cy="875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3b2f06"/>
                </a:solidFill>
                <a:latin typeface="Calibri"/>
                <a:cs typeface="Calibri"/>
              </a:rPr>
              <a:t>Data</a:t>
            </a:r>
            <a:r>
              <a:rPr dirty="0" sz="13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3b2f06"/>
                </a:solidFill>
                <a:latin typeface="Calibri"/>
                <a:cs typeface="Calibri"/>
              </a:rPr>
              <a:t>Collection</a:t>
            </a:r>
            <a:r>
              <a:rPr dirty="0" sz="13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3b2f06"/>
                </a:solidFill>
                <a:latin typeface="Calibri"/>
                <a:cs typeface="Calibri"/>
              </a:rPr>
              <a:t>with</a:t>
            </a:r>
            <a:r>
              <a:rPr dirty="0" sz="13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3b2f06"/>
                </a:solidFill>
                <a:latin typeface="Calibri"/>
                <a:cs typeface="Calibri"/>
              </a:rPr>
              <a:t>the</a:t>
            </a:r>
            <a:r>
              <a:rPr dirty="0" sz="13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3b2f06"/>
                </a:solidFill>
                <a:latin typeface="Calibri"/>
                <a:cs typeface="Calibri"/>
              </a:rPr>
              <a:t>help</a:t>
            </a:r>
            <a:r>
              <a:rPr dirty="0" sz="13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3b2f06"/>
                </a:solidFill>
                <a:latin typeface="Calibri"/>
                <a:cs typeface="Calibri"/>
              </a:rPr>
              <a:t>of</a:t>
            </a:r>
            <a:r>
              <a:rPr dirty="0" sz="13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3b2f06"/>
                </a:solidFill>
                <a:latin typeface="Calibri"/>
                <a:cs typeface="Calibri"/>
              </a:rPr>
              <a:t>an</a:t>
            </a:r>
            <a:r>
              <a:rPr dirty="0" sz="1300" spc="293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3b2f06"/>
                </a:solidFill>
                <a:latin typeface="Calibri"/>
                <a:cs typeface="Calibri"/>
              </a:rPr>
              <a:t>API</a:t>
            </a:r>
          </a:p>
          <a:p>
            <a:pPr marL="0" marR="0">
              <a:lnSpc>
                <a:spcPts val="1300"/>
              </a:lnSpc>
              <a:spcBef>
                <a:spcPts val="1347"/>
              </a:spcBef>
              <a:spcAft>
                <a:spcPts val="0"/>
              </a:spcAft>
            </a:pPr>
            <a:r>
              <a:rPr dirty="0" sz="1300">
                <a:solidFill>
                  <a:srgbClr val="3b2f06"/>
                </a:solidFill>
                <a:latin typeface="Calibri"/>
                <a:cs typeface="Calibri"/>
              </a:rPr>
              <a:t>Data</a:t>
            </a:r>
            <a:r>
              <a:rPr dirty="0" sz="13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3b2f06"/>
                </a:solidFill>
                <a:latin typeface="Calibri"/>
                <a:cs typeface="Calibri"/>
              </a:rPr>
              <a:t>Collection</a:t>
            </a:r>
            <a:r>
              <a:rPr dirty="0" sz="13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3b2f06"/>
                </a:solidFill>
                <a:latin typeface="Calibri"/>
                <a:cs typeface="Calibri"/>
              </a:rPr>
              <a:t>using</a:t>
            </a:r>
            <a:r>
              <a:rPr dirty="0" sz="13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3b2f06"/>
                </a:solidFill>
                <a:latin typeface="Calibri"/>
                <a:cs typeface="Calibri"/>
              </a:rPr>
              <a:t>Web</a:t>
            </a:r>
            <a:r>
              <a:rPr dirty="0" sz="13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3b2f06"/>
                </a:solidFill>
                <a:latin typeface="Calibri"/>
                <a:cs typeface="Calibri"/>
              </a:rPr>
              <a:t>Scraping</a:t>
            </a:r>
          </a:p>
          <a:p>
            <a:pPr marL="0" marR="0">
              <a:lnSpc>
                <a:spcPts val="1300"/>
              </a:lnSpc>
              <a:spcBef>
                <a:spcPts val="1398"/>
              </a:spcBef>
              <a:spcAft>
                <a:spcPts val="0"/>
              </a:spcAft>
            </a:pPr>
            <a:r>
              <a:rPr dirty="0" sz="1300">
                <a:solidFill>
                  <a:srgbClr val="3b2f06"/>
                </a:solidFill>
                <a:latin typeface="Calibri"/>
                <a:cs typeface="Calibri"/>
              </a:rPr>
              <a:t>Data</a:t>
            </a:r>
            <a:r>
              <a:rPr dirty="0" sz="13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3b2f06"/>
                </a:solidFill>
                <a:latin typeface="Calibri"/>
                <a:cs typeface="Calibri"/>
              </a:rPr>
              <a:t>Wrangling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40379" y="3735482"/>
            <a:ext cx="4181024" cy="121208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3b2f06"/>
                </a:solidFill>
                <a:latin typeface="Calibri"/>
                <a:cs typeface="Calibri"/>
              </a:rPr>
              <a:t>Exploratory</a:t>
            </a:r>
            <a:r>
              <a:rPr dirty="0" sz="13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3b2f06"/>
                </a:solidFill>
                <a:latin typeface="Calibri"/>
                <a:cs typeface="Calibri"/>
              </a:rPr>
              <a:t>Data</a:t>
            </a:r>
            <a:r>
              <a:rPr dirty="0" sz="13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3b2f06"/>
                </a:solidFill>
                <a:latin typeface="Calibri"/>
                <a:cs typeface="Calibri"/>
              </a:rPr>
              <a:t>Analysis</a:t>
            </a:r>
            <a:r>
              <a:rPr dirty="0" sz="13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3b2f06"/>
                </a:solidFill>
                <a:latin typeface="Calibri"/>
                <a:cs typeface="Calibri"/>
              </a:rPr>
              <a:t>using</a:t>
            </a:r>
            <a:r>
              <a:rPr dirty="0" sz="13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3b2f06"/>
                </a:solidFill>
                <a:latin typeface="Calibri"/>
                <a:cs typeface="Calibri"/>
              </a:rPr>
              <a:t>SQL</a:t>
            </a:r>
          </a:p>
          <a:p>
            <a:pPr marL="0" marR="0">
              <a:lnSpc>
                <a:spcPts val="1300"/>
              </a:lnSpc>
              <a:spcBef>
                <a:spcPts val="1348"/>
              </a:spcBef>
              <a:spcAft>
                <a:spcPts val="0"/>
              </a:spcAft>
            </a:pPr>
            <a:r>
              <a:rPr dirty="0" sz="1300">
                <a:solidFill>
                  <a:srgbClr val="3b2f06"/>
                </a:solidFill>
                <a:latin typeface="Calibri"/>
                <a:cs typeface="Calibri"/>
              </a:rPr>
              <a:t>Exploratory</a:t>
            </a:r>
            <a:r>
              <a:rPr dirty="0" sz="13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3b2f06"/>
                </a:solidFill>
                <a:latin typeface="Calibri"/>
                <a:cs typeface="Calibri"/>
              </a:rPr>
              <a:t>Data</a:t>
            </a:r>
            <a:r>
              <a:rPr dirty="0" sz="13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3b2f06"/>
                </a:solidFill>
                <a:latin typeface="Calibri"/>
                <a:cs typeface="Calibri"/>
              </a:rPr>
              <a:t>Analysis</a:t>
            </a:r>
            <a:r>
              <a:rPr dirty="0" sz="13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3b2f06"/>
                </a:solidFill>
                <a:latin typeface="Calibri"/>
                <a:cs typeface="Calibri"/>
              </a:rPr>
              <a:t>using</a:t>
            </a:r>
            <a:r>
              <a:rPr dirty="0" sz="13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3b2f06"/>
                </a:solidFill>
                <a:latin typeface="Calibri"/>
                <a:cs typeface="Calibri"/>
              </a:rPr>
              <a:t>Data</a:t>
            </a:r>
            <a:r>
              <a:rPr dirty="0" sz="13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3b2f06"/>
                </a:solidFill>
                <a:latin typeface="Calibri"/>
                <a:cs typeface="Calibri"/>
              </a:rPr>
              <a:t>Visualization</a:t>
            </a:r>
            <a:r>
              <a:rPr dirty="0" sz="13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3b2f06"/>
                </a:solidFill>
                <a:latin typeface="Calibri"/>
                <a:cs typeface="Calibri"/>
              </a:rPr>
              <a:t>processes</a:t>
            </a:r>
          </a:p>
          <a:p>
            <a:pPr marL="0" marR="0">
              <a:lnSpc>
                <a:spcPts val="1300"/>
              </a:lnSpc>
              <a:spcBef>
                <a:spcPts val="1398"/>
              </a:spcBef>
              <a:spcAft>
                <a:spcPts val="0"/>
              </a:spcAft>
            </a:pPr>
            <a:r>
              <a:rPr dirty="0" sz="1300">
                <a:solidFill>
                  <a:srgbClr val="3b2f06"/>
                </a:solidFill>
                <a:latin typeface="Calibri"/>
                <a:cs typeface="Calibri"/>
              </a:rPr>
              <a:t>Interactive</a:t>
            </a:r>
            <a:r>
              <a:rPr dirty="0" sz="13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3b2f06"/>
                </a:solidFill>
                <a:latin typeface="Calibri"/>
                <a:cs typeface="Calibri"/>
              </a:rPr>
              <a:t>Visual</a:t>
            </a:r>
            <a:r>
              <a:rPr dirty="0" sz="13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3b2f06"/>
                </a:solidFill>
                <a:latin typeface="Calibri"/>
                <a:cs typeface="Calibri"/>
              </a:rPr>
              <a:t>Analytics</a:t>
            </a:r>
            <a:r>
              <a:rPr dirty="0" sz="13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3b2f06"/>
                </a:solidFill>
                <a:latin typeface="Calibri"/>
                <a:cs typeface="Calibri"/>
              </a:rPr>
              <a:t>using</a:t>
            </a:r>
            <a:r>
              <a:rPr dirty="0" sz="13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3b2f06"/>
                </a:solidFill>
                <a:latin typeface="Calibri"/>
                <a:cs typeface="Calibri"/>
              </a:rPr>
              <a:t>Folium</a:t>
            </a:r>
          </a:p>
          <a:p>
            <a:pPr marL="0" marR="0">
              <a:lnSpc>
                <a:spcPts val="1300"/>
              </a:lnSpc>
              <a:spcBef>
                <a:spcPts val="1348"/>
              </a:spcBef>
              <a:spcAft>
                <a:spcPts val="0"/>
              </a:spcAft>
            </a:pPr>
            <a:r>
              <a:rPr dirty="0" sz="1300">
                <a:solidFill>
                  <a:srgbClr val="3b2f06"/>
                </a:solidFill>
                <a:latin typeface="Calibri"/>
                <a:cs typeface="Calibri"/>
              </a:rPr>
              <a:t>Machine</a:t>
            </a:r>
            <a:r>
              <a:rPr dirty="0" sz="13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3b2f06"/>
                </a:solidFill>
                <a:latin typeface="Calibri"/>
                <a:cs typeface="Calibri"/>
              </a:rPr>
              <a:t>Learning</a:t>
            </a:r>
            <a:r>
              <a:rPr dirty="0" sz="13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3b2f06"/>
                </a:solidFill>
                <a:latin typeface="Calibri"/>
                <a:cs typeface="Calibri"/>
              </a:rPr>
              <a:t>Prediction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4579" y="5405988"/>
            <a:ext cx="2099521" cy="2639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550">
                <a:solidFill>
                  <a:srgbClr val="3b2f06"/>
                </a:solidFill>
                <a:latin typeface="KVJJWL+ArialMT"/>
                <a:cs typeface="KVJJWL+ArialMT"/>
              </a:rPr>
              <a:t>•</a:t>
            </a:r>
            <a:r>
              <a:rPr dirty="0" sz="1550" spc="869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3b2f06"/>
                </a:solidFill>
                <a:latin typeface="Calibri"/>
                <a:cs typeface="Calibri"/>
              </a:rPr>
              <a:t>Summary</a:t>
            </a:r>
            <a:r>
              <a:rPr dirty="0" sz="15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500">
                <a:solidFill>
                  <a:srgbClr val="3b2f06"/>
                </a:solidFill>
                <a:latin typeface="Calibri"/>
                <a:cs typeface="Calibri"/>
              </a:rPr>
              <a:t>of</a:t>
            </a:r>
            <a:r>
              <a:rPr dirty="0" sz="15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500">
                <a:solidFill>
                  <a:srgbClr val="3b2f06"/>
                </a:solidFill>
                <a:latin typeface="Calibri"/>
                <a:cs typeface="Calibri"/>
              </a:rPr>
              <a:t>all</a:t>
            </a:r>
            <a:r>
              <a:rPr dirty="0" sz="15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500">
                <a:solidFill>
                  <a:srgbClr val="3b2f06"/>
                </a:solidFill>
                <a:latin typeface="Calibri"/>
                <a:cs typeface="Calibri"/>
              </a:rPr>
              <a:t>results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11779" y="5797264"/>
            <a:ext cx="204889" cy="8821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3b2f06"/>
                </a:solidFill>
                <a:latin typeface="Calibri"/>
                <a:cs typeface="Calibri"/>
              </a:rPr>
              <a:t>-</a:t>
            </a:r>
          </a:p>
          <a:p>
            <a:pPr marL="0" marR="0">
              <a:lnSpc>
                <a:spcPts val="1350"/>
              </a:lnSpc>
              <a:spcBef>
                <a:spcPts val="1298"/>
              </a:spcBef>
              <a:spcAft>
                <a:spcPts val="0"/>
              </a:spcAft>
            </a:pPr>
            <a:r>
              <a:rPr dirty="0" sz="1350">
                <a:solidFill>
                  <a:srgbClr val="3b2f06"/>
                </a:solidFill>
                <a:latin typeface="Calibri"/>
                <a:cs typeface="Calibri"/>
              </a:rPr>
              <a:t>-</a:t>
            </a:r>
          </a:p>
          <a:p>
            <a:pPr marL="0" marR="0">
              <a:lnSpc>
                <a:spcPts val="1350"/>
              </a:lnSpc>
              <a:spcBef>
                <a:spcPts val="1247"/>
              </a:spcBef>
              <a:spcAft>
                <a:spcPts val="0"/>
              </a:spcAft>
            </a:pPr>
            <a:r>
              <a:rPr dirty="0" sz="1350">
                <a:solidFill>
                  <a:srgbClr val="3b2f06"/>
                </a:solidFill>
                <a:latin typeface="Calibri"/>
                <a:cs typeface="Calibri"/>
              </a:rPr>
              <a:t>-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240379" y="5802026"/>
            <a:ext cx="2549010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3b2f06"/>
                </a:solidFill>
                <a:latin typeface="Calibri"/>
                <a:cs typeface="Calibri"/>
              </a:rPr>
              <a:t>Results</a:t>
            </a:r>
            <a:r>
              <a:rPr dirty="0" sz="13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3b2f06"/>
                </a:solidFill>
                <a:latin typeface="Calibri"/>
                <a:cs typeface="Calibri"/>
              </a:rPr>
              <a:t>of</a:t>
            </a:r>
            <a:r>
              <a:rPr dirty="0" sz="13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3b2f06"/>
                </a:solidFill>
                <a:latin typeface="Calibri"/>
                <a:cs typeface="Calibri"/>
              </a:rPr>
              <a:t>Exploratory</a:t>
            </a:r>
            <a:r>
              <a:rPr dirty="0" sz="13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3b2f06"/>
                </a:solidFill>
                <a:latin typeface="Calibri"/>
                <a:cs typeface="Calibri"/>
              </a:rPr>
              <a:t>Data</a:t>
            </a:r>
            <a:r>
              <a:rPr dirty="0" sz="13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3b2f06"/>
                </a:solidFill>
                <a:latin typeface="Calibri"/>
                <a:cs typeface="Calibri"/>
              </a:rPr>
              <a:t>Analysis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40379" y="6138322"/>
            <a:ext cx="3094501" cy="539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3b2f06"/>
                </a:solidFill>
                <a:latin typeface="Calibri"/>
                <a:cs typeface="Calibri"/>
              </a:rPr>
              <a:t>Screenshots</a:t>
            </a:r>
            <a:r>
              <a:rPr dirty="0" sz="13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3b2f06"/>
                </a:solidFill>
                <a:latin typeface="Calibri"/>
                <a:cs typeface="Calibri"/>
              </a:rPr>
              <a:t>presenting</a:t>
            </a:r>
            <a:r>
              <a:rPr dirty="0" sz="13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3b2f06"/>
                </a:solidFill>
                <a:latin typeface="Calibri"/>
                <a:cs typeface="Calibri"/>
              </a:rPr>
              <a:t>interactive</a:t>
            </a:r>
            <a:r>
              <a:rPr dirty="0" sz="13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3b2f06"/>
                </a:solidFill>
                <a:latin typeface="Calibri"/>
                <a:cs typeface="Calibri"/>
              </a:rPr>
              <a:t>analytics</a:t>
            </a:r>
          </a:p>
          <a:p>
            <a:pPr marL="0" marR="0">
              <a:lnSpc>
                <a:spcPts val="1300"/>
              </a:lnSpc>
              <a:spcBef>
                <a:spcPts val="1347"/>
              </a:spcBef>
              <a:spcAft>
                <a:spcPts val="0"/>
              </a:spcAft>
            </a:pPr>
            <a:r>
              <a:rPr dirty="0" sz="1300">
                <a:solidFill>
                  <a:srgbClr val="3b2f06"/>
                </a:solidFill>
                <a:latin typeface="Calibri"/>
                <a:cs typeface="Calibri"/>
              </a:rPr>
              <a:t>Results</a:t>
            </a:r>
            <a:r>
              <a:rPr dirty="0" sz="13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3b2f06"/>
                </a:solidFill>
                <a:latin typeface="Calibri"/>
                <a:cs typeface="Calibri"/>
              </a:rPr>
              <a:t>of</a:t>
            </a:r>
            <a:r>
              <a:rPr dirty="0" sz="13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3b2f06"/>
                </a:solidFill>
                <a:latin typeface="Calibri"/>
                <a:cs typeface="Calibri"/>
              </a:rPr>
              <a:t>the</a:t>
            </a:r>
            <a:r>
              <a:rPr dirty="0" sz="13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3b2f06"/>
                </a:solidFill>
                <a:latin typeface="Calibri"/>
                <a:cs typeface="Calibri"/>
              </a:rPr>
              <a:t>Predictive</a:t>
            </a:r>
            <a:r>
              <a:rPr dirty="0" sz="13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3b2f06"/>
                </a:solidFill>
                <a:latin typeface="Calibri"/>
                <a:cs typeface="Calibri"/>
              </a:rPr>
              <a:t>Analytics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122236" y="6158936"/>
            <a:ext cx="212340" cy="17081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45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90c226"/>
                </a:solidFill>
                <a:latin typeface="WWRVLB+TrebuchetMS"/>
                <a:cs typeface="WWRVLB+TrebuchetMS"/>
              </a:rPr>
              <a:t>3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61451" y="559392"/>
            <a:ext cx="10407891" cy="4779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63"/>
              </a:lnSpc>
              <a:spcBef>
                <a:spcPts val="0"/>
              </a:spcBef>
              <a:spcAft>
                <a:spcPts val="0"/>
              </a:spcAft>
            </a:pPr>
            <a:r>
              <a:rPr dirty="0" sz="3100">
                <a:solidFill>
                  <a:srgbClr val="0b49cb"/>
                </a:solidFill>
                <a:latin typeface="KVJJWL+ArialMT"/>
                <a:cs typeface="KVJJWL+ArialMT"/>
              </a:rPr>
              <a:t>Total</a:t>
            </a:r>
            <a:r>
              <a:rPr dirty="0" sz="3100" spc="85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3100">
                <a:solidFill>
                  <a:srgbClr val="0b49cb"/>
                </a:solidFill>
                <a:latin typeface="KVJJWL+ArialMT"/>
                <a:cs typeface="KVJJWL+ArialMT"/>
              </a:rPr>
              <a:t>Number</a:t>
            </a:r>
            <a:r>
              <a:rPr dirty="0" sz="3100" spc="83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3100">
                <a:solidFill>
                  <a:srgbClr val="0b49cb"/>
                </a:solidFill>
                <a:latin typeface="KVJJWL+ArialMT"/>
                <a:cs typeface="KVJJWL+ArialMT"/>
              </a:rPr>
              <a:t>of</a:t>
            </a:r>
            <a:r>
              <a:rPr dirty="0" sz="3100" spc="81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3100">
                <a:solidFill>
                  <a:srgbClr val="0b49cb"/>
                </a:solidFill>
                <a:latin typeface="KVJJWL+ArialMT"/>
                <a:cs typeface="KVJJWL+ArialMT"/>
              </a:rPr>
              <a:t>Successful</a:t>
            </a:r>
            <a:r>
              <a:rPr dirty="0" sz="3100" spc="83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3100">
                <a:solidFill>
                  <a:srgbClr val="0b49cb"/>
                </a:solidFill>
                <a:latin typeface="KVJJWL+ArialMT"/>
                <a:cs typeface="KVJJWL+ArialMT"/>
              </a:rPr>
              <a:t>and</a:t>
            </a:r>
            <a:r>
              <a:rPr dirty="0" sz="3100" spc="83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3100">
                <a:solidFill>
                  <a:srgbClr val="0b49cb"/>
                </a:solidFill>
                <a:latin typeface="KVJJWL+ArialMT"/>
                <a:cs typeface="KVJJWL+ArialMT"/>
              </a:rPr>
              <a:t>Failure</a:t>
            </a:r>
            <a:r>
              <a:rPr dirty="0" sz="3100" spc="83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3100">
                <a:solidFill>
                  <a:srgbClr val="0b49cb"/>
                </a:solidFill>
                <a:latin typeface="KVJJWL+ArialMT"/>
                <a:cs typeface="KVJJWL+ArialMT"/>
              </a:rPr>
              <a:t>Mission</a:t>
            </a:r>
            <a:r>
              <a:rPr dirty="0" sz="3100" spc="82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3100">
                <a:solidFill>
                  <a:srgbClr val="0b49cb"/>
                </a:solidFill>
                <a:latin typeface="KVJJWL+ArialMT"/>
                <a:cs typeface="KVJJWL+ArialMT"/>
              </a:rPr>
              <a:t>Outcomes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7616" y="5017369"/>
            <a:ext cx="9725713" cy="6217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90c226"/>
                </a:solidFill>
                <a:latin typeface="RAKBIQ+Wingdings3"/>
                <a:cs typeface="RAKBIQ+Wingdings3"/>
              </a:rPr>
              <a:t></a:t>
            </a:r>
            <a:r>
              <a:rPr dirty="0" sz="1800" spc="667">
                <a:solidFill>
                  <a:srgbClr val="90c22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It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appears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that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missions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generally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tend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to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be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successful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with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the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exception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of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one</a:t>
            </a:r>
          </a:p>
          <a:p>
            <a:pPr marL="342900" marR="0">
              <a:lnSpc>
                <a:spcPts val="2200"/>
              </a:lnSpc>
              <a:spcBef>
                <a:spcPts val="176"/>
              </a:spcBef>
              <a:spcAft>
                <a:spcPts val="0"/>
              </a:spcAft>
            </a:pP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failure.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061911" y="6158936"/>
            <a:ext cx="272281" cy="17081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45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90c226"/>
                </a:solidFill>
                <a:latin typeface="WWRVLB+TrebuchetMS"/>
                <a:cs typeface="WWRVLB+TrebuchetMS"/>
              </a:rPr>
              <a:t>30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61451" y="510272"/>
            <a:ext cx="7669931" cy="5630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33"/>
              </a:lnSpc>
              <a:spcBef>
                <a:spcPts val="0"/>
              </a:spcBef>
              <a:spcAft>
                <a:spcPts val="0"/>
              </a:spcAft>
            </a:pP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Boosters</a:t>
            </a:r>
            <a:r>
              <a:rPr dirty="0" sz="3700" spc="100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Carried</a:t>
            </a:r>
            <a:r>
              <a:rPr dirty="0" sz="3700" spc="100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Maximum</a:t>
            </a:r>
            <a:r>
              <a:rPr dirty="0" sz="3700" spc="100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Payload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81455" y="6133181"/>
            <a:ext cx="7651898" cy="317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12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boosters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have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carried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the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maximum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payload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mass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of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15600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kg.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061911" y="6158936"/>
            <a:ext cx="272281" cy="17081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45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90c226"/>
                </a:solidFill>
                <a:latin typeface="WWRVLB+TrebuchetMS"/>
                <a:cs typeface="WWRVLB+TrebuchetMS"/>
              </a:rPr>
              <a:t>31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61451" y="510272"/>
            <a:ext cx="4748491" cy="5630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33"/>
              </a:lnSpc>
              <a:spcBef>
                <a:spcPts val="0"/>
              </a:spcBef>
              <a:spcAft>
                <a:spcPts val="0"/>
              </a:spcAft>
            </a:pP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2015</a:t>
            </a:r>
            <a:r>
              <a:rPr dirty="0" sz="3700" spc="100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Launch</a:t>
            </a:r>
            <a:r>
              <a:rPr dirty="0" sz="3700" spc="100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3776" y="4845517"/>
            <a:ext cx="8937600" cy="3502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7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90c226"/>
                </a:solidFill>
                <a:latin typeface="RAKBIQ+Wingdings3"/>
                <a:cs typeface="RAKBIQ+Wingdings3"/>
              </a:rPr>
              <a:t></a:t>
            </a:r>
            <a:r>
              <a:rPr dirty="0" sz="1800" spc="667">
                <a:solidFill>
                  <a:srgbClr val="90c22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It</a:t>
            </a:r>
            <a:r>
              <a:rPr dirty="0" sz="2200" spc="58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appears</a:t>
            </a:r>
            <a:r>
              <a:rPr dirty="0" sz="2200" spc="60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that</a:t>
            </a:r>
            <a:r>
              <a:rPr dirty="0" sz="2200" spc="57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2</a:t>
            </a:r>
            <a:r>
              <a:rPr dirty="0" sz="2200" spc="58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boosters</a:t>
            </a:r>
            <a:r>
              <a:rPr dirty="0" sz="2200" spc="60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failed</a:t>
            </a:r>
            <a:r>
              <a:rPr dirty="0" sz="2200" spc="60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to</a:t>
            </a:r>
            <a:r>
              <a:rPr dirty="0" sz="2200" spc="61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land</a:t>
            </a:r>
            <a:r>
              <a:rPr dirty="0" sz="2200" spc="58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at</a:t>
            </a:r>
            <a:r>
              <a:rPr dirty="0" sz="2200" spc="57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the</a:t>
            </a:r>
            <a:r>
              <a:rPr dirty="0" sz="2200" spc="60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beginnnig</a:t>
            </a:r>
            <a:r>
              <a:rPr dirty="0" sz="2200" spc="58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of</a:t>
            </a:r>
            <a:r>
              <a:rPr dirty="0" sz="2200" spc="57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the</a:t>
            </a:r>
            <a:r>
              <a:rPr dirty="0" sz="2200" spc="60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year..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93776" y="5358597"/>
            <a:ext cx="10970512" cy="3502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7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90c226"/>
                </a:solidFill>
                <a:latin typeface="RAKBIQ+Wingdings3"/>
                <a:cs typeface="RAKBIQ+Wingdings3"/>
              </a:rPr>
              <a:t></a:t>
            </a:r>
            <a:r>
              <a:rPr dirty="0" sz="1800" spc="667">
                <a:solidFill>
                  <a:srgbClr val="90c22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The</a:t>
            </a:r>
            <a:r>
              <a:rPr dirty="0" sz="2200" spc="60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first</a:t>
            </a:r>
            <a:r>
              <a:rPr dirty="0" sz="2200" spc="57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successful</a:t>
            </a:r>
            <a:r>
              <a:rPr dirty="0" sz="2200" spc="58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landing</a:t>
            </a:r>
            <a:r>
              <a:rPr dirty="0" sz="2200" spc="58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took</a:t>
            </a:r>
            <a:r>
              <a:rPr dirty="0" sz="2200" spc="60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place</a:t>
            </a:r>
            <a:r>
              <a:rPr dirty="0" sz="2200" spc="58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later</a:t>
            </a:r>
            <a:r>
              <a:rPr dirty="0" sz="2200" spc="60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that</a:t>
            </a:r>
            <a:r>
              <a:rPr dirty="0" sz="2200" spc="57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year</a:t>
            </a:r>
            <a:r>
              <a:rPr dirty="0" sz="2200" spc="60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in</a:t>
            </a:r>
            <a:r>
              <a:rPr dirty="0" sz="2200" spc="58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December</a:t>
            </a:r>
            <a:r>
              <a:rPr dirty="0" sz="2200" spc="60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as</a:t>
            </a:r>
            <a:r>
              <a:rPr dirty="0" sz="2200" spc="60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we</a:t>
            </a:r>
            <a:r>
              <a:rPr dirty="0" sz="2200" spc="58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saw</a:t>
            </a:r>
            <a:r>
              <a:rPr dirty="0" sz="2200" spc="58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earlier.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061911" y="6158936"/>
            <a:ext cx="272281" cy="17081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45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90c226"/>
                </a:solidFill>
                <a:latin typeface="WWRVLB+TrebuchetMS"/>
                <a:cs typeface="WWRVLB+TrebuchetMS"/>
              </a:rPr>
              <a:t>32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61451" y="583951"/>
            <a:ext cx="10071557" cy="435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b49cb"/>
                </a:solidFill>
                <a:latin typeface="KVJJWL+ArialMT"/>
                <a:cs typeface="KVJJWL+ArialMT"/>
              </a:rPr>
              <a:t>Rank</a:t>
            </a:r>
            <a:r>
              <a:rPr dirty="0" sz="2800" spc="75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b49cb"/>
                </a:solidFill>
                <a:latin typeface="KVJJWL+ArialMT"/>
                <a:cs typeface="KVJJWL+ArialMT"/>
              </a:rPr>
              <a:t>Landing</a:t>
            </a:r>
            <a:r>
              <a:rPr dirty="0" sz="2800" spc="75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b49cb"/>
                </a:solidFill>
                <a:latin typeface="KVJJWL+ArialMT"/>
                <a:cs typeface="KVJJWL+ArialMT"/>
              </a:rPr>
              <a:t>Outcomes</a:t>
            </a:r>
            <a:r>
              <a:rPr dirty="0" sz="2800" spc="75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b49cb"/>
                </a:solidFill>
                <a:latin typeface="KVJJWL+ArialMT"/>
                <a:cs typeface="KVJJWL+ArialMT"/>
              </a:rPr>
              <a:t>Between</a:t>
            </a:r>
            <a:r>
              <a:rPr dirty="0" sz="2800" spc="75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b49cb"/>
                </a:solidFill>
                <a:latin typeface="KVJJWL+ArialMT"/>
                <a:cs typeface="KVJJWL+ArialMT"/>
              </a:rPr>
              <a:t>2010-06-04</a:t>
            </a:r>
            <a:r>
              <a:rPr dirty="0" sz="2800" spc="75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b49cb"/>
                </a:solidFill>
                <a:latin typeface="KVJJWL+ArialMT"/>
                <a:cs typeface="KVJJWL+ArialMT"/>
              </a:rPr>
              <a:t>and</a:t>
            </a:r>
            <a:r>
              <a:rPr dirty="0" sz="2800" spc="75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b49cb"/>
                </a:solidFill>
                <a:latin typeface="KVJJWL+ArialMT"/>
                <a:cs typeface="KVJJWL+ArialMT"/>
              </a:rPr>
              <a:t>2017-03-20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3088" y="5212623"/>
            <a:ext cx="10936865" cy="655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90c226"/>
                </a:solidFill>
                <a:latin typeface="RAKBIQ+Wingdings3"/>
                <a:cs typeface="RAKBIQ+Wingdings3"/>
              </a:rPr>
              <a:t></a:t>
            </a:r>
            <a:r>
              <a:rPr dirty="0" sz="1800" spc="667">
                <a:solidFill>
                  <a:srgbClr val="90c22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If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we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observe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the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table,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it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is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apparent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that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the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number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of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successful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landings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have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increased</a:t>
            </a:r>
          </a:p>
          <a:p>
            <a:pPr marL="342900" marR="0">
              <a:lnSpc>
                <a:spcPts val="2200"/>
              </a:lnSpc>
              <a:spcBef>
                <a:spcPts val="439"/>
              </a:spcBef>
              <a:spcAft>
                <a:spcPts val="0"/>
              </a:spcAft>
            </a:pP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since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2015.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3088" y="6060983"/>
            <a:ext cx="8675974" cy="3200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90c226"/>
                </a:solidFill>
                <a:latin typeface="RAKBIQ+Wingdings3"/>
                <a:cs typeface="RAKBIQ+Wingdings3"/>
              </a:rPr>
              <a:t></a:t>
            </a:r>
            <a:r>
              <a:rPr dirty="0" sz="1800" spc="667">
                <a:solidFill>
                  <a:srgbClr val="90c22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Before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2013,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it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seems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that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there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were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no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attempts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to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land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the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boosters.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061911" y="6158936"/>
            <a:ext cx="272281" cy="17081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45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90c226"/>
                </a:solidFill>
                <a:latin typeface="WWRVLB+TrebuchetMS"/>
                <a:cs typeface="WWRVLB+TrebuchetMS"/>
              </a:rPr>
              <a:t>33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89410" y="2582650"/>
            <a:ext cx="1091583" cy="3035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WWRVLB+TrebuchetMS"/>
                <a:cs typeface="WWRVLB+TrebuchetMS"/>
              </a:rPr>
              <a:t>Section</a:t>
            </a:r>
            <a:r>
              <a:rPr dirty="0" sz="1800">
                <a:solidFill>
                  <a:srgbClr val="ffffff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ffffff"/>
                </a:solidFill>
                <a:latin typeface="WWRVLB+TrebuchetMS"/>
                <a:cs typeface="WWRVLB+TrebuchetMS"/>
              </a:rPr>
              <a:t>3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61451" y="510272"/>
            <a:ext cx="4773396" cy="5630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33"/>
              </a:lnSpc>
              <a:spcBef>
                <a:spcPts val="0"/>
              </a:spcBef>
              <a:spcAft>
                <a:spcPts val="0"/>
              </a:spcAft>
            </a:pP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Launch</a:t>
            </a:r>
            <a:r>
              <a:rPr dirty="0" sz="3700" spc="100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Site</a:t>
            </a:r>
            <a:r>
              <a:rPr dirty="0" sz="3700" spc="101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Locations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7592" y="5532798"/>
            <a:ext cx="11393048" cy="3035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90c226"/>
                </a:solidFill>
                <a:latin typeface="RAKBIQ+Wingdings3"/>
                <a:cs typeface="RAKBIQ+Wingdings3"/>
              </a:rPr>
              <a:t></a:t>
            </a:r>
            <a:r>
              <a:rPr dirty="0" sz="1500" spc="1006">
                <a:solidFill>
                  <a:srgbClr val="90c22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All</a:t>
            </a:r>
            <a:r>
              <a:rPr dirty="0" sz="1800" spc="218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launch</a:t>
            </a:r>
            <a:r>
              <a:rPr dirty="0" sz="1800" spc="235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sites</a:t>
            </a:r>
            <a:r>
              <a:rPr dirty="0" sz="1800" spc="225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are</a:t>
            </a:r>
            <a:r>
              <a:rPr dirty="0" sz="1800" spc="238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in</a:t>
            </a:r>
            <a:r>
              <a:rPr dirty="0" sz="1800" spc="227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very</a:t>
            </a:r>
            <a:r>
              <a:rPr dirty="0" sz="1800" spc="241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close</a:t>
            </a:r>
            <a:r>
              <a:rPr dirty="0" sz="1800" spc="219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proximity</a:t>
            </a:r>
            <a:r>
              <a:rPr dirty="0" sz="1800" spc="225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to</a:t>
            </a:r>
            <a:r>
              <a:rPr dirty="0" sz="1800" spc="221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the</a:t>
            </a:r>
            <a:r>
              <a:rPr dirty="0" sz="1800" spc="234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coast,</a:t>
            </a:r>
            <a:r>
              <a:rPr dirty="0" sz="1800" spc="223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while</a:t>
            </a:r>
            <a:r>
              <a:rPr dirty="0" sz="1800" spc="228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launching</a:t>
            </a:r>
            <a:r>
              <a:rPr dirty="0" sz="1800" spc="236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rockets</a:t>
            </a:r>
            <a:r>
              <a:rPr dirty="0" sz="1800" spc="228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towards</a:t>
            </a:r>
            <a:r>
              <a:rPr dirty="0" sz="1800" spc="221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the</a:t>
            </a:r>
            <a:r>
              <a:rPr dirty="0" sz="1800" spc="234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ocean</a:t>
            </a:r>
            <a:r>
              <a:rPr dirty="0" sz="1800" spc="234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it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50492" y="5807118"/>
            <a:ext cx="7803001" cy="3035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minimises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the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risk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of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having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any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debris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dropping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or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exploding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near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people.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061911" y="6158936"/>
            <a:ext cx="272281" cy="17081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45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90c226"/>
                </a:solidFill>
                <a:latin typeface="WWRVLB+TrebuchetMS"/>
                <a:cs typeface="WWRVLB+TrebuchetMS"/>
              </a:rPr>
              <a:t>35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07592" y="6259238"/>
            <a:ext cx="11392306" cy="3035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90c226"/>
                </a:solidFill>
                <a:latin typeface="RAKBIQ+Wingdings3"/>
                <a:cs typeface="RAKBIQ+Wingdings3"/>
              </a:rPr>
              <a:t></a:t>
            </a:r>
            <a:r>
              <a:rPr dirty="0" sz="1500" spc="1006">
                <a:solidFill>
                  <a:srgbClr val="90c22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Most</a:t>
            </a:r>
            <a:r>
              <a:rPr dirty="0" sz="1800" spc="8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of</a:t>
            </a:r>
            <a:r>
              <a:rPr dirty="0" sz="1800" spc="81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Launch</a:t>
            </a:r>
            <a:r>
              <a:rPr dirty="0" sz="1800" spc="102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sites</a:t>
            </a:r>
            <a:r>
              <a:rPr dirty="0" sz="1800" spc="86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are</a:t>
            </a:r>
            <a:r>
              <a:rPr dirty="0" sz="1800" spc="99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in</a:t>
            </a:r>
            <a:r>
              <a:rPr dirty="0" sz="1800" spc="89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proximity</a:t>
            </a:r>
            <a:r>
              <a:rPr dirty="0" sz="1800" spc="87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to</a:t>
            </a:r>
            <a:r>
              <a:rPr dirty="0" sz="1800" spc="82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the</a:t>
            </a:r>
            <a:r>
              <a:rPr dirty="0" sz="1800" spc="97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Equator</a:t>
            </a:r>
            <a:r>
              <a:rPr dirty="0" sz="1800" spc="91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line.</a:t>
            </a:r>
            <a:r>
              <a:rPr dirty="0" sz="1800" spc="94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This</a:t>
            </a:r>
            <a:r>
              <a:rPr dirty="0" sz="1800" spc="93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is</a:t>
            </a:r>
            <a:r>
              <a:rPr dirty="0" sz="1800" spc="81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because</a:t>
            </a:r>
            <a:r>
              <a:rPr dirty="0" sz="1800" spc="1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of</a:t>
            </a:r>
            <a:r>
              <a:rPr dirty="0" sz="1800" spc="81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inertia.</a:t>
            </a:r>
            <a:r>
              <a:rPr dirty="0" sz="1800" spc="103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This</a:t>
            </a:r>
            <a:r>
              <a:rPr dirty="0" sz="1800" spc="93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speed</a:t>
            </a:r>
            <a:r>
              <a:rPr dirty="0" sz="1800" spc="92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will</a:t>
            </a:r>
            <a:r>
              <a:rPr dirty="0" sz="1800" spc="74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help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50492" y="6533559"/>
            <a:ext cx="6403282" cy="3035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the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spacecraft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keep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up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a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good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enough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speed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to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stay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in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orbit.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61451" y="235748"/>
            <a:ext cx="9626995" cy="5630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33"/>
              </a:lnSpc>
              <a:spcBef>
                <a:spcPts val="0"/>
              </a:spcBef>
              <a:spcAft>
                <a:spcPts val="0"/>
              </a:spcAft>
            </a:pP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Success</a:t>
            </a:r>
            <a:r>
              <a:rPr dirty="0" sz="3700" spc="100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vs.</a:t>
            </a:r>
            <a:r>
              <a:rPr dirty="0" sz="3700" spc="97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Failure</a:t>
            </a:r>
            <a:r>
              <a:rPr dirty="0" sz="3700" spc="100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Rate</a:t>
            </a:r>
            <a:r>
              <a:rPr dirty="0" sz="3700" spc="100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of</a:t>
            </a:r>
            <a:r>
              <a:rPr dirty="0" sz="3700" spc="97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Rocket</a:t>
            </a:r>
            <a:r>
              <a:rPr dirty="0" sz="3700" spc="97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Launches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1480" y="6012655"/>
            <a:ext cx="11211366" cy="5778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3b2f06"/>
                </a:solidFill>
                <a:latin typeface="WWRVLB+TrebuchetMS"/>
                <a:cs typeface="WWRVLB+TrebuchetMS"/>
              </a:rPr>
              <a:t>Zooming</a:t>
            </a:r>
            <a:r>
              <a:rPr dirty="0" sz="1800">
                <a:solidFill>
                  <a:srgbClr val="3b2f06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3b2f06"/>
                </a:solidFill>
                <a:latin typeface="WWRVLB+TrebuchetMS"/>
                <a:cs typeface="WWRVLB+TrebuchetMS"/>
              </a:rPr>
              <a:t>in</a:t>
            </a:r>
            <a:r>
              <a:rPr dirty="0" sz="1800">
                <a:solidFill>
                  <a:srgbClr val="3b2f06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3b2f06"/>
                </a:solidFill>
                <a:latin typeface="WWRVLB+TrebuchetMS"/>
                <a:cs typeface="WWRVLB+TrebuchetMS"/>
              </a:rPr>
              <a:t>on</a:t>
            </a:r>
            <a:r>
              <a:rPr dirty="0" sz="1800">
                <a:solidFill>
                  <a:srgbClr val="3b2f06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3b2f06"/>
                </a:solidFill>
                <a:latin typeface="WWRVLB+TrebuchetMS"/>
                <a:cs typeface="WWRVLB+TrebuchetMS"/>
              </a:rPr>
              <a:t>a</a:t>
            </a:r>
            <a:r>
              <a:rPr dirty="0" sz="1800">
                <a:solidFill>
                  <a:srgbClr val="3b2f06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3b2f06"/>
                </a:solidFill>
                <a:latin typeface="WWRVLB+TrebuchetMS"/>
                <a:cs typeface="WWRVLB+TrebuchetMS"/>
              </a:rPr>
              <a:t>launch</a:t>
            </a:r>
            <a:r>
              <a:rPr dirty="0" sz="1800">
                <a:solidFill>
                  <a:srgbClr val="3b2f06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3b2f06"/>
                </a:solidFill>
                <a:latin typeface="WWRVLB+TrebuchetMS"/>
                <a:cs typeface="WWRVLB+TrebuchetMS"/>
              </a:rPr>
              <a:t>site,</a:t>
            </a:r>
            <a:r>
              <a:rPr dirty="0" sz="1800">
                <a:solidFill>
                  <a:srgbClr val="3b2f06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3b2f06"/>
                </a:solidFill>
                <a:latin typeface="WWRVLB+TrebuchetMS"/>
                <a:cs typeface="WWRVLB+TrebuchetMS"/>
              </a:rPr>
              <a:t>we</a:t>
            </a:r>
            <a:r>
              <a:rPr dirty="0" sz="1800">
                <a:solidFill>
                  <a:srgbClr val="3b2f06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3b2f06"/>
                </a:solidFill>
                <a:latin typeface="WWRVLB+TrebuchetMS"/>
                <a:cs typeface="WWRVLB+TrebuchetMS"/>
              </a:rPr>
              <a:t>can</a:t>
            </a:r>
            <a:r>
              <a:rPr dirty="0" sz="1800">
                <a:solidFill>
                  <a:srgbClr val="3b2f06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3b2f06"/>
                </a:solidFill>
                <a:latin typeface="WWRVLB+TrebuchetMS"/>
                <a:cs typeface="WWRVLB+TrebuchetMS"/>
              </a:rPr>
              <a:t>click</a:t>
            </a:r>
            <a:r>
              <a:rPr dirty="0" sz="1800">
                <a:solidFill>
                  <a:srgbClr val="3b2f06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3b2f06"/>
                </a:solidFill>
                <a:latin typeface="WWRVLB+TrebuchetMS"/>
                <a:cs typeface="WWRVLB+TrebuchetMS"/>
              </a:rPr>
              <a:t>on</a:t>
            </a:r>
            <a:r>
              <a:rPr dirty="0" sz="1800">
                <a:solidFill>
                  <a:srgbClr val="3b2f06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3b2f06"/>
                </a:solidFill>
                <a:latin typeface="WWRVLB+TrebuchetMS"/>
                <a:cs typeface="WWRVLB+TrebuchetMS"/>
              </a:rPr>
              <a:t>the</a:t>
            </a:r>
            <a:r>
              <a:rPr dirty="0" sz="1800">
                <a:solidFill>
                  <a:srgbClr val="3b2f06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3b2f06"/>
                </a:solidFill>
                <a:latin typeface="WWRVLB+TrebuchetMS"/>
                <a:cs typeface="WWRVLB+TrebuchetMS"/>
              </a:rPr>
              <a:t>launch</a:t>
            </a:r>
            <a:r>
              <a:rPr dirty="0" sz="1800">
                <a:solidFill>
                  <a:srgbClr val="3b2f06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3b2f06"/>
                </a:solidFill>
                <a:latin typeface="WWRVLB+TrebuchetMS"/>
                <a:cs typeface="WWRVLB+TrebuchetMS"/>
              </a:rPr>
              <a:t>site</a:t>
            </a:r>
            <a:r>
              <a:rPr dirty="0" sz="1800">
                <a:solidFill>
                  <a:srgbClr val="3b2f06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3b2f06"/>
                </a:solidFill>
                <a:latin typeface="WWRVLB+TrebuchetMS"/>
                <a:cs typeface="WWRVLB+TrebuchetMS"/>
              </a:rPr>
              <a:t>which</a:t>
            </a:r>
            <a:r>
              <a:rPr dirty="0" sz="1800">
                <a:solidFill>
                  <a:srgbClr val="3b2f06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3b2f06"/>
                </a:solidFill>
                <a:latin typeface="WWRVLB+TrebuchetMS"/>
                <a:cs typeface="WWRVLB+TrebuchetMS"/>
              </a:rPr>
              <a:t>will</a:t>
            </a:r>
            <a:r>
              <a:rPr dirty="0" sz="1800">
                <a:solidFill>
                  <a:srgbClr val="3b2f06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3b2f06"/>
                </a:solidFill>
                <a:latin typeface="WWRVLB+TrebuchetMS"/>
                <a:cs typeface="WWRVLB+TrebuchetMS"/>
              </a:rPr>
              <a:t>display</a:t>
            </a:r>
            <a:r>
              <a:rPr dirty="0" sz="1800">
                <a:solidFill>
                  <a:srgbClr val="3b2f06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3b2f06"/>
                </a:solidFill>
                <a:latin typeface="WWRVLB+TrebuchetMS"/>
                <a:cs typeface="WWRVLB+TrebuchetMS"/>
              </a:rPr>
              <a:t>marke</a:t>
            </a:r>
            <a:r>
              <a:rPr dirty="0" sz="1350" baseline="-17041">
                <a:solidFill>
                  <a:srgbClr val="90c226"/>
                </a:solidFill>
                <a:latin typeface="WWRVLB+TrebuchetMS"/>
                <a:cs typeface="WWRVLB+TrebuchetMS"/>
              </a:rPr>
              <a:t>36</a:t>
            </a:r>
            <a:r>
              <a:rPr dirty="0" sz="1800">
                <a:solidFill>
                  <a:srgbClr val="3b2f06"/>
                </a:solidFill>
                <a:latin typeface="WWRVLB+TrebuchetMS"/>
                <a:cs typeface="WWRVLB+TrebuchetMS"/>
              </a:rPr>
              <a:t>r</a:t>
            </a:r>
            <a:r>
              <a:rPr dirty="0" sz="1800">
                <a:solidFill>
                  <a:srgbClr val="3b2f06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3b2f06"/>
                </a:solidFill>
                <a:latin typeface="WWRVLB+TrebuchetMS"/>
                <a:cs typeface="WWRVLB+TrebuchetMS"/>
              </a:rPr>
              <a:t>clusters</a:t>
            </a:r>
            <a:r>
              <a:rPr dirty="0" sz="1800">
                <a:solidFill>
                  <a:srgbClr val="3b2f06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3b2f06"/>
                </a:solidFill>
                <a:latin typeface="WWRVLB+TrebuchetMS"/>
                <a:cs typeface="WWRVLB+TrebuchetMS"/>
              </a:rPr>
              <a:t>of</a:t>
            </a:r>
            <a:r>
              <a:rPr dirty="0" sz="1800">
                <a:solidFill>
                  <a:srgbClr val="3b2f06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3b2f06"/>
                </a:solidFill>
                <a:latin typeface="WWRVLB+TrebuchetMS"/>
                <a:cs typeface="WWRVLB+TrebuchetMS"/>
              </a:rPr>
              <a:t>successful</a:t>
            </a:r>
          </a:p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3b2f06"/>
                </a:solidFill>
                <a:latin typeface="WWRVLB+TrebuchetMS"/>
                <a:cs typeface="WWRVLB+TrebuchetMS"/>
              </a:rPr>
              <a:t>landings</a:t>
            </a:r>
            <a:r>
              <a:rPr dirty="0" sz="1800">
                <a:solidFill>
                  <a:srgbClr val="3b2f06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3b2f06"/>
                </a:solidFill>
                <a:latin typeface="WWRVLB+TrebuchetMS"/>
                <a:cs typeface="WWRVLB+TrebuchetMS"/>
              </a:rPr>
              <a:t>(green)</a:t>
            </a:r>
            <a:r>
              <a:rPr dirty="0" sz="1800">
                <a:solidFill>
                  <a:srgbClr val="3b2f06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3b2f06"/>
                </a:solidFill>
                <a:latin typeface="WWRVLB+TrebuchetMS"/>
                <a:cs typeface="WWRVLB+TrebuchetMS"/>
              </a:rPr>
              <a:t>or</a:t>
            </a:r>
            <a:r>
              <a:rPr dirty="0" sz="1800">
                <a:solidFill>
                  <a:srgbClr val="3b2f06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3b2f06"/>
                </a:solidFill>
                <a:latin typeface="WWRVLB+TrebuchetMS"/>
                <a:cs typeface="WWRVLB+TrebuchetMS"/>
              </a:rPr>
              <a:t>failed</a:t>
            </a:r>
            <a:r>
              <a:rPr dirty="0" sz="1800">
                <a:solidFill>
                  <a:srgbClr val="3b2f06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3b2f06"/>
                </a:solidFill>
                <a:latin typeface="WWRVLB+TrebuchetMS"/>
                <a:cs typeface="WWRVLB+TrebuchetMS"/>
              </a:rPr>
              <a:t>landing</a:t>
            </a:r>
            <a:r>
              <a:rPr dirty="0" sz="1800">
                <a:solidFill>
                  <a:srgbClr val="3b2f06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3b2f06"/>
                </a:solidFill>
                <a:latin typeface="WWRVLB+TrebuchetMS"/>
                <a:cs typeface="WWRVLB+TrebuchetMS"/>
              </a:rPr>
              <a:t>(red).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61451" y="423135"/>
            <a:ext cx="5059095" cy="5630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33"/>
              </a:lnSpc>
              <a:spcBef>
                <a:spcPts val="0"/>
              </a:spcBef>
              <a:spcAft>
                <a:spcPts val="0"/>
              </a:spcAft>
            </a:pP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Launch</a:t>
            </a:r>
            <a:r>
              <a:rPr dirty="0" sz="3700" spc="100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Site</a:t>
            </a:r>
            <a:r>
              <a:rPr dirty="0" sz="3700" spc="101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Proximities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98448" y="6086640"/>
            <a:ext cx="9513344" cy="7599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9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9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900">
                <a:solidFill>
                  <a:srgbClr val="000000"/>
                </a:solidFill>
                <a:latin typeface="Calibri"/>
                <a:cs typeface="Calibri"/>
              </a:rPr>
              <a:t>sites</a:t>
            </a:r>
            <a:r>
              <a:rPr dirty="0" sz="29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900">
                <a:solidFill>
                  <a:srgbClr val="000000"/>
                </a:solidFill>
                <a:latin typeface="Calibri"/>
                <a:cs typeface="Calibri"/>
              </a:rPr>
              <a:t>are</a:t>
            </a:r>
            <a:r>
              <a:rPr dirty="0" sz="29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900">
                <a:solidFill>
                  <a:srgbClr val="000000"/>
                </a:solidFill>
                <a:latin typeface="Calibri"/>
                <a:cs typeface="Calibri"/>
              </a:rPr>
              <a:t>close</a:t>
            </a:r>
            <a:r>
              <a:rPr dirty="0" sz="29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9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9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900">
                <a:solidFill>
                  <a:srgbClr val="000000"/>
                </a:solidFill>
                <a:latin typeface="Calibri"/>
                <a:cs typeface="Calibri"/>
              </a:rPr>
              <a:t>coast</a:t>
            </a:r>
            <a:r>
              <a:rPr dirty="0" sz="29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900">
                <a:solidFill>
                  <a:srgbClr val="000000"/>
                </a:solidFill>
                <a:latin typeface="Calibri"/>
                <a:cs typeface="Calibri"/>
              </a:rPr>
              <a:t>line.</a:t>
            </a:r>
            <a:r>
              <a:rPr dirty="0" sz="29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900">
                <a:solidFill>
                  <a:srgbClr val="000000"/>
                </a:solidFill>
                <a:latin typeface="Calibri"/>
                <a:cs typeface="Calibri"/>
              </a:rPr>
              <a:t>This</a:t>
            </a:r>
            <a:r>
              <a:rPr dirty="0" sz="29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9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29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900">
                <a:solidFill>
                  <a:srgbClr val="000000"/>
                </a:solidFill>
                <a:latin typeface="Calibri"/>
                <a:cs typeface="Calibri"/>
              </a:rPr>
              <a:t>evident</a:t>
            </a:r>
            <a:r>
              <a:rPr dirty="0" sz="29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900">
                <a:solidFill>
                  <a:srgbClr val="000000"/>
                </a:solidFill>
                <a:latin typeface="Calibri"/>
                <a:cs typeface="Calibri"/>
              </a:rPr>
              <a:t>with</a:t>
            </a:r>
            <a:r>
              <a:rPr dirty="0" sz="1350" baseline="26229">
                <a:solidFill>
                  <a:srgbClr val="90c226"/>
                </a:solidFill>
                <a:latin typeface="WWRVLB+TrebuchetMS"/>
                <a:cs typeface="WWRVLB+TrebuchetMS"/>
              </a:rPr>
              <a:t>37</a:t>
            </a:r>
            <a:r>
              <a:rPr dirty="0" sz="1350" baseline="26229" spc="238">
                <a:solidFill>
                  <a:srgbClr val="90c226"/>
                </a:solidFill>
                <a:latin typeface="WWRVLB+TrebuchetMS"/>
                <a:cs typeface="WWRVLB+TrebuchetMS"/>
              </a:rPr>
              <a:t> </a:t>
            </a:r>
            <a:r>
              <a:rPr dirty="0" sz="29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9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900">
                <a:solidFill>
                  <a:srgbClr val="000000"/>
                </a:solidFill>
                <a:latin typeface="Calibri"/>
                <a:cs typeface="Calibri"/>
              </a:rPr>
              <a:t>many</a:t>
            </a:r>
          </a:p>
          <a:p>
            <a:pPr marL="0" marR="0">
              <a:lnSpc>
                <a:spcPts val="2783"/>
              </a:lnSpc>
              <a:spcBef>
                <a:spcPts val="0"/>
              </a:spcBef>
              <a:spcAft>
                <a:spcPts val="0"/>
              </a:spcAft>
            </a:pPr>
            <a:r>
              <a:rPr dirty="0" sz="2900">
                <a:solidFill>
                  <a:srgbClr val="000000"/>
                </a:solidFill>
                <a:latin typeface="Calibri"/>
                <a:cs typeface="Calibri"/>
              </a:rPr>
              <a:t>rocket</a:t>
            </a:r>
            <a:r>
              <a:rPr dirty="0" sz="29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900">
                <a:solidFill>
                  <a:srgbClr val="000000"/>
                </a:solidFill>
                <a:latin typeface="Calibri"/>
                <a:cs typeface="Calibri"/>
              </a:rPr>
              <a:t>landing</a:t>
            </a:r>
            <a:r>
              <a:rPr dirty="0" sz="29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900">
                <a:solidFill>
                  <a:srgbClr val="000000"/>
                </a:solidFill>
                <a:latin typeface="Calibri"/>
                <a:cs typeface="Calibri"/>
              </a:rPr>
              <a:t>tests</a:t>
            </a:r>
            <a:r>
              <a:rPr dirty="0" sz="29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90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29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900">
                <a:solidFill>
                  <a:srgbClr val="000000"/>
                </a:solidFill>
                <a:latin typeface="Calibri"/>
                <a:cs typeface="Calibri"/>
              </a:rPr>
              <a:t>water</a:t>
            </a:r>
            <a:r>
              <a:rPr dirty="0" sz="29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900">
                <a:solidFill>
                  <a:srgbClr val="000000"/>
                </a:solidFill>
                <a:latin typeface="Calibri"/>
                <a:cs typeface="Calibri"/>
              </a:rPr>
              <a:t>bodies</a:t>
            </a:r>
            <a:r>
              <a:rPr dirty="0" sz="29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900">
                <a:solidFill>
                  <a:srgbClr val="000000"/>
                </a:solidFill>
                <a:latin typeface="Calibri"/>
                <a:cs typeface="Calibri"/>
              </a:rPr>
              <a:t>like</a:t>
            </a:r>
            <a:r>
              <a:rPr dirty="0" sz="29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9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9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900">
                <a:solidFill>
                  <a:srgbClr val="000000"/>
                </a:solidFill>
                <a:latin typeface="Calibri"/>
                <a:cs typeface="Calibri"/>
              </a:rPr>
              <a:t>ocean.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89410" y="2582650"/>
            <a:ext cx="1091583" cy="3035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WWRVLB+TrebuchetMS"/>
                <a:cs typeface="WWRVLB+TrebuchetMS"/>
              </a:rPr>
              <a:t>Section</a:t>
            </a:r>
            <a:r>
              <a:rPr dirty="0" sz="1800">
                <a:solidFill>
                  <a:srgbClr val="ffffff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ffffff"/>
                </a:solidFill>
                <a:latin typeface="WWRVLB+TrebuchetMS"/>
                <a:cs typeface="WWRVLB+TrebuchetMS"/>
              </a:rPr>
              <a:t>4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61451" y="510272"/>
            <a:ext cx="5896449" cy="5630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33"/>
              </a:lnSpc>
              <a:spcBef>
                <a:spcPts val="0"/>
              </a:spcBef>
              <a:spcAft>
                <a:spcPts val="0"/>
              </a:spcAft>
            </a:pP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&lt;Dashboard</a:t>
            </a:r>
            <a:r>
              <a:rPr dirty="0" sz="3700" spc="100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Screenshot</a:t>
            </a:r>
            <a:r>
              <a:rPr dirty="0" sz="3700" spc="98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1&gt;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1312" y="5978896"/>
            <a:ext cx="10517331" cy="35085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The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chart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clearly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shows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that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from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all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the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sites,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KSC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LC-39A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has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the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most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suc</a:t>
            </a:r>
            <a:r>
              <a:rPr dirty="0" sz="2000" baseline="-27850" spc="-30">
                <a:solidFill>
                  <a:srgbClr val="90c226"/>
                </a:solidFill>
                <a:latin typeface="WWRVLB+TrebuchetMS"/>
                <a:cs typeface="WWRVLB+TrebuchetMS"/>
              </a:rPr>
              <a:t>3</a:t>
            </a:r>
            <a:r>
              <a:rPr dirty="0" sz="2200" spc="-901">
                <a:solidFill>
                  <a:srgbClr val="3b2f06"/>
                </a:solidFill>
                <a:latin typeface="Calibri"/>
                <a:cs typeface="Calibri"/>
              </a:rPr>
              <a:t>c</a:t>
            </a:r>
            <a:r>
              <a:rPr dirty="0" sz="2000" baseline="-27850">
                <a:solidFill>
                  <a:srgbClr val="90c226"/>
                </a:solidFill>
                <a:latin typeface="WWRVLB+TrebuchetMS"/>
                <a:cs typeface="WWRVLB+TrebuchetMS"/>
              </a:rPr>
              <a:t>9</a:t>
            </a:r>
            <a:r>
              <a:rPr dirty="0" sz="2000" baseline="-27850" spc="155">
                <a:solidFill>
                  <a:srgbClr val="90c226"/>
                </a:solidFill>
                <a:latin typeface="WWRVLB+TrebuchetMS"/>
                <a:cs typeface="WWRVLB+TrebuchetMS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essful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launches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9508" y="510272"/>
            <a:ext cx="2607902" cy="5630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33"/>
              </a:lnSpc>
              <a:spcBef>
                <a:spcPts val="0"/>
              </a:spcBef>
              <a:spcAft>
                <a:spcPts val="0"/>
              </a:spcAft>
            </a:pP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4572" y="1543996"/>
            <a:ext cx="3742608" cy="3372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3b2f06"/>
                </a:solidFill>
                <a:latin typeface="KVJJWL+ArialMT"/>
                <a:cs typeface="KVJJWL+ArialMT"/>
              </a:rPr>
              <a:t>•</a:t>
            </a:r>
            <a:r>
              <a:rPr dirty="0" sz="2050" spc="569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3b2f06"/>
                </a:solidFill>
                <a:latin typeface="Calibri"/>
                <a:cs typeface="Calibri"/>
              </a:rPr>
              <a:t>Project</a:t>
            </a:r>
            <a:r>
              <a:rPr dirty="0" sz="2000" b="1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3b2f06"/>
                </a:solidFill>
                <a:latin typeface="Calibri"/>
                <a:cs typeface="Calibri"/>
              </a:rPr>
              <a:t>background</a:t>
            </a:r>
            <a:r>
              <a:rPr dirty="0" sz="2000" b="1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3b2f06"/>
                </a:solidFill>
                <a:latin typeface="Calibri"/>
                <a:cs typeface="Calibri"/>
              </a:rPr>
              <a:t>and</a:t>
            </a:r>
            <a:r>
              <a:rPr dirty="0" sz="2000" b="1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3b2f06"/>
                </a:solidFill>
                <a:latin typeface="Calibri"/>
                <a:cs typeface="Calibri"/>
              </a:rPr>
              <a:t>context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64572" y="1980343"/>
            <a:ext cx="11393004" cy="7188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88848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The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main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aim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of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this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Data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Science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project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is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to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allow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the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company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to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compete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with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SpaceX.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In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order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to</a:t>
            </a: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achieve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this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goal,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it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is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important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to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determine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if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the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first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stage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of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the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SpaceX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Falcon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9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rocket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will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land</a:t>
            </a:r>
          </a:p>
          <a:p>
            <a:pPr marL="0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successfully.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64572" y="2798223"/>
            <a:ext cx="11176285" cy="5054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SpaceX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advertises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Falcon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9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rocket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launches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on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its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website,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with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a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cost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of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62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million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dollars.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Other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providers</a:t>
            </a:r>
          </a:p>
          <a:p>
            <a:pPr marL="0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cost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upward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of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165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million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dollars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each,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much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of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the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savings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is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because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SpaceX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can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reuse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the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first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stage.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64572" y="3748716"/>
            <a:ext cx="4104621" cy="3372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3b2f06"/>
                </a:solidFill>
                <a:latin typeface="KVJJWL+ArialMT"/>
                <a:cs typeface="KVJJWL+ArialMT"/>
              </a:rPr>
              <a:t>•</a:t>
            </a:r>
            <a:r>
              <a:rPr dirty="0" sz="2050" spc="569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3b2f06"/>
                </a:solidFill>
                <a:latin typeface="Calibri"/>
                <a:cs typeface="Calibri"/>
              </a:rPr>
              <a:t>Problems</a:t>
            </a:r>
            <a:r>
              <a:rPr dirty="0" sz="2000" b="1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3b2f06"/>
                </a:solidFill>
                <a:latin typeface="Calibri"/>
                <a:cs typeface="Calibri"/>
              </a:rPr>
              <a:t>you</a:t>
            </a:r>
            <a:r>
              <a:rPr dirty="0" sz="2000" b="1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3b2f06"/>
                </a:solidFill>
                <a:latin typeface="Calibri"/>
                <a:cs typeface="Calibri"/>
              </a:rPr>
              <a:t>want</a:t>
            </a:r>
            <a:r>
              <a:rPr dirty="0" sz="2000" b="1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3b2f06"/>
                </a:solidFill>
                <a:latin typeface="Calibri"/>
                <a:cs typeface="Calibri"/>
              </a:rPr>
              <a:t>to</a:t>
            </a:r>
            <a:r>
              <a:rPr dirty="0" sz="2000" b="1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3b2f06"/>
                </a:solidFill>
                <a:latin typeface="Calibri"/>
                <a:cs typeface="Calibri"/>
              </a:rPr>
              <a:t>find</a:t>
            </a:r>
            <a:r>
              <a:rPr dirty="0" sz="2000" b="1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3b2f06"/>
                </a:solidFill>
                <a:latin typeface="Calibri"/>
                <a:cs typeface="Calibri"/>
              </a:rPr>
              <a:t>answers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64572" y="4185063"/>
            <a:ext cx="11549433" cy="11455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803655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Therefore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if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we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can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accurately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predict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the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likelihood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of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the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first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stage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rocket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landing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successfully,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w</a:t>
            </a:r>
            <a:r>
              <a:rPr dirty="0" sz="2000" spc="-234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hat</a:t>
            </a:r>
          </a:p>
          <a:p>
            <a:pPr marL="0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factors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determine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if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the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rocket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will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land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successfully,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the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interaction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amongst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various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features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that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determine</a:t>
            </a: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the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success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rate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of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a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successful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landing,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what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operating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conditions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needs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to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be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in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place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to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ensure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a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successful</a:t>
            </a:r>
          </a:p>
          <a:p>
            <a:pPr marL="0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landing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program,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then</a:t>
            </a:r>
            <a:r>
              <a:rPr dirty="0" sz="2000" spc="-43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we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can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determine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the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cost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of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a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launch.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With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the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help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of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the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Data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Science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findings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and</a:t>
            </a: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models,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the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company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can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make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more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informed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bids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against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SpaceX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for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a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rocket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launch.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122236" y="6158936"/>
            <a:ext cx="212340" cy="17081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45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90c226"/>
                </a:solidFill>
                <a:latin typeface="WWRVLB+TrebuchetMS"/>
                <a:cs typeface="WWRVLB+TrebuchetMS"/>
              </a:rPr>
              <a:t>4</a:t>
            </a:r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61450" y="302899"/>
            <a:ext cx="10562589" cy="435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b49cb"/>
                </a:solidFill>
                <a:latin typeface="KVJJWL+ArialMT"/>
                <a:cs typeface="KVJJWL+ArialMT"/>
              </a:rPr>
              <a:t>Pie</a:t>
            </a:r>
            <a:r>
              <a:rPr dirty="0" sz="2800" spc="76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b49cb"/>
                </a:solidFill>
                <a:latin typeface="KVJJWL+ArialMT"/>
                <a:cs typeface="KVJJWL+ArialMT"/>
              </a:rPr>
              <a:t>chart</a:t>
            </a:r>
            <a:r>
              <a:rPr dirty="0" sz="2800" spc="73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b49cb"/>
                </a:solidFill>
                <a:latin typeface="KVJJWL+ArialMT"/>
                <a:cs typeface="KVJJWL+ArialMT"/>
              </a:rPr>
              <a:t>showing</a:t>
            </a:r>
            <a:r>
              <a:rPr dirty="0" sz="2800" spc="75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b49cb"/>
                </a:solidFill>
                <a:latin typeface="KVJJWL+ArialMT"/>
                <a:cs typeface="KVJJWL+ArialMT"/>
              </a:rPr>
              <a:t>the</a:t>
            </a:r>
            <a:r>
              <a:rPr dirty="0" sz="2800" spc="76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b49cb"/>
                </a:solidFill>
                <a:latin typeface="KVJJWL+ArialMT"/>
                <a:cs typeface="KVJJWL+ArialMT"/>
              </a:rPr>
              <a:t>Launch</a:t>
            </a:r>
            <a:r>
              <a:rPr dirty="0" sz="2800" spc="75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b49cb"/>
                </a:solidFill>
                <a:latin typeface="KVJJWL+ArialMT"/>
                <a:cs typeface="KVJJWL+ArialMT"/>
              </a:rPr>
              <a:t>site</a:t>
            </a:r>
            <a:r>
              <a:rPr dirty="0" sz="2800" spc="75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b49cb"/>
                </a:solidFill>
                <a:latin typeface="KVJJWL+ArialMT"/>
                <a:cs typeface="KVJJWL+ArialMT"/>
              </a:rPr>
              <a:t>with</a:t>
            </a:r>
            <a:r>
              <a:rPr dirty="0" sz="2800" spc="75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b49cb"/>
                </a:solidFill>
                <a:latin typeface="KVJJWL+ArialMT"/>
                <a:cs typeface="KVJJWL+ArialMT"/>
              </a:rPr>
              <a:t>the</a:t>
            </a:r>
            <a:r>
              <a:rPr dirty="0" sz="2800" spc="76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b49cb"/>
                </a:solidFill>
                <a:latin typeface="KVJJWL+ArialMT"/>
                <a:cs typeface="KVJJWL+ArialMT"/>
              </a:rPr>
              <a:t>highest</a:t>
            </a:r>
            <a:r>
              <a:rPr dirty="0" sz="2800" spc="74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b49cb"/>
                </a:solidFill>
                <a:latin typeface="KVJJWL+ArialMT"/>
                <a:cs typeface="KVJJWL+ArialMT"/>
              </a:rPr>
              <a:t>launch</a:t>
            </a:r>
            <a:r>
              <a:rPr dirty="0" sz="2800" spc="75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b49cb"/>
                </a:solidFill>
                <a:latin typeface="KVJJWL+ArialMT"/>
                <a:cs typeface="KVJJWL+ArialMT"/>
              </a:rPr>
              <a:t>success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61450" y="601603"/>
            <a:ext cx="844153" cy="435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b49cb"/>
                </a:solidFill>
                <a:latin typeface="KVJJWL+ArialMT"/>
                <a:cs typeface="KVJJWL+ArialMT"/>
              </a:rPr>
              <a:t>ratio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08432" y="6004907"/>
            <a:ext cx="11800206" cy="5778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The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chart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shows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that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76.9%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of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the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total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launches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at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site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KSC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LC-39A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were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successful.</a:t>
            </a:r>
            <a:r>
              <a:rPr dirty="0" sz="1350" baseline="-20431" spc="33">
                <a:solidFill>
                  <a:srgbClr val="90c226"/>
                </a:solidFill>
                <a:latin typeface="WWRVLB+TrebuchetMS"/>
                <a:cs typeface="WWRVLB+TrebuchetMS"/>
              </a:rPr>
              <a:t>40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This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is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a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the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highest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success</a:t>
            </a:r>
          </a:p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rate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of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all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the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different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launch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WWRVLB+TrebuchetMS"/>
                <a:cs typeface="WWRVLB+TrebuchetMS"/>
              </a:rPr>
              <a:t>sites.</a:t>
            </a: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61451" y="510272"/>
            <a:ext cx="8790571" cy="5630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33"/>
              </a:lnSpc>
              <a:spcBef>
                <a:spcPts val="0"/>
              </a:spcBef>
              <a:spcAft>
                <a:spcPts val="0"/>
              </a:spcAft>
            </a:pP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Payload</a:t>
            </a:r>
            <a:r>
              <a:rPr dirty="0" sz="3700" spc="100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vs.</a:t>
            </a:r>
            <a:r>
              <a:rPr dirty="0" sz="3700" spc="97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Launch</a:t>
            </a:r>
            <a:r>
              <a:rPr dirty="0" sz="3700" spc="100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Outcome</a:t>
            </a:r>
            <a:r>
              <a:rPr dirty="0" sz="3700" spc="100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for</a:t>
            </a:r>
            <a:r>
              <a:rPr dirty="0" sz="3700" spc="101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All</a:t>
            </a:r>
            <a:r>
              <a:rPr dirty="0" sz="3700" spc="100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Sites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0896" y="5928112"/>
            <a:ext cx="10840118" cy="4016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More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booster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versions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acquire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a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success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rate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at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lower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payloads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(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from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0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to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5000)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as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compared</a:t>
            </a:r>
          </a:p>
          <a:p>
            <a:pPr marL="8751016" marR="0">
              <a:lnSpc>
                <a:spcPts val="1012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90c226"/>
                </a:solidFill>
                <a:latin typeface="WWRVLB+TrebuchetMS"/>
                <a:cs typeface="WWRVLB+TrebuchetMS"/>
              </a:rPr>
              <a:t>41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0896" y="6229864"/>
            <a:ext cx="6634818" cy="317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to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booster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versions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with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higher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payloads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(5000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to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10000)</a:t>
            </a:r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89410" y="2582650"/>
            <a:ext cx="1091583" cy="3035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WWRVLB+TrebuchetMS"/>
                <a:cs typeface="WWRVLB+TrebuchetMS"/>
              </a:rPr>
              <a:t>Section</a:t>
            </a:r>
            <a:r>
              <a:rPr dirty="0" sz="1800">
                <a:solidFill>
                  <a:srgbClr val="ffffff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ffffff"/>
                </a:solidFill>
                <a:latin typeface="WWRVLB+TrebuchetMS"/>
                <a:cs typeface="WWRVLB+TrebuchetMS"/>
              </a:rPr>
              <a:t>5</a:t>
            </a:r>
          </a:p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61451" y="510272"/>
            <a:ext cx="4981092" cy="5630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33"/>
              </a:lnSpc>
              <a:spcBef>
                <a:spcPts val="0"/>
              </a:spcBef>
              <a:spcAft>
                <a:spcPts val="0"/>
              </a:spcAft>
            </a:pP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Classification</a:t>
            </a:r>
            <a:r>
              <a:rPr dirty="0" sz="3700" spc="100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Accuracy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9120" y="5937656"/>
            <a:ext cx="10742488" cy="6527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From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the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graph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and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analysis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from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the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notebook,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The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decision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tree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classifier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yields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the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highest</a:t>
            </a:r>
          </a:p>
          <a:p>
            <a:pPr marL="8482792" marR="0">
              <a:lnSpc>
                <a:spcPts val="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90c226"/>
                </a:solidFill>
                <a:latin typeface="WWRVLB+TrebuchetMS"/>
                <a:cs typeface="WWRVLB+TrebuchetMS"/>
              </a:rPr>
              <a:t>43</a:t>
            </a:r>
          </a:p>
          <a:p>
            <a:pPr marL="0" marR="0">
              <a:lnSpc>
                <a:spcPts val="1702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accuracy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61451" y="510272"/>
            <a:ext cx="3676179" cy="5630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33"/>
              </a:lnSpc>
              <a:spcBef>
                <a:spcPts val="0"/>
              </a:spcBef>
              <a:spcAft>
                <a:spcPts val="0"/>
              </a:spcAft>
            </a:pP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Confusion</a:t>
            </a:r>
            <a:r>
              <a:rPr dirty="0" sz="3700" spc="100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Matrix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439" y="1434693"/>
            <a:ext cx="4864127" cy="16484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7404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•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The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model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predicted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12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successful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landings</a:t>
            </a:r>
          </a:p>
          <a:p>
            <a:pPr marL="0" marR="0">
              <a:lnSpc>
                <a:spcPts val="2000"/>
              </a:lnSpc>
              <a:spcBef>
                <a:spcPts val="1560"/>
              </a:spcBef>
              <a:spcAft>
                <a:spcPts val="0"/>
              </a:spcAft>
            </a:pP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when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the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True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label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was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successful</a:t>
            </a:r>
            <a:r>
              <a:rPr dirty="0" sz="2000" spc="451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(True</a:t>
            </a:r>
          </a:p>
          <a:p>
            <a:pPr marL="0" marR="0">
              <a:lnSpc>
                <a:spcPts val="2000"/>
              </a:lnSpc>
              <a:spcBef>
                <a:spcPts val="1510"/>
              </a:spcBef>
              <a:spcAft>
                <a:spcPts val="0"/>
              </a:spcAft>
            </a:pP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Positive)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and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3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unsuccessful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landings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when</a:t>
            </a:r>
          </a:p>
          <a:p>
            <a:pPr marL="0" marR="0">
              <a:lnSpc>
                <a:spcPts val="2000"/>
              </a:lnSpc>
              <a:spcBef>
                <a:spcPts val="1559"/>
              </a:spcBef>
              <a:spcAft>
                <a:spcPts val="0"/>
              </a:spcAft>
            </a:pP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the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True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label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was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failure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(True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Negative).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439" y="3695293"/>
            <a:ext cx="4234559" cy="11963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•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The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model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also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predicted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3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successful</a:t>
            </a:r>
          </a:p>
          <a:p>
            <a:pPr marL="0" marR="0">
              <a:lnSpc>
                <a:spcPts val="2000"/>
              </a:lnSpc>
              <a:spcBef>
                <a:spcPts val="1559"/>
              </a:spcBef>
              <a:spcAft>
                <a:spcPts val="0"/>
              </a:spcAft>
            </a:pP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landings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when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the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True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label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was</a:t>
            </a:r>
          </a:p>
          <a:p>
            <a:pPr marL="0" marR="0">
              <a:lnSpc>
                <a:spcPts val="2000"/>
              </a:lnSpc>
              <a:spcBef>
                <a:spcPts val="1510"/>
              </a:spcBef>
              <a:spcAft>
                <a:spcPts val="0"/>
              </a:spcAft>
            </a:pP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unsuccessful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landing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(False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Positive).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1439" y="5503773"/>
            <a:ext cx="4582031" cy="744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•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The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model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generally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predicted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successful</a:t>
            </a:r>
          </a:p>
          <a:p>
            <a:pPr marL="0" marR="0">
              <a:lnSpc>
                <a:spcPts val="2000"/>
              </a:lnSpc>
              <a:spcBef>
                <a:spcPts val="1560"/>
              </a:spcBef>
              <a:spcAft>
                <a:spcPts val="0"/>
              </a:spcAft>
            </a:pPr>
            <a:r>
              <a:rPr dirty="0" sz="2000">
                <a:solidFill>
                  <a:srgbClr val="3b2f06"/>
                </a:solidFill>
                <a:latin typeface="Calibri"/>
                <a:cs typeface="Calibri"/>
              </a:rPr>
              <a:t>landings.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061911" y="6158936"/>
            <a:ext cx="272281" cy="17081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45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90c226"/>
                </a:solidFill>
                <a:latin typeface="WWRVLB+TrebuchetMS"/>
                <a:cs typeface="WWRVLB+TrebuchetMS"/>
              </a:rPr>
              <a:t>44</a:t>
            </a:r>
          </a:p>
        </p:txBody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61451" y="510272"/>
            <a:ext cx="2712070" cy="5630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33"/>
              </a:lnSpc>
              <a:spcBef>
                <a:spcPts val="0"/>
              </a:spcBef>
              <a:spcAft>
                <a:spcPts val="0"/>
              </a:spcAft>
            </a:pP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Conclusions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440" y="1499768"/>
            <a:ext cx="2695381" cy="317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We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can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conclude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that: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440" y="2010318"/>
            <a:ext cx="10592100" cy="8331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90c226"/>
                </a:solidFill>
                <a:latin typeface="RAKBIQ+Wingdings3"/>
                <a:cs typeface="RAKBIQ+Wingdings3"/>
              </a:rPr>
              <a:t></a:t>
            </a:r>
            <a:r>
              <a:rPr dirty="0" sz="1800" spc="667">
                <a:solidFill>
                  <a:srgbClr val="90c22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The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larger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the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flight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amount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at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a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launch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site,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the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greater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the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success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rate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at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a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launch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site.</a:t>
            </a:r>
          </a:p>
          <a:p>
            <a:pPr marL="0" marR="0">
              <a:lnSpc>
                <a:spcPts val="2200"/>
              </a:lnSpc>
              <a:spcBef>
                <a:spcPts val="1820"/>
              </a:spcBef>
              <a:spcAft>
                <a:spcPts val="0"/>
              </a:spcAft>
            </a:pPr>
            <a:r>
              <a:rPr dirty="0" sz="1800">
                <a:solidFill>
                  <a:srgbClr val="90c226"/>
                </a:solidFill>
                <a:latin typeface="RAKBIQ+Wingdings3"/>
                <a:cs typeface="RAKBIQ+Wingdings3"/>
              </a:rPr>
              <a:t></a:t>
            </a:r>
            <a:r>
              <a:rPr dirty="0" sz="1800" spc="667">
                <a:solidFill>
                  <a:srgbClr val="90c22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404040"/>
                </a:solidFill>
                <a:latin typeface="Calibri"/>
                <a:cs typeface="Calibri"/>
              </a:rPr>
              <a:t>Launch</a:t>
            </a:r>
            <a:r>
              <a:rPr dirty="0" sz="22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404040"/>
                </a:solidFill>
                <a:latin typeface="Calibri"/>
                <a:cs typeface="Calibri"/>
              </a:rPr>
              <a:t>success</a:t>
            </a:r>
            <a:r>
              <a:rPr dirty="0" sz="22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404040"/>
                </a:solidFill>
                <a:latin typeface="Calibri"/>
                <a:cs typeface="Calibri"/>
              </a:rPr>
              <a:t>rate</a:t>
            </a:r>
            <a:r>
              <a:rPr dirty="0" sz="22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404040"/>
                </a:solidFill>
                <a:latin typeface="Calibri"/>
                <a:cs typeface="Calibri"/>
              </a:rPr>
              <a:t>started</a:t>
            </a:r>
            <a:r>
              <a:rPr dirty="0" sz="22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22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404040"/>
                </a:solidFill>
                <a:latin typeface="Calibri"/>
                <a:cs typeface="Calibri"/>
              </a:rPr>
              <a:t>increase</a:t>
            </a:r>
            <a:r>
              <a:rPr dirty="0" sz="22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dirty="0" sz="22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404040"/>
                </a:solidFill>
                <a:latin typeface="Calibri"/>
                <a:cs typeface="Calibri"/>
              </a:rPr>
              <a:t>2013</a:t>
            </a:r>
            <a:r>
              <a:rPr dirty="0" sz="22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404040"/>
                </a:solidFill>
                <a:latin typeface="Calibri"/>
                <a:cs typeface="Calibri"/>
              </a:rPr>
              <a:t>till</a:t>
            </a:r>
            <a:r>
              <a:rPr dirty="0" sz="22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404040"/>
                </a:solidFill>
                <a:latin typeface="Calibri"/>
                <a:cs typeface="Calibri"/>
              </a:rPr>
              <a:t>2020.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1440" y="3036478"/>
            <a:ext cx="7502468" cy="3200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90c226"/>
                </a:solidFill>
                <a:latin typeface="RAKBIQ+Wingdings3"/>
                <a:cs typeface="RAKBIQ+Wingdings3"/>
              </a:rPr>
              <a:t></a:t>
            </a:r>
            <a:r>
              <a:rPr dirty="0" sz="1800" spc="667">
                <a:solidFill>
                  <a:srgbClr val="90c22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Orbits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404040"/>
                </a:solidFill>
                <a:latin typeface="Calibri"/>
                <a:cs typeface="Calibri"/>
              </a:rPr>
              <a:t>ES-L1,</a:t>
            </a:r>
            <a:r>
              <a:rPr dirty="0" sz="22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404040"/>
                </a:solidFill>
                <a:latin typeface="Calibri"/>
                <a:cs typeface="Calibri"/>
              </a:rPr>
              <a:t>GEO,</a:t>
            </a:r>
            <a:r>
              <a:rPr dirty="0" sz="22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404040"/>
                </a:solidFill>
                <a:latin typeface="Calibri"/>
                <a:cs typeface="Calibri"/>
              </a:rPr>
              <a:t>HEO,</a:t>
            </a:r>
            <a:r>
              <a:rPr dirty="0" sz="22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404040"/>
                </a:solidFill>
                <a:latin typeface="Calibri"/>
                <a:cs typeface="Calibri"/>
              </a:rPr>
              <a:t>SSO,</a:t>
            </a:r>
            <a:r>
              <a:rPr dirty="0" sz="22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404040"/>
                </a:solidFill>
                <a:latin typeface="Calibri"/>
                <a:cs typeface="Calibri"/>
              </a:rPr>
              <a:t>VLEO</a:t>
            </a:r>
            <a:r>
              <a:rPr dirty="0" sz="22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404040"/>
                </a:solidFill>
                <a:latin typeface="Calibri"/>
                <a:cs typeface="Calibri"/>
              </a:rPr>
              <a:t>had</a:t>
            </a:r>
            <a:r>
              <a:rPr dirty="0" sz="22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22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404040"/>
                </a:solidFill>
                <a:latin typeface="Calibri"/>
                <a:cs typeface="Calibri"/>
              </a:rPr>
              <a:t>most</a:t>
            </a:r>
            <a:r>
              <a:rPr dirty="0" sz="22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404040"/>
                </a:solidFill>
                <a:latin typeface="Calibri"/>
                <a:cs typeface="Calibri"/>
              </a:rPr>
              <a:t>success</a:t>
            </a:r>
            <a:r>
              <a:rPr dirty="0" sz="22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404040"/>
                </a:solidFill>
                <a:latin typeface="Calibri"/>
                <a:cs typeface="Calibri"/>
              </a:rPr>
              <a:t>rate.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1440" y="3549558"/>
            <a:ext cx="7033940" cy="3200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90c226"/>
                </a:solidFill>
                <a:latin typeface="RAKBIQ+Wingdings3"/>
                <a:cs typeface="RAKBIQ+Wingdings3"/>
              </a:rPr>
              <a:t></a:t>
            </a:r>
            <a:r>
              <a:rPr dirty="0" sz="1800" spc="667">
                <a:solidFill>
                  <a:srgbClr val="90c22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KSC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LC-39A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had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the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most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successful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launches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of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any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sites.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1440" y="4062638"/>
            <a:ext cx="9397105" cy="3200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90c226"/>
                </a:solidFill>
                <a:latin typeface="RAKBIQ+Wingdings3"/>
                <a:cs typeface="RAKBIQ+Wingdings3"/>
              </a:rPr>
              <a:t></a:t>
            </a:r>
            <a:r>
              <a:rPr dirty="0" sz="1800" spc="667">
                <a:solidFill>
                  <a:srgbClr val="90c22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The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Decision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tree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classifier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is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the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best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machine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learning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algorithm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for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this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task.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061911" y="6158936"/>
            <a:ext cx="272281" cy="17081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45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90c226"/>
                </a:solidFill>
                <a:latin typeface="WWRVLB+TrebuchetMS"/>
                <a:cs typeface="WWRVLB+TrebuchetMS"/>
              </a:rPr>
              <a:t>45</a:t>
            </a:r>
          </a:p>
        </p:txBody>
      </p: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61451" y="510272"/>
            <a:ext cx="2555360" cy="5630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33"/>
              </a:lnSpc>
              <a:spcBef>
                <a:spcPts val="0"/>
              </a:spcBef>
              <a:spcAft>
                <a:spcPts val="0"/>
              </a:spcAft>
            </a:pP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References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440" y="1497238"/>
            <a:ext cx="11660916" cy="655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90c226"/>
                </a:solidFill>
                <a:latin typeface="RAKBIQ+Wingdings3"/>
                <a:cs typeface="RAKBIQ+Wingdings3"/>
              </a:rPr>
              <a:t></a:t>
            </a:r>
            <a:r>
              <a:rPr dirty="0" sz="1800" spc="667">
                <a:solidFill>
                  <a:srgbClr val="90c22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Fortune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Business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Insights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(2020).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 i="1">
                <a:solidFill>
                  <a:srgbClr val="3b2f06"/>
                </a:solidFill>
                <a:latin typeface="Calibri"/>
                <a:cs typeface="Calibri"/>
              </a:rPr>
              <a:t>Space</a:t>
            </a:r>
            <a:r>
              <a:rPr dirty="0" sz="2200" i="1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 i="1">
                <a:solidFill>
                  <a:srgbClr val="3b2f06"/>
                </a:solidFill>
                <a:latin typeface="Calibri"/>
                <a:cs typeface="Calibri"/>
              </a:rPr>
              <a:t>launch</a:t>
            </a:r>
            <a:r>
              <a:rPr dirty="0" sz="2200" i="1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 i="1">
                <a:solidFill>
                  <a:srgbClr val="3b2f06"/>
                </a:solidFill>
                <a:latin typeface="Calibri"/>
                <a:cs typeface="Calibri"/>
              </a:rPr>
              <a:t>services</a:t>
            </a:r>
            <a:r>
              <a:rPr dirty="0" sz="2200" i="1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 i="1">
                <a:solidFill>
                  <a:srgbClr val="3b2f06"/>
                </a:solidFill>
                <a:latin typeface="Calibri"/>
                <a:cs typeface="Calibri"/>
              </a:rPr>
              <a:t>market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.</a:t>
            </a:r>
          </a:p>
          <a:p>
            <a:pPr marL="342900" marR="0">
              <a:lnSpc>
                <a:spcPts val="2200"/>
              </a:lnSpc>
              <a:spcBef>
                <a:spcPts val="439"/>
              </a:spcBef>
              <a:spcAft>
                <a:spcPts val="0"/>
              </a:spcAft>
            </a:pPr>
            <a:r>
              <a:rPr dirty="0" sz="2200" u="sng">
                <a:solidFill>
                  <a:srgbClr val="99ca3c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https://www.fortunebusinessinsights.com/industry-reports/space-launch-services-market-101931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440" y="2345598"/>
            <a:ext cx="11835107" cy="655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90c226"/>
                </a:solidFill>
                <a:latin typeface="RAKBIQ+Wingdings3"/>
                <a:cs typeface="RAKBIQ+Wingdings3"/>
              </a:rPr>
              <a:t></a:t>
            </a:r>
            <a:r>
              <a:rPr dirty="0" sz="1800" spc="667">
                <a:solidFill>
                  <a:srgbClr val="90c22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CB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Insights.</a:t>
            </a:r>
            <a:r>
              <a:rPr dirty="0" sz="2200" spc="-17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 i="1">
                <a:solidFill>
                  <a:srgbClr val="3b2f06"/>
                </a:solidFill>
                <a:latin typeface="Calibri"/>
                <a:cs typeface="Calibri"/>
              </a:rPr>
              <a:t>The</a:t>
            </a:r>
            <a:r>
              <a:rPr dirty="0" sz="2200" i="1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 i="1">
                <a:solidFill>
                  <a:srgbClr val="3b2f06"/>
                </a:solidFill>
                <a:latin typeface="Calibri"/>
                <a:cs typeface="Calibri"/>
              </a:rPr>
              <a:t>Top</a:t>
            </a:r>
            <a:r>
              <a:rPr dirty="0" sz="2200" i="1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 i="1">
                <a:solidFill>
                  <a:srgbClr val="3b2f06"/>
                </a:solidFill>
                <a:latin typeface="Calibri"/>
                <a:cs typeface="Calibri"/>
              </a:rPr>
              <a:t>12</a:t>
            </a:r>
            <a:r>
              <a:rPr dirty="0" sz="2200" i="1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 i="1">
                <a:solidFill>
                  <a:srgbClr val="3b2f06"/>
                </a:solidFill>
                <a:latin typeface="Calibri"/>
                <a:cs typeface="Calibri"/>
              </a:rPr>
              <a:t>Reasons</a:t>
            </a:r>
            <a:r>
              <a:rPr dirty="0" sz="2200" i="1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 i="1">
                <a:solidFill>
                  <a:srgbClr val="3b2f06"/>
                </a:solidFill>
                <a:latin typeface="Calibri"/>
                <a:cs typeface="Calibri"/>
              </a:rPr>
              <a:t>Startups</a:t>
            </a:r>
            <a:r>
              <a:rPr dirty="0" sz="2200" i="1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 i="1">
                <a:solidFill>
                  <a:srgbClr val="3b2f06"/>
                </a:solidFill>
                <a:latin typeface="Calibri"/>
                <a:cs typeface="Calibri"/>
              </a:rPr>
              <a:t>Fail.</a:t>
            </a:r>
            <a:r>
              <a:rPr dirty="0" sz="2200" spc="-40" i="1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 u="sng" i="1">
                <a:solidFill>
                  <a:srgbClr val="99ca3c"/>
                </a:solidFill>
                <a:latin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https://www.cbinsights.com/research/startup-failure</a:t>
            </a:r>
            <a:r>
              <a:rPr dirty="0" sz="2200" i="1">
                <a:solidFill>
                  <a:srgbClr val="99ca3c"/>
                </a:solidFill>
                <a:latin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</a:p>
          <a:p>
            <a:pPr marL="342900" marR="0">
              <a:lnSpc>
                <a:spcPts val="2200"/>
              </a:lnSpc>
              <a:spcBef>
                <a:spcPts val="439"/>
              </a:spcBef>
              <a:spcAft>
                <a:spcPts val="0"/>
              </a:spcAft>
            </a:pPr>
            <a:r>
              <a:rPr dirty="0" sz="2200" u="sng" i="1">
                <a:solidFill>
                  <a:srgbClr val="99ca3c"/>
                </a:solidFill>
                <a:latin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reasons-top/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1440" y="3193958"/>
            <a:ext cx="11750095" cy="655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90c226"/>
                </a:solidFill>
                <a:latin typeface="RAKBIQ+Wingdings3"/>
                <a:cs typeface="RAKBIQ+Wingdings3"/>
              </a:rPr>
              <a:t></a:t>
            </a:r>
            <a:r>
              <a:rPr dirty="0" sz="1800" spc="667">
                <a:solidFill>
                  <a:srgbClr val="90c22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IBM.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 i="1">
                <a:solidFill>
                  <a:srgbClr val="3b2f06"/>
                </a:solidFill>
                <a:latin typeface="Calibri"/>
                <a:cs typeface="Calibri"/>
              </a:rPr>
              <a:t>Data</a:t>
            </a:r>
            <a:r>
              <a:rPr dirty="0" sz="2200" i="1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 i="1">
                <a:solidFill>
                  <a:srgbClr val="3b2f06"/>
                </a:solidFill>
                <a:latin typeface="Calibri"/>
                <a:cs typeface="Calibri"/>
              </a:rPr>
              <a:t>Science</a:t>
            </a:r>
            <a:r>
              <a:rPr dirty="0" sz="2200" i="1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 i="1">
                <a:solidFill>
                  <a:srgbClr val="3b2f06"/>
                </a:solidFill>
                <a:latin typeface="Calibri"/>
                <a:cs typeface="Calibri"/>
              </a:rPr>
              <a:t>Professional</a:t>
            </a:r>
            <a:r>
              <a:rPr dirty="0" sz="2200" i="1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 i="1">
                <a:solidFill>
                  <a:srgbClr val="3b2f06"/>
                </a:solidFill>
                <a:latin typeface="Calibri"/>
                <a:cs typeface="Calibri"/>
              </a:rPr>
              <a:t>Certificate.</a:t>
            </a:r>
            <a:r>
              <a:rPr dirty="0" sz="2200" spc="-52" i="1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 u="sng" i="1">
                <a:solidFill>
                  <a:srgbClr val="99ca3c"/>
                </a:solidFill>
                <a:latin typeface="Calibri"/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https://www.coursera.org/professional-certificates/ibm</a:t>
            </a:r>
            <a:r>
              <a:rPr dirty="0" sz="2200" i="1">
                <a:solidFill>
                  <a:srgbClr val="99ca3c"/>
                </a:solidFill>
                <a:latin typeface="Calibri"/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</a:p>
          <a:p>
            <a:pPr marL="342900" marR="0">
              <a:lnSpc>
                <a:spcPts val="2200"/>
              </a:lnSpc>
              <a:spcBef>
                <a:spcPts val="439"/>
              </a:spcBef>
              <a:spcAft>
                <a:spcPts val="0"/>
              </a:spcAft>
            </a:pPr>
            <a:r>
              <a:rPr dirty="0" sz="2200" u="sng" i="1">
                <a:solidFill>
                  <a:srgbClr val="99ca3c"/>
                </a:solidFill>
                <a:latin typeface="Calibri"/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data-science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1440" y="4042317"/>
            <a:ext cx="11866071" cy="655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90c226"/>
                </a:solidFill>
                <a:latin typeface="RAKBIQ+Wingdings3"/>
                <a:cs typeface="RAKBIQ+Wingdings3"/>
              </a:rPr>
              <a:t></a:t>
            </a:r>
            <a:r>
              <a:rPr dirty="0" sz="1800" spc="667">
                <a:solidFill>
                  <a:srgbClr val="90c226"/>
                </a:solidFill>
                <a:latin typeface="Times New Roman"/>
                <a:cs typeface="Times New Roman"/>
              </a:rPr>
              <a:t> </a:t>
            </a:r>
            <a:r>
              <a:rPr dirty="0" sz="2200" i="1">
                <a:solidFill>
                  <a:srgbClr val="3b2f06"/>
                </a:solidFill>
                <a:latin typeface="Calibri"/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Space.com.</a:t>
            </a:r>
            <a:r>
              <a:rPr dirty="0" sz="2200" i="1">
                <a:solidFill>
                  <a:srgbClr val="3b2f06"/>
                </a:solidFill>
                <a:latin typeface="Calibri"/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200" i="1">
                <a:solidFill>
                  <a:srgbClr val="3b2f06"/>
                </a:solidFill>
                <a:latin typeface="Calibri"/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SpaceX</a:t>
            </a:r>
            <a:r>
              <a:rPr dirty="0" sz="2200" i="1">
                <a:solidFill>
                  <a:srgbClr val="3b2f06"/>
                </a:solidFill>
                <a:latin typeface="Calibri"/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200" i="1">
                <a:solidFill>
                  <a:srgbClr val="3b2f06"/>
                </a:solidFill>
                <a:latin typeface="Calibri"/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Lands</a:t>
            </a:r>
            <a:r>
              <a:rPr dirty="0" sz="2200" i="1">
                <a:solidFill>
                  <a:srgbClr val="3b2f06"/>
                </a:solidFill>
                <a:latin typeface="Calibri"/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200" i="1">
                <a:solidFill>
                  <a:srgbClr val="3b2f06"/>
                </a:solidFill>
                <a:latin typeface="Calibri"/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Orbital</a:t>
            </a:r>
            <a:r>
              <a:rPr dirty="0" sz="2200" i="1">
                <a:solidFill>
                  <a:srgbClr val="3b2f06"/>
                </a:solidFill>
                <a:latin typeface="Calibri"/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200" i="1">
                <a:solidFill>
                  <a:srgbClr val="3b2f06"/>
                </a:solidFill>
                <a:latin typeface="Calibri"/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Rocket</a:t>
            </a:r>
            <a:r>
              <a:rPr dirty="0" sz="2200" i="1">
                <a:solidFill>
                  <a:srgbClr val="3b2f06"/>
                </a:solidFill>
                <a:latin typeface="Calibri"/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200" i="1">
                <a:solidFill>
                  <a:srgbClr val="3b2f06"/>
                </a:solidFill>
                <a:latin typeface="Calibri"/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Successfully</a:t>
            </a:r>
            <a:r>
              <a:rPr dirty="0" sz="2200" i="1">
                <a:solidFill>
                  <a:srgbClr val="3b2f06"/>
                </a:solidFill>
                <a:latin typeface="Calibri"/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200" i="1">
                <a:solidFill>
                  <a:srgbClr val="3b2f06"/>
                </a:solidFill>
                <a:latin typeface="Calibri"/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</a:t>
            </a:r>
            <a:r>
              <a:rPr dirty="0" sz="2200" i="1">
                <a:solidFill>
                  <a:srgbClr val="3b2f06"/>
                </a:solidFill>
                <a:latin typeface="Calibri"/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200" i="1">
                <a:solidFill>
                  <a:srgbClr val="3b2f06"/>
                </a:solidFill>
                <a:latin typeface="Calibri"/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Historic</a:t>
            </a:r>
            <a:r>
              <a:rPr dirty="0" sz="2200" i="1">
                <a:solidFill>
                  <a:srgbClr val="3b2f06"/>
                </a:solidFill>
                <a:latin typeface="Calibri"/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200" i="1">
                <a:solidFill>
                  <a:srgbClr val="3b2f06"/>
                </a:solidFill>
                <a:latin typeface="Calibri"/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First.</a:t>
            </a:r>
            <a:r>
              <a:rPr dirty="0" sz="2200" spc="-107" i="1">
                <a:solidFill>
                  <a:srgbClr val="3b2f06"/>
                </a:solidFill>
                <a:latin typeface="Calibri"/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200" u="sng" i="1">
                <a:solidFill>
                  <a:srgbClr val="99ca3c"/>
                </a:solidFill>
                <a:latin typeface="Calibri"/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https://www.space.com/3142</a:t>
            </a:r>
            <a:r>
              <a:rPr dirty="0" sz="2200" i="1">
                <a:solidFill>
                  <a:srgbClr val="99ca3c"/>
                </a:solidFill>
                <a:latin typeface="Calibri"/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</a:t>
            </a:r>
          </a:p>
          <a:p>
            <a:pPr marL="342900" marR="0">
              <a:lnSpc>
                <a:spcPts val="2200"/>
              </a:lnSpc>
              <a:spcBef>
                <a:spcPts val="439"/>
              </a:spcBef>
              <a:spcAft>
                <a:spcPts val="0"/>
              </a:spcAft>
            </a:pPr>
            <a:r>
              <a:rPr dirty="0" sz="2200" u="sng" i="1">
                <a:solidFill>
                  <a:srgbClr val="99ca3c"/>
                </a:solidFill>
                <a:latin typeface="Calibri"/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-spacex-rocket-landing-success.htm</a:t>
            </a:r>
            <a:r>
              <a:rPr dirty="0" sz="2200" i="1">
                <a:solidFill>
                  <a:srgbClr val="99ca3c"/>
                </a:solidFill>
                <a:latin typeface="Calibri"/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061911" y="6158936"/>
            <a:ext cx="272281" cy="17081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45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90c226"/>
                </a:solidFill>
                <a:latin typeface="WWRVLB+TrebuchetMS"/>
                <a:cs typeface="WWRVLB+TrebuchetMS"/>
              </a:rPr>
              <a:t>46</a:t>
            </a:r>
          </a:p>
        </p:txBody>
      </p:sp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61451" y="510272"/>
            <a:ext cx="2111846" cy="5630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33"/>
              </a:lnSpc>
              <a:spcBef>
                <a:spcPts val="0"/>
              </a:spcBef>
              <a:spcAft>
                <a:spcPts val="0"/>
              </a:spcAft>
            </a:pP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Appendix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4779" y="1826423"/>
            <a:ext cx="8216920" cy="3200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90c226"/>
                </a:solidFill>
                <a:latin typeface="RAKBIQ+Wingdings3"/>
                <a:cs typeface="RAKBIQ+Wingdings3"/>
              </a:rPr>
              <a:t></a:t>
            </a:r>
            <a:r>
              <a:rPr dirty="0" sz="1800" spc="667">
                <a:solidFill>
                  <a:srgbClr val="90c22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All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notebooks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and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relevant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materials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used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are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in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my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github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account.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27356" y="2342033"/>
            <a:ext cx="7961994" cy="317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Github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URL:</a:t>
            </a:r>
            <a:r>
              <a:rPr dirty="0" sz="2200" spc="12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 u="sng">
                <a:solidFill>
                  <a:srgbClr val="99ca3c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https://github.com/BERI-0094/IBM-CAPSTONE-PROJECT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061911" y="6158936"/>
            <a:ext cx="272281" cy="17081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45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90c226"/>
                </a:solidFill>
                <a:latin typeface="WWRVLB+TrebuchetMS"/>
                <a:cs typeface="WWRVLB+TrebuchetMS"/>
              </a:rPr>
              <a:t>47</a:t>
            </a:r>
          </a:p>
        </p:txBody>
      </p:sp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56752" y="2865678"/>
            <a:ext cx="1091583" cy="3035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WWRVLB+TrebuchetMS"/>
                <a:cs typeface="WWRVLB+TrebuchetMS"/>
              </a:rPr>
              <a:t>Section</a:t>
            </a:r>
            <a:r>
              <a:rPr dirty="0" sz="1800">
                <a:solidFill>
                  <a:srgbClr val="ffffff"/>
                </a:solidFill>
                <a:latin typeface="WWRVLB+TrebuchetMS"/>
                <a:cs typeface="WWRVLB+TrebuchetMS"/>
              </a:rPr>
              <a:t> </a:t>
            </a:r>
            <a:r>
              <a:rPr dirty="0" sz="1800">
                <a:solidFill>
                  <a:srgbClr val="ffffff"/>
                </a:solidFill>
                <a:latin typeface="WWRVLB+TrebuchetMS"/>
                <a:cs typeface="WWRVLB+TrebuchetMS"/>
              </a:rPr>
              <a:t>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040235" y="6473924"/>
            <a:ext cx="212340" cy="17081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45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90c226"/>
                </a:solidFill>
                <a:latin typeface="WWRVLB+TrebuchetMS"/>
                <a:cs typeface="WWRVLB+TrebuchetMS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61451" y="510272"/>
            <a:ext cx="2843082" cy="5630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33"/>
              </a:lnSpc>
              <a:spcBef>
                <a:spcPts val="0"/>
              </a:spcBef>
              <a:spcAft>
                <a:spcPts val="0"/>
              </a:spcAft>
            </a:pP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Methodology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61451" y="1633227"/>
            <a:ext cx="1958238" cy="2651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b49cb"/>
                </a:solidFill>
                <a:latin typeface="KVJJWL+ArialMT"/>
                <a:cs typeface="KVJJWL+ArialMT"/>
              </a:rPr>
              <a:t>Executive</a:t>
            </a:r>
            <a:r>
              <a:rPr dirty="0" sz="1600" spc="43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b49cb"/>
                </a:solidFill>
                <a:latin typeface="KVJJWL+ArialMT"/>
                <a:cs typeface="KVJJWL+ArialMT"/>
              </a:rPr>
              <a:t>Summary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61451" y="2049119"/>
            <a:ext cx="3941639" cy="69384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43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3b2f06"/>
                </a:solidFill>
                <a:latin typeface="KVJJWL+ArialMT"/>
                <a:cs typeface="KVJJWL+ArialMT"/>
              </a:rPr>
              <a:t>•</a:t>
            </a:r>
            <a:r>
              <a:rPr dirty="0" sz="1650" spc="810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b2f06"/>
                </a:solidFill>
                <a:latin typeface="KVJJWL+ArialMT"/>
                <a:cs typeface="KVJJWL+ArialMT"/>
              </a:rPr>
              <a:t>Data</a:t>
            </a:r>
            <a:r>
              <a:rPr dirty="0" sz="1600" spc="43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b2f06"/>
                </a:solidFill>
                <a:latin typeface="KVJJWL+ArialMT"/>
                <a:cs typeface="KVJJWL+ArialMT"/>
              </a:rPr>
              <a:t>collection</a:t>
            </a:r>
            <a:r>
              <a:rPr dirty="0" sz="1600" spc="43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b2f06"/>
                </a:solidFill>
                <a:latin typeface="KVJJWL+ArialMT"/>
                <a:cs typeface="KVJJWL+ArialMT"/>
              </a:rPr>
              <a:t>methodology:</a:t>
            </a:r>
          </a:p>
          <a:p>
            <a:pPr marL="457200" marR="0">
              <a:lnSpc>
                <a:spcPts val="1843"/>
              </a:lnSpc>
              <a:spcBef>
                <a:spcPts val="1526"/>
              </a:spcBef>
              <a:spcAft>
                <a:spcPts val="0"/>
              </a:spcAft>
            </a:pPr>
            <a:r>
              <a:rPr dirty="0" sz="1650">
                <a:solidFill>
                  <a:srgbClr val="767676"/>
                </a:solidFill>
                <a:latin typeface="KVJJWL+ArialMT"/>
                <a:cs typeface="KVJJWL+ArialMT"/>
              </a:rPr>
              <a:t>•</a:t>
            </a:r>
            <a:r>
              <a:rPr dirty="0" sz="1650" spc="810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767676"/>
                </a:solidFill>
                <a:latin typeface="KVJJWL+ArialMT"/>
                <a:cs typeface="KVJJWL+ArialMT"/>
              </a:rPr>
              <a:t>Make</a:t>
            </a:r>
            <a:r>
              <a:rPr dirty="0" sz="1600" spc="43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767676"/>
                </a:solidFill>
                <a:latin typeface="KVJJWL+ArialMT"/>
                <a:cs typeface="KVJJWL+ArialMT"/>
              </a:rPr>
              <a:t>requests</a:t>
            </a:r>
            <a:r>
              <a:rPr dirty="0" sz="1600" spc="43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767676"/>
                </a:solidFill>
                <a:latin typeface="KVJJWL+ArialMT"/>
                <a:cs typeface="KVJJWL+ArialMT"/>
              </a:rPr>
              <a:t>to</a:t>
            </a:r>
            <a:r>
              <a:rPr dirty="0" sz="1600" spc="43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767676"/>
                </a:solidFill>
                <a:latin typeface="KVJJWL+ArialMT"/>
                <a:cs typeface="KVJJWL+ArialMT"/>
              </a:rPr>
              <a:t>the</a:t>
            </a:r>
            <a:r>
              <a:rPr dirty="0" sz="1600" spc="43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767676"/>
                </a:solidFill>
                <a:latin typeface="KVJJWL+ArialMT"/>
                <a:cs typeface="KVJJWL+ArialMT"/>
              </a:rPr>
              <a:t>SpaceX</a:t>
            </a:r>
            <a:r>
              <a:rPr dirty="0" sz="1600" spc="4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767676"/>
                </a:solidFill>
                <a:latin typeface="KVJJWL+ArialMT"/>
                <a:cs typeface="KVJJWL+ArialMT"/>
              </a:rPr>
              <a:t>API.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18651" y="2892399"/>
            <a:ext cx="9504722" cy="514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43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767676"/>
                </a:solidFill>
                <a:latin typeface="KVJJWL+ArialMT"/>
                <a:cs typeface="KVJJWL+ArialMT"/>
              </a:rPr>
              <a:t>•</a:t>
            </a:r>
            <a:r>
              <a:rPr dirty="0" sz="1650" spc="810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767676"/>
                </a:solidFill>
                <a:latin typeface="KVJJWL+ArialMT"/>
                <a:cs typeface="KVJJWL+ArialMT"/>
              </a:rPr>
              <a:t>Perform</a:t>
            </a:r>
            <a:r>
              <a:rPr dirty="0" sz="1600" spc="43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767676"/>
                </a:solidFill>
                <a:latin typeface="KVJJWL+ArialMT"/>
                <a:cs typeface="KVJJWL+ArialMT"/>
              </a:rPr>
              <a:t>web</a:t>
            </a:r>
            <a:r>
              <a:rPr dirty="0" sz="1600" spc="43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767676"/>
                </a:solidFill>
                <a:latin typeface="KVJJWL+ArialMT"/>
                <a:cs typeface="KVJJWL+ArialMT"/>
              </a:rPr>
              <a:t>scraping</a:t>
            </a:r>
            <a:r>
              <a:rPr dirty="0" sz="1600" spc="43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767676"/>
                </a:solidFill>
                <a:latin typeface="KVJJWL+ArialMT"/>
                <a:cs typeface="KVJJWL+ArialMT"/>
              </a:rPr>
              <a:t>to</a:t>
            </a:r>
            <a:r>
              <a:rPr dirty="0" sz="1600" spc="43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767676"/>
                </a:solidFill>
                <a:latin typeface="KVJJWL+ArialMT"/>
                <a:cs typeface="KVJJWL+ArialMT"/>
              </a:rPr>
              <a:t>collect</a:t>
            </a:r>
            <a:r>
              <a:rPr dirty="0" sz="1600" spc="4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767676"/>
                </a:solidFill>
                <a:latin typeface="KVJJWL+ArialMT"/>
                <a:cs typeface="KVJJWL+ArialMT"/>
              </a:rPr>
              <a:t>Falcon</a:t>
            </a:r>
            <a:r>
              <a:rPr dirty="0" sz="1600" spc="43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767676"/>
                </a:solidFill>
                <a:latin typeface="KVJJWL+ArialMT"/>
                <a:cs typeface="KVJJWL+ArialMT"/>
              </a:rPr>
              <a:t>9</a:t>
            </a:r>
            <a:r>
              <a:rPr dirty="0" sz="1600" spc="43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767676"/>
                </a:solidFill>
                <a:latin typeface="KVJJWL+ArialMT"/>
                <a:cs typeface="KVJJWL+ArialMT"/>
              </a:rPr>
              <a:t>historical</a:t>
            </a:r>
            <a:r>
              <a:rPr dirty="0" sz="1600" spc="43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767676"/>
                </a:solidFill>
                <a:latin typeface="KVJJWL+ArialMT"/>
                <a:cs typeface="KVJJWL+ArialMT"/>
              </a:rPr>
              <a:t>launch</a:t>
            </a:r>
            <a:r>
              <a:rPr dirty="0" sz="1600" spc="43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767676"/>
                </a:solidFill>
                <a:latin typeface="KVJJWL+ArialMT"/>
                <a:cs typeface="KVJJWL+ArialMT"/>
              </a:rPr>
              <a:t>records</a:t>
            </a:r>
            <a:r>
              <a:rPr dirty="0" sz="1600" spc="43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767676"/>
                </a:solidFill>
                <a:latin typeface="KVJJWL+ArialMT"/>
                <a:cs typeface="KVJJWL+ArialMT"/>
              </a:rPr>
              <a:t>on</a:t>
            </a:r>
            <a:r>
              <a:rPr dirty="0" sz="1600" spc="43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767676"/>
                </a:solidFill>
                <a:latin typeface="KVJJWL+ArialMT"/>
                <a:cs typeface="KVJJWL+ArialMT"/>
              </a:rPr>
              <a:t>the</a:t>
            </a:r>
            <a:r>
              <a:rPr dirty="0" sz="1600" spc="43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767676"/>
                </a:solidFill>
                <a:latin typeface="KVJJWL+ArialMT"/>
                <a:cs typeface="KVJJWL+ArialMT"/>
              </a:rPr>
              <a:t>Wikipedia</a:t>
            </a:r>
            <a:r>
              <a:rPr dirty="0" sz="1600" spc="43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767676"/>
                </a:solidFill>
                <a:latin typeface="KVJJWL+ArialMT"/>
                <a:cs typeface="KVJJWL+ArialMT"/>
              </a:rPr>
              <a:t>page</a:t>
            </a:r>
            <a:r>
              <a:rPr dirty="0" sz="1600" spc="43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767676"/>
                </a:solidFill>
                <a:latin typeface="KVJJWL+ArialMT"/>
                <a:cs typeface="KVJJWL+ArialMT"/>
              </a:rPr>
              <a:t>titled:</a:t>
            </a:r>
            <a:r>
              <a:rPr dirty="0" sz="1600" spc="76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99ca3c"/>
                </a:solidFill>
                <a:latin typeface="KVJJWL+ArialMT"/>
                <a:cs typeface="KVJJWL+ArialM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List</a:t>
            </a:r>
            <a:r>
              <a:rPr dirty="0" sz="1600" spc="41">
                <a:solidFill>
                  <a:srgbClr val="99ca3c"/>
                </a:solidFill>
                <a:latin typeface="Times New Roman"/>
                <a:cs typeface="Times New Rom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600">
                <a:solidFill>
                  <a:srgbClr val="99ca3c"/>
                </a:solidFill>
                <a:latin typeface="KVJJWL+ArialMT"/>
                <a:cs typeface="KVJJWL+ArialM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of</a:t>
            </a:r>
          </a:p>
          <a:p>
            <a:pPr marL="228600" marR="0">
              <a:lnSpc>
                <a:spcPts val="1787"/>
              </a:lnSpc>
              <a:spcBef>
                <a:spcPts val="171"/>
              </a:spcBef>
              <a:spcAft>
                <a:spcPts val="0"/>
              </a:spcAft>
            </a:pPr>
            <a:r>
              <a:rPr dirty="0" sz="1600">
                <a:solidFill>
                  <a:srgbClr val="99ca3c"/>
                </a:solidFill>
                <a:latin typeface="KVJJWL+ArialMT"/>
                <a:cs typeface="KVJJWL+ArialM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Falcon</a:t>
            </a:r>
            <a:r>
              <a:rPr dirty="0" sz="1600" spc="43">
                <a:solidFill>
                  <a:srgbClr val="99ca3c"/>
                </a:solidFill>
                <a:latin typeface="Times New Roman"/>
                <a:cs typeface="Times New Rom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600">
                <a:solidFill>
                  <a:srgbClr val="99ca3c"/>
                </a:solidFill>
                <a:latin typeface="KVJJWL+ArialMT"/>
                <a:cs typeface="KVJJWL+ArialM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</a:t>
            </a:r>
            <a:r>
              <a:rPr dirty="0" sz="1600" spc="43">
                <a:solidFill>
                  <a:srgbClr val="99ca3c"/>
                </a:solidFill>
                <a:latin typeface="Times New Roman"/>
                <a:cs typeface="Times New Rom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600">
                <a:solidFill>
                  <a:srgbClr val="99ca3c"/>
                </a:solidFill>
                <a:latin typeface="KVJJWL+ArialMT"/>
                <a:cs typeface="KVJJWL+ArialM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</a:t>
            </a:r>
            <a:r>
              <a:rPr dirty="0" sz="1600" spc="43">
                <a:solidFill>
                  <a:srgbClr val="99ca3c"/>
                </a:solidFill>
                <a:latin typeface="Times New Roman"/>
                <a:cs typeface="Times New Rom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600">
                <a:solidFill>
                  <a:srgbClr val="99ca3c"/>
                </a:solidFill>
                <a:latin typeface="KVJJWL+ArialMT"/>
                <a:cs typeface="KVJJWL+ArialM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Falcon</a:t>
            </a:r>
            <a:r>
              <a:rPr dirty="0" sz="1600" spc="43">
                <a:solidFill>
                  <a:srgbClr val="99ca3c"/>
                </a:solidFill>
                <a:latin typeface="Times New Roman"/>
                <a:cs typeface="Times New Rom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600">
                <a:solidFill>
                  <a:srgbClr val="99ca3c"/>
                </a:solidFill>
                <a:latin typeface="KVJJWL+ArialMT"/>
                <a:cs typeface="KVJJWL+ArialM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Heavy</a:t>
            </a:r>
            <a:r>
              <a:rPr dirty="0" sz="1600" spc="43">
                <a:solidFill>
                  <a:srgbClr val="99ca3c"/>
                </a:solidFill>
                <a:latin typeface="Times New Roman"/>
                <a:cs typeface="Times New Rom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600">
                <a:solidFill>
                  <a:srgbClr val="99ca3c"/>
                </a:solidFill>
                <a:latin typeface="KVJJWL+ArialMT"/>
                <a:cs typeface="KVJJWL+ArialM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launches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61451" y="3557878"/>
            <a:ext cx="2480493" cy="27220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43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3b2f06"/>
                </a:solidFill>
                <a:latin typeface="KVJJWL+ArialMT"/>
                <a:cs typeface="KVJJWL+ArialMT"/>
              </a:rPr>
              <a:t>•</a:t>
            </a:r>
            <a:r>
              <a:rPr dirty="0" sz="1650" spc="810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b2f06"/>
                </a:solidFill>
                <a:latin typeface="KVJJWL+ArialMT"/>
                <a:cs typeface="KVJJWL+ArialMT"/>
              </a:rPr>
              <a:t>Perform</a:t>
            </a:r>
            <a:r>
              <a:rPr dirty="0" sz="1600" spc="43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b2f06"/>
                </a:solidFill>
                <a:latin typeface="KVJJWL+ArialMT"/>
                <a:cs typeface="KVJJWL+ArialMT"/>
              </a:rPr>
              <a:t>data</a:t>
            </a:r>
            <a:r>
              <a:rPr dirty="0" sz="1600" spc="43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b2f06"/>
                </a:solidFill>
                <a:latin typeface="KVJJWL+ArialMT"/>
                <a:cs typeface="KVJJWL+ArialMT"/>
              </a:rPr>
              <a:t>wrangling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18651" y="3979519"/>
            <a:ext cx="9545961" cy="5147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43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767676"/>
                </a:solidFill>
                <a:latin typeface="KVJJWL+ArialMT"/>
                <a:cs typeface="KVJJWL+ArialMT"/>
              </a:rPr>
              <a:t>•</a:t>
            </a:r>
            <a:r>
              <a:rPr dirty="0" sz="1650" spc="810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767676"/>
                </a:solidFill>
                <a:latin typeface="KVJJWL+ArialMT"/>
                <a:cs typeface="KVJJWL+ArialMT"/>
              </a:rPr>
              <a:t>Clean</a:t>
            </a:r>
            <a:r>
              <a:rPr dirty="0" sz="1600" spc="43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767676"/>
                </a:solidFill>
                <a:latin typeface="KVJJWL+ArialMT"/>
                <a:cs typeface="KVJJWL+ArialMT"/>
              </a:rPr>
              <a:t>the</a:t>
            </a:r>
            <a:r>
              <a:rPr dirty="0" sz="1600" spc="43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767676"/>
                </a:solidFill>
                <a:latin typeface="KVJJWL+ArialMT"/>
                <a:cs typeface="KVJJWL+ArialMT"/>
              </a:rPr>
              <a:t>data</a:t>
            </a:r>
            <a:r>
              <a:rPr dirty="0" sz="1600" spc="43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767676"/>
                </a:solidFill>
                <a:latin typeface="KVJJWL+ArialMT"/>
                <a:cs typeface="KVJJWL+ArialMT"/>
              </a:rPr>
              <a:t>and</a:t>
            </a:r>
            <a:r>
              <a:rPr dirty="0" sz="1600" spc="43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767676"/>
                </a:solidFill>
                <a:latin typeface="KVJJWL+ArialMT"/>
                <a:cs typeface="KVJJWL+ArialMT"/>
              </a:rPr>
              <a:t>explore</a:t>
            </a:r>
            <a:r>
              <a:rPr dirty="0" sz="1600" spc="43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767676"/>
                </a:solidFill>
                <a:latin typeface="KVJJWL+ArialMT"/>
                <a:cs typeface="KVJJWL+ArialMT"/>
              </a:rPr>
              <a:t>it</a:t>
            </a:r>
            <a:r>
              <a:rPr dirty="0" sz="1600" spc="4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767676"/>
                </a:solidFill>
                <a:latin typeface="KVJJWL+ArialMT"/>
                <a:cs typeface="KVJJWL+ArialMT"/>
              </a:rPr>
              <a:t>to</a:t>
            </a:r>
            <a:r>
              <a:rPr dirty="0" sz="1600" spc="43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767676"/>
                </a:solidFill>
                <a:latin typeface="KVJJWL+ArialMT"/>
                <a:cs typeface="KVJJWL+ArialMT"/>
              </a:rPr>
              <a:t>find</a:t>
            </a:r>
            <a:r>
              <a:rPr dirty="0" sz="1600" spc="43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767676"/>
                </a:solidFill>
                <a:latin typeface="KVJJWL+ArialMT"/>
                <a:cs typeface="KVJJWL+ArialMT"/>
              </a:rPr>
              <a:t>patterns</a:t>
            </a:r>
            <a:r>
              <a:rPr dirty="0" sz="1600" spc="43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767676"/>
                </a:solidFill>
                <a:latin typeface="KVJJWL+ArialMT"/>
                <a:cs typeface="KVJJWL+ArialMT"/>
              </a:rPr>
              <a:t>in</a:t>
            </a:r>
            <a:r>
              <a:rPr dirty="0" sz="1600" spc="43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767676"/>
                </a:solidFill>
                <a:latin typeface="KVJJWL+ArialMT"/>
                <a:cs typeface="KVJJWL+ArialMT"/>
              </a:rPr>
              <a:t>the</a:t>
            </a:r>
            <a:r>
              <a:rPr dirty="0" sz="1600" spc="43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767676"/>
                </a:solidFill>
                <a:latin typeface="KVJJWL+ArialMT"/>
                <a:cs typeface="KVJJWL+ArialMT"/>
              </a:rPr>
              <a:t>data</a:t>
            </a:r>
            <a:r>
              <a:rPr dirty="0" sz="1600" spc="43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767676"/>
                </a:solidFill>
                <a:latin typeface="KVJJWL+ArialMT"/>
                <a:cs typeface="KVJJWL+ArialMT"/>
              </a:rPr>
              <a:t>to</a:t>
            </a:r>
            <a:r>
              <a:rPr dirty="0" sz="1600" spc="43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767676"/>
                </a:solidFill>
                <a:latin typeface="KVJJWL+ArialMT"/>
                <a:cs typeface="KVJJWL+ArialMT"/>
              </a:rPr>
              <a:t>determine</a:t>
            </a:r>
            <a:r>
              <a:rPr dirty="0" sz="1600" spc="43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767676"/>
                </a:solidFill>
                <a:latin typeface="KVJJWL+ArialMT"/>
                <a:cs typeface="KVJJWL+ArialMT"/>
              </a:rPr>
              <a:t>the</a:t>
            </a:r>
            <a:r>
              <a:rPr dirty="0" sz="1600" spc="43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767676"/>
                </a:solidFill>
                <a:latin typeface="KVJJWL+ArialMT"/>
                <a:cs typeface="KVJJWL+ArialMT"/>
              </a:rPr>
              <a:t>labels</a:t>
            </a:r>
            <a:r>
              <a:rPr dirty="0" sz="1600" spc="43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767676"/>
                </a:solidFill>
                <a:latin typeface="KVJJWL+ArialMT"/>
                <a:cs typeface="KVJJWL+ArialMT"/>
              </a:rPr>
              <a:t>for</a:t>
            </a:r>
            <a:r>
              <a:rPr dirty="0" sz="1600" spc="43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767676"/>
                </a:solidFill>
                <a:latin typeface="KVJJWL+ArialMT"/>
                <a:cs typeface="KVJJWL+ArialMT"/>
              </a:rPr>
              <a:t>training</a:t>
            </a:r>
            <a:r>
              <a:rPr dirty="0" sz="1600" spc="43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767676"/>
                </a:solidFill>
                <a:latin typeface="KVJJWL+ArialMT"/>
                <a:cs typeface="KVJJWL+ArialMT"/>
              </a:rPr>
              <a:t>supervised</a:t>
            </a:r>
          </a:p>
          <a:p>
            <a:pPr marL="228600" marR="0">
              <a:lnSpc>
                <a:spcPts val="1787"/>
              </a:lnSpc>
              <a:spcBef>
                <a:spcPts val="171"/>
              </a:spcBef>
              <a:spcAft>
                <a:spcPts val="0"/>
              </a:spcAft>
            </a:pPr>
            <a:r>
              <a:rPr dirty="0" sz="1600">
                <a:solidFill>
                  <a:srgbClr val="767676"/>
                </a:solidFill>
                <a:latin typeface="KVJJWL+ArialMT"/>
                <a:cs typeface="KVJJWL+ArialMT"/>
              </a:rPr>
              <a:t>models.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61451" y="4644999"/>
            <a:ext cx="6577412" cy="11154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43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3b2f06"/>
                </a:solidFill>
                <a:latin typeface="KVJJWL+ArialMT"/>
                <a:cs typeface="KVJJWL+ArialMT"/>
              </a:rPr>
              <a:t>•</a:t>
            </a:r>
            <a:r>
              <a:rPr dirty="0" sz="1650" spc="810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b2f06"/>
                </a:solidFill>
                <a:latin typeface="KVJJWL+ArialMT"/>
                <a:cs typeface="KVJJWL+ArialMT"/>
              </a:rPr>
              <a:t>Perform</a:t>
            </a:r>
            <a:r>
              <a:rPr dirty="0" sz="1600" spc="43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b2f06"/>
                </a:solidFill>
                <a:latin typeface="KVJJWL+ArialMT"/>
                <a:cs typeface="KVJJWL+ArialMT"/>
              </a:rPr>
              <a:t>exploratory</a:t>
            </a:r>
            <a:r>
              <a:rPr dirty="0" sz="1600" spc="43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b2f06"/>
                </a:solidFill>
                <a:latin typeface="KVJJWL+ArialMT"/>
                <a:cs typeface="KVJJWL+ArialMT"/>
              </a:rPr>
              <a:t>data</a:t>
            </a:r>
            <a:r>
              <a:rPr dirty="0" sz="1600" spc="43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b2f06"/>
                </a:solidFill>
                <a:latin typeface="KVJJWL+ArialMT"/>
                <a:cs typeface="KVJJWL+ArialMT"/>
              </a:rPr>
              <a:t>analysis</a:t>
            </a:r>
            <a:r>
              <a:rPr dirty="0" sz="1600" spc="43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b2f06"/>
                </a:solidFill>
                <a:latin typeface="KVJJWL+ArialMT"/>
                <a:cs typeface="KVJJWL+ArialMT"/>
              </a:rPr>
              <a:t>(EDA)</a:t>
            </a:r>
            <a:r>
              <a:rPr dirty="0" sz="1600" spc="43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b2f06"/>
                </a:solidFill>
                <a:latin typeface="KVJJWL+ArialMT"/>
                <a:cs typeface="KVJJWL+ArialMT"/>
              </a:rPr>
              <a:t>using</a:t>
            </a:r>
            <a:r>
              <a:rPr dirty="0" sz="1600" spc="43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b2f06"/>
                </a:solidFill>
                <a:latin typeface="KVJJWL+ArialMT"/>
                <a:cs typeface="KVJJWL+ArialMT"/>
              </a:rPr>
              <a:t>visualization</a:t>
            </a:r>
            <a:r>
              <a:rPr dirty="0" sz="1600" spc="43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b2f06"/>
                </a:solidFill>
                <a:latin typeface="KVJJWL+ArialMT"/>
                <a:cs typeface="KVJJWL+ArialMT"/>
              </a:rPr>
              <a:t>and</a:t>
            </a:r>
            <a:r>
              <a:rPr dirty="0" sz="1600" spc="43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b2f06"/>
                </a:solidFill>
                <a:latin typeface="KVJJWL+ArialMT"/>
                <a:cs typeface="KVJJWL+ArialMT"/>
              </a:rPr>
              <a:t>SQL</a:t>
            </a:r>
          </a:p>
          <a:p>
            <a:pPr marL="0" marR="0">
              <a:lnSpc>
                <a:spcPts val="1843"/>
              </a:lnSpc>
              <a:spcBef>
                <a:spcPts val="1526"/>
              </a:spcBef>
              <a:spcAft>
                <a:spcPts val="0"/>
              </a:spcAft>
            </a:pPr>
            <a:r>
              <a:rPr dirty="0" sz="1650">
                <a:solidFill>
                  <a:srgbClr val="3b2f06"/>
                </a:solidFill>
                <a:latin typeface="KVJJWL+ArialMT"/>
                <a:cs typeface="KVJJWL+ArialMT"/>
              </a:rPr>
              <a:t>•</a:t>
            </a:r>
            <a:r>
              <a:rPr dirty="0" sz="1650" spc="810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b2f06"/>
                </a:solidFill>
                <a:latin typeface="KVJJWL+ArialMT"/>
                <a:cs typeface="KVJJWL+ArialMT"/>
              </a:rPr>
              <a:t>Perform</a:t>
            </a:r>
            <a:r>
              <a:rPr dirty="0" sz="1600" spc="43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b2f06"/>
                </a:solidFill>
                <a:latin typeface="KVJJWL+ArialMT"/>
                <a:cs typeface="KVJJWL+ArialMT"/>
              </a:rPr>
              <a:t>interactive</a:t>
            </a:r>
            <a:r>
              <a:rPr dirty="0" sz="1600" spc="43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b2f06"/>
                </a:solidFill>
                <a:latin typeface="KVJJWL+ArialMT"/>
                <a:cs typeface="KVJJWL+ArialMT"/>
              </a:rPr>
              <a:t>visual</a:t>
            </a:r>
            <a:r>
              <a:rPr dirty="0" sz="1600" spc="43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b2f06"/>
                </a:solidFill>
                <a:latin typeface="KVJJWL+ArialMT"/>
                <a:cs typeface="KVJJWL+ArialMT"/>
              </a:rPr>
              <a:t>analytics</a:t>
            </a:r>
            <a:r>
              <a:rPr dirty="0" sz="1600" spc="43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b2f06"/>
                </a:solidFill>
                <a:latin typeface="KVJJWL+ArialMT"/>
                <a:cs typeface="KVJJWL+ArialMT"/>
              </a:rPr>
              <a:t>using</a:t>
            </a:r>
            <a:r>
              <a:rPr dirty="0" sz="1600" spc="43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b2f06"/>
                </a:solidFill>
                <a:latin typeface="KVJJWL+ArialMT"/>
                <a:cs typeface="KVJJWL+ArialMT"/>
              </a:rPr>
              <a:t>Folium</a:t>
            </a:r>
            <a:r>
              <a:rPr dirty="0" sz="1600" spc="43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b2f06"/>
                </a:solidFill>
                <a:latin typeface="KVJJWL+ArialMT"/>
                <a:cs typeface="KVJJWL+ArialMT"/>
              </a:rPr>
              <a:t>and</a:t>
            </a:r>
            <a:r>
              <a:rPr dirty="0" sz="1600" spc="43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b2f06"/>
                </a:solidFill>
                <a:latin typeface="KVJJWL+ArialMT"/>
                <a:cs typeface="KVJJWL+ArialMT"/>
              </a:rPr>
              <a:t>Plotly</a:t>
            </a:r>
            <a:r>
              <a:rPr dirty="0" sz="1600" spc="43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b2f06"/>
                </a:solidFill>
                <a:latin typeface="KVJJWL+ArialMT"/>
                <a:cs typeface="KVJJWL+ArialMT"/>
              </a:rPr>
              <a:t>Dash</a:t>
            </a:r>
          </a:p>
          <a:p>
            <a:pPr marL="0" marR="0">
              <a:lnSpc>
                <a:spcPts val="1843"/>
              </a:lnSpc>
              <a:spcBef>
                <a:spcPts val="1476"/>
              </a:spcBef>
              <a:spcAft>
                <a:spcPts val="0"/>
              </a:spcAft>
            </a:pPr>
            <a:r>
              <a:rPr dirty="0" sz="1650">
                <a:solidFill>
                  <a:srgbClr val="3b2f06"/>
                </a:solidFill>
                <a:latin typeface="KVJJWL+ArialMT"/>
                <a:cs typeface="KVJJWL+ArialMT"/>
              </a:rPr>
              <a:t>•</a:t>
            </a:r>
            <a:r>
              <a:rPr dirty="0" sz="1650" spc="810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b2f06"/>
                </a:solidFill>
                <a:latin typeface="KVJJWL+ArialMT"/>
                <a:cs typeface="KVJJWL+ArialMT"/>
              </a:rPr>
              <a:t>Perform</a:t>
            </a:r>
            <a:r>
              <a:rPr dirty="0" sz="1600" spc="43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b2f06"/>
                </a:solidFill>
                <a:latin typeface="KVJJWL+ArialMT"/>
                <a:cs typeface="KVJJWL+ArialMT"/>
              </a:rPr>
              <a:t>predictive</a:t>
            </a:r>
            <a:r>
              <a:rPr dirty="0" sz="1600" spc="43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b2f06"/>
                </a:solidFill>
                <a:latin typeface="KVJJWL+ArialMT"/>
                <a:cs typeface="KVJJWL+ArialMT"/>
              </a:rPr>
              <a:t>analysis</a:t>
            </a:r>
            <a:r>
              <a:rPr dirty="0" sz="1600" spc="43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b2f06"/>
                </a:solidFill>
                <a:latin typeface="KVJJWL+ArialMT"/>
                <a:cs typeface="KVJJWL+ArialMT"/>
              </a:rPr>
              <a:t>using</a:t>
            </a:r>
            <a:r>
              <a:rPr dirty="0" sz="1600" spc="43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b2f06"/>
                </a:solidFill>
                <a:latin typeface="KVJJWL+ArialMT"/>
                <a:cs typeface="KVJJWL+ArialMT"/>
              </a:rPr>
              <a:t>classification</a:t>
            </a:r>
            <a:r>
              <a:rPr dirty="0" sz="1600" spc="43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b2f06"/>
                </a:solidFill>
                <a:latin typeface="KVJJWL+ArialMT"/>
                <a:cs typeface="KVJJWL+ArialMT"/>
              </a:rPr>
              <a:t>models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318651" y="5909919"/>
            <a:ext cx="8010720" cy="27220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43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767676"/>
                </a:solidFill>
                <a:latin typeface="KVJJWL+ArialMT"/>
                <a:cs typeface="KVJJWL+ArialMT"/>
              </a:rPr>
              <a:t>•</a:t>
            </a:r>
            <a:r>
              <a:rPr dirty="0" sz="1650" spc="810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767676"/>
                </a:solidFill>
                <a:latin typeface="KVJJWL+ArialMT"/>
                <a:cs typeface="KVJJWL+ArialMT"/>
              </a:rPr>
              <a:t>Create</a:t>
            </a:r>
            <a:r>
              <a:rPr dirty="0" sz="1600" spc="43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767676"/>
                </a:solidFill>
                <a:latin typeface="KVJJWL+ArialMT"/>
                <a:cs typeface="KVJJWL+ArialMT"/>
              </a:rPr>
              <a:t>a</a:t>
            </a:r>
            <a:r>
              <a:rPr dirty="0" sz="1600" spc="43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767676"/>
                </a:solidFill>
                <a:latin typeface="KVJJWL+ArialMT"/>
                <a:cs typeface="KVJJWL+ArialMT"/>
              </a:rPr>
              <a:t>machine</a:t>
            </a:r>
            <a:r>
              <a:rPr dirty="0" sz="1600" spc="43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767676"/>
                </a:solidFill>
                <a:latin typeface="KVJJWL+ArialMT"/>
                <a:cs typeface="KVJJWL+ArialMT"/>
              </a:rPr>
              <a:t>learning</a:t>
            </a:r>
            <a:r>
              <a:rPr dirty="0" sz="1600" spc="43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767676"/>
                </a:solidFill>
                <a:latin typeface="KVJJWL+ArialMT"/>
                <a:cs typeface="KVJJWL+ArialMT"/>
              </a:rPr>
              <a:t>pipeline</a:t>
            </a:r>
            <a:r>
              <a:rPr dirty="0" sz="1600" spc="43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767676"/>
                </a:solidFill>
                <a:latin typeface="KVJJWL+ArialMT"/>
                <a:cs typeface="KVJJWL+ArialMT"/>
              </a:rPr>
              <a:t>to</a:t>
            </a:r>
            <a:r>
              <a:rPr dirty="0" sz="1600" spc="43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767676"/>
                </a:solidFill>
                <a:latin typeface="KVJJWL+ArialMT"/>
                <a:cs typeface="KVJJWL+ArialMT"/>
              </a:rPr>
              <a:t>predict</a:t>
            </a:r>
            <a:r>
              <a:rPr dirty="0" sz="1600" spc="4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767676"/>
                </a:solidFill>
                <a:latin typeface="KVJJWL+ArialMT"/>
                <a:cs typeface="KVJJWL+ArialMT"/>
              </a:rPr>
              <a:t>if</a:t>
            </a:r>
            <a:r>
              <a:rPr dirty="0" sz="1600" spc="4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767676"/>
                </a:solidFill>
                <a:latin typeface="KVJJWL+ArialMT"/>
                <a:cs typeface="KVJJWL+ArialMT"/>
              </a:rPr>
              <a:t>the</a:t>
            </a:r>
            <a:r>
              <a:rPr dirty="0" sz="1600" spc="43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767676"/>
                </a:solidFill>
                <a:latin typeface="KVJJWL+ArialMT"/>
                <a:cs typeface="KVJJWL+ArialMT"/>
              </a:rPr>
              <a:t>first</a:t>
            </a:r>
            <a:r>
              <a:rPr dirty="0" sz="1600" spc="4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767676"/>
                </a:solidFill>
                <a:latin typeface="KVJJWL+ArialMT"/>
                <a:cs typeface="KVJJWL+ArialMT"/>
              </a:rPr>
              <a:t>stage</a:t>
            </a:r>
            <a:r>
              <a:rPr dirty="0" sz="1600" spc="43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767676"/>
                </a:solidFill>
                <a:latin typeface="KVJJWL+ArialMT"/>
                <a:cs typeface="KVJJWL+ArialMT"/>
              </a:rPr>
              <a:t>will</a:t>
            </a:r>
            <a:r>
              <a:rPr dirty="0" sz="1600" spc="43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767676"/>
                </a:solidFill>
                <a:latin typeface="KVJJWL+ArialMT"/>
                <a:cs typeface="KVJJWL+ArialMT"/>
              </a:rPr>
              <a:t>land</a:t>
            </a:r>
            <a:r>
              <a:rPr dirty="0" sz="1600" spc="43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767676"/>
                </a:solidFill>
                <a:latin typeface="KVJJWL+ArialMT"/>
                <a:cs typeface="KVJJWL+ArialMT"/>
              </a:rPr>
              <a:t>given</a:t>
            </a:r>
            <a:r>
              <a:rPr dirty="0" sz="1600" spc="43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767676"/>
                </a:solidFill>
                <a:latin typeface="KVJJWL+ArialMT"/>
                <a:cs typeface="KVJJWL+ArialMT"/>
              </a:rPr>
              <a:t>the</a:t>
            </a:r>
            <a:r>
              <a:rPr dirty="0" sz="1600" spc="43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767676"/>
                </a:solidFill>
                <a:latin typeface="KVJJWL+ArialMT"/>
                <a:cs typeface="KVJJWL+ArialMT"/>
              </a:rPr>
              <a:t>data.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122236" y="6158936"/>
            <a:ext cx="212340" cy="17081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45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90c226"/>
                </a:solidFill>
                <a:latin typeface="WWRVLB+TrebuchetMS"/>
                <a:cs typeface="WWRVLB+TrebuchetMS"/>
              </a:rPr>
              <a:t>6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318651" y="6331559"/>
            <a:ext cx="5968153" cy="27220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43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767676"/>
                </a:solidFill>
                <a:latin typeface="KVJJWL+ArialMT"/>
                <a:cs typeface="KVJJWL+ArialMT"/>
              </a:rPr>
              <a:t>•</a:t>
            </a:r>
            <a:r>
              <a:rPr dirty="0" sz="1650" spc="810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767676"/>
                </a:solidFill>
                <a:latin typeface="KVJJWL+ArialMT"/>
                <a:cs typeface="KVJJWL+ArialMT"/>
              </a:rPr>
              <a:t>Train</a:t>
            </a:r>
            <a:r>
              <a:rPr dirty="0" sz="1600" spc="43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767676"/>
                </a:solidFill>
                <a:latin typeface="KVJJWL+ArialMT"/>
                <a:cs typeface="KVJJWL+ArialMT"/>
              </a:rPr>
              <a:t>the</a:t>
            </a:r>
            <a:r>
              <a:rPr dirty="0" sz="1600" spc="43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767676"/>
                </a:solidFill>
                <a:latin typeface="KVJJWL+ArialMT"/>
                <a:cs typeface="KVJJWL+ArialMT"/>
              </a:rPr>
              <a:t>best</a:t>
            </a:r>
            <a:r>
              <a:rPr dirty="0" sz="1600" spc="4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767676"/>
                </a:solidFill>
                <a:latin typeface="KVJJWL+ArialMT"/>
                <a:cs typeface="KVJJWL+ArialMT"/>
              </a:rPr>
              <a:t>performing</a:t>
            </a:r>
            <a:r>
              <a:rPr dirty="0" sz="1600" spc="43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767676"/>
                </a:solidFill>
                <a:latin typeface="KVJJWL+ArialMT"/>
                <a:cs typeface="KVJJWL+ArialMT"/>
              </a:rPr>
              <a:t>model</a:t>
            </a:r>
            <a:r>
              <a:rPr dirty="0" sz="1600" spc="43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767676"/>
                </a:solidFill>
                <a:latin typeface="KVJJWL+ArialMT"/>
                <a:cs typeface="KVJJWL+ArialMT"/>
              </a:rPr>
              <a:t>to</a:t>
            </a:r>
            <a:r>
              <a:rPr dirty="0" sz="1600" spc="43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767676"/>
                </a:solidFill>
                <a:latin typeface="KVJJWL+ArialMT"/>
                <a:cs typeface="KVJJWL+ArialMT"/>
              </a:rPr>
              <a:t>make</a:t>
            </a:r>
            <a:r>
              <a:rPr dirty="0" sz="1600" spc="43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767676"/>
                </a:solidFill>
                <a:latin typeface="KVJJWL+ArialMT"/>
                <a:cs typeface="KVJJWL+ArialMT"/>
              </a:rPr>
              <a:t>accurate</a:t>
            </a:r>
            <a:r>
              <a:rPr dirty="0" sz="1600" spc="43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767676"/>
                </a:solidFill>
                <a:latin typeface="KVJJWL+ArialMT"/>
                <a:cs typeface="KVJJWL+ArialMT"/>
              </a:rPr>
              <a:t>predictions.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61451" y="510272"/>
            <a:ext cx="3336984" cy="5630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33"/>
              </a:lnSpc>
              <a:spcBef>
                <a:spcPts val="0"/>
              </a:spcBef>
              <a:spcAft>
                <a:spcPts val="0"/>
              </a:spcAft>
            </a:pP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Data</a:t>
            </a:r>
            <a:r>
              <a:rPr dirty="0" sz="3700" spc="100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Collection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440" y="1923313"/>
            <a:ext cx="5359049" cy="317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The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data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was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collected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using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various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methods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8640" y="2429306"/>
            <a:ext cx="6480168" cy="279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50">
                <a:solidFill>
                  <a:srgbClr val="90c226"/>
                </a:solidFill>
                <a:latin typeface="Calibri"/>
                <a:cs typeface="Calibri"/>
              </a:rPr>
              <a:t>-</a:t>
            </a:r>
            <a:r>
              <a:rPr dirty="0" sz="1550" spc="1425">
                <a:solidFill>
                  <a:srgbClr val="90c226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Data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collection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was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done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using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get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request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to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the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SpaceX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API.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8640" y="2896666"/>
            <a:ext cx="10021265" cy="568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50">
                <a:solidFill>
                  <a:srgbClr val="90c226"/>
                </a:solidFill>
                <a:latin typeface="Calibri"/>
                <a:cs typeface="Calibri"/>
              </a:rPr>
              <a:t>-</a:t>
            </a:r>
            <a:r>
              <a:rPr dirty="0" sz="1550" spc="1425">
                <a:solidFill>
                  <a:srgbClr val="90c226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Next,</a:t>
            </a:r>
            <a:r>
              <a:rPr dirty="0" sz="1900" spc="253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we</a:t>
            </a:r>
            <a:r>
              <a:rPr dirty="0" sz="1900" spc="259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decoded</a:t>
            </a:r>
            <a:r>
              <a:rPr dirty="0" sz="1900" spc="265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the</a:t>
            </a:r>
            <a:r>
              <a:rPr dirty="0" sz="1900" spc="275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response</a:t>
            </a:r>
            <a:r>
              <a:rPr dirty="0" sz="1900" spc="245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content</a:t>
            </a:r>
            <a:r>
              <a:rPr dirty="0" sz="1900" spc="205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as</a:t>
            </a:r>
            <a:r>
              <a:rPr dirty="0" sz="1900" spc="261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a</a:t>
            </a:r>
            <a:r>
              <a:rPr dirty="0" sz="1900" spc="267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Json</a:t>
            </a:r>
            <a:r>
              <a:rPr dirty="0" sz="1900" spc="255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using</a:t>
            </a:r>
            <a:r>
              <a:rPr dirty="0" sz="1900" spc="273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.json()</a:t>
            </a:r>
            <a:r>
              <a:rPr dirty="0" sz="1900" spc="25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function</a:t>
            </a:r>
            <a:r>
              <a:rPr dirty="0" sz="1900" spc="255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call</a:t>
            </a:r>
            <a:r>
              <a:rPr dirty="0" sz="1900" spc="253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and</a:t>
            </a:r>
            <a:r>
              <a:rPr dirty="0" sz="1900" spc="272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turn</a:t>
            </a:r>
            <a:r>
              <a:rPr dirty="0" sz="1900" spc="274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it</a:t>
            </a:r>
            <a:r>
              <a:rPr dirty="0" sz="1900" spc="269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into</a:t>
            </a:r>
            <a:r>
              <a:rPr dirty="0" sz="1900" spc="235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a</a:t>
            </a:r>
          </a:p>
          <a:p>
            <a:pPr marL="285750" marR="0">
              <a:lnSpc>
                <a:spcPts val="1900"/>
              </a:lnSpc>
              <a:spcBef>
                <a:spcPts val="380"/>
              </a:spcBef>
              <a:spcAft>
                <a:spcPts val="0"/>
              </a:spcAft>
            </a:pP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pandas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dataframe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using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.json_normalize().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48640" y="3653587"/>
            <a:ext cx="9871882" cy="279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50">
                <a:solidFill>
                  <a:srgbClr val="90c226"/>
                </a:solidFill>
                <a:latin typeface="Calibri"/>
                <a:cs typeface="Calibri"/>
              </a:rPr>
              <a:t>-</a:t>
            </a:r>
            <a:r>
              <a:rPr dirty="0" sz="1550" spc="1425">
                <a:solidFill>
                  <a:srgbClr val="90c226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We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then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cleaned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the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data,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checked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for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missing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values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and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fill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in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missing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values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where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necessary.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8640" y="4120946"/>
            <a:ext cx="10019924" cy="5689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50">
                <a:solidFill>
                  <a:srgbClr val="90c226"/>
                </a:solidFill>
                <a:latin typeface="Calibri"/>
                <a:cs typeface="Calibri"/>
              </a:rPr>
              <a:t>-</a:t>
            </a:r>
            <a:r>
              <a:rPr dirty="0" sz="1550" spc="1425">
                <a:solidFill>
                  <a:srgbClr val="90c226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In</a:t>
            </a:r>
            <a:r>
              <a:rPr dirty="0" sz="1900" spc="567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addition,</a:t>
            </a:r>
            <a:r>
              <a:rPr dirty="0" sz="1900" spc="569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we</a:t>
            </a:r>
            <a:r>
              <a:rPr dirty="0" sz="1900" spc="559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performed</a:t>
            </a:r>
            <a:r>
              <a:rPr dirty="0" sz="1900" spc="534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web</a:t>
            </a:r>
            <a:r>
              <a:rPr dirty="0" sz="1900" spc="563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scraping</a:t>
            </a:r>
            <a:r>
              <a:rPr dirty="0" sz="1900" spc="536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from</a:t>
            </a:r>
            <a:r>
              <a:rPr dirty="0" sz="1900" spc="525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Wikipedia</a:t>
            </a:r>
            <a:r>
              <a:rPr dirty="0" sz="1900" spc="584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for</a:t>
            </a:r>
            <a:r>
              <a:rPr dirty="0" sz="1900" spc="519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Falcon</a:t>
            </a:r>
            <a:r>
              <a:rPr dirty="0" sz="1900" spc="505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9</a:t>
            </a:r>
            <a:r>
              <a:rPr dirty="0" sz="1900" spc="563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launch</a:t>
            </a:r>
            <a:r>
              <a:rPr dirty="0" sz="1900" spc="575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records</a:t>
            </a:r>
            <a:r>
              <a:rPr dirty="0" sz="1900" spc="501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with</a:t>
            </a:r>
          </a:p>
          <a:p>
            <a:pPr marL="285750" marR="0">
              <a:lnSpc>
                <a:spcPts val="1900"/>
              </a:lnSpc>
              <a:spcBef>
                <a:spcPts val="379"/>
              </a:spcBef>
              <a:spcAft>
                <a:spcPts val="0"/>
              </a:spcAft>
            </a:pP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BeautifulSoup.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48640" y="4877866"/>
            <a:ext cx="10021265" cy="5689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50">
                <a:solidFill>
                  <a:srgbClr val="90c226"/>
                </a:solidFill>
                <a:latin typeface="Calibri"/>
                <a:cs typeface="Calibri"/>
              </a:rPr>
              <a:t>-</a:t>
            </a:r>
            <a:r>
              <a:rPr dirty="0" sz="1550" spc="1425">
                <a:solidFill>
                  <a:srgbClr val="90c226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The</a:t>
            </a:r>
            <a:r>
              <a:rPr dirty="0" sz="1900" spc="44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objective</a:t>
            </a:r>
            <a:r>
              <a:rPr dirty="0" sz="1900" spc="21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was</a:t>
            </a:r>
            <a:r>
              <a:rPr dirty="0" sz="1900" spc="18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to</a:t>
            </a:r>
            <a:r>
              <a:rPr dirty="0" sz="1900" spc="2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extract</a:t>
            </a:r>
            <a:r>
              <a:rPr dirty="0" sz="1900" spc="-1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the</a:t>
            </a:r>
            <a:r>
              <a:rPr dirty="0" sz="1900" spc="47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launch</a:t>
            </a:r>
            <a:r>
              <a:rPr dirty="0" sz="1900" spc="47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records</a:t>
            </a:r>
            <a:r>
              <a:rPr dirty="0" sz="1900" spc="-27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as</a:t>
            </a:r>
            <a:r>
              <a:rPr dirty="0" sz="1900" spc="34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HTML</a:t>
            </a:r>
            <a:r>
              <a:rPr dirty="0" sz="1900" spc="44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table,</a:t>
            </a:r>
            <a:r>
              <a:rPr dirty="0" sz="1900" spc="31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parse</a:t>
            </a:r>
            <a:r>
              <a:rPr dirty="0" sz="1900" spc="1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the</a:t>
            </a:r>
            <a:r>
              <a:rPr dirty="0" sz="1900" spc="47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table</a:t>
            </a:r>
            <a:r>
              <a:rPr dirty="0" sz="1900" spc="3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and</a:t>
            </a:r>
            <a:r>
              <a:rPr dirty="0" sz="1900" spc="43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convert</a:t>
            </a:r>
            <a:r>
              <a:rPr dirty="0" sz="1900" spc="-15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it</a:t>
            </a:r>
            <a:r>
              <a:rPr dirty="0" sz="1900" spc="41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to</a:t>
            </a:r>
            <a:r>
              <a:rPr dirty="0" sz="1900" spc="2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a</a:t>
            </a:r>
          </a:p>
          <a:p>
            <a:pPr marL="285750" marR="0">
              <a:lnSpc>
                <a:spcPts val="1900"/>
              </a:lnSpc>
              <a:spcBef>
                <a:spcPts val="379"/>
              </a:spcBef>
              <a:spcAft>
                <a:spcPts val="0"/>
              </a:spcAft>
            </a:pP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pandas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dataframe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for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future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3b2f06"/>
                </a:solidFill>
                <a:latin typeface="Calibri"/>
                <a:cs typeface="Calibri"/>
              </a:rPr>
              <a:t>analysis.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122236" y="6158936"/>
            <a:ext cx="212340" cy="17081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45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90c226"/>
                </a:solidFill>
                <a:latin typeface="WWRVLB+TrebuchetMS"/>
                <a:cs typeface="WWRVLB+TrebuchetMS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61451" y="510272"/>
            <a:ext cx="6389773" cy="5630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33"/>
              </a:lnSpc>
              <a:spcBef>
                <a:spcPts val="0"/>
              </a:spcBef>
              <a:spcAft>
                <a:spcPts val="0"/>
              </a:spcAft>
            </a:pP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Data</a:t>
            </a:r>
            <a:r>
              <a:rPr dirty="0" sz="3700" spc="100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Collection</a:t>
            </a:r>
            <a:r>
              <a:rPr dirty="0" sz="3700" spc="100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–</a:t>
            </a:r>
            <a:r>
              <a:rPr dirty="0" sz="3700" spc="99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SpaceX</a:t>
            </a:r>
            <a:r>
              <a:rPr dirty="0" sz="3700" spc="97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API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9305" y="1883909"/>
            <a:ext cx="4198395" cy="3573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13"/>
              </a:lnSpc>
              <a:spcBef>
                <a:spcPts val="0"/>
              </a:spcBef>
              <a:spcAft>
                <a:spcPts val="0"/>
              </a:spcAft>
            </a:pPr>
            <a:r>
              <a:rPr dirty="0" sz="2250">
                <a:solidFill>
                  <a:srgbClr val="3b2f06"/>
                </a:solidFill>
                <a:latin typeface="KVJJWL+ArialMT"/>
                <a:cs typeface="KVJJWL+ArialMT"/>
              </a:rPr>
              <a:t>•</a:t>
            </a:r>
            <a:r>
              <a:rPr dirty="0" sz="2250" spc="450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Make</a:t>
            </a:r>
            <a:r>
              <a:rPr dirty="0" sz="2200" spc="58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a</a:t>
            </a:r>
            <a:r>
              <a:rPr dirty="0" sz="2200" spc="58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request</a:t>
            </a:r>
            <a:r>
              <a:rPr dirty="0" sz="2200" spc="57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to</a:t>
            </a:r>
            <a:r>
              <a:rPr dirty="0" sz="2200" spc="61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SpaceX</a:t>
            </a:r>
            <a:r>
              <a:rPr dirty="0" sz="2200" spc="57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API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793314" y="2053189"/>
            <a:ext cx="1167189" cy="3540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88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ffffff"/>
                </a:solidFill>
                <a:latin typeface="WWRVLB+TrebuchetMS"/>
                <a:cs typeface="WWRVLB+TrebuchetMS"/>
              </a:rPr>
              <a:t>Make</a:t>
            </a:r>
            <a:r>
              <a:rPr dirty="0" sz="1100">
                <a:solidFill>
                  <a:srgbClr val="ffffff"/>
                </a:solidFill>
                <a:latin typeface="WWRVLB+TrebuchetMS"/>
                <a:cs typeface="WWRVLB+TrebuchetMS"/>
              </a:rPr>
              <a:t> </a:t>
            </a:r>
            <a:r>
              <a:rPr dirty="0" sz="1100">
                <a:solidFill>
                  <a:srgbClr val="ffffff"/>
                </a:solidFill>
                <a:latin typeface="WWRVLB+TrebuchetMS"/>
                <a:cs typeface="WWRVLB+TrebuchetMS"/>
              </a:rPr>
              <a:t>request</a:t>
            </a:r>
            <a:r>
              <a:rPr dirty="0" sz="1100">
                <a:solidFill>
                  <a:srgbClr val="ffffff"/>
                </a:solidFill>
                <a:latin typeface="WWRVLB+TrebuchetMS"/>
                <a:cs typeface="WWRVLB+TrebuchetMS"/>
              </a:rPr>
              <a:t> </a:t>
            </a:r>
            <a:r>
              <a:rPr dirty="0" sz="1100">
                <a:solidFill>
                  <a:srgbClr val="ffffff"/>
                </a:solidFill>
                <a:latin typeface="WWRVLB+TrebuchetMS"/>
                <a:cs typeface="WWRVLB+TrebuchetMS"/>
              </a:rPr>
              <a:t>to</a:t>
            </a:r>
          </a:p>
          <a:p>
            <a:pPr marL="163512" marR="0">
              <a:lnSpc>
                <a:spcPts val="11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ffffff"/>
                </a:solidFill>
                <a:latin typeface="WWRVLB+TrebuchetMS"/>
                <a:cs typeface="WWRVLB+TrebuchetMS"/>
              </a:rPr>
              <a:t>SpaceX</a:t>
            </a:r>
            <a:r>
              <a:rPr dirty="0" sz="1100">
                <a:solidFill>
                  <a:srgbClr val="ffffff"/>
                </a:solidFill>
                <a:latin typeface="WWRVLB+TrebuchetMS"/>
                <a:cs typeface="WWRVLB+TrebuchetMS"/>
              </a:rPr>
              <a:t> </a:t>
            </a:r>
            <a:r>
              <a:rPr dirty="0" sz="1100">
                <a:solidFill>
                  <a:srgbClr val="ffffff"/>
                </a:solidFill>
                <a:latin typeface="WWRVLB+TrebuchetMS"/>
                <a:cs typeface="WWRVLB+TrebuchetMS"/>
              </a:rPr>
              <a:t>API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03551" y="2053189"/>
            <a:ext cx="1464183" cy="3540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88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ffffff"/>
                </a:solidFill>
                <a:latin typeface="WWRVLB+TrebuchetMS"/>
                <a:cs typeface="WWRVLB+TrebuchetMS"/>
              </a:rPr>
              <a:t>Decode</a:t>
            </a:r>
            <a:r>
              <a:rPr dirty="0" sz="1100">
                <a:solidFill>
                  <a:srgbClr val="ffffff"/>
                </a:solidFill>
                <a:latin typeface="WWRVLB+TrebuchetMS"/>
                <a:cs typeface="WWRVLB+TrebuchetMS"/>
              </a:rPr>
              <a:t> </a:t>
            </a:r>
            <a:r>
              <a:rPr dirty="0" sz="1100">
                <a:solidFill>
                  <a:srgbClr val="ffffff"/>
                </a:solidFill>
                <a:latin typeface="WWRVLB+TrebuchetMS"/>
                <a:cs typeface="WWRVLB+TrebuchetMS"/>
              </a:rPr>
              <a:t>the</a:t>
            </a:r>
            <a:r>
              <a:rPr dirty="0" sz="1100">
                <a:solidFill>
                  <a:srgbClr val="ffffff"/>
                </a:solidFill>
                <a:latin typeface="WWRVLB+TrebuchetMS"/>
                <a:cs typeface="WWRVLB+TrebuchetMS"/>
              </a:rPr>
              <a:t> </a:t>
            </a:r>
            <a:r>
              <a:rPr dirty="0" sz="1100">
                <a:solidFill>
                  <a:srgbClr val="ffffff"/>
                </a:solidFill>
                <a:latin typeface="WWRVLB+TrebuchetMS"/>
                <a:cs typeface="WWRVLB+TrebuchetMS"/>
              </a:rPr>
              <a:t>response</a:t>
            </a:r>
          </a:p>
          <a:p>
            <a:pPr marL="104775" marR="0">
              <a:lnSpc>
                <a:spcPts val="11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ffffff"/>
                </a:solidFill>
                <a:latin typeface="WWRVLB+TrebuchetMS"/>
                <a:cs typeface="WWRVLB+TrebuchetMS"/>
              </a:rPr>
              <a:t>content</a:t>
            </a:r>
            <a:r>
              <a:rPr dirty="0" sz="1100">
                <a:solidFill>
                  <a:srgbClr val="ffffff"/>
                </a:solidFill>
                <a:latin typeface="WWRVLB+TrebuchetMS"/>
                <a:cs typeface="WWRVLB+TrebuchetMS"/>
              </a:rPr>
              <a:t> </a:t>
            </a:r>
            <a:r>
              <a:rPr dirty="0" sz="1100">
                <a:solidFill>
                  <a:srgbClr val="ffffff"/>
                </a:solidFill>
                <a:latin typeface="WWRVLB+TrebuchetMS"/>
                <a:cs typeface="WWRVLB+TrebuchetMS"/>
              </a:rPr>
              <a:t>as</a:t>
            </a:r>
            <a:r>
              <a:rPr dirty="0" sz="1100">
                <a:solidFill>
                  <a:srgbClr val="ffffff"/>
                </a:solidFill>
                <a:latin typeface="WWRVLB+TrebuchetMS"/>
                <a:cs typeface="WWRVLB+TrebuchetMS"/>
              </a:rPr>
              <a:t> </a:t>
            </a:r>
            <a:r>
              <a:rPr dirty="0" sz="1100">
                <a:solidFill>
                  <a:srgbClr val="ffffff"/>
                </a:solidFill>
                <a:latin typeface="WWRVLB+TrebuchetMS"/>
                <a:cs typeface="WWRVLB+TrebuchetMS"/>
              </a:rPr>
              <a:t>a</a:t>
            </a:r>
            <a:r>
              <a:rPr dirty="0" sz="1100">
                <a:solidFill>
                  <a:srgbClr val="ffffff"/>
                </a:solidFill>
                <a:latin typeface="WWRVLB+TrebuchetMS"/>
                <a:cs typeface="WWRVLB+TrebuchetMS"/>
              </a:rPr>
              <a:t> </a:t>
            </a:r>
            <a:r>
              <a:rPr dirty="0" sz="1100">
                <a:solidFill>
                  <a:srgbClr val="ffffff"/>
                </a:solidFill>
                <a:latin typeface="WWRVLB+TrebuchetMS"/>
                <a:cs typeface="WWRVLB+TrebuchetMS"/>
              </a:rPr>
              <a:t>Json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927688" y="2051062"/>
            <a:ext cx="1534298" cy="3540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88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ffffff"/>
                </a:solidFill>
                <a:latin typeface="WWRVLB+TrebuchetMS"/>
                <a:cs typeface="WWRVLB+TrebuchetMS"/>
              </a:rPr>
              <a:t>Turn</a:t>
            </a:r>
            <a:r>
              <a:rPr dirty="0" sz="1100">
                <a:solidFill>
                  <a:srgbClr val="ffffff"/>
                </a:solidFill>
                <a:latin typeface="WWRVLB+TrebuchetMS"/>
                <a:cs typeface="WWRVLB+TrebuchetMS"/>
              </a:rPr>
              <a:t> </a:t>
            </a:r>
            <a:r>
              <a:rPr dirty="0" sz="1100">
                <a:solidFill>
                  <a:srgbClr val="ffffff"/>
                </a:solidFill>
                <a:latin typeface="WWRVLB+TrebuchetMS"/>
                <a:cs typeface="WWRVLB+TrebuchetMS"/>
              </a:rPr>
              <a:t>Json</a:t>
            </a:r>
            <a:r>
              <a:rPr dirty="0" sz="1100">
                <a:solidFill>
                  <a:srgbClr val="ffffff"/>
                </a:solidFill>
                <a:latin typeface="WWRVLB+TrebuchetMS"/>
                <a:cs typeface="WWRVLB+TrebuchetMS"/>
              </a:rPr>
              <a:t> </a:t>
            </a:r>
            <a:r>
              <a:rPr dirty="0" sz="1100">
                <a:solidFill>
                  <a:srgbClr val="ffffff"/>
                </a:solidFill>
                <a:latin typeface="WWRVLB+TrebuchetMS"/>
                <a:cs typeface="WWRVLB+TrebuchetMS"/>
              </a:rPr>
              <a:t>into</a:t>
            </a:r>
            <a:r>
              <a:rPr dirty="0" sz="1100">
                <a:solidFill>
                  <a:srgbClr val="ffffff"/>
                </a:solidFill>
                <a:latin typeface="WWRVLB+TrebuchetMS"/>
                <a:cs typeface="WWRVLB+TrebuchetMS"/>
              </a:rPr>
              <a:t> </a:t>
            </a:r>
            <a:r>
              <a:rPr dirty="0" sz="1100">
                <a:solidFill>
                  <a:srgbClr val="ffffff"/>
                </a:solidFill>
                <a:latin typeface="WWRVLB+TrebuchetMS"/>
                <a:cs typeface="WWRVLB+TrebuchetMS"/>
              </a:rPr>
              <a:t>pandas</a:t>
            </a:r>
          </a:p>
          <a:p>
            <a:pPr marL="343693" marR="0">
              <a:lnSpc>
                <a:spcPts val="11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ffffff"/>
                </a:solidFill>
                <a:latin typeface="WWRVLB+TrebuchetMS"/>
                <a:cs typeface="WWRVLB+TrebuchetMS"/>
              </a:rPr>
              <a:t>data</a:t>
            </a:r>
            <a:r>
              <a:rPr dirty="0" sz="1100">
                <a:solidFill>
                  <a:srgbClr val="ffffff"/>
                </a:solidFill>
                <a:latin typeface="WWRVLB+TrebuchetMS"/>
                <a:cs typeface="WWRVLB+TrebuchetMS"/>
              </a:rPr>
              <a:t> </a:t>
            </a:r>
            <a:r>
              <a:rPr dirty="0" sz="1100">
                <a:solidFill>
                  <a:srgbClr val="ffffff"/>
                </a:solidFill>
                <a:latin typeface="WWRVLB+TrebuchetMS"/>
                <a:cs typeface="WWRVLB+TrebuchetMS"/>
              </a:rPr>
              <a:t>frame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17905" y="2224937"/>
            <a:ext cx="4125509" cy="6855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and</a:t>
            </a:r>
            <a:r>
              <a:rPr dirty="0" sz="2200" spc="58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make</a:t>
            </a:r>
            <a:r>
              <a:rPr dirty="0" sz="2200" spc="58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sure</a:t>
            </a:r>
            <a:r>
              <a:rPr dirty="0" sz="2200" spc="58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the</a:t>
            </a:r>
            <a:r>
              <a:rPr dirty="0" sz="2200" spc="60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data</a:t>
            </a:r>
            <a:r>
              <a:rPr dirty="0" sz="2200" spc="60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is</a:t>
            </a:r>
            <a:r>
              <a:rPr dirty="0" sz="2200" spc="60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in</a:t>
            </a:r>
            <a:r>
              <a:rPr dirty="0" sz="2200" spc="58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the</a:t>
            </a:r>
          </a:p>
          <a:p>
            <a:pPr marL="0" marR="0">
              <a:lnSpc>
                <a:spcPts val="2457"/>
              </a:lnSpc>
              <a:spcBef>
                <a:spcPts val="132"/>
              </a:spcBef>
              <a:spcAft>
                <a:spcPts val="0"/>
              </a:spcAft>
            </a:pP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correct</a:t>
            </a:r>
            <a:r>
              <a:rPr dirty="0" sz="2200" spc="57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format.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89305" y="3067549"/>
            <a:ext cx="4463035" cy="10265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13"/>
              </a:lnSpc>
              <a:spcBef>
                <a:spcPts val="0"/>
              </a:spcBef>
              <a:spcAft>
                <a:spcPts val="0"/>
              </a:spcAft>
            </a:pPr>
            <a:r>
              <a:rPr dirty="0" sz="2250">
                <a:solidFill>
                  <a:srgbClr val="3b2f06"/>
                </a:solidFill>
                <a:latin typeface="KVJJWL+ArialMT"/>
                <a:cs typeface="KVJJWL+ArialMT"/>
              </a:rPr>
              <a:t>•</a:t>
            </a:r>
            <a:r>
              <a:rPr dirty="0" sz="2250" spc="450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Perform</a:t>
            </a:r>
            <a:r>
              <a:rPr dirty="0" sz="2200" spc="60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some</a:t>
            </a:r>
            <a:r>
              <a:rPr dirty="0" sz="2200" spc="58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basic</a:t>
            </a:r>
            <a:r>
              <a:rPr dirty="0" sz="2200" spc="60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data</a:t>
            </a:r>
          </a:p>
          <a:p>
            <a:pPr marL="228600" marR="0">
              <a:lnSpc>
                <a:spcPts val="2457"/>
              </a:lnSpc>
              <a:spcBef>
                <a:spcPts val="121"/>
              </a:spcBef>
              <a:spcAft>
                <a:spcPts val="0"/>
              </a:spcAft>
            </a:pP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wrangling</a:t>
            </a:r>
            <a:r>
              <a:rPr dirty="0" sz="2200" spc="58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and</a:t>
            </a:r>
            <a:r>
              <a:rPr dirty="0" sz="2200" spc="58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formatting</a:t>
            </a:r>
            <a:r>
              <a:rPr dirty="0" sz="2200" spc="60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in</a:t>
            </a:r>
            <a:r>
              <a:rPr dirty="0" sz="2200" spc="58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order</a:t>
            </a:r>
          </a:p>
          <a:p>
            <a:pPr marL="228600" marR="0">
              <a:lnSpc>
                <a:spcPts val="2457"/>
              </a:lnSpc>
              <a:spcBef>
                <a:spcPts val="182"/>
              </a:spcBef>
              <a:spcAft>
                <a:spcPts val="0"/>
              </a:spcAft>
            </a:pP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to</a:t>
            </a:r>
            <a:r>
              <a:rPr dirty="0" sz="2200" spc="61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clean</a:t>
            </a:r>
            <a:r>
              <a:rPr dirty="0" sz="2200" spc="58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the</a:t>
            </a:r>
            <a:r>
              <a:rPr dirty="0" sz="2200" spc="60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requested</a:t>
            </a:r>
            <a:r>
              <a:rPr dirty="0" sz="2200" spc="60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data.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920150" y="3366156"/>
            <a:ext cx="1540459" cy="8107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7943" marR="0">
              <a:lnSpc>
                <a:spcPts val="1288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ffffff"/>
                </a:solidFill>
                <a:latin typeface="WWRVLB+TrebuchetMS"/>
                <a:cs typeface="WWRVLB+TrebuchetMS"/>
              </a:rPr>
              <a:t>Use</a:t>
            </a:r>
            <a:r>
              <a:rPr dirty="0" sz="1100">
                <a:solidFill>
                  <a:srgbClr val="ffffff"/>
                </a:solidFill>
                <a:latin typeface="WWRVLB+TrebuchetMS"/>
                <a:cs typeface="WWRVLB+TrebuchetMS"/>
              </a:rPr>
              <a:t> </a:t>
            </a:r>
            <a:r>
              <a:rPr dirty="0" sz="1100">
                <a:solidFill>
                  <a:srgbClr val="ffffff"/>
                </a:solidFill>
                <a:latin typeface="WWRVLB+TrebuchetMS"/>
                <a:cs typeface="WWRVLB+TrebuchetMS"/>
              </a:rPr>
              <a:t>the</a:t>
            </a:r>
            <a:r>
              <a:rPr dirty="0" sz="1100">
                <a:solidFill>
                  <a:srgbClr val="ffffff"/>
                </a:solidFill>
                <a:latin typeface="WWRVLB+TrebuchetMS"/>
                <a:cs typeface="WWRVLB+TrebuchetMS"/>
              </a:rPr>
              <a:t> </a:t>
            </a:r>
            <a:r>
              <a:rPr dirty="0" sz="1100">
                <a:solidFill>
                  <a:srgbClr val="ffffff"/>
                </a:solidFill>
                <a:latin typeface="WWRVLB+TrebuchetMS"/>
                <a:cs typeface="WWRVLB+TrebuchetMS"/>
              </a:rPr>
              <a:t>API</a:t>
            </a:r>
            <a:r>
              <a:rPr dirty="0" sz="1100">
                <a:solidFill>
                  <a:srgbClr val="ffffff"/>
                </a:solidFill>
                <a:latin typeface="WWRVLB+TrebuchetMS"/>
                <a:cs typeface="WWRVLB+TrebuchetMS"/>
              </a:rPr>
              <a:t> </a:t>
            </a:r>
            <a:r>
              <a:rPr dirty="0" sz="1100">
                <a:solidFill>
                  <a:srgbClr val="ffffff"/>
                </a:solidFill>
                <a:latin typeface="WWRVLB+TrebuchetMS"/>
                <a:cs typeface="WWRVLB+TrebuchetMS"/>
              </a:rPr>
              <a:t>again</a:t>
            </a:r>
            <a:r>
              <a:rPr dirty="0" sz="1100">
                <a:solidFill>
                  <a:srgbClr val="ffffff"/>
                </a:solidFill>
                <a:latin typeface="WWRVLB+TrebuchetMS"/>
                <a:cs typeface="WWRVLB+TrebuchetMS"/>
              </a:rPr>
              <a:t> </a:t>
            </a:r>
            <a:r>
              <a:rPr dirty="0" sz="1100">
                <a:solidFill>
                  <a:srgbClr val="ffffff"/>
                </a:solidFill>
                <a:latin typeface="WWRVLB+TrebuchetMS"/>
                <a:cs typeface="WWRVLB+TrebuchetMS"/>
              </a:rPr>
              <a:t>to</a:t>
            </a:r>
          </a:p>
          <a:p>
            <a:pPr marL="0" marR="0">
              <a:lnSpc>
                <a:spcPts val="11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ffffff"/>
                </a:solidFill>
                <a:latin typeface="WWRVLB+TrebuchetMS"/>
                <a:cs typeface="WWRVLB+TrebuchetMS"/>
              </a:rPr>
              <a:t>get</a:t>
            </a:r>
            <a:r>
              <a:rPr dirty="0" sz="1100">
                <a:solidFill>
                  <a:srgbClr val="ffffff"/>
                </a:solidFill>
                <a:latin typeface="WWRVLB+TrebuchetMS"/>
                <a:cs typeface="WWRVLB+TrebuchetMS"/>
              </a:rPr>
              <a:t> </a:t>
            </a:r>
            <a:r>
              <a:rPr dirty="0" sz="1100">
                <a:solidFill>
                  <a:srgbClr val="ffffff"/>
                </a:solidFill>
                <a:latin typeface="WWRVLB+TrebuchetMS"/>
                <a:cs typeface="WWRVLB+TrebuchetMS"/>
              </a:rPr>
              <a:t>information</a:t>
            </a:r>
            <a:r>
              <a:rPr dirty="0" sz="1100">
                <a:solidFill>
                  <a:srgbClr val="ffffff"/>
                </a:solidFill>
                <a:latin typeface="WWRVLB+TrebuchetMS"/>
                <a:cs typeface="WWRVLB+TrebuchetMS"/>
              </a:rPr>
              <a:t> </a:t>
            </a:r>
            <a:r>
              <a:rPr dirty="0" sz="1100">
                <a:solidFill>
                  <a:srgbClr val="ffffff"/>
                </a:solidFill>
                <a:latin typeface="WWRVLB+TrebuchetMS"/>
                <a:cs typeface="WWRVLB+TrebuchetMS"/>
              </a:rPr>
              <a:t>about</a:t>
            </a:r>
          </a:p>
          <a:p>
            <a:pPr marL="111125" marR="0">
              <a:lnSpc>
                <a:spcPts val="11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ffffff"/>
                </a:solidFill>
                <a:latin typeface="WWRVLB+TrebuchetMS"/>
                <a:cs typeface="WWRVLB+TrebuchetMS"/>
              </a:rPr>
              <a:t>the</a:t>
            </a:r>
            <a:r>
              <a:rPr dirty="0" sz="1100">
                <a:solidFill>
                  <a:srgbClr val="ffffff"/>
                </a:solidFill>
                <a:latin typeface="WWRVLB+TrebuchetMS"/>
                <a:cs typeface="WWRVLB+TrebuchetMS"/>
              </a:rPr>
              <a:t> </a:t>
            </a:r>
            <a:r>
              <a:rPr dirty="0" sz="1100">
                <a:solidFill>
                  <a:srgbClr val="ffffff"/>
                </a:solidFill>
                <a:latin typeface="WWRVLB+TrebuchetMS"/>
                <a:cs typeface="WWRVLB+TrebuchetMS"/>
              </a:rPr>
              <a:t>launches</a:t>
            </a:r>
            <a:r>
              <a:rPr dirty="0" sz="1100">
                <a:solidFill>
                  <a:srgbClr val="ffffff"/>
                </a:solidFill>
                <a:latin typeface="WWRVLB+TrebuchetMS"/>
                <a:cs typeface="WWRVLB+TrebuchetMS"/>
              </a:rPr>
              <a:t> </a:t>
            </a:r>
            <a:r>
              <a:rPr dirty="0" sz="1100">
                <a:solidFill>
                  <a:srgbClr val="ffffff"/>
                </a:solidFill>
                <a:latin typeface="WWRVLB+TrebuchetMS"/>
                <a:cs typeface="WWRVLB+TrebuchetMS"/>
              </a:rPr>
              <a:t>using</a:t>
            </a:r>
          </a:p>
          <a:p>
            <a:pPr marL="7143" marR="0">
              <a:lnSpc>
                <a:spcPts val="11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ffffff"/>
                </a:solidFill>
                <a:latin typeface="WWRVLB+TrebuchetMS"/>
                <a:cs typeface="WWRVLB+TrebuchetMS"/>
              </a:rPr>
              <a:t>the</a:t>
            </a:r>
            <a:r>
              <a:rPr dirty="0" sz="1100">
                <a:solidFill>
                  <a:srgbClr val="ffffff"/>
                </a:solidFill>
                <a:latin typeface="WWRVLB+TrebuchetMS"/>
                <a:cs typeface="WWRVLB+TrebuchetMS"/>
              </a:rPr>
              <a:t> </a:t>
            </a:r>
            <a:r>
              <a:rPr dirty="0" sz="1100">
                <a:solidFill>
                  <a:srgbClr val="ffffff"/>
                </a:solidFill>
                <a:latin typeface="WWRVLB+TrebuchetMS"/>
                <a:cs typeface="WWRVLB+TrebuchetMS"/>
              </a:rPr>
              <a:t>IDs</a:t>
            </a:r>
            <a:r>
              <a:rPr dirty="0" sz="1100">
                <a:solidFill>
                  <a:srgbClr val="ffffff"/>
                </a:solidFill>
                <a:latin typeface="WWRVLB+TrebuchetMS"/>
                <a:cs typeface="WWRVLB+TrebuchetMS"/>
              </a:rPr>
              <a:t> </a:t>
            </a:r>
            <a:r>
              <a:rPr dirty="0" sz="1100">
                <a:solidFill>
                  <a:srgbClr val="ffffff"/>
                </a:solidFill>
                <a:latin typeface="WWRVLB+TrebuchetMS"/>
                <a:cs typeface="WWRVLB+TrebuchetMS"/>
              </a:rPr>
              <a:t>given</a:t>
            </a:r>
            <a:r>
              <a:rPr dirty="0" sz="1100">
                <a:solidFill>
                  <a:srgbClr val="ffffff"/>
                </a:solidFill>
                <a:latin typeface="WWRVLB+TrebuchetMS"/>
                <a:cs typeface="WWRVLB+TrebuchetMS"/>
              </a:rPr>
              <a:t> </a:t>
            </a:r>
            <a:r>
              <a:rPr dirty="0" sz="1100">
                <a:solidFill>
                  <a:srgbClr val="ffffff"/>
                </a:solidFill>
                <a:latin typeface="WWRVLB+TrebuchetMS"/>
                <a:cs typeface="WWRVLB+TrebuchetMS"/>
              </a:rPr>
              <a:t>for</a:t>
            </a:r>
            <a:r>
              <a:rPr dirty="0" sz="1100">
                <a:solidFill>
                  <a:srgbClr val="ffffff"/>
                </a:solidFill>
                <a:latin typeface="WWRVLB+TrebuchetMS"/>
                <a:cs typeface="WWRVLB+TrebuchetMS"/>
              </a:rPr>
              <a:t> </a:t>
            </a:r>
            <a:r>
              <a:rPr dirty="0" sz="1100">
                <a:solidFill>
                  <a:srgbClr val="ffffff"/>
                </a:solidFill>
                <a:latin typeface="WWRVLB+TrebuchetMS"/>
                <a:cs typeface="WWRVLB+TrebuchetMS"/>
              </a:rPr>
              <a:t>each</a:t>
            </a:r>
          </a:p>
          <a:p>
            <a:pPr marL="487362" marR="0">
              <a:lnSpc>
                <a:spcPts val="11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ffffff"/>
                </a:solidFill>
                <a:latin typeface="WWRVLB+TrebuchetMS"/>
                <a:cs typeface="WWRVLB+TrebuchetMS"/>
              </a:rPr>
              <a:t>launch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675839" y="3561218"/>
            <a:ext cx="1400546" cy="4219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56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ffffff"/>
                </a:solidFill>
                <a:latin typeface="KTOPJE+TrebuchetMS-Bold"/>
                <a:cs typeface="KTOPJE+TrebuchetMS-Bold"/>
              </a:rPr>
              <a:t>Filter</a:t>
            </a:r>
            <a:r>
              <a:rPr dirty="0" sz="900" b="1">
                <a:solidFill>
                  <a:srgbClr val="ffffff"/>
                </a:solidFill>
                <a:latin typeface="KTOPJE+TrebuchetMS-Bold"/>
                <a:cs typeface="KTOPJE+TrebuchetMS-Bold"/>
              </a:rPr>
              <a:t> </a:t>
            </a:r>
            <a:r>
              <a:rPr dirty="0" sz="900" b="1">
                <a:solidFill>
                  <a:srgbClr val="ffffff"/>
                </a:solidFill>
                <a:latin typeface="KTOPJE+TrebuchetMS-Bold"/>
                <a:cs typeface="KTOPJE+TrebuchetMS-Bold"/>
              </a:rPr>
              <a:t>the</a:t>
            </a:r>
            <a:r>
              <a:rPr dirty="0" sz="900" b="1">
                <a:solidFill>
                  <a:srgbClr val="ffffff"/>
                </a:solidFill>
                <a:latin typeface="KTOPJE+TrebuchetMS-Bold"/>
                <a:cs typeface="KTOPJE+TrebuchetMS-Bold"/>
              </a:rPr>
              <a:t> </a:t>
            </a:r>
            <a:r>
              <a:rPr dirty="0" sz="900" b="1">
                <a:solidFill>
                  <a:srgbClr val="ffffff"/>
                </a:solidFill>
                <a:latin typeface="KTOPJE+TrebuchetMS-Bold"/>
                <a:cs typeface="KTOPJE+TrebuchetMS-Bold"/>
              </a:rPr>
              <a:t>dataframe</a:t>
            </a:r>
            <a:r>
              <a:rPr dirty="0" sz="900" b="1">
                <a:solidFill>
                  <a:srgbClr val="ffffff"/>
                </a:solidFill>
                <a:latin typeface="KTOPJE+TrebuchetMS-Bold"/>
                <a:cs typeface="KTOPJE+TrebuchetMS-Bold"/>
              </a:rPr>
              <a:t> </a:t>
            </a:r>
            <a:r>
              <a:rPr dirty="0" sz="900" b="1">
                <a:solidFill>
                  <a:srgbClr val="ffffff"/>
                </a:solidFill>
                <a:latin typeface="KTOPJE+TrebuchetMS-Bold"/>
                <a:cs typeface="KTOPJE+TrebuchetMS-Bold"/>
              </a:rPr>
              <a:t>to</a:t>
            </a:r>
          </a:p>
          <a:p>
            <a:pPr marL="100806" marR="0">
              <a:lnSpc>
                <a:spcPts val="982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ffffff"/>
                </a:solidFill>
                <a:latin typeface="KTOPJE+TrebuchetMS-Bold"/>
                <a:cs typeface="KTOPJE+TrebuchetMS-Bold"/>
              </a:rPr>
              <a:t>only</a:t>
            </a:r>
            <a:r>
              <a:rPr dirty="0" sz="900" b="1">
                <a:solidFill>
                  <a:srgbClr val="ffffff"/>
                </a:solidFill>
                <a:latin typeface="KTOPJE+TrebuchetMS-Bold"/>
                <a:cs typeface="KTOPJE+TrebuchetMS-Bold"/>
              </a:rPr>
              <a:t> </a:t>
            </a:r>
            <a:r>
              <a:rPr dirty="0" sz="900" b="1">
                <a:solidFill>
                  <a:srgbClr val="ffffff"/>
                </a:solidFill>
                <a:latin typeface="KTOPJE+TrebuchetMS-Bold"/>
                <a:cs typeface="KTOPJE+TrebuchetMS-Bold"/>
              </a:rPr>
              <a:t>include</a:t>
            </a:r>
            <a:r>
              <a:rPr dirty="0" sz="900" b="1">
                <a:solidFill>
                  <a:srgbClr val="ffffff"/>
                </a:solidFill>
                <a:latin typeface="KTOPJE+TrebuchetMS-Bold"/>
                <a:cs typeface="KTOPJE+TrebuchetMS-Bold"/>
              </a:rPr>
              <a:t> </a:t>
            </a:r>
            <a:r>
              <a:rPr dirty="0" sz="900" b="1">
                <a:solidFill>
                  <a:srgbClr val="ffffff"/>
                </a:solidFill>
                <a:latin typeface="KTOPJE+TrebuchetMS-Bold"/>
                <a:cs typeface="KTOPJE+TrebuchetMS-Bold"/>
              </a:rPr>
              <a:t>Falcon</a:t>
            </a:r>
          </a:p>
          <a:p>
            <a:pPr marL="336550" marR="0">
              <a:lnSpc>
                <a:spcPts val="982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ffffff"/>
                </a:solidFill>
                <a:latin typeface="KTOPJE+TrebuchetMS-Bold"/>
                <a:cs typeface="KTOPJE+TrebuchetMS-Bold"/>
              </a:rPr>
              <a:t>9</a:t>
            </a:r>
            <a:r>
              <a:rPr dirty="0" sz="900" b="1">
                <a:solidFill>
                  <a:srgbClr val="ffffff"/>
                </a:solidFill>
                <a:latin typeface="KTOPJE+TrebuchetMS-Bold"/>
                <a:cs typeface="KTOPJE+TrebuchetMS-Bold"/>
              </a:rPr>
              <a:t> </a:t>
            </a:r>
            <a:r>
              <a:rPr dirty="0" sz="900" b="1">
                <a:solidFill>
                  <a:srgbClr val="ffffff"/>
                </a:solidFill>
                <a:latin typeface="KTOPJE+TrebuchetMS-Bold"/>
                <a:cs typeface="KTOPJE+TrebuchetMS-Bold"/>
              </a:rPr>
              <a:t>launches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857526" y="3561218"/>
            <a:ext cx="1350908" cy="4219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893" marR="0">
              <a:lnSpc>
                <a:spcPts val="1056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ffffff"/>
                </a:solidFill>
                <a:latin typeface="WWRVLB+TrebuchetMS"/>
                <a:cs typeface="WWRVLB+TrebuchetMS"/>
              </a:rPr>
              <a:t>Construct</a:t>
            </a:r>
            <a:r>
              <a:rPr dirty="0" sz="900">
                <a:solidFill>
                  <a:srgbClr val="ffffff"/>
                </a:solidFill>
                <a:latin typeface="WWRVLB+TrebuchetMS"/>
                <a:cs typeface="WWRVLB+TrebuchetMS"/>
              </a:rPr>
              <a:t> </a:t>
            </a:r>
            <a:r>
              <a:rPr dirty="0" sz="900">
                <a:solidFill>
                  <a:srgbClr val="ffffff"/>
                </a:solidFill>
                <a:latin typeface="WWRVLB+TrebuchetMS"/>
                <a:cs typeface="WWRVLB+TrebuchetMS"/>
              </a:rPr>
              <a:t>our</a:t>
            </a:r>
            <a:r>
              <a:rPr dirty="0" sz="900">
                <a:solidFill>
                  <a:srgbClr val="ffffff"/>
                </a:solidFill>
                <a:latin typeface="WWRVLB+TrebuchetMS"/>
                <a:cs typeface="WWRVLB+TrebuchetMS"/>
              </a:rPr>
              <a:t> </a:t>
            </a:r>
            <a:r>
              <a:rPr dirty="0" sz="900">
                <a:solidFill>
                  <a:srgbClr val="ffffff"/>
                </a:solidFill>
                <a:latin typeface="WWRVLB+TrebuchetMS"/>
                <a:cs typeface="WWRVLB+TrebuchetMS"/>
              </a:rPr>
              <a:t>dataset</a:t>
            </a:r>
          </a:p>
          <a:p>
            <a:pPr marL="0" marR="0">
              <a:lnSpc>
                <a:spcPts val="982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ffffff"/>
                </a:solidFill>
                <a:latin typeface="WWRVLB+TrebuchetMS"/>
                <a:cs typeface="WWRVLB+TrebuchetMS"/>
              </a:rPr>
              <a:t>using</a:t>
            </a:r>
            <a:r>
              <a:rPr dirty="0" sz="900">
                <a:solidFill>
                  <a:srgbClr val="ffffff"/>
                </a:solidFill>
                <a:latin typeface="WWRVLB+TrebuchetMS"/>
                <a:cs typeface="WWRVLB+TrebuchetMS"/>
              </a:rPr>
              <a:t> </a:t>
            </a:r>
            <a:r>
              <a:rPr dirty="0" sz="900">
                <a:solidFill>
                  <a:srgbClr val="ffffff"/>
                </a:solidFill>
                <a:latin typeface="WWRVLB+TrebuchetMS"/>
                <a:cs typeface="WWRVLB+TrebuchetMS"/>
              </a:rPr>
              <a:t>the</a:t>
            </a:r>
            <a:r>
              <a:rPr dirty="0" sz="900">
                <a:solidFill>
                  <a:srgbClr val="ffffff"/>
                </a:solidFill>
                <a:latin typeface="WWRVLB+TrebuchetMS"/>
                <a:cs typeface="WWRVLB+TrebuchetMS"/>
              </a:rPr>
              <a:t> </a:t>
            </a:r>
            <a:r>
              <a:rPr dirty="0" sz="900">
                <a:solidFill>
                  <a:srgbClr val="ffffff"/>
                </a:solidFill>
                <a:latin typeface="WWRVLB+TrebuchetMS"/>
                <a:cs typeface="WWRVLB+TrebuchetMS"/>
              </a:rPr>
              <a:t>data</a:t>
            </a:r>
            <a:r>
              <a:rPr dirty="0" sz="900">
                <a:solidFill>
                  <a:srgbClr val="ffffff"/>
                </a:solidFill>
                <a:latin typeface="WWRVLB+TrebuchetMS"/>
                <a:cs typeface="WWRVLB+TrebuchetMS"/>
              </a:rPr>
              <a:t> </a:t>
            </a:r>
            <a:r>
              <a:rPr dirty="0" sz="900">
                <a:solidFill>
                  <a:srgbClr val="ffffff"/>
                </a:solidFill>
                <a:latin typeface="WWRVLB+TrebuchetMS"/>
                <a:cs typeface="WWRVLB+TrebuchetMS"/>
              </a:rPr>
              <a:t>we</a:t>
            </a:r>
            <a:r>
              <a:rPr dirty="0" sz="900">
                <a:solidFill>
                  <a:srgbClr val="ffffff"/>
                </a:solidFill>
                <a:latin typeface="WWRVLB+TrebuchetMS"/>
                <a:cs typeface="WWRVLB+TrebuchetMS"/>
              </a:rPr>
              <a:t> </a:t>
            </a:r>
            <a:r>
              <a:rPr dirty="0" sz="900">
                <a:solidFill>
                  <a:srgbClr val="ffffff"/>
                </a:solidFill>
                <a:latin typeface="WWRVLB+TrebuchetMS"/>
                <a:cs typeface="WWRVLB+TrebuchetMS"/>
              </a:rPr>
              <a:t>have</a:t>
            </a:r>
          </a:p>
          <a:p>
            <a:pPr marL="372268" marR="0">
              <a:lnSpc>
                <a:spcPts val="982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ffffff"/>
                </a:solidFill>
                <a:latin typeface="WWRVLB+TrebuchetMS"/>
                <a:cs typeface="WWRVLB+TrebuchetMS"/>
              </a:rPr>
              <a:t>obtained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89305" y="4251189"/>
            <a:ext cx="4012403" cy="6912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13"/>
              </a:lnSpc>
              <a:spcBef>
                <a:spcPts val="0"/>
              </a:spcBef>
              <a:spcAft>
                <a:spcPts val="0"/>
              </a:spcAft>
            </a:pPr>
            <a:r>
              <a:rPr dirty="0" sz="2250">
                <a:solidFill>
                  <a:srgbClr val="3b2f06"/>
                </a:solidFill>
                <a:latin typeface="KVJJWL+ArialMT"/>
                <a:cs typeface="KVJJWL+ArialMT"/>
              </a:rPr>
              <a:t>•</a:t>
            </a:r>
            <a:r>
              <a:rPr dirty="0" sz="2250" spc="450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Convert</a:t>
            </a:r>
            <a:r>
              <a:rPr dirty="0" sz="2200" spc="57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our</a:t>
            </a:r>
            <a:r>
              <a:rPr dirty="0" sz="2200" spc="60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data</a:t>
            </a:r>
            <a:r>
              <a:rPr dirty="0" sz="2200" spc="60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frame</a:t>
            </a:r>
            <a:r>
              <a:rPr dirty="0" sz="2200" spc="60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into</a:t>
            </a:r>
            <a:r>
              <a:rPr dirty="0" sz="2200" spc="60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a</a:t>
            </a:r>
          </a:p>
          <a:p>
            <a:pPr marL="228600" marR="0">
              <a:lnSpc>
                <a:spcPts val="2457"/>
              </a:lnSpc>
              <a:spcBef>
                <a:spcPts val="121"/>
              </a:spcBef>
              <a:spcAft>
                <a:spcPts val="0"/>
              </a:spcAft>
            </a:pP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CSV</a:t>
            </a:r>
            <a:r>
              <a:rPr dirty="0" sz="2200" spc="57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KVJJWL+ArialMT"/>
                <a:cs typeface="KVJJWL+ArialMT"/>
              </a:rPr>
              <a:t>dataset.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89305" y="5089385"/>
            <a:ext cx="4409348" cy="3666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13"/>
              </a:lnSpc>
              <a:spcBef>
                <a:spcPts val="0"/>
              </a:spcBef>
              <a:spcAft>
                <a:spcPts val="0"/>
              </a:spcAft>
            </a:pPr>
            <a:r>
              <a:rPr dirty="0" sz="2250">
                <a:solidFill>
                  <a:srgbClr val="3b2f06"/>
                </a:solidFill>
                <a:latin typeface="KVJJWL+ArialMT"/>
                <a:cs typeface="KVJJWL+ArialMT"/>
              </a:rPr>
              <a:t>•</a:t>
            </a:r>
            <a:r>
              <a:rPr dirty="0" sz="2250" spc="450">
                <a:solidFill>
                  <a:srgbClr val="3b2f06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URL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link:</a:t>
            </a:r>
            <a:r>
              <a:rPr dirty="0" sz="2200">
                <a:solidFill>
                  <a:srgbClr val="3b2f06"/>
                </a:solidFill>
                <a:latin typeface="Calibri"/>
                <a:cs typeface="Calibri"/>
              </a:rPr>
              <a:t> </a:t>
            </a:r>
            <a:r>
              <a:rPr dirty="0" sz="2200" u="sng">
                <a:solidFill>
                  <a:srgbClr val="99ca3c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spacex-data-collection-ap</a:t>
            </a:r>
            <a:r>
              <a:rPr dirty="0" sz="2200">
                <a:solidFill>
                  <a:srgbClr val="99ca3c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632977" y="5102556"/>
            <a:ext cx="1487049" cy="4219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56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ffffff"/>
                </a:solidFill>
                <a:latin typeface="WWRVLB+TrebuchetMS"/>
                <a:cs typeface="WWRVLB+TrebuchetMS"/>
              </a:rPr>
              <a:t>Replace</a:t>
            </a:r>
            <a:r>
              <a:rPr dirty="0" sz="900">
                <a:solidFill>
                  <a:srgbClr val="ffffff"/>
                </a:solidFill>
                <a:latin typeface="WWRVLB+TrebuchetMS"/>
                <a:cs typeface="WWRVLB+TrebuchetMS"/>
              </a:rPr>
              <a:t> </a:t>
            </a:r>
            <a:r>
              <a:rPr dirty="0" sz="900">
                <a:solidFill>
                  <a:srgbClr val="ffffff"/>
                </a:solidFill>
                <a:latin typeface="WWRVLB+TrebuchetMS"/>
                <a:cs typeface="WWRVLB+TrebuchetMS"/>
              </a:rPr>
              <a:t>null</a:t>
            </a:r>
            <a:r>
              <a:rPr dirty="0" sz="900">
                <a:solidFill>
                  <a:srgbClr val="ffffff"/>
                </a:solidFill>
                <a:latin typeface="WWRVLB+TrebuchetMS"/>
                <a:cs typeface="WWRVLB+TrebuchetMS"/>
              </a:rPr>
              <a:t> </a:t>
            </a:r>
            <a:r>
              <a:rPr dirty="0" sz="900">
                <a:solidFill>
                  <a:srgbClr val="ffffff"/>
                </a:solidFill>
                <a:latin typeface="WWRVLB+TrebuchetMS"/>
                <a:cs typeface="WWRVLB+TrebuchetMS"/>
              </a:rPr>
              <a:t>values</a:t>
            </a:r>
            <a:r>
              <a:rPr dirty="0" sz="900">
                <a:solidFill>
                  <a:srgbClr val="ffffff"/>
                </a:solidFill>
                <a:latin typeface="WWRVLB+TrebuchetMS"/>
                <a:cs typeface="WWRVLB+TrebuchetMS"/>
              </a:rPr>
              <a:t> </a:t>
            </a:r>
            <a:r>
              <a:rPr dirty="0" sz="900">
                <a:solidFill>
                  <a:srgbClr val="ffffff"/>
                </a:solidFill>
                <a:latin typeface="WWRVLB+TrebuchetMS"/>
                <a:cs typeface="WWRVLB+TrebuchetMS"/>
              </a:rPr>
              <a:t>in</a:t>
            </a:r>
            <a:r>
              <a:rPr dirty="0" sz="900">
                <a:solidFill>
                  <a:srgbClr val="ffffff"/>
                </a:solidFill>
                <a:latin typeface="WWRVLB+TrebuchetMS"/>
                <a:cs typeface="WWRVLB+TrebuchetMS"/>
              </a:rPr>
              <a:t> </a:t>
            </a:r>
            <a:r>
              <a:rPr dirty="0" sz="900">
                <a:solidFill>
                  <a:srgbClr val="ffffff"/>
                </a:solidFill>
                <a:latin typeface="WWRVLB+TrebuchetMS"/>
                <a:cs typeface="WWRVLB+TrebuchetMS"/>
              </a:rPr>
              <a:t>the</a:t>
            </a:r>
          </a:p>
          <a:p>
            <a:pPr marL="32543" marR="0">
              <a:lnSpc>
                <a:spcPts val="982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ffffff"/>
                </a:solidFill>
                <a:latin typeface="WWRVLB+TrebuchetMS"/>
                <a:cs typeface="WWRVLB+TrebuchetMS"/>
              </a:rPr>
              <a:t>data</a:t>
            </a:r>
            <a:r>
              <a:rPr dirty="0" sz="900">
                <a:solidFill>
                  <a:srgbClr val="ffffff"/>
                </a:solidFill>
                <a:latin typeface="WWRVLB+TrebuchetMS"/>
                <a:cs typeface="WWRVLB+TrebuchetMS"/>
              </a:rPr>
              <a:t> </a:t>
            </a:r>
            <a:r>
              <a:rPr dirty="0" sz="900">
                <a:solidFill>
                  <a:srgbClr val="ffffff"/>
                </a:solidFill>
                <a:latin typeface="WWRVLB+TrebuchetMS"/>
                <a:cs typeface="WWRVLB+TrebuchetMS"/>
              </a:rPr>
              <a:t>with</a:t>
            </a:r>
            <a:r>
              <a:rPr dirty="0" sz="900">
                <a:solidFill>
                  <a:srgbClr val="ffffff"/>
                </a:solidFill>
                <a:latin typeface="WWRVLB+TrebuchetMS"/>
                <a:cs typeface="WWRVLB+TrebuchetMS"/>
              </a:rPr>
              <a:t> </a:t>
            </a:r>
            <a:r>
              <a:rPr dirty="0" sz="900">
                <a:solidFill>
                  <a:srgbClr val="ffffff"/>
                </a:solidFill>
                <a:latin typeface="WWRVLB+TrebuchetMS"/>
                <a:cs typeface="WWRVLB+TrebuchetMS"/>
              </a:rPr>
              <a:t>the</a:t>
            </a:r>
            <a:r>
              <a:rPr dirty="0" sz="900">
                <a:solidFill>
                  <a:srgbClr val="ffffff"/>
                </a:solidFill>
                <a:latin typeface="WWRVLB+TrebuchetMS"/>
                <a:cs typeface="WWRVLB+TrebuchetMS"/>
              </a:rPr>
              <a:t> </a:t>
            </a:r>
            <a:r>
              <a:rPr dirty="0" sz="900">
                <a:solidFill>
                  <a:srgbClr val="ffffff"/>
                </a:solidFill>
                <a:latin typeface="WWRVLB+TrebuchetMS"/>
                <a:cs typeface="WWRVLB+TrebuchetMS"/>
              </a:rPr>
              <a:t>mean</a:t>
            </a:r>
            <a:r>
              <a:rPr dirty="0" sz="900">
                <a:solidFill>
                  <a:srgbClr val="ffffff"/>
                </a:solidFill>
                <a:latin typeface="WWRVLB+TrebuchetMS"/>
                <a:cs typeface="WWRVLB+TrebuchetMS"/>
              </a:rPr>
              <a:t> </a:t>
            </a:r>
            <a:r>
              <a:rPr dirty="0" sz="900">
                <a:solidFill>
                  <a:srgbClr val="ffffff"/>
                </a:solidFill>
                <a:latin typeface="WWRVLB+TrebuchetMS"/>
                <a:cs typeface="WWRVLB+TrebuchetMS"/>
              </a:rPr>
              <a:t>that</a:t>
            </a:r>
          </a:p>
          <a:p>
            <a:pPr marL="284956" marR="0">
              <a:lnSpc>
                <a:spcPts val="982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ffffff"/>
                </a:solidFill>
                <a:latin typeface="WWRVLB+TrebuchetMS"/>
                <a:cs typeface="WWRVLB+TrebuchetMS"/>
              </a:rPr>
              <a:t>was</a:t>
            </a:r>
            <a:r>
              <a:rPr dirty="0" sz="900">
                <a:solidFill>
                  <a:srgbClr val="ffffff"/>
                </a:solidFill>
                <a:latin typeface="WWRVLB+TrebuchetMS"/>
                <a:cs typeface="WWRVLB+TrebuchetMS"/>
              </a:rPr>
              <a:t> </a:t>
            </a:r>
            <a:r>
              <a:rPr dirty="0" sz="900">
                <a:solidFill>
                  <a:srgbClr val="ffffff"/>
                </a:solidFill>
                <a:latin typeface="WWRVLB+TrebuchetMS"/>
                <a:cs typeface="WWRVLB+TrebuchetMS"/>
              </a:rPr>
              <a:t>calculated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784501" y="5164964"/>
            <a:ext cx="1498835" cy="2971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56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ffffff"/>
                </a:solidFill>
                <a:latin typeface="WWRVLB+TrebuchetMS"/>
                <a:cs typeface="WWRVLB+TrebuchetMS"/>
              </a:rPr>
              <a:t>Convert</a:t>
            </a:r>
            <a:r>
              <a:rPr dirty="0" sz="900">
                <a:solidFill>
                  <a:srgbClr val="ffffff"/>
                </a:solidFill>
                <a:latin typeface="WWRVLB+TrebuchetMS"/>
                <a:cs typeface="WWRVLB+TrebuchetMS"/>
              </a:rPr>
              <a:t> </a:t>
            </a:r>
            <a:r>
              <a:rPr dirty="0" sz="900">
                <a:solidFill>
                  <a:srgbClr val="ffffff"/>
                </a:solidFill>
                <a:latin typeface="WWRVLB+TrebuchetMS"/>
                <a:cs typeface="WWRVLB+TrebuchetMS"/>
              </a:rPr>
              <a:t>data</a:t>
            </a:r>
            <a:r>
              <a:rPr dirty="0" sz="900">
                <a:solidFill>
                  <a:srgbClr val="ffffff"/>
                </a:solidFill>
                <a:latin typeface="WWRVLB+TrebuchetMS"/>
                <a:cs typeface="WWRVLB+TrebuchetMS"/>
              </a:rPr>
              <a:t> </a:t>
            </a:r>
            <a:r>
              <a:rPr dirty="0" sz="900">
                <a:solidFill>
                  <a:srgbClr val="ffffff"/>
                </a:solidFill>
                <a:latin typeface="WWRVLB+TrebuchetMS"/>
                <a:cs typeface="WWRVLB+TrebuchetMS"/>
              </a:rPr>
              <a:t>frame</a:t>
            </a:r>
            <a:r>
              <a:rPr dirty="0" sz="900">
                <a:solidFill>
                  <a:srgbClr val="ffffff"/>
                </a:solidFill>
                <a:latin typeface="WWRVLB+TrebuchetMS"/>
                <a:cs typeface="WWRVLB+TrebuchetMS"/>
              </a:rPr>
              <a:t> </a:t>
            </a:r>
            <a:r>
              <a:rPr dirty="0" sz="900">
                <a:solidFill>
                  <a:srgbClr val="ffffff"/>
                </a:solidFill>
                <a:latin typeface="WWRVLB+TrebuchetMS"/>
                <a:cs typeface="WWRVLB+TrebuchetMS"/>
              </a:rPr>
              <a:t>into</a:t>
            </a:r>
            <a:r>
              <a:rPr dirty="0" sz="900">
                <a:solidFill>
                  <a:srgbClr val="ffffff"/>
                </a:solidFill>
                <a:latin typeface="WWRVLB+TrebuchetMS"/>
                <a:cs typeface="WWRVLB+TrebuchetMS"/>
              </a:rPr>
              <a:t> </a:t>
            </a:r>
            <a:r>
              <a:rPr dirty="0" sz="900">
                <a:solidFill>
                  <a:srgbClr val="ffffff"/>
                </a:solidFill>
                <a:latin typeface="WWRVLB+TrebuchetMS"/>
                <a:cs typeface="WWRVLB+TrebuchetMS"/>
              </a:rPr>
              <a:t>a</a:t>
            </a:r>
          </a:p>
          <a:p>
            <a:pPr marL="366712" marR="0">
              <a:lnSpc>
                <a:spcPts val="982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ffffff"/>
                </a:solidFill>
                <a:latin typeface="WWRVLB+TrebuchetMS"/>
                <a:cs typeface="WWRVLB+TrebuchetMS"/>
              </a:rPr>
              <a:t>CSV</a:t>
            </a:r>
            <a:r>
              <a:rPr dirty="0" sz="900">
                <a:solidFill>
                  <a:srgbClr val="ffffff"/>
                </a:solidFill>
                <a:latin typeface="WWRVLB+TrebuchetMS"/>
                <a:cs typeface="WWRVLB+TrebuchetMS"/>
              </a:rPr>
              <a:t> </a:t>
            </a:r>
            <a:r>
              <a:rPr dirty="0" sz="900">
                <a:solidFill>
                  <a:srgbClr val="ffffff"/>
                </a:solidFill>
                <a:latin typeface="WWRVLB+TrebuchetMS"/>
                <a:cs typeface="WWRVLB+TrebuchetMS"/>
              </a:rPr>
              <a:t>dataset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122236" y="6158936"/>
            <a:ext cx="212340" cy="17081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45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90c226"/>
                </a:solidFill>
                <a:latin typeface="WWRVLB+TrebuchetMS"/>
                <a:cs typeface="WWRVLB+TrebuchetMS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13851" y="662672"/>
            <a:ext cx="5607541" cy="5630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33"/>
              </a:lnSpc>
              <a:spcBef>
                <a:spcPts val="0"/>
              </a:spcBef>
              <a:spcAft>
                <a:spcPts val="0"/>
              </a:spcAft>
            </a:pP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Data</a:t>
            </a:r>
            <a:r>
              <a:rPr dirty="0" sz="3700" spc="100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Collection</a:t>
            </a:r>
            <a:r>
              <a:rPr dirty="0" sz="3700" spc="100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-</a:t>
            </a:r>
            <a:r>
              <a:rPr dirty="0" sz="3700" spc="100">
                <a:solidFill>
                  <a:srgbClr val="0b49cb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0b49cb"/>
                </a:solidFill>
                <a:latin typeface="KVJJWL+ArialMT"/>
                <a:cs typeface="KVJJWL+ArialMT"/>
              </a:rPr>
              <a:t>Scraping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438" y="1853348"/>
            <a:ext cx="4482540" cy="8421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90c226"/>
                </a:solidFill>
                <a:latin typeface="RAKBIQ+Wingdings3"/>
                <a:cs typeface="RAKBIQ+Wingdings3"/>
              </a:rPr>
              <a:t></a:t>
            </a:r>
            <a:r>
              <a:rPr dirty="0" sz="1500" spc="1006">
                <a:solidFill>
                  <a:srgbClr val="90c22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92929"/>
                </a:solidFill>
                <a:latin typeface="KVJJWL+ArialMT"/>
                <a:cs typeface="KVJJWL+ArialMT"/>
              </a:rPr>
              <a:t>Data</a:t>
            </a:r>
            <a:r>
              <a:rPr dirty="0" sz="1800" spc="49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92929"/>
                </a:solidFill>
                <a:latin typeface="KVJJWL+ArialMT"/>
                <a:cs typeface="KVJJWL+ArialMT"/>
              </a:rPr>
              <a:t>Collection</a:t>
            </a:r>
            <a:r>
              <a:rPr dirty="0" sz="1800" spc="49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92929"/>
                </a:solidFill>
                <a:latin typeface="KVJJWL+ArialMT"/>
                <a:cs typeface="KVJJWL+ArialMT"/>
              </a:rPr>
              <a:t>BY</a:t>
            </a:r>
            <a:r>
              <a:rPr dirty="0" sz="1800" spc="49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92929"/>
                </a:solidFill>
                <a:latin typeface="KVJJWL+ArialMT"/>
                <a:cs typeface="KVJJWL+ArialMT"/>
              </a:rPr>
              <a:t>Web</a:t>
            </a:r>
            <a:r>
              <a:rPr dirty="0" sz="1800" spc="49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92929"/>
                </a:solidFill>
                <a:latin typeface="KVJJWL+ArialMT"/>
                <a:cs typeface="KVJJWL+ArialMT"/>
              </a:rPr>
              <a:t>Scraping</a:t>
            </a:r>
          </a:p>
          <a:p>
            <a:pPr marL="342900" marR="0">
              <a:lnSpc>
                <a:spcPts val="2010"/>
              </a:lnSpc>
              <a:spcBef>
                <a:spcPts val="199"/>
              </a:spcBef>
              <a:spcAft>
                <a:spcPts val="0"/>
              </a:spcAft>
            </a:pPr>
            <a:r>
              <a:rPr dirty="0" sz="1800">
                <a:solidFill>
                  <a:srgbClr val="292929"/>
                </a:solidFill>
                <a:latin typeface="KVJJWL+ArialMT"/>
                <a:cs typeface="KVJJWL+ArialMT"/>
              </a:rPr>
              <a:t>process</a:t>
            </a:r>
            <a:r>
              <a:rPr dirty="0" sz="1800" spc="49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92929"/>
                </a:solidFill>
                <a:latin typeface="KVJJWL+ArialMT"/>
                <a:cs typeface="KVJJWL+ArialMT"/>
              </a:rPr>
              <a:t>is</a:t>
            </a:r>
            <a:r>
              <a:rPr dirty="0" sz="1800" spc="49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92929"/>
                </a:solidFill>
                <a:latin typeface="KVJJWL+ArialMT"/>
                <a:cs typeface="KVJJWL+ArialMT"/>
              </a:rPr>
              <a:t>given</a:t>
            </a:r>
            <a:r>
              <a:rPr dirty="0" sz="1800" spc="49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92929"/>
                </a:solidFill>
                <a:latin typeface="KVJJWL+ArialMT"/>
                <a:cs typeface="KVJJWL+ArialMT"/>
              </a:rPr>
              <a:t>in</a:t>
            </a:r>
            <a:r>
              <a:rPr dirty="0" sz="1800" spc="49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92929"/>
                </a:solidFill>
                <a:latin typeface="KVJJWL+ArialMT"/>
                <a:cs typeface="KVJJWL+ArialMT"/>
              </a:rPr>
              <a:t>flow</a:t>
            </a:r>
            <a:r>
              <a:rPr dirty="0" sz="1800" spc="49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92929"/>
                </a:solidFill>
                <a:latin typeface="KVJJWL+ArialMT"/>
                <a:cs typeface="KVJJWL+ArialMT"/>
              </a:rPr>
              <a:t>chart</a:t>
            </a:r>
            <a:r>
              <a:rPr dirty="0" sz="1800" spc="46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92929"/>
                </a:solidFill>
                <a:latin typeface="KVJJWL+ArialMT"/>
                <a:cs typeface="KVJJWL+ArialMT"/>
              </a:rPr>
              <a:t>for</a:t>
            </a:r>
            <a:r>
              <a:rPr dirty="0" sz="1800" spc="49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92929"/>
                </a:solidFill>
                <a:latin typeface="KVJJWL+ArialMT"/>
                <a:cs typeface="KVJJWL+ArialMT"/>
              </a:rPr>
              <a:t>an</a:t>
            </a:r>
          </a:p>
          <a:p>
            <a:pPr marL="342900" marR="0">
              <a:lnSpc>
                <a:spcPts val="2010"/>
              </a:lnSpc>
              <a:spcBef>
                <a:spcPts val="149"/>
              </a:spcBef>
              <a:spcAft>
                <a:spcPts val="0"/>
              </a:spcAft>
            </a:pPr>
            <a:r>
              <a:rPr dirty="0" sz="1800">
                <a:solidFill>
                  <a:srgbClr val="292929"/>
                </a:solidFill>
                <a:latin typeface="KVJJWL+ArialMT"/>
                <a:cs typeface="KVJJWL+ArialMT"/>
              </a:rPr>
              <a:t>overview.</a:t>
            </a:r>
            <a:r>
              <a:rPr dirty="0" sz="1800" spc="46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92929"/>
                </a:solidFill>
                <a:latin typeface="KVJJWL+ArialMT"/>
                <a:cs typeface="KVJJWL+ArialMT"/>
              </a:rPr>
              <a:t>For</a:t>
            </a:r>
            <a:r>
              <a:rPr dirty="0" sz="1800" spc="49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92929"/>
                </a:solidFill>
                <a:latin typeface="KVJJWL+ArialMT"/>
                <a:cs typeface="KVJJWL+ArialMT"/>
              </a:rPr>
              <a:t>Completed</a:t>
            </a:r>
            <a:r>
              <a:rPr dirty="0" sz="1800" spc="49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92929"/>
                </a:solidFill>
                <a:latin typeface="KVJJWL+ArialMT"/>
                <a:cs typeface="KVJJWL+ArialMT"/>
              </a:rPr>
              <a:t>Notebook</a:t>
            </a:r>
            <a:r>
              <a:rPr dirty="0" sz="1800" spc="49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92929"/>
                </a:solidFill>
                <a:latin typeface="KVJJWL+ArialMT"/>
                <a:cs typeface="KVJJWL+ArialMT"/>
              </a:rPr>
              <a:t>link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94874" y="2617639"/>
            <a:ext cx="1708782" cy="544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48481" marR="0">
              <a:lnSpc>
                <a:spcPts val="13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ffffff"/>
                </a:solidFill>
                <a:latin typeface="WWRVLB+TrebuchetMS"/>
                <a:cs typeface="WWRVLB+TrebuchetMS"/>
              </a:rPr>
              <a:t>Create</a:t>
            </a:r>
          </a:p>
          <a:p>
            <a:pPr marL="0" marR="0">
              <a:lnSpc>
                <a:spcPts val="1295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ffffff"/>
                </a:solidFill>
                <a:latin typeface="WWRVLB+TrebuchetMS"/>
                <a:cs typeface="WWRVLB+TrebuchetMS"/>
              </a:rPr>
              <a:t>a</a:t>
            </a:r>
            <a:r>
              <a:rPr dirty="0" sz="1200">
                <a:solidFill>
                  <a:srgbClr val="ffffff"/>
                </a:solidFill>
                <a:latin typeface="WWRVLB+TrebuchetMS"/>
                <a:cs typeface="WWRVLB+TrebuchetMS"/>
              </a:rPr>
              <a:t> </a:t>
            </a:r>
            <a:r>
              <a:rPr dirty="0" sz="1200">
                <a:solidFill>
                  <a:srgbClr val="ffffff"/>
                </a:solidFill>
                <a:latin typeface="WWRVLB+TrebuchetMS"/>
                <a:cs typeface="WWRVLB+TrebuchetMS"/>
              </a:rPr>
              <a:t>BeautifulSoup</a:t>
            </a:r>
            <a:r>
              <a:rPr dirty="0" sz="1200">
                <a:solidFill>
                  <a:srgbClr val="ffffff"/>
                </a:solidFill>
                <a:latin typeface="WWRVLB+TrebuchetMS"/>
                <a:cs typeface="WWRVLB+TrebuchetMS"/>
              </a:rPr>
              <a:t> </a:t>
            </a:r>
            <a:r>
              <a:rPr dirty="0" sz="1200">
                <a:solidFill>
                  <a:srgbClr val="ffffff"/>
                </a:solidFill>
                <a:latin typeface="WWRVLB+TrebuchetMS"/>
                <a:cs typeface="WWRVLB+TrebuchetMS"/>
              </a:rPr>
              <a:t>object</a:t>
            </a:r>
          </a:p>
          <a:p>
            <a:pPr marL="477837" marR="0">
              <a:lnSpc>
                <a:spcPts val="12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ffffff"/>
                </a:solidFill>
                <a:latin typeface="WWRVLB+TrebuchetMS"/>
                <a:cs typeface="WWRVLB+TrebuchetMS"/>
              </a:rPr>
              <a:t>from</a:t>
            </a:r>
            <a:r>
              <a:rPr dirty="0" sz="1200">
                <a:solidFill>
                  <a:srgbClr val="ffffff"/>
                </a:solidFill>
                <a:latin typeface="WWRVLB+TrebuchetMS"/>
                <a:cs typeface="WWRVLB+TrebuchetMS"/>
              </a:rPr>
              <a:t> </a:t>
            </a:r>
            <a:r>
              <a:rPr dirty="0" sz="1200">
                <a:solidFill>
                  <a:srgbClr val="ffffff"/>
                </a:solidFill>
                <a:latin typeface="WWRVLB+TrebuchetMS"/>
                <a:cs typeface="WWRVLB+TrebuchetMS"/>
              </a:rPr>
              <a:t>the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627040" y="2617639"/>
            <a:ext cx="1716288" cy="7088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18306" marR="0">
              <a:lnSpc>
                <a:spcPts val="13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ffffff"/>
                </a:solidFill>
                <a:latin typeface="KTOPJE+TrebuchetMS-Bold"/>
                <a:cs typeface="KTOPJE+TrebuchetMS-Bold"/>
              </a:rPr>
              <a:t>Extract</a:t>
            </a:r>
            <a:r>
              <a:rPr dirty="0" sz="1200" b="1">
                <a:solidFill>
                  <a:srgbClr val="ffffff"/>
                </a:solidFill>
                <a:latin typeface="KTOPJE+TrebuchetMS-Bold"/>
                <a:cs typeface="KTOPJE+TrebuchetMS-Bold"/>
              </a:rPr>
              <a:t> </a:t>
            </a:r>
            <a:r>
              <a:rPr dirty="0" sz="1200" b="1">
                <a:solidFill>
                  <a:srgbClr val="ffffff"/>
                </a:solidFill>
                <a:latin typeface="KTOPJE+TrebuchetMS-Bold"/>
                <a:cs typeface="KTOPJE+TrebuchetMS-Bold"/>
              </a:rPr>
              <a:t>all</a:t>
            </a:r>
          </a:p>
          <a:p>
            <a:pPr marL="205581" marR="0">
              <a:lnSpc>
                <a:spcPts val="1295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ffffff"/>
                </a:solidFill>
                <a:latin typeface="KTOPJE+TrebuchetMS-Bold"/>
                <a:cs typeface="KTOPJE+TrebuchetMS-Bold"/>
              </a:rPr>
              <a:t>column/variable</a:t>
            </a:r>
          </a:p>
          <a:p>
            <a:pPr marL="0" marR="0">
              <a:lnSpc>
                <a:spcPts val="12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ffffff"/>
                </a:solidFill>
                <a:latin typeface="KTOPJE+TrebuchetMS-Bold"/>
                <a:cs typeface="KTOPJE+TrebuchetMS-Bold"/>
              </a:rPr>
              <a:t>names</a:t>
            </a:r>
            <a:r>
              <a:rPr dirty="0" sz="1200" b="1">
                <a:solidFill>
                  <a:srgbClr val="ffffff"/>
                </a:solidFill>
                <a:latin typeface="KTOPJE+TrebuchetMS-Bold"/>
                <a:cs typeface="KTOPJE+TrebuchetMS-Bold"/>
              </a:rPr>
              <a:t> </a:t>
            </a:r>
            <a:r>
              <a:rPr dirty="0" sz="1200" b="1">
                <a:solidFill>
                  <a:srgbClr val="ffffff"/>
                </a:solidFill>
                <a:latin typeface="KTOPJE+TrebuchetMS-Bold"/>
                <a:cs typeface="KTOPJE+TrebuchetMS-Bold"/>
              </a:rPr>
              <a:t>from</a:t>
            </a:r>
            <a:r>
              <a:rPr dirty="0" sz="1200" b="1">
                <a:solidFill>
                  <a:srgbClr val="ffffff"/>
                </a:solidFill>
                <a:latin typeface="KTOPJE+TrebuchetMS-Bold"/>
                <a:cs typeface="KTOPJE+TrebuchetMS-Bold"/>
              </a:rPr>
              <a:t> </a:t>
            </a:r>
            <a:r>
              <a:rPr dirty="0" sz="1200" b="1">
                <a:solidFill>
                  <a:srgbClr val="ffffff"/>
                </a:solidFill>
                <a:latin typeface="KTOPJE+TrebuchetMS-Bold"/>
                <a:cs typeface="KTOPJE+TrebuchetMS-Bold"/>
              </a:rPr>
              <a:t>the</a:t>
            </a:r>
            <a:r>
              <a:rPr dirty="0" sz="1200" b="1">
                <a:solidFill>
                  <a:srgbClr val="ffffff"/>
                </a:solidFill>
                <a:latin typeface="KTOPJE+TrebuchetMS-Bold"/>
                <a:cs typeface="KTOPJE+TrebuchetMS-Bold"/>
              </a:rPr>
              <a:t> </a:t>
            </a:r>
            <a:r>
              <a:rPr dirty="0" sz="1200" b="1">
                <a:solidFill>
                  <a:srgbClr val="ffffff"/>
                </a:solidFill>
                <a:latin typeface="KTOPJE+TrebuchetMS-Bold"/>
                <a:cs typeface="KTOPJE+TrebuchetMS-Bold"/>
              </a:rPr>
              <a:t>HTML</a:t>
            </a:r>
          </a:p>
          <a:p>
            <a:pPr marL="327818" marR="0">
              <a:lnSpc>
                <a:spcPts val="1295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ffffff"/>
                </a:solidFill>
                <a:latin typeface="KTOPJE+TrebuchetMS-Bold"/>
                <a:cs typeface="KTOPJE+TrebuchetMS-Bold"/>
              </a:rPr>
              <a:t>table</a:t>
            </a:r>
            <a:r>
              <a:rPr dirty="0" sz="1200" b="1">
                <a:solidFill>
                  <a:srgbClr val="ffffff"/>
                </a:solidFill>
                <a:latin typeface="KTOPJE+TrebuchetMS-Bold"/>
                <a:cs typeface="KTOPJE+TrebuchetMS-Bold"/>
              </a:rPr>
              <a:t> </a:t>
            </a:r>
            <a:r>
              <a:rPr dirty="0" sz="1200" b="1">
                <a:solidFill>
                  <a:srgbClr val="ffffff"/>
                </a:solidFill>
                <a:latin typeface="KTOPJE+TrebuchetMS-Bold"/>
                <a:cs typeface="KTOPJE+TrebuchetMS-Bold"/>
              </a:rPr>
              <a:t>header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34338" y="2676308"/>
            <a:ext cx="1359217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292929"/>
                </a:solidFill>
                <a:latin typeface="KVJJWL+ArialMT"/>
                <a:cs typeface="KVJJWL+ArialMT"/>
              </a:rPr>
              <a:t>given</a:t>
            </a:r>
            <a:r>
              <a:rPr dirty="0" sz="1800" spc="49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92929"/>
                </a:solidFill>
                <a:latin typeface="KVJJWL+ArialMT"/>
                <a:cs typeface="KVJJWL+ArialMT"/>
              </a:rPr>
              <a:t>below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805173" y="2699935"/>
            <a:ext cx="1612687" cy="544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ffffff"/>
                </a:solidFill>
                <a:latin typeface="KTOPJE+TrebuchetMS-Bold"/>
                <a:cs typeface="KTOPJE+TrebuchetMS-Bold"/>
              </a:rPr>
              <a:t>Request</a:t>
            </a:r>
            <a:r>
              <a:rPr dirty="0" sz="1200" b="1">
                <a:solidFill>
                  <a:srgbClr val="ffffff"/>
                </a:solidFill>
                <a:latin typeface="KTOPJE+TrebuchetMS-Bold"/>
                <a:cs typeface="KTOPJE+TrebuchetMS-Bold"/>
              </a:rPr>
              <a:t> </a:t>
            </a:r>
            <a:r>
              <a:rPr dirty="0" sz="1200" b="1">
                <a:solidFill>
                  <a:srgbClr val="ffffff"/>
                </a:solidFill>
                <a:latin typeface="KTOPJE+TrebuchetMS-Bold"/>
                <a:cs typeface="KTOPJE+TrebuchetMS-Bold"/>
              </a:rPr>
              <a:t>the</a:t>
            </a:r>
            <a:r>
              <a:rPr dirty="0" sz="1200" b="1">
                <a:solidFill>
                  <a:srgbClr val="ffffff"/>
                </a:solidFill>
                <a:latin typeface="KTOPJE+TrebuchetMS-Bold"/>
                <a:cs typeface="KTOPJE+TrebuchetMS-Bold"/>
              </a:rPr>
              <a:t> </a:t>
            </a:r>
            <a:r>
              <a:rPr dirty="0" sz="1200" b="1">
                <a:solidFill>
                  <a:srgbClr val="ffffff"/>
                </a:solidFill>
                <a:latin typeface="KTOPJE+TrebuchetMS-Bold"/>
                <a:cs typeface="KTOPJE+TrebuchetMS-Bold"/>
              </a:rPr>
              <a:t>Falcon9</a:t>
            </a:r>
          </a:p>
          <a:p>
            <a:pPr marL="101203" marR="0">
              <a:lnSpc>
                <a:spcPts val="1295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ffffff"/>
                </a:solidFill>
                <a:latin typeface="KTOPJE+TrebuchetMS-Bold"/>
                <a:cs typeface="KTOPJE+TrebuchetMS-Bold"/>
              </a:rPr>
              <a:t>Launch</a:t>
            </a:r>
            <a:r>
              <a:rPr dirty="0" sz="1200" b="1">
                <a:solidFill>
                  <a:srgbClr val="ffffff"/>
                </a:solidFill>
                <a:latin typeface="KTOPJE+TrebuchetMS-Bold"/>
                <a:cs typeface="KTOPJE+TrebuchetMS-Bold"/>
              </a:rPr>
              <a:t> </a:t>
            </a:r>
            <a:r>
              <a:rPr dirty="0" sz="1200" b="1">
                <a:solidFill>
                  <a:srgbClr val="ffffff"/>
                </a:solidFill>
                <a:latin typeface="KTOPJE+TrebuchetMS-Bold"/>
                <a:cs typeface="KTOPJE+TrebuchetMS-Bold"/>
              </a:rPr>
              <a:t>Wiki</a:t>
            </a:r>
            <a:r>
              <a:rPr dirty="0" sz="1200" b="1">
                <a:solidFill>
                  <a:srgbClr val="ffffff"/>
                </a:solidFill>
                <a:latin typeface="KTOPJE+TrebuchetMS-Bold"/>
                <a:cs typeface="KTOPJE+TrebuchetMS-Bold"/>
              </a:rPr>
              <a:t> </a:t>
            </a:r>
            <a:r>
              <a:rPr dirty="0" sz="1200" b="1">
                <a:solidFill>
                  <a:srgbClr val="ffffff"/>
                </a:solidFill>
                <a:latin typeface="KTOPJE+TrebuchetMS-Bold"/>
                <a:cs typeface="KTOPJE+TrebuchetMS-Bold"/>
              </a:rPr>
              <a:t>page</a:t>
            </a:r>
          </a:p>
          <a:p>
            <a:pPr marL="286146" marR="0">
              <a:lnSpc>
                <a:spcPts val="1295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ffffff"/>
                </a:solidFill>
                <a:latin typeface="KTOPJE+TrebuchetMS-Bold"/>
                <a:cs typeface="KTOPJE+TrebuchetMS-Bold"/>
              </a:rPr>
              <a:t>from</a:t>
            </a:r>
            <a:r>
              <a:rPr dirty="0" sz="1200" b="1">
                <a:solidFill>
                  <a:srgbClr val="ffffff"/>
                </a:solidFill>
                <a:latin typeface="KTOPJE+TrebuchetMS-Bold"/>
                <a:cs typeface="KTOPJE+TrebuchetMS-Bold"/>
              </a:rPr>
              <a:t> </a:t>
            </a:r>
            <a:r>
              <a:rPr dirty="0" sz="1200" b="1">
                <a:solidFill>
                  <a:srgbClr val="ffffff"/>
                </a:solidFill>
                <a:latin typeface="KTOPJE+TrebuchetMS-Bold"/>
                <a:cs typeface="KTOPJE+TrebuchetMS-Bold"/>
              </a:rPr>
              <a:t>its</a:t>
            </a:r>
            <a:r>
              <a:rPr dirty="0" sz="1200" b="1">
                <a:solidFill>
                  <a:srgbClr val="ffffff"/>
                </a:solidFill>
                <a:latin typeface="KTOPJE+TrebuchetMS-Bold"/>
                <a:cs typeface="KTOPJE+TrebuchetMS-Bold"/>
              </a:rPr>
              <a:t> </a:t>
            </a:r>
            <a:r>
              <a:rPr dirty="0" sz="1200" b="1">
                <a:solidFill>
                  <a:srgbClr val="ffffff"/>
                </a:solidFill>
                <a:latin typeface="KTOPJE+TrebuchetMS-Bold"/>
                <a:cs typeface="KTOPJE+TrebuchetMS-Bold"/>
              </a:rPr>
              <a:t>URL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1438" y="3077628"/>
            <a:ext cx="4604623" cy="8421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90c226"/>
                </a:solidFill>
                <a:latin typeface="RAKBIQ+Wingdings3"/>
                <a:cs typeface="RAKBIQ+Wingdings3"/>
              </a:rPr>
              <a:t></a:t>
            </a:r>
            <a:r>
              <a:rPr dirty="0" sz="1500" spc="1006">
                <a:solidFill>
                  <a:srgbClr val="90c22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92929"/>
                </a:solidFill>
                <a:latin typeface="KVJJWL+ArialMT"/>
                <a:cs typeface="KVJJWL+ArialMT"/>
              </a:rPr>
              <a:t>•</a:t>
            </a:r>
            <a:r>
              <a:rPr dirty="0" sz="1800" spc="47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92929"/>
                </a:solidFill>
                <a:latin typeface="KVJJWL+ArialMT"/>
                <a:cs typeface="KVJJWL+ArialMT"/>
              </a:rPr>
              <a:t>Git</a:t>
            </a:r>
            <a:r>
              <a:rPr dirty="0" sz="1800" spc="47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92929"/>
                </a:solidFill>
                <a:latin typeface="KVJJWL+ArialMT"/>
                <a:cs typeface="KVJJWL+ArialMT"/>
              </a:rPr>
              <a:t>Hub</a:t>
            </a:r>
            <a:r>
              <a:rPr dirty="0" sz="1800" spc="49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92929"/>
                </a:solidFill>
                <a:latin typeface="KVJJWL+ArialMT"/>
                <a:cs typeface="KVJJWL+ArialMT"/>
              </a:rPr>
              <a:t>URL</a:t>
            </a:r>
            <a:r>
              <a:rPr dirty="0" sz="1800" spc="49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92929"/>
                </a:solidFill>
                <a:latin typeface="KVJJWL+ArialMT"/>
                <a:cs typeface="KVJJWL+ArialMT"/>
              </a:rPr>
              <a:t>link:</a:t>
            </a:r>
            <a:r>
              <a:rPr dirty="0" sz="1800" spc="-14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dirty="0" sz="1800" u="sng">
                <a:solidFill>
                  <a:srgbClr val="99ca3c"/>
                </a:solidFill>
                <a:latin typeface="KVJJWL+ArialMT"/>
                <a:cs typeface="KVJJWL+ArialM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</a:t>
            </a:r>
            <a:r>
              <a:rPr dirty="0" sz="1800" spc="49" u="sng">
                <a:solidFill>
                  <a:srgbClr val="99ca3c"/>
                </a:solidFill>
                <a:latin typeface="Times New Roman"/>
                <a:cs typeface="Times New Rom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800" u="sng">
                <a:solidFill>
                  <a:srgbClr val="99ca3c"/>
                </a:solidFill>
                <a:latin typeface="KVJJWL+ArialMT"/>
                <a:cs typeface="KVJJWL+ArialM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scraping</a:t>
            </a:r>
            <a:r>
              <a:rPr dirty="0" sz="1800" spc="47" u="sng">
                <a:solidFill>
                  <a:srgbClr val="99ca3c"/>
                </a:solidFill>
                <a:latin typeface="Times New Roman"/>
                <a:cs typeface="Times New Rom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800" u="sng">
                <a:solidFill>
                  <a:srgbClr val="99ca3c"/>
                </a:solidFill>
                <a:latin typeface="KVJJWL+ArialMT"/>
                <a:cs typeface="KVJJWL+ArialM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Falcon</a:t>
            </a:r>
          </a:p>
          <a:p>
            <a:pPr marL="342900" marR="0">
              <a:lnSpc>
                <a:spcPts val="2010"/>
              </a:lnSpc>
              <a:spcBef>
                <a:spcPts val="199"/>
              </a:spcBef>
              <a:spcAft>
                <a:spcPts val="0"/>
              </a:spcAft>
            </a:pPr>
            <a:r>
              <a:rPr dirty="0" sz="1800" u="sng">
                <a:solidFill>
                  <a:srgbClr val="99ca3c"/>
                </a:solidFill>
                <a:latin typeface="KVJJWL+ArialMT"/>
                <a:cs typeface="KVJJWL+ArialM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</a:t>
            </a:r>
            <a:r>
              <a:rPr dirty="0" sz="1800" spc="47" u="sng">
                <a:solidFill>
                  <a:srgbClr val="99ca3c"/>
                </a:solidFill>
                <a:latin typeface="Times New Roman"/>
                <a:cs typeface="Times New Rom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800" u="sng">
                <a:solidFill>
                  <a:srgbClr val="99ca3c"/>
                </a:solidFill>
                <a:latin typeface="KVJJWL+ArialMT"/>
                <a:cs typeface="KVJJWL+ArialM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</a:t>
            </a:r>
            <a:r>
              <a:rPr dirty="0" sz="1800" spc="49" u="sng">
                <a:solidFill>
                  <a:srgbClr val="99ca3c"/>
                </a:solidFill>
                <a:latin typeface="Times New Roman"/>
                <a:cs typeface="Times New Rom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800" u="sng">
                <a:solidFill>
                  <a:srgbClr val="99ca3c"/>
                </a:solidFill>
                <a:latin typeface="KVJJWL+ArialMT"/>
                <a:cs typeface="KVJJWL+ArialM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Falcon</a:t>
            </a:r>
            <a:r>
              <a:rPr dirty="0" sz="1800" spc="49" u="sng">
                <a:solidFill>
                  <a:srgbClr val="99ca3c"/>
                </a:solidFill>
                <a:latin typeface="Times New Roman"/>
                <a:cs typeface="Times New Rom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800" u="sng">
                <a:solidFill>
                  <a:srgbClr val="99ca3c"/>
                </a:solidFill>
                <a:latin typeface="KVJJWL+ArialMT"/>
                <a:cs typeface="KVJJWL+ArialM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Heavy</a:t>
            </a:r>
            <a:r>
              <a:rPr dirty="0" sz="1800" spc="49" u="sng">
                <a:solidFill>
                  <a:srgbClr val="99ca3c"/>
                </a:solidFill>
                <a:latin typeface="Times New Roman"/>
                <a:cs typeface="Times New Rom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800" u="sng">
                <a:solidFill>
                  <a:srgbClr val="99ca3c"/>
                </a:solidFill>
                <a:latin typeface="KVJJWL+ArialMT"/>
                <a:cs typeface="KVJJWL+ArialM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Launches</a:t>
            </a:r>
            <a:r>
              <a:rPr dirty="0" sz="1800" spc="49" u="sng">
                <a:solidFill>
                  <a:srgbClr val="99ca3c"/>
                </a:solidFill>
                <a:latin typeface="Times New Roman"/>
                <a:cs typeface="Times New Rom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800" u="sng">
                <a:solidFill>
                  <a:srgbClr val="99ca3c"/>
                </a:solidFill>
                <a:latin typeface="KVJJWL+ArialMT"/>
                <a:cs typeface="KVJJWL+ArialM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Records</a:t>
            </a:r>
          </a:p>
          <a:p>
            <a:pPr marL="342900" marR="0">
              <a:lnSpc>
                <a:spcPts val="2010"/>
              </a:lnSpc>
              <a:spcBef>
                <a:spcPts val="149"/>
              </a:spcBef>
              <a:spcAft>
                <a:spcPts val="0"/>
              </a:spcAft>
            </a:pPr>
            <a:r>
              <a:rPr dirty="0" sz="1800" u="sng">
                <a:solidFill>
                  <a:srgbClr val="99ca3c"/>
                </a:solidFill>
                <a:latin typeface="KVJJWL+ArialMT"/>
                <a:cs typeface="KVJJWL+ArialM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from</a:t>
            </a:r>
            <a:r>
              <a:rPr dirty="0" sz="1800" spc="49" u="sng">
                <a:solidFill>
                  <a:srgbClr val="99ca3c"/>
                </a:solidFill>
                <a:latin typeface="Times New Roman"/>
                <a:cs typeface="Times New Rom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800" u="sng">
                <a:solidFill>
                  <a:srgbClr val="99ca3c"/>
                </a:solidFill>
                <a:latin typeface="KVJJWL+ArialMT"/>
                <a:cs typeface="KVJJWL+ArialM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492530" y="3111415"/>
            <a:ext cx="1108163" cy="2150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ffffff"/>
                </a:solidFill>
                <a:latin typeface="WWRVLB+TrebuchetMS"/>
                <a:cs typeface="WWRVLB+TrebuchetMS"/>
              </a:rPr>
              <a:t>HTML</a:t>
            </a:r>
            <a:r>
              <a:rPr dirty="0" sz="1200">
                <a:solidFill>
                  <a:srgbClr val="ffffff"/>
                </a:solidFill>
                <a:latin typeface="WWRVLB+TrebuchetMS"/>
                <a:cs typeface="WWRVLB+TrebuchetMS"/>
              </a:rPr>
              <a:t> </a:t>
            </a:r>
            <a:r>
              <a:rPr dirty="0" sz="1200">
                <a:solidFill>
                  <a:srgbClr val="ffffff"/>
                </a:solidFill>
                <a:latin typeface="WWRVLB+TrebuchetMS"/>
                <a:cs typeface="WWRVLB+TrebuchetMS"/>
              </a:rPr>
              <a:t>respone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256786" y="4277139"/>
            <a:ext cx="1583345" cy="8734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01650" marR="0">
              <a:lnSpc>
                <a:spcPts val="13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ffffff"/>
                </a:solidFill>
                <a:latin typeface="WWRVLB+TrebuchetMS"/>
                <a:cs typeface="WWRVLB+TrebuchetMS"/>
              </a:rPr>
              <a:t>Fill</a:t>
            </a:r>
            <a:r>
              <a:rPr dirty="0" sz="1200">
                <a:solidFill>
                  <a:srgbClr val="ffffff"/>
                </a:solidFill>
                <a:latin typeface="WWRVLB+TrebuchetMS"/>
                <a:cs typeface="WWRVLB+TrebuchetMS"/>
              </a:rPr>
              <a:t> </a:t>
            </a:r>
            <a:r>
              <a:rPr dirty="0" sz="1200">
                <a:solidFill>
                  <a:srgbClr val="ffffff"/>
                </a:solidFill>
                <a:latin typeface="WWRVLB+TrebuchetMS"/>
                <a:cs typeface="WWRVLB+TrebuchetMS"/>
              </a:rPr>
              <a:t>up</a:t>
            </a:r>
          </a:p>
          <a:p>
            <a:pPr marL="63500" marR="0">
              <a:lnSpc>
                <a:spcPts val="12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ffffff"/>
                </a:solidFill>
                <a:latin typeface="WWRVLB+TrebuchetMS"/>
                <a:cs typeface="WWRVLB+TrebuchetMS"/>
              </a:rPr>
              <a:t>the</a:t>
            </a:r>
            <a:r>
              <a:rPr dirty="0" sz="1200">
                <a:solidFill>
                  <a:srgbClr val="ffffff"/>
                </a:solidFill>
                <a:latin typeface="WWRVLB+TrebuchetMS"/>
                <a:cs typeface="WWRVLB+TrebuchetMS"/>
              </a:rPr>
              <a:t> </a:t>
            </a:r>
            <a:r>
              <a:rPr dirty="0" sz="1200">
                <a:solidFill>
                  <a:srgbClr val="ffffff"/>
                </a:solidFill>
                <a:latin typeface="WWRVLB+TrebuchetMS"/>
                <a:cs typeface="WWRVLB+TrebuchetMS"/>
              </a:rPr>
              <a:t>dictionary</a:t>
            </a:r>
            <a:r>
              <a:rPr dirty="0" sz="1200">
                <a:solidFill>
                  <a:srgbClr val="ffffff"/>
                </a:solidFill>
                <a:latin typeface="WWRVLB+TrebuchetMS"/>
                <a:cs typeface="WWRVLB+TrebuchetMS"/>
              </a:rPr>
              <a:t> </a:t>
            </a:r>
            <a:r>
              <a:rPr dirty="0" sz="1200">
                <a:solidFill>
                  <a:srgbClr val="ffffff"/>
                </a:solidFill>
                <a:latin typeface="WWRVLB+TrebuchetMS"/>
                <a:cs typeface="WWRVLB+TrebuchetMS"/>
              </a:rPr>
              <a:t>with</a:t>
            </a:r>
          </a:p>
          <a:p>
            <a:pPr marL="214312" marR="0">
              <a:lnSpc>
                <a:spcPts val="1295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ffffff"/>
                </a:solidFill>
                <a:latin typeface="WWRVLB+TrebuchetMS"/>
                <a:cs typeface="WWRVLB+TrebuchetMS"/>
              </a:rPr>
              <a:t>launch</a:t>
            </a:r>
            <a:r>
              <a:rPr dirty="0" sz="1200">
                <a:solidFill>
                  <a:srgbClr val="ffffff"/>
                </a:solidFill>
                <a:latin typeface="WWRVLB+TrebuchetMS"/>
                <a:cs typeface="WWRVLB+TrebuchetMS"/>
              </a:rPr>
              <a:t> </a:t>
            </a:r>
            <a:r>
              <a:rPr dirty="0" sz="1200">
                <a:solidFill>
                  <a:srgbClr val="ffffff"/>
                </a:solidFill>
                <a:latin typeface="WWRVLB+TrebuchetMS"/>
                <a:cs typeface="WWRVLB+TrebuchetMS"/>
              </a:rPr>
              <a:t>records</a:t>
            </a:r>
          </a:p>
          <a:p>
            <a:pPr marL="0" marR="0">
              <a:lnSpc>
                <a:spcPts val="1295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ffffff"/>
                </a:solidFill>
                <a:latin typeface="WWRVLB+TrebuchetMS"/>
                <a:cs typeface="WWRVLB+TrebuchetMS"/>
              </a:rPr>
              <a:t>extracted</a:t>
            </a:r>
            <a:r>
              <a:rPr dirty="0" sz="1200">
                <a:solidFill>
                  <a:srgbClr val="ffffff"/>
                </a:solidFill>
                <a:latin typeface="WWRVLB+TrebuchetMS"/>
                <a:cs typeface="WWRVLB+TrebuchetMS"/>
              </a:rPr>
              <a:t> </a:t>
            </a:r>
            <a:r>
              <a:rPr dirty="0" sz="1200">
                <a:solidFill>
                  <a:srgbClr val="ffffff"/>
                </a:solidFill>
                <a:latin typeface="WWRVLB+TrebuchetMS"/>
                <a:cs typeface="WWRVLB+TrebuchetMS"/>
              </a:rPr>
              <a:t>from</a:t>
            </a:r>
            <a:r>
              <a:rPr dirty="0" sz="1200">
                <a:solidFill>
                  <a:srgbClr val="ffffff"/>
                </a:solidFill>
                <a:latin typeface="WWRVLB+TrebuchetMS"/>
                <a:cs typeface="WWRVLB+TrebuchetMS"/>
              </a:rPr>
              <a:t> </a:t>
            </a:r>
            <a:r>
              <a:rPr dirty="0" sz="1200">
                <a:solidFill>
                  <a:srgbClr val="ffffff"/>
                </a:solidFill>
                <a:latin typeface="WWRVLB+TrebuchetMS"/>
                <a:cs typeface="WWRVLB+TrebuchetMS"/>
              </a:rPr>
              <a:t>table</a:t>
            </a:r>
          </a:p>
          <a:p>
            <a:pPr marL="527843" marR="0">
              <a:lnSpc>
                <a:spcPts val="12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ffffff"/>
                </a:solidFill>
                <a:latin typeface="WWRVLB+TrebuchetMS"/>
                <a:cs typeface="WWRVLB+TrebuchetMS"/>
              </a:rPr>
              <a:t>rows.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723877" y="4359435"/>
            <a:ext cx="1527929" cy="7088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16681" marR="0">
              <a:lnSpc>
                <a:spcPts val="13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ffffff"/>
                </a:solidFill>
                <a:latin typeface="WWRVLB+TrebuchetMS"/>
                <a:cs typeface="WWRVLB+TrebuchetMS"/>
              </a:rPr>
              <a:t>Create</a:t>
            </a:r>
            <a:r>
              <a:rPr dirty="0" sz="1200">
                <a:solidFill>
                  <a:srgbClr val="ffffff"/>
                </a:solidFill>
                <a:latin typeface="WWRVLB+TrebuchetMS"/>
                <a:cs typeface="WWRVLB+TrebuchetMS"/>
              </a:rPr>
              <a:t> </a:t>
            </a:r>
            <a:r>
              <a:rPr dirty="0" sz="1200">
                <a:solidFill>
                  <a:srgbClr val="ffffff"/>
                </a:solidFill>
                <a:latin typeface="WWRVLB+TrebuchetMS"/>
                <a:cs typeface="WWRVLB+TrebuchetMS"/>
              </a:rPr>
              <a:t>an</a:t>
            </a:r>
            <a:r>
              <a:rPr dirty="0" sz="1200">
                <a:solidFill>
                  <a:srgbClr val="ffffff"/>
                </a:solidFill>
                <a:latin typeface="WWRVLB+TrebuchetMS"/>
                <a:cs typeface="WWRVLB+TrebuchetMS"/>
              </a:rPr>
              <a:t> </a:t>
            </a:r>
            <a:r>
              <a:rPr dirty="0" sz="1200">
                <a:solidFill>
                  <a:srgbClr val="ffffff"/>
                </a:solidFill>
                <a:latin typeface="WWRVLB+TrebuchetMS"/>
                <a:cs typeface="WWRVLB+TrebuchetMS"/>
              </a:rPr>
              <a:t>empty</a:t>
            </a:r>
          </a:p>
          <a:p>
            <a:pPr marL="0" marR="0">
              <a:lnSpc>
                <a:spcPts val="1295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ffffff"/>
                </a:solidFill>
                <a:latin typeface="WWRVLB+TrebuchetMS"/>
                <a:cs typeface="WWRVLB+TrebuchetMS"/>
              </a:rPr>
              <a:t>dictionary</a:t>
            </a:r>
            <a:r>
              <a:rPr dirty="0" sz="1200">
                <a:solidFill>
                  <a:srgbClr val="ffffff"/>
                </a:solidFill>
                <a:latin typeface="WWRVLB+TrebuchetMS"/>
                <a:cs typeface="WWRVLB+TrebuchetMS"/>
              </a:rPr>
              <a:t> </a:t>
            </a:r>
            <a:r>
              <a:rPr dirty="0" sz="1200">
                <a:solidFill>
                  <a:srgbClr val="ffffff"/>
                </a:solidFill>
                <a:latin typeface="WWRVLB+TrebuchetMS"/>
                <a:cs typeface="WWRVLB+TrebuchetMS"/>
              </a:rPr>
              <a:t>with</a:t>
            </a:r>
            <a:r>
              <a:rPr dirty="0" sz="1200">
                <a:solidFill>
                  <a:srgbClr val="ffffff"/>
                </a:solidFill>
                <a:latin typeface="WWRVLB+TrebuchetMS"/>
                <a:cs typeface="WWRVLB+TrebuchetMS"/>
              </a:rPr>
              <a:t> </a:t>
            </a:r>
            <a:r>
              <a:rPr dirty="0" sz="1200">
                <a:solidFill>
                  <a:srgbClr val="ffffff"/>
                </a:solidFill>
                <a:latin typeface="WWRVLB+TrebuchetMS"/>
                <a:cs typeface="WWRVLB+TrebuchetMS"/>
              </a:rPr>
              <a:t>keys</a:t>
            </a:r>
          </a:p>
          <a:p>
            <a:pPr marL="34131" marR="0">
              <a:lnSpc>
                <a:spcPts val="12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ffffff"/>
                </a:solidFill>
                <a:latin typeface="WWRVLB+TrebuchetMS"/>
                <a:cs typeface="WWRVLB+TrebuchetMS"/>
              </a:rPr>
              <a:t>from</a:t>
            </a:r>
            <a:r>
              <a:rPr dirty="0" sz="1200">
                <a:solidFill>
                  <a:srgbClr val="ffffff"/>
                </a:solidFill>
                <a:latin typeface="WWRVLB+TrebuchetMS"/>
                <a:cs typeface="WWRVLB+TrebuchetMS"/>
              </a:rPr>
              <a:t> </a:t>
            </a:r>
            <a:r>
              <a:rPr dirty="0" sz="1200">
                <a:solidFill>
                  <a:srgbClr val="ffffff"/>
                </a:solidFill>
                <a:latin typeface="WWRVLB+TrebuchetMS"/>
                <a:cs typeface="WWRVLB+TrebuchetMS"/>
              </a:rPr>
              <a:t>the</a:t>
            </a:r>
            <a:r>
              <a:rPr dirty="0" sz="1200">
                <a:solidFill>
                  <a:srgbClr val="ffffff"/>
                </a:solidFill>
                <a:latin typeface="WWRVLB+TrebuchetMS"/>
                <a:cs typeface="WWRVLB+TrebuchetMS"/>
              </a:rPr>
              <a:t> </a:t>
            </a:r>
            <a:r>
              <a:rPr dirty="0" sz="1200">
                <a:solidFill>
                  <a:srgbClr val="ffffff"/>
                </a:solidFill>
                <a:latin typeface="WWRVLB+TrebuchetMS"/>
                <a:cs typeface="WWRVLB+TrebuchetMS"/>
              </a:rPr>
              <a:t>extracted</a:t>
            </a:r>
          </a:p>
          <a:p>
            <a:pPr marL="197643" marR="0">
              <a:lnSpc>
                <a:spcPts val="1295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ffffff"/>
                </a:solidFill>
                <a:latin typeface="WWRVLB+TrebuchetMS"/>
                <a:cs typeface="WWRVLB+TrebuchetMS"/>
              </a:rPr>
              <a:t>column</a:t>
            </a:r>
            <a:r>
              <a:rPr dirty="0" sz="1200">
                <a:solidFill>
                  <a:srgbClr val="ffffff"/>
                </a:solidFill>
                <a:latin typeface="WWRVLB+TrebuchetMS"/>
                <a:cs typeface="WWRVLB+TrebuchetMS"/>
              </a:rPr>
              <a:t> </a:t>
            </a:r>
            <a:r>
              <a:rPr dirty="0" sz="1200">
                <a:solidFill>
                  <a:srgbClr val="ffffff"/>
                </a:solidFill>
                <a:latin typeface="WWRVLB+TrebuchetMS"/>
                <a:cs typeface="WWRVLB+TrebuchetMS"/>
              </a:rPr>
              <a:t>names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765089" y="4524027"/>
            <a:ext cx="1690597" cy="3796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ffffff"/>
                </a:solidFill>
                <a:latin typeface="WWRVLB+TrebuchetMS"/>
                <a:cs typeface="WWRVLB+TrebuchetMS"/>
              </a:rPr>
              <a:t>Convert</a:t>
            </a:r>
            <a:r>
              <a:rPr dirty="0" sz="1200">
                <a:solidFill>
                  <a:srgbClr val="ffffff"/>
                </a:solidFill>
                <a:latin typeface="WWRVLB+TrebuchetMS"/>
                <a:cs typeface="WWRVLB+TrebuchetMS"/>
              </a:rPr>
              <a:t> </a:t>
            </a:r>
            <a:r>
              <a:rPr dirty="0" sz="1200">
                <a:solidFill>
                  <a:srgbClr val="ffffff"/>
                </a:solidFill>
                <a:latin typeface="WWRVLB+TrebuchetMS"/>
                <a:cs typeface="WWRVLB+TrebuchetMS"/>
              </a:rPr>
              <a:t>the</a:t>
            </a:r>
            <a:r>
              <a:rPr dirty="0" sz="1200">
                <a:solidFill>
                  <a:srgbClr val="ffffff"/>
                </a:solidFill>
                <a:latin typeface="WWRVLB+TrebuchetMS"/>
                <a:cs typeface="WWRVLB+TrebuchetMS"/>
              </a:rPr>
              <a:t> </a:t>
            </a:r>
            <a:r>
              <a:rPr dirty="0" sz="1200">
                <a:solidFill>
                  <a:srgbClr val="ffffff"/>
                </a:solidFill>
                <a:latin typeface="WWRVLB+TrebuchetMS"/>
                <a:cs typeface="WWRVLB+TrebuchetMS"/>
              </a:rPr>
              <a:t>dictionary</a:t>
            </a:r>
          </a:p>
          <a:p>
            <a:pPr marL="143668" marR="0">
              <a:lnSpc>
                <a:spcPts val="12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ffffff"/>
                </a:solidFill>
                <a:latin typeface="WWRVLB+TrebuchetMS"/>
                <a:cs typeface="WWRVLB+TrebuchetMS"/>
              </a:rPr>
              <a:t>into</a:t>
            </a:r>
            <a:r>
              <a:rPr dirty="0" sz="1200">
                <a:solidFill>
                  <a:srgbClr val="ffffff"/>
                </a:solidFill>
                <a:latin typeface="WWRVLB+TrebuchetMS"/>
                <a:cs typeface="WWRVLB+TrebuchetMS"/>
              </a:rPr>
              <a:t> </a:t>
            </a:r>
            <a:r>
              <a:rPr dirty="0" sz="1200">
                <a:solidFill>
                  <a:srgbClr val="ffffff"/>
                </a:solidFill>
                <a:latin typeface="WWRVLB+TrebuchetMS"/>
                <a:cs typeface="WWRVLB+TrebuchetMS"/>
              </a:rPr>
              <a:t>a</a:t>
            </a:r>
            <a:r>
              <a:rPr dirty="0" sz="1200">
                <a:solidFill>
                  <a:srgbClr val="ffffff"/>
                </a:solidFill>
                <a:latin typeface="WWRVLB+TrebuchetMS"/>
                <a:cs typeface="WWRVLB+TrebuchetMS"/>
              </a:rPr>
              <a:t> </a:t>
            </a:r>
            <a:r>
              <a:rPr dirty="0" sz="1200">
                <a:solidFill>
                  <a:srgbClr val="ffffff"/>
                </a:solidFill>
                <a:latin typeface="WWRVLB+TrebuchetMS"/>
                <a:cs typeface="WWRVLB+TrebuchetMS"/>
              </a:rPr>
              <a:t>CSV</a:t>
            </a:r>
            <a:r>
              <a:rPr dirty="0" sz="1200">
                <a:solidFill>
                  <a:srgbClr val="ffffff"/>
                </a:solidFill>
                <a:latin typeface="WWRVLB+TrebuchetMS"/>
                <a:cs typeface="WWRVLB+TrebuchetMS"/>
              </a:rPr>
              <a:t> </a:t>
            </a:r>
            <a:r>
              <a:rPr dirty="0" sz="1200">
                <a:solidFill>
                  <a:srgbClr val="ffffff"/>
                </a:solidFill>
                <a:latin typeface="WWRVLB+TrebuchetMS"/>
                <a:cs typeface="WWRVLB+TrebuchetMS"/>
              </a:rPr>
              <a:t>dataset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122236" y="6158936"/>
            <a:ext cx="212340" cy="17081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45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90c226"/>
                </a:solidFill>
                <a:latin typeface="WWRVLB+TrebuchetMS"/>
                <a:cs typeface="WWRVLB+TrebuchetMS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2023-01-12T08:21:13-06:00</dcterms:modified>
</cp:coreProperties>
</file>