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89398-9D8C-4643-A2B2-CFE97ED62ED3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5963E-A2B6-4FD2-8CD1-9DC07386F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37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45963E-A2B6-4FD2-8CD1-9DC07386F2E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01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EABC9-B6C1-6893-3CF1-51C3952CA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59866D-560F-C4B6-3AFF-01BDFB1D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A01FD2-FE33-1D0E-6840-DE48AB0D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6AF059-D41A-78FD-BD00-6602B6CE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DC711D-8E95-5514-B427-64026F6B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387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CA191-E1AF-E27F-EA25-EF9ADAAD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405A2A-74B7-91B6-4F1B-3AB3A6547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D60A18-E65A-FF48-D6A5-F107778A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D28A42-1A73-B114-5D21-42E1EEF0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0A2B19-34C3-0E51-23F6-AB54B48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456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D0FAA4-33A1-7572-B5B0-E9804DABB1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C32955-D0EB-B1B9-7A3C-C47001010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54AD06-EFB8-9F6B-8CE9-7D39F794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7AE2D0-09E9-A6F3-6FBA-6CAB88741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ABA7E1-CEA2-A921-492C-417E838D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18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8F7ED-7AE1-1A69-0763-EC0C817E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863F48-7A73-5D4C-3CE1-E1D750DD1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D0854E-9E69-8ABB-EE1A-0F9FB018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46F51E-2FBA-0764-EF63-6A4A216C4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D146B-F3C3-DBCA-CCBB-A06819EB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07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74B10-F7BB-DE69-CE43-38D30D338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E5B267-EEC0-32A7-A7DB-6DF15CEA9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0CE0C-1B6A-00F6-BF44-A754B5BF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1D259B-9D4A-A9AC-C385-5EB83DA5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62EFF8-7E46-9D8D-CAF7-D7A149D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3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4306A-4616-12B6-A234-02B44950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65A558-1B50-9653-3E70-D741CD5CB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F00A4E-4C5F-245D-753F-8F0A5D4F5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FC4555-FA89-109E-C9D7-AC2CF905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164C99-2F52-0E7C-C999-91FA7CF9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517A6A-AEB8-7224-F418-505B54F3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18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EEB06-BF0B-1F7E-A31B-7A872684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FAFC2-3AD9-CFE3-50DF-B5F15D3D6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52EF15-2C93-81CC-32E2-8FD20536B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68A47F-F39A-C961-62D3-D50492E6C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68EEACA-8956-C517-F01F-C0E3625CE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9C97E6-71D5-1B99-785C-A9336BAF4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5DEA2C4-05D8-5847-0697-3D0D015F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4C16B0-A948-AA52-2E94-71AA19FF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F2BA7C-AB98-4D06-DAFB-DCA255A6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E8ABC6-CE15-2E1A-13E5-D70065B5A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EBB9F2-0852-75EE-0D84-F00A6DA1A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C2F7C4-43F1-3462-43B5-A05E504A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12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FD1111E-72E5-FE33-62C9-B99D18335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64E499B-B457-22E6-1ED2-D4DECCC6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5E2A1E-96AB-25B6-58CA-CBF1690F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783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274C00-4613-ED3F-7D5F-DBFB531BD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493CFF-E291-2EA9-B362-AB9D32E30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383695-E5AA-011D-36B6-AB5D43B9D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81023F-D943-76FD-4076-C5509BC5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D46BD6-E455-DF7E-767F-86B6E4543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4E68E5-CEFA-68F0-7C54-33BFB034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14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7E826-90A7-2B00-D764-A647E4FAB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0C03274-4577-7318-80F2-90D1F98D8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C7D474-F25C-D32B-229E-3A0DAF64F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7D91B3-824B-6F01-07C8-A6687B02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E9B3CB-0B36-CF39-D089-0063DC9B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889437-3320-96CA-F4E7-9514015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50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55E10B-15CE-2C0C-1DAA-386083A14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369FC8-47BE-8EA3-DC55-659FD9258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CCA727-9C3C-D5C4-06D0-76756ABA2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35E6-AE1C-4ACB-B753-8ADE0DCB9D82}" type="datetimeFigureOut">
              <a:rPr lang="fr-FR" smtClean="0"/>
              <a:t>30/07/2023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0BC5B-169D-005A-281A-9995D208B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00AE5F-61AA-0AA4-BE6F-831D510DE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F5CC9-E369-4918-97EE-768B70012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953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589CC7-07F9-C78A-73BC-220A55B858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ASCEW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1EE87D-6E54-4A15-E751-2FA9D422E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Définition des objets et des interfaces</a:t>
            </a:r>
          </a:p>
        </p:txBody>
      </p:sp>
    </p:spTree>
    <p:extLst>
      <p:ext uri="{BB962C8B-B14F-4D97-AF65-F5344CB8AC3E}">
        <p14:creationId xmlns:p14="http://schemas.microsoft.com/office/powerpoint/2010/main" val="319184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B31360D4-3DC4-137E-2E72-2F59B788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Avion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21FB-7EBB-F7EC-C66E-6D6E57E8B465}"/>
              </a:ext>
            </a:extLst>
          </p:cNvPr>
          <p:cNvSpPr/>
          <p:nvPr/>
        </p:nvSpPr>
        <p:spPr>
          <a:xfrm>
            <a:off x="735106" y="1775011"/>
            <a:ext cx="10372165" cy="4338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180C63-0585-F330-CBC3-8353356286CB}"/>
              </a:ext>
            </a:extLst>
          </p:cNvPr>
          <p:cNvSpPr txBox="1"/>
          <p:nvPr/>
        </p:nvSpPr>
        <p:spPr>
          <a:xfrm>
            <a:off x="838200" y="1864659"/>
            <a:ext cx="1107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1CE74-5B3C-646C-4A48-BDD4563078AC}"/>
              </a:ext>
            </a:extLst>
          </p:cNvPr>
          <p:cNvSpPr/>
          <p:nvPr/>
        </p:nvSpPr>
        <p:spPr>
          <a:xfrm>
            <a:off x="7104529" y="2233991"/>
            <a:ext cx="3715871" cy="3440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5BF6881-0D4C-9DFA-3BD4-451C24E4B082}"/>
              </a:ext>
            </a:extLst>
          </p:cNvPr>
          <p:cNvSpPr txBox="1"/>
          <p:nvPr/>
        </p:nvSpPr>
        <p:spPr>
          <a:xfrm>
            <a:off x="7534837" y="2348753"/>
            <a:ext cx="294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Electronique </a:t>
            </a:r>
            <a:r>
              <a:rPr lang="en-US" dirty="0">
                <a:solidFill>
                  <a:schemeClr val="bg1"/>
                </a:solidFill>
              </a:rPr>
              <a:t>Warfare</a:t>
            </a:r>
            <a:r>
              <a:rPr lang="fr-FR" dirty="0">
                <a:solidFill>
                  <a:schemeClr val="bg1"/>
                </a:solidFill>
              </a:rPr>
              <a:t>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CFA7E6-3B50-504B-3966-490CC6DE6ED8}"/>
              </a:ext>
            </a:extLst>
          </p:cNvPr>
          <p:cNvSpPr/>
          <p:nvPr/>
        </p:nvSpPr>
        <p:spPr>
          <a:xfrm>
            <a:off x="4193241" y="2233991"/>
            <a:ext cx="2570629" cy="34406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0E3AB47-1CA5-0443-F4F2-86024665DD83}"/>
              </a:ext>
            </a:extLst>
          </p:cNvPr>
          <p:cNvSpPr txBox="1"/>
          <p:nvPr/>
        </p:nvSpPr>
        <p:spPr>
          <a:xfrm>
            <a:off x="4347886" y="2312894"/>
            <a:ext cx="22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Mechanical propriety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9B07903-9A04-1F0D-4754-905375DD0103}"/>
              </a:ext>
            </a:extLst>
          </p:cNvPr>
          <p:cNvSpPr txBox="1"/>
          <p:nvPr/>
        </p:nvSpPr>
        <p:spPr>
          <a:xfrm>
            <a:off x="941297" y="2348753"/>
            <a:ext cx="3065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Position ([x y] in m)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Cap (° / North)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Vitesse ([Vx </a:t>
            </a:r>
            <a:r>
              <a:rPr lang="en-US" dirty="0" err="1">
                <a:solidFill>
                  <a:schemeClr val="bg1"/>
                </a:solidFill>
              </a:rPr>
              <a:t>Vy</a:t>
            </a:r>
            <a:r>
              <a:rPr lang="en-US" dirty="0">
                <a:solidFill>
                  <a:schemeClr val="bg1"/>
                </a:solidFill>
              </a:rPr>
              <a:t>] in m/s)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Operational (Bool)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7A887E-443F-3D94-DB14-F0C122E3449C}"/>
              </a:ext>
            </a:extLst>
          </p:cNvPr>
          <p:cNvSpPr txBox="1"/>
          <p:nvPr/>
        </p:nvSpPr>
        <p:spPr>
          <a:xfrm>
            <a:off x="4325472" y="2669669"/>
            <a:ext cx="2272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Turn rate (minimum radius for a turn)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Motor Strength (N)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bg1"/>
                </a:solidFill>
              </a:rPr>
              <a:t>Cx</a:t>
            </a:r>
            <a:r>
              <a:rPr lang="en-US" dirty="0">
                <a:solidFill>
                  <a:schemeClr val="bg1"/>
                </a:solidFill>
              </a:rPr>
              <a:t> (No dimensions)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Radar Cross Section (m^2)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0D112E-8814-1223-FFF0-F90B5FB5DD44}"/>
              </a:ext>
            </a:extLst>
          </p:cNvPr>
          <p:cNvSpPr/>
          <p:nvPr/>
        </p:nvSpPr>
        <p:spPr>
          <a:xfrm>
            <a:off x="7404847" y="2824854"/>
            <a:ext cx="3115234" cy="15230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039205-6CE8-BFFA-4EA1-55916E2521EE}"/>
              </a:ext>
            </a:extLst>
          </p:cNvPr>
          <p:cNvSpPr/>
          <p:nvPr/>
        </p:nvSpPr>
        <p:spPr>
          <a:xfrm>
            <a:off x="7364507" y="4567592"/>
            <a:ext cx="3115234" cy="80317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CCAB3F2-E54D-8454-1E55-83B5F0EB24B0}"/>
              </a:ext>
            </a:extLst>
          </p:cNvPr>
          <p:cNvSpPr txBox="1"/>
          <p:nvPr/>
        </p:nvSpPr>
        <p:spPr>
          <a:xfrm>
            <a:off x="7364507" y="4542456"/>
            <a:ext cx="22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Passive EW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23F0E19-8963-A3E3-5313-2D068110407B}"/>
              </a:ext>
            </a:extLst>
          </p:cNvPr>
          <p:cNvSpPr txBox="1"/>
          <p:nvPr/>
        </p:nvSpPr>
        <p:spPr>
          <a:xfrm>
            <a:off x="7534837" y="3097265"/>
            <a:ext cx="3007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Cone (Full amplitude from left to right in °)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Range (m)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377C5D4-4BAF-6E42-4B4F-0148D2F6AFC0}"/>
              </a:ext>
            </a:extLst>
          </p:cNvPr>
          <p:cNvSpPr txBox="1"/>
          <p:nvPr/>
        </p:nvSpPr>
        <p:spPr>
          <a:xfrm>
            <a:off x="7404847" y="2807733"/>
            <a:ext cx="22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Radar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4C495F6-ABB8-5C5F-1849-31F7D3D35938}"/>
              </a:ext>
            </a:extLst>
          </p:cNvPr>
          <p:cNvSpPr txBox="1"/>
          <p:nvPr/>
        </p:nvSpPr>
        <p:spPr>
          <a:xfrm>
            <a:off x="7404845" y="4946772"/>
            <a:ext cx="227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Range (m)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8E0FBD-0A2F-084D-DC58-926FFE7889AB}"/>
              </a:ext>
            </a:extLst>
          </p:cNvPr>
          <p:cNvSpPr/>
          <p:nvPr/>
        </p:nvSpPr>
        <p:spPr>
          <a:xfrm>
            <a:off x="1062325" y="3674694"/>
            <a:ext cx="2962828" cy="194176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439B93B-3510-15FC-9139-B95DE7921818}"/>
              </a:ext>
            </a:extLst>
          </p:cNvPr>
          <p:cNvSpPr txBox="1"/>
          <p:nvPr/>
        </p:nvSpPr>
        <p:spPr>
          <a:xfrm>
            <a:off x="1237133" y="3741890"/>
            <a:ext cx="22725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Weaponry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- Weaponry list </a:t>
            </a:r>
          </a:p>
        </p:txBody>
      </p:sp>
    </p:spTree>
    <p:extLst>
      <p:ext uri="{BB962C8B-B14F-4D97-AF65-F5344CB8AC3E}">
        <p14:creationId xmlns:p14="http://schemas.microsoft.com/office/powerpoint/2010/main" val="1362157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ADACB-8412-7E39-DDA9-7E4D065B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Datalink</a:t>
            </a:r>
            <a:r>
              <a:rPr lang="fr-FR" dirty="0"/>
              <a:t>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95F99-32DA-B6F1-8186-116E449A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Datalink message have an origin, a power, and a channel. </a:t>
            </a:r>
          </a:p>
          <a:p>
            <a:pPr marL="0" indent="0">
              <a:buNone/>
            </a:pPr>
            <a:r>
              <a:rPr lang="en-US" dirty="0"/>
              <a:t>Passive EW can hear and get the azimuth of all message, but can’t read message. </a:t>
            </a:r>
          </a:p>
          <a:p>
            <a:pPr marL="0" indent="0">
              <a:buNone/>
            </a:pPr>
            <a:r>
              <a:rPr lang="en-US" dirty="0"/>
              <a:t>Radio can read message.</a:t>
            </a:r>
          </a:p>
          <a:p>
            <a:pPr marL="0" indent="0">
              <a:buNone/>
            </a:pPr>
            <a:r>
              <a:rPr lang="en-US" dirty="0"/>
              <a:t>Message have a power. A low power far message won’t be detected and </a:t>
            </a:r>
            <a:r>
              <a:rPr lang="en-US" dirty="0" err="1"/>
              <a:t>readed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1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ADACB-8412-7E39-DDA9-7E4D065B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EWS : radar </a:t>
            </a:r>
            <a:r>
              <a:rPr lang="fr-FR" dirty="0" err="1"/>
              <a:t>detection</a:t>
            </a:r>
            <a:r>
              <a:rPr lang="fr-FR" dirty="0"/>
              <a:t> (To do)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95F99-32DA-B6F1-8186-116E449A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Condition for radar detection of a target : </a:t>
            </a:r>
          </a:p>
          <a:p>
            <a:pPr>
              <a:buFontTx/>
              <a:buChar char="-"/>
            </a:pPr>
            <a:r>
              <a:rPr lang="en-US" dirty="0"/>
              <a:t>The target is in a detectable distance from the seeking plane</a:t>
            </a:r>
          </a:p>
          <a:p>
            <a:pPr>
              <a:buFontTx/>
              <a:buChar char="-"/>
            </a:pPr>
            <a:r>
              <a:rPr lang="en-US" dirty="0"/>
              <a:t>The target is in the good angle in ref to the seeking plane</a:t>
            </a:r>
          </a:p>
          <a:p>
            <a:pPr>
              <a:buFontTx/>
              <a:buChar char="-"/>
            </a:pPr>
            <a:r>
              <a:rPr lang="en-US" dirty="0"/>
              <a:t>The energy received by the seeking plane is sufficient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E9BAF70-813E-2694-F866-AE439FAF3BC4}"/>
                  </a:ext>
                </a:extLst>
              </p:cNvPr>
              <p:cNvSpPr txBox="1"/>
              <p:nvPr/>
            </p:nvSpPr>
            <p:spPr>
              <a:xfrm>
                <a:off x="4697506" y="4380940"/>
                <a:ext cx="1692899" cy="595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λ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E9BAF70-813E-2694-F866-AE439FAF3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506" y="4380940"/>
                <a:ext cx="1692899" cy="595035"/>
              </a:xfrm>
              <a:prstGeom prst="rect">
                <a:avLst/>
              </a:prstGeom>
              <a:blipFill>
                <a:blip r:embed="rId2"/>
                <a:stretch>
                  <a:fillRect b="-103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2130FD0-DFDB-7D2C-A6E3-F4FE63AF2AF1}"/>
                  </a:ext>
                </a:extLst>
              </p:cNvPr>
              <p:cNvSpPr txBox="1"/>
              <p:nvPr/>
            </p:nvSpPr>
            <p:spPr>
              <a:xfrm>
                <a:off x="1147481" y="4493792"/>
                <a:ext cx="9323295" cy="1998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The </a:t>
                </a:r>
                <a:r>
                  <a:rPr lang="fr-FR" dirty="0" err="1"/>
                  <a:t>equation</a:t>
                </a:r>
                <a:r>
                  <a:rPr lang="fr-FR" dirty="0"/>
                  <a:t> of </a:t>
                </a:r>
                <a:r>
                  <a:rPr lang="fr-FR" dirty="0" err="1"/>
                  <a:t>received</a:t>
                </a:r>
                <a:r>
                  <a:rPr lang="fr-FR" dirty="0"/>
                  <a:t> power </a:t>
                </a:r>
                <a:r>
                  <a:rPr lang="fr-FR" dirty="0" err="1"/>
                  <a:t>is</a:t>
                </a:r>
                <a:r>
                  <a:rPr lang="fr-FR" dirty="0"/>
                  <a:t> : </a:t>
                </a:r>
              </a:p>
              <a:p>
                <a:endParaRPr lang="fr-FR" dirty="0"/>
              </a:p>
              <a:p>
                <a:r>
                  <a:rPr lang="fr-FR" dirty="0" err="1"/>
                  <a:t>Let’s</a:t>
                </a:r>
                <a:r>
                  <a:rPr lang="fr-FR" dirty="0"/>
                  <a:t> </a:t>
                </a:r>
                <a:r>
                  <a:rPr lang="fr-FR" dirty="0" err="1"/>
                  <a:t>consider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the range of the radar </a:t>
                </a:r>
                <a:r>
                  <a:rPr lang="fr-FR" dirty="0" err="1"/>
                  <a:t>is</a:t>
                </a:r>
                <a:r>
                  <a:rPr lang="fr-FR" dirty="0"/>
                  <a:t> </a:t>
                </a:r>
                <a:r>
                  <a:rPr lang="fr-FR" dirty="0" err="1"/>
                  <a:t>Dmax</a:t>
                </a:r>
                <a:r>
                  <a:rPr lang="fr-FR" dirty="0"/>
                  <a:t> for a </a:t>
                </a:r>
                <a:r>
                  <a:rPr lang="fr-FR" dirty="0" err="1"/>
                  <a:t>rcs</a:t>
                </a:r>
                <a:r>
                  <a:rPr lang="fr-FR" dirty="0"/>
                  <a:t> of 1m^2 to deal as Pr=1</a:t>
                </a:r>
              </a:p>
              <a:p>
                <a:r>
                  <a:rPr lang="fr-FR" dirty="0" err="1"/>
                  <a:t>Let’s</a:t>
                </a:r>
                <a:r>
                  <a:rPr lang="fr-FR" dirty="0"/>
                  <a:t> </a:t>
                </a:r>
                <a:r>
                  <a:rPr lang="fr-FR" dirty="0" err="1"/>
                  <a:t>consider</a:t>
                </a:r>
                <a:r>
                  <a:rPr lang="fr-FR" dirty="0"/>
                  <a:t> </a:t>
                </a:r>
                <a:r>
                  <a:rPr lang="fr-FR" dirty="0" err="1"/>
                  <a:t>that</a:t>
                </a:r>
                <a:r>
                  <a:rPr lang="fr-FR" dirty="0"/>
                  <a:t> Pt, Gt, Gr, Lambda </a:t>
                </a:r>
                <a:r>
                  <a:rPr lang="fr-FR" dirty="0" err="1"/>
                  <a:t>squared</a:t>
                </a:r>
                <a:r>
                  <a:rPr lang="fr-FR" dirty="0"/>
                  <a:t> are a constant of the radar </a:t>
                </a:r>
                <a:r>
                  <a:rPr lang="fr-FR" dirty="0" err="1"/>
                  <a:t>that</a:t>
                </a:r>
                <a:r>
                  <a:rPr lang="fr-FR" dirty="0"/>
                  <a:t> </a:t>
                </a:r>
                <a:r>
                  <a:rPr lang="fr-FR" dirty="0" err="1"/>
                  <a:t>we</a:t>
                </a:r>
                <a:r>
                  <a:rPr lang="fr-FR" dirty="0"/>
                  <a:t> </a:t>
                </a:r>
                <a:r>
                  <a:rPr lang="fr-FR" dirty="0" err="1"/>
                  <a:t>will</a:t>
                </a:r>
                <a:r>
                  <a:rPr lang="fr-FR" dirty="0"/>
                  <a:t> </a:t>
                </a:r>
                <a:r>
                  <a:rPr lang="fr-FR" dirty="0" err="1"/>
                  <a:t>name</a:t>
                </a:r>
                <a:r>
                  <a:rPr lang="fr-FR" dirty="0"/>
                  <a:t> A, </a:t>
                </a:r>
                <a:r>
                  <a:rPr lang="fr-FR" dirty="0" err="1"/>
                  <a:t>with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∗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𝑟𝑐𝑠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so</a:t>
                </a:r>
                <a:r>
                  <a:rPr lang="fr-FR" dirty="0"/>
                  <a:t> at </a:t>
                </a:r>
                <a:r>
                  <a:rPr lang="fr-FR" dirty="0" err="1"/>
                  <a:t>Dmax</a:t>
                </a:r>
                <a:r>
                  <a:rPr lang="fr-FR" dirty="0"/>
                  <a:t> Pr = 1 and </a:t>
                </a:r>
                <a:r>
                  <a:rPr lang="fr-FR" dirty="0" err="1"/>
                  <a:t>rcs</a:t>
                </a:r>
                <a:r>
                  <a:rPr lang="fr-FR" dirty="0"/>
                  <a:t> = 1 :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fr-FR" dirty="0"/>
                  <a:t>. </a:t>
                </a:r>
                <a:r>
                  <a:rPr lang="fr-FR" dirty="0" err="1"/>
                  <a:t>We</a:t>
                </a:r>
                <a:r>
                  <a:rPr lang="fr-FR" dirty="0"/>
                  <a:t> can </a:t>
                </a:r>
                <a:r>
                  <a:rPr lang="fr-FR" dirty="0" err="1"/>
                  <a:t>simplify</a:t>
                </a:r>
                <a:r>
                  <a:rPr lang="fr-FR" dirty="0"/>
                  <a:t> A and Pr by a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:r>
                  <a:rPr lang="fr-FR" dirty="0" err="1"/>
                  <a:t>giving</a:t>
                </a:r>
                <a:r>
                  <a:rPr lang="fr-FR" dirty="0"/>
                  <a:t> us the final </a:t>
                </a:r>
                <a:r>
                  <a:rPr lang="fr-FR" dirty="0" err="1"/>
                  <a:t>equation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𝑟𝑐𝑠</m:t>
                        </m:r>
                      </m:num>
                      <m:den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E2130FD0-DFDB-7D2C-A6E3-F4FE63AF2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1" y="4493792"/>
                <a:ext cx="9323295" cy="1998752"/>
              </a:xfrm>
              <a:prstGeom prst="rect">
                <a:avLst/>
              </a:prstGeom>
              <a:blipFill>
                <a:blip r:embed="rId3"/>
                <a:stretch>
                  <a:fillRect l="-523" t="-15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64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ADACB-8412-7E39-DDA9-7E4D065B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Physics</a:t>
            </a:r>
            <a:r>
              <a:rPr lang="fr-FR" dirty="0"/>
              <a:t> : </a:t>
            </a:r>
            <a:r>
              <a:rPr lang="fr-FR" dirty="0" err="1"/>
              <a:t>turn</a:t>
            </a:r>
            <a:r>
              <a:rPr lang="fr-FR" dirty="0"/>
              <a:t> rate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95F99-32DA-B6F1-8186-116E449A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DO : Mathematical relation between the speed of the plane, the maximal acceleration in g of the plane to find the turn rate in degrees per </a:t>
            </a:r>
            <a:r>
              <a:rPr lang="en-US" dirty="0" err="1"/>
              <a:t>secondes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8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ADACB-8412-7E39-DDA9-7E4D065B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Automatics</a:t>
            </a:r>
            <a:r>
              <a:rPr lang="fr-FR" dirty="0"/>
              <a:t> : </a:t>
            </a:r>
            <a:r>
              <a:rPr lang="fr-FR" dirty="0" err="1"/>
              <a:t>Determinist</a:t>
            </a:r>
            <a:r>
              <a:rPr lang="fr-FR" dirty="0"/>
              <a:t> model for an </a:t>
            </a:r>
            <a:r>
              <a:rPr lang="fr-FR" dirty="0" err="1"/>
              <a:t>autopilot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195F99-32DA-B6F1-8186-116E449A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DO : Build transfers function for a determinist autopilot (consign for heading by using the turn command, consign of speed using the throttle command).</a:t>
            </a:r>
          </a:p>
        </p:txBody>
      </p:sp>
    </p:spTree>
    <p:extLst>
      <p:ext uri="{BB962C8B-B14F-4D97-AF65-F5344CB8AC3E}">
        <p14:creationId xmlns:p14="http://schemas.microsoft.com/office/powerpoint/2010/main" val="25523657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366</Words>
  <Application>Microsoft Office PowerPoint</Application>
  <PresentationFormat>Grand écran</PresentationFormat>
  <Paragraphs>42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Projet ASCEW</vt:lpstr>
      <vt:lpstr>1. Avion</vt:lpstr>
      <vt:lpstr>Datalink message</vt:lpstr>
      <vt:lpstr>EWS : radar detection (To do)</vt:lpstr>
      <vt:lpstr>Physics : turn rate</vt:lpstr>
      <vt:lpstr>Automatics : Determinist model for an autopilot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ASCEW</dc:title>
  <dc:creator>Morgan BERTIN</dc:creator>
  <cp:lastModifiedBy>Morgan BERTIN</cp:lastModifiedBy>
  <cp:revision>5</cp:revision>
  <dcterms:created xsi:type="dcterms:W3CDTF">2023-07-28T20:46:50Z</dcterms:created>
  <dcterms:modified xsi:type="dcterms:W3CDTF">2023-07-30T08:10:49Z</dcterms:modified>
</cp:coreProperties>
</file>