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0" d="100"/>
          <a:sy n="60" d="100"/>
        </p:scale>
        <p:origin x="-96" y="-1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FF103C-C663-4446-AA98-4F32C9E5A46E}" type="datetimeFigureOut">
              <a:rPr lang="en-US" smtClean="0"/>
              <a:t>5/6/2017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079503-C015-4BCC-AD3E-E1104BA20AE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body" idx="1"/>
          </p:nvPr>
        </p:nvSpPr>
        <p:spPr>
          <a:xfrm>
            <a:off x="671513" y="1571625"/>
            <a:ext cx="5486400" cy="6172200"/>
          </a:xfrm>
          <a:noFill/>
          <a:ln w="9525"/>
        </p:spPr>
        <p:txBody>
          <a:bodyPr/>
          <a:lstStyle/>
          <a:p>
            <a:endParaRPr lang="en-US" altLang="en-US" sz="1400" dirty="0" smtClean="0"/>
          </a:p>
        </p:txBody>
      </p:sp>
      <p:sp>
        <p:nvSpPr>
          <p:cNvPr id="150531" name="Rectangle 3"/>
          <p:cNvSpPr>
            <a:spLocks noChangeArrowheads="1" noTextEdit="1"/>
          </p:cNvSpPr>
          <p:nvPr>
            <p:ph type="sldImg"/>
          </p:nvPr>
        </p:nvSpPr>
        <p:spPr>
          <a:xfrm>
            <a:off x="-1350963" y="-1087438"/>
            <a:ext cx="4568826" cy="3425826"/>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913AD1-6E71-4709-967A-0147B50F96CC}"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BB5D0-0703-4BF2-8E0B-C045902B4C1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913AD1-6E71-4709-967A-0147B50F96CC}"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BB5D0-0703-4BF2-8E0B-C045902B4C1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913AD1-6E71-4709-967A-0147B50F96CC}"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BB5D0-0703-4BF2-8E0B-C045902B4C1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913AD1-6E71-4709-967A-0147B50F96CC}"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BB5D0-0703-4BF2-8E0B-C045902B4C1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913AD1-6E71-4709-967A-0147B50F96CC}"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BB5D0-0703-4BF2-8E0B-C045902B4C1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913AD1-6E71-4709-967A-0147B50F96CC}"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BB5D0-0703-4BF2-8E0B-C045902B4C1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913AD1-6E71-4709-967A-0147B50F96CC}" type="datetimeFigureOut">
              <a:rPr lang="en-US" smtClean="0"/>
              <a:t>5/6/2017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BB5D0-0703-4BF2-8E0B-C045902B4C1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913AD1-6E71-4709-967A-0147B50F96CC}" type="datetimeFigureOut">
              <a:rPr lang="en-US" smtClean="0"/>
              <a:t>5/6/2017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BB5D0-0703-4BF2-8E0B-C045902B4C1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913AD1-6E71-4709-967A-0147B50F96CC}" type="datetimeFigureOut">
              <a:rPr lang="en-US" smtClean="0"/>
              <a:t>5/6/2017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5BB5D0-0703-4BF2-8E0B-C045902B4C1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913AD1-6E71-4709-967A-0147B50F96CC}"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BB5D0-0703-4BF2-8E0B-C045902B4C1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913AD1-6E71-4709-967A-0147B50F96CC}"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BB5D0-0703-4BF2-8E0B-C045902B4C1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913AD1-6E71-4709-967A-0147B50F96CC}" type="datetimeFigureOut">
              <a:rPr lang="en-US" smtClean="0"/>
              <a:t>5/6/2017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BB5D0-0703-4BF2-8E0B-C045902B4C1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13"/>
          <p:cNvSpPr>
            <a:spLocks noGrp="1" noChangeArrowheads="1"/>
          </p:cNvSpPr>
          <p:nvPr>
            <p:ph type="sldNum" sz="quarter" idx="4294967295"/>
          </p:nvPr>
        </p:nvSpPr>
        <p:spPr>
          <a:noFill/>
          <a:ln>
            <a:miter lim="800000"/>
            <a:headEnd/>
            <a:tailEnd/>
          </a:ln>
        </p:spPr>
        <p:txBody>
          <a:bodyPr/>
          <a:lstStyle/>
          <a:p>
            <a:fld id="{E7F2ABFC-A72A-4E4C-8285-2E7FEC2E4775}" type="slidenum">
              <a:rPr lang="en-US" altLang="en-US"/>
              <a:pPr/>
              <a:t>1</a:t>
            </a:fld>
            <a:endParaRPr lang="en-US" altLang="en-US"/>
          </a:p>
        </p:txBody>
      </p:sp>
      <p:sp>
        <p:nvSpPr>
          <p:cNvPr id="43011" name="Rectangle 2"/>
          <p:cNvSpPr>
            <a:spLocks noGrp="1" noChangeArrowheads="1"/>
          </p:cNvSpPr>
          <p:nvPr>
            <p:ph type="title"/>
          </p:nvPr>
        </p:nvSpPr>
        <p:spPr>
          <a:xfrm>
            <a:off x="-457200" y="0"/>
            <a:ext cx="5372100" cy="1431925"/>
          </a:xfrm>
        </p:spPr>
        <p:txBody>
          <a:bodyPr/>
          <a:lstStyle/>
          <a:p>
            <a:pPr eaLnBrk="1" hangingPunct="1"/>
            <a:r>
              <a:rPr lang="en-US" altLang="en-US" dirty="0" smtClean="0"/>
              <a:t>Text for editing</a:t>
            </a:r>
            <a:endParaRPr lang="en-US" altLang="en-US" dirty="0" smtClean="0"/>
          </a:p>
        </p:txBody>
      </p:sp>
      <p:sp>
        <p:nvSpPr>
          <p:cNvPr id="43012" name="Rectangle 3"/>
          <p:cNvSpPr>
            <a:spLocks noGrp="1" noChangeArrowheads="1"/>
          </p:cNvSpPr>
          <p:nvPr>
            <p:ph type="body" idx="1"/>
          </p:nvPr>
        </p:nvSpPr>
        <p:spPr>
          <a:xfrm>
            <a:off x="0" y="1447800"/>
            <a:ext cx="8955088" cy="4684713"/>
          </a:xfrm>
        </p:spPr>
        <p:txBody>
          <a:bodyPr>
            <a:normAutofit fontScale="85000" lnSpcReduction="10000"/>
          </a:bodyPr>
          <a:lstStyle/>
          <a:p>
            <a:pPr lvl="1" eaLnBrk="1" hangingPunct="1">
              <a:buFont typeface="Wingdings" pitchFamily="2" charset="2"/>
              <a:buNone/>
            </a:pPr>
            <a:r>
              <a:rPr lang="en-US" altLang="en-US" dirty="0" smtClean="0">
                <a:cs typeface="Times New Roman" pitchFamily="18" charset="0"/>
              </a:rPr>
              <a:t>	Evidence-based medicine teaches clinicians the practical application of clinical epidemiology, as needed to address specific problems of specific patients</a:t>
            </a:r>
            <a:r>
              <a:rPr lang="en-US" altLang="en-US" smtClean="0">
                <a:cs typeface="Times New Roman" pitchFamily="18" charset="0"/>
              </a:rPr>
              <a:t>. </a:t>
            </a:r>
            <a:r>
              <a:rPr lang="en-US" altLang="en-US" smtClean="0">
                <a:cs typeface="Times New Roman" pitchFamily="18" charset="0"/>
              </a:rPr>
              <a:t>It </a:t>
            </a:r>
            <a:r>
              <a:rPr lang="en-US" altLang="en-US" dirty="0" smtClean="0">
                <a:cs typeface="Times New Roman" pitchFamily="18" charset="0"/>
              </a:rPr>
              <a:t>guides clinicians on how to find the best evidence relevant to a specific problem, how to assess the quality of that evidence, and perhaps most difficult, how to decide if the evidence applies to a specific patient. </a:t>
            </a:r>
            <a:endParaRPr lang="en-US" altLang="en-US" dirty="0" smtClean="0">
              <a:cs typeface="Times New Roman" pitchFamily="18" charset="0"/>
            </a:endParaRPr>
          </a:p>
          <a:p>
            <a:pPr lvl="1" eaLnBrk="1" hangingPunct="1">
              <a:buFont typeface="Wingdings" pitchFamily="2" charset="2"/>
              <a:buNone/>
            </a:pPr>
            <a:endParaRPr lang="en-US" altLang="en-US" dirty="0" smtClean="0">
              <a:cs typeface="Times New Roman" pitchFamily="18" charset="0"/>
            </a:endParaRPr>
          </a:p>
          <a:p>
            <a:pPr lvl="1">
              <a:buNone/>
            </a:pPr>
            <a:r>
              <a:rPr lang="en-US" altLang="en-US" dirty="0" smtClean="0">
                <a:cs typeface="Times New Roman" pitchFamily="18" charset="0"/>
              </a:rPr>
              <a:t>	Finally</a:t>
            </a:r>
            <a:r>
              <a:rPr lang="en-US" altLang="en-US" dirty="0">
                <a:cs typeface="Times New Roman" pitchFamily="18" charset="0"/>
              </a:rPr>
              <a:t>, the lessons of clinical epidemiology are not meant to be limited to academic physician-epidemiologists, who sometimes have more interest in analyzing data than caring for patients.  Clinical epidemiology holds the promise of providing clinicians with the tools necessary to improve the outcomes of their patients. </a:t>
            </a:r>
          </a:p>
          <a:p>
            <a:pPr lvl="1" eaLnBrk="1" hangingPunct="1">
              <a:buFont typeface="Wingdings" pitchFamily="2" charset="2"/>
              <a:buNone/>
            </a:pPr>
            <a:endParaRPr lang="en-US" altLang="en-US" dirty="0" smtClean="0"/>
          </a:p>
          <a:p>
            <a:pPr lvl="1" eaLnBrk="1" hangingPunct="1">
              <a:buFont typeface="Wingdings" pitchFamily="2" charset="2"/>
              <a:buNone/>
            </a:pPr>
            <a:endParaRPr lang="en-US" altLang="en-US" i="1" dirty="0" smtClean="0"/>
          </a:p>
          <a:p>
            <a:pPr lvl="1" eaLnBrk="1" hangingPunct="1">
              <a:buFont typeface="Wingdings" pitchFamily="2" charset="2"/>
              <a:buNone/>
            </a:pPr>
            <a:endParaRPr lang="en-US" altLang="en-US" i="1"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Words>
  <Application>Microsoft Office PowerPoint</Application>
  <PresentationFormat>On-screen Show (4:3)</PresentationFormat>
  <Paragraphs>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Text for editing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for editing</dc:title>
  <dc:creator>Kristin Sainani</dc:creator>
  <cp:lastModifiedBy>Kristin Sainani</cp:lastModifiedBy>
  <cp:revision>1</cp:revision>
  <dcterms:created xsi:type="dcterms:W3CDTF">2017-05-06T15:19:21Z</dcterms:created>
  <dcterms:modified xsi:type="dcterms:W3CDTF">2017-05-06T15:22:16Z</dcterms:modified>
</cp:coreProperties>
</file>