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8" r:id="rId2"/>
    <p:sldId id="263"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0" d="100"/>
          <a:sy n="60" d="100"/>
        </p:scale>
        <p:origin x="-96" y="-21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C20F6D-879B-4402-B477-CC2758422A2B}" type="datetimeFigureOut">
              <a:rPr lang="en-US" smtClean="0"/>
              <a:t>5/6/2017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CFE1BC-793D-43A9-87EE-EAD3C1D995F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a:xfrm>
            <a:off x="671513" y="1571625"/>
            <a:ext cx="5486400" cy="6172200"/>
          </a:xfrm>
          <a:noFill/>
          <a:ln w="9525"/>
        </p:spPr>
        <p:txBody>
          <a:bodyPr/>
          <a:lstStyle/>
          <a:p>
            <a:pPr marL="285750" indent="-285750" eaLnBrk="1" hangingPunct="1">
              <a:buFontTx/>
              <a:buChar char="•"/>
            </a:pPr>
            <a:endParaRPr lang="en-US" altLang="en-US" sz="1400" smtClean="0"/>
          </a:p>
        </p:txBody>
      </p:sp>
      <p:sp>
        <p:nvSpPr>
          <p:cNvPr id="82947" name="Rectangle 3"/>
          <p:cNvSpPr>
            <a:spLocks noChangeArrowheads="1" noTextEdit="1"/>
          </p:cNvSpPr>
          <p:nvPr>
            <p:ph type="sldImg"/>
          </p:nvPr>
        </p:nvSpPr>
        <p:spPr>
          <a:xfrm>
            <a:off x="-1350963" y="-1087438"/>
            <a:ext cx="4568826" cy="3425826"/>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body" idx="1"/>
          </p:nvPr>
        </p:nvSpPr>
        <p:spPr>
          <a:xfrm>
            <a:off x="671513" y="1571625"/>
            <a:ext cx="5486400" cy="6172200"/>
          </a:xfrm>
          <a:noFill/>
          <a:ln w="9525"/>
        </p:spPr>
        <p:txBody>
          <a:bodyPr/>
          <a:lstStyle/>
          <a:p>
            <a:pPr marL="285750" indent="-285750" eaLnBrk="1" hangingPunct="1">
              <a:buFontTx/>
              <a:buChar char="•"/>
            </a:pPr>
            <a:endParaRPr lang="en-US" altLang="en-US" sz="1400" smtClean="0"/>
          </a:p>
        </p:txBody>
      </p:sp>
      <p:sp>
        <p:nvSpPr>
          <p:cNvPr id="93187" name="Rectangle 3"/>
          <p:cNvSpPr>
            <a:spLocks noChangeArrowheads="1" noTextEdit="1"/>
          </p:cNvSpPr>
          <p:nvPr>
            <p:ph type="sldImg"/>
          </p:nvPr>
        </p:nvSpPr>
        <p:spPr>
          <a:xfrm>
            <a:off x="-1350963" y="-1087438"/>
            <a:ext cx="4568826" cy="3425826"/>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F155AC-DF1D-4756-A429-3A3DFFB5E259}"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BA918-FC68-419D-9118-1F71668BF4B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F155AC-DF1D-4756-A429-3A3DFFB5E259}"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BA918-FC68-419D-9118-1F71668BF4B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F155AC-DF1D-4756-A429-3A3DFFB5E259}"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BA918-FC68-419D-9118-1F71668BF4B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F155AC-DF1D-4756-A429-3A3DFFB5E259}"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BA918-FC68-419D-9118-1F71668BF4B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F155AC-DF1D-4756-A429-3A3DFFB5E259}"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BA918-FC68-419D-9118-1F71668BF4B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F155AC-DF1D-4756-A429-3A3DFFB5E259}" type="datetimeFigureOut">
              <a:rPr lang="en-US" smtClean="0"/>
              <a:t>5/6/2017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BA918-FC68-419D-9118-1F71668BF4B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F155AC-DF1D-4756-A429-3A3DFFB5E259}" type="datetimeFigureOut">
              <a:rPr lang="en-US" smtClean="0"/>
              <a:t>5/6/2017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9BA918-FC68-419D-9118-1F71668BF4B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F155AC-DF1D-4756-A429-3A3DFFB5E259}" type="datetimeFigureOut">
              <a:rPr lang="en-US" smtClean="0"/>
              <a:t>5/6/2017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9BA918-FC68-419D-9118-1F71668BF4B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F155AC-DF1D-4756-A429-3A3DFFB5E259}" type="datetimeFigureOut">
              <a:rPr lang="en-US" smtClean="0"/>
              <a:t>5/6/2017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9BA918-FC68-419D-9118-1F71668BF4B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F155AC-DF1D-4756-A429-3A3DFFB5E259}" type="datetimeFigureOut">
              <a:rPr lang="en-US" smtClean="0"/>
              <a:t>5/6/2017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BA918-FC68-419D-9118-1F71668BF4B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F155AC-DF1D-4756-A429-3A3DFFB5E259}" type="datetimeFigureOut">
              <a:rPr lang="en-US" smtClean="0"/>
              <a:t>5/6/2017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BA918-FC68-419D-9118-1F71668BF4B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F155AC-DF1D-4756-A429-3A3DFFB5E259}" type="datetimeFigureOut">
              <a:rPr lang="en-US" smtClean="0"/>
              <a:t>5/6/2017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9BA918-FC68-419D-9118-1F71668BF4B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0" y="0"/>
            <a:ext cx="8229600" cy="1143000"/>
          </a:xfrm>
        </p:spPr>
        <p:txBody>
          <a:bodyPr>
            <a:normAutofit/>
          </a:bodyPr>
          <a:lstStyle/>
          <a:p>
            <a:pPr eaLnBrk="1" hangingPunct="1"/>
            <a:r>
              <a:rPr lang="en-US" altLang="en-US" dirty="0" smtClean="0"/>
              <a:t>Text of practice exercises</a:t>
            </a:r>
            <a:endParaRPr lang="en-US" altLang="en-US" dirty="0" smtClean="0"/>
          </a:p>
        </p:txBody>
      </p:sp>
      <p:sp>
        <p:nvSpPr>
          <p:cNvPr id="137219" name="Rectangle 3"/>
          <p:cNvSpPr>
            <a:spLocks noChangeArrowheads="1"/>
          </p:cNvSpPr>
          <p:nvPr/>
        </p:nvSpPr>
        <p:spPr bwMode="auto">
          <a:xfrm>
            <a:off x="381000" y="1287244"/>
            <a:ext cx="8058150" cy="5878532"/>
          </a:xfrm>
          <a:prstGeom prst="rect">
            <a:avLst/>
          </a:prstGeom>
          <a:noFill/>
          <a:ln w="12700">
            <a:noFill/>
            <a:miter lim="800000"/>
            <a:headEnd/>
            <a:tailEnd/>
          </a:ln>
          <a:effectLst/>
        </p:spPr>
        <p:txBody>
          <a:bodyPr>
            <a:spAutoFit/>
          </a:bodyPr>
          <a:lstStyle/>
          <a:p>
            <a:pPr eaLnBrk="1" hangingPunct="1">
              <a:lnSpc>
                <a:spcPct val="90000"/>
              </a:lnSpc>
              <a:spcBef>
                <a:spcPct val="20000"/>
              </a:spcBef>
              <a:buClr>
                <a:srgbClr val="CCFF33"/>
              </a:buClr>
              <a:buSzPct val="70000"/>
              <a:buFont typeface="Wingdings" pitchFamily="2" charset="2"/>
              <a:buNone/>
            </a:pPr>
            <a:r>
              <a:rPr lang="en-US" altLang="en-US" sz="2000" dirty="0" smtClean="0">
                <a:latin typeface="+mj-lt"/>
              </a:rPr>
              <a:t>The </a:t>
            </a:r>
            <a:r>
              <a:rPr lang="en-US" altLang="en-US" sz="2000" dirty="0">
                <a:latin typeface="+mj-lt"/>
              </a:rPr>
              <a:t>fear expressed by some teachers that students would not learn statistics well if they were permitted to use canned computer programs has not been realized in our experience.  A careful monitoring of achievement levels before and after the introduction of computers in the teaching of our course revealed no appreciable change in students’ performances</a:t>
            </a:r>
            <a:r>
              <a:rPr lang="en-US" altLang="en-US" sz="2000" dirty="0" smtClean="0">
                <a:latin typeface="+mj-lt"/>
              </a:rPr>
              <a:t>.</a:t>
            </a:r>
          </a:p>
          <a:p>
            <a:pPr eaLnBrk="1" hangingPunct="1">
              <a:lnSpc>
                <a:spcPct val="90000"/>
              </a:lnSpc>
              <a:spcBef>
                <a:spcPct val="20000"/>
              </a:spcBef>
              <a:buClr>
                <a:srgbClr val="CCFF33"/>
              </a:buClr>
              <a:buSzPct val="70000"/>
              <a:buFont typeface="Wingdings" pitchFamily="2" charset="2"/>
              <a:buNone/>
            </a:pPr>
            <a:endParaRPr lang="en-US" altLang="en-US" sz="2000" dirty="0">
              <a:latin typeface="+mj-lt"/>
            </a:endParaRPr>
          </a:p>
          <a:p>
            <a:r>
              <a:rPr lang="en-CA" altLang="en-US" sz="2000" dirty="0" smtClean="0">
                <a:latin typeface="+mj-lt"/>
                <a:cs typeface="Times New Roman" pitchFamily="18" charset="0"/>
              </a:rPr>
              <a:t>Review of each center’s progress in recruitment is important to ensure that the cost involved in maintaining each center’s participation is worthwhile.</a:t>
            </a:r>
          </a:p>
          <a:p>
            <a:r>
              <a:rPr lang="en-US" altLang="en-US" sz="2000" dirty="0" smtClean="0">
                <a:cs typeface="Times New Roman" pitchFamily="18" charset="0"/>
              </a:rPr>
              <a:t> </a:t>
            </a:r>
          </a:p>
          <a:p>
            <a:r>
              <a:rPr lang="en-US" altLang="en-US" sz="2000" dirty="0" smtClean="0">
                <a:cs typeface="Times New Roman" pitchFamily="18" charset="0"/>
              </a:rPr>
              <a:t>It should be emphasized that these proportions generally are not the result of significant increases in moderate and severe injuries, but in many instances reflect mildly injured persons not being seen at a hospital.</a:t>
            </a:r>
          </a:p>
          <a:p>
            <a:endParaRPr lang="en-US" altLang="en-US" sz="2000" dirty="0" smtClean="0">
              <a:cs typeface="Times New Roman" pitchFamily="18" charset="0"/>
            </a:endParaRPr>
          </a:p>
          <a:p>
            <a:pPr>
              <a:buNone/>
            </a:pPr>
            <a:r>
              <a:rPr lang="en-US" altLang="en-US" sz="2000" dirty="0" smtClean="0">
                <a:cs typeface="Times New Roman" pitchFamily="18" charset="0"/>
              </a:rPr>
              <a:t>Important studies to examine the descriptive epidemiology of autism, including the prevalence and changes in the characteristics of the population over time,</a:t>
            </a:r>
            <a:r>
              <a:rPr lang="en-US" altLang="en-US" sz="2000" dirty="0" smtClean="0"/>
              <a:t> </a:t>
            </a:r>
            <a:r>
              <a:rPr lang="en-US" altLang="en-US" sz="2000" dirty="0" smtClean="0">
                <a:cs typeface="Times New Roman" pitchFamily="18" charset="0"/>
              </a:rPr>
              <a:t>have begun.</a:t>
            </a:r>
            <a:r>
              <a:rPr lang="en-US" altLang="en-US" sz="2000" dirty="0" smtClean="0"/>
              <a:t> </a:t>
            </a:r>
          </a:p>
          <a:p>
            <a:pPr>
              <a:buNone/>
            </a:pPr>
            <a:r>
              <a:rPr lang="en-US" altLang="en-US" sz="2000" dirty="0" smtClean="0"/>
              <a:t>	</a:t>
            </a:r>
            <a:endParaRPr lang="en-US" altLang="en-US" sz="2000" dirty="0" smtClean="0">
              <a:latin typeface="+mj-lt"/>
            </a:endParaRPr>
          </a:p>
          <a:p>
            <a:pPr eaLnBrk="1" hangingPunct="1">
              <a:lnSpc>
                <a:spcPct val="90000"/>
              </a:lnSpc>
              <a:spcBef>
                <a:spcPct val="20000"/>
              </a:spcBef>
              <a:buClr>
                <a:srgbClr val="CCFF33"/>
              </a:buClr>
              <a:buSzPct val="70000"/>
              <a:buFont typeface="Wingdings" pitchFamily="2" charset="2"/>
              <a:buNone/>
            </a:pPr>
            <a:endParaRPr lang="en-US" altLang="en-US" sz="2000" dirty="0">
              <a:latin typeface="+mj-lt"/>
            </a:endParaRPr>
          </a:p>
          <a:p>
            <a:pPr eaLnBrk="1" hangingPunct="1">
              <a:lnSpc>
                <a:spcPct val="90000"/>
              </a:lnSpc>
              <a:spcBef>
                <a:spcPct val="20000"/>
              </a:spcBef>
              <a:buClr>
                <a:srgbClr val="CCFF33"/>
              </a:buClr>
              <a:buSzPct val="70000"/>
              <a:buFont typeface="Wingdings" pitchFamily="2" charset="2"/>
              <a:buNone/>
            </a:pPr>
            <a:r>
              <a:rPr lang="en-US" altLang="en-US" sz="2000" dirty="0">
                <a:latin typeface="+mj-lt"/>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7219"/>
                                        </p:tgtEl>
                                        <p:attrNameLst>
                                          <p:attrName>style.visibility</p:attrName>
                                        </p:attrNameLst>
                                      </p:cBhvr>
                                      <p:to>
                                        <p:strVal val="visible"/>
                                      </p:to>
                                    </p:set>
                                    <p:anim calcmode="lin" valueType="num">
                                      <p:cBhvr additive="base">
                                        <p:cTn id="7" dur="500" fill="hold"/>
                                        <p:tgtEl>
                                          <p:spTgt spid="137219"/>
                                        </p:tgtEl>
                                        <p:attrNameLst>
                                          <p:attrName>ppt_x</p:attrName>
                                        </p:attrNameLst>
                                      </p:cBhvr>
                                      <p:tavLst>
                                        <p:tav tm="0">
                                          <p:val>
                                            <p:strVal val="0-#ppt_w/2"/>
                                          </p:val>
                                        </p:tav>
                                        <p:tav tm="100000">
                                          <p:val>
                                            <p:strVal val="#ppt_x"/>
                                          </p:val>
                                        </p:tav>
                                      </p:tavLst>
                                    </p:anim>
                                    <p:anim calcmode="lin" valueType="num">
                                      <p:cBhvr additive="base">
                                        <p:cTn id="8" dur="500" fill="hold"/>
                                        <p:tgtEl>
                                          <p:spTgt spid="1372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type="body" idx="1"/>
          </p:nvPr>
        </p:nvSpPr>
        <p:spPr>
          <a:xfrm>
            <a:off x="457200" y="381000"/>
            <a:ext cx="8229600" cy="5745163"/>
          </a:xfrm>
        </p:spPr>
        <p:txBody>
          <a:bodyPr>
            <a:normAutofit/>
          </a:bodyPr>
          <a:lstStyle/>
          <a:p>
            <a:pPr>
              <a:buNone/>
            </a:pPr>
            <a:r>
              <a:rPr lang="en-US" sz="2000" dirty="0" smtClean="0"/>
              <a:t>	There are multiple other mechanisms that are important, but most of them are suspected to only have a small impact or are only important because of impact on one of the three primary mechanisms.</a:t>
            </a:r>
          </a:p>
          <a:p>
            <a:pPr>
              <a:buNone/>
            </a:pPr>
            <a:endParaRPr lang="en-US" sz="2000" dirty="0" smtClean="0"/>
          </a:p>
          <a:p>
            <a:pPr>
              <a:buNone/>
            </a:pPr>
            <a:r>
              <a:rPr lang="en-US" altLang="en-US" sz="2000" dirty="0" smtClean="0"/>
              <a:t>	After rejecting paths with poor signal-to-noise ratios, we were left with 678 velocity measurements of waves with 7.5 seconds period and 891 measurements of 15 second waves. </a:t>
            </a:r>
          </a:p>
          <a:p>
            <a:pPr>
              <a:buNone/>
            </a:pPr>
            <a:endParaRPr lang="en-US" altLang="en-US" sz="2000" dirty="0" smtClean="0"/>
          </a:p>
          <a:p>
            <a:pPr>
              <a:buNone/>
            </a:pPr>
            <a:r>
              <a:rPr lang="en-US" altLang="en-US" sz="2000" dirty="0" smtClean="0"/>
              <a:t>	It is suspected that the importance of temperature has more to do with impacting rates of other reactions than being a mechanism of disinfection itself since ponds are rarely hot enough for temperature alone to cause disinfection.</a:t>
            </a:r>
          </a:p>
          <a:p>
            <a:pPr>
              <a:buNone/>
            </a:pPr>
            <a:endParaRPr lang="en-US" altLang="en-US" sz="2000" dirty="0" smtClean="0"/>
          </a:p>
          <a:p>
            <a:pPr>
              <a:buNone/>
            </a:pPr>
            <a:r>
              <a:rPr lang="en-US" altLang="en-US" sz="2000" dirty="0" smtClean="0"/>
              <a:t>	It was assumed that due to reduced work at the joints of the lower limbs and less energy loss in the prosthetic leg, running with the dedicated prostheses allows for maximum sprinting at lower metabolic costs than in the healthy ankle joint complex.</a:t>
            </a:r>
          </a:p>
          <a:p>
            <a:pPr>
              <a:buNone/>
            </a:pPr>
            <a:endParaRPr lang="en-US" altLang="en-US" sz="2000" dirty="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149</Words>
  <Application>Microsoft Office PowerPoint</Application>
  <PresentationFormat>On-screen Show (4:3)</PresentationFormat>
  <Paragraphs>18</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Text of practice exercises</vt:lpstr>
      <vt:lpstr>Slide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of practice exercises</dc:title>
  <dc:creator>Kristin Sainani</dc:creator>
  <cp:lastModifiedBy>Kristin Sainani</cp:lastModifiedBy>
  <cp:revision>1</cp:revision>
  <dcterms:created xsi:type="dcterms:W3CDTF">2017-05-06T15:28:07Z</dcterms:created>
  <dcterms:modified xsi:type="dcterms:W3CDTF">2017-05-06T15:32:28Z</dcterms:modified>
</cp:coreProperties>
</file>